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9" r:id="rId4"/>
    <p:sldId id="268" r:id="rId5"/>
    <p:sldId id="269" r:id="rId6"/>
    <p:sldId id="270" r:id="rId7"/>
    <p:sldId id="258" r:id="rId8"/>
    <p:sldId id="267" r:id="rId9"/>
    <p:sldId id="271" r:id="rId10"/>
    <p:sldId id="272" r:id="rId11"/>
    <p:sldId id="273" r:id="rId12"/>
    <p:sldId id="274" r:id="rId13"/>
    <p:sldId id="275" r:id="rId14"/>
    <p:sldId id="27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18B9"/>
    <a:srgbClr val="1E91DE"/>
    <a:srgbClr val="501189"/>
    <a:srgbClr val="3750CE"/>
    <a:srgbClr val="BC71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 autoAdjust="0"/>
    <p:restoredTop sz="94674" autoAdjust="0"/>
  </p:normalViewPr>
  <p:slideViewPr>
    <p:cSldViewPr snapToGrid="0" snapToObjects="1">
      <p:cViewPr varScale="1">
        <p:scale>
          <a:sx n="113" d="100"/>
          <a:sy n="113" d="100"/>
        </p:scale>
        <p:origin x="200" y="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2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240AD-D0E5-8743-BED0-4875EEDE37D1}" type="datetimeFigureOut">
              <a:rPr lang="en-US" smtClean="0"/>
              <a:t>4/2/16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E9EA6-BBB3-1E40-BFD1-2E852B61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623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1AF83-5EC3-2645-9357-E8053F4E6264}" type="datetimeFigureOut">
              <a:rPr lang="en-US" smtClean="0"/>
              <a:t>4/2/16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186DE-8459-354D-92FA-6DAD5BD2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653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Click to edit Master subtitle style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06933" y="6356350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3460005" y="6356350"/>
            <a:ext cx="235525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737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457199" y="6356350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541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457200" y="6356350"/>
            <a:ext cx="235016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19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6C0001A9-357E-7541-840E-1F18FD9D64C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 userDrawn="1"/>
        </p:nvSpPr>
        <p:spPr>
          <a:xfrm>
            <a:off x="457200" y="6356350"/>
            <a:ext cx="235016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9774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457200" y="6356350"/>
            <a:ext cx="2336800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456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 userDrawn="1"/>
        </p:nvSpPr>
        <p:spPr>
          <a:xfrm>
            <a:off x="457199" y="6356350"/>
            <a:ext cx="236353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394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457199" y="6356350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704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457199" y="6356350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29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296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99079"/>
            <a:ext cx="3008313" cy="3727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dirty="0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457200" y="6356350"/>
            <a:ext cx="2323432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29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11864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66124" y="1268759"/>
            <a:ext cx="4611753" cy="3458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78602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457200" y="6356350"/>
            <a:ext cx="2390274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510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224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atch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181" y="4281900"/>
            <a:ext cx="2667000" cy="8048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at1-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973" y="3828858"/>
            <a:ext cx="1687513" cy="19716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Exercice </a:t>
            </a:r>
            <a:r>
              <a:rPr lang="nl-NL" dirty="0" smtClean="0"/>
              <a:t>2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1575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err="1" smtClean="0">
                <a:latin typeface="Arial"/>
                <a:cs typeface="Arial"/>
              </a:rPr>
              <a:t>Exercice</a:t>
            </a:r>
            <a:r>
              <a:rPr lang="en-US" dirty="0" smtClean="0">
                <a:latin typeface="Arial"/>
                <a:cs typeface="Arial"/>
              </a:rPr>
              <a:t> 2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911048"/>
            <a:ext cx="29657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>
                <a:latin typeface="Arial"/>
                <a:cs typeface="Arial"/>
              </a:rPr>
              <a:t>Sélectionne</a:t>
            </a:r>
            <a:r>
              <a:rPr lang="nl-NL" dirty="0">
                <a:latin typeface="Arial"/>
                <a:cs typeface="Arial"/>
              </a:rPr>
              <a:t> la </a:t>
            </a:r>
            <a:r>
              <a:rPr lang="en-US" dirty="0" err="1" smtClean="0">
                <a:latin typeface="Arial"/>
                <a:cs typeface="Arial"/>
              </a:rPr>
              <a:t>bibliothèque</a:t>
            </a:r>
            <a:r>
              <a:rPr lang="en-US" dirty="0" smtClean="0">
                <a:latin typeface="Arial"/>
                <a:cs typeface="Arial"/>
              </a:rPr>
              <a:t> ‘</a:t>
            </a:r>
            <a:r>
              <a:rPr lang="en-US" dirty="0" err="1" smtClean="0">
                <a:solidFill>
                  <a:srgbClr val="BC711C"/>
                </a:solidFill>
                <a:latin typeface="Arial"/>
                <a:cs typeface="Arial"/>
              </a:rPr>
              <a:t>Contr</a:t>
            </a:r>
            <a:r>
              <a:rPr lang="nl-BE" dirty="0" smtClean="0">
                <a:solidFill>
                  <a:srgbClr val="BC711C"/>
                </a:solidFill>
                <a:latin typeface="Arial"/>
                <a:cs typeface="Arial"/>
              </a:rPr>
              <a:t>ô</a:t>
            </a:r>
            <a:r>
              <a:rPr lang="en-US" dirty="0" smtClean="0">
                <a:solidFill>
                  <a:srgbClr val="BC711C"/>
                </a:solidFill>
                <a:latin typeface="Arial"/>
                <a:cs typeface="Arial"/>
              </a:rPr>
              <a:t>le</a:t>
            </a:r>
            <a:r>
              <a:rPr lang="en-US" dirty="0" smtClean="0">
                <a:latin typeface="Arial"/>
                <a:cs typeface="Arial"/>
              </a:rPr>
              <a:t>’.</a:t>
            </a:r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Glisser</a:t>
            </a:r>
            <a:r>
              <a:rPr lang="en-US" dirty="0">
                <a:latin typeface="Arial"/>
                <a:cs typeface="Arial"/>
              </a:rPr>
              <a:t> le bloc ‘</a:t>
            </a:r>
            <a:r>
              <a:rPr lang="en-US" dirty="0" err="1">
                <a:solidFill>
                  <a:srgbClr val="BC711C"/>
                </a:solidFill>
                <a:latin typeface="Arial"/>
                <a:cs typeface="Arial"/>
              </a:rPr>
              <a:t>répéter</a:t>
            </a:r>
            <a:r>
              <a:rPr lang="en-US" dirty="0">
                <a:solidFill>
                  <a:srgbClr val="BC711C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BC711C"/>
                </a:solidFill>
                <a:latin typeface="Arial"/>
                <a:cs typeface="Arial"/>
              </a:rPr>
              <a:t>indéfiniment</a:t>
            </a:r>
            <a:r>
              <a:rPr lang="en-US" dirty="0">
                <a:latin typeface="Arial"/>
                <a:cs typeface="Arial"/>
              </a:rPr>
              <a:t>’ </a:t>
            </a:r>
            <a:r>
              <a:rPr lang="en-US" dirty="0" err="1">
                <a:latin typeface="Arial"/>
                <a:cs typeface="Arial"/>
              </a:rPr>
              <a:t>sur</a:t>
            </a:r>
            <a:r>
              <a:rPr lang="en-US" dirty="0">
                <a:latin typeface="Arial"/>
                <a:cs typeface="Arial"/>
              </a:rPr>
              <a:t> le plan de </a:t>
            </a:r>
            <a:r>
              <a:rPr lang="en-US" dirty="0" err="1">
                <a:latin typeface="Arial"/>
                <a:cs typeface="Arial"/>
              </a:rPr>
              <a:t>travai</a:t>
            </a:r>
            <a:r>
              <a:rPr lang="en-US" dirty="0">
                <a:latin typeface="Arial"/>
                <a:cs typeface="Arial"/>
              </a:rPr>
              <a:t> et le </a:t>
            </a:r>
            <a:r>
              <a:rPr lang="en-US" dirty="0" err="1">
                <a:latin typeface="Arial"/>
                <a:cs typeface="Arial"/>
              </a:rPr>
              <a:t>mettre</a:t>
            </a:r>
            <a:r>
              <a:rPr lang="en-US" dirty="0">
                <a:latin typeface="Arial"/>
                <a:cs typeface="Arial"/>
              </a:rPr>
              <a:t> en </a:t>
            </a:r>
            <a:r>
              <a:rPr lang="en-US" dirty="0" err="1">
                <a:latin typeface="Arial"/>
                <a:cs typeface="Arial"/>
              </a:rPr>
              <a:t>dessous</a:t>
            </a:r>
            <a:r>
              <a:rPr lang="en-US" dirty="0">
                <a:latin typeface="Arial"/>
                <a:cs typeface="Arial"/>
              </a:rPr>
              <a:t> du bloc </a:t>
            </a:r>
            <a:r>
              <a:rPr lang="en-US" dirty="0" err="1" smtClean="0">
                <a:latin typeface="Arial"/>
                <a:cs typeface="Arial"/>
              </a:rPr>
              <a:t>précédent</a:t>
            </a:r>
            <a:r>
              <a:rPr lang="en-US" dirty="0" smtClean="0">
                <a:latin typeface="Arial"/>
                <a:cs typeface="Arial"/>
              </a:rPr>
              <a:t>.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631" y="1390952"/>
            <a:ext cx="5506369" cy="373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1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err="1" smtClean="0">
                <a:latin typeface="Arial"/>
                <a:cs typeface="Arial"/>
              </a:rPr>
              <a:t>Exercice</a:t>
            </a:r>
            <a:r>
              <a:rPr lang="en-US" dirty="0" smtClean="0">
                <a:latin typeface="Arial"/>
                <a:cs typeface="Arial"/>
              </a:rPr>
              <a:t> 2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911048"/>
            <a:ext cx="29205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/>
                <a:cs typeface="Arial"/>
              </a:rPr>
              <a:t>Glisser</a:t>
            </a:r>
            <a:r>
              <a:rPr lang="en-US" dirty="0">
                <a:latin typeface="Arial"/>
                <a:cs typeface="Arial"/>
              </a:rPr>
              <a:t> le bloc </a:t>
            </a:r>
            <a:r>
              <a:rPr lang="en-US" dirty="0" smtClean="0">
                <a:latin typeface="Arial"/>
                <a:cs typeface="Arial"/>
              </a:rPr>
              <a:t>‘</a:t>
            </a:r>
            <a:r>
              <a:rPr lang="en-US" dirty="0" err="1" smtClean="0">
                <a:solidFill>
                  <a:srgbClr val="BC711C"/>
                </a:solidFill>
                <a:latin typeface="Arial"/>
                <a:cs typeface="Arial"/>
              </a:rPr>
              <a:t>si</a:t>
            </a:r>
            <a:r>
              <a:rPr lang="en-US" dirty="0" smtClean="0">
                <a:solidFill>
                  <a:srgbClr val="BC711C"/>
                </a:solidFill>
                <a:latin typeface="Arial"/>
                <a:cs typeface="Arial"/>
              </a:rPr>
              <a:t> &lt;  &gt; </a:t>
            </a:r>
            <a:r>
              <a:rPr lang="en-US" dirty="0" err="1" smtClean="0">
                <a:solidFill>
                  <a:srgbClr val="BC711C"/>
                </a:solidFill>
                <a:latin typeface="Arial"/>
                <a:cs typeface="Arial"/>
              </a:rPr>
              <a:t>alors</a:t>
            </a:r>
            <a:r>
              <a:rPr lang="en-US" dirty="0" smtClean="0">
                <a:latin typeface="Arial"/>
                <a:cs typeface="Arial"/>
              </a:rPr>
              <a:t>’ </a:t>
            </a:r>
            <a:r>
              <a:rPr lang="en-US" dirty="0" err="1" smtClean="0">
                <a:latin typeface="Arial"/>
                <a:cs typeface="Arial"/>
              </a:rPr>
              <a:t>sur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le plan de travail, </a:t>
            </a:r>
            <a:r>
              <a:rPr lang="en-US" dirty="0" err="1">
                <a:latin typeface="Arial"/>
                <a:cs typeface="Arial"/>
              </a:rPr>
              <a:t>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l’intérieur</a:t>
            </a:r>
            <a:r>
              <a:rPr lang="en-US" dirty="0">
                <a:latin typeface="Arial"/>
                <a:cs typeface="Arial"/>
              </a:rPr>
              <a:t> du bloc ‘</a:t>
            </a:r>
            <a:r>
              <a:rPr lang="en-US" dirty="0" err="1">
                <a:solidFill>
                  <a:srgbClr val="BC711C"/>
                </a:solidFill>
                <a:latin typeface="Arial"/>
                <a:cs typeface="Arial"/>
              </a:rPr>
              <a:t>répéter</a:t>
            </a:r>
            <a:r>
              <a:rPr lang="en-US" dirty="0">
                <a:solidFill>
                  <a:srgbClr val="BC711C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BC711C"/>
                </a:solidFill>
                <a:latin typeface="Arial"/>
                <a:cs typeface="Arial"/>
              </a:rPr>
              <a:t>indéfiniment</a:t>
            </a:r>
            <a:r>
              <a:rPr lang="en-US" dirty="0" smtClean="0">
                <a:latin typeface="Arial"/>
                <a:cs typeface="Arial"/>
              </a:rPr>
              <a:t>’.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602" y="1501422"/>
            <a:ext cx="5721398" cy="370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52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err="1" smtClean="0">
                <a:latin typeface="Arial"/>
                <a:cs typeface="Arial"/>
              </a:rPr>
              <a:t>Exercice</a:t>
            </a:r>
            <a:r>
              <a:rPr lang="en-US" dirty="0" smtClean="0">
                <a:latin typeface="Arial"/>
                <a:cs typeface="Arial"/>
              </a:rPr>
              <a:t> 2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911048"/>
            <a:ext cx="32818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>
                <a:latin typeface="Arial"/>
                <a:cs typeface="Arial"/>
              </a:rPr>
              <a:t>Sélectionne</a:t>
            </a:r>
            <a:r>
              <a:rPr lang="nl-NL" dirty="0">
                <a:latin typeface="Arial"/>
                <a:cs typeface="Arial"/>
              </a:rPr>
              <a:t> la </a:t>
            </a:r>
            <a:r>
              <a:rPr lang="en-US" dirty="0" err="1" smtClean="0">
                <a:latin typeface="Arial"/>
                <a:cs typeface="Arial"/>
              </a:rPr>
              <a:t>bibliothèque</a:t>
            </a:r>
            <a:r>
              <a:rPr lang="en-US" dirty="0" smtClean="0">
                <a:latin typeface="Arial"/>
                <a:cs typeface="Arial"/>
              </a:rPr>
              <a:t> ‘</a:t>
            </a:r>
            <a:r>
              <a:rPr lang="en-US" dirty="0" err="1" smtClean="0">
                <a:solidFill>
                  <a:srgbClr val="1E91DE"/>
                </a:solidFill>
                <a:latin typeface="Arial"/>
                <a:cs typeface="Arial"/>
              </a:rPr>
              <a:t>Capteurs</a:t>
            </a:r>
            <a:r>
              <a:rPr lang="en-US" dirty="0" smtClean="0">
                <a:latin typeface="Arial"/>
                <a:cs typeface="Arial"/>
              </a:rPr>
              <a:t>’</a:t>
            </a:r>
            <a:r>
              <a:rPr lang="en-US" dirty="0" smtClean="0">
                <a:latin typeface="Arial"/>
                <a:cs typeface="Arial"/>
              </a:rPr>
              <a:t>.</a:t>
            </a:r>
            <a:endParaRPr lang="en-US" dirty="0" smtClean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  <a:p>
            <a:r>
              <a:rPr lang="en-US" dirty="0" err="1" smtClean="0">
                <a:latin typeface="Arial"/>
                <a:cs typeface="Arial"/>
              </a:rPr>
              <a:t>Glisser</a:t>
            </a:r>
            <a:r>
              <a:rPr lang="en-US" dirty="0" smtClean="0">
                <a:latin typeface="Arial"/>
                <a:cs typeface="Arial"/>
              </a:rPr>
              <a:t> le bloc ‘</a:t>
            </a:r>
            <a:r>
              <a:rPr lang="en-US" dirty="0" smtClean="0">
                <a:solidFill>
                  <a:srgbClr val="1E91DE"/>
                </a:solidFill>
                <a:latin typeface="Arial"/>
                <a:cs typeface="Arial"/>
              </a:rPr>
              <a:t> [] touché ?</a:t>
            </a:r>
            <a:r>
              <a:rPr lang="en-US" dirty="0" smtClean="0">
                <a:latin typeface="Arial"/>
                <a:cs typeface="Arial"/>
              </a:rPr>
              <a:t>’ </a:t>
            </a:r>
            <a:r>
              <a:rPr lang="en-US" dirty="0" err="1" smtClean="0">
                <a:latin typeface="Arial"/>
                <a:cs typeface="Arial"/>
              </a:rPr>
              <a:t>dans</a:t>
            </a:r>
            <a:r>
              <a:rPr lang="en-US" dirty="0" smtClean="0">
                <a:latin typeface="Arial"/>
                <a:cs typeface="Arial"/>
              </a:rPr>
              <a:t> le champ du bloc ‘</a:t>
            </a:r>
            <a:r>
              <a:rPr lang="en-US" dirty="0" err="1">
                <a:solidFill>
                  <a:srgbClr val="BC711C"/>
                </a:solidFill>
                <a:latin typeface="Arial"/>
                <a:cs typeface="Arial"/>
              </a:rPr>
              <a:t>si</a:t>
            </a:r>
            <a:r>
              <a:rPr lang="en-US" dirty="0">
                <a:solidFill>
                  <a:srgbClr val="BC711C"/>
                </a:solidFill>
                <a:latin typeface="Arial"/>
                <a:cs typeface="Arial"/>
              </a:rPr>
              <a:t> &lt;  &gt; </a:t>
            </a:r>
            <a:r>
              <a:rPr lang="en-US" dirty="0" err="1">
                <a:solidFill>
                  <a:srgbClr val="BC711C"/>
                </a:solidFill>
                <a:latin typeface="Arial"/>
                <a:cs typeface="Arial"/>
              </a:rPr>
              <a:t>alors</a:t>
            </a:r>
            <a:r>
              <a:rPr lang="en-US" dirty="0" smtClean="0">
                <a:latin typeface="Arial"/>
                <a:cs typeface="Arial"/>
              </a:rPr>
              <a:t>’.</a:t>
            </a:r>
            <a:endParaRPr lang="en-US" dirty="0" smtClean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  <a:p>
            <a:r>
              <a:rPr lang="en-US" dirty="0" err="1" smtClean="0">
                <a:latin typeface="Arial"/>
                <a:cs typeface="Arial"/>
              </a:rPr>
              <a:t>Sélectionne</a:t>
            </a:r>
            <a:r>
              <a:rPr lang="en-US" dirty="0" smtClean="0">
                <a:latin typeface="Arial"/>
                <a:cs typeface="Arial"/>
              </a:rPr>
              <a:t> ‘</a:t>
            </a:r>
            <a:r>
              <a:rPr lang="en-US" dirty="0" err="1" smtClean="0">
                <a:latin typeface="Arial"/>
                <a:cs typeface="Arial"/>
              </a:rPr>
              <a:t>bord</a:t>
            </a:r>
            <a:r>
              <a:rPr lang="en-US" dirty="0" smtClean="0">
                <a:latin typeface="Arial"/>
                <a:cs typeface="Arial"/>
              </a:rPr>
              <a:t>’ </a:t>
            </a:r>
            <a:r>
              <a:rPr lang="en-US" dirty="0" err="1" smtClean="0">
                <a:latin typeface="Arial"/>
                <a:cs typeface="Arial"/>
              </a:rPr>
              <a:t>dans</a:t>
            </a:r>
            <a:r>
              <a:rPr lang="en-US" dirty="0" smtClean="0">
                <a:latin typeface="Arial"/>
                <a:cs typeface="Arial"/>
              </a:rPr>
              <a:t> le champ du </a:t>
            </a:r>
            <a:r>
              <a:rPr lang="en-US" dirty="0">
                <a:latin typeface="Arial"/>
                <a:cs typeface="Arial"/>
              </a:rPr>
              <a:t>bloc </a:t>
            </a:r>
            <a:r>
              <a:rPr lang="en-US" dirty="0" smtClean="0">
                <a:latin typeface="Arial"/>
                <a:cs typeface="Arial"/>
              </a:rPr>
              <a:t>‘</a:t>
            </a:r>
            <a:r>
              <a:rPr lang="en-US" dirty="0" smtClean="0">
                <a:solidFill>
                  <a:srgbClr val="1E91DE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1E91DE"/>
                </a:solidFill>
                <a:latin typeface="Arial"/>
                <a:cs typeface="Arial"/>
              </a:rPr>
              <a:t>[] touché ?</a:t>
            </a:r>
            <a:r>
              <a:rPr lang="en-US" dirty="0">
                <a:latin typeface="Arial"/>
                <a:cs typeface="Arial"/>
              </a:rPr>
              <a:t>’ .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439" y="1482524"/>
            <a:ext cx="5137521" cy="409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9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err="1" smtClean="0">
                <a:latin typeface="Arial"/>
                <a:cs typeface="Arial"/>
              </a:rPr>
              <a:t>Exercice</a:t>
            </a:r>
            <a:r>
              <a:rPr lang="en-US" dirty="0" smtClean="0">
                <a:latin typeface="Arial"/>
                <a:cs typeface="Arial"/>
              </a:rPr>
              <a:t> 2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911048"/>
            <a:ext cx="27851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>
                <a:latin typeface="Arial"/>
                <a:cs typeface="Arial"/>
              </a:rPr>
              <a:t>Sélectionne</a:t>
            </a:r>
            <a:r>
              <a:rPr lang="nl-NL" dirty="0">
                <a:latin typeface="Arial"/>
                <a:cs typeface="Arial"/>
              </a:rPr>
              <a:t> la </a:t>
            </a:r>
            <a:r>
              <a:rPr lang="en-US" dirty="0" err="1" smtClean="0">
                <a:latin typeface="Arial"/>
                <a:cs typeface="Arial"/>
              </a:rPr>
              <a:t>bibliothèque</a:t>
            </a:r>
            <a:r>
              <a:rPr lang="en-US" dirty="0" smtClean="0">
                <a:latin typeface="Arial"/>
                <a:cs typeface="Arial"/>
              </a:rPr>
              <a:t> ‘</a:t>
            </a:r>
            <a:r>
              <a:rPr lang="en-US" dirty="0" smtClean="0">
                <a:solidFill>
                  <a:srgbClr val="AC18B9"/>
                </a:solidFill>
                <a:latin typeface="Arial"/>
                <a:cs typeface="Arial"/>
              </a:rPr>
              <a:t>Sons</a:t>
            </a:r>
            <a:r>
              <a:rPr lang="en-US" dirty="0" smtClean="0">
                <a:latin typeface="Arial"/>
                <a:cs typeface="Arial"/>
              </a:rPr>
              <a:t>’.</a:t>
            </a:r>
            <a:endParaRPr lang="en-US" dirty="0" smtClean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  <a:p>
            <a:r>
              <a:rPr lang="en-US" dirty="0" err="1" smtClean="0">
                <a:latin typeface="Arial"/>
                <a:cs typeface="Arial"/>
              </a:rPr>
              <a:t>Glisse</a:t>
            </a:r>
            <a:r>
              <a:rPr lang="en-US" dirty="0" smtClean="0">
                <a:latin typeface="Arial"/>
                <a:cs typeface="Arial"/>
              </a:rPr>
              <a:t> le bloc ‘</a:t>
            </a:r>
            <a:r>
              <a:rPr lang="en-US" dirty="0" err="1" smtClean="0">
                <a:solidFill>
                  <a:srgbClr val="AC18B9"/>
                </a:solidFill>
                <a:latin typeface="Arial"/>
                <a:cs typeface="Arial"/>
              </a:rPr>
              <a:t>jouer</a:t>
            </a:r>
            <a:r>
              <a:rPr lang="en-US" dirty="0" smtClean="0">
                <a:solidFill>
                  <a:srgbClr val="AC18B9"/>
                </a:solidFill>
                <a:latin typeface="Arial"/>
                <a:cs typeface="Arial"/>
              </a:rPr>
              <a:t> le son [</a:t>
            </a:r>
            <a:r>
              <a:rPr lang="en-US" dirty="0" err="1" smtClean="0">
                <a:solidFill>
                  <a:srgbClr val="AC18B9"/>
                </a:solidFill>
                <a:latin typeface="Arial"/>
                <a:cs typeface="Arial"/>
              </a:rPr>
              <a:t>miauw</a:t>
            </a:r>
            <a:r>
              <a:rPr lang="en-US" dirty="0" smtClean="0">
                <a:solidFill>
                  <a:srgbClr val="AC18B9"/>
                </a:solidFill>
                <a:latin typeface="Arial"/>
                <a:cs typeface="Arial"/>
              </a:rPr>
              <a:t>]</a:t>
            </a:r>
            <a:r>
              <a:rPr lang="en-US" dirty="0" smtClean="0">
                <a:latin typeface="Arial"/>
                <a:cs typeface="Arial"/>
              </a:rPr>
              <a:t>’ </a:t>
            </a:r>
            <a:r>
              <a:rPr lang="en-US" dirty="0" err="1" smtClean="0">
                <a:latin typeface="Arial"/>
                <a:cs typeface="Arial"/>
              </a:rPr>
              <a:t>à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l’intérieur</a:t>
            </a:r>
            <a:r>
              <a:rPr lang="en-US" dirty="0" smtClean="0">
                <a:latin typeface="Arial"/>
                <a:cs typeface="Arial"/>
              </a:rPr>
              <a:t> du bloc the ‘</a:t>
            </a:r>
            <a:r>
              <a:rPr lang="en-US" dirty="0" err="1">
                <a:solidFill>
                  <a:srgbClr val="BC711C"/>
                </a:solidFill>
                <a:latin typeface="Arial"/>
                <a:cs typeface="Arial"/>
              </a:rPr>
              <a:t>si</a:t>
            </a:r>
            <a:r>
              <a:rPr lang="en-US" dirty="0">
                <a:solidFill>
                  <a:srgbClr val="BC711C"/>
                </a:solidFill>
                <a:latin typeface="Arial"/>
                <a:cs typeface="Arial"/>
              </a:rPr>
              <a:t> &lt;  &gt; </a:t>
            </a:r>
            <a:r>
              <a:rPr lang="en-US" dirty="0" err="1">
                <a:solidFill>
                  <a:srgbClr val="BC711C"/>
                </a:solidFill>
                <a:latin typeface="Arial"/>
                <a:cs typeface="Arial"/>
              </a:rPr>
              <a:t>alors</a:t>
            </a:r>
            <a:r>
              <a:rPr lang="en-US" dirty="0" smtClean="0">
                <a:latin typeface="Arial"/>
                <a:cs typeface="Arial"/>
              </a:rPr>
              <a:t>’.</a:t>
            </a:r>
            <a:endParaRPr lang="en-US" dirty="0" smtClean="0">
              <a:latin typeface="Arial"/>
              <a:cs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49" y="1390952"/>
            <a:ext cx="5811617" cy="404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20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err="1" smtClean="0">
                <a:latin typeface="Arial"/>
                <a:cs typeface="Arial"/>
              </a:rPr>
              <a:t>Exercice</a:t>
            </a:r>
            <a:r>
              <a:rPr lang="en-US" dirty="0" smtClean="0">
                <a:latin typeface="Arial"/>
                <a:cs typeface="Arial"/>
              </a:rPr>
              <a:t> 2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911048"/>
            <a:ext cx="35076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>
                <a:latin typeface="Arial"/>
                <a:cs typeface="Arial"/>
              </a:rPr>
              <a:t>Sélectionne</a:t>
            </a:r>
            <a:r>
              <a:rPr lang="nl-NL" dirty="0">
                <a:latin typeface="Arial"/>
                <a:cs typeface="Arial"/>
              </a:rPr>
              <a:t> la </a:t>
            </a:r>
            <a:r>
              <a:rPr lang="en-US" dirty="0" err="1">
                <a:latin typeface="Arial"/>
                <a:cs typeface="Arial"/>
              </a:rPr>
              <a:t>bibliothèque</a:t>
            </a:r>
            <a:r>
              <a:rPr lang="en-US" dirty="0">
                <a:latin typeface="Arial"/>
                <a:cs typeface="Arial"/>
              </a:rPr>
              <a:t> ‘</a:t>
            </a:r>
            <a:r>
              <a:rPr lang="en-US" dirty="0" err="1">
                <a:solidFill>
                  <a:srgbClr val="BC711C"/>
                </a:solidFill>
                <a:latin typeface="Arial"/>
                <a:cs typeface="Arial"/>
              </a:rPr>
              <a:t>Contr</a:t>
            </a:r>
            <a:r>
              <a:rPr lang="nl-BE" dirty="0">
                <a:solidFill>
                  <a:srgbClr val="BC711C"/>
                </a:solidFill>
                <a:latin typeface="Arial"/>
                <a:cs typeface="Arial"/>
              </a:rPr>
              <a:t>ô</a:t>
            </a:r>
            <a:r>
              <a:rPr lang="en-US" dirty="0">
                <a:solidFill>
                  <a:srgbClr val="BC711C"/>
                </a:solidFill>
                <a:latin typeface="Arial"/>
                <a:cs typeface="Arial"/>
              </a:rPr>
              <a:t>le</a:t>
            </a:r>
            <a:r>
              <a:rPr lang="en-US" dirty="0">
                <a:latin typeface="Arial"/>
                <a:cs typeface="Arial"/>
              </a:rPr>
              <a:t>’.</a:t>
            </a:r>
          </a:p>
          <a:p>
            <a:endParaRPr lang="en-US" dirty="0" smtClean="0">
              <a:latin typeface="Arial"/>
              <a:cs typeface="Arial"/>
            </a:endParaRPr>
          </a:p>
          <a:p>
            <a:r>
              <a:rPr lang="en-US" dirty="0" err="1" smtClean="0">
                <a:latin typeface="Arial"/>
                <a:cs typeface="Arial"/>
              </a:rPr>
              <a:t>Glisser</a:t>
            </a:r>
            <a:r>
              <a:rPr lang="en-US" dirty="0" smtClean="0">
                <a:latin typeface="Arial"/>
                <a:cs typeface="Arial"/>
              </a:rPr>
              <a:t> le bloc ‘</a:t>
            </a:r>
            <a:r>
              <a:rPr lang="en-US" dirty="0" err="1" smtClean="0">
                <a:solidFill>
                  <a:srgbClr val="BC711C"/>
                </a:solidFill>
                <a:latin typeface="Arial"/>
                <a:cs typeface="Arial"/>
              </a:rPr>
              <a:t>attendre</a:t>
            </a:r>
            <a:r>
              <a:rPr lang="en-US" dirty="0" smtClean="0">
                <a:solidFill>
                  <a:srgbClr val="BC711C"/>
                </a:solidFill>
                <a:latin typeface="Arial"/>
                <a:cs typeface="Arial"/>
              </a:rPr>
              <a:t> 1 </a:t>
            </a:r>
            <a:r>
              <a:rPr lang="en-US" dirty="0" err="1" smtClean="0">
                <a:solidFill>
                  <a:srgbClr val="BC711C"/>
                </a:solidFill>
                <a:latin typeface="Arial"/>
                <a:cs typeface="Arial"/>
              </a:rPr>
              <a:t>secondes</a:t>
            </a:r>
            <a:r>
              <a:rPr lang="en-US" dirty="0" smtClean="0">
                <a:latin typeface="Arial"/>
                <a:cs typeface="Arial"/>
              </a:rPr>
              <a:t>’ en </a:t>
            </a:r>
            <a:r>
              <a:rPr lang="en-US" dirty="0" err="1" smtClean="0">
                <a:latin typeface="Arial"/>
                <a:cs typeface="Arial"/>
              </a:rPr>
              <a:t>dessous</a:t>
            </a:r>
            <a:r>
              <a:rPr lang="en-US" dirty="0" smtClean="0">
                <a:latin typeface="Arial"/>
                <a:cs typeface="Arial"/>
              </a:rPr>
              <a:t> du bloc ‘</a:t>
            </a:r>
            <a:r>
              <a:rPr lang="en-US" dirty="0" err="1">
                <a:solidFill>
                  <a:srgbClr val="AC18B9"/>
                </a:solidFill>
                <a:latin typeface="Arial"/>
                <a:cs typeface="Arial"/>
              </a:rPr>
              <a:t>jouer</a:t>
            </a:r>
            <a:r>
              <a:rPr lang="en-US" dirty="0">
                <a:solidFill>
                  <a:srgbClr val="AC18B9"/>
                </a:solidFill>
                <a:latin typeface="Arial"/>
                <a:cs typeface="Arial"/>
              </a:rPr>
              <a:t> le son [</a:t>
            </a:r>
            <a:r>
              <a:rPr lang="en-US" dirty="0" err="1">
                <a:solidFill>
                  <a:srgbClr val="AC18B9"/>
                </a:solidFill>
                <a:latin typeface="Arial"/>
                <a:cs typeface="Arial"/>
              </a:rPr>
              <a:t>miauw</a:t>
            </a:r>
            <a:r>
              <a:rPr lang="en-US" dirty="0" smtClean="0">
                <a:solidFill>
                  <a:srgbClr val="AC18B9"/>
                </a:solidFill>
                <a:latin typeface="Arial"/>
                <a:cs typeface="Arial"/>
              </a:rPr>
              <a:t>]</a:t>
            </a:r>
            <a:r>
              <a:rPr lang="en-US" dirty="0" smtClean="0">
                <a:latin typeface="Arial"/>
                <a:cs typeface="Arial"/>
              </a:rPr>
              <a:t>’</a:t>
            </a:r>
          </a:p>
          <a:p>
            <a:endParaRPr lang="en-US" dirty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Teste ton </a:t>
            </a:r>
            <a:r>
              <a:rPr lang="en-US" dirty="0" err="1" smtClean="0">
                <a:latin typeface="Arial"/>
                <a:cs typeface="Arial"/>
              </a:rPr>
              <a:t>programme</a:t>
            </a:r>
            <a:endParaRPr lang="en-US" dirty="0" smtClean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781" y="1610986"/>
            <a:ext cx="5229930" cy="373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57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err="1" smtClean="0">
                <a:latin typeface="Arial"/>
                <a:cs typeface="Arial"/>
              </a:rPr>
              <a:t>Exercice</a:t>
            </a:r>
            <a:r>
              <a:rPr lang="en-US" dirty="0" smtClean="0">
                <a:latin typeface="Arial"/>
                <a:cs typeface="Arial"/>
              </a:rPr>
              <a:t> 2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1239" y="1709056"/>
            <a:ext cx="29754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Le </a:t>
            </a:r>
            <a:r>
              <a:rPr lang="en-US" dirty="0" err="1" smtClean="0">
                <a:latin typeface="Arial"/>
                <a:cs typeface="Arial"/>
              </a:rPr>
              <a:t>personnage</a:t>
            </a:r>
            <a:r>
              <a:rPr lang="en-US" dirty="0" smtClean="0">
                <a:latin typeface="Arial"/>
                <a:cs typeface="Arial"/>
              </a:rPr>
              <a:t> suit ta main.</a:t>
            </a:r>
          </a:p>
          <a:p>
            <a:endParaRPr lang="en-US" dirty="0" smtClean="0">
              <a:latin typeface="Arial"/>
              <a:cs typeface="Arial"/>
            </a:endParaRPr>
          </a:p>
          <a:p>
            <a:r>
              <a:rPr lang="en-US" dirty="0" err="1" smtClean="0">
                <a:latin typeface="Arial"/>
                <a:cs typeface="Arial"/>
              </a:rPr>
              <a:t>Ouvre</a:t>
            </a:r>
            <a:r>
              <a:rPr lang="en-US" dirty="0" smtClean="0">
                <a:latin typeface="Arial"/>
                <a:cs typeface="Arial"/>
              </a:rPr>
              <a:t> le </a:t>
            </a:r>
            <a:r>
              <a:rPr lang="en-US" dirty="0" err="1" smtClean="0">
                <a:latin typeface="Arial"/>
                <a:cs typeface="Arial"/>
              </a:rPr>
              <a:t>projet</a:t>
            </a:r>
            <a:r>
              <a:rPr lang="en-US" dirty="0" smtClean="0">
                <a:latin typeface="Arial"/>
                <a:cs typeface="Arial"/>
              </a:rPr>
              <a:t>: Exercice2.sb2</a:t>
            </a:r>
          </a:p>
          <a:p>
            <a:endParaRPr lang="en-US" dirty="0" smtClean="0">
              <a:latin typeface="Arial"/>
              <a:cs typeface="Arial"/>
            </a:endParaRPr>
          </a:p>
          <a:p>
            <a:r>
              <a:rPr lang="en-US" dirty="0" err="1" smtClean="0">
                <a:latin typeface="Arial"/>
                <a:cs typeface="Arial"/>
              </a:rPr>
              <a:t>Fichier</a:t>
            </a:r>
            <a:r>
              <a:rPr lang="en-US" dirty="0" smtClean="0">
                <a:latin typeface="Arial"/>
                <a:cs typeface="Arial"/>
              </a:rPr>
              <a:t> -&gt; </a:t>
            </a:r>
            <a:r>
              <a:rPr lang="en-US" dirty="0" err="1" smtClean="0">
                <a:latin typeface="Arial"/>
                <a:cs typeface="Arial"/>
              </a:rPr>
              <a:t>Ouvrir</a:t>
            </a:r>
            <a:endParaRPr lang="en-US" dirty="0" smtClean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  <a:p>
            <a:r>
              <a:rPr lang="en-US" dirty="0" err="1" smtClean="0">
                <a:latin typeface="Arial"/>
                <a:cs typeface="Arial"/>
              </a:rPr>
              <a:t>Sélectionne</a:t>
            </a:r>
            <a:r>
              <a:rPr lang="en-US" dirty="0" smtClean="0">
                <a:latin typeface="Arial"/>
                <a:cs typeface="Arial"/>
              </a:rPr>
              <a:t> le </a:t>
            </a:r>
            <a:r>
              <a:rPr lang="en-US" dirty="0" err="1" smtClean="0">
                <a:latin typeface="Arial"/>
                <a:cs typeface="Arial"/>
              </a:rPr>
              <a:t>fichier</a:t>
            </a:r>
            <a:r>
              <a:rPr lang="en-US" dirty="0" smtClean="0">
                <a:latin typeface="Arial"/>
                <a:cs typeface="Arial"/>
              </a:rPr>
              <a:t>: Exercice2.sb2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300" y="1794933"/>
            <a:ext cx="6029699" cy="309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67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err="1" smtClean="0">
                <a:latin typeface="Arial"/>
                <a:cs typeface="Arial"/>
              </a:rPr>
              <a:t>Exercice</a:t>
            </a:r>
            <a:r>
              <a:rPr lang="en-US" dirty="0" smtClean="0">
                <a:latin typeface="Arial"/>
                <a:cs typeface="Arial"/>
              </a:rPr>
              <a:t> 2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911048"/>
            <a:ext cx="28754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>
                <a:latin typeface="Arial"/>
                <a:cs typeface="Arial"/>
              </a:rPr>
              <a:t>Sélectionne</a:t>
            </a:r>
            <a:r>
              <a:rPr lang="nl-NL" dirty="0" smtClean="0">
                <a:latin typeface="Arial"/>
                <a:cs typeface="Arial"/>
              </a:rPr>
              <a:t> la </a:t>
            </a:r>
            <a:r>
              <a:rPr lang="en-US" dirty="0" err="1" smtClean="0">
                <a:latin typeface="Arial"/>
                <a:cs typeface="Arial"/>
              </a:rPr>
              <a:t>bibliothèque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nl-NL" dirty="0" smtClean="0">
                <a:latin typeface="Arial"/>
                <a:cs typeface="Arial"/>
              </a:rPr>
              <a:t>‘</a:t>
            </a:r>
            <a:r>
              <a:rPr lang="nl-NL" dirty="0" err="1" smtClean="0">
                <a:solidFill>
                  <a:srgbClr val="BC711C"/>
                </a:solidFill>
                <a:latin typeface="Arial"/>
                <a:cs typeface="Arial"/>
              </a:rPr>
              <a:t>Evènements</a:t>
            </a:r>
            <a:r>
              <a:rPr lang="nl-NL" dirty="0" smtClean="0">
                <a:latin typeface="Arial"/>
                <a:cs typeface="Arial"/>
              </a:rPr>
              <a:t>’</a:t>
            </a:r>
          </a:p>
          <a:p>
            <a:endParaRPr lang="nl-NL" dirty="0">
              <a:latin typeface="Arial"/>
              <a:cs typeface="Arial"/>
            </a:endParaRPr>
          </a:p>
          <a:p>
            <a:r>
              <a:rPr lang="nl-NL" dirty="0" err="1" smtClean="0">
                <a:latin typeface="Arial"/>
                <a:cs typeface="Arial"/>
              </a:rPr>
              <a:t>Glisser</a:t>
            </a:r>
            <a:r>
              <a:rPr lang="nl-NL" dirty="0" smtClean="0">
                <a:latin typeface="Arial"/>
                <a:cs typeface="Arial"/>
              </a:rPr>
              <a:t> ‘</a:t>
            </a:r>
            <a:r>
              <a:rPr lang="nl-NL" dirty="0" err="1" smtClean="0">
                <a:solidFill>
                  <a:srgbClr val="BC711C"/>
                </a:solidFill>
                <a:latin typeface="Arial"/>
                <a:cs typeface="Arial"/>
              </a:rPr>
              <a:t>quand</a:t>
            </a:r>
            <a:r>
              <a:rPr lang="nl-NL" dirty="0" smtClean="0">
                <a:solidFill>
                  <a:srgbClr val="BC711C"/>
                </a:solidFill>
                <a:latin typeface="Arial"/>
                <a:cs typeface="Arial"/>
              </a:rPr>
              <a:t> </a:t>
            </a:r>
            <a:r>
              <a:rPr lang="nl-NL" dirty="0" smtClean="0">
                <a:solidFill>
                  <a:srgbClr val="008000"/>
                </a:solidFill>
                <a:latin typeface="Arial"/>
                <a:cs typeface="Arial"/>
              </a:rPr>
              <a:t>(Drapeau) </a:t>
            </a:r>
            <a:r>
              <a:rPr lang="nl-NL" dirty="0" err="1" smtClean="0">
                <a:solidFill>
                  <a:srgbClr val="BC711C"/>
                </a:solidFill>
                <a:latin typeface="Arial"/>
                <a:cs typeface="Arial"/>
              </a:rPr>
              <a:t>cliqué</a:t>
            </a:r>
            <a:r>
              <a:rPr lang="nl-NL" dirty="0" smtClean="0">
                <a:latin typeface="Arial"/>
                <a:cs typeface="Arial"/>
              </a:rPr>
              <a:t>’ </a:t>
            </a:r>
            <a:r>
              <a:rPr lang="nl-NL" dirty="0" err="1" smtClean="0">
                <a:latin typeface="Arial"/>
                <a:cs typeface="Arial"/>
              </a:rPr>
              <a:t>sur</a:t>
            </a:r>
            <a:r>
              <a:rPr lang="nl-NL" dirty="0" smtClean="0">
                <a:latin typeface="Arial"/>
                <a:cs typeface="Arial"/>
              </a:rPr>
              <a:t> </a:t>
            </a:r>
            <a:r>
              <a:rPr lang="nl-NL" dirty="0" err="1" smtClean="0">
                <a:latin typeface="Arial"/>
                <a:cs typeface="Arial"/>
              </a:rPr>
              <a:t>le</a:t>
            </a:r>
            <a:r>
              <a:rPr lang="nl-NL" dirty="0" smtClean="0">
                <a:latin typeface="Arial"/>
                <a:cs typeface="Arial"/>
              </a:rPr>
              <a:t> plan de </a:t>
            </a:r>
            <a:r>
              <a:rPr lang="nl-NL" dirty="0" err="1" smtClean="0">
                <a:latin typeface="Arial"/>
                <a:cs typeface="Arial"/>
              </a:rPr>
              <a:t>travail</a:t>
            </a:r>
            <a:r>
              <a:rPr lang="nl-NL" dirty="0" smtClean="0">
                <a:latin typeface="Arial"/>
                <a:cs typeface="Arial"/>
              </a:rPr>
              <a:t>.</a:t>
            </a:r>
            <a:endParaRPr lang="nl-NL" dirty="0">
              <a:latin typeface="Arial"/>
              <a:cs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822" y="1911048"/>
            <a:ext cx="57404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39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err="1" smtClean="0">
                <a:latin typeface="Arial"/>
                <a:cs typeface="Arial"/>
              </a:rPr>
              <a:t>Exercice</a:t>
            </a:r>
            <a:r>
              <a:rPr lang="en-US" dirty="0" smtClean="0">
                <a:latin typeface="Arial"/>
                <a:cs typeface="Arial"/>
              </a:rPr>
              <a:t> 2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911048"/>
            <a:ext cx="35076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>
                <a:latin typeface="Arial"/>
                <a:cs typeface="Arial"/>
              </a:rPr>
              <a:t>Sélectionne</a:t>
            </a:r>
            <a:r>
              <a:rPr lang="nl-NL" dirty="0">
                <a:latin typeface="Arial"/>
                <a:cs typeface="Arial"/>
              </a:rPr>
              <a:t> la </a:t>
            </a:r>
            <a:r>
              <a:rPr lang="en-US" dirty="0" err="1" smtClean="0">
                <a:latin typeface="Arial"/>
                <a:cs typeface="Arial"/>
              </a:rPr>
              <a:t>bibliothèque</a:t>
            </a:r>
            <a:r>
              <a:rPr lang="en-US" dirty="0" smtClean="0">
                <a:latin typeface="Arial"/>
                <a:cs typeface="Arial"/>
              </a:rPr>
              <a:t> ‘</a:t>
            </a:r>
            <a:r>
              <a:rPr lang="en-US" dirty="0" err="1" smtClean="0">
                <a:solidFill>
                  <a:srgbClr val="BC711C"/>
                </a:solidFill>
                <a:latin typeface="Arial"/>
                <a:cs typeface="Arial"/>
              </a:rPr>
              <a:t>Contr</a:t>
            </a:r>
            <a:r>
              <a:rPr lang="nl-BE" dirty="0" smtClean="0">
                <a:solidFill>
                  <a:srgbClr val="BC711C"/>
                </a:solidFill>
                <a:latin typeface="Arial"/>
                <a:cs typeface="Arial"/>
              </a:rPr>
              <a:t>ô</a:t>
            </a:r>
            <a:r>
              <a:rPr lang="en-US" dirty="0" smtClean="0">
                <a:solidFill>
                  <a:srgbClr val="BC711C"/>
                </a:solidFill>
                <a:latin typeface="Arial"/>
                <a:cs typeface="Arial"/>
              </a:rPr>
              <a:t>le</a:t>
            </a:r>
            <a:r>
              <a:rPr lang="en-US" dirty="0" smtClean="0">
                <a:latin typeface="Arial"/>
                <a:cs typeface="Arial"/>
              </a:rPr>
              <a:t>’.</a:t>
            </a:r>
          </a:p>
          <a:p>
            <a:endParaRPr lang="en-US" dirty="0" smtClean="0">
              <a:latin typeface="Arial"/>
              <a:cs typeface="Arial"/>
            </a:endParaRPr>
          </a:p>
          <a:p>
            <a:r>
              <a:rPr lang="en-US" dirty="0" err="1" smtClean="0">
                <a:latin typeface="Arial"/>
                <a:cs typeface="Arial"/>
              </a:rPr>
              <a:t>Glisser</a:t>
            </a:r>
            <a:r>
              <a:rPr lang="en-US" dirty="0" smtClean="0">
                <a:latin typeface="Arial"/>
                <a:cs typeface="Arial"/>
              </a:rPr>
              <a:t> le bloc ‘</a:t>
            </a:r>
            <a:r>
              <a:rPr lang="en-US" dirty="0" err="1" smtClean="0">
                <a:solidFill>
                  <a:srgbClr val="BC711C"/>
                </a:solidFill>
                <a:latin typeface="Arial"/>
                <a:cs typeface="Arial"/>
              </a:rPr>
              <a:t>répéter</a:t>
            </a:r>
            <a:r>
              <a:rPr lang="en-US" dirty="0" smtClean="0">
                <a:solidFill>
                  <a:srgbClr val="BC711C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BC711C"/>
                </a:solidFill>
                <a:latin typeface="Arial"/>
                <a:cs typeface="Arial"/>
              </a:rPr>
              <a:t>indéfiniment</a:t>
            </a:r>
            <a:r>
              <a:rPr lang="en-US" dirty="0" smtClean="0">
                <a:latin typeface="Arial"/>
                <a:cs typeface="Arial"/>
              </a:rPr>
              <a:t>’ </a:t>
            </a:r>
            <a:r>
              <a:rPr lang="en-US" dirty="0" err="1" smtClean="0">
                <a:latin typeface="Arial"/>
                <a:cs typeface="Arial"/>
              </a:rPr>
              <a:t>sur</a:t>
            </a:r>
            <a:r>
              <a:rPr lang="en-US" dirty="0" smtClean="0">
                <a:latin typeface="Arial"/>
                <a:cs typeface="Arial"/>
              </a:rPr>
              <a:t> le plan de </a:t>
            </a:r>
            <a:r>
              <a:rPr lang="en-US" dirty="0" err="1" smtClean="0">
                <a:latin typeface="Arial"/>
                <a:cs typeface="Arial"/>
              </a:rPr>
              <a:t>travai</a:t>
            </a:r>
            <a:r>
              <a:rPr lang="en-US" dirty="0" smtClean="0">
                <a:latin typeface="Arial"/>
                <a:cs typeface="Arial"/>
              </a:rPr>
              <a:t> et le </a:t>
            </a:r>
            <a:r>
              <a:rPr lang="en-US" dirty="0" err="1" smtClean="0">
                <a:latin typeface="Arial"/>
                <a:cs typeface="Arial"/>
              </a:rPr>
              <a:t>mettre</a:t>
            </a:r>
            <a:r>
              <a:rPr lang="en-US" dirty="0" smtClean="0">
                <a:latin typeface="Arial"/>
                <a:cs typeface="Arial"/>
              </a:rPr>
              <a:t> en </a:t>
            </a:r>
            <a:r>
              <a:rPr lang="en-US" dirty="0" err="1" smtClean="0">
                <a:latin typeface="Arial"/>
                <a:cs typeface="Arial"/>
              </a:rPr>
              <a:t>dessous</a:t>
            </a:r>
            <a:r>
              <a:rPr lang="en-US" dirty="0" smtClean="0">
                <a:latin typeface="Arial"/>
                <a:cs typeface="Arial"/>
              </a:rPr>
              <a:t> du bloc </a:t>
            </a:r>
            <a:r>
              <a:rPr lang="en-US" dirty="0" err="1" smtClean="0">
                <a:latin typeface="Arial"/>
                <a:cs typeface="Arial"/>
              </a:rPr>
              <a:t>précédent</a:t>
            </a:r>
            <a:r>
              <a:rPr lang="en-US" dirty="0" smtClean="0">
                <a:latin typeface="Arial"/>
                <a:cs typeface="Arial"/>
              </a:rPr>
              <a:t>.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1685270"/>
            <a:ext cx="4858529" cy="338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87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err="1" smtClean="0">
                <a:latin typeface="Arial"/>
                <a:cs typeface="Arial"/>
              </a:rPr>
              <a:t>Exercice</a:t>
            </a:r>
            <a:r>
              <a:rPr lang="en-US" dirty="0" smtClean="0">
                <a:latin typeface="Arial"/>
                <a:cs typeface="Arial"/>
              </a:rPr>
              <a:t> 2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1714" y="1911048"/>
            <a:ext cx="32294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>
                <a:latin typeface="Arial"/>
                <a:cs typeface="Arial"/>
              </a:rPr>
              <a:t>Sélectionne</a:t>
            </a:r>
            <a:r>
              <a:rPr lang="nl-NL" dirty="0">
                <a:latin typeface="Arial"/>
                <a:cs typeface="Arial"/>
              </a:rPr>
              <a:t> la </a:t>
            </a:r>
            <a:r>
              <a:rPr lang="en-US" dirty="0" err="1" smtClean="0">
                <a:latin typeface="Arial"/>
                <a:cs typeface="Arial"/>
              </a:rPr>
              <a:t>bibliothèque</a:t>
            </a:r>
            <a:r>
              <a:rPr lang="en-US" dirty="0" smtClean="0">
                <a:latin typeface="Arial"/>
                <a:cs typeface="Arial"/>
              </a:rPr>
              <a:t> ‘</a:t>
            </a:r>
            <a:r>
              <a:rPr lang="en-US" dirty="0" err="1" smtClean="0">
                <a:solidFill>
                  <a:srgbClr val="3750CE"/>
                </a:solidFill>
                <a:latin typeface="Arial"/>
                <a:cs typeface="Arial"/>
              </a:rPr>
              <a:t>Mouvement</a:t>
            </a:r>
            <a:r>
              <a:rPr lang="en-US" dirty="0" smtClean="0">
                <a:latin typeface="Arial"/>
                <a:cs typeface="Arial"/>
              </a:rPr>
              <a:t>’</a:t>
            </a:r>
          </a:p>
          <a:p>
            <a:endParaRPr lang="en-US" dirty="0" smtClean="0">
              <a:latin typeface="Arial"/>
              <a:cs typeface="Arial"/>
            </a:endParaRPr>
          </a:p>
          <a:p>
            <a:r>
              <a:rPr lang="en-US" dirty="0" err="1" smtClean="0">
                <a:latin typeface="Arial"/>
                <a:cs typeface="Arial"/>
              </a:rPr>
              <a:t>Glisser</a:t>
            </a:r>
            <a:r>
              <a:rPr lang="en-US" dirty="0" smtClean="0">
                <a:latin typeface="Arial"/>
                <a:cs typeface="Arial"/>
              </a:rPr>
              <a:t> le bloc ‘</a:t>
            </a:r>
            <a:r>
              <a:rPr lang="en-US" dirty="0" err="1" smtClean="0">
                <a:solidFill>
                  <a:srgbClr val="3750CE"/>
                </a:solidFill>
                <a:latin typeface="Arial"/>
                <a:cs typeface="Arial"/>
              </a:rPr>
              <a:t>aller</a:t>
            </a:r>
            <a:r>
              <a:rPr lang="en-US" dirty="0" smtClean="0">
                <a:solidFill>
                  <a:srgbClr val="3750CE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3750CE"/>
                </a:solidFill>
                <a:latin typeface="Arial"/>
                <a:cs typeface="Arial"/>
              </a:rPr>
              <a:t>à</a:t>
            </a:r>
            <a:r>
              <a:rPr lang="en-US" dirty="0" smtClean="0">
                <a:solidFill>
                  <a:srgbClr val="3750CE"/>
                </a:solidFill>
                <a:latin typeface="Arial"/>
                <a:cs typeface="Arial"/>
              </a:rPr>
              <a:t> x: 0 y: 0</a:t>
            </a:r>
            <a:r>
              <a:rPr lang="en-US" dirty="0" smtClean="0">
                <a:latin typeface="Arial"/>
                <a:cs typeface="Arial"/>
              </a:rPr>
              <a:t>’ </a:t>
            </a:r>
            <a:r>
              <a:rPr lang="en-US" dirty="0" err="1" smtClean="0">
                <a:latin typeface="Arial"/>
                <a:cs typeface="Arial"/>
              </a:rPr>
              <a:t>sur</a:t>
            </a:r>
            <a:r>
              <a:rPr lang="en-US" dirty="0" smtClean="0">
                <a:latin typeface="Arial"/>
                <a:cs typeface="Arial"/>
              </a:rPr>
              <a:t> le plan de travail, </a:t>
            </a:r>
            <a:r>
              <a:rPr lang="en-US" dirty="0" err="1" smtClean="0">
                <a:latin typeface="Arial"/>
                <a:cs typeface="Arial"/>
              </a:rPr>
              <a:t>à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l’intérieur</a:t>
            </a:r>
            <a:r>
              <a:rPr lang="en-US" dirty="0" smtClean="0">
                <a:latin typeface="Arial"/>
                <a:cs typeface="Arial"/>
              </a:rPr>
              <a:t> du bloc ‘</a:t>
            </a:r>
            <a:r>
              <a:rPr lang="en-US" dirty="0" err="1">
                <a:solidFill>
                  <a:srgbClr val="BC711C"/>
                </a:solidFill>
                <a:latin typeface="Arial"/>
                <a:cs typeface="Arial"/>
              </a:rPr>
              <a:t>répéter</a:t>
            </a:r>
            <a:r>
              <a:rPr lang="en-US" dirty="0">
                <a:solidFill>
                  <a:srgbClr val="BC711C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BC711C"/>
                </a:solidFill>
                <a:latin typeface="Arial"/>
                <a:cs typeface="Arial"/>
              </a:rPr>
              <a:t>indéfiniment</a:t>
            </a:r>
            <a:r>
              <a:rPr lang="en-US" dirty="0" smtClean="0">
                <a:latin typeface="Arial"/>
                <a:cs typeface="Arial"/>
              </a:rPr>
              <a:t>’.</a:t>
            </a:r>
          </a:p>
          <a:p>
            <a:endParaRPr lang="en-US" dirty="0" smtClean="0">
              <a:latin typeface="Arial"/>
              <a:cs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067" y="1295400"/>
            <a:ext cx="56261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7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err="1" smtClean="0">
                <a:latin typeface="Arial"/>
                <a:cs typeface="Arial"/>
              </a:rPr>
              <a:t>Exercice</a:t>
            </a:r>
            <a:r>
              <a:rPr lang="en-US" dirty="0" smtClean="0">
                <a:latin typeface="Arial"/>
                <a:cs typeface="Arial"/>
              </a:rPr>
              <a:t> 2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9136" y="1911047"/>
            <a:ext cx="32294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>
                <a:latin typeface="Arial"/>
                <a:cs typeface="Arial"/>
              </a:rPr>
              <a:t>Sélectionne</a:t>
            </a:r>
            <a:r>
              <a:rPr lang="nl-NL" dirty="0" smtClean="0">
                <a:latin typeface="Arial"/>
                <a:cs typeface="Arial"/>
              </a:rPr>
              <a:t> </a:t>
            </a:r>
            <a:r>
              <a:rPr lang="nl-NL" dirty="0" smtClean="0">
                <a:latin typeface="Arial"/>
                <a:cs typeface="Arial"/>
              </a:rPr>
              <a:t>la </a:t>
            </a:r>
            <a:r>
              <a:rPr lang="en-US" dirty="0" err="1">
                <a:latin typeface="Arial"/>
                <a:cs typeface="Arial"/>
              </a:rPr>
              <a:t>bibliothèque</a:t>
            </a:r>
            <a:r>
              <a:rPr lang="en-US" dirty="0">
                <a:latin typeface="Arial"/>
                <a:cs typeface="Arial"/>
              </a:rPr>
              <a:t> ‘</a:t>
            </a:r>
            <a:r>
              <a:rPr lang="en-US" dirty="0" err="1" smtClean="0">
                <a:solidFill>
                  <a:srgbClr val="501189"/>
                </a:solidFill>
                <a:latin typeface="Arial"/>
                <a:cs typeface="Arial"/>
              </a:rPr>
              <a:t>Ajouter</a:t>
            </a:r>
            <a:r>
              <a:rPr lang="en-US" dirty="0" smtClean="0">
                <a:solidFill>
                  <a:srgbClr val="501189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501189"/>
                </a:solidFill>
                <a:latin typeface="Arial"/>
                <a:cs typeface="Arial"/>
              </a:rPr>
              <a:t>blocs</a:t>
            </a:r>
            <a:r>
              <a:rPr lang="en-US" dirty="0" smtClean="0">
                <a:latin typeface="Arial"/>
                <a:cs typeface="Arial"/>
              </a:rPr>
              <a:t>’.</a:t>
            </a:r>
            <a:endParaRPr lang="en-US" dirty="0" smtClean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  <a:p>
            <a:r>
              <a:rPr lang="en-US" dirty="0" err="1" smtClean="0">
                <a:latin typeface="Arial"/>
                <a:cs typeface="Arial"/>
              </a:rPr>
              <a:t>Glisser</a:t>
            </a:r>
            <a:r>
              <a:rPr lang="en-US" dirty="0" smtClean="0">
                <a:latin typeface="Arial"/>
                <a:cs typeface="Arial"/>
              </a:rPr>
              <a:t> le bloc </a:t>
            </a:r>
            <a:r>
              <a:rPr lang="en-US" dirty="0" smtClean="0">
                <a:latin typeface="Arial"/>
                <a:cs typeface="Arial"/>
              </a:rPr>
              <a:t>‘</a:t>
            </a:r>
            <a:r>
              <a:rPr lang="en-US" dirty="0" smtClean="0">
                <a:solidFill>
                  <a:srgbClr val="501189"/>
                </a:solidFill>
                <a:latin typeface="Arial"/>
                <a:cs typeface="Arial"/>
              </a:rPr>
              <a:t>Hand-1 X</a:t>
            </a:r>
            <a:r>
              <a:rPr lang="en-US" dirty="0" smtClean="0">
                <a:latin typeface="Arial"/>
                <a:cs typeface="Arial"/>
              </a:rPr>
              <a:t>’ </a:t>
            </a:r>
            <a:r>
              <a:rPr lang="en-US" dirty="0" err="1" smtClean="0">
                <a:latin typeface="Arial"/>
                <a:cs typeface="Arial"/>
              </a:rPr>
              <a:t>dans</a:t>
            </a:r>
            <a:r>
              <a:rPr lang="en-US" dirty="0" smtClean="0">
                <a:latin typeface="Arial"/>
                <a:cs typeface="Arial"/>
              </a:rPr>
              <a:t> le champ ‘x:’ du bloc ‘</a:t>
            </a:r>
            <a:r>
              <a:rPr lang="en-US" dirty="0" err="1">
                <a:solidFill>
                  <a:srgbClr val="3750CE"/>
                </a:solidFill>
                <a:latin typeface="Arial"/>
                <a:cs typeface="Arial"/>
              </a:rPr>
              <a:t>aller</a:t>
            </a:r>
            <a:r>
              <a:rPr lang="en-US" dirty="0">
                <a:solidFill>
                  <a:srgbClr val="3750CE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3750CE"/>
                </a:solidFill>
                <a:latin typeface="Arial"/>
                <a:cs typeface="Arial"/>
              </a:rPr>
              <a:t>à</a:t>
            </a:r>
            <a:r>
              <a:rPr lang="en-US" dirty="0">
                <a:solidFill>
                  <a:srgbClr val="3750CE"/>
                </a:solidFill>
                <a:latin typeface="Arial"/>
                <a:cs typeface="Arial"/>
              </a:rPr>
              <a:t> x: 0 y: 0</a:t>
            </a:r>
            <a:r>
              <a:rPr lang="en-US" dirty="0" smtClean="0">
                <a:latin typeface="Arial"/>
                <a:cs typeface="Arial"/>
              </a:rPr>
              <a:t>’.</a:t>
            </a:r>
            <a:endParaRPr lang="en-US" dirty="0" smtClean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Faire la m</a:t>
            </a:r>
            <a:r>
              <a:rPr lang="nl-BE" dirty="0" smtClean="0">
                <a:latin typeface="Arial"/>
                <a:cs typeface="Arial"/>
              </a:rPr>
              <a:t>ême chose avec </a:t>
            </a:r>
            <a:r>
              <a:rPr lang="en-US" dirty="0" smtClean="0">
                <a:latin typeface="Arial"/>
                <a:cs typeface="Arial"/>
              </a:rPr>
              <a:t>‘</a:t>
            </a:r>
            <a:r>
              <a:rPr lang="en-US" dirty="0" smtClean="0">
                <a:solidFill>
                  <a:srgbClr val="501189"/>
                </a:solidFill>
                <a:latin typeface="Arial"/>
                <a:cs typeface="Arial"/>
              </a:rPr>
              <a:t>Hand-1 </a:t>
            </a:r>
            <a:r>
              <a:rPr lang="en-US" dirty="0" smtClean="0">
                <a:solidFill>
                  <a:srgbClr val="501189"/>
                </a:solidFill>
                <a:latin typeface="Arial"/>
                <a:cs typeface="Arial"/>
              </a:rPr>
              <a:t>Y</a:t>
            </a:r>
            <a:r>
              <a:rPr lang="en-US" dirty="0" smtClean="0">
                <a:solidFill>
                  <a:srgbClr val="501189"/>
                </a:solidFill>
                <a:latin typeface="Arial"/>
                <a:cs typeface="Arial"/>
              </a:rPr>
              <a:t>’ </a:t>
            </a:r>
            <a:r>
              <a:rPr lang="en-US" dirty="0" smtClean="0">
                <a:latin typeface="Arial"/>
                <a:cs typeface="Arial"/>
              </a:rPr>
              <a:t>pour le champ ‘y:’.</a:t>
            </a:r>
            <a:endParaRPr lang="en-US" dirty="0" smtClean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790" y="1739397"/>
            <a:ext cx="5193910" cy="348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4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err="1" smtClean="0">
                <a:latin typeface="Arial"/>
                <a:cs typeface="Arial"/>
              </a:rPr>
              <a:t>Exercice</a:t>
            </a:r>
            <a:r>
              <a:rPr lang="en-US" dirty="0" smtClean="0">
                <a:latin typeface="Arial"/>
                <a:cs typeface="Arial"/>
              </a:rPr>
              <a:t> 2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7085" y="1390952"/>
            <a:ext cx="7383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/>
                <a:cs typeface="Arial"/>
              </a:rPr>
              <a:t>Démarre</a:t>
            </a:r>
            <a:r>
              <a:rPr lang="en-US" dirty="0" smtClean="0">
                <a:latin typeface="Arial"/>
                <a:cs typeface="Arial"/>
              </a:rPr>
              <a:t> ton </a:t>
            </a:r>
            <a:r>
              <a:rPr lang="en-US" dirty="0" err="1" smtClean="0">
                <a:latin typeface="Arial"/>
                <a:cs typeface="Arial"/>
              </a:rPr>
              <a:t>programme</a:t>
            </a:r>
            <a:r>
              <a:rPr lang="en-US" dirty="0" smtClean="0">
                <a:latin typeface="Arial"/>
                <a:cs typeface="Arial"/>
              </a:rPr>
              <a:t> et </a:t>
            </a:r>
            <a:r>
              <a:rPr lang="en-US" dirty="0" err="1" smtClean="0">
                <a:latin typeface="Arial"/>
                <a:cs typeface="Arial"/>
              </a:rPr>
              <a:t>regarde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ce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qu’il</a:t>
            </a:r>
            <a:r>
              <a:rPr lang="en-US" dirty="0" smtClean="0">
                <a:latin typeface="Arial"/>
                <a:cs typeface="Arial"/>
              </a:rPr>
              <a:t> se </a:t>
            </a:r>
            <a:r>
              <a:rPr lang="en-US" dirty="0" err="1" smtClean="0">
                <a:latin typeface="Arial"/>
                <a:cs typeface="Arial"/>
              </a:rPr>
              <a:t>passe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quand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bouges</a:t>
            </a:r>
            <a:r>
              <a:rPr lang="en-US" dirty="0" smtClean="0">
                <a:latin typeface="Arial"/>
                <a:cs typeface="Arial"/>
              </a:rPr>
              <a:t> ta main au-</a:t>
            </a:r>
            <a:r>
              <a:rPr lang="en-US" dirty="0" err="1" smtClean="0">
                <a:latin typeface="Arial"/>
                <a:cs typeface="Arial"/>
              </a:rPr>
              <a:t>dessus</a:t>
            </a:r>
            <a:r>
              <a:rPr lang="en-US" dirty="0" smtClean="0">
                <a:latin typeface="Arial"/>
                <a:cs typeface="Arial"/>
              </a:rPr>
              <a:t> du </a:t>
            </a:r>
            <a:r>
              <a:rPr lang="en-US" dirty="0" err="1" smtClean="0">
                <a:latin typeface="Arial"/>
                <a:cs typeface="Arial"/>
              </a:rPr>
              <a:t>LeapMotion</a:t>
            </a:r>
            <a:r>
              <a:rPr lang="en-US" dirty="0" smtClean="0">
                <a:latin typeface="Arial"/>
                <a:cs typeface="Arial"/>
              </a:rPr>
              <a:t> !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0086"/>
            <a:ext cx="9144000" cy="359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39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err="1" smtClean="0">
                <a:latin typeface="Arial"/>
                <a:cs typeface="Arial"/>
              </a:rPr>
              <a:t>Exercice</a:t>
            </a:r>
            <a:r>
              <a:rPr lang="en-US" dirty="0" smtClean="0">
                <a:latin typeface="Arial"/>
                <a:cs typeface="Arial"/>
              </a:rPr>
              <a:t> 2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5239" y="1427237"/>
            <a:ext cx="775304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Faire en </a:t>
            </a:r>
            <a:r>
              <a:rPr lang="en-US" dirty="0" err="1" smtClean="0">
                <a:latin typeface="Arial"/>
                <a:cs typeface="Arial"/>
              </a:rPr>
              <a:t>sorte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que</a:t>
            </a:r>
            <a:r>
              <a:rPr lang="en-US" dirty="0" smtClean="0">
                <a:latin typeface="Arial"/>
                <a:cs typeface="Arial"/>
              </a:rPr>
              <a:t> le </a:t>
            </a:r>
            <a:r>
              <a:rPr lang="en-US" dirty="0" err="1" smtClean="0">
                <a:latin typeface="Arial"/>
                <a:cs typeface="Arial"/>
              </a:rPr>
              <a:t>personnage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émette</a:t>
            </a:r>
            <a:r>
              <a:rPr lang="en-US" dirty="0" smtClean="0">
                <a:latin typeface="Arial"/>
                <a:cs typeface="Arial"/>
              </a:rPr>
              <a:t> un son </a:t>
            </a:r>
            <a:r>
              <a:rPr lang="en-US" dirty="0" err="1" smtClean="0">
                <a:latin typeface="Arial"/>
                <a:cs typeface="Arial"/>
              </a:rPr>
              <a:t>quand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il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touche</a:t>
            </a:r>
            <a:r>
              <a:rPr lang="en-US" dirty="0" smtClean="0">
                <a:latin typeface="Arial"/>
                <a:cs typeface="Arial"/>
              </a:rPr>
              <a:t> les </a:t>
            </a:r>
            <a:r>
              <a:rPr lang="en-US" dirty="0" err="1" smtClean="0">
                <a:latin typeface="Arial"/>
                <a:cs typeface="Arial"/>
              </a:rPr>
              <a:t>bords</a:t>
            </a:r>
            <a:r>
              <a:rPr lang="en-US" dirty="0" smtClean="0">
                <a:latin typeface="Arial"/>
                <a:cs typeface="Arial"/>
              </a:rPr>
              <a:t> de </a:t>
            </a:r>
            <a:r>
              <a:rPr lang="en-US" dirty="0" err="1" smtClean="0">
                <a:latin typeface="Arial"/>
                <a:cs typeface="Arial"/>
              </a:rPr>
              <a:t>l’écran</a:t>
            </a:r>
            <a:r>
              <a:rPr lang="en-US" dirty="0" smtClean="0">
                <a:latin typeface="Arial"/>
                <a:cs typeface="Arial"/>
              </a:rPr>
              <a:t>.</a:t>
            </a:r>
            <a:endParaRPr lang="en-US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 smtClean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  <a:p>
            <a:r>
              <a:rPr lang="en-US" dirty="0" err="1" smtClean="0">
                <a:latin typeface="Arial"/>
                <a:cs typeface="Arial"/>
              </a:rPr>
              <a:t>Essaie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d’abord</a:t>
            </a:r>
            <a:r>
              <a:rPr lang="en-US" dirty="0" smtClean="0">
                <a:latin typeface="Arial"/>
                <a:cs typeface="Arial"/>
              </a:rPr>
              <a:t> de </a:t>
            </a:r>
            <a:r>
              <a:rPr lang="en-US" dirty="0" err="1" smtClean="0">
                <a:latin typeface="Arial"/>
                <a:cs typeface="Arial"/>
              </a:rPr>
              <a:t>trouver</a:t>
            </a:r>
            <a:r>
              <a:rPr lang="en-US" dirty="0" smtClean="0">
                <a:latin typeface="Arial"/>
                <a:cs typeface="Arial"/>
              </a:rPr>
              <a:t> la solution tout </a:t>
            </a:r>
            <a:r>
              <a:rPr lang="en-US" dirty="0" err="1" smtClean="0">
                <a:latin typeface="Arial"/>
                <a:cs typeface="Arial"/>
              </a:rPr>
              <a:t>seul</a:t>
            </a:r>
            <a:r>
              <a:rPr lang="en-US" dirty="0" smtClean="0">
                <a:latin typeface="Arial"/>
                <a:cs typeface="Arial"/>
              </a:rPr>
              <a:t> !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6921"/>
            <a:ext cx="9144000" cy="359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14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err="1" smtClean="0">
                <a:latin typeface="Arial"/>
                <a:cs typeface="Arial"/>
              </a:rPr>
              <a:t>Exercice</a:t>
            </a:r>
            <a:r>
              <a:rPr lang="en-US" dirty="0" smtClean="0">
                <a:latin typeface="Arial"/>
                <a:cs typeface="Arial"/>
              </a:rPr>
              <a:t> 2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911048"/>
            <a:ext cx="29657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>
                <a:latin typeface="Arial"/>
                <a:cs typeface="Arial"/>
              </a:rPr>
              <a:t>Sélectionne</a:t>
            </a:r>
            <a:r>
              <a:rPr lang="nl-NL" dirty="0">
                <a:latin typeface="Arial"/>
                <a:cs typeface="Arial"/>
              </a:rPr>
              <a:t> la </a:t>
            </a:r>
            <a:r>
              <a:rPr lang="en-US" dirty="0" err="1" smtClean="0">
                <a:latin typeface="Arial"/>
                <a:cs typeface="Arial"/>
              </a:rPr>
              <a:t>bibliothèque</a:t>
            </a:r>
            <a:r>
              <a:rPr lang="en-US" dirty="0" smtClean="0">
                <a:latin typeface="Arial"/>
                <a:cs typeface="Arial"/>
              </a:rPr>
              <a:t> ‘</a:t>
            </a:r>
            <a:r>
              <a:rPr lang="en-US" dirty="0" err="1" smtClean="0">
                <a:solidFill>
                  <a:srgbClr val="BC711C"/>
                </a:solidFill>
                <a:latin typeface="Arial"/>
                <a:cs typeface="Arial"/>
              </a:rPr>
              <a:t>Evènements</a:t>
            </a:r>
            <a:r>
              <a:rPr lang="en-US" dirty="0" smtClean="0">
                <a:latin typeface="Arial"/>
                <a:cs typeface="Arial"/>
              </a:rPr>
              <a:t>’</a:t>
            </a:r>
            <a:endParaRPr lang="en-US" dirty="0" smtClean="0">
              <a:latin typeface="Arial"/>
              <a:cs typeface="Arial"/>
            </a:endParaRPr>
          </a:p>
          <a:p>
            <a:endParaRPr lang="en-US" dirty="0" smtClean="0">
              <a:latin typeface="Comic Sans MS"/>
              <a:cs typeface="Comic Sans MS"/>
            </a:endParaRPr>
          </a:p>
          <a:p>
            <a:r>
              <a:rPr lang="nl-NL" dirty="0" err="1">
                <a:latin typeface="Arial"/>
                <a:cs typeface="Arial"/>
              </a:rPr>
              <a:t>Glisser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 smtClean="0">
                <a:latin typeface="Arial"/>
                <a:cs typeface="Arial"/>
              </a:rPr>
              <a:t>un</a:t>
            </a:r>
            <a:r>
              <a:rPr lang="nl-NL" dirty="0" smtClean="0">
                <a:latin typeface="Arial"/>
                <a:cs typeface="Arial"/>
              </a:rPr>
              <a:t> </a:t>
            </a:r>
            <a:r>
              <a:rPr lang="nl-NL" dirty="0" err="1" smtClean="0">
                <a:latin typeface="Arial"/>
                <a:cs typeface="Arial"/>
              </a:rPr>
              <a:t>autre</a:t>
            </a:r>
            <a:r>
              <a:rPr lang="nl-NL" dirty="0" smtClean="0">
                <a:latin typeface="Arial"/>
                <a:cs typeface="Arial"/>
              </a:rPr>
              <a:t> ‘</a:t>
            </a:r>
            <a:r>
              <a:rPr lang="nl-NL" dirty="0" err="1" smtClean="0">
                <a:solidFill>
                  <a:srgbClr val="BC711C"/>
                </a:solidFill>
                <a:latin typeface="Arial"/>
                <a:cs typeface="Arial"/>
              </a:rPr>
              <a:t>quand</a:t>
            </a:r>
            <a:r>
              <a:rPr lang="nl-NL" dirty="0" smtClean="0">
                <a:solidFill>
                  <a:srgbClr val="BC711C"/>
                </a:solidFill>
                <a:latin typeface="Arial"/>
                <a:cs typeface="Arial"/>
              </a:rPr>
              <a:t> </a:t>
            </a:r>
            <a:r>
              <a:rPr lang="nl-NL" dirty="0">
                <a:solidFill>
                  <a:srgbClr val="008000"/>
                </a:solidFill>
                <a:latin typeface="Arial"/>
                <a:cs typeface="Arial"/>
              </a:rPr>
              <a:t>(Drapeau) </a:t>
            </a:r>
            <a:r>
              <a:rPr lang="nl-NL" dirty="0" err="1">
                <a:solidFill>
                  <a:srgbClr val="BC711C"/>
                </a:solidFill>
                <a:latin typeface="Arial"/>
                <a:cs typeface="Arial"/>
              </a:rPr>
              <a:t>cliqué</a:t>
            </a:r>
            <a:r>
              <a:rPr lang="nl-NL" dirty="0">
                <a:latin typeface="Arial"/>
                <a:cs typeface="Arial"/>
              </a:rPr>
              <a:t>’ </a:t>
            </a:r>
            <a:r>
              <a:rPr lang="nl-NL" dirty="0" err="1">
                <a:latin typeface="Arial"/>
                <a:cs typeface="Arial"/>
              </a:rPr>
              <a:t>sur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le</a:t>
            </a:r>
            <a:r>
              <a:rPr lang="nl-NL" dirty="0">
                <a:latin typeface="Arial"/>
                <a:cs typeface="Arial"/>
              </a:rPr>
              <a:t> plan de </a:t>
            </a:r>
            <a:r>
              <a:rPr lang="nl-NL" dirty="0" err="1">
                <a:latin typeface="Arial"/>
                <a:cs typeface="Arial"/>
              </a:rPr>
              <a:t>travail</a:t>
            </a:r>
            <a:r>
              <a:rPr lang="nl-NL" dirty="0">
                <a:latin typeface="Arial"/>
                <a:cs typeface="Arial"/>
              </a:rPr>
              <a:t>.</a:t>
            </a:r>
            <a:endParaRPr lang="nl-NL" dirty="0"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152" y="1518355"/>
            <a:ext cx="5470847" cy="309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80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1252</TotalTime>
  <Words>403</Words>
  <Application>Microsoft Macintosh PowerPoint</Application>
  <PresentationFormat>On-screen Show (4:3)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Comic Sans MS</vt:lpstr>
      <vt:lpstr>Arial</vt:lpstr>
      <vt:lpstr>Office Theme</vt:lpstr>
      <vt:lpstr>Exercice 2</vt:lpstr>
      <vt:lpstr>Exercice 2 </vt:lpstr>
      <vt:lpstr>Exercice 2 </vt:lpstr>
      <vt:lpstr>Exercice 2 </vt:lpstr>
      <vt:lpstr>Exercice 2</vt:lpstr>
      <vt:lpstr>Exercice 2</vt:lpstr>
      <vt:lpstr>Exercice 2 </vt:lpstr>
      <vt:lpstr>Exercice 2 </vt:lpstr>
      <vt:lpstr>Exercice 2 </vt:lpstr>
      <vt:lpstr>Exercice 2 </vt:lpstr>
      <vt:lpstr>Exercice 2 </vt:lpstr>
      <vt:lpstr>Exercice 2 </vt:lpstr>
      <vt:lpstr>Exercice 2 </vt:lpstr>
      <vt:lpstr>Exercice 2 </vt:lpstr>
    </vt:vector>
  </TitlesOfParts>
  <Manager/>
  <Company>www.devoxx4kids.com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Daniel De Luca</dc:creator>
  <cp:keywords/>
  <dc:description/>
  <cp:lastModifiedBy>Microsoft Office User</cp:lastModifiedBy>
  <cp:revision>107</cp:revision>
  <dcterms:created xsi:type="dcterms:W3CDTF">2012-11-17T11:43:16Z</dcterms:created>
  <dcterms:modified xsi:type="dcterms:W3CDTF">2016-04-02T12:31:06Z</dcterms:modified>
  <cp:category/>
</cp:coreProperties>
</file>