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102475" cy="9388475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BF3FCF-B4DA-497E-815F-E540E56F1B46}">
  <a:tblStyle styleId="{4ABF3FCF-B4DA-497E-815F-E540E56F1B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023092" y="0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204912" y="704850"/>
            <a:ext cx="4692649" cy="351948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10247" y="4459526"/>
            <a:ext cx="5681980" cy="4224813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rIns="94225" tIns="47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4023092" y="8917421"/>
            <a:ext cx="3077739" cy="46942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rIns="94225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dia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3399" y="86845"/>
            <a:ext cx="4877202" cy="17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10693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3460005" y="6355273"/>
            <a:ext cx="2529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6088362" y="6355273"/>
            <a:ext cx="1575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@Devoxx4Kids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68451" y="6355273"/>
            <a:ext cx="27879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facebook.com/Devoxx4Kids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 en verticale teks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1" name="Shape 91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en 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ekop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none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omic Sans MS"/>
              <a:buNone/>
              <a:defRPr sz="20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3399" y="86845"/>
            <a:ext cx="4877202" cy="17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" name="Shape 32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nhoud van twe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" name="Shape 41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gelijking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omic Sans MS"/>
              <a:buNone/>
              <a:defRPr b="1"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omic Sans MS"/>
              <a:buNone/>
              <a:defRPr b="1"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" name="Shape 52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een tite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" name="Shape 59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eeg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oud met bijschrif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212962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20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2399078"/>
            <a:ext cx="3008313" cy="37270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omic Sans MS"/>
              <a:buNone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Afbeelding met bijschrif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792288" y="4911864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2266124" y="1268758"/>
            <a:ext cx="4611752" cy="345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92288" y="5478601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omic Sans MS"/>
              <a:buNone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0625"/>
            <a:ext cx="2133599" cy="7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457199" y="6356350"/>
            <a:ext cx="24437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www.devoxx4kids.org</a:t>
            </a:r>
          </a:p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6355273"/>
            <a:ext cx="1117599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Relationship Id="rId5" Type="http://schemas.openxmlformats.org/officeDocument/2006/relationships/image" Target="../media/image07.png"/><Relationship Id="rId6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Binaire getallen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rPr>
              <a:t>Hoe praten computers?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Robot, go!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582" y="4692962"/>
            <a:ext cx="7424835" cy="1231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124200" y="3470112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355123" y="3470112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722076" y="2447273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bs.twimg.com/profile_images/3379071346/22ec3d7b524b71fb893cf43077691bf1_400x400.png"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10651">
            <a:off x="1179124" y="2554663"/>
            <a:ext cx="1561716" cy="156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Robot, go!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Maak tweetallen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Maak een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 je klaar om 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proberen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 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Laat je algoritme aan mij zien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Een ander tweetal gaat je programma testen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Iets nieuws: een functie</a:t>
            </a:r>
          </a:p>
        </p:txBody>
      </p:sp>
      <p:sp>
        <p:nvSpPr>
          <p:cNvPr id="221" name="Shape 221"/>
          <p:cNvSpPr/>
          <p:nvPr/>
        </p:nvSpPr>
        <p:spPr>
          <a:xfrm rot="-5400000">
            <a:off x="1162308" y="290888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 rot="-5400000">
            <a:off x="1430606" y="29161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 rot="-5400000">
            <a:off x="1695726" y="29161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-5400000">
            <a:off x="1948674" y="2920367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 rot="-5400000">
            <a:off x="2220114" y="29161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 rot="-5400000">
            <a:off x="2479379" y="29161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 rot="-5400000">
            <a:off x="2738643" y="292232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-5400000">
            <a:off x="2997909" y="2919394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 rot="-5400000">
            <a:off x="3263031" y="29161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782997" y="222647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409145" y="222647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661442" y="222646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35293" y="2226471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287592" y="222646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913739" y="222646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 rot="-5400000">
            <a:off x="3518048" y="2919394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rot="-5400000">
            <a:off x="3786346" y="292667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rot="-5400000">
            <a:off x="4051467" y="292667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1162308" y="320048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rot="5400000">
            <a:off x="1430605" y="320775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 rot="5400000">
            <a:off x="1695727" y="320775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5400000">
            <a:off x="1948675" y="3211966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 rot="5400000">
            <a:off x="2220113" y="320775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 rot="5400000">
            <a:off x="2479378" y="320775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 rot="5400000">
            <a:off x="2738644" y="3213927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 rot="5400000">
            <a:off x="2997910" y="3210992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 rot="5400000">
            <a:off x="3263030" y="3207759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 rot="5400000">
            <a:off x="3518048" y="3210992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 rot="5400000">
            <a:off x="3786346" y="3218270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 rot="5400000">
            <a:off x="4051466" y="3218270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 rot="10800000">
            <a:off x="881752" y="2893870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321753" y="2928718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892052" y="3167680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160448" y="3616941"/>
            <a:ext cx="789969" cy="5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4D290A"/>
              </a:buClr>
              <a:buSzPct val="25000"/>
              <a:buFont typeface="Quattrocento Sans"/>
              <a:buNone/>
            </a:pPr>
            <a:r>
              <a:rPr b="0" i="0" lang="en-US" sz="2700" u="none" cap="none" strike="noStrik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of...</a:t>
            </a:r>
          </a:p>
        </p:txBody>
      </p:sp>
      <p:sp>
        <p:nvSpPr>
          <p:cNvPr id="255" name="Shape 255"/>
          <p:cNvSpPr/>
          <p:nvPr/>
        </p:nvSpPr>
        <p:spPr>
          <a:xfrm rot="-5400000">
            <a:off x="4790751" y="4488702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10800000">
            <a:off x="892084" y="445966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081766" y="4499830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4073587" y="4286782"/>
            <a:ext cx="789969" cy="5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rgbClr val="4D290A"/>
              </a:buClr>
              <a:buSzPct val="25000"/>
              <a:buFont typeface="Quattrocento Sans"/>
              <a:buNone/>
            </a:pPr>
            <a:r>
              <a:rPr b="0" i="0" lang="en-US" sz="1890" u="none" cap="none" strike="noStrik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A(n):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96261" y="4290114"/>
            <a:ext cx="964186" cy="5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rgbClr val="4D290A"/>
              </a:buClr>
              <a:buSzPct val="25000"/>
              <a:buFont typeface="Quattrocento Sans"/>
              <a:buNone/>
            </a:pPr>
            <a:r>
              <a:rPr b="0" i="0" lang="en-US" sz="2092" u="none" cap="none" strike="noStrik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A(12)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046300" y="4710994"/>
            <a:ext cx="789969" cy="5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buClr>
                <a:srgbClr val="4D290A"/>
              </a:buClr>
              <a:buSzPct val="25000"/>
              <a:buFont typeface="Quattrocento Sans"/>
              <a:buNone/>
            </a:pPr>
            <a:r>
              <a:rPr b="0" i="0" lang="en-US" sz="1890" u="none" cap="none" strike="noStrik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B(n):</a:t>
            </a:r>
          </a:p>
        </p:txBody>
      </p:sp>
      <p:sp>
        <p:nvSpPr>
          <p:cNvPr id="261" name="Shape 261"/>
          <p:cNvSpPr/>
          <p:nvPr/>
        </p:nvSpPr>
        <p:spPr>
          <a:xfrm rot="5400000">
            <a:off x="4796607" y="4901787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055873" y="489885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 rot="5400000">
            <a:off x="5320994" y="4895617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 rot="5400000">
            <a:off x="5576012" y="489885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 rot="5400000">
            <a:off x="5844309" y="4906128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 rot="5400000">
            <a:off x="6109430" y="4906128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 rot="10800000">
            <a:off x="892084" y="4896111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907899" y="4936278"/>
            <a:ext cx="254789" cy="2651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196261" y="4726562"/>
            <a:ext cx="789969" cy="5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4D290A"/>
              </a:buClr>
              <a:buSzPct val="25000"/>
              <a:buFont typeface="Quattrocento Sans"/>
              <a:buNone/>
            </a:pPr>
            <a:r>
              <a:rPr b="0" i="0" lang="en-US" sz="2295" u="none" cap="none" strike="noStrik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B(2)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270455" y="3426576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270178" y="3426576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67902" y="2566907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617353" y="3011233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114798" y="3870903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3119906" y="3870905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 rot="10800000">
            <a:off x="3617353" y="2151562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006141" y="470159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855592" y="470159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216978" y="470159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85" name="Shape 285"/>
          <p:cNvSpPr/>
          <p:nvPr/>
        </p:nvSpPr>
        <p:spPr>
          <a:xfrm>
            <a:off x="6222085" y="3426576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237942" y="3426576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 rot="10800000">
            <a:off x="6222085" y="2566907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 rot="10800000">
            <a:off x="7216978" y="2566893"/>
            <a:ext cx="994893" cy="83068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70456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060808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 rot="10800000">
            <a:off x="665632" y="269728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398428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188780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1851159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 rot="10800000">
            <a:off x="1455983" y="269728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96775" y="446977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324748" y="446977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83293" y="4469771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04" name="Shape 304"/>
          <p:cNvSpPr/>
          <p:nvPr/>
        </p:nvSpPr>
        <p:spPr>
          <a:xfrm>
            <a:off x="3793603" y="2697285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583955" y="2697285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976267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188780" y="196799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6556971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 rot="10800000">
            <a:off x="7347325" y="3426577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8137677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952147" y="2697267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7742500" y="2697267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 rot="10800000">
            <a:off x="7342333" y="1967958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70456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060808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 rot="10800000">
            <a:off x="665632" y="269728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2638648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188780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851159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 rot="10800000">
            <a:off x="1455983" y="269728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591951" y="4460110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296487" y="4460110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328" name="Shape 328"/>
          <p:cNvSpPr/>
          <p:nvPr/>
        </p:nvSpPr>
        <p:spPr>
          <a:xfrm>
            <a:off x="7711928" y="2697211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583955" y="2697285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976267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1455983" y="1967848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769485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555693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7347324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131223" y="2697211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137675" y="3426576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 rot="10800000">
            <a:off x="2244904" y="2697211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 rot="10800000">
            <a:off x="6131223" y="1967847"/>
            <a:ext cx="790351" cy="70512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216200" y="413089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842349" y="413089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29274" y="34933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094646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468496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846633" y="4835335"/>
            <a:ext cx="4475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230996" y="4835335"/>
            <a:ext cx="71045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351" name="Shape 351"/>
          <p:cNvSpPr/>
          <p:nvPr/>
        </p:nvSpPr>
        <p:spPr>
          <a:xfrm>
            <a:off x="1155423" y="34933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720794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346944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4557887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184035" y="413089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436332" y="41308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810183" y="41308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7062482" y="41308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88631" y="41308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1792766" y="34933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421947" y="34933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3048096" y="349339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42348" y="285588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1479691" y="285588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136940" y="285588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786490" y="285588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166616" y="22183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475594" y="22183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 rot="10800000">
            <a:off x="4557886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 rot="10800000">
            <a:off x="5184036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 rot="10800000">
            <a:off x="6436333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 rot="10800000">
            <a:off x="5810183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 rot="10800000">
            <a:off x="7062482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 rot="10800000">
            <a:off x="7688630" y="3497749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1846634" y="4835335"/>
            <a:ext cx="71045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230996" y="4835335"/>
            <a:ext cx="71045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382" name="Shape 382"/>
          <p:cNvSpPr/>
          <p:nvPr/>
        </p:nvSpPr>
        <p:spPr>
          <a:xfrm>
            <a:off x="230586" y="411157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856733" y="411157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2109032" y="411157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482883" y="4111575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2735181" y="411157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361328" y="411157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 rot="10800000">
            <a:off x="543659" y="347843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169808" y="3478430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 rot="10800000">
            <a:off x="1793710" y="3478432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419859" y="3478430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 rot="10800000">
            <a:off x="3043761" y="3478430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 rot="10800000">
            <a:off x="4917713" y="4111576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 rot="10800000">
            <a:off x="6170011" y="411157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5534107" y="411157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796160" y="411157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 rot="10800000">
            <a:off x="7422308" y="4111574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917714" y="3478430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165133" y="347842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410307" y="347842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534107" y="347842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6796160" y="3478428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 rot="10800000">
            <a:off x="5221033" y="28452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847182" y="28452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 rot="10800000">
            <a:off x="6462919" y="28452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7109235" y="2845283"/>
            <a:ext cx="626148" cy="598867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Wie zijn wij?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Linda van der Pal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Marcel Koning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Danielle Hubert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Ronald Hubert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Huili See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 gaan we doen?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Hoe communiceer je met computers?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Computers kunnen eigenlijk maar twee dingen heel goed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Twee groepen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shop-online-shop.nl/images/feed/430/1476136774098.jp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59" y="1596320"/>
            <a:ext cx="3124953" cy="3124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bs.twimg.com/profile_images/3379071346/22ec3d7b524b71fb893cf43077691bf1_400x400.png"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0044" y="3287587"/>
            <a:ext cx="1895350" cy="1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522968" y="4721273"/>
            <a:ext cx="359842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sleutelhanger met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geheime code maken…</a:t>
            </a:r>
          </a:p>
        </p:txBody>
      </p:sp>
      <p:sp>
        <p:nvSpPr>
          <p:cNvPr id="130" name="Shape 130"/>
          <p:cNvSpPr/>
          <p:nvPr/>
        </p:nvSpPr>
        <p:spPr>
          <a:xfrm>
            <a:off x="5210553" y="2271953"/>
            <a:ext cx="287649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menselijke robot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programmeren…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 weet je al?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592f46.medialib.glogster.com/media/99fa3386219114785af7e057c32c50ac499e8bab43ecbfe5d3d51c90b1987c57/8712637-binaire-code-3d-render-beeld.jp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67" y="2013560"/>
            <a:ext cx="2177142" cy="21771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TJiR0fD1vslKKSlz1uJvJkA4Hl4bXnJiotFMlddu3yDWh5uEhK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448" y="1604517"/>
            <a:ext cx="3162390" cy="210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7622" y="1323704"/>
            <a:ext cx="1593998" cy="162494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0216" y="4355253"/>
            <a:ext cx="3190824" cy="10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the dots…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71" y="2802017"/>
            <a:ext cx="7401130" cy="23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818916" y="1823489"/>
            <a:ext cx="473604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getal maken met nullen en enen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byte = 8 bits ☺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13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Van getal naar een letter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65. Hoe onthoudt een computer dat?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67. Wie?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Tip: werk van links naar rechts…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660935" y="404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{4ABF3FCF-B4DA-497E-815F-E540E56F1B46}</a:tableStyleId>
              </a:tblPr>
              <a:tblGrid>
                <a:gridCol w="782225"/>
                <a:gridCol w="782225"/>
                <a:gridCol w="782225"/>
                <a:gridCol w="782225"/>
                <a:gridCol w="782225"/>
                <a:gridCol w="782225"/>
                <a:gridCol w="782225"/>
                <a:gridCol w="782225"/>
                <a:gridCol w="782225"/>
                <a:gridCol w="782225"/>
              </a:tblGrid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128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64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32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8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4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2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Getal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Letter</a:t>
                      </a:r>
                    </a:p>
                  </a:txBody>
                  <a:tcPr marT="45725" marB="45725" marR="110350" marL="110350"/>
                </a:tc>
              </a:tr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65</a:t>
                      </a:r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</a:t>
                      </a:r>
                    </a:p>
                  </a:txBody>
                  <a:tcPr marT="45725" marB="45725" marR="110350" marL="110350"/>
                </a:tc>
              </a:tr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</a:tr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</a:tr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</a:tr>
              <a:tr h="31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110350" marL="1103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Robot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buClr>
                <a:srgbClr val="9A531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Hoe praat je tegen een computer? </a:t>
            </a:r>
          </a:p>
          <a:p>
            <a:pPr indent="-347472" lvl="0" marL="347472" marR="0" rtl="0" algn="l">
              <a:spcBef>
                <a:spcPts val="1800"/>
              </a:spcBef>
              <a:buClr>
                <a:srgbClr val="9A531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Wie heeft wel eens een robot gezien?</a:t>
            </a:r>
          </a:p>
          <a:p>
            <a:pPr indent="-347472" lvl="0" marL="347472" marR="0" rtl="0" algn="l">
              <a:spcBef>
                <a:spcPts val="1800"/>
              </a:spcBef>
              <a:buClr>
                <a:srgbClr val="9A531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7472" lvl="0" marL="347472" marR="0" rtl="0" algn="l">
              <a:spcBef>
                <a:spcPts val="1800"/>
              </a:spcBef>
              <a:buClr>
                <a:srgbClr val="9A531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Instructies van onze Robot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12618" y="4742721"/>
            <a:ext cx="764930" cy="10374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 rot="10800000">
            <a:off x="1663571" y="4742722"/>
            <a:ext cx="764930" cy="10374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rot="-5400000">
            <a:off x="3163941" y="4826065"/>
            <a:ext cx="764930" cy="10374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 rot="5400000">
            <a:off x="4752099" y="4826065"/>
            <a:ext cx="764930" cy="103749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353117" y="4905378"/>
            <a:ext cx="1025568" cy="821899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10800000">
            <a:off x="7792417" y="4905379"/>
            <a:ext cx="1025568" cy="821899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681190" y="274637"/>
            <a:ext cx="600560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Robot, go!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Robot, maak de volgende vorm!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6356350"/>
            <a:ext cx="1219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582" y="4692962"/>
            <a:ext cx="7424835" cy="123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124200" y="3470112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355123" y="3470112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722076" y="2447273"/>
            <a:ext cx="1055075" cy="993530"/>
          </a:xfrm>
          <a:prstGeom prst="trapezoid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bs.twimg.com/profile_images/3379071346/22ec3d7b524b71fb893cf43077691bf1_400x400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10651">
            <a:off x="1179124" y="2554663"/>
            <a:ext cx="1561716" cy="156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