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AD91DB9D-F95B-44FC-8FFB-28995010FA38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3A0CACB2-323C-4B9B-B7A4-8E31B884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694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DB9D-F95B-44FC-8FFB-28995010FA38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3A0CACB2-323C-4B9B-B7A4-8E31B884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4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DB9D-F95B-44FC-8FFB-28995010FA38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3A0CACB2-323C-4B9B-B7A4-8E31B884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67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DB9D-F95B-44FC-8FFB-28995010FA38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3A0CACB2-323C-4B9B-B7A4-8E31B8845B94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3314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DB9D-F95B-44FC-8FFB-28995010FA38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3A0CACB2-323C-4B9B-B7A4-8E31B884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6955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DB9D-F95B-44FC-8FFB-28995010FA38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CACB2-323C-4B9B-B7A4-8E31B884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42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DB9D-F95B-44FC-8FFB-28995010FA38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CACB2-323C-4B9B-B7A4-8E31B884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2319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DB9D-F95B-44FC-8FFB-28995010FA38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CACB2-323C-4B9B-B7A4-8E31B884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585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AD91DB9D-F95B-44FC-8FFB-28995010FA38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3A0CACB2-323C-4B9B-B7A4-8E31B884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40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DB9D-F95B-44FC-8FFB-28995010FA38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CACB2-323C-4B9B-B7A4-8E31B884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454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AD91DB9D-F95B-44FC-8FFB-28995010FA38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3A0CACB2-323C-4B9B-B7A4-8E31B884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3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DB9D-F95B-44FC-8FFB-28995010FA38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CACB2-323C-4B9B-B7A4-8E31B884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042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DB9D-F95B-44FC-8FFB-28995010FA38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CACB2-323C-4B9B-B7A4-8E31B884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309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DB9D-F95B-44FC-8FFB-28995010FA38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CACB2-323C-4B9B-B7A4-8E31B884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20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DB9D-F95B-44FC-8FFB-28995010FA38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CACB2-323C-4B9B-B7A4-8E31B884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81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DB9D-F95B-44FC-8FFB-28995010FA38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CACB2-323C-4B9B-B7A4-8E31B884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11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DB9D-F95B-44FC-8FFB-28995010FA38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CACB2-323C-4B9B-B7A4-8E31B884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925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1DB9D-F95B-44FC-8FFB-28995010FA38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CACB2-323C-4B9B-B7A4-8E31B884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032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2FC35-E12E-46E8-9B2B-2F5087D901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525792" y="3053408"/>
            <a:ext cx="8144134" cy="751183"/>
          </a:xfrm>
        </p:spPr>
        <p:txBody>
          <a:bodyPr/>
          <a:lstStyle/>
          <a:p>
            <a:r>
              <a:rPr lang="en-US" sz="3600" b="1" dirty="0">
                <a:latin typeface="Arial" panose="020B0604020202020204" pitchFamily="34" charset="0"/>
              </a:rPr>
              <a:t>Fisheye Lens </a:t>
            </a:r>
            <a:r>
              <a:rPr lang="en-US" sz="3600" b="1" dirty="0" err="1">
                <a:latin typeface="Arial" panose="020B0604020202020204" pitchFamily="34" charset="0"/>
              </a:rPr>
              <a:t>Undistortion</a:t>
            </a:r>
            <a:endParaRPr lang="en-US" sz="8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D555C-A038-4E95-B272-D85746631C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Free Camera Clip Art, Download Free Camera Clip Art png images, Free  ClipArts on Clipart Library">
            <a:extLst>
              <a:ext uri="{FF2B5EF4-FFF2-40B4-BE49-F238E27FC236}">
                <a16:creationId xmlns:a16="http://schemas.microsoft.com/office/drawing/2014/main" id="{518C06DC-461E-47C4-84DF-FE20E7422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9505" y="2710111"/>
            <a:ext cx="1437775" cy="143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0121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A61B4-0578-439E-BD50-42E4B6E5B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3"/>
            <a:ext cx="7976616" cy="3599316"/>
          </a:xfrm>
        </p:spPr>
        <p:txBody>
          <a:bodyPr>
            <a:noAutofit/>
          </a:bodyPr>
          <a:lstStyle/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	1. Resolution </a:t>
            </a:r>
            <a:r>
              <a:rPr lang="th-TH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ของภาพที่ต้องการจะ </a:t>
            </a:r>
            <a:r>
              <a:rPr lang="en-US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undistort 4056 x 3040 pixel (12 MP) </a:t>
            </a:r>
            <a:r>
              <a:rPr lang="th-TH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จากเดิมที่ภาพที่ต้องการทำ </a:t>
            </a:r>
            <a:r>
              <a:rPr lang="en-US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undistort </a:t>
            </a:r>
            <a:r>
              <a:rPr lang="th-TH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มีความละเอียดมากซึ่งมีผลต่อเวลาการ</a:t>
            </a:r>
            <a:r>
              <a:rPr lang="th-TH" sz="2800" b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ประมวลผลสูง จึงลดความละเอียดเป็น 2365 </a:t>
            </a:r>
            <a:r>
              <a:rPr lang="en-US" sz="2800" b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x 1773 pixel (4 MP) </a:t>
            </a:r>
            <a:r>
              <a:rPr lang="th-TH" sz="2800" b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เพื่อให้เวลาที่ใช้เวลาใ</a:t>
            </a:r>
            <a:r>
              <a:rPr lang="th-TH" sz="2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น</a:t>
            </a:r>
            <a:r>
              <a:rPr lang="th-TH" sz="2800" b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การ </a:t>
            </a:r>
            <a:r>
              <a:rPr lang="en-US" sz="2800" b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undistort </a:t>
            </a:r>
            <a:r>
              <a:rPr lang="th-TH" sz="2800" b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น้อยลง</a:t>
            </a:r>
            <a:endParaRPr lang="en-US" sz="2800" b="0" u="none" strike="noStrike" dirty="0">
              <a:effectLst/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en-US" sz="2800" b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	2. </a:t>
            </a:r>
            <a:r>
              <a:rPr lang="th-TH" sz="2800" b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การลดจุด </a:t>
            </a:r>
            <a:r>
              <a:rPr lang="en-US" sz="2800" b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reference </a:t>
            </a:r>
            <a:r>
              <a:rPr lang="th-TH" sz="2800" b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ลงจากเดิม 90 จุดเป็น 60 จุดจากที่ได้ลองสังเกตุภาพที่ต้องการ </a:t>
            </a:r>
            <a:r>
              <a:rPr lang="en-US" sz="2800" b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undistort </a:t>
            </a:r>
            <a:r>
              <a:rPr lang="th-TH" sz="2800" b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แล้วพบว่าการจะมีบางส่วนของภาพที่ไม่จำเป็นต้อง </a:t>
            </a:r>
            <a:r>
              <a:rPr lang="en-US" sz="2800" b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undistort </a:t>
            </a:r>
            <a:r>
              <a:rPr lang="th-TH" sz="2800" b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ก็สามารถมองเห็นรายละเอียดได้แบบตรงๆ ได้ไม่บิดเบี</a:t>
            </a:r>
            <a:r>
              <a:rPr lang="th-TH" sz="2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้</a:t>
            </a:r>
            <a:r>
              <a:rPr lang="th-TH" sz="2800" b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ยวจึงได้ทำการลดจุด </a:t>
            </a:r>
            <a:r>
              <a:rPr lang="en-US" sz="2800" b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reference </a:t>
            </a:r>
            <a:r>
              <a:rPr lang="th-TH" sz="2800" b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ลง อีกทั้งยังช่วยให้เวลาประมวลผลน้อยลงอีกด้วย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th-TH" sz="2800" b="0" i="0" u="none" strike="noStrike" dirty="0">
              <a:effectLst/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7B45F9E-5BC3-455D-9BDB-0A004D43A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13" y="752475"/>
            <a:ext cx="6896100" cy="1081088"/>
          </a:xfrm>
        </p:spPr>
        <p:txBody>
          <a:bodyPr>
            <a:normAutofit/>
          </a:bodyPr>
          <a:lstStyle/>
          <a:p>
            <a:r>
              <a:rPr lang="th-TH" sz="4400" b="1" dirty="0">
                <a:latin typeface="+mj-lt"/>
                <a:cs typeface="+mn-cs"/>
              </a:rPr>
              <a:t>สรุปงานด้าน</a:t>
            </a:r>
            <a:r>
              <a:rPr lang="en-US" sz="4400" b="1" dirty="0">
                <a:latin typeface="+mj-lt"/>
                <a:cs typeface="+mn-cs"/>
              </a:rPr>
              <a:t> Software</a:t>
            </a:r>
            <a:endParaRPr lang="en-US" sz="4400" b="1" dirty="0">
              <a:cs typeface="+mn-cs"/>
            </a:endParaRPr>
          </a:p>
        </p:txBody>
      </p:sp>
      <p:pic>
        <p:nvPicPr>
          <p:cNvPr id="5" name="Picture 2" descr="Free Camera Clip Art, Download Free Camera Clip Art png images, Free  ClipArts on Clipart Library">
            <a:extLst>
              <a:ext uri="{FF2B5EF4-FFF2-40B4-BE49-F238E27FC236}">
                <a16:creationId xmlns:a16="http://schemas.microsoft.com/office/drawing/2014/main" id="{4454F1DC-C4CD-41A6-9190-239737FE7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559" y="685840"/>
            <a:ext cx="1215713" cy="121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4127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ree Camera Clip Art, Download Free Camera Clip Art png images, Free  ClipArts on Clipart Library">
            <a:extLst>
              <a:ext uri="{FF2B5EF4-FFF2-40B4-BE49-F238E27FC236}">
                <a16:creationId xmlns:a16="http://schemas.microsoft.com/office/drawing/2014/main" id="{29EFE34E-3461-458B-9933-5B53EE50D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559" y="685840"/>
            <a:ext cx="1215713" cy="121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7BDED02-14C3-4DD4-A1B5-34C4798EB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13" y="752475"/>
            <a:ext cx="6896100" cy="1081088"/>
          </a:xfrm>
        </p:spPr>
        <p:txBody>
          <a:bodyPr>
            <a:normAutofit/>
          </a:bodyPr>
          <a:lstStyle/>
          <a:p>
            <a:r>
              <a:rPr lang="th-TH" sz="4400" b="1" dirty="0">
                <a:latin typeface="+mj-lt"/>
                <a:cs typeface="+mn-cs"/>
              </a:rPr>
              <a:t>สรุปงานด้าน</a:t>
            </a:r>
            <a:r>
              <a:rPr lang="en-US" sz="4400" b="1" dirty="0">
                <a:latin typeface="+mj-lt"/>
                <a:cs typeface="+mn-cs"/>
              </a:rPr>
              <a:t> Software</a:t>
            </a:r>
            <a:endParaRPr lang="en-US" sz="4400" b="1" dirty="0">
              <a:cs typeface="+mn-cs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594AD46-12F3-4925-8FDE-EC9B1257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3"/>
            <a:ext cx="7976616" cy="3599316"/>
          </a:xfrm>
        </p:spPr>
        <p:txBody>
          <a:bodyPr>
            <a:noAutofit/>
          </a:bodyPr>
          <a:lstStyle/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	3. </a:t>
            </a:r>
            <a:r>
              <a:rPr lang="th-TH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ไม่โหลดรูปภาพของ </a:t>
            </a:r>
            <a:r>
              <a:rPr lang="en-US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Checkerboard </a:t>
            </a:r>
            <a:r>
              <a:rPr lang="th-TH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เป็น </a:t>
            </a:r>
            <a:r>
              <a:rPr lang="en-US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reference </a:t>
            </a:r>
            <a:r>
              <a:rPr lang="th-TH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เพราะจาก</a:t>
            </a:r>
            <a:r>
              <a:rPr lang="th-TH" sz="2800" b="0" i="0" u="none" strike="noStrike" dirty="0" err="1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การทำ</a:t>
            </a:r>
            <a:r>
              <a:rPr lang="th-TH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ความเข้าใจ </a:t>
            </a:r>
            <a:r>
              <a:rPr lang="en-US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code </a:t>
            </a:r>
            <a:r>
              <a:rPr lang="th-TH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มาแล้วพบว่าเวลาที่เราต้องการจุด </a:t>
            </a:r>
            <a:r>
              <a:rPr lang="en-US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fixpoint </a:t>
            </a:r>
            <a:r>
              <a:rPr lang="th-TH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เราไม่จำเป็นต้องใช้ </a:t>
            </a:r>
            <a:r>
              <a:rPr lang="en-US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checkerboard </a:t>
            </a:r>
            <a:r>
              <a:rPr lang="th-TH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ก็ได้เพราะเราสามารถกำหนดจุด </a:t>
            </a:r>
            <a:r>
              <a:rPr lang="en-US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fixpoint </a:t>
            </a:r>
            <a:r>
              <a:rPr lang="th-TH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ได้เองโดยการคำนวนว่าจากจุด </a:t>
            </a:r>
            <a:r>
              <a:rPr lang="en-US" sz="2800" b="0" i="0" u="none" strike="noStrike" dirty="0" err="1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movingpoint</a:t>
            </a:r>
            <a:r>
              <a:rPr lang="en-US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th-TH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ใดๆ เราอยากให้จุดนั้นเคลื่อนไปที่จุดใดก็เอาจุดนั้นเป็นจุด </a:t>
            </a:r>
            <a:r>
              <a:rPr lang="en-US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fixpoint </a:t>
            </a:r>
            <a:r>
              <a:rPr lang="th-TH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ได้เลย โดยพิกัดของจุด </a:t>
            </a:r>
            <a:r>
              <a:rPr lang="en-US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fixpoint </a:t>
            </a:r>
            <a:r>
              <a:rPr lang="th-TH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และ </a:t>
            </a:r>
            <a:r>
              <a:rPr lang="en-US" sz="2800" b="0" i="0" u="none" strike="noStrike" dirty="0" err="1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movingpoint</a:t>
            </a:r>
            <a:r>
              <a:rPr lang="en-US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th-TH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ใดๆ ต้องใกล้เคียงกันและควบคู่กันไป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EE5E0ED-59A8-40F1-A75B-24CF8EB92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906" y="4963478"/>
            <a:ext cx="6007604" cy="681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4689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ree Camera Clip Art, Download Free Camera Clip Art png images, Free  ClipArts on Clipart Library">
            <a:extLst>
              <a:ext uri="{FF2B5EF4-FFF2-40B4-BE49-F238E27FC236}">
                <a16:creationId xmlns:a16="http://schemas.microsoft.com/office/drawing/2014/main" id="{6F61F6F8-D890-4374-B6E0-05E2CC424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559" y="685840"/>
            <a:ext cx="1215713" cy="121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FEC8129-4104-4E8F-9C15-28CCF0391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13" y="752475"/>
            <a:ext cx="6896100" cy="1081088"/>
          </a:xfrm>
        </p:spPr>
        <p:txBody>
          <a:bodyPr>
            <a:normAutofit/>
          </a:bodyPr>
          <a:lstStyle/>
          <a:p>
            <a:r>
              <a:rPr lang="th-TH" sz="4400" b="1" dirty="0">
                <a:latin typeface="+mj-lt"/>
                <a:cs typeface="+mn-cs"/>
              </a:rPr>
              <a:t>สรุปงานด้าน</a:t>
            </a:r>
            <a:r>
              <a:rPr lang="en-US" sz="4400" b="1" dirty="0">
                <a:latin typeface="+mj-lt"/>
                <a:cs typeface="+mn-cs"/>
              </a:rPr>
              <a:t> Software</a:t>
            </a:r>
            <a:endParaRPr lang="en-US" sz="4400" b="1" dirty="0">
              <a:cs typeface="+mn-cs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76879AD-EE1D-47AB-9C39-8CE93A9FA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3"/>
            <a:ext cx="7976616" cy="3599316"/>
          </a:xfrm>
        </p:spPr>
        <p:txBody>
          <a:bodyPr>
            <a:noAutofit/>
          </a:bodyPr>
          <a:lstStyle/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	4. </a:t>
            </a:r>
            <a:r>
              <a:rPr lang="th-TH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เปลี่ยน </a:t>
            </a:r>
            <a:r>
              <a:rPr lang="en-US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function </a:t>
            </a:r>
            <a:r>
              <a:rPr lang="th-TH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ในการคำนวนจาก ‘</a:t>
            </a:r>
            <a:r>
              <a:rPr lang="en-US" sz="2800" b="0" i="0" u="none" strike="noStrike" dirty="0" err="1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lwm</a:t>
            </a:r>
            <a:r>
              <a:rPr lang="en-US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’ (Local Weighted Mean) </a:t>
            </a:r>
            <a:r>
              <a:rPr lang="th-TH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เป็น ‘</a:t>
            </a:r>
            <a:r>
              <a:rPr lang="en-US" sz="2800" b="0" i="0" u="none" strike="noStrike" dirty="0" err="1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pwl</a:t>
            </a:r>
            <a:r>
              <a:rPr lang="en-US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’ (Piecewise linear)</a:t>
            </a: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th-TH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ซึ่ง </a:t>
            </a:r>
            <a:r>
              <a:rPr lang="en-US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local weighted mean </a:t>
            </a:r>
            <a:r>
              <a:rPr lang="th-TH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เป็นการนำจุดรอบๆจุดที่คำนวนมาหาค่าเฉลี่ยนั้นเองจึงใช้เวลาในการคำนวนเยอะมาก ส่วน </a:t>
            </a:r>
            <a:r>
              <a:rPr lang="en-US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Piecewise linear </a:t>
            </a:r>
            <a:r>
              <a:rPr lang="th-TH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เป็นเหมือนการปรับจุดที่จะบิดโดยลากเส้นตรงหาจุดรอบๆเป็นเส้นตรง</a:t>
            </a:r>
            <a:endParaRPr lang="th-TH" sz="2800" b="0" dirty="0">
              <a:effectLst/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FB16781C-0CD5-4F06-B351-7E628739C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902" y="4690872"/>
            <a:ext cx="6132195" cy="44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DDFFE01D-739D-45FE-80A1-8A8A4DAFB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902" y="5244301"/>
            <a:ext cx="6132194" cy="498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8000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63F5F-3E64-49D1-B906-967DD1781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5. </a:t>
            </a:r>
            <a:r>
              <a:rPr lang="th-TH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จากการใช้รูป </a:t>
            </a:r>
            <a:r>
              <a:rPr lang="en-US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Checkerboard </a:t>
            </a:r>
            <a:r>
              <a:rPr lang="th-TH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เพื่อเป็นต้นแบบในการ </a:t>
            </a:r>
            <a:r>
              <a:rPr lang="en-US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Transform </a:t>
            </a:r>
            <a:r>
              <a:rPr lang="th-TH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จะเปลี่ยนเป็นการกำหนดกรอบที่เป็นค่าคงที่</a:t>
            </a: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th-TH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การกำหนดค่าแบบนี้จะช่วยให้ภาพผลลัพธ์ที่ได้จะค่อนข้างเล็กแต่ว่าจะเห็นเฉพาะส่วนที่จำเป็นจริงๆในภาพ อย่างเช่น ส่วนที่จะเขียนบนกระดาน ส่วนที่เหลือที่อยู่นอกกระดานจะไม่เอามาคำนวณจึงลดเวลาในการประมวลผลได้</a:t>
            </a:r>
            <a:endParaRPr lang="th-TH" sz="2800" b="0" dirty="0">
              <a:effectLst/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pic>
        <p:nvPicPr>
          <p:cNvPr id="4" name="Picture 2" descr="Free Camera Clip Art, Download Free Camera Clip Art png images, Free  ClipArts on Clipart Library">
            <a:extLst>
              <a:ext uri="{FF2B5EF4-FFF2-40B4-BE49-F238E27FC236}">
                <a16:creationId xmlns:a16="http://schemas.microsoft.com/office/drawing/2014/main" id="{A93B5AFA-4770-41C5-81AC-81346A3C7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559" y="685840"/>
            <a:ext cx="1215713" cy="121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56EB2E3-C044-42FC-B9DD-EB02F0484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13" y="752475"/>
            <a:ext cx="6896100" cy="1081088"/>
          </a:xfrm>
        </p:spPr>
        <p:txBody>
          <a:bodyPr>
            <a:normAutofit/>
          </a:bodyPr>
          <a:lstStyle/>
          <a:p>
            <a:r>
              <a:rPr lang="th-TH" sz="4400" b="1" dirty="0">
                <a:latin typeface="+mj-lt"/>
                <a:cs typeface="+mn-cs"/>
              </a:rPr>
              <a:t>สรุปงานด้าน</a:t>
            </a:r>
            <a:r>
              <a:rPr lang="en-US" sz="4400" b="1" dirty="0">
                <a:latin typeface="+mj-lt"/>
                <a:cs typeface="+mn-cs"/>
              </a:rPr>
              <a:t> Software</a:t>
            </a:r>
            <a:endParaRPr lang="en-US" sz="4400" b="1" dirty="0">
              <a:cs typeface="+mn-cs"/>
            </a:endParaRP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5ECC049E-CE1F-475C-B858-257C2B899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109" y="4793171"/>
            <a:ext cx="3525782" cy="437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0491C67F-C033-4692-8BEA-0DDC0C12E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19" y="5364680"/>
            <a:ext cx="8147762" cy="437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1042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2F290-4724-48A1-94B2-1093DCE53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h-TH" sz="4400" b="1" dirty="0">
                <a:latin typeface="Browallia New" panose="020B0604020202020204" pitchFamily="34" charset="-34"/>
                <a:cs typeface="+mn-cs"/>
              </a:rPr>
              <a:t>ปัญหาที่พบระหว่างการพัฒนาและวิธีการแก้ไข</a:t>
            </a:r>
            <a:endParaRPr lang="en-US" sz="4400" b="1" dirty="0">
              <a:cs typeface="+mn-cs"/>
            </a:endParaRPr>
          </a:p>
        </p:txBody>
      </p:sp>
      <p:pic>
        <p:nvPicPr>
          <p:cNvPr id="4" name="Picture 2" descr="Free Camera Clip Art, Download Free Camera Clip Art png images, Free  ClipArts on Clipart Library">
            <a:extLst>
              <a:ext uri="{FF2B5EF4-FFF2-40B4-BE49-F238E27FC236}">
                <a16:creationId xmlns:a16="http://schemas.microsoft.com/office/drawing/2014/main" id="{2711E340-81A7-4BA4-9DFE-16BA8FB79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559" y="685840"/>
            <a:ext cx="1215713" cy="121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B61B7A6-B7FF-457C-9380-9262FE48A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3"/>
            <a:ext cx="8001000" cy="3599316"/>
          </a:xfrm>
        </p:spPr>
        <p:txBody>
          <a:bodyPr>
            <a:no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th-TH" sz="2800" b="0" i="0" u="none" strike="noStrike" dirty="0" err="1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การทำ</a:t>
            </a:r>
            <a:r>
              <a:rPr lang="th-TH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standalone application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	</a:t>
            </a:r>
            <a:r>
              <a:rPr lang="th-TH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หากต้องการนำ </a:t>
            </a:r>
            <a:r>
              <a:rPr lang="en-US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standalone application </a:t>
            </a:r>
            <a:r>
              <a:rPr lang="th-TH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ไปอยู่บน </a:t>
            </a:r>
            <a:r>
              <a:rPr lang="en-US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Operating System </a:t>
            </a:r>
            <a:r>
              <a:rPr lang="th-TH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ใดจะต้องทำการสร้าง </a:t>
            </a:r>
            <a:r>
              <a:rPr lang="en-US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standalone program </a:t>
            </a:r>
            <a:r>
              <a:rPr lang="th-TH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จาก </a:t>
            </a:r>
            <a:r>
              <a:rPr lang="en-US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Operating System </a:t>
            </a:r>
            <a:r>
              <a:rPr lang="th-TH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นั้นเท่านั้นตัวอย่างเช่น หากต้องการทำ </a:t>
            </a:r>
            <a:r>
              <a:rPr lang="en-US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standalone application </a:t>
            </a:r>
            <a:r>
              <a:rPr lang="th-TH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ของ </a:t>
            </a:r>
            <a:r>
              <a:rPr lang="en-US" sz="2800" b="0" i="0" u="none" strike="noStrike" dirty="0" err="1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WindowOS</a:t>
            </a:r>
            <a:r>
              <a:rPr lang="en-US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th-TH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จะต้องทำสร้าง </a:t>
            </a:r>
            <a:r>
              <a:rPr lang="en-US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standalone application </a:t>
            </a:r>
            <a:r>
              <a:rPr lang="th-TH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จากบน </a:t>
            </a:r>
            <a:r>
              <a:rPr lang="en-US" sz="2800" b="0" i="0" u="none" strike="noStrike" dirty="0" err="1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WindowOS</a:t>
            </a:r>
            <a:r>
              <a:rPr lang="en-US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th-TH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แล้ว </a:t>
            </a:r>
            <a:r>
              <a:rPr lang="en-US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port </a:t>
            </a:r>
            <a:r>
              <a:rPr lang="th-TH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ไปลง </a:t>
            </a:r>
            <a:r>
              <a:rPr lang="en-US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target machine </a:t>
            </a:r>
            <a:r>
              <a:rPr lang="th-TH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ที่เป็น </a:t>
            </a:r>
            <a:r>
              <a:rPr lang="en-US" sz="2800" b="0" i="0" u="none" strike="noStrike" dirty="0" err="1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WindowOS</a:t>
            </a:r>
            <a:r>
              <a:rPr lang="en-US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th-TH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เท่านั้น จึงหมายความว่าไม่สามารถนำ </a:t>
            </a:r>
            <a:r>
              <a:rPr lang="en-US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application </a:t>
            </a:r>
            <a:r>
              <a:rPr lang="th-TH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ที่มีอยู่ตอนนี้ </a:t>
            </a:r>
            <a:r>
              <a:rPr lang="en-US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port </a:t>
            </a:r>
            <a:r>
              <a:rPr lang="th-TH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ไปบน </a:t>
            </a:r>
            <a:r>
              <a:rPr lang="en-US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Raspberry Pi </a:t>
            </a:r>
            <a:r>
              <a:rPr lang="th-TH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ได้</a:t>
            </a:r>
            <a:br>
              <a:rPr lang="th-TH" sz="2800" dirty="0">
                <a:latin typeface="Browallia New" panose="020B0604020202020204" pitchFamily="34" charset="-34"/>
                <a:cs typeface="Browallia New" panose="020B0604020202020204" pitchFamily="34" charset="-34"/>
              </a:rPr>
            </a:br>
            <a:endParaRPr lang="th-TH" sz="2800" b="0" dirty="0">
              <a:effectLst/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AF843787-81A5-4450-8009-57EE31677F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8" t="51013" b="15270"/>
          <a:stretch/>
        </p:blipFill>
        <p:spPr bwMode="auto">
          <a:xfrm>
            <a:off x="688444" y="5216203"/>
            <a:ext cx="7767112" cy="1439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6829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766F1-5990-4947-8C41-7BA56C403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1" y="2336873"/>
            <a:ext cx="3672839" cy="3599316"/>
          </a:xfrm>
        </p:spPr>
        <p:txBody>
          <a:bodyPr>
            <a:normAutofit/>
          </a:bodyPr>
          <a:lstStyle/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2. </a:t>
            </a:r>
            <a:r>
              <a:rPr lang="en-US" sz="2800" b="0" i="0" u="none" strike="noStrike" dirty="0" err="1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Matlab</a:t>
            </a:r>
            <a:r>
              <a:rPr lang="en-US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th-TH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ไม่รองรับการทำงานบน </a:t>
            </a:r>
            <a:r>
              <a:rPr lang="en-US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Raspberry Pi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	</a:t>
            </a:r>
            <a:r>
              <a:rPr lang="th-TH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จากปัญหาข้อที่ 1 นั้นเราจึงหาลองเปลี่ยนวิธีดูว่าเราจะไปเขียน </a:t>
            </a:r>
            <a:r>
              <a:rPr lang="en-US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application </a:t>
            </a:r>
            <a:r>
              <a:rPr lang="th-TH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บน </a:t>
            </a:r>
            <a:r>
              <a:rPr lang="en-US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Raspberry Pi </a:t>
            </a:r>
            <a:r>
              <a:rPr lang="th-TH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เลย แต่กลับพบว่า </a:t>
            </a:r>
            <a:r>
              <a:rPr lang="en-US" sz="2800" b="0" i="0" u="none" strike="noStrike" dirty="0" err="1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Matlab</a:t>
            </a:r>
            <a:r>
              <a:rPr lang="en-US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th-TH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นั้น ไม่รองรับการทำงานบน </a:t>
            </a:r>
            <a:r>
              <a:rPr lang="en-US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Raspberry Pi</a:t>
            </a:r>
            <a:endParaRPr lang="en-US" sz="2800" b="0" dirty="0">
              <a:effectLst/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58622D-5A86-4189-9BB9-419E7652E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13" y="752475"/>
            <a:ext cx="6896100" cy="1081088"/>
          </a:xfrm>
        </p:spPr>
        <p:txBody>
          <a:bodyPr>
            <a:noAutofit/>
          </a:bodyPr>
          <a:lstStyle/>
          <a:p>
            <a:r>
              <a:rPr lang="th-TH" sz="4400" b="1" dirty="0">
                <a:latin typeface="Browallia New" panose="020B0604020202020204" pitchFamily="34" charset="-34"/>
                <a:cs typeface="+mn-cs"/>
              </a:rPr>
              <a:t>ปัญหาที่พบระหว่างการพัฒนาและวิธีการแก้ไข</a:t>
            </a:r>
            <a:endParaRPr lang="en-US" sz="4400" b="1" dirty="0">
              <a:cs typeface="+mn-cs"/>
            </a:endParaRPr>
          </a:p>
        </p:txBody>
      </p:sp>
      <p:pic>
        <p:nvPicPr>
          <p:cNvPr id="5" name="Picture 2" descr="Free Camera Clip Art, Download Free Camera Clip Art png images, Free  ClipArts on Clipart Library">
            <a:extLst>
              <a:ext uri="{FF2B5EF4-FFF2-40B4-BE49-F238E27FC236}">
                <a16:creationId xmlns:a16="http://schemas.microsoft.com/office/drawing/2014/main" id="{5ADC6E65-47C0-4647-8F17-37F50AF8D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559" y="685840"/>
            <a:ext cx="1215713" cy="121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2" name="Picture 2">
            <a:extLst>
              <a:ext uri="{FF2B5EF4-FFF2-40B4-BE49-F238E27FC236}">
                <a16:creationId xmlns:a16="http://schemas.microsoft.com/office/drawing/2014/main" id="{E6F4463B-93D0-44AA-9B72-BD1732EA5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240" y="2453631"/>
            <a:ext cx="4532376" cy="2905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6910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EB2D7-2685-4A70-8398-DC6A462B6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3"/>
            <a:ext cx="8025384" cy="3599316"/>
          </a:xfrm>
        </p:spPr>
        <p:txBody>
          <a:bodyPr>
            <a:normAutofit/>
          </a:bodyPr>
          <a:lstStyle/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3. code </a:t>
            </a:r>
            <a:r>
              <a:rPr lang="th-TH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ส่วนที่เกี่ยวกับการ </a:t>
            </a:r>
            <a:r>
              <a:rPr lang="en-US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save file </a:t>
            </a:r>
            <a:r>
              <a:rPr lang="th-TH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ไม่ </a:t>
            </a:r>
            <a:r>
              <a:rPr lang="en-US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support </a:t>
            </a:r>
            <a:r>
              <a:rPr lang="en-US" sz="2800" b="0" i="0" u="none" strike="noStrike" dirty="0" err="1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Matlab</a:t>
            </a:r>
            <a:r>
              <a:rPr lang="en-US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Coder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	</a:t>
            </a:r>
            <a:r>
              <a:rPr lang="th-TH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เราได้พบแนวทางในการนำ </a:t>
            </a:r>
            <a:r>
              <a:rPr lang="en-US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application </a:t>
            </a:r>
            <a:r>
              <a:rPr lang="th-TH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ไป </a:t>
            </a:r>
            <a:r>
              <a:rPr lang="en-US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deploy </a:t>
            </a:r>
            <a:r>
              <a:rPr lang="th-TH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บน </a:t>
            </a:r>
            <a:r>
              <a:rPr lang="en-US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Pi </a:t>
            </a:r>
            <a:r>
              <a:rPr lang="th-TH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โดยการใช้ </a:t>
            </a:r>
            <a:r>
              <a:rPr lang="en-US" sz="2800" b="0" i="0" u="none" strike="noStrike" dirty="0" err="1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Matlab</a:t>
            </a:r>
            <a:r>
              <a:rPr lang="en-US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Coder </a:t>
            </a:r>
            <a:r>
              <a:rPr lang="th-TH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ซึ่ง </a:t>
            </a:r>
            <a:r>
              <a:rPr lang="en-US" sz="2800" b="0" i="0" u="none" strike="noStrike" dirty="0" err="1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Matlab</a:t>
            </a:r>
            <a:r>
              <a:rPr lang="en-US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Coder </a:t>
            </a:r>
            <a:r>
              <a:rPr lang="th-TH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จะทำการแปลง </a:t>
            </a:r>
            <a:r>
              <a:rPr lang="en-US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code .m </a:t>
            </a:r>
            <a:r>
              <a:rPr lang="th-TH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ให้กลายเป็น .</a:t>
            </a:r>
            <a:r>
              <a:rPr lang="en-US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c </a:t>
            </a:r>
            <a:r>
              <a:rPr lang="th-TH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ซึ่ง </a:t>
            </a:r>
            <a:r>
              <a:rPr lang="en-US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Raspberry Pi </a:t>
            </a:r>
            <a:r>
              <a:rPr lang="th-TH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สามารถ </a:t>
            </a:r>
            <a:r>
              <a:rPr lang="en-US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compile </a:t>
            </a:r>
            <a:r>
              <a:rPr lang="th-TH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ภาษา </a:t>
            </a:r>
            <a:r>
              <a:rPr lang="en-US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C </a:t>
            </a:r>
            <a:r>
              <a:rPr lang="th-TH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ได้ แต่ว่า </a:t>
            </a:r>
            <a:r>
              <a:rPr lang="en-US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function </a:t>
            </a:r>
            <a:r>
              <a:rPr lang="en-US" sz="2800" b="0" i="0" u="none" strike="noStrike" dirty="0" err="1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imwrite</a:t>
            </a:r>
            <a:r>
              <a:rPr lang="en-US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() </a:t>
            </a:r>
            <a:r>
              <a:rPr lang="th-TH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เป็น </a:t>
            </a:r>
            <a:r>
              <a:rPr lang="en-US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function </a:t>
            </a:r>
            <a:r>
              <a:rPr lang="th-TH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ที่ทำการ </a:t>
            </a:r>
            <a:r>
              <a:rPr lang="en-US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export </a:t>
            </a:r>
            <a:r>
              <a:rPr lang="th-TH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ภาพและ </a:t>
            </a:r>
            <a:r>
              <a:rPr lang="en-US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save </a:t>
            </a:r>
            <a:r>
              <a:rPr lang="th-TH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ลงใน </a:t>
            </a:r>
            <a:r>
              <a:rPr lang="en-US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folder </a:t>
            </a:r>
            <a:r>
              <a:rPr lang="th-TH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ไม่ </a:t>
            </a:r>
            <a:r>
              <a:rPr lang="en-US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support </a:t>
            </a:r>
            <a:r>
              <a:rPr lang="th-TH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ในการแปลงเป็น .</a:t>
            </a:r>
            <a:r>
              <a:rPr lang="en-US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c </a:t>
            </a:r>
            <a:r>
              <a:rPr lang="th-TH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ของ </a:t>
            </a:r>
            <a:r>
              <a:rPr lang="en-US" sz="2800" b="0" i="0" u="none" strike="noStrike" dirty="0" err="1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Matlab</a:t>
            </a:r>
            <a:r>
              <a:rPr lang="en-US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Coder</a:t>
            </a:r>
            <a:endParaRPr lang="en-US" sz="28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DCB4305-FB0B-4F98-B2E3-664A960EA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13" y="752475"/>
            <a:ext cx="6896100" cy="1081088"/>
          </a:xfrm>
        </p:spPr>
        <p:txBody>
          <a:bodyPr>
            <a:noAutofit/>
          </a:bodyPr>
          <a:lstStyle/>
          <a:p>
            <a:r>
              <a:rPr lang="th-TH" sz="4400" b="1" dirty="0">
                <a:latin typeface="Browallia New" panose="020B0604020202020204" pitchFamily="34" charset="-34"/>
                <a:cs typeface="+mn-cs"/>
              </a:rPr>
              <a:t>ปัญหาที่พบระหว่างการพัฒนาและวิธีการแก้ไข</a:t>
            </a:r>
            <a:endParaRPr lang="en-US" sz="4400" b="1" dirty="0">
              <a:cs typeface="+mn-cs"/>
            </a:endParaRPr>
          </a:p>
        </p:txBody>
      </p:sp>
      <p:pic>
        <p:nvPicPr>
          <p:cNvPr id="5" name="Picture 2" descr="Free Camera Clip Art, Download Free Camera Clip Art png images, Free  ClipArts on Clipart Library">
            <a:extLst>
              <a:ext uri="{FF2B5EF4-FFF2-40B4-BE49-F238E27FC236}">
                <a16:creationId xmlns:a16="http://schemas.microsoft.com/office/drawing/2014/main" id="{B7C64B23-A44C-43EB-92C6-33D40AE02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559" y="685840"/>
            <a:ext cx="1215713" cy="121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6" name="Picture 2">
            <a:extLst>
              <a:ext uri="{FF2B5EF4-FFF2-40B4-BE49-F238E27FC236}">
                <a16:creationId xmlns:a16="http://schemas.microsoft.com/office/drawing/2014/main" id="{A879E871-5596-406B-9C09-C6A9C06BFC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1" t="64693" r="48154"/>
          <a:stretch/>
        </p:blipFill>
        <p:spPr bwMode="auto">
          <a:xfrm>
            <a:off x="2456688" y="4791093"/>
            <a:ext cx="4230624" cy="1747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4059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3D611-58A8-485B-85C5-F8C361E9E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	</a:t>
            </a:r>
            <a:r>
              <a:rPr lang="th-TH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นอกจาก </a:t>
            </a:r>
            <a:r>
              <a:rPr lang="en-US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Function </a:t>
            </a:r>
            <a:r>
              <a:rPr lang="en-US" sz="2800" b="0" i="0" u="none" strike="noStrike" dirty="0" err="1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imwrite</a:t>
            </a:r>
            <a:r>
              <a:rPr lang="en-US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() </a:t>
            </a:r>
            <a:r>
              <a:rPr lang="th-TH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แล้ว ยังมี </a:t>
            </a:r>
            <a:r>
              <a:rPr lang="en-US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Function </a:t>
            </a:r>
            <a:r>
              <a:rPr lang="th-TH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อื่นๆ ที่พบปัญหาเช่นเดียวกัน เช่น </a:t>
            </a:r>
            <a:r>
              <a:rPr lang="en-US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Function </a:t>
            </a:r>
            <a:r>
              <a:rPr lang="en-US" sz="2800" b="0" i="0" u="none" strike="noStrike" dirty="0" err="1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fitgeotrans</a:t>
            </a:r>
            <a:r>
              <a:rPr lang="en-US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() </a:t>
            </a:r>
            <a:r>
              <a:rPr lang="th-TH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ที่รับ </a:t>
            </a:r>
            <a:r>
              <a:rPr lang="en-US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parameter Transformation type </a:t>
            </a:r>
            <a:r>
              <a:rPr lang="th-TH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มีค่าเป็น ‘</a:t>
            </a:r>
            <a:r>
              <a:rPr lang="en-US" sz="2800" b="0" i="0" u="none" strike="noStrike" dirty="0" err="1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pwl</a:t>
            </a:r>
            <a:r>
              <a:rPr lang="en-US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’ </a:t>
            </a:r>
            <a:r>
              <a:rPr lang="th-TH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ไม่สามารถแปลงให้เป็นภาษา </a:t>
            </a:r>
            <a:r>
              <a:rPr lang="en-US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C </a:t>
            </a:r>
            <a:r>
              <a:rPr lang="th-TH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ได้ ซึ่งเป็น </a:t>
            </a:r>
            <a:r>
              <a:rPr lang="en-US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Function </a:t>
            </a:r>
            <a:r>
              <a:rPr lang="th-TH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ที่สำคัญใน</a:t>
            </a:r>
            <a:r>
              <a:rPr lang="th-TH" sz="2800" b="0" i="0" u="none" strike="noStrike" dirty="0" err="1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การทำ</a:t>
            </a:r>
            <a:r>
              <a:rPr lang="th-TH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Distortion correction</a:t>
            </a:r>
            <a:endParaRPr lang="en-US" sz="28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1C8C48B-8F87-4A86-9C3E-9FAFEDFDC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13" y="752475"/>
            <a:ext cx="6896100" cy="1081088"/>
          </a:xfrm>
        </p:spPr>
        <p:txBody>
          <a:bodyPr>
            <a:noAutofit/>
          </a:bodyPr>
          <a:lstStyle/>
          <a:p>
            <a:r>
              <a:rPr lang="th-TH" sz="4400" b="1" dirty="0">
                <a:latin typeface="Browallia New" panose="020B0604020202020204" pitchFamily="34" charset="-34"/>
                <a:cs typeface="+mn-cs"/>
              </a:rPr>
              <a:t>ปัญหาที่พบระหว่างการพัฒนาและวิธีการแก้ไข</a:t>
            </a:r>
            <a:endParaRPr lang="en-US" sz="4400" b="1" dirty="0">
              <a:cs typeface="+mn-cs"/>
            </a:endParaRPr>
          </a:p>
        </p:txBody>
      </p:sp>
      <p:pic>
        <p:nvPicPr>
          <p:cNvPr id="5" name="Picture 2" descr="Free Camera Clip Art, Download Free Camera Clip Art png images, Free  ClipArts on Clipart Library">
            <a:extLst>
              <a:ext uri="{FF2B5EF4-FFF2-40B4-BE49-F238E27FC236}">
                <a16:creationId xmlns:a16="http://schemas.microsoft.com/office/drawing/2014/main" id="{F8DE6C6B-5051-494E-A995-A9EFEEC1F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559" y="685840"/>
            <a:ext cx="1215713" cy="121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0" name="Picture 2">
            <a:extLst>
              <a:ext uri="{FF2B5EF4-FFF2-40B4-BE49-F238E27FC236}">
                <a16:creationId xmlns:a16="http://schemas.microsoft.com/office/drawing/2014/main" id="{A6EE64F8-04FD-43B5-9BA0-987FBC3B2F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02" r="44666" b="66872"/>
          <a:stretch/>
        </p:blipFill>
        <p:spPr bwMode="auto">
          <a:xfrm>
            <a:off x="2553397" y="4136531"/>
            <a:ext cx="4037206" cy="889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>
            <a:extLst>
              <a:ext uri="{FF2B5EF4-FFF2-40B4-BE49-F238E27FC236}">
                <a16:creationId xmlns:a16="http://schemas.microsoft.com/office/drawing/2014/main" id="{D4F115B3-B1CA-4DE3-91B5-BB6B1ED120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424" r="2762" b="4672"/>
          <a:stretch/>
        </p:blipFill>
        <p:spPr bwMode="auto">
          <a:xfrm>
            <a:off x="2237994" y="5256873"/>
            <a:ext cx="4668012" cy="95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2626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4FB0B-09E6-4EC6-ABC6-CC853C2A6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400" b="1" dirty="0">
                <a:latin typeface="Browallia New" panose="020B0604020202020204" pitchFamily="34" charset="-34"/>
                <a:cs typeface="+mn-cs"/>
              </a:rPr>
              <a:t>สรุปแผนภาพรวม</a:t>
            </a:r>
            <a:endParaRPr lang="en-US" sz="4400" b="1" dirty="0">
              <a:cs typeface="+mn-cs"/>
            </a:endParaRP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7FA68C69-D061-489C-A8A7-40A535CA62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70" y="2516832"/>
            <a:ext cx="8474860" cy="3213408"/>
          </a:xfrm>
        </p:spPr>
      </p:pic>
    </p:spTree>
    <p:extLst>
      <p:ext uri="{BB962C8B-B14F-4D97-AF65-F5344CB8AC3E}">
        <p14:creationId xmlns:p14="http://schemas.microsoft.com/office/powerpoint/2010/main" val="3889172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5ACE6-E9F9-4FED-BBB7-5F6C087CE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400" b="1" dirty="0">
                <a:cs typeface="+mn-cs"/>
              </a:rPr>
              <a:t>สารบัญ</a:t>
            </a:r>
            <a:endParaRPr lang="en-US" sz="4400" b="1" dirty="0"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684AF-F11D-48D2-844B-7F2B4FEF6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แนะนำทีมงานพัฒนา</a:t>
            </a:r>
          </a:p>
          <a:p>
            <a:r>
              <a:rPr lang="th-TH" sz="2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แผนภาพการดำเนินงาน</a:t>
            </a:r>
          </a:p>
          <a:p>
            <a:r>
              <a:rPr lang="th-TH" sz="2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สรุปงานด้าน</a:t>
            </a:r>
            <a:r>
              <a:rPr lang="en-US" sz="2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Hardware</a:t>
            </a:r>
          </a:p>
          <a:p>
            <a:r>
              <a:rPr lang="th-TH" sz="2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สรุปงานด้าน </a:t>
            </a:r>
            <a:r>
              <a:rPr lang="en-US" sz="2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Software</a:t>
            </a:r>
          </a:p>
          <a:p>
            <a:r>
              <a:rPr lang="th-TH" sz="2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ปัญหาที่พบระหว่างการพัฒนาและวิธีการแก้ไข</a:t>
            </a:r>
          </a:p>
          <a:p>
            <a:r>
              <a:rPr lang="th-TH" sz="2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สรุปแผนภาพรวม</a:t>
            </a:r>
            <a:endParaRPr lang="en-US" sz="28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pic>
        <p:nvPicPr>
          <p:cNvPr id="4" name="Picture 2" descr="Free Camera Clip Art, Download Free Camera Clip Art png images, Free  ClipArts on Clipart Library">
            <a:extLst>
              <a:ext uri="{FF2B5EF4-FFF2-40B4-BE49-F238E27FC236}">
                <a16:creationId xmlns:a16="http://schemas.microsoft.com/office/drawing/2014/main" id="{531A9BF0-097C-4618-9E48-0CAB31FC9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559" y="685840"/>
            <a:ext cx="1215713" cy="121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085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34CE1-8361-4D63-96E8-B134EEE93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400" b="1" dirty="0">
                <a:cs typeface="+mn-cs"/>
              </a:rPr>
              <a:t>แนะนำทีมงานพัฒนา</a:t>
            </a:r>
            <a:endParaRPr lang="en-US" sz="4400" b="1" dirty="0">
              <a:cs typeface="+mn-cs"/>
            </a:endParaRPr>
          </a:p>
        </p:txBody>
      </p:sp>
      <p:pic>
        <p:nvPicPr>
          <p:cNvPr id="6" name="Content Placeholder 5" descr="A picture containing text, person, posing&#10;&#10;Description automatically generated">
            <a:extLst>
              <a:ext uri="{FF2B5EF4-FFF2-40B4-BE49-F238E27FC236}">
                <a16:creationId xmlns:a16="http://schemas.microsoft.com/office/drawing/2014/main" id="{4A906311-39CA-4AF6-96BA-4305FC830D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98" y="2572655"/>
            <a:ext cx="1982644" cy="2479040"/>
          </a:xfrm>
        </p:spPr>
      </p:pic>
      <p:pic>
        <p:nvPicPr>
          <p:cNvPr id="4" name="Picture 2" descr="Free Camera Clip Art, Download Free Camera Clip Art png images, Free  ClipArts on Clipart Library">
            <a:extLst>
              <a:ext uri="{FF2B5EF4-FFF2-40B4-BE49-F238E27FC236}">
                <a16:creationId xmlns:a16="http://schemas.microsoft.com/office/drawing/2014/main" id="{233973B8-0F18-415B-BFE5-728B5F03B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559" y="685840"/>
            <a:ext cx="1215713" cy="121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person posing for a picture&#10;&#10;Description automatically generated with medium confidence">
            <a:extLst>
              <a:ext uri="{FF2B5EF4-FFF2-40B4-BE49-F238E27FC236}">
                <a16:creationId xmlns:a16="http://schemas.microsoft.com/office/drawing/2014/main" id="{0E905B03-A0F7-4F67-BB4B-5D89268232C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627"/>
          <a:stretch/>
        </p:blipFill>
        <p:spPr>
          <a:xfrm>
            <a:off x="3570100" y="2572655"/>
            <a:ext cx="2003799" cy="2479040"/>
          </a:xfrm>
          <a:prstGeom prst="rect">
            <a:avLst/>
          </a:prstGeom>
        </p:spPr>
      </p:pic>
      <p:pic>
        <p:nvPicPr>
          <p:cNvPr id="10" name="Picture 9" descr="A picture containing person, person, indoor, standing&#10;&#10;Description automatically generated">
            <a:extLst>
              <a:ext uri="{FF2B5EF4-FFF2-40B4-BE49-F238E27FC236}">
                <a16:creationId xmlns:a16="http://schemas.microsoft.com/office/drawing/2014/main" id="{C364FE13-31E8-4D12-BD0D-E8B3DBB24F7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77"/>
          <a:stretch/>
        </p:blipFill>
        <p:spPr>
          <a:xfrm>
            <a:off x="6416957" y="2579187"/>
            <a:ext cx="1982644" cy="24790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DF6E838-7699-419A-B82B-99DC56808458}"/>
              </a:ext>
            </a:extLst>
          </p:cNvPr>
          <p:cNvSpPr txBox="1"/>
          <p:nvPr/>
        </p:nvSpPr>
        <p:spPr>
          <a:xfrm>
            <a:off x="744903" y="5216435"/>
            <a:ext cx="20104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20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นางสาวอรอนงค์ ปานปลั่ง</a:t>
            </a:r>
            <a:endParaRPr lang="en-US" sz="20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algn="ctr"/>
            <a:r>
              <a:rPr lang="en-US" sz="20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62011038</a:t>
            </a:r>
          </a:p>
          <a:p>
            <a:pPr algn="ctr"/>
            <a:r>
              <a:rPr lang="th-TH" sz="20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ฝ่าย </a:t>
            </a:r>
            <a:r>
              <a:rPr lang="en-US" sz="20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Hardware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0B3691-A3F2-4C35-93EB-67D8DD74B528}"/>
              </a:ext>
            </a:extLst>
          </p:cNvPr>
          <p:cNvSpPr txBox="1"/>
          <p:nvPr/>
        </p:nvSpPr>
        <p:spPr>
          <a:xfrm>
            <a:off x="3744269" y="5216435"/>
            <a:ext cx="16995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20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นายปรัชญา ทองแสน</a:t>
            </a:r>
            <a:endParaRPr lang="en-US" sz="20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algn="ctr"/>
            <a:r>
              <a:rPr lang="en-US" sz="20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62010533</a:t>
            </a:r>
          </a:p>
          <a:p>
            <a:pPr algn="ctr"/>
            <a:r>
              <a:rPr lang="th-TH" sz="20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ฝ่าย</a:t>
            </a:r>
            <a:r>
              <a:rPr lang="en-US" sz="20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Software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D1D5F9-62AC-4C7A-AFCC-FAF35AC2881A}"/>
              </a:ext>
            </a:extLst>
          </p:cNvPr>
          <p:cNvSpPr txBox="1"/>
          <p:nvPr/>
        </p:nvSpPr>
        <p:spPr>
          <a:xfrm>
            <a:off x="6564940" y="5228028"/>
            <a:ext cx="16866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20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นายศุภกฤต </a:t>
            </a:r>
            <a:r>
              <a:rPr lang="th-TH" sz="20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โล่ห์</a:t>
            </a:r>
            <a:r>
              <a:rPr lang="th-TH" sz="20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แก้ว</a:t>
            </a:r>
            <a:endParaRPr lang="en-US" sz="20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algn="ctr"/>
            <a:r>
              <a:rPr lang="en-US" sz="20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62010889</a:t>
            </a:r>
          </a:p>
          <a:p>
            <a:pPr algn="ctr"/>
            <a:r>
              <a:rPr lang="th-TH" sz="20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ฝ่าย</a:t>
            </a:r>
            <a:r>
              <a:rPr lang="en-US" sz="20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Software</a:t>
            </a:r>
          </a:p>
        </p:txBody>
      </p:sp>
    </p:spTree>
    <p:extLst>
      <p:ext uri="{BB962C8B-B14F-4D97-AF65-F5344CB8AC3E}">
        <p14:creationId xmlns:p14="http://schemas.microsoft.com/office/powerpoint/2010/main" val="1136809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CA304-E0D9-4DFC-BCDA-612E2BE2C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400" b="1" dirty="0">
                <a:latin typeface="+mj-lt"/>
                <a:cs typeface="+mn-cs"/>
              </a:rPr>
              <a:t>แผนภาพการดำเนินงาน</a:t>
            </a:r>
            <a:endParaRPr lang="en-US" sz="4400" b="1" dirty="0"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37661-C42A-4C28-8302-A212C5E96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BFA33F-10D0-45D0-8B30-DF9BB01F5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" y="2336873"/>
            <a:ext cx="8620125" cy="3705225"/>
          </a:xfrm>
          <a:prstGeom prst="rect">
            <a:avLst/>
          </a:prstGeom>
        </p:spPr>
      </p:pic>
      <p:pic>
        <p:nvPicPr>
          <p:cNvPr id="8" name="Picture 2" descr="Free Camera Clip Art, Download Free Camera Clip Art png images, Free  ClipArts on Clipart Library">
            <a:extLst>
              <a:ext uri="{FF2B5EF4-FFF2-40B4-BE49-F238E27FC236}">
                <a16:creationId xmlns:a16="http://schemas.microsoft.com/office/drawing/2014/main" id="{A697E4A9-4BEE-4B0E-ABC6-7970CA4B7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559" y="685840"/>
            <a:ext cx="1215713" cy="121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8059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F7374-6C78-4344-965D-B86DFC85D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8056F4F-03FD-4977-B6F4-6C25C1B5A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13" y="752475"/>
            <a:ext cx="6896100" cy="1081088"/>
          </a:xfrm>
        </p:spPr>
        <p:txBody>
          <a:bodyPr>
            <a:normAutofit/>
          </a:bodyPr>
          <a:lstStyle/>
          <a:p>
            <a:r>
              <a:rPr lang="th-TH" sz="4400" b="1" dirty="0">
                <a:latin typeface="+mj-lt"/>
                <a:cs typeface="+mn-cs"/>
              </a:rPr>
              <a:t>แผนภาพการดำเนินงาน</a:t>
            </a:r>
            <a:endParaRPr lang="en-US" sz="4400" b="1" dirty="0"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A09E68-13AF-4618-B3A4-38F9AA979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68" y="2211366"/>
            <a:ext cx="8681264" cy="4299811"/>
          </a:xfrm>
          <a:prstGeom prst="rect">
            <a:avLst/>
          </a:prstGeom>
        </p:spPr>
      </p:pic>
      <p:pic>
        <p:nvPicPr>
          <p:cNvPr id="9" name="Picture 2" descr="Free Camera Clip Art, Download Free Camera Clip Art png images, Free  ClipArts on Clipart Library">
            <a:extLst>
              <a:ext uri="{FF2B5EF4-FFF2-40B4-BE49-F238E27FC236}">
                <a16:creationId xmlns:a16="http://schemas.microsoft.com/office/drawing/2014/main" id="{1E36BEF5-F329-42C5-9262-634ACA40A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559" y="685840"/>
            <a:ext cx="1215713" cy="121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618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46AFA-6D85-4EC5-8EC5-2929D5F6A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209C74C-AF96-47DC-80B3-BAB81CCD9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13" y="752475"/>
            <a:ext cx="6896100" cy="1081088"/>
          </a:xfrm>
        </p:spPr>
        <p:txBody>
          <a:bodyPr>
            <a:normAutofit/>
          </a:bodyPr>
          <a:lstStyle/>
          <a:p>
            <a:r>
              <a:rPr lang="th-TH" sz="4400" b="1" dirty="0">
                <a:latin typeface="+mj-lt"/>
                <a:cs typeface="+mn-cs"/>
              </a:rPr>
              <a:t>แผนภาพการดำเนินงาน</a:t>
            </a:r>
            <a:endParaRPr lang="en-US" sz="4400" b="1" dirty="0"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38D7C3-CEFA-4FD1-8630-D8EB991B1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2251708"/>
            <a:ext cx="7734300" cy="4133850"/>
          </a:xfrm>
          <a:prstGeom prst="rect">
            <a:avLst/>
          </a:prstGeom>
        </p:spPr>
      </p:pic>
      <p:pic>
        <p:nvPicPr>
          <p:cNvPr id="8" name="Picture 2" descr="Free Camera Clip Art, Download Free Camera Clip Art png images, Free  ClipArts on Clipart Library">
            <a:extLst>
              <a:ext uri="{FF2B5EF4-FFF2-40B4-BE49-F238E27FC236}">
                <a16:creationId xmlns:a16="http://schemas.microsoft.com/office/drawing/2014/main" id="{98E3E2B3-8E88-49EF-B62F-2D175DDFD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559" y="685840"/>
            <a:ext cx="1215713" cy="121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6423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04FE9-5AF7-4497-A5B6-72EC1AD35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1ACEAB-8CCF-42EA-A896-F63229B99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19" y="2496071"/>
            <a:ext cx="8612361" cy="360870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97F9C02-1F42-475E-AD08-2D6A53D27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13" y="752475"/>
            <a:ext cx="6896100" cy="1081088"/>
          </a:xfrm>
        </p:spPr>
        <p:txBody>
          <a:bodyPr>
            <a:normAutofit/>
          </a:bodyPr>
          <a:lstStyle/>
          <a:p>
            <a:r>
              <a:rPr lang="th-TH" sz="4400" b="1" dirty="0">
                <a:latin typeface="+mj-lt"/>
                <a:cs typeface="+mn-cs"/>
              </a:rPr>
              <a:t>แผนภาพการดำเนินงาน</a:t>
            </a:r>
            <a:endParaRPr lang="en-US" sz="4400" b="1" dirty="0">
              <a:cs typeface="+mn-cs"/>
            </a:endParaRPr>
          </a:p>
        </p:txBody>
      </p:sp>
      <p:pic>
        <p:nvPicPr>
          <p:cNvPr id="7" name="Picture 2" descr="Free Camera Clip Art, Download Free Camera Clip Art png images, Free  ClipArts on Clipart Library">
            <a:extLst>
              <a:ext uri="{FF2B5EF4-FFF2-40B4-BE49-F238E27FC236}">
                <a16:creationId xmlns:a16="http://schemas.microsoft.com/office/drawing/2014/main" id="{6B3788C0-ABDB-4ADF-9943-B6D5D3EAE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559" y="685840"/>
            <a:ext cx="1215713" cy="121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3051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7E3A9-EF73-42C3-B607-50C91F5E9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89AF7C2-5DB9-44DF-9AFA-1939912CA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13" y="752475"/>
            <a:ext cx="6896100" cy="1081088"/>
          </a:xfrm>
        </p:spPr>
        <p:txBody>
          <a:bodyPr>
            <a:normAutofit/>
          </a:bodyPr>
          <a:lstStyle/>
          <a:p>
            <a:r>
              <a:rPr lang="th-TH" sz="4400" b="1">
                <a:latin typeface="+mj-lt"/>
                <a:cs typeface="+mn-cs"/>
              </a:rPr>
              <a:t>แผนภาพการดำเนินงาน</a:t>
            </a:r>
            <a:endParaRPr lang="en-US" sz="4400" b="1" dirty="0"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D49930-AEB7-47D8-B866-C2879EA7B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06" y="2496897"/>
            <a:ext cx="8612187" cy="3608628"/>
          </a:xfrm>
          <a:prstGeom prst="rect">
            <a:avLst/>
          </a:prstGeom>
        </p:spPr>
      </p:pic>
      <p:pic>
        <p:nvPicPr>
          <p:cNvPr id="7" name="Picture 2" descr="Free Camera Clip Art, Download Free Camera Clip Art png images, Free  ClipArts on Clipart Library">
            <a:extLst>
              <a:ext uri="{FF2B5EF4-FFF2-40B4-BE49-F238E27FC236}">
                <a16:creationId xmlns:a16="http://schemas.microsoft.com/office/drawing/2014/main" id="{00D02C66-74C1-4637-B4CD-2F89113E5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559" y="685840"/>
            <a:ext cx="1215713" cy="121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914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24F9C-80C9-4965-BAC8-CE8E5881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400" b="1" dirty="0">
                <a:latin typeface="+mj-lt"/>
                <a:cs typeface="+mn-cs"/>
              </a:rPr>
              <a:t>สรุปงานด้าน</a:t>
            </a:r>
            <a:r>
              <a:rPr lang="en-US" sz="4400" b="1" dirty="0">
                <a:latin typeface="+mj-lt"/>
                <a:cs typeface="+mn-cs"/>
              </a:rPr>
              <a:t> Hardware</a:t>
            </a:r>
            <a:endParaRPr lang="en-US" sz="4400" b="1" dirty="0"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1CE26-B8AB-4151-889E-55FB45C3B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3"/>
            <a:ext cx="8065316" cy="3599316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800" b="1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การทำงานหลักๆ</a:t>
            </a:r>
            <a:r>
              <a:rPr lang="th-TH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คือ </a:t>
            </a:r>
            <a:r>
              <a:rPr lang="th-TH" sz="2800" b="0" i="0" u="none" strike="noStrike" dirty="0" err="1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การทำ</a:t>
            </a:r>
            <a:r>
              <a:rPr lang="th-TH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ให้อุปกรณ์ต่างๆ สามารถใช้งานร่วมกันได้</a:t>
            </a:r>
            <a:endParaRPr lang="th-TH" sz="2800" b="0" dirty="0">
              <a:effectLst/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th-TH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การลง </a:t>
            </a:r>
            <a:r>
              <a:rPr lang="en-US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OS </a:t>
            </a:r>
            <a:r>
              <a:rPr lang="th-TH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ให้ </a:t>
            </a:r>
            <a:r>
              <a:rPr lang="en-US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raspberry pi 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th-TH" sz="2800" b="0" i="0" u="none" strike="noStrike" dirty="0" err="1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การทำ</a:t>
            </a:r>
            <a:r>
              <a:rPr lang="th-TH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ให้ </a:t>
            </a:r>
            <a:r>
              <a:rPr lang="en-US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raspberry pi </a:t>
            </a:r>
            <a:r>
              <a:rPr lang="th-TH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สามารถรีโมทควบคุมจากเครื่องคอมพิวเตอร์อื่นที่อยู่ในวงแลนเดียวกันได้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th-TH" sz="2800" b="0" i="0" u="none" strike="noStrike" dirty="0" err="1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การทำ</a:t>
            </a:r>
            <a:r>
              <a:rPr lang="th-TH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ให้กล้องกับ </a:t>
            </a:r>
            <a:r>
              <a:rPr lang="en-US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raspberry pi </a:t>
            </a:r>
            <a:r>
              <a:rPr lang="th-TH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ทำงานร่วมกันได้ 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raspberry pi </a:t>
            </a:r>
            <a:r>
              <a:rPr lang="th-TH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สามารถรับ ข้อมูลจาก</a:t>
            </a:r>
            <a:r>
              <a:rPr lang="th-TH" sz="2800" b="0" i="0" u="none" strike="noStrike" dirty="0" err="1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สวิตซ์</a:t>
            </a:r>
            <a:r>
              <a:rPr lang="th-TH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ได้ </a:t>
            </a:r>
            <a:endParaRPr lang="en-US" sz="2800" b="0" i="0" u="none" strike="noStrike" dirty="0">
              <a:effectLst/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457200" fontAlgn="base">
              <a:spcBef>
                <a:spcPts val="0"/>
              </a:spcBef>
              <a:buFont typeface="+mj-lt"/>
              <a:buAutoNum type="arabicPeriod"/>
            </a:pPr>
            <a:r>
              <a:rPr lang="th-TH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เข้าใจการทำงานพื้นฐานของกล้อง </a:t>
            </a:r>
            <a:r>
              <a:rPr lang="th-TH" sz="2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แต่</a:t>
            </a:r>
            <a:r>
              <a:rPr lang="th-TH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เนื่องจากไม่มี </a:t>
            </a:r>
            <a:r>
              <a:rPr lang="en-US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Adapter </a:t>
            </a:r>
            <a:r>
              <a:rPr lang="th-TH" sz="2800" b="0" i="0" u="none" strike="noStrike" dirty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ต่อเลนส์กล้องใหญ่ ดังนั้นในโปรเจทยังใช้เลนส์กล้องเล็ก</a:t>
            </a:r>
            <a:br>
              <a:rPr lang="th-TH" sz="2800" dirty="0">
                <a:latin typeface="Browallia New" panose="020B0604020202020204" pitchFamily="34" charset="-34"/>
                <a:cs typeface="Browallia New" panose="020B0604020202020204" pitchFamily="34" charset="-34"/>
              </a:rPr>
            </a:br>
            <a:endParaRPr lang="th-TH" sz="2800" b="0" i="0" u="none" strike="noStrike" dirty="0">
              <a:effectLst/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pic>
        <p:nvPicPr>
          <p:cNvPr id="4" name="Picture 2" descr="Free Camera Clip Art, Download Free Camera Clip Art png images, Free  ClipArts on Clipart Library">
            <a:extLst>
              <a:ext uri="{FF2B5EF4-FFF2-40B4-BE49-F238E27FC236}">
                <a16:creationId xmlns:a16="http://schemas.microsoft.com/office/drawing/2014/main" id="{16270DBE-EF63-40B2-971F-54E062B66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559" y="685840"/>
            <a:ext cx="1215713" cy="121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485530D-7125-47E0-A323-F0C3EE7CF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5508" y="5088613"/>
            <a:ext cx="2368492" cy="1776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885816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399</TotalTime>
  <Words>805</Words>
  <Application>Microsoft Office PowerPoint</Application>
  <PresentationFormat>On-screen Show (4:3)</PresentationFormat>
  <Paragraphs>54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Browallia New</vt:lpstr>
      <vt:lpstr>Trebuchet MS</vt:lpstr>
      <vt:lpstr>Berlin</vt:lpstr>
      <vt:lpstr>Fisheye Lens Undistortion</vt:lpstr>
      <vt:lpstr>สารบัญ</vt:lpstr>
      <vt:lpstr>แนะนำทีมงานพัฒนา</vt:lpstr>
      <vt:lpstr>แผนภาพการดำเนินงาน</vt:lpstr>
      <vt:lpstr>แผนภาพการดำเนินงาน</vt:lpstr>
      <vt:lpstr>แผนภาพการดำเนินงาน</vt:lpstr>
      <vt:lpstr>แผนภาพการดำเนินงาน</vt:lpstr>
      <vt:lpstr>แผนภาพการดำเนินงาน</vt:lpstr>
      <vt:lpstr>สรุปงานด้าน Hardware</vt:lpstr>
      <vt:lpstr>สรุปงานด้าน Software</vt:lpstr>
      <vt:lpstr>สรุปงานด้าน Software</vt:lpstr>
      <vt:lpstr>สรุปงานด้าน Software</vt:lpstr>
      <vt:lpstr>สรุปงานด้าน Software</vt:lpstr>
      <vt:lpstr>ปัญหาที่พบระหว่างการพัฒนาและวิธีการแก้ไข</vt:lpstr>
      <vt:lpstr>ปัญหาที่พบระหว่างการพัฒนาและวิธีการแก้ไข</vt:lpstr>
      <vt:lpstr>ปัญหาที่พบระหว่างการพัฒนาและวิธีการแก้ไข</vt:lpstr>
      <vt:lpstr>ปัญหาที่พบระหว่างการพัฒนาและวิธีการแก้ไข</vt:lpstr>
      <vt:lpstr>สรุปแผนภาพรวม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Fisheye Lens Undistortion</dc:title>
  <dc:creator>supakit lokaew</dc:creator>
  <cp:lastModifiedBy>supakit lokaew</cp:lastModifiedBy>
  <cp:revision>3</cp:revision>
  <dcterms:created xsi:type="dcterms:W3CDTF">2021-11-05T16:37:40Z</dcterms:created>
  <dcterms:modified xsi:type="dcterms:W3CDTF">2021-11-10T05:10:49Z</dcterms:modified>
</cp:coreProperties>
</file>