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c1997c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c1997c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ad6c7e10c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ad6c7e10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8b8ed53e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8b8ed53e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8c1997cbf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8c1997cb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8b8ed53e2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8b8ed53e2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ed801bd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ed801bd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c1997cbf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8c1997cbf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93be0b746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93be0b746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Ranking System</a:t>
            </a:r>
            <a:endParaRPr/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Columba Herrera-Gonzalez</a:t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4"/>
          <p:cNvSpPr txBox="1"/>
          <p:nvPr>
            <p:ph type="title"/>
          </p:nvPr>
        </p:nvSpPr>
        <p:spPr>
          <a:xfrm>
            <a:off x="2900400" y="1954350"/>
            <a:ext cx="33432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Questions?</a:t>
            </a:r>
            <a:endParaRPr sz="5500"/>
          </a:p>
        </p:txBody>
      </p:sp>
      <p:grpSp>
        <p:nvGrpSpPr>
          <p:cNvPr id="832" name="Google Shape;832;p34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33" name="Google Shape;833;p34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6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 txBox="1"/>
          <p:nvPr>
            <p:ph idx="1" type="body"/>
          </p:nvPr>
        </p:nvSpPr>
        <p:spPr>
          <a:xfrm>
            <a:off x="720000" y="9524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Website to help the user pick an undergraduate or graduate school	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 sz="1400"/>
              <a:t>Create an account to save lists/rankings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 sz="1400"/>
              <a:t>Predetermined ranking with set criteria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 sz="1400"/>
              <a:t>Create ranking and create your own criteria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Tag with specific category(ex. Academic, Financial, etc.) to group with predetermined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 sz="1400"/>
              <a:t>Show lists/rankings in multiple graphs or charts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By University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By Grouping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By each ranking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/>
              <a:t>Pre-populated data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 sz="1400"/>
              <a:t>School population/demographics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 sz="1400"/>
              <a:t>List of degrees offered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 sz="1400"/>
              <a:t>Location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 sz="1400"/>
              <a:t>Main Website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Be Used</a:t>
            </a:r>
            <a:endParaRPr/>
          </a:p>
        </p:txBody>
      </p:sp>
      <p:sp>
        <p:nvSpPr>
          <p:cNvPr id="704" name="Google Shape;704;p27"/>
          <p:cNvSpPr txBox="1"/>
          <p:nvPr>
            <p:ph idx="1" type="subTitle"/>
          </p:nvPr>
        </p:nvSpPr>
        <p:spPr>
          <a:xfrm>
            <a:off x="817100" y="1354850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PyCharm</a:t>
            </a:r>
            <a:endParaRPr/>
          </a:p>
        </p:txBody>
      </p:sp>
      <p:sp>
        <p:nvSpPr>
          <p:cNvPr id="705" name="Google Shape;705;p27"/>
          <p:cNvSpPr txBox="1"/>
          <p:nvPr>
            <p:ph idx="4" type="subTitle"/>
          </p:nvPr>
        </p:nvSpPr>
        <p:spPr>
          <a:xfrm>
            <a:off x="3462225" y="135485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706" name="Google Shape;706;p27"/>
          <p:cNvSpPr txBox="1"/>
          <p:nvPr>
            <p:ph idx="7" type="subTitle"/>
          </p:nvPr>
        </p:nvSpPr>
        <p:spPr>
          <a:xfrm>
            <a:off x="6107050" y="135485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BeautifulSoup</a:t>
            </a:r>
            <a:endParaRPr/>
          </a:p>
        </p:txBody>
      </p:sp>
      <p:sp>
        <p:nvSpPr>
          <p:cNvPr id="707" name="Google Shape;707;p27"/>
          <p:cNvSpPr txBox="1"/>
          <p:nvPr>
            <p:ph idx="13" type="subTitle"/>
          </p:nvPr>
        </p:nvSpPr>
        <p:spPr>
          <a:xfrm>
            <a:off x="720000" y="30057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708" name="Google Shape;708;p27"/>
          <p:cNvSpPr txBox="1"/>
          <p:nvPr>
            <p:ph idx="16" type="subTitle"/>
          </p:nvPr>
        </p:nvSpPr>
        <p:spPr>
          <a:xfrm>
            <a:off x="3413550" y="30057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Plan</a:t>
            </a:r>
            <a:endParaRPr/>
          </a:p>
        </p:txBody>
      </p:sp>
      <p:sp>
        <p:nvSpPr>
          <p:cNvPr id="709" name="Google Shape;709;p27"/>
          <p:cNvSpPr txBox="1"/>
          <p:nvPr>
            <p:ph idx="19" type="subTitle"/>
          </p:nvPr>
        </p:nvSpPr>
        <p:spPr>
          <a:xfrm>
            <a:off x="6107100" y="2955350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</a:t>
            </a:r>
            <a:endParaRPr/>
          </a:p>
        </p:txBody>
      </p:sp>
      <p:pic>
        <p:nvPicPr>
          <p:cNvPr id="710" name="Google Shape;7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999" y="1739899"/>
            <a:ext cx="1028375" cy="10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7"/>
          <p:cNvPicPr preferRelativeResize="0"/>
          <p:nvPr/>
        </p:nvPicPr>
        <p:blipFill rotWithShape="1">
          <a:blip r:embed="rId4">
            <a:alphaModFix/>
          </a:blip>
          <a:srcRect b="0" l="0" r="58981" t="0"/>
          <a:stretch/>
        </p:blipFill>
        <p:spPr>
          <a:xfrm>
            <a:off x="4004013" y="1803100"/>
            <a:ext cx="1233325" cy="12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763" y="1771500"/>
            <a:ext cx="937563" cy="11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1950" y="3395475"/>
            <a:ext cx="1233300" cy="12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7960" y="3497925"/>
            <a:ext cx="1028375" cy="102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9025" y="3411325"/>
            <a:ext cx="1233300" cy="12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Main Features of the Website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9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Customizable Rankings</a:t>
            </a:r>
            <a:endParaRPr/>
          </a:p>
        </p:txBody>
      </p:sp>
      <p:sp>
        <p:nvSpPr>
          <p:cNvPr id="726" name="Google Shape;726;p29"/>
          <p:cNvSpPr txBox="1"/>
          <p:nvPr>
            <p:ph idx="1" type="body"/>
          </p:nvPr>
        </p:nvSpPr>
        <p:spPr>
          <a:xfrm>
            <a:off x="4939700" y="2182550"/>
            <a:ext cx="31818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How many connections already at the university: {0-1} {2-4} {5+} {10+}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Applicable Scholarships: {0-1} </a:t>
            </a:r>
            <a:r>
              <a:rPr lang="en"/>
              <a:t>{0-1} {2-4} {5+} {10+}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goal: AI Review and Make Optimal</a:t>
            </a:r>
            <a:endParaRPr/>
          </a:p>
        </p:txBody>
      </p:sp>
      <p:grpSp>
        <p:nvGrpSpPr>
          <p:cNvPr id="727" name="Google Shape;727;p2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28" name="Google Shape;728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9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34" name="Google Shape;734;p2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9" name="Google Shape;739;p29"/>
          <p:cNvPicPr preferRelativeResize="0"/>
          <p:nvPr/>
        </p:nvPicPr>
        <p:blipFill rotWithShape="1">
          <a:blip r:embed="rId3">
            <a:alphaModFix/>
          </a:blip>
          <a:srcRect b="3377" l="38878" r="1003" t="25675"/>
          <a:stretch/>
        </p:blipFill>
        <p:spPr>
          <a:xfrm>
            <a:off x="917675" y="1884277"/>
            <a:ext cx="3456650" cy="848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29"/>
          <p:cNvPicPr preferRelativeResize="0"/>
          <p:nvPr/>
        </p:nvPicPr>
        <p:blipFill rotWithShape="1">
          <a:blip r:embed="rId3">
            <a:alphaModFix/>
          </a:blip>
          <a:srcRect b="3377" l="38878" r="1003" t="25675"/>
          <a:stretch/>
        </p:blipFill>
        <p:spPr>
          <a:xfrm>
            <a:off x="917675" y="2410427"/>
            <a:ext cx="3456650" cy="84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0"/>
          <p:cNvSpPr txBox="1"/>
          <p:nvPr>
            <p:ph type="title"/>
          </p:nvPr>
        </p:nvSpPr>
        <p:spPr>
          <a:xfrm>
            <a:off x="4939700" y="1288250"/>
            <a:ext cx="2317200" cy="12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Auto-Populate from </a:t>
            </a:r>
            <a:r>
              <a:rPr lang="en"/>
              <a:t>University</a:t>
            </a:r>
            <a:r>
              <a:rPr lang="en"/>
              <a:t> Data</a:t>
            </a:r>
            <a:endParaRPr/>
          </a:p>
        </p:txBody>
      </p:sp>
      <p:sp>
        <p:nvSpPr>
          <p:cNvPr id="746" name="Google Shape;746;p30"/>
          <p:cNvSpPr txBox="1"/>
          <p:nvPr>
            <p:ph idx="1" type="body"/>
          </p:nvPr>
        </p:nvSpPr>
        <p:spPr>
          <a:xfrm>
            <a:off x="4939700" y="2571750"/>
            <a:ext cx="3181800" cy="14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two curated data sets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Peterson’s Guide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Web scraping on official university websites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goal: Review key words for community culture ranking</a:t>
            </a:r>
            <a:endParaRPr/>
          </a:p>
        </p:txBody>
      </p:sp>
      <p:grpSp>
        <p:nvGrpSpPr>
          <p:cNvPr id="747" name="Google Shape;747;p3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0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9" name="Google Shape;7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726" y="1459701"/>
            <a:ext cx="1992550" cy="19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1"/>
          <p:cNvSpPr txBox="1"/>
          <p:nvPr>
            <p:ph type="title"/>
          </p:nvPr>
        </p:nvSpPr>
        <p:spPr>
          <a:xfrm>
            <a:off x="4939700" y="1200150"/>
            <a:ext cx="2411100" cy="10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Data in Multiple Formats</a:t>
            </a:r>
            <a:endParaRPr/>
          </a:p>
        </p:txBody>
      </p:sp>
      <p:sp>
        <p:nvSpPr>
          <p:cNvPr id="765" name="Google Shape;765;p31"/>
          <p:cNvSpPr txBox="1"/>
          <p:nvPr>
            <p:ph idx="1" type="body"/>
          </p:nvPr>
        </p:nvSpPr>
        <p:spPr>
          <a:xfrm>
            <a:off x="4939700" y="2571750"/>
            <a:ext cx="3181800" cy="1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and Charts for Each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List of universities (duplicates allowed)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Separated by Category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specific ranking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goal: Implement color theory to show contrast on graphs</a:t>
            </a:r>
            <a:endParaRPr/>
          </a:p>
        </p:txBody>
      </p:sp>
      <p:grpSp>
        <p:nvGrpSpPr>
          <p:cNvPr id="766" name="Google Shape;766;p31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67" name="Google Shape;767;p3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31"/>
          <p:cNvGrpSpPr/>
          <p:nvPr/>
        </p:nvGrpSpPr>
        <p:grpSpPr>
          <a:xfrm flipH="1" rot="10800000">
            <a:off x="0" y="-4"/>
            <a:ext cx="1022509" cy="572747"/>
            <a:chOff x="-77" y="3784091"/>
            <a:chExt cx="2423582" cy="1357541"/>
          </a:xfrm>
        </p:grpSpPr>
        <p:sp>
          <p:nvSpPr>
            <p:cNvPr id="773" name="Google Shape;773;p3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1"/>
          <p:cNvGrpSpPr/>
          <p:nvPr/>
        </p:nvGrpSpPr>
        <p:grpSpPr>
          <a:xfrm>
            <a:off x="1510110" y="1704760"/>
            <a:ext cx="2271790" cy="1638509"/>
            <a:chOff x="5230575" y="1554475"/>
            <a:chExt cx="2137150" cy="1550150"/>
          </a:xfrm>
        </p:grpSpPr>
        <p:sp>
          <p:nvSpPr>
            <p:cNvPr id="779" name="Google Shape;779;p31"/>
            <p:cNvSpPr/>
            <p:nvPr/>
          </p:nvSpPr>
          <p:spPr>
            <a:xfrm>
              <a:off x="6296450" y="2863325"/>
              <a:ext cx="1071275" cy="157150"/>
            </a:xfrm>
            <a:custGeom>
              <a:rect b="b" l="l" r="r" t="t"/>
              <a:pathLst>
                <a:path extrusionOk="0" h="6286" w="42851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5230575" y="2863325"/>
              <a:ext cx="1071350" cy="157150"/>
            </a:xfrm>
            <a:custGeom>
              <a:rect b="b" l="l" r="r" t="t"/>
              <a:pathLst>
                <a:path extrusionOk="0" h="6286" w="42854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6296450" y="2611125"/>
              <a:ext cx="1071275" cy="157150"/>
            </a:xfrm>
            <a:custGeom>
              <a:rect b="b" l="l" r="r" t="t"/>
              <a:pathLst>
                <a:path extrusionOk="0" h="6286" w="42851">
                  <a:moveTo>
                    <a:pt x="0" y="0"/>
                  </a:moveTo>
                  <a:lnTo>
                    <a:pt x="0" y="6285"/>
                  </a:lnTo>
                  <a:lnTo>
                    <a:pt x="42851" y="6285"/>
                  </a:lnTo>
                  <a:lnTo>
                    <a:pt x="4285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5230575" y="2611125"/>
              <a:ext cx="1071350" cy="157150"/>
            </a:xfrm>
            <a:custGeom>
              <a:rect b="b" l="l" r="r" t="t"/>
              <a:pathLst>
                <a:path extrusionOk="0" h="6286" w="42854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6296450" y="2358900"/>
              <a:ext cx="1071275" cy="157150"/>
            </a:xfrm>
            <a:custGeom>
              <a:rect b="b" l="l" r="r" t="t"/>
              <a:pathLst>
                <a:path extrusionOk="0" h="6286" w="42851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5230575" y="2358900"/>
              <a:ext cx="1071350" cy="157150"/>
            </a:xfrm>
            <a:custGeom>
              <a:rect b="b" l="l" r="r" t="t"/>
              <a:pathLst>
                <a:path extrusionOk="0" h="6286" w="42854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6296450" y="2106700"/>
              <a:ext cx="989900" cy="157150"/>
            </a:xfrm>
            <a:custGeom>
              <a:rect b="b" l="l" r="r" t="t"/>
              <a:pathLst>
                <a:path extrusionOk="0" h="6286" w="39596">
                  <a:moveTo>
                    <a:pt x="0" y="0"/>
                  </a:moveTo>
                  <a:lnTo>
                    <a:pt x="0" y="6285"/>
                  </a:lnTo>
                  <a:lnTo>
                    <a:pt x="39596" y="6285"/>
                  </a:lnTo>
                  <a:lnTo>
                    <a:pt x="3959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5474700" y="2106700"/>
              <a:ext cx="827225" cy="157150"/>
            </a:xfrm>
            <a:custGeom>
              <a:rect b="b" l="l" r="r" t="t"/>
              <a:pathLst>
                <a:path extrusionOk="0" h="6286" w="33089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6296450" y="1854475"/>
              <a:ext cx="827225" cy="157175"/>
            </a:xfrm>
            <a:custGeom>
              <a:rect b="b" l="l" r="r" t="t"/>
              <a:pathLst>
                <a:path extrusionOk="0" h="6287" w="33089">
                  <a:moveTo>
                    <a:pt x="0" y="1"/>
                  </a:moveTo>
                  <a:lnTo>
                    <a:pt x="0" y="6286"/>
                  </a:lnTo>
                  <a:lnTo>
                    <a:pt x="33089" y="6286"/>
                  </a:lnTo>
                  <a:lnTo>
                    <a:pt x="33089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5637425" y="1854475"/>
              <a:ext cx="664500" cy="157175"/>
            </a:xfrm>
            <a:custGeom>
              <a:rect b="b" l="l" r="r" t="t"/>
              <a:pathLst>
                <a:path extrusionOk="0" h="6287" w="2658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296450" y="1602275"/>
              <a:ext cx="501750" cy="157075"/>
            </a:xfrm>
            <a:custGeom>
              <a:rect b="b" l="l" r="r" t="t"/>
              <a:pathLst>
                <a:path extrusionOk="0" h="6283" w="20070">
                  <a:moveTo>
                    <a:pt x="0" y="1"/>
                  </a:moveTo>
                  <a:lnTo>
                    <a:pt x="0" y="6283"/>
                  </a:lnTo>
                  <a:lnTo>
                    <a:pt x="20069" y="6283"/>
                  </a:lnTo>
                  <a:lnTo>
                    <a:pt x="20069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5800100" y="1602275"/>
              <a:ext cx="501825" cy="157075"/>
            </a:xfrm>
            <a:custGeom>
              <a:rect b="b" l="l" r="r" t="t"/>
              <a:pathLst>
                <a:path extrusionOk="0" h="6283" w="20073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6301225" y="1554475"/>
              <a:ext cx="25" cy="1550150"/>
            </a:xfrm>
            <a:custGeom>
              <a:rect b="b" l="l" r="r" t="t"/>
              <a:pathLst>
                <a:path extrusionOk="0" fill="none" h="62006" w="1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miter lim="2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  <a:highlight>
                  <a:schemeClr val="accent6"/>
                </a:highlight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97" name="Google Shape;797;p32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Customizable Rankings</a:t>
            </a:r>
            <a:endParaRPr/>
          </a:p>
        </p:txBody>
      </p:sp>
      <p:sp>
        <p:nvSpPr>
          <p:cNvPr id="798" name="Google Shape;798;p32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for user to set their own rankings and criteria under a category and save under an account.</a:t>
            </a:r>
            <a:endParaRPr/>
          </a:p>
        </p:txBody>
      </p:sp>
      <p:sp>
        <p:nvSpPr>
          <p:cNvPr id="799" name="Google Shape;799;p32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Pre-Populate Data</a:t>
            </a:r>
            <a:endParaRPr/>
          </a:p>
        </p:txBody>
      </p:sp>
      <p:sp>
        <p:nvSpPr>
          <p:cNvPr id="800" name="Google Shape;800;p32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Web </a:t>
            </a:r>
            <a:r>
              <a:rPr lang="en"/>
              <a:t>scraping</a:t>
            </a:r>
            <a:r>
              <a:rPr lang="en"/>
              <a:t> or crawling to get population and numerical data from university data sites.</a:t>
            </a:r>
            <a:endParaRPr/>
          </a:p>
        </p:txBody>
      </p:sp>
      <p:sp>
        <p:nvSpPr>
          <p:cNvPr id="801" name="Google Shape;801;p32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Visually</a:t>
            </a:r>
            <a:endParaRPr/>
          </a:p>
        </p:txBody>
      </p:sp>
      <p:sp>
        <p:nvSpPr>
          <p:cNvPr id="802" name="Google Shape;802;p32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graphs and charts for each category/ranking to download or save.</a:t>
            </a:r>
            <a:endParaRPr/>
          </a:p>
        </p:txBody>
      </p:sp>
      <p:grpSp>
        <p:nvGrpSpPr>
          <p:cNvPr id="803" name="Google Shape;803;p32"/>
          <p:cNvGrpSpPr/>
          <p:nvPr/>
        </p:nvGrpSpPr>
        <p:grpSpPr>
          <a:xfrm>
            <a:off x="1645117" y="1866256"/>
            <a:ext cx="466361" cy="466336"/>
            <a:chOff x="1487200" y="2021475"/>
            <a:chExt cx="483125" cy="483150"/>
          </a:xfrm>
        </p:grpSpPr>
        <p:sp>
          <p:nvSpPr>
            <p:cNvPr id="804" name="Google Shape;804;p32"/>
            <p:cNvSpPr/>
            <p:nvPr/>
          </p:nvSpPr>
          <p:spPr>
            <a:xfrm>
              <a:off x="1487200" y="2021475"/>
              <a:ext cx="483125" cy="483150"/>
            </a:xfrm>
            <a:custGeom>
              <a:rect b="b" l="l" r="r" t="t"/>
              <a:pathLst>
                <a:path extrusionOk="0" h="19326" w="19325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157310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686325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799550" y="2078100"/>
              <a:ext cx="84875" cy="284000"/>
            </a:xfrm>
            <a:custGeom>
              <a:rect b="b" l="l" r="r" t="t"/>
              <a:pathLst>
                <a:path extrusionOk="0" h="11360" w="3395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08" name="Google Shape;808;p32"/>
          <p:cNvGrpSpPr/>
          <p:nvPr/>
        </p:nvGrpSpPr>
        <p:grpSpPr>
          <a:xfrm>
            <a:off x="4338843" y="1866258"/>
            <a:ext cx="466331" cy="466332"/>
            <a:chOff x="3282325" y="2035675"/>
            <a:chExt cx="459575" cy="454825"/>
          </a:xfrm>
        </p:grpSpPr>
        <p:sp>
          <p:nvSpPr>
            <p:cNvPr id="809" name="Google Shape;809;p32"/>
            <p:cNvSpPr/>
            <p:nvPr/>
          </p:nvSpPr>
          <p:spPr>
            <a:xfrm>
              <a:off x="3337050" y="2234125"/>
              <a:ext cx="85925" cy="206325"/>
            </a:xfrm>
            <a:custGeom>
              <a:rect b="b" l="l" r="r" t="t"/>
              <a:pathLst>
                <a:path extrusionOk="0" h="8253" w="3437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3451275" y="2175475"/>
              <a:ext cx="84925" cy="264975"/>
            </a:xfrm>
            <a:custGeom>
              <a:rect b="b" l="l" r="r" t="t"/>
              <a:pathLst>
                <a:path extrusionOk="0" h="10599" w="3397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3564500" y="2116825"/>
              <a:ext cx="84950" cy="323625"/>
            </a:xfrm>
            <a:custGeom>
              <a:rect b="b" l="l" r="r" t="t"/>
              <a:pathLst>
                <a:path extrusionOk="0" h="12945" w="3398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3282325" y="2035675"/>
              <a:ext cx="459575" cy="454825"/>
            </a:xfrm>
            <a:custGeom>
              <a:rect b="b" l="l" r="r" t="t"/>
              <a:pathLst>
                <a:path extrusionOk="0" h="18193" w="18383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3" name="Google Shape;813;p32"/>
          <p:cNvSpPr/>
          <p:nvPr/>
        </p:nvSpPr>
        <p:spPr>
          <a:xfrm>
            <a:off x="7032558" y="1872738"/>
            <a:ext cx="466343" cy="453373"/>
          </a:xfrm>
          <a:custGeom>
            <a:rect b="b" l="l" r="r" t="t"/>
            <a:pathLst>
              <a:path extrusionOk="0" h="17991" w="18772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3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</a:t>
            </a:r>
            <a:endParaRPr/>
          </a:p>
        </p:txBody>
      </p:sp>
      <p:sp>
        <p:nvSpPr>
          <p:cNvPr id="819" name="Google Shape;819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Schedule</a:t>
            </a:r>
            <a:endParaRPr/>
          </a:p>
        </p:txBody>
      </p:sp>
      <p:sp>
        <p:nvSpPr>
          <p:cNvPr id="820" name="Google Shape;820;p33"/>
          <p:cNvSpPr txBox="1"/>
          <p:nvPr>
            <p:ph idx="2" type="subTitle"/>
          </p:nvPr>
        </p:nvSpPr>
        <p:spPr>
          <a:xfrm>
            <a:off x="1178725" y="1883525"/>
            <a:ext cx="26259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goals and development plan, create website templates and account database</a:t>
            </a:r>
            <a:endParaRPr/>
          </a:p>
        </p:txBody>
      </p:sp>
      <p:sp>
        <p:nvSpPr>
          <p:cNvPr id="821" name="Google Shape;821;p33"/>
          <p:cNvSpPr txBox="1"/>
          <p:nvPr>
            <p:ph idx="3" type="subTitle"/>
          </p:nvPr>
        </p:nvSpPr>
        <p:spPr>
          <a:xfrm>
            <a:off x="1410988" y="29835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</a:t>
            </a:r>
            <a:endParaRPr/>
          </a:p>
        </p:txBody>
      </p:sp>
      <p:sp>
        <p:nvSpPr>
          <p:cNvPr id="822" name="Google Shape;822;p33"/>
          <p:cNvSpPr txBox="1"/>
          <p:nvPr>
            <p:ph idx="4" type="subTitle"/>
          </p:nvPr>
        </p:nvSpPr>
        <p:spPr>
          <a:xfrm>
            <a:off x="1264450" y="3359650"/>
            <a:ext cx="2463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web-scraping and creating university database, create graph/chart generator</a:t>
            </a:r>
            <a:endParaRPr/>
          </a:p>
        </p:txBody>
      </p:sp>
      <p:sp>
        <p:nvSpPr>
          <p:cNvPr id="823" name="Google Shape;823;p33"/>
          <p:cNvSpPr txBox="1"/>
          <p:nvPr>
            <p:ph idx="5" type="subTitle"/>
          </p:nvPr>
        </p:nvSpPr>
        <p:spPr>
          <a:xfrm>
            <a:off x="5415938" y="14996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</a:t>
            </a:r>
            <a:endParaRPr/>
          </a:p>
        </p:txBody>
      </p:sp>
      <p:sp>
        <p:nvSpPr>
          <p:cNvPr id="824" name="Google Shape;824;p33"/>
          <p:cNvSpPr txBox="1"/>
          <p:nvPr>
            <p:ph idx="6" type="subTitle"/>
          </p:nvPr>
        </p:nvSpPr>
        <p:spPr>
          <a:xfrm>
            <a:off x="5415975" y="1889300"/>
            <a:ext cx="25458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categories to create ‘similar’ universities list, optimize rankings</a:t>
            </a:r>
            <a:endParaRPr/>
          </a:p>
        </p:txBody>
      </p:sp>
      <p:sp>
        <p:nvSpPr>
          <p:cNvPr id="825" name="Google Shape;825;p33"/>
          <p:cNvSpPr txBox="1"/>
          <p:nvPr>
            <p:ph idx="9" type="subTitle"/>
          </p:nvPr>
        </p:nvSpPr>
        <p:spPr>
          <a:xfrm>
            <a:off x="5415800" y="2983550"/>
            <a:ext cx="2545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November/December</a:t>
            </a:r>
            <a:endParaRPr/>
          </a:p>
        </p:txBody>
      </p:sp>
      <p:sp>
        <p:nvSpPr>
          <p:cNvPr id="826" name="Google Shape;826;p33"/>
          <p:cNvSpPr txBox="1"/>
          <p:nvPr>
            <p:ph idx="13" type="subTitle"/>
          </p:nvPr>
        </p:nvSpPr>
        <p:spPr>
          <a:xfrm>
            <a:off x="5416138" y="33596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Peer-Test, downloadable displays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