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48" r:id="rId10"/>
    <p:sldId id="1272" r:id="rId11"/>
    <p:sldId id="1273" r:id="rId12"/>
    <p:sldId id="345" r:id="rId13"/>
    <p:sldId id="349" r:id="rId14"/>
    <p:sldId id="350" r:id="rId15"/>
    <p:sldId id="333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92" d="100"/>
          <a:sy n="92" d="100"/>
        </p:scale>
        <p:origin x="1190" y="26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52049228/article/details/129935370" TargetMode="External"/><Relationship Id="rId7" Type="http://schemas.openxmlformats.org/officeDocument/2006/relationships/hyperlink" Target="http://forum.ubuntu.org.cn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n.ubuntu.com/" TargetMode="External"/><Relationship Id="rId5" Type="http://schemas.openxmlformats.org/officeDocument/2006/relationships/hyperlink" Target="https://blog.csdn.net/weixin_50697073/article/details/123759516" TargetMode="External"/><Relationship Id="rId4" Type="http://schemas.openxmlformats.org/officeDocument/2006/relationships/hyperlink" Target="https://www.runoob.com/w3cnote/linux-command-full-figh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.huawei.com/cn/products/servers/taishan-server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plab2@ddns.hitsplab1.xyz:/" TargetMode="External"/><Relationship Id="rId2" Type="http://schemas.openxmlformats.org/officeDocument/2006/relationships/hyperlink" Target="mailto:&#29992;&#25143;&#21517;@private.hitai.top: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ICS-LAB1   </a:t>
            </a:r>
            <a:r>
              <a:rPr lang="zh-CN" altLang="en-US" sz="4800" dirty="0"/>
              <a:t>计算机系统漫游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2024</a:t>
            </a:r>
            <a:r>
              <a:rPr lang="zh-CN" altLang="en-US" sz="2800" dirty="0"/>
              <a:t>年</a:t>
            </a:r>
            <a:r>
              <a:rPr lang="en-US" altLang="zh-CN" sz="2800" dirty="0"/>
              <a:t>3</a:t>
            </a:r>
            <a:r>
              <a:rPr lang="zh-CN" altLang="en-US" sz="2800" dirty="0"/>
              <a:t>月</a:t>
            </a:r>
            <a:r>
              <a:rPr lang="en-US" altLang="zh-CN" sz="2800"/>
              <a:t>12</a:t>
            </a:r>
            <a:r>
              <a:rPr lang="zh-CN" altLang="en-US" sz="2800"/>
              <a:t>日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D64B476-82AE-432D-A500-6C43F45C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命令</a:t>
            </a:r>
            <a:r>
              <a:rPr lang="en-US" altLang="zh-CN" dirty="0"/>
              <a:t>——</a:t>
            </a:r>
            <a:r>
              <a:rPr lang="zh-CN" altLang="en-US" dirty="0"/>
              <a:t>打包命令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1F1E8A-51FB-4066-A029-76873C5B1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6600"/>
                </a:solidFill>
              </a:rPr>
              <a:t>tar</a:t>
            </a:r>
            <a:r>
              <a:rPr lang="en-US" altLang="zh-CN" sz="2800" dirty="0"/>
              <a:t> -</a:t>
            </a:r>
            <a:r>
              <a:rPr lang="en-US" altLang="zh-CN" sz="2800" dirty="0" err="1"/>
              <a:t>c</a:t>
            </a:r>
            <a:r>
              <a:rPr lang="en-US" altLang="zh-CN" sz="2800" dirty="0" err="1">
                <a:solidFill>
                  <a:srgbClr val="0000FF"/>
                </a:solidFill>
              </a:rPr>
              <a:t>z</a:t>
            </a:r>
            <a:r>
              <a:rPr lang="en-US" altLang="zh-CN" sz="2800" dirty="0" err="1"/>
              <a:t>vf</a:t>
            </a:r>
            <a:r>
              <a:rPr lang="en-US" altLang="zh-CN" sz="2800" dirty="0"/>
              <a:t> lab1</a:t>
            </a:r>
            <a:r>
              <a:rPr lang="en-US" altLang="zh-CN" sz="2800" dirty="0">
                <a:solidFill>
                  <a:srgbClr val="006600"/>
                </a:solidFill>
              </a:rPr>
              <a:t>.tar</a:t>
            </a:r>
            <a:r>
              <a:rPr lang="en-US" altLang="zh-CN" sz="2800" dirty="0">
                <a:solidFill>
                  <a:srgbClr val="0000FF"/>
                </a:solidFill>
              </a:rPr>
              <a:t>.gz</a:t>
            </a:r>
            <a:r>
              <a:rPr lang="en-US" altLang="zh-CN" sz="2800" dirty="0"/>
              <a:t>   ./lab1</a:t>
            </a:r>
            <a:br>
              <a:rPr lang="en-US" altLang="zh-CN" dirty="0"/>
            </a:br>
            <a:r>
              <a:rPr lang="zh-CN" altLang="en-US" b="0" dirty="0"/>
              <a:t>表示把当前路径</a:t>
            </a:r>
            <a:r>
              <a:rPr lang="en-US" altLang="zh-CN" b="0" dirty="0"/>
              <a:t>./</a:t>
            </a:r>
            <a:r>
              <a:rPr lang="zh-CN" altLang="en-US" b="0" dirty="0"/>
              <a:t>下的</a:t>
            </a:r>
            <a:r>
              <a:rPr lang="en-US" altLang="zh-CN" b="0" dirty="0"/>
              <a:t>lab1</a:t>
            </a:r>
            <a:r>
              <a:rPr lang="zh-CN" altLang="en-US" b="0" dirty="0"/>
              <a:t>文件夹（含其中所有文件）打包到文件</a:t>
            </a:r>
            <a:r>
              <a:rPr lang="en-US" altLang="zh-CN" b="0" dirty="0"/>
              <a:t>lab1.tar.gz</a:t>
            </a:r>
            <a:r>
              <a:rPr lang="zh-CN" altLang="en-US" b="0" dirty="0"/>
              <a:t>中。选项说明：</a:t>
            </a:r>
            <a:br>
              <a:rPr lang="zh-CN" altLang="en-US" b="0" dirty="0"/>
            </a:br>
            <a:r>
              <a:rPr lang="en-US" altLang="zh-CN" b="0" dirty="0"/>
              <a:t>c</a:t>
            </a:r>
            <a:r>
              <a:rPr lang="zh-CN" altLang="en-US" b="0" dirty="0"/>
              <a:t>表示</a:t>
            </a:r>
            <a:r>
              <a:rPr lang="en-US" altLang="zh-CN" b="0" dirty="0"/>
              <a:t>create</a:t>
            </a:r>
            <a:r>
              <a:rPr lang="zh-CN" altLang="en-US" b="0" dirty="0"/>
              <a:t>打包文件，文件名后缀惯例用</a:t>
            </a:r>
            <a:r>
              <a:rPr lang="en-US" altLang="zh-CN" b="0" dirty="0"/>
              <a:t>.tar</a:t>
            </a:r>
            <a:r>
              <a:rPr lang="zh-CN" altLang="en-US" b="0" dirty="0"/>
              <a:t>，让别人知道这是</a:t>
            </a:r>
            <a:r>
              <a:rPr lang="en-US" altLang="zh-CN" b="0" dirty="0"/>
              <a:t>tar</a:t>
            </a:r>
            <a:r>
              <a:rPr lang="zh-CN" altLang="en-US" b="0" dirty="0"/>
              <a:t>打包的文件</a:t>
            </a:r>
            <a:br>
              <a:rPr lang="zh-CN" altLang="en-US" b="0" dirty="0"/>
            </a:br>
            <a:r>
              <a:rPr lang="en-US" altLang="zh-CN" b="0" dirty="0"/>
              <a:t>z</a:t>
            </a:r>
            <a:r>
              <a:rPr lang="zh-CN" altLang="en-US" b="0" dirty="0"/>
              <a:t>表示压缩，文件名后缀添加</a:t>
            </a:r>
            <a:r>
              <a:rPr lang="en-US" altLang="zh-CN" b="0" dirty="0"/>
              <a:t>.</a:t>
            </a:r>
            <a:r>
              <a:rPr lang="en-US" altLang="zh-CN" b="0" dirty="0" err="1"/>
              <a:t>gz</a:t>
            </a:r>
            <a:r>
              <a:rPr lang="zh-CN" altLang="en-US" b="0" dirty="0"/>
              <a:t>，这是惯例（如果不压缩，不用这个选项，相应的文件名也不用</a:t>
            </a:r>
            <a:r>
              <a:rPr lang="en-US" altLang="zh-CN" b="0" dirty="0"/>
              <a:t>.</a:t>
            </a:r>
            <a:r>
              <a:rPr lang="en-US" altLang="zh-CN" b="0" dirty="0" err="1"/>
              <a:t>gz</a:t>
            </a:r>
            <a:r>
              <a:rPr lang="en-US" altLang="zh-CN" b="0" dirty="0"/>
              <a:t>)</a:t>
            </a:r>
            <a:br>
              <a:rPr lang="zh-CN" altLang="en-US" b="0" dirty="0"/>
            </a:br>
            <a:r>
              <a:rPr lang="en-US" altLang="zh-CN" b="0" dirty="0"/>
              <a:t>v</a:t>
            </a:r>
            <a:r>
              <a:rPr lang="zh-CN" altLang="en-US" b="0" dirty="0"/>
              <a:t>表示打包过程可视化</a:t>
            </a:r>
            <a:br>
              <a:rPr lang="zh-CN" altLang="en-US" b="0" dirty="0"/>
            </a:br>
            <a:r>
              <a:rPr lang="en-US" altLang="zh-CN" b="0" dirty="0"/>
              <a:t>f</a:t>
            </a:r>
            <a:r>
              <a:rPr lang="zh-CN" altLang="en-US" b="0" dirty="0"/>
              <a:t>表示指定打包结果文件的名称，这里的</a:t>
            </a:r>
            <a:r>
              <a:rPr lang="en-US" altLang="zh-CN" b="0" dirty="0"/>
              <a:t>lab1.tar.gz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37470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D64B476-82AE-432D-A500-6C43F45C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命令</a:t>
            </a:r>
            <a:r>
              <a:rPr lang="en-US" altLang="zh-CN" dirty="0"/>
              <a:t>——</a:t>
            </a:r>
            <a:r>
              <a:rPr lang="zh-CN" altLang="en-US" dirty="0"/>
              <a:t>解包命令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1F1E8A-51FB-4066-A029-76873C5B1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6600"/>
                </a:solidFill>
              </a:rPr>
              <a:t>tar</a:t>
            </a:r>
            <a:r>
              <a:rPr lang="en-US" altLang="zh-CN" sz="2800" dirty="0"/>
              <a:t> -</a:t>
            </a:r>
            <a:r>
              <a:rPr lang="en-US" altLang="zh-CN" sz="2800" dirty="0" err="1"/>
              <a:t>x</a:t>
            </a:r>
            <a:r>
              <a:rPr lang="en-US" altLang="zh-CN" sz="2800" dirty="0" err="1">
                <a:solidFill>
                  <a:srgbClr val="0000FF"/>
                </a:solidFill>
              </a:rPr>
              <a:t>z</a:t>
            </a:r>
            <a:r>
              <a:rPr lang="en-US" altLang="zh-CN" sz="2800" dirty="0" err="1"/>
              <a:t>vf</a:t>
            </a:r>
            <a:r>
              <a:rPr lang="en-US" altLang="zh-CN" sz="2800" dirty="0"/>
              <a:t> lab1</a:t>
            </a:r>
            <a:r>
              <a:rPr lang="en-US" altLang="zh-CN" sz="2800" dirty="0">
                <a:solidFill>
                  <a:srgbClr val="006600"/>
                </a:solidFill>
              </a:rPr>
              <a:t>.tar</a:t>
            </a:r>
            <a:r>
              <a:rPr lang="en-US" altLang="zh-CN" sz="2800" dirty="0">
                <a:solidFill>
                  <a:srgbClr val="0000FF"/>
                </a:solidFill>
              </a:rPr>
              <a:t>.gz </a:t>
            </a:r>
            <a:r>
              <a:rPr lang="en-US" altLang="zh-CN" sz="2800" dirty="0"/>
              <a:t> -C ./labs</a:t>
            </a:r>
          </a:p>
          <a:p>
            <a:pPr marL="0" indent="0">
              <a:buNone/>
            </a:pPr>
            <a:r>
              <a:rPr lang="zh-CN" altLang="en-US" b="0" dirty="0"/>
              <a:t>表示把文件</a:t>
            </a:r>
            <a:r>
              <a:rPr lang="en-US" altLang="zh-CN" b="0" dirty="0"/>
              <a:t>lab1.tar.gz</a:t>
            </a:r>
            <a:r>
              <a:rPr lang="zh-CN" altLang="en-US" b="0" dirty="0"/>
              <a:t>解包到路径</a:t>
            </a:r>
            <a:r>
              <a:rPr lang="en-US" altLang="zh-CN" b="0" dirty="0"/>
              <a:t>./labs</a:t>
            </a:r>
            <a:r>
              <a:rPr lang="zh-CN" altLang="en-US" b="0" dirty="0"/>
              <a:t>下，如果是解包到当前路径，可以不用</a:t>
            </a:r>
            <a:r>
              <a:rPr lang="en-US" altLang="zh-CN" b="0" dirty="0"/>
              <a:t>-C</a:t>
            </a:r>
            <a:r>
              <a:rPr lang="zh-CN" altLang="en-US" b="0" dirty="0"/>
              <a:t>指定路径</a:t>
            </a:r>
            <a:r>
              <a:rPr lang="en-US" altLang="zh-CN" b="0" dirty="0"/>
              <a:t>./labs</a:t>
            </a:r>
            <a:r>
              <a:rPr lang="zh-CN" altLang="en-US" b="0"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0" dirty="0"/>
              <a:t>选项说明：</a:t>
            </a:r>
          </a:p>
          <a:p>
            <a:pPr marL="0" indent="989013">
              <a:lnSpc>
                <a:spcPct val="150000"/>
              </a:lnSpc>
              <a:buNone/>
            </a:pPr>
            <a:r>
              <a:rPr lang="en-US" altLang="zh-CN" b="0" dirty="0"/>
              <a:t>x</a:t>
            </a:r>
            <a:r>
              <a:rPr lang="zh-CN" altLang="en-US" b="0" dirty="0"/>
              <a:t>表示解包（解压缩），文件名后缀惯例用</a:t>
            </a:r>
            <a:r>
              <a:rPr lang="en-US" altLang="zh-CN" b="0" dirty="0"/>
              <a:t>.tar</a:t>
            </a:r>
          </a:p>
          <a:p>
            <a:pPr marL="0" indent="989013">
              <a:lnSpc>
                <a:spcPct val="150000"/>
              </a:lnSpc>
              <a:buNone/>
            </a:pPr>
            <a:r>
              <a:rPr lang="en-US" altLang="zh-CN" b="0" dirty="0"/>
              <a:t>z</a:t>
            </a:r>
            <a:r>
              <a:rPr lang="zh-CN" altLang="en-US" b="0" dirty="0"/>
              <a:t>表示压缩，文件名后缀添加</a:t>
            </a:r>
            <a:r>
              <a:rPr lang="en-US" altLang="zh-CN" b="0" dirty="0"/>
              <a:t>.</a:t>
            </a:r>
            <a:r>
              <a:rPr lang="en-US" altLang="zh-CN" b="0" dirty="0" err="1"/>
              <a:t>gz</a:t>
            </a:r>
            <a:r>
              <a:rPr lang="zh-CN" altLang="en-US" b="0" dirty="0"/>
              <a:t>，这是惯例</a:t>
            </a:r>
          </a:p>
          <a:p>
            <a:pPr marL="0" indent="989013">
              <a:lnSpc>
                <a:spcPct val="150000"/>
              </a:lnSpc>
              <a:buNone/>
            </a:pPr>
            <a:r>
              <a:rPr lang="en-US" altLang="zh-CN" b="0" dirty="0"/>
              <a:t>v</a:t>
            </a:r>
            <a:r>
              <a:rPr lang="zh-CN" altLang="en-US" b="0" dirty="0"/>
              <a:t>表示解包过程可视化</a:t>
            </a:r>
          </a:p>
          <a:p>
            <a:pPr marL="0" indent="989013">
              <a:lnSpc>
                <a:spcPct val="150000"/>
              </a:lnSpc>
              <a:buNone/>
            </a:pPr>
            <a:r>
              <a:rPr lang="en-US" altLang="zh-CN" b="0" dirty="0"/>
              <a:t>f</a:t>
            </a:r>
            <a:r>
              <a:rPr lang="zh-CN" altLang="en-US" b="0" dirty="0"/>
              <a:t>表示指定打包结果文件的名称，这里的</a:t>
            </a:r>
            <a:r>
              <a:rPr lang="en-US" altLang="zh-CN" b="0" dirty="0"/>
              <a:t>lab1.tar.gz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89827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57200"/>
            <a:ext cx="8594725" cy="6019800"/>
          </a:xfrm>
        </p:spPr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程序的运行、调试与跟踪（课堂练习）</a:t>
            </a:r>
            <a:endParaRPr lang="en-US" altLang="zh-CN" dirty="0"/>
          </a:p>
          <a:p>
            <a:pPr lvl="1"/>
            <a:r>
              <a:rPr lang="zh-CN" altLang="en-US" dirty="0"/>
              <a:t>命令行式：</a:t>
            </a:r>
            <a:r>
              <a:rPr lang="en-US" altLang="zh-CN" dirty="0"/>
              <a:t>vi/vim/</a:t>
            </a:r>
            <a:r>
              <a:rPr lang="en-US" altLang="zh-CN" dirty="0" err="1"/>
              <a:t>gedit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gdb</a:t>
            </a:r>
            <a:r>
              <a:rPr lang="en-US" altLang="zh-CN" dirty="0"/>
              <a:t> </a:t>
            </a:r>
            <a:r>
              <a:rPr lang="zh-CN" altLang="en-US" dirty="0"/>
              <a:t>适合于无</a:t>
            </a:r>
            <a:r>
              <a:rPr lang="en-US" altLang="zh-CN" dirty="0"/>
              <a:t>GUI</a:t>
            </a:r>
            <a:r>
              <a:rPr lang="zh-CN" altLang="en-US" dirty="0"/>
              <a:t>库的</a:t>
            </a:r>
            <a:r>
              <a:rPr lang="en-US" altLang="zh-CN" dirty="0"/>
              <a:t>Server</a:t>
            </a:r>
          </a:p>
          <a:p>
            <a:pPr lvl="1"/>
            <a:r>
              <a:rPr lang="en-US" altLang="zh-CN" dirty="0" err="1"/>
              <a:t>readelf</a:t>
            </a:r>
            <a:r>
              <a:rPr lang="en-US" altLang="zh-CN" dirty="0"/>
              <a:t> -a </a:t>
            </a:r>
            <a:r>
              <a:rPr lang="en-US" altLang="zh-CN" dirty="0" err="1"/>
              <a:t>hello.o</a:t>
            </a:r>
            <a:r>
              <a:rPr lang="en-US" altLang="zh-CN" dirty="0"/>
              <a:t>  &gt; </a:t>
            </a:r>
            <a:r>
              <a:rPr lang="en-US" altLang="zh-CN" dirty="0" err="1"/>
              <a:t>hello.o.elf</a:t>
            </a:r>
            <a:r>
              <a:rPr lang="en-US" altLang="zh-CN" dirty="0"/>
              <a:t>          </a:t>
            </a:r>
            <a:r>
              <a:rPr lang="en-US" altLang="zh-CN" dirty="0" err="1"/>
              <a:t>objdump</a:t>
            </a:r>
            <a:r>
              <a:rPr lang="en-US" altLang="zh-CN" dirty="0"/>
              <a:t>  -D </a:t>
            </a:r>
            <a:r>
              <a:rPr lang="en-US" altLang="zh-CN" dirty="0" err="1"/>
              <a:t>hello.o</a:t>
            </a:r>
            <a:r>
              <a:rPr lang="en-US" altLang="zh-CN" dirty="0"/>
              <a:t>  </a:t>
            </a:r>
            <a:r>
              <a:rPr lang="en-US" altLang="zh-CN" b="1" i="1" dirty="0">
                <a:solidFill>
                  <a:srgbClr val="0000FF"/>
                </a:solidFill>
              </a:rPr>
              <a:t>&gt; hello.asm</a:t>
            </a:r>
            <a:endParaRPr lang="en-US" altLang="zh-CN" dirty="0"/>
          </a:p>
          <a:p>
            <a:pPr lvl="1"/>
            <a:r>
              <a:rPr lang="en-US" altLang="zh-CN" dirty="0"/>
              <a:t>IDE</a:t>
            </a:r>
            <a:r>
              <a:rPr lang="zh-CN" altLang="en-US" dirty="0"/>
              <a:t>式：</a:t>
            </a:r>
            <a:r>
              <a:rPr lang="en-US" altLang="zh-CN" dirty="0" err="1"/>
              <a:t>CodeBlocks</a:t>
            </a:r>
            <a:r>
              <a:rPr lang="zh-CN" altLang="en-US" dirty="0"/>
              <a:t>、</a:t>
            </a:r>
            <a:r>
              <a:rPr lang="en-US" altLang="zh-CN" dirty="0"/>
              <a:t>VS code</a:t>
            </a:r>
            <a:r>
              <a:rPr lang="zh-CN" altLang="en-US" dirty="0"/>
              <a:t>、</a:t>
            </a:r>
            <a:r>
              <a:rPr lang="en-US" altLang="zh-CN" dirty="0"/>
              <a:t>EDB</a:t>
            </a:r>
            <a:r>
              <a:rPr lang="zh-CN" altLang="en-US" dirty="0"/>
              <a:t>等，适合于个人版的图形化</a:t>
            </a:r>
            <a:r>
              <a:rPr lang="en-US" altLang="zh-CN" dirty="0"/>
              <a:t>Ubuntu</a:t>
            </a:r>
          </a:p>
          <a:p>
            <a:pPr lvl="1"/>
            <a:r>
              <a:rPr lang="zh-CN" altLang="en-US" dirty="0"/>
              <a:t>编译选项、设断点、看</a:t>
            </a:r>
            <a:r>
              <a:rPr lang="en-US" altLang="zh-CN" dirty="0"/>
              <a:t>REG/</a:t>
            </a:r>
            <a:r>
              <a:rPr lang="zh-CN" altLang="en-US" dirty="0"/>
              <a:t>变量</a:t>
            </a:r>
            <a:r>
              <a:rPr lang="en-US" altLang="zh-CN" dirty="0"/>
              <a:t>/</a:t>
            </a:r>
            <a:r>
              <a:rPr lang="zh-CN" altLang="en-US" dirty="0"/>
              <a:t>栈、内存、反汇编，跟踪、调试。</a:t>
            </a:r>
            <a:endParaRPr lang="en-US" altLang="zh-CN" dirty="0"/>
          </a:p>
          <a:p>
            <a:r>
              <a:rPr lang="en-US" altLang="zh-CN" dirty="0"/>
              <a:t>8. </a:t>
            </a:r>
            <a:r>
              <a:rPr lang="zh-CN" altLang="en-US" dirty="0"/>
              <a:t>计算机数据类型的本质</a:t>
            </a:r>
            <a:r>
              <a:rPr lang="en-US" altLang="zh-CN" dirty="0" err="1"/>
              <a:t>sizeof.c</a:t>
            </a:r>
            <a:r>
              <a:rPr lang="en-US" altLang="zh-CN" dirty="0"/>
              <a:t>   --</a:t>
            </a:r>
            <a:r>
              <a:rPr lang="en-US" altLang="zh-CN" dirty="0" err="1"/>
              <a:t>sizeof</a:t>
            </a:r>
            <a:r>
              <a:rPr lang="zh-CN" altLang="en-US" dirty="0"/>
              <a:t>是函数吗？</a:t>
            </a:r>
            <a:endParaRPr lang="en-US" altLang="zh-CN" dirty="0"/>
          </a:p>
          <a:p>
            <a:pPr lvl="1"/>
            <a:r>
              <a:rPr lang="zh-CN" altLang="en-US" dirty="0"/>
              <a:t>应包含</a:t>
            </a:r>
            <a:r>
              <a:rPr lang="en-US" altLang="zh-CN" dirty="0"/>
              <a:t>C</a:t>
            </a:r>
            <a:r>
              <a:rPr lang="zh-CN" altLang="en-US" dirty="0"/>
              <a:t>各种数据类型（含指针）</a:t>
            </a:r>
            <a:endParaRPr lang="en-US" altLang="zh-CN" dirty="0"/>
          </a:p>
          <a:p>
            <a:pPr lvl="1"/>
            <a:r>
              <a:rPr lang="zh-CN" altLang="en-US" dirty="0"/>
              <a:t>在不同环境、不同模式下编译运行，比较区别。</a:t>
            </a:r>
            <a:endParaRPr lang="en-US" altLang="zh-CN" dirty="0"/>
          </a:p>
          <a:p>
            <a:r>
              <a:rPr lang="en-US" altLang="zh-CN" dirty="0"/>
              <a:t>9.</a:t>
            </a:r>
            <a:r>
              <a:rPr lang="zh-CN" altLang="en-US" dirty="0"/>
              <a:t>程序运行分析（</a:t>
            </a:r>
            <a:r>
              <a:rPr lang="en-US" altLang="zh-CN" dirty="0"/>
              <a:t>1</a:t>
            </a:r>
            <a:r>
              <a:rPr lang="zh-CN" altLang="en-US" dirty="0"/>
              <a:t>）   隐式类型转换</a:t>
            </a:r>
            <a:endParaRPr lang="en-US" altLang="zh-CN" dirty="0"/>
          </a:p>
          <a:p>
            <a:pPr lvl="1"/>
            <a:r>
              <a:rPr lang="zh-CN" altLang="en-US" dirty="0"/>
              <a:t>为什么程序这样的运行结果？</a:t>
            </a:r>
            <a:endParaRPr lang="en-US" altLang="zh-CN" dirty="0"/>
          </a:p>
          <a:p>
            <a:pPr lvl="1"/>
            <a:r>
              <a:rPr lang="zh-CN" altLang="en-US" dirty="0"/>
              <a:t>怎么改进程序？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1497" b="25088"/>
          <a:stretch>
            <a:fillRect/>
          </a:stretch>
        </p:blipFill>
        <p:spPr>
          <a:xfrm>
            <a:off x="4554104" y="3886200"/>
            <a:ext cx="4285096" cy="2749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程序运行分析（</a:t>
            </a:r>
            <a:r>
              <a:rPr lang="en-US" altLang="zh-CN" dirty="0"/>
              <a:t>2</a:t>
            </a:r>
            <a:r>
              <a:rPr lang="zh-CN" altLang="en-US" dirty="0"/>
              <a:t>）浮点数的坑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5262" t="43690" r="56310" b="26213"/>
          <a:stretch>
            <a:fillRect/>
          </a:stretch>
        </p:blipFill>
        <p:spPr>
          <a:xfrm>
            <a:off x="579436" y="1295399"/>
            <a:ext cx="4221163" cy="3453679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724400" y="1345838"/>
            <a:ext cx="25908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/>
              <a:t>61.419997</a:t>
            </a:r>
          </a:p>
          <a:p>
            <a:r>
              <a:rPr lang="en-US" altLang="zh-CN" dirty="0"/>
              <a:t>61.419998</a:t>
            </a:r>
          </a:p>
          <a:p>
            <a:r>
              <a:rPr lang="en-US" altLang="zh-CN" dirty="0"/>
              <a:t>61.419999</a:t>
            </a:r>
          </a:p>
          <a:p>
            <a:r>
              <a:rPr lang="en-US" altLang="zh-CN" dirty="0"/>
              <a:t>61.420000</a:t>
            </a:r>
          </a:p>
          <a:p>
            <a:r>
              <a:rPr lang="en-US" altLang="zh-CN" dirty="0"/>
              <a:t>61.420001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96875" y="4970187"/>
            <a:ext cx="6781800" cy="1447800"/>
          </a:xfrm>
        </p:spPr>
        <p:txBody>
          <a:bodyPr/>
          <a:lstStyle/>
          <a:p>
            <a:r>
              <a:rPr lang="zh-CN" altLang="en-US" dirty="0"/>
              <a:t>请运行程序，并分析程序为什么是这样的执行结果？</a:t>
            </a:r>
            <a:endParaRPr lang="en-US" altLang="zh-CN" dirty="0"/>
          </a:p>
          <a:p>
            <a:r>
              <a:rPr lang="zh-CN" altLang="en-US" dirty="0"/>
              <a:t>程序中浮点数比较、汇总统计等应注意什么呢？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162800" y="2743200"/>
            <a:ext cx="19050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/>
              <a:t>10.186810</a:t>
            </a:r>
          </a:p>
          <a:p>
            <a:r>
              <a:rPr lang="en-US" altLang="zh-CN" dirty="0"/>
              <a:t>10.186811</a:t>
            </a:r>
          </a:p>
          <a:p>
            <a:r>
              <a:rPr lang="en-US" altLang="zh-CN" dirty="0"/>
              <a:t>10.186812</a:t>
            </a:r>
          </a:p>
          <a:p>
            <a:r>
              <a:rPr lang="en-US" altLang="zh-CN" dirty="0"/>
              <a:t>10.186813</a:t>
            </a:r>
          </a:p>
          <a:p>
            <a:r>
              <a:rPr lang="en-US" altLang="zh-CN" dirty="0"/>
              <a:t>10.186814</a:t>
            </a:r>
          </a:p>
          <a:p>
            <a:r>
              <a:rPr lang="en-US" altLang="zh-CN" dirty="0"/>
              <a:t>10.186815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程序运行分析（</a:t>
            </a:r>
            <a:r>
              <a:rPr lang="en-US" altLang="zh-CN" dirty="0"/>
              <a:t>3</a:t>
            </a:r>
            <a:r>
              <a:rPr lang="zh-CN" altLang="en-US" dirty="0"/>
              <a:t>） 程序的优化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D6AA725-D6FD-4D85-BCC1-40E62D5187C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8077200" cy="4724400"/>
          </a:xfrm>
        </p:spPr>
        <p:txBody>
          <a:bodyPr/>
          <a:lstStyle/>
          <a:p>
            <a:r>
              <a:rPr lang="en-US" altLang="zh-CN" dirty="0"/>
              <a:t>g=0.618……</a:t>
            </a:r>
            <a:r>
              <a:rPr lang="zh-CN" altLang="en-US" dirty="0"/>
              <a:t>黄金分割数，可以用斐波那契数列 </a:t>
            </a:r>
            <a:r>
              <a:rPr lang="en-US" altLang="zh-CN" dirty="0"/>
              <a:t>f(n)/f(n+1)</a:t>
            </a:r>
            <a:r>
              <a:rPr lang="zh-CN" altLang="en-US" dirty="0"/>
              <a:t>进行计算，</a:t>
            </a:r>
            <a:r>
              <a:rPr lang="en-US" altLang="zh-CN" dirty="0"/>
              <a:t>n</a:t>
            </a:r>
            <a:r>
              <a:rPr lang="zh-CN" altLang="en-US" dirty="0"/>
              <a:t>越大，精度越高。</a:t>
            </a:r>
            <a:endParaRPr lang="en-US" altLang="zh-CN" dirty="0"/>
          </a:p>
          <a:p>
            <a:r>
              <a:rPr lang="zh-CN" altLang="en-US" dirty="0"/>
              <a:t>请编写程序计算 </a:t>
            </a:r>
            <a:r>
              <a:rPr lang="en-US" altLang="zh-CN" dirty="0"/>
              <a:t>g </a:t>
            </a:r>
            <a:r>
              <a:rPr lang="zh-CN" altLang="en-US" dirty="0"/>
              <a:t>的值。并给出</a:t>
            </a:r>
            <a:r>
              <a:rPr lang="en-US" altLang="zh-CN" dirty="0"/>
              <a:t>n=100</a:t>
            </a:r>
            <a:r>
              <a:rPr lang="zh-CN" altLang="en-US" dirty="0"/>
              <a:t>时</a:t>
            </a:r>
            <a:r>
              <a:rPr lang="en-US" altLang="zh-CN" dirty="0"/>
              <a:t>g</a:t>
            </a:r>
            <a:r>
              <a:rPr lang="zh-CN" altLang="en-US" dirty="0"/>
              <a:t>值，要求精确到小数点后</a:t>
            </a:r>
            <a:r>
              <a:rPr lang="en-US" altLang="zh-CN" dirty="0"/>
              <a:t>8</a:t>
            </a:r>
            <a:r>
              <a:rPr lang="zh-CN" altLang="en-US" dirty="0"/>
              <a:t>位。</a:t>
            </a:r>
            <a:endParaRPr lang="en-US" altLang="zh-CN" dirty="0"/>
          </a:p>
          <a:p>
            <a:r>
              <a:rPr lang="zh-CN" altLang="en-US" dirty="0"/>
              <a:t>请用递归、循环的两种算法，分别编程 </a:t>
            </a:r>
            <a:r>
              <a:rPr lang="en-US" altLang="zh-CN" dirty="0"/>
              <a:t>g1.c</a:t>
            </a:r>
            <a:r>
              <a:rPr lang="zh-CN" altLang="en-US" dirty="0"/>
              <a:t>、</a:t>
            </a:r>
            <a:r>
              <a:rPr lang="en-US" altLang="zh-CN" dirty="0"/>
              <a:t>g2.c</a:t>
            </a:r>
          </a:p>
          <a:p>
            <a:r>
              <a:rPr lang="zh-CN" altLang="en-US" dirty="0"/>
              <a:t>试着将 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f </a:t>
            </a:r>
            <a:r>
              <a:rPr lang="zh-CN" altLang="en-US" dirty="0"/>
              <a:t>分别定义为 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，将</a:t>
            </a:r>
            <a:r>
              <a:rPr lang="en-US" altLang="zh-CN" dirty="0"/>
              <a:t>g</a:t>
            </a:r>
            <a:r>
              <a:rPr lang="zh-CN" altLang="en-US" dirty="0"/>
              <a:t>分别定义为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，优化程序，观察实验结果。</a:t>
            </a:r>
            <a:endParaRPr lang="en-US" altLang="zh-CN" dirty="0"/>
          </a:p>
          <a:p>
            <a:r>
              <a:rPr lang="zh-CN" altLang="en-US" dirty="0"/>
              <a:t>请仔细查看运行结果，分析原因。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请优化你的程序，提交</a:t>
            </a:r>
            <a:r>
              <a:rPr lang="en-US" altLang="zh-CN" dirty="0" err="1"/>
              <a:t>g.c</a:t>
            </a:r>
            <a:r>
              <a:rPr lang="zh-CN" altLang="en-US" dirty="0"/>
              <a:t>，使其正确、高效！！</a:t>
            </a:r>
          </a:p>
        </p:txBody>
      </p:sp>
    </p:spTree>
    <p:extLst>
      <p:ext uri="{BB962C8B-B14F-4D97-AF65-F5344CB8AC3E}">
        <p14:creationId xmlns:p14="http://schemas.microsoft.com/office/powerpoint/2010/main" val="27303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按照实验报告模板所要求的格式与内容打包提交。打包文件名</a:t>
            </a:r>
            <a:r>
              <a:rPr lang="en-US" altLang="zh-CN" dirty="0"/>
              <a:t>LAB1-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</a:p>
          <a:p>
            <a:r>
              <a:rPr lang="zh-CN" altLang="en-US" dirty="0"/>
              <a:t>实验后</a:t>
            </a:r>
            <a:r>
              <a:rPr lang="en-US" altLang="zh-CN" dirty="0"/>
              <a:t>1</a:t>
            </a:r>
            <a:r>
              <a:rPr lang="zh-CN" altLang="en-US" dirty="0"/>
              <a:t>周内将程序</a:t>
            </a:r>
            <a:r>
              <a:rPr lang="zh-CN" altLang="en-US" dirty="0">
                <a:solidFill>
                  <a:srgbClr val="FF0000"/>
                </a:solidFill>
              </a:rPr>
              <a:t>提交到华为泰山服务器个人的</a:t>
            </a:r>
            <a:r>
              <a:rPr lang="en-US" altLang="zh-CN" dirty="0">
                <a:solidFill>
                  <a:srgbClr val="FF0000"/>
                </a:solidFill>
              </a:rPr>
              <a:t>lab1</a:t>
            </a:r>
            <a:r>
              <a:rPr lang="zh-CN" altLang="en-US" dirty="0">
                <a:solidFill>
                  <a:srgbClr val="FF0000"/>
                </a:solidFill>
              </a:rPr>
              <a:t>目录</a:t>
            </a:r>
            <a:r>
              <a:rPr lang="zh-CN" altLang="en-US" dirty="0"/>
              <a:t>下。打包文件提交给班级课代表，并一起提交给班级助教。如授课教师有特殊说明请按教师要求提交。</a:t>
            </a:r>
            <a:endParaRPr lang="en-US" altLang="zh-CN" dirty="0"/>
          </a:p>
          <a:p>
            <a:r>
              <a:rPr lang="zh-CN" altLang="en-US" dirty="0"/>
              <a:t>如有提交问题，请</a:t>
            </a:r>
            <a:r>
              <a:rPr lang="en-US" altLang="zh-CN" dirty="0"/>
              <a:t>QQ</a:t>
            </a:r>
            <a:r>
              <a:rPr lang="zh-CN" altLang="en-US" dirty="0"/>
              <a:t>离线模式发送给班级的助教。</a:t>
            </a:r>
            <a:endParaRPr lang="en-US" altLang="zh-CN" dirty="0"/>
          </a:p>
          <a:p>
            <a:r>
              <a:rPr lang="en-US" altLang="zh-CN" dirty="0"/>
              <a:t>C </a:t>
            </a:r>
            <a:r>
              <a:rPr lang="zh-CN" altLang="en-US" dirty="0"/>
              <a:t>程序应确保</a:t>
            </a:r>
            <a:r>
              <a:rPr lang="zh-CN" altLang="en-US" dirty="0">
                <a:solidFill>
                  <a:srgbClr val="FF0000"/>
                </a:solidFill>
              </a:rPr>
              <a:t>在个人电脑和泰山服务器上都能正确跑通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r>
              <a:rPr lang="en-US" altLang="zh-CN" dirty="0"/>
              <a:t>/</a:t>
            </a:r>
            <a:r>
              <a:rPr lang="zh-CN" altLang="en-US" dirty="0"/>
              <a:t>任务：</a:t>
            </a:r>
            <a:endParaRPr lang="en-US" altLang="zh-CN" dirty="0"/>
          </a:p>
          <a:p>
            <a:pPr lvl="1"/>
            <a:r>
              <a:rPr lang="zh-CN" altLang="en-US" dirty="0"/>
              <a:t>运用现代工具进行计算机软硬件系统的观察与分析</a:t>
            </a:r>
            <a:endParaRPr lang="en-US" altLang="zh-CN" dirty="0"/>
          </a:p>
          <a:p>
            <a:pPr lvl="1"/>
            <a:r>
              <a:rPr lang="zh-CN" altLang="en-US" dirty="0"/>
              <a:t>运用现代工具进行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</a:t>
            </a:r>
            <a:r>
              <a:rPr lang="zh-CN" altLang="en-US" dirty="0"/>
              <a:t>语言的编程调试，掌握程序的生成步骤</a:t>
            </a:r>
            <a:endParaRPr lang="en-US" altLang="zh-CN" dirty="0"/>
          </a:p>
          <a:p>
            <a:pPr lvl="1"/>
            <a:r>
              <a:rPr lang="zh-CN" altLang="en-US" dirty="0"/>
              <a:t>初步掌握计算机系统的基本知识与各种类型的数据表示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</a:t>
            </a:r>
            <a:r>
              <a:rPr lang="en-US" altLang="zh-CN" dirty="0"/>
              <a:t>XXX</a:t>
            </a:r>
          </a:p>
          <a:p>
            <a:pPr lvl="1"/>
            <a:r>
              <a:rPr lang="zh-CN" altLang="en-US" dirty="0"/>
              <a:t>实验室教师：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20XXXXX, 20XXXXX, 20XXXXX, 20XXXXX</a:t>
            </a:r>
            <a:endParaRPr lang="zh-CN" altLang="en-US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304800"/>
            <a:ext cx="8787130" cy="6100445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，周二</a:t>
            </a:r>
            <a:r>
              <a:rPr lang="en-US" altLang="zh-CN" dirty="0"/>
              <a:t>  9-11</a:t>
            </a:r>
            <a:r>
              <a:rPr lang="zh-CN" altLang="en-US" dirty="0"/>
              <a:t>节</a:t>
            </a:r>
            <a:endParaRPr lang="en-US" altLang="zh-CN" dirty="0"/>
          </a:p>
          <a:p>
            <a:r>
              <a:rPr lang="zh-CN" altLang="en-US" dirty="0"/>
              <a:t>实验成绩：本实验按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G709</a:t>
            </a:r>
            <a:r>
              <a:rPr lang="zh-CN" altLang="en-US" dirty="0"/>
              <a:t>、</a:t>
            </a:r>
            <a:r>
              <a:rPr lang="en-US" altLang="zh-CN" dirty="0"/>
              <a:t>G715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 以上；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en-US" altLang="zh-CN" dirty="0"/>
              <a:t> 64</a:t>
            </a:r>
            <a:r>
              <a:rPr lang="zh-CN" altLang="en-US" dirty="0"/>
              <a:t>位；</a:t>
            </a:r>
            <a:r>
              <a:rPr lang="en-US" altLang="zh-CN" dirty="0"/>
              <a:t>vi/vim/</a:t>
            </a:r>
            <a:r>
              <a:rPr lang="en-US" altLang="zh-CN" dirty="0" err="1"/>
              <a:t>gedit+gcc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r>
              <a:rPr lang="en-US" altLang="zh-CN" dirty="0"/>
              <a:t>+</a:t>
            </a:r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汇编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Linux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手册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3"/>
              </a:rPr>
              <a:t>https://blog.csdn.net/qq_52049228/article/details/129935370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Linux&amp;C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  <a:hlinkClick r:id="rId4"/>
              </a:rPr>
              <a:t>https://www.runoob.com/w3cnote/linux-command-full-fight.html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u="sng" dirty="0">
                <a:solidFill>
                  <a:srgbClr val="FF0000"/>
                </a:solidFill>
                <a:sym typeface="+mn-ea"/>
              </a:rPr>
              <a:t>命令</a:t>
            </a:r>
            <a:endParaRPr lang="en-US" altLang="zh-CN" u="sng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https://blog.csdn.net/weixin_50697073/article/details/123759516</a:t>
            </a:r>
            <a:r>
              <a:rPr lang="en-US" altLang="zh-CN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gcc</a:t>
            </a:r>
            <a:r>
              <a:rPr lang="zh-CN" alt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使用</a:t>
            </a:r>
            <a:endParaRPr lang="en-US" altLang="zh-CN" u="sng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CMU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  <a:hlinkClick r:id="rId6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  </a:t>
            </a:r>
            <a:r>
              <a:rPr lang="en-US" altLang="zh-CN" u="sng" dirty="0">
                <a:solidFill>
                  <a:srgbClr val="FF0000"/>
                </a:solidFill>
                <a:sym typeface="+mn-ea"/>
                <a:hlinkClick r:id="rId7"/>
              </a:rPr>
              <a:t>http://forum.ubuntu.org.cn/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网站与论坛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r>
              <a:rPr lang="zh-CN" altLang="zh-CN" dirty="0"/>
              <a:t>上实验课前，必须认真预习实验指导</a:t>
            </a:r>
            <a:r>
              <a:rPr lang="en-US" altLang="zh-CN" dirty="0"/>
              <a:t>PPT</a:t>
            </a:r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>
                <a:solidFill>
                  <a:srgbClr val="00B050"/>
                </a:solidFill>
              </a:rPr>
              <a:t>初步使用计算机管理、设备管理器、磁盘管理器、任务管理器、资源监视器、性能监视器、系统信息、系统配置、组件服务查看计算机的软硬件信息。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在</a:t>
            </a:r>
            <a:r>
              <a:rPr lang="en-US" altLang="zh-CN" dirty="0">
                <a:solidFill>
                  <a:srgbClr val="0070C0"/>
                </a:solidFill>
              </a:rPr>
              <a:t>Windows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r>
              <a:rPr lang="en-US" altLang="zh-CN" dirty="0">
                <a:solidFill>
                  <a:srgbClr val="0070C0"/>
                </a:solidFill>
              </a:rPr>
              <a:t>Linux</a:t>
            </a:r>
            <a:r>
              <a:rPr lang="zh-CN" altLang="en-US" dirty="0">
                <a:solidFill>
                  <a:srgbClr val="0070C0"/>
                </a:solidFill>
              </a:rPr>
              <a:t>下分别编写 </a:t>
            </a:r>
            <a:r>
              <a:rPr lang="en-US" altLang="zh-CN" dirty="0" err="1">
                <a:solidFill>
                  <a:srgbClr val="0070C0"/>
                </a:solidFill>
              </a:rPr>
              <a:t>hello.c</a:t>
            </a:r>
            <a:r>
              <a:rPr lang="zh-CN" altLang="en-US" dirty="0">
                <a:solidFill>
                  <a:srgbClr val="0070C0"/>
                </a:solidFill>
              </a:rPr>
              <a:t>，显示“</a:t>
            </a:r>
            <a:r>
              <a:rPr lang="en-US" altLang="zh-CN" dirty="0">
                <a:solidFill>
                  <a:srgbClr val="0070C0"/>
                </a:solidFill>
              </a:rPr>
              <a:t>Hello 1200300101-</a:t>
            </a:r>
            <a:r>
              <a:rPr lang="zh-CN" altLang="en-US" dirty="0">
                <a:solidFill>
                  <a:srgbClr val="0070C0"/>
                </a:solidFill>
              </a:rPr>
              <a:t>学霸”（可换成学生自己信息）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试着编写 </a:t>
            </a:r>
            <a:r>
              <a:rPr lang="en-US" altLang="zh-CN" dirty="0" err="1">
                <a:solidFill>
                  <a:srgbClr val="C00000"/>
                </a:solidFill>
              </a:rPr>
              <a:t>showbyte.c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显示</a:t>
            </a:r>
            <a:r>
              <a:rPr lang="en-US" altLang="zh-CN" dirty="0" err="1">
                <a:solidFill>
                  <a:srgbClr val="C00000"/>
                </a:solidFill>
              </a:rPr>
              <a:t>hello.c</a:t>
            </a:r>
            <a:r>
              <a:rPr lang="zh-CN" altLang="en-US" dirty="0">
                <a:solidFill>
                  <a:srgbClr val="C00000"/>
                </a:solidFill>
              </a:rPr>
              <a:t>的内容：如书</a:t>
            </a:r>
            <a:r>
              <a:rPr lang="en-US" altLang="zh-CN" dirty="0">
                <a:solidFill>
                  <a:srgbClr val="C00000"/>
                </a:solidFill>
              </a:rPr>
              <a:t>P2</a:t>
            </a:r>
            <a:r>
              <a:rPr lang="zh-CN" altLang="en-US" dirty="0">
                <a:solidFill>
                  <a:srgbClr val="C00000"/>
                </a:solidFill>
              </a:rPr>
              <a:t>页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每行</a:t>
            </a:r>
            <a:r>
              <a:rPr lang="en-US" altLang="zh-CN" dirty="0">
                <a:solidFill>
                  <a:srgbClr val="C00000"/>
                </a:solidFill>
              </a:rPr>
              <a:t>16</a:t>
            </a:r>
            <a:r>
              <a:rPr lang="zh-CN" altLang="en-US" dirty="0">
                <a:solidFill>
                  <a:srgbClr val="C00000"/>
                </a:solidFill>
              </a:rPr>
              <a:t>个字符，上一行为字符，下一行为其对应的</a:t>
            </a:r>
            <a:r>
              <a:rPr lang="en-US" altLang="zh-CN" dirty="0">
                <a:solidFill>
                  <a:srgbClr val="C00000"/>
                </a:solidFill>
              </a:rPr>
              <a:t>16</a:t>
            </a:r>
            <a:r>
              <a:rPr lang="zh-CN" altLang="en-US" dirty="0">
                <a:solidFill>
                  <a:srgbClr val="C00000"/>
                </a:solidFill>
              </a:rPr>
              <a:t>进制形式。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试着编写</a:t>
            </a:r>
            <a:r>
              <a:rPr lang="en-US" altLang="zh-CN" dirty="0" err="1">
                <a:solidFill>
                  <a:srgbClr val="0000FF"/>
                </a:solidFill>
              </a:rPr>
              <a:t>sizeof.c</a:t>
            </a:r>
            <a:r>
              <a:rPr lang="zh-CN" altLang="en-US" dirty="0">
                <a:solidFill>
                  <a:srgbClr val="0000FF"/>
                </a:solidFill>
              </a:rPr>
              <a:t>打印输出</a:t>
            </a: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zh-CN" altLang="en-US" dirty="0">
                <a:solidFill>
                  <a:srgbClr val="0000FF"/>
                </a:solidFill>
              </a:rPr>
              <a:t>语言每一个数据类型（含指针）占用空间，并在</a:t>
            </a:r>
            <a:r>
              <a:rPr lang="en-US" altLang="zh-CN" dirty="0">
                <a:solidFill>
                  <a:srgbClr val="0000FF"/>
                </a:solidFill>
              </a:rPr>
              <a:t>Windows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Linux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en-US" altLang="zh-CN" dirty="0">
                <a:solidFill>
                  <a:srgbClr val="0000FF"/>
                </a:solidFill>
              </a:rPr>
              <a:t>32/64</a:t>
            </a:r>
            <a:r>
              <a:rPr lang="zh-CN" altLang="en-US" dirty="0">
                <a:solidFill>
                  <a:srgbClr val="0000FF"/>
                </a:solidFill>
              </a:rPr>
              <a:t>模式分别运行，并比较运行结果。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728" y="1295400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实验环境建立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下使用</a:t>
            </a:r>
            <a:r>
              <a:rPr lang="en-US" altLang="zh-CN" dirty="0"/>
              <a:t>Visual Studio</a:t>
            </a:r>
            <a:r>
              <a:rPr lang="zh-CN" altLang="en-US" dirty="0"/>
              <a:t>编辑</a:t>
            </a:r>
            <a:r>
              <a:rPr lang="en-US" altLang="zh-CN" dirty="0" err="1"/>
              <a:t>hello.c</a:t>
            </a:r>
            <a:r>
              <a:rPr lang="zh-CN" altLang="en-US" dirty="0"/>
              <a:t>并在</a:t>
            </a:r>
            <a:r>
              <a:rPr lang="en-US" altLang="zh-CN" dirty="0"/>
              <a:t>x86/64</a:t>
            </a:r>
            <a:r>
              <a:rPr lang="zh-CN" altLang="en-US" dirty="0"/>
              <a:t>模式下运行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/>
              <a:t>下使用</a:t>
            </a:r>
            <a:r>
              <a:rPr lang="en-US" altLang="zh-CN" dirty="0" err="1"/>
              <a:t>CodeBlocks</a:t>
            </a:r>
            <a:r>
              <a:rPr lang="zh-CN" altLang="en-US" dirty="0"/>
              <a:t>编辑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dirty="0"/>
              <a:t>并在</a:t>
            </a:r>
            <a:r>
              <a:rPr lang="en-US" altLang="zh-CN" dirty="0"/>
              <a:t>x86/64</a:t>
            </a:r>
            <a:r>
              <a:rPr lang="zh-CN" altLang="en-US" dirty="0"/>
              <a:t>模式下运行</a:t>
            </a:r>
            <a:endParaRPr lang="en-US" altLang="zh-CN" dirty="0"/>
          </a:p>
          <a:p>
            <a:r>
              <a:rPr lang="en-US" altLang="zh-CN" dirty="0"/>
              <a:t>2.Windows </a:t>
            </a:r>
            <a:r>
              <a:rPr lang="zh-CN" altLang="en-US" dirty="0"/>
              <a:t>下计算机系统漫游</a:t>
            </a:r>
            <a:endParaRPr lang="en-US" altLang="zh-CN" dirty="0"/>
          </a:p>
          <a:p>
            <a:pPr lvl="1"/>
            <a:r>
              <a:rPr lang="zh-CN" altLang="en-US" dirty="0"/>
              <a:t>查看计算机基本信息（此电脑</a:t>
            </a:r>
            <a:r>
              <a:rPr lang="en-US" altLang="zh-CN" dirty="0"/>
              <a:t>—&gt;</a:t>
            </a:r>
            <a:r>
              <a:rPr lang="zh-CN" altLang="en-US" dirty="0"/>
              <a:t>属性）</a:t>
            </a:r>
            <a:r>
              <a:rPr lang="en-US" altLang="zh-CN" dirty="0"/>
              <a:t>,</a:t>
            </a:r>
            <a:r>
              <a:rPr lang="zh-CN" altLang="en-US" dirty="0"/>
              <a:t>包括</a:t>
            </a:r>
            <a:r>
              <a:rPr lang="en-US" altLang="zh-CN" dirty="0"/>
              <a:t>OS</a:t>
            </a:r>
            <a:r>
              <a:rPr lang="zh-CN" altLang="en-US" dirty="0"/>
              <a:t>版本号、</a:t>
            </a:r>
            <a:r>
              <a:rPr lang="en-US" altLang="zh-CN" dirty="0" err="1"/>
              <a:t>cpu</a:t>
            </a:r>
            <a:r>
              <a:rPr lang="zh-CN" altLang="en-US" dirty="0"/>
              <a:t>类型与主频、内存、计算机名、</a:t>
            </a:r>
            <a:r>
              <a:rPr lang="en-US" altLang="zh-CN" dirty="0"/>
              <a:t>OS</a:t>
            </a:r>
            <a:r>
              <a:rPr lang="zh-CN" altLang="en-US" dirty="0"/>
              <a:t>的版本等</a:t>
            </a:r>
            <a:endParaRPr lang="en-US" altLang="zh-CN" dirty="0"/>
          </a:p>
          <a:p>
            <a:pPr lvl="1"/>
            <a:r>
              <a:rPr lang="zh-CN" altLang="en-US" dirty="0"/>
              <a:t>查看设备管理器信息：</a:t>
            </a:r>
            <a:r>
              <a:rPr lang="zh-CN" altLang="en-US" dirty="0">
                <a:solidFill>
                  <a:srgbClr val="0000FF"/>
                </a:solidFill>
              </a:rPr>
              <a:t>按链接列出设备</a:t>
            </a:r>
            <a:r>
              <a:rPr lang="zh-CN" altLang="en-US" dirty="0"/>
              <a:t>，找出所有的键盘、鼠标设备</a:t>
            </a:r>
            <a:endParaRPr lang="en-US" altLang="zh-CN" dirty="0"/>
          </a:p>
          <a:p>
            <a:pPr lvl="2"/>
            <a:r>
              <a:rPr lang="zh-CN" altLang="en-US" dirty="0"/>
              <a:t>笔记本有触摸板等的也要列出</a:t>
            </a:r>
            <a:endParaRPr lang="en-US" altLang="zh-CN" dirty="0"/>
          </a:p>
          <a:p>
            <a:pPr lvl="2"/>
            <a:r>
              <a:rPr lang="zh-CN" altLang="en-US" dirty="0"/>
              <a:t>认识计算机的总线系统与连接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下命令行 </a:t>
            </a:r>
            <a:r>
              <a:rPr lang="en-US" altLang="zh-CN" dirty="0" err="1"/>
              <a:t>cmd</a:t>
            </a:r>
            <a:r>
              <a:rPr lang="zh-CN" altLang="en-US" dirty="0"/>
              <a:t>：</a:t>
            </a:r>
            <a:r>
              <a:rPr lang="en-US" altLang="zh-CN" dirty="0"/>
              <a:t> help</a:t>
            </a:r>
            <a:r>
              <a:rPr lang="zh-CN" altLang="en-US" dirty="0"/>
              <a:t>，</a:t>
            </a:r>
            <a:r>
              <a:rPr lang="en-US" altLang="zh-CN" dirty="0" err="1"/>
              <a:t>Systeminfo</a:t>
            </a:r>
            <a:r>
              <a:rPr lang="zh-CN" altLang="en-US" dirty="0"/>
              <a:t>。类似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Terminal</a:t>
            </a:r>
          </a:p>
          <a:p>
            <a:pPr lvl="1"/>
            <a:r>
              <a:rPr lang="zh-CN" altLang="en-US" dirty="0"/>
              <a:t>计算机管理、设备管理器、磁盘管理器、任务管理器、资源监视器、性能监视器、系统信息、系统配置、组件服务。关注：磁盘的隐藏分区，开机选项的配置，当前用户环境变量、系统环境变量，</a:t>
            </a:r>
            <a:r>
              <a:rPr lang="en-US" altLang="zh-CN" dirty="0"/>
              <a:t>CPU</a:t>
            </a:r>
            <a:r>
              <a:rPr lang="zh-CN" altLang="en-US" dirty="0"/>
              <a:t>三级</a:t>
            </a:r>
            <a:r>
              <a:rPr lang="en-US" altLang="zh-CN" dirty="0"/>
              <a:t>cache</a:t>
            </a:r>
            <a:r>
              <a:rPr lang="zh-CN" altLang="en-US" dirty="0"/>
              <a:t>，进程及其命令行，隐藏文件与页面交换文件等。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及网络信息查看：</a:t>
            </a:r>
            <a:r>
              <a:rPr lang="en-US" altLang="zh-CN" dirty="0"/>
              <a:t>IPCONFIG/all    netstat –</a:t>
            </a:r>
            <a:r>
              <a:rPr lang="en-US" altLang="zh-CN" dirty="0" err="1"/>
              <a:t>ano</a:t>
            </a:r>
            <a:r>
              <a:rPr lang="en-US" altLang="zh-CN" dirty="0"/>
              <a:t>/-o   </a:t>
            </a:r>
            <a:r>
              <a:rPr lang="en-US" altLang="zh-CN" dirty="0" err="1"/>
              <a:t>arp</a:t>
            </a:r>
            <a:r>
              <a:rPr lang="en-US" altLang="zh-CN" dirty="0"/>
              <a:t> -a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096000"/>
          </a:xfrm>
        </p:spPr>
        <p:txBody>
          <a:bodyPr/>
          <a:lstStyle/>
          <a:p>
            <a:pPr lvl="1"/>
            <a:r>
              <a:rPr lang="zh-CN" altLang="en-US" dirty="0"/>
              <a:t>专业工具的使用</a:t>
            </a:r>
            <a:r>
              <a:rPr lang="en-US" altLang="zh-CN" dirty="0"/>
              <a:t>CPUZ   HDINFO  Aida64  Everest  </a:t>
            </a:r>
            <a:r>
              <a:rPr lang="en-US" altLang="zh-CN" dirty="0" err="1"/>
              <a:t>SiSoftware</a:t>
            </a:r>
            <a:r>
              <a:rPr lang="en-US" altLang="zh-CN" dirty="0"/>
              <a:t> </a:t>
            </a:r>
            <a:r>
              <a:rPr lang="en-US" altLang="zh-CN" dirty="0" err="1"/>
              <a:t>pcmark</a:t>
            </a:r>
            <a:r>
              <a:rPr lang="en-US" altLang="zh-CN" dirty="0"/>
              <a:t>/3dmark</a:t>
            </a:r>
            <a:r>
              <a:rPr lang="zh-CN" altLang="en-US" dirty="0"/>
              <a:t>、</a:t>
            </a:r>
            <a:r>
              <a:rPr lang="en-US" altLang="zh-CN" dirty="0"/>
              <a:t>as </a:t>
            </a:r>
            <a:r>
              <a:rPr lang="en-US" altLang="zh-CN" dirty="0" err="1"/>
              <a:t>ssd</a:t>
            </a:r>
            <a:r>
              <a:rPr lang="en-US" altLang="zh-CN" dirty="0"/>
              <a:t> benchmark/</a:t>
            </a:r>
            <a:r>
              <a:rPr lang="en-US" altLang="zh-CN" dirty="0" err="1"/>
              <a:t>hdtune</a:t>
            </a:r>
            <a:r>
              <a:rPr lang="en-US" altLang="zh-CN" dirty="0"/>
              <a:t>/ATTO Disk Benchmarks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StressMyPC</a:t>
            </a:r>
            <a:r>
              <a:rPr lang="zh-CN" altLang="en-US" dirty="0"/>
              <a:t>、腾讯管家硬件测试、鲁大师 等</a:t>
            </a:r>
            <a:endParaRPr lang="en-US" altLang="zh-CN" dirty="0"/>
          </a:p>
          <a:p>
            <a:r>
              <a:rPr lang="en-US" altLang="zh-CN" dirty="0"/>
              <a:t>3.Linux</a:t>
            </a:r>
            <a:r>
              <a:rPr lang="zh-CN" altLang="en-US" dirty="0"/>
              <a:t>下软硬件系统观察分析</a:t>
            </a:r>
            <a:r>
              <a:rPr lang="en-US" altLang="zh-CN" dirty="0"/>
              <a:t>-</a:t>
            </a:r>
            <a:r>
              <a:rPr lang="zh-CN" altLang="en-US" dirty="0"/>
              <a:t>虚拟机环境</a:t>
            </a:r>
            <a:endParaRPr lang="en-US" altLang="zh-CN" dirty="0"/>
          </a:p>
          <a:p>
            <a:pPr lvl="1"/>
            <a:r>
              <a:rPr lang="en-US" altLang="zh-CN" dirty="0"/>
              <a:t>locale</a:t>
            </a:r>
            <a:r>
              <a:rPr lang="zh-CN" altLang="en-US" dirty="0"/>
              <a:t>看编码，资源管理器</a:t>
            </a:r>
            <a:r>
              <a:rPr lang="en-US" altLang="zh-CN" dirty="0"/>
              <a:t>—</a:t>
            </a:r>
            <a:r>
              <a:rPr lang="zh-CN" altLang="en-US" dirty="0"/>
              <a:t>文件管理器：怎么看用户目录、根目录？</a:t>
            </a:r>
            <a:endParaRPr lang="en-US" altLang="zh-CN" dirty="0"/>
          </a:p>
          <a:p>
            <a:pPr lvl="1"/>
            <a:r>
              <a:rPr lang="zh-CN" altLang="en-US" dirty="0"/>
              <a:t>任务管理器：</a:t>
            </a:r>
            <a:r>
              <a:rPr lang="en-US" altLang="zh-CN" dirty="0"/>
              <a:t>top / </a:t>
            </a:r>
            <a:r>
              <a:rPr lang="en-US" altLang="zh-CN" dirty="0" err="1"/>
              <a:t>htop</a:t>
            </a:r>
            <a:r>
              <a:rPr lang="en-US" altLang="zh-CN" dirty="0"/>
              <a:t>     </a:t>
            </a:r>
            <a:r>
              <a:rPr lang="zh-CN" altLang="en-US" dirty="0"/>
              <a:t>试着弄懂各类信息，并以不同方式查看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参数</a:t>
            </a:r>
            <a:r>
              <a:rPr lang="en-US" altLang="zh-CN" dirty="0"/>
              <a:t>d q c s </a:t>
            </a:r>
            <a:r>
              <a:rPr lang="en-US" altLang="zh-CN" dirty="0" err="1"/>
              <a:t>S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n  </a:t>
            </a:r>
            <a:r>
              <a:rPr lang="zh-CN" altLang="en-US" dirty="0"/>
              <a:t>显示列</a:t>
            </a:r>
            <a:r>
              <a:rPr lang="en-US" altLang="zh-CN" sz="1800" dirty="0"/>
              <a:t>PID NI RES SHR S  %CPU %MEM TIME command</a:t>
            </a:r>
            <a:r>
              <a:rPr lang="zh-CN" altLang="en-US" sz="1800" dirty="0"/>
              <a:t>的含义</a:t>
            </a:r>
            <a:endParaRPr lang="en-US" altLang="zh-CN" sz="1800" dirty="0"/>
          </a:p>
          <a:p>
            <a:pPr lvl="1"/>
            <a:r>
              <a:rPr lang="en-US" altLang="zh-CN" dirty="0"/>
              <a:t>CPU:    cat /proc/</a:t>
            </a:r>
            <a:r>
              <a:rPr lang="en-US" altLang="zh-CN" dirty="0" err="1"/>
              <a:t>cpuinfo</a:t>
            </a:r>
            <a:r>
              <a:rPr lang="en-US" altLang="zh-CN" dirty="0"/>
              <a:t>                      </a:t>
            </a:r>
            <a:r>
              <a:rPr lang="en-US" altLang="zh-CN" dirty="0" err="1"/>
              <a:t>lscpu</a:t>
            </a:r>
            <a:r>
              <a:rPr lang="en-US" altLang="zh-CN" dirty="0"/>
              <a:t>                </a:t>
            </a:r>
          </a:p>
          <a:p>
            <a:pPr lvl="1"/>
            <a:r>
              <a:rPr lang="zh-CN" altLang="en-US" dirty="0"/>
              <a:t>内存：</a:t>
            </a:r>
            <a:r>
              <a:rPr lang="en-US" altLang="zh-CN" dirty="0"/>
              <a:t>cat /proc/</a:t>
            </a:r>
            <a:r>
              <a:rPr lang="en-US" altLang="zh-CN" dirty="0" err="1"/>
              <a:t>meminfo</a:t>
            </a:r>
            <a:r>
              <a:rPr lang="en-US" altLang="zh-CN" dirty="0"/>
              <a:t>                   free  -h        free -m</a:t>
            </a:r>
          </a:p>
          <a:p>
            <a:pPr lvl="1"/>
            <a:r>
              <a:rPr lang="zh-CN" altLang="en-US" dirty="0"/>
              <a:t>磁盘：</a:t>
            </a:r>
            <a:r>
              <a:rPr lang="en-US" altLang="zh-CN" dirty="0"/>
              <a:t>df   </a:t>
            </a:r>
            <a:r>
              <a:rPr lang="en-US" altLang="zh-CN" dirty="0" err="1"/>
              <a:t>vmstat</a:t>
            </a:r>
            <a:r>
              <a:rPr lang="en-US" altLang="zh-CN" dirty="0"/>
              <a:t>   </a:t>
            </a:r>
            <a:r>
              <a:rPr lang="en-US" altLang="zh-CN" dirty="0" err="1"/>
              <a:t>iostat</a:t>
            </a:r>
            <a:r>
              <a:rPr lang="en-US" altLang="zh-CN" dirty="0"/>
              <a:t>   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fdisk</a:t>
            </a:r>
            <a:r>
              <a:rPr lang="en-US" altLang="zh-CN" dirty="0"/>
              <a:t> –l                  du      </a:t>
            </a:r>
            <a:r>
              <a:rPr lang="en-US" altLang="zh-CN" dirty="0" err="1"/>
              <a:t>du</a:t>
            </a:r>
            <a:r>
              <a:rPr lang="en-US" altLang="zh-CN" dirty="0"/>
              <a:t> –</a:t>
            </a:r>
            <a:r>
              <a:rPr lang="en-US" altLang="zh-CN" dirty="0" err="1"/>
              <a:t>sh</a:t>
            </a:r>
            <a:r>
              <a:rPr lang="en-US" altLang="zh-CN" dirty="0"/>
              <a:t>   du /</a:t>
            </a:r>
            <a:r>
              <a:rPr lang="en-US" altLang="zh-CN" dirty="0" err="1"/>
              <a:t>etc</a:t>
            </a:r>
            <a:r>
              <a:rPr lang="en-US" altLang="zh-CN" dirty="0"/>
              <a:t> –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zh-CN" altLang="en-US" dirty="0"/>
              <a:t>网络：</a:t>
            </a:r>
            <a:r>
              <a:rPr lang="en-US" altLang="zh-CN" dirty="0"/>
              <a:t>Ifconfig    ping   netstat </a:t>
            </a:r>
            <a:r>
              <a:rPr lang="en-US" altLang="zh-CN" dirty="0" err="1"/>
              <a:t>nslookup</a:t>
            </a:r>
            <a:r>
              <a:rPr lang="en-US" altLang="zh-CN" dirty="0"/>
              <a:t> route     </a:t>
            </a:r>
            <a:r>
              <a:rPr lang="en-US" altLang="zh-CN" dirty="0" err="1"/>
              <a:t>arp</a:t>
            </a:r>
            <a:r>
              <a:rPr lang="en-US" altLang="zh-CN" dirty="0"/>
              <a:t> –a traceroute  </a:t>
            </a:r>
            <a:r>
              <a:rPr lang="en-US" altLang="zh-CN" dirty="0" err="1"/>
              <a:t>mtr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华为泰山服务器漫游</a:t>
            </a:r>
            <a:r>
              <a:rPr lang="en-US" altLang="zh-CN" dirty="0"/>
              <a:t>—</a:t>
            </a:r>
            <a:r>
              <a:rPr lang="zh-CN" altLang="en-US" dirty="0"/>
              <a:t>实机</a:t>
            </a:r>
            <a:r>
              <a:rPr lang="en-US" altLang="zh-CN" dirty="0"/>
              <a:t>SSH</a:t>
            </a:r>
            <a:r>
              <a:rPr lang="zh-CN" altLang="en-US" dirty="0"/>
              <a:t>、</a:t>
            </a:r>
            <a:r>
              <a:rPr lang="en-US" altLang="zh-CN" dirty="0"/>
              <a:t>SCP </a:t>
            </a:r>
            <a:r>
              <a:rPr lang="en-US" altLang="zh-CN" dirty="0" err="1"/>
              <a:t>mobaxterm</a:t>
            </a:r>
            <a:r>
              <a:rPr lang="en-US" altLang="zh-CN" dirty="0"/>
              <a:t>/</a:t>
            </a:r>
            <a:r>
              <a:rPr lang="en-US" altLang="zh-CN" dirty="0" err="1"/>
              <a:t>xshell</a:t>
            </a:r>
            <a:r>
              <a:rPr lang="zh-CN" altLang="en-US" dirty="0"/>
              <a:t>更好</a:t>
            </a:r>
            <a:endParaRPr lang="en-US" altLang="zh-CN" dirty="0"/>
          </a:p>
          <a:p>
            <a:pPr lvl="1"/>
            <a:r>
              <a:rPr lang="zh-CN" altLang="en-US" dirty="0"/>
              <a:t>上网了解华为泰山服务器的硬件体系结构</a:t>
            </a:r>
            <a:r>
              <a:rPr lang="en-US" altLang="zh-CN" dirty="0">
                <a:hlinkClick r:id="rId2"/>
              </a:rPr>
              <a:t>https://e.huawei.com/cn/products/servers/taishan-server</a:t>
            </a:r>
            <a:endParaRPr lang="en-US" altLang="zh-CN" dirty="0"/>
          </a:p>
          <a:p>
            <a:pPr lvl="1"/>
            <a:r>
              <a:rPr lang="en-US" altLang="zh-CN" dirty="0" err="1"/>
              <a:t>ssh</a:t>
            </a:r>
            <a:r>
              <a:rPr lang="en-US" altLang="zh-CN" dirty="0"/>
              <a:t> -p 22210  </a:t>
            </a:r>
            <a:r>
              <a:rPr lang="zh-CN" altLang="en-US" dirty="0"/>
              <a:t>用户名</a:t>
            </a:r>
            <a:r>
              <a:rPr lang="en-US" altLang="zh-CN" dirty="0"/>
              <a:t>@private.hitai.top   </a:t>
            </a:r>
            <a:r>
              <a:rPr lang="en-US" altLang="zh-CN" dirty="0" err="1"/>
              <a:t>stu</a:t>
            </a:r>
            <a:r>
              <a:rPr lang="zh-CN" altLang="en-US" dirty="0"/>
              <a:t>学号 密码</a:t>
            </a:r>
            <a:r>
              <a:rPr lang="en-US" altLang="zh-CN" dirty="0"/>
              <a:t>:123456</a:t>
            </a:r>
          </a:p>
          <a:p>
            <a:pPr lvl="1"/>
            <a:r>
              <a:rPr lang="zh-CN" altLang="en-US" dirty="0"/>
              <a:t>将第</a:t>
            </a:r>
            <a:r>
              <a:rPr lang="en-US" altLang="zh-CN" dirty="0"/>
              <a:t>3</a:t>
            </a:r>
            <a:r>
              <a:rPr lang="zh-CN" altLang="en-US" dirty="0"/>
              <a:t>阶段的指令运行一下，漫游一下这台服务器的软硬件系统</a:t>
            </a:r>
            <a:r>
              <a:rPr lang="en-US" altLang="zh-CN" dirty="0"/>
              <a:t>:  SSH</a:t>
            </a:r>
          </a:p>
          <a:p>
            <a:pPr lvl="1"/>
            <a:r>
              <a:rPr lang="zh-CN" altLang="en-US" dirty="0"/>
              <a:t>每人每次实验应单独建立目录如  </a:t>
            </a:r>
            <a:r>
              <a:rPr lang="en-US" altLang="zh-CN" dirty="0"/>
              <a:t>LAB1</a:t>
            </a:r>
            <a:r>
              <a:rPr lang="zh-CN" altLang="en-US" dirty="0"/>
              <a:t>等，在此目录下操作与提交程序。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228600"/>
            <a:ext cx="9067800" cy="6400800"/>
          </a:xfrm>
        </p:spPr>
        <p:txBody>
          <a:bodyPr/>
          <a:lstStyle/>
          <a:p>
            <a:pPr lvl="1"/>
            <a:r>
              <a:rPr lang="zh-CN" altLang="en-US" dirty="0"/>
              <a:t>下载：</a:t>
            </a:r>
            <a:r>
              <a:rPr lang="en-US" altLang="zh-CN" dirty="0" err="1"/>
              <a:t>scp</a:t>
            </a:r>
            <a:r>
              <a:rPr lang="en-US" altLang="zh-CN" dirty="0"/>
              <a:t> -P 22210 </a:t>
            </a: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用户名</a:t>
            </a: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@private.hitai.top:/</a:t>
            </a:r>
            <a:r>
              <a:rPr lang="zh-CN" altLang="en-US" dirty="0"/>
              <a:t>文件全名</a:t>
            </a:r>
            <a:r>
              <a:rPr lang="en-US" altLang="zh-CN" dirty="0"/>
              <a:t>   d:/</a:t>
            </a:r>
            <a:r>
              <a:rPr lang="zh-CN" altLang="en-US" dirty="0"/>
              <a:t>本地目录名</a:t>
            </a:r>
          </a:p>
          <a:p>
            <a:pPr lvl="1"/>
            <a:r>
              <a:rPr lang="zh-CN" altLang="en-US" dirty="0"/>
              <a:t>上传：</a:t>
            </a:r>
            <a:r>
              <a:rPr lang="en-US" altLang="zh-CN" dirty="0" err="1"/>
              <a:t>scp</a:t>
            </a:r>
            <a:r>
              <a:rPr lang="en-US" altLang="zh-CN" dirty="0"/>
              <a:t> -P 22210 d:/</a:t>
            </a:r>
            <a:r>
              <a:rPr lang="zh-CN" altLang="en-US" dirty="0"/>
              <a:t>本地文件名 </a:t>
            </a:r>
            <a:r>
              <a:rPr lang="zh-CN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用户名</a:t>
            </a:r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@private.hitai.top:/</a:t>
            </a:r>
            <a:r>
              <a:rPr lang="zh-CN" altLang="en-US" dirty="0"/>
              <a:t>文件目录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进制形式查看程序</a:t>
            </a:r>
            <a:r>
              <a:rPr lang="en-US" altLang="zh-CN" dirty="0" err="1"/>
              <a:t>Hello.c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下用工具</a:t>
            </a:r>
            <a:r>
              <a:rPr lang="en-US" altLang="zh-CN" dirty="0" err="1"/>
              <a:t>winhex</a:t>
            </a:r>
            <a:r>
              <a:rPr lang="zh-CN" altLang="en-US" dirty="0"/>
              <a:t>查看</a:t>
            </a:r>
            <a:r>
              <a:rPr lang="en-US" altLang="zh-CN" dirty="0" err="1"/>
              <a:t>hello.c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看汉字编码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下运行 </a:t>
            </a:r>
            <a:r>
              <a:rPr lang="en-US" altLang="zh-CN" dirty="0"/>
              <a:t>od -Ax -tcx1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b="1" dirty="0"/>
              <a:t>看</a:t>
            </a:r>
            <a:r>
              <a:rPr lang="en-US" altLang="zh-CN" b="1" dirty="0" err="1"/>
              <a:t>hello.c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     </a:t>
            </a:r>
            <a:r>
              <a:rPr lang="en-US" altLang="zh-CN" b="1" dirty="0" err="1"/>
              <a:t>hexdump</a:t>
            </a:r>
            <a:r>
              <a:rPr lang="en-US" altLang="zh-CN" b="1" dirty="0"/>
              <a:t> –C  </a:t>
            </a:r>
            <a:r>
              <a:rPr lang="en-US" altLang="zh-CN" b="1" dirty="0" err="1"/>
              <a:t>hello.c</a:t>
            </a:r>
            <a:r>
              <a:rPr lang="en-US" altLang="zh-CN" b="1" dirty="0"/>
              <a:t>          ===&gt;</a:t>
            </a:r>
            <a:r>
              <a:rPr lang="zh-CN" altLang="en-US" b="1" dirty="0"/>
              <a:t>类似</a:t>
            </a:r>
            <a:r>
              <a:rPr lang="en-US" altLang="zh-CN" b="1" dirty="0" err="1"/>
              <a:t>Winhex</a:t>
            </a:r>
            <a:endParaRPr lang="en-US" altLang="zh-CN" b="1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下编译运行 </a:t>
            </a:r>
            <a:r>
              <a:rPr lang="en-US" altLang="zh-CN" dirty="0" err="1"/>
              <a:t>showbyte.c</a:t>
            </a:r>
            <a:r>
              <a:rPr lang="zh-CN" altLang="en-US" dirty="0"/>
              <a:t>，并对比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(Linux</a:t>
            </a:r>
            <a:r>
              <a:rPr lang="zh-CN" altLang="en-US" dirty="0">
                <a:solidFill>
                  <a:srgbClr val="FF0000"/>
                </a:solidFill>
              </a:rPr>
              <a:t>下缺省</a:t>
            </a:r>
            <a:r>
              <a:rPr lang="en-US" altLang="zh-CN" dirty="0">
                <a:solidFill>
                  <a:srgbClr val="FF0000"/>
                </a:solidFill>
              </a:rPr>
              <a:t>UTF-8</a:t>
            </a:r>
            <a:r>
              <a:rPr lang="zh-CN" altLang="en-US" dirty="0">
                <a:solidFill>
                  <a:srgbClr val="FF0000"/>
                </a:solidFill>
              </a:rPr>
              <a:t>编码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6.</a:t>
            </a:r>
            <a:r>
              <a:rPr lang="zh-CN" altLang="en-US" dirty="0"/>
              <a:t>验证可执行程序的生成步骤（命令行式）</a:t>
            </a:r>
            <a:endParaRPr lang="en-US" altLang="zh-CN" dirty="0"/>
          </a:p>
          <a:p>
            <a:pPr lvl="1"/>
            <a:r>
              <a:rPr lang="zh-CN" altLang="en-US" dirty="0"/>
              <a:t>熟悉</a:t>
            </a:r>
            <a:r>
              <a:rPr lang="en-US" altLang="zh-CN" dirty="0"/>
              <a:t>Linux</a:t>
            </a:r>
            <a:r>
              <a:rPr lang="zh-CN" altLang="en-US" dirty="0"/>
              <a:t>环境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/>
              <a:t>Terminal</a:t>
            </a:r>
            <a:r>
              <a:rPr lang="zh-CN" altLang="en-US" dirty="0"/>
              <a:t>窗口下使用</a:t>
            </a:r>
            <a:r>
              <a:rPr lang="en-US" altLang="zh-CN" dirty="0"/>
              <a:t>Shell</a:t>
            </a:r>
            <a:r>
              <a:rPr lang="zh-CN" altLang="en-US" dirty="0"/>
              <a:t>各类命令：</a:t>
            </a:r>
            <a:r>
              <a:rPr lang="en-US" altLang="zh-CN" dirty="0"/>
              <a:t>cd </a:t>
            </a:r>
            <a:r>
              <a:rPr lang="en-US" altLang="zh-CN" dirty="0" err="1"/>
              <a:t>pwd</a:t>
            </a:r>
            <a:r>
              <a:rPr lang="en-US" altLang="zh-CN" dirty="0"/>
              <a:t> ls cat</a:t>
            </a:r>
            <a:r>
              <a:rPr lang="zh-CN" altLang="en-US" dirty="0"/>
              <a:t>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确保你的源程序能够找到，各个中间结果的文件学会查看</a:t>
            </a:r>
            <a:endParaRPr lang="en-US" altLang="zh-CN" dirty="0"/>
          </a:p>
          <a:p>
            <a:pPr lvl="1"/>
            <a:r>
              <a:rPr lang="en-US" altLang="zh-CN" dirty="0" err="1"/>
              <a:t>cpp</a:t>
            </a:r>
            <a:r>
              <a:rPr lang="en-US" altLang="zh-CN" dirty="0"/>
              <a:t> </a:t>
            </a:r>
            <a:r>
              <a:rPr lang="en-US" altLang="zh-CN" dirty="0" err="1"/>
              <a:t>hello.c</a:t>
            </a:r>
            <a:r>
              <a:rPr lang="en-US" altLang="zh-CN" dirty="0"/>
              <a:t>  &gt; </a:t>
            </a:r>
            <a:r>
              <a:rPr lang="en-US" altLang="zh-CN" dirty="0" err="1"/>
              <a:t>hello.i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–E </a:t>
            </a:r>
            <a:r>
              <a:rPr lang="en-US" altLang="zh-CN" dirty="0" err="1"/>
              <a:t>hello.c</a:t>
            </a:r>
            <a:r>
              <a:rPr lang="en-US" altLang="zh-CN" dirty="0"/>
              <a:t> –o </a:t>
            </a:r>
            <a:r>
              <a:rPr lang="en-US" altLang="zh-CN" dirty="0" err="1"/>
              <a:t>hello.i</a:t>
            </a:r>
            <a:r>
              <a:rPr lang="en-US" altLang="zh-CN" dirty="0"/>
              <a:t>   </a:t>
            </a:r>
            <a:r>
              <a:rPr lang="zh-CN" altLang="en-US" dirty="0"/>
              <a:t>去掉</a:t>
            </a:r>
            <a:r>
              <a:rPr lang="en-US" altLang="zh-CN" dirty="0"/>
              <a:t>include</a:t>
            </a:r>
            <a:r>
              <a:rPr lang="zh-CN" altLang="en-US" dirty="0"/>
              <a:t>试一下</a:t>
            </a:r>
            <a:endParaRPr lang="en-US" altLang="zh-CN" dirty="0"/>
          </a:p>
          <a:p>
            <a:pPr lvl="1"/>
            <a:r>
              <a:rPr lang="en-US" altLang="zh-CN" dirty="0"/>
              <a:t>cc1  </a:t>
            </a:r>
            <a:r>
              <a:rPr lang="en-US" altLang="zh-CN" dirty="0" err="1"/>
              <a:t>hello.i</a:t>
            </a:r>
            <a:r>
              <a:rPr lang="en-US" altLang="zh-CN" dirty="0"/>
              <a:t> –o </a:t>
            </a:r>
            <a:r>
              <a:rPr lang="en-US" altLang="zh-CN" dirty="0" err="1"/>
              <a:t>hello.s</a:t>
            </a:r>
            <a:r>
              <a:rPr lang="en-US" altLang="zh-CN" dirty="0"/>
              <a:t>           </a:t>
            </a:r>
            <a:r>
              <a:rPr lang="en-US" altLang="zh-CN" dirty="0" err="1"/>
              <a:t>gcc</a:t>
            </a:r>
            <a:r>
              <a:rPr lang="en-US" altLang="zh-CN" dirty="0"/>
              <a:t> –S  </a:t>
            </a:r>
            <a:r>
              <a:rPr lang="en-US" altLang="zh-CN" dirty="0" err="1"/>
              <a:t>hello.c</a:t>
            </a:r>
            <a:r>
              <a:rPr lang="en-US" altLang="zh-CN" dirty="0"/>
              <a:t> –o </a:t>
            </a:r>
            <a:r>
              <a:rPr lang="en-US" altLang="zh-CN" dirty="0" err="1"/>
              <a:t>hello.s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cc1</a:t>
            </a:r>
            <a:r>
              <a:rPr lang="zh-CN" altLang="en-US" dirty="0">
                <a:solidFill>
                  <a:srgbClr val="FF0000"/>
                </a:solidFill>
              </a:rPr>
              <a:t>可能不在</a:t>
            </a:r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zh-CN" altLang="en-US" dirty="0">
                <a:solidFill>
                  <a:srgbClr val="FF0000"/>
                </a:solidFill>
              </a:rPr>
              <a:t>中       用 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usr</a:t>
            </a:r>
            <a:r>
              <a:rPr lang="en-US" altLang="zh-CN" dirty="0">
                <a:solidFill>
                  <a:srgbClr val="FF0000"/>
                </a:solidFill>
              </a:rPr>
              <a:t>/lib/</a:t>
            </a: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/x86_64-linux-gnu/8/cc1</a:t>
            </a:r>
          </a:p>
          <a:p>
            <a:pPr lvl="1"/>
            <a:r>
              <a:rPr lang="en-US" altLang="zh-CN" dirty="0"/>
              <a:t>as  </a:t>
            </a:r>
            <a:r>
              <a:rPr lang="en-US" altLang="zh-CN" dirty="0" err="1"/>
              <a:t>hello.s</a:t>
            </a:r>
            <a:r>
              <a:rPr lang="en-US" altLang="zh-CN" dirty="0"/>
              <a:t> –o </a:t>
            </a:r>
            <a:r>
              <a:rPr lang="en-US" altLang="zh-CN" dirty="0" err="1"/>
              <a:t>hello.o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–c </a:t>
            </a:r>
            <a:r>
              <a:rPr lang="en-US" altLang="zh-CN" dirty="0" err="1"/>
              <a:t>hello.s</a:t>
            </a:r>
            <a:r>
              <a:rPr lang="en-US" altLang="zh-CN" dirty="0"/>
              <a:t> –o </a:t>
            </a:r>
            <a:r>
              <a:rPr lang="en-US" altLang="zh-CN" dirty="0" err="1"/>
              <a:t>hello.o</a:t>
            </a:r>
            <a:endParaRPr lang="en-US" altLang="zh-CN" dirty="0"/>
          </a:p>
          <a:p>
            <a:pPr lvl="1"/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en-US" altLang="zh-CN" dirty="0" err="1"/>
              <a:t>hello.o</a:t>
            </a:r>
            <a:r>
              <a:rPr lang="en-US" altLang="zh-CN" dirty="0"/>
              <a:t> -</a:t>
            </a:r>
            <a:r>
              <a:rPr lang="en-US" altLang="zh-CN" dirty="0" err="1"/>
              <a:t>lc</a:t>
            </a:r>
            <a:r>
              <a:rPr lang="en-US" altLang="zh-CN" dirty="0"/>
              <a:t>  -o </a:t>
            </a:r>
            <a:r>
              <a:rPr lang="en-US" altLang="zh-CN" dirty="0" err="1"/>
              <a:t>hello.out</a:t>
            </a:r>
            <a:r>
              <a:rPr lang="en-US" altLang="zh-CN" dirty="0"/>
              <a:t>  </a:t>
            </a:r>
            <a:r>
              <a:rPr lang="zh-CN" altLang="en-US" dirty="0"/>
              <a:t>出错</a:t>
            </a:r>
            <a:r>
              <a:rPr lang="en-US" altLang="zh-CN" dirty="0"/>
              <a:t>        </a:t>
            </a:r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 </a:t>
            </a:r>
            <a:r>
              <a:rPr lang="en-US" altLang="zh-CN" dirty="0" err="1"/>
              <a:t>hello.o</a:t>
            </a:r>
            <a:r>
              <a:rPr lang="en-US" altLang="zh-CN" dirty="0"/>
              <a:t> –o </a:t>
            </a:r>
            <a:r>
              <a:rPr lang="en-US" altLang="zh-CN" dirty="0" err="1"/>
              <a:t>hello.out</a:t>
            </a:r>
            <a:r>
              <a:rPr lang="en-US" altLang="zh-CN" dirty="0"/>
              <a:t>   </a:t>
            </a:r>
            <a:r>
              <a:rPr lang="zh-CN" altLang="en-US" dirty="0"/>
              <a:t>看下一页</a:t>
            </a:r>
            <a:r>
              <a:rPr lang="en-US" altLang="zh-CN" dirty="0"/>
              <a:t>PPT</a:t>
            </a:r>
          </a:p>
          <a:p>
            <a:pPr lvl="1"/>
            <a:r>
              <a:rPr lang="en-US" altLang="zh-CN" dirty="0" err="1"/>
              <a:t>nano</a:t>
            </a:r>
            <a:r>
              <a:rPr lang="en-US" altLang="zh-CN" dirty="0"/>
              <a:t>/cat/more/</a:t>
            </a:r>
            <a:r>
              <a:rPr lang="en-US" altLang="zh-CN" dirty="0" err="1"/>
              <a:t>gedit</a:t>
            </a:r>
            <a:r>
              <a:rPr lang="en-US" altLang="zh-CN" dirty="0"/>
              <a:t>    </a:t>
            </a:r>
            <a:r>
              <a:rPr lang="zh-CN" altLang="en-US" dirty="0"/>
              <a:t>看文本文件的内容   </a:t>
            </a:r>
            <a:r>
              <a:rPr lang="en-US" altLang="zh-CN" dirty="0"/>
              <a:t>File </a:t>
            </a:r>
            <a:r>
              <a:rPr lang="zh-CN" altLang="en-US" dirty="0"/>
              <a:t>文件名  看文件类型等</a:t>
            </a:r>
            <a:endParaRPr lang="en-US" altLang="zh-CN" dirty="0"/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等命令  </a:t>
            </a:r>
            <a:r>
              <a:rPr lang="en-US" altLang="zh-CN" dirty="0"/>
              <a:t>-v  </a:t>
            </a:r>
            <a:r>
              <a:rPr lang="zh-CN" altLang="en-US" dirty="0"/>
              <a:t>看软件版本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Ld</a:t>
            </a:r>
            <a:r>
              <a:rPr lang="zh-CN" altLang="en-US" dirty="0"/>
              <a:t>的正确连接方法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-dynamic-linker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/lib64/ld-linux-x86-64.so.2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crt1.o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crti.o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crtbegin.o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crtend.o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-z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relro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-o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hello.out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5 ===&gt;7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8 9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和版本有关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-dynamic-linker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/lib64/ld-linux-x86-64.so.2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crt1.o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crti.o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/x86_64-linux-gnu/9/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crtbegin.o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-lc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/x86_64-linux-gnu/9/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crtend.o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-z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relro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-o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hello.out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/>
              <a:t>ldd</a:t>
            </a:r>
            <a:r>
              <a:rPr lang="en-US" altLang="zh-CN" sz="2000" dirty="0"/>
              <a:t> –v hello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看执行程序运行时依赖的库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2299</Words>
  <Application>Microsoft Office PowerPoint</Application>
  <PresentationFormat>全屏显示(4:3)</PresentationFormat>
  <Paragraphs>162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Gill Sans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ICS-LAB1   计算机系统漫游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Ld的正确连接方法</vt:lpstr>
      <vt:lpstr>Linux 命令——打包命令</vt:lpstr>
      <vt:lpstr>Linux 命令——解包命令</vt:lpstr>
      <vt:lpstr>PowerPoint 演示文稿</vt:lpstr>
      <vt:lpstr>10.程序运行分析（2）浮点数的坑</vt:lpstr>
      <vt:lpstr>10.程序运行分析（3） 程序的优化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xianjun shi</cp:lastModifiedBy>
  <cp:revision>328</cp:revision>
  <cp:lastPrinted>2012-09-05T04:08:00Z</cp:lastPrinted>
  <dcterms:created xsi:type="dcterms:W3CDTF">2012-09-06T15:16:00Z</dcterms:created>
  <dcterms:modified xsi:type="dcterms:W3CDTF">2024-03-12T10:08:21Z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