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259" r:id="rId3"/>
    <p:sldId id="407" r:id="rId4"/>
    <p:sldId id="361" r:id="rId5"/>
    <p:sldId id="260" r:id="rId6"/>
    <p:sldId id="401" r:id="rId7"/>
    <p:sldId id="262" r:id="rId8"/>
    <p:sldId id="263" r:id="rId9"/>
    <p:sldId id="362" r:id="rId10"/>
    <p:sldId id="264" r:id="rId11"/>
    <p:sldId id="265" r:id="rId12"/>
    <p:sldId id="266" r:id="rId13"/>
    <p:sldId id="267" r:id="rId14"/>
    <p:sldId id="356" r:id="rId15"/>
    <p:sldId id="357" r:id="rId16"/>
    <p:sldId id="268" r:id="rId17"/>
    <p:sldId id="358" r:id="rId18"/>
    <p:sldId id="360" r:id="rId19"/>
    <p:sldId id="359" r:id="rId20"/>
    <p:sldId id="269" r:id="rId21"/>
    <p:sldId id="363" r:id="rId22"/>
    <p:sldId id="270" r:id="rId23"/>
    <p:sldId id="271" r:id="rId24"/>
    <p:sldId id="272" r:id="rId25"/>
    <p:sldId id="417" r:id="rId26"/>
    <p:sldId id="418" r:id="rId27"/>
    <p:sldId id="274" r:id="rId28"/>
    <p:sldId id="416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414" r:id="rId45"/>
    <p:sldId id="290" r:id="rId46"/>
    <p:sldId id="291" r:id="rId47"/>
    <p:sldId id="292" r:id="rId48"/>
    <p:sldId id="293" r:id="rId49"/>
    <p:sldId id="294" r:id="rId50"/>
    <p:sldId id="372" r:id="rId51"/>
    <p:sldId id="373" r:id="rId52"/>
    <p:sldId id="295" r:id="rId53"/>
    <p:sldId id="375" r:id="rId54"/>
    <p:sldId id="374" r:id="rId55"/>
    <p:sldId id="296" r:id="rId56"/>
    <p:sldId id="297" r:id="rId57"/>
    <p:sldId id="298" r:id="rId58"/>
    <p:sldId id="299" r:id="rId59"/>
    <p:sldId id="400" r:id="rId60"/>
    <p:sldId id="300" r:id="rId61"/>
    <p:sldId id="301" r:id="rId62"/>
    <p:sldId id="302" r:id="rId63"/>
    <p:sldId id="303" r:id="rId64"/>
    <p:sldId id="304" r:id="rId65"/>
    <p:sldId id="364" r:id="rId66"/>
    <p:sldId id="306" r:id="rId67"/>
    <p:sldId id="307" r:id="rId68"/>
    <p:sldId id="365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408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406" r:id="rId100"/>
    <p:sldId id="404" r:id="rId101"/>
    <p:sldId id="405" r:id="rId102"/>
    <p:sldId id="403" r:id="rId103"/>
    <p:sldId id="337" r:id="rId104"/>
    <p:sldId id="342" r:id="rId105"/>
    <p:sldId id="346" r:id="rId106"/>
    <p:sldId id="347" r:id="rId107"/>
    <p:sldId id="350" r:id="rId108"/>
    <p:sldId id="351" r:id="rId109"/>
    <p:sldId id="352" r:id="rId110"/>
    <p:sldId id="353" r:id="rId111"/>
    <p:sldId id="355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91" autoAdjust="0"/>
    <p:restoredTop sz="9466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2FC79-2A6B-4D74-BD43-C0F40648C9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10276-0F2C-4AC1-A296-A63DF8CC8AD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第一个特点是显然的；</a:t>
            </a:r>
          </a:p>
          <a:p>
            <a:r>
              <a:rPr lang="zh-CN" altLang="en-US" b="1"/>
              <a:t>第二个特点，严格说来，是很难具备的</a:t>
            </a:r>
            <a:r>
              <a:rPr lang="en-US" altLang="zh-CN" b="1"/>
              <a:t>.</a:t>
            </a:r>
          </a:p>
          <a:p>
            <a:r>
              <a:rPr lang="zh-CN" altLang="en-US" b="1"/>
              <a:t>因为实际的硬币两面的花纹不同，凹凸分布不同，故</a:t>
            </a:r>
            <a:r>
              <a:rPr lang="zh-CN" altLang="en-US" b="1">
                <a:solidFill>
                  <a:srgbClr val="FF0000"/>
                </a:solidFill>
              </a:rPr>
              <a:t>硬币不是绝对均匀对称的</a:t>
            </a:r>
            <a:r>
              <a:rPr lang="en-US" altLang="zh-CN" b="1"/>
              <a:t>.</a:t>
            </a:r>
          </a:p>
          <a:p>
            <a:r>
              <a:rPr lang="zh-CN" altLang="en-US" b="1"/>
              <a:t>不过花纹、凹凸这些因素对出现正面或反面的影响很小，可以把它们</a:t>
            </a:r>
            <a:r>
              <a:rPr lang="zh-CN" altLang="en-US" b="1">
                <a:solidFill>
                  <a:srgbClr val="FF0000"/>
                </a:solidFill>
              </a:rPr>
              <a:t>忽略</a:t>
            </a:r>
            <a:r>
              <a:rPr lang="zh-CN" altLang="en-US" b="1"/>
              <a:t>，而认为出现正面和出现反面是等可能的</a:t>
            </a:r>
            <a:r>
              <a:rPr lang="en-US" altLang="zh-CN" b="1"/>
              <a:t>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E631B-8263-4D29-AE78-6ED48C1CC4C8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7074F-AA31-4A9B-BB77-4690DDA6100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C9E6E-F8E6-48FA-9958-F6243EF618F9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EA45-5D42-407E-9DCA-745855900587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/>
              <a:t>组合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35AD9-C9CA-4425-960D-B9B9BCD270B1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解题写法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8351B-D5DE-42AB-BD40-EE0229A35918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分房问题，生日问题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59AC-9E9F-4EA9-A308-445AADCA3DCD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分房问题，生日问题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60642-AC14-4990-94E6-86B9C2DE5500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分房问题，生日问题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A7EC9-129A-434F-8662-0D6ECB9B0097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抓阄儿问题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8FD6-D199-4517-A070-EE1F4AED2E3D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古典概率的性质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73252-D59A-48D6-8887-808D9A7605D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第一个特点是显然的；</a:t>
            </a:r>
          </a:p>
          <a:p>
            <a:r>
              <a:rPr lang="zh-CN" altLang="en-US" b="1"/>
              <a:t>第二个特点，严格说来，是很难具备的</a:t>
            </a:r>
            <a:r>
              <a:rPr lang="en-US" altLang="zh-CN" b="1"/>
              <a:t>.</a:t>
            </a:r>
          </a:p>
          <a:p>
            <a:r>
              <a:rPr lang="zh-CN" altLang="en-US" b="1"/>
              <a:t>因为实际的硬币两面的花纹不同，凹凸分布不同，故</a:t>
            </a:r>
            <a:r>
              <a:rPr lang="zh-CN" altLang="en-US" b="1">
                <a:solidFill>
                  <a:srgbClr val="FF0000"/>
                </a:solidFill>
              </a:rPr>
              <a:t>硬币不是绝对均匀对称的</a:t>
            </a:r>
            <a:r>
              <a:rPr lang="en-US" altLang="zh-CN" b="1"/>
              <a:t>.</a:t>
            </a:r>
          </a:p>
          <a:p>
            <a:r>
              <a:rPr lang="zh-CN" altLang="en-US" b="1"/>
              <a:t>不过花纹、凹凸这些因素对出现正面或反面的影响很小，可以把它们</a:t>
            </a:r>
            <a:r>
              <a:rPr lang="zh-CN" altLang="en-US" b="1">
                <a:solidFill>
                  <a:srgbClr val="FF0000"/>
                </a:solidFill>
              </a:rPr>
              <a:t>忽略</a:t>
            </a:r>
            <a:r>
              <a:rPr lang="zh-CN" altLang="en-US" b="1"/>
              <a:t>，而认为出现正面和出现反面是等可能的</a:t>
            </a:r>
            <a:r>
              <a:rPr lang="en-US" altLang="zh-CN" b="1"/>
              <a:t>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49034-D2B4-4F8D-98C4-8FAD396B937D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分赌注问题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2CDED-C79A-4E1B-8170-E96F5AD6D66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第一个特点是显然的；</a:t>
            </a:r>
          </a:p>
          <a:p>
            <a:r>
              <a:rPr lang="zh-CN" altLang="en-US" b="1"/>
              <a:t>第二个特点，严格说来，是很难具备的</a:t>
            </a:r>
            <a:r>
              <a:rPr lang="en-US" altLang="zh-CN" b="1"/>
              <a:t>.</a:t>
            </a:r>
          </a:p>
          <a:p>
            <a:r>
              <a:rPr lang="zh-CN" altLang="en-US" b="1"/>
              <a:t>因为实际的硬币两面的花纹不同，凹凸分布不同，故</a:t>
            </a:r>
            <a:r>
              <a:rPr lang="zh-CN" altLang="en-US" b="1">
                <a:solidFill>
                  <a:srgbClr val="FF0000"/>
                </a:solidFill>
              </a:rPr>
              <a:t>硬币不是绝对均匀对称的</a:t>
            </a:r>
            <a:r>
              <a:rPr lang="en-US" altLang="zh-CN" b="1"/>
              <a:t>.</a:t>
            </a:r>
          </a:p>
          <a:p>
            <a:r>
              <a:rPr lang="zh-CN" altLang="en-US" b="1"/>
              <a:t>不过花纹、凹凸这些因素对出现正面或反面的影响很小，可以把它们</a:t>
            </a:r>
            <a:r>
              <a:rPr lang="zh-CN" altLang="en-US" b="1">
                <a:solidFill>
                  <a:srgbClr val="FF0000"/>
                </a:solidFill>
              </a:rPr>
              <a:t>忽略</a:t>
            </a:r>
            <a:r>
              <a:rPr lang="zh-CN" altLang="en-US" b="1"/>
              <a:t>，而认为出现正面和出现反面是等可能的</a:t>
            </a:r>
            <a:r>
              <a:rPr lang="en-US" altLang="zh-CN" b="1"/>
              <a:t>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DAFDE-BCA7-45B1-8A6C-5AD09060CB4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b="1"/>
              <a:t>等可能性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B3DC1-0972-45D8-BE73-1015F95F24A5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b="1"/>
              <a:t>等可能性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D17B2-E64F-431A-88C0-23F4D8FC5345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b="1"/>
              <a:t>排列与组合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D17B2-E64F-431A-88C0-23F4D8FC534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 b="1"/>
              <a:t>排列与组合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C9E6E-F8E6-48FA-9958-F6243EF618F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9829F-D065-46A7-88C9-8223C74ED71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zh-CN" altLang="en-US"/>
              <a:t>排列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7D25D-6E3D-47DE-BA65-74CDFBD2C5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F31B4-CD06-44CC-B58F-2BEBC2A4B1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9A68-9C62-4414-A251-AE1BA292DBA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E3DEF-6944-47AA-9908-79FDBFAED75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2675-4033-4DE9-929C-4F2C70D409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2EC6E-D227-4936-B9E3-CB91E1FA88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BD54E-9E3E-4491-B008-2703FFC7D1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CD1D-0490-43F3-A854-12CAC5DF929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CFEBF-79C7-4D5C-8671-F2A44109D4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32BF7-C2E7-4F49-96D4-5F9CEFBBEB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7B9D6-C738-42D7-B179-254D67D736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4D9E3F-4BF4-4DCC-8EE5-90FB73B67E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5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0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概率论与数理统计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>
                <a:latin typeface="宋体" pitchFamily="2" charset="-122"/>
              </a:rPr>
              <a:t>王 力</a:t>
            </a:r>
          </a:p>
          <a:p>
            <a:r>
              <a:rPr lang="en-US" altLang="zh-CN" sz="4400" b="1" dirty="0" smtClean="0">
                <a:latin typeface="宋体" pitchFamily="2" charset="-122"/>
              </a:rPr>
              <a:t>2023</a:t>
            </a:r>
            <a:r>
              <a:rPr lang="zh-CN" altLang="en-US" sz="4400" b="1" dirty="0" smtClean="0">
                <a:latin typeface="宋体" pitchFamily="2" charset="-122"/>
              </a:rPr>
              <a:t>高教</a:t>
            </a:r>
            <a:r>
              <a:rPr lang="zh-CN" altLang="en-US" sz="4400" b="1" dirty="0">
                <a:latin typeface="宋体" pitchFamily="2" charset="-122"/>
              </a:rPr>
              <a:t>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为了研究事件发生的可能性的大小，就需要</a:t>
            </a:r>
            <a:r>
              <a:rPr lang="en-US" altLang="zh-CN" b="1"/>
              <a:t>(</a:t>
            </a:r>
            <a:r>
              <a:rPr lang="zh-CN" altLang="en-US" b="1"/>
              <a:t>最好</a:t>
            </a:r>
            <a:r>
              <a:rPr lang="en-US" altLang="zh-CN" b="1"/>
              <a:t>)</a:t>
            </a:r>
            <a:r>
              <a:rPr lang="zh-CN" altLang="en-US" b="1"/>
              <a:t>用一个数字来描述这种可能性的大小，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人们就把</a:t>
            </a:r>
            <a:r>
              <a:rPr lang="zh-CN" altLang="en-US" b="1">
                <a:solidFill>
                  <a:srgbClr val="FF0000"/>
                </a:solidFill>
              </a:rPr>
              <a:t>刻画</a:t>
            </a:r>
            <a:r>
              <a:rPr lang="zh-CN" altLang="en-US" b="1"/>
              <a:t>这种</a:t>
            </a:r>
            <a:r>
              <a:rPr lang="zh-CN" altLang="en-US" b="1">
                <a:solidFill>
                  <a:srgbClr val="FF0000"/>
                </a:solidFill>
              </a:rPr>
              <a:t>可能性大小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数值</a:t>
            </a:r>
            <a:r>
              <a:rPr lang="zh-CN" altLang="en-US" b="1"/>
              <a:t>叫做事件的</a:t>
            </a:r>
            <a:r>
              <a:rPr lang="zh-CN" altLang="en-US" b="1">
                <a:solidFill>
                  <a:srgbClr val="FF0000"/>
                </a:solidFill>
              </a:rPr>
              <a:t>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的概率分别用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来表示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由此可知，概率是随机事件的函数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复习（</a:t>
            </a:r>
            <a:r>
              <a:rPr lang="en-US" altLang="zh-CN" b="1"/>
              <a:t>1.3</a:t>
            </a:r>
            <a:r>
              <a:rPr lang="zh-CN" altLang="en-US" b="1"/>
              <a:t>节古典概率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了解：概率的意义</a:t>
            </a:r>
          </a:p>
          <a:p>
            <a:pPr marL="609600" indent="-609600"/>
            <a:r>
              <a:rPr lang="zh-CN" altLang="en-US" b="1"/>
              <a:t>理解：古典概率的定义</a:t>
            </a:r>
          </a:p>
          <a:p>
            <a:pPr marL="609600" indent="-609600"/>
            <a:r>
              <a:rPr lang="zh-CN" altLang="en-US" b="1"/>
              <a:t>掌握：古典概率的求法</a:t>
            </a:r>
          </a:p>
          <a:p>
            <a:pPr marL="609600" indent="-609600"/>
            <a:r>
              <a:rPr lang="zh-CN" altLang="en-US" b="1"/>
              <a:t>熟练：分房问题、抓阄问题</a:t>
            </a:r>
          </a:p>
          <a:p>
            <a:pPr marL="609600" indent="-609600"/>
            <a:r>
              <a:rPr lang="zh-CN" altLang="en-US" b="1"/>
              <a:t>重点：古典概率的性质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33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预习（</a:t>
            </a:r>
            <a:r>
              <a:rPr lang="en-US" altLang="zh-CN" b="1"/>
              <a:t>1.4~1.6</a:t>
            </a:r>
            <a:r>
              <a:rPr lang="zh-CN" altLang="en-US" b="1"/>
              <a:t>节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1.4</a:t>
            </a:r>
            <a:r>
              <a:rPr lang="zh-CN" altLang="en-US" b="1"/>
              <a:t>几何概率</a:t>
            </a:r>
          </a:p>
          <a:p>
            <a:pPr marL="609600" indent="-609600"/>
            <a:r>
              <a:rPr lang="en-US" altLang="zh-CN" b="1"/>
              <a:t>1.5</a:t>
            </a:r>
            <a:r>
              <a:rPr lang="zh-CN" altLang="en-US" b="1"/>
              <a:t>统计概率</a:t>
            </a:r>
          </a:p>
          <a:p>
            <a:pPr marL="609600" indent="-609600"/>
            <a:r>
              <a:rPr lang="en-US" altLang="zh-CN" b="1"/>
              <a:t>1.6</a:t>
            </a:r>
            <a:r>
              <a:rPr lang="zh-CN" altLang="en-US" b="1"/>
              <a:t>节概率的公理化定义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  <p:bldP spid="39936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  <a:cs typeface="Times New Roman" pitchFamily="18" charset="0"/>
              </a:rPr>
              <a:t>古典概率</a:t>
            </a:r>
            <a:r>
              <a:rPr lang="zh-CN" altLang="en-US" b="1">
                <a:latin typeface="宋体" pitchFamily="2" charset="-122"/>
              </a:rPr>
              <a:t>往届考题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>
                <a:latin typeface="宋体" pitchFamily="2" charset="-122"/>
              </a:rPr>
              <a:t>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(1990</a:t>
            </a:r>
            <a:r>
              <a:rPr lang="zh-CN" altLang="en-US" b="1" dirty="0">
                <a:latin typeface="宋体" pitchFamily="2" charset="-122"/>
              </a:rPr>
              <a:t>，试卷四，</a:t>
            </a:r>
            <a:r>
              <a:rPr lang="en-US" altLang="zh-CN" b="1" dirty="0">
                <a:latin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</a:rPr>
              <a:t>分，试卷五，</a:t>
            </a:r>
            <a:r>
              <a:rPr lang="en-US" altLang="zh-CN" b="1" dirty="0">
                <a:latin typeface="Times New Roman" pitchFamily="18" charset="0"/>
              </a:rPr>
              <a:t>5</a:t>
            </a:r>
            <a:r>
              <a:rPr lang="zh-CN" altLang="en-US" b="1" dirty="0">
                <a:latin typeface="宋体" pitchFamily="2" charset="-122"/>
              </a:rPr>
              <a:t>分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9600" indent="-609600"/>
            <a:r>
              <a:rPr lang="en-US" altLang="zh-CN" b="1" dirty="0"/>
              <a:t>(10.)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从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0</a:t>
            </a:r>
            <a:r>
              <a:rPr lang="en-US" altLang="zh-CN" b="1" dirty="0">
                <a:latin typeface="宋体" pitchFamily="2" charset="-122"/>
              </a:rPr>
              <a:t>,1,2,</a:t>
            </a:r>
            <a:r>
              <a:rPr lang="en-US" altLang="zh-CN" b="1" dirty="0">
                <a:latin typeface="Times New Roman" pitchFamily="18" charset="0"/>
              </a:rPr>
              <a:t>…</a:t>
            </a:r>
            <a:r>
              <a:rPr lang="en-US" altLang="zh-CN" b="1" dirty="0">
                <a:latin typeface="宋体" pitchFamily="2" charset="-122"/>
              </a:rPr>
              <a:t>,9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这十个数字中任意选出三个不同的数字，求下列事件的概率：</a:t>
            </a:r>
          </a:p>
          <a:p>
            <a:pPr marL="609600" indent="-609600"/>
            <a:r>
              <a:rPr lang="en-US" altLang="zh-CN" b="1" i="1" dirty="0"/>
              <a:t>A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三个数字中不含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marL="609600" indent="-609600"/>
            <a:r>
              <a:rPr lang="en-US" altLang="zh-CN" b="1" i="1" dirty="0"/>
              <a:t>A</a:t>
            </a:r>
            <a:r>
              <a:rPr lang="en-US" altLang="zh-CN" b="1" baseline="-25000" dirty="0"/>
              <a:t>3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三个数字中含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但不含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；</a:t>
            </a:r>
          </a:p>
          <a:p>
            <a:pPr marL="609600" indent="-609600"/>
            <a:r>
              <a:rPr lang="en-US" altLang="zh-CN" b="1" i="1" dirty="0"/>
              <a:t>A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三个数字中不含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0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或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b="1" dirty="0">
                <a:latin typeface="Times New Roman"/>
                <a:cs typeface="Times New Roman" pitchFamily="18" charset="0"/>
              </a:rPr>
              <a:t>”</a:t>
            </a:r>
            <a:r>
              <a:rPr lang="en-US" altLang="zh-CN" b="1" dirty="0">
                <a:latin typeface="宋体" pitchFamily="2" charset="-122"/>
              </a:rPr>
              <a:t>.</a:t>
            </a:r>
          </a:p>
        </p:txBody>
      </p:sp>
      <p:pic>
        <p:nvPicPr>
          <p:cNvPr id="312324" name="Picture 4" descr="去工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4005263"/>
            <a:ext cx="17049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  <p:bldP spid="31232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2</a:t>
            </a:r>
            <a:r>
              <a:rPr lang="en-US" altLang="zh-CN" dirty="0"/>
              <a:t> </a:t>
            </a:r>
            <a:r>
              <a:rPr lang="en-US" altLang="zh-CN" b="1" dirty="0"/>
              <a:t>(1992</a:t>
            </a:r>
            <a:r>
              <a:rPr lang="zh-CN" altLang="en-US" b="1" dirty="0"/>
              <a:t>，试卷四，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en-US" altLang="zh-CN" b="1" dirty="0"/>
              <a:t>(9.)</a:t>
            </a:r>
            <a:r>
              <a:rPr lang="zh-CN" altLang="en-US" b="1" dirty="0"/>
              <a:t>将</a:t>
            </a:r>
            <a:r>
              <a:rPr lang="en-US" altLang="zh-CN" b="1" dirty="0"/>
              <a:t>C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C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E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E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I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N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S</a:t>
            </a:r>
            <a:r>
              <a:rPr lang="zh-CN" altLang="en-US" b="1" dirty="0"/>
              <a:t>这</a:t>
            </a:r>
            <a:r>
              <a:rPr lang="en-US" altLang="zh-CN" b="1" dirty="0"/>
              <a:t>7</a:t>
            </a:r>
            <a:r>
              <a:rPr lang="zh-CN" altLang="en-US" b="1" dirty="0"/>
              <a:t>个字母随机地排成一行，那么恰好排成英文单词</a:t>
            </a:r>
            <a:r>
              <a:rPr lang="en-US" altLang="zh-CN" b="1" dirty="0"/>
              <a:t>SCIENCE</a:t>
            </a:r>
            <a:r>
              <a:rPr lang="zh-CN" altLang="en-US" b="1" dirty="0"/>
              <a:t>的概率为</a:t>
            </a:r>
            <a:r>
              <a:rPr lang="en-US" altLang="zh-CN" b="1" dirty="0"/>
              <a:t>(    </a:t>
            </a:r>
            <a:r>
              <a:rPr lang="en-US" altLang="zh-CN" b="1" dirty="0" smtClean="0"/>
              <a:t>).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3</a:t>
            </a:r>
            <a:r>
              <a:rPr lang="en-US" altLang="zh-CN" dirty="0"/>
              <a:t> </a:t>
            </a:r>
            <a:r>
              <a:rPr lang="en-US" altLang="zh-CN" b="1" dirty="0"/>
              <a:t>(1993</a:t>
            </a:r>
            <a:r>
              <a:rPr lang="zh-CN" altLang="en-US" b="1" dirty="0"/>
              <a:t>，试卷一，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zh-CN" altLang="en-US" b="1" dirty="0"/>
              <a:t>一批产品共有</a:t>
            </a:r>
            <a:r>
              <a:rPr lang="en-US" altLang="zh-CN" b="1" dirty="0"/>
              <a:t>10</a:t>
            </a:r>
            <a:r>
              <a:rPr lang="zh-CN" altLang="en-US" b="1" dirty="0"/>
              <a:t>个正品，</a:t>
            </a:r>
            <a:r>
              <a:rPr lang="en-US" altLang="zh-CN" b="1" dirty="0"/>
              <a:t>2</a:t>
            </a:r>
            <a:r>
              <a:rPr lang="zh-CN" altLang="en-US" b="1" dirty="0"/>
              <a:t>个次品，任意抽取两次，每次抽</a:t>
            </a:r>
            <a:r>
              <a:rPr lang="en-US" altLang="zh-CN" b="1" dirty="0"/>
              <a:t>1</a:t>
            </a:r>
            <a:r>
              <a:rPr lang="zh-CN" altLang="en-US" b="1" dirty="0"/>
              <a:t>个，抽出后不再放回，则第二次抽出的是次品的概率为</a:t>
            </a:r>
            <a:r>
              <a:rPr lang="en-US" altLang="zh-CN" b="1" dirty="0"/>
              <a:t>(    ).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补充例题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1(15.)</a:t>
            </a:r>
            <a:r>
              <a:rPr lang="en-US" altLang="zh-CN"/>
              <a:t> </a:t>
            </a:r>
            <a:r>
              <a:rPr lang="zh-CN" altLang="en-US" b="1">
                <a:cs typeface="Times New Roman" pitchFamily="18" charset="0"/>
              </a:rPr>
              <a:t>从</a:t>
            </a:r>
            <a:r>
              <a:rPr lang="en-US" altLang="zh-CN" b="1">
                <a:cs typeface="Times New Roman" pitchFamily="18" charset="0"/>
              </a:rPr>
              <a:t>5</a:t>
            </a:r>
            <a:r>
              <a:rPr lang="zh-CN" altLang="en-US" b="1">
                <a:cs typeface="Times New Roman" pitchFamily="18" charset="0"/>
              </a:rPr>
              <a:t>，</a:t>
            </a:r>
            <a:r>
              <a:rPr lang="en-US" altLang="zh-CN" b="1">
                <a:cs typeface="Times New Roman" pitchFamily="18" charset="0"/>
              </a:rPr>
              <a:t>6</a:t>
            </a:r>
            <a:r>
              <a:rPr lang="zh-CN" altLang="en-US" b="1">
                <a:cs typeface="Times New Roman" pitchFamily="18" charset="0"/>
              </a:rPr>
              <a:t>，</a:t>
            </a:r>
            <a:r>
              <a:rPr lang="en-US" altLang="zh-CN" b="1">
                <a:cs typeface="Times New Roman" pitchFamily="18" charset="0"/>
              </a:rPr>
              <a:t>7</a:t>
            </a:r>
            <a:r>
              <a:rPr lang="zh-CN" altLang="en-US" b="1">
                <a:cs typeface="Times New Roman" pitchFamily="18" charset="0"/>
              </a:rPr>
              <a:t>，</a:t>
            </a:r>
            <a:r>
              <a:rPr lang="en-US" altLang="zh-CN" b="1">
                <a:cs typeface="Times New Roman" pitchFamily="18" charset="0"/>
              </a:rPr>
              <a:t>8</a:t>
            </a:r>
            <a:r>
              <a:rPr lang="zh-CN" altLang="en-US" b="1">
                <a:cs typeface="Times New Roman" pitchFamily="18" charset="0"/>
              </a:rPr>
              <a:t>这四个数中，有放回地取三次，每次任取一个数，</a:t>
            </a:r>
          </a:p>
          <a:p>
            <a:pPr marL="609600" indent="-609600"/>
            <a:r>
              <a:rPr lang="zh-CN" altLang="en-US" b="1">
                <a:cs typeface="Times New Roman" pitchFamily="18" charset="0"/>
              </a:rPr>
              <a:t>求所得的</a:t>
            </a:r>
            <a:r>
              <a:rPr lang="en-US" altLang="zh-CN" b="1">
                <a:cs typeface="Times New Roman" pitchFamily="18" charset="0"/>
              </a:rPr>
              <a:t>3</a:t>
            </a:r>
            <a:r>
              <a:rPr lang="zh-CN" altLang="en-US" b="1">
                <a:cs typeface="Times New Roman" pitchFamily="18" charset="0"/>
              </a:rPr>
              <a:t>个数之积能被</a:t>
            </a:r>
            <a:r>
              <a:rPr lang="en-US" altLang="zh-CN" b="1">
                <a:cs typeface="Times New Roman" pitchFamily="18" charset="0"/>
              </a:rPr>
              <a:t>10</a:t>
            </a:r>
            <a:r>
              <a:rPr lang="zh-CN" altLang="en-US" b="1">
                <a:cs typeface="Times New Roman" pitchFamily="18" charset="0"/>
              </a:rPr>
              <a:t>整除的概率？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分赌注问题：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甲乙二人赌技相同</a:t>
            </a:r>
            <a:r>
              <a:rPr lang="en-US" altLang="zh-CN" b="1"/>
              <a:t>.</a:t>
            </a:r>
            <a:r>
              <a:rPr lang="zh-CN" altLang="en-US" b="1"/>
              <a:t>各出赌资</a:t>
            </a:r>
            <a:r>
              <a:rPr lang="en-US" altLang="zh-CN" b="1"/>
              <a:t>500</a:t>
            </a:r>
            <a:r>
              <a:rPr lang="zh-CN" altLang="en-US" b="1"/>
              <a:t>元进行赌博活动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约定：谁先胜三局，则谁拿走全部</a:t>
            </a:r>
            <a:r>
              <a:rPr lang="en-US" altLang="zh-CN" b="1"/>
              <a:t>1000</a:t>
            </a:r>
            <a:r>
              <a:rPr lang="zh-CN" altLang="en-US" b="1"/>
              <a:t>元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现已赌了三局，甲二胜一负而因故要终止赌博，问这</a:t>
            </a:r>
            <a:r>
              <a:rPr lang="en-US" altLang="zh-CN" b="1"/>
              <a:t>1000</a:t>
            </a:r>
            <a:r>
              <a:rPr lang="zh-CN" altLang="en-US" b="1"/>
              <a:t>元要如何分，才算公平？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分赌注问题：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甲乙二人赌技相同</a:t>
            </a:r>
            <a:r>
              <a:rPr lang="en-US" altLang="zh-CN" b="1"/>
              <a:t>.</a:t>
            </a:r>
            <a:r>
              <a:rPr lang="zh-CN" altLang="en-US" b="1"/>
              <a:t>各出赌注</a:t>
            </a:r>
            <a:r>
              <a:rPr lang="en-US" altLang="zh-CN" b="1"/>
              <a:t>500</a:t>
            </a:r>
            <a:r>
              <a:rPr lang="zh-CN" altLang="en-US" b="1"/>
              <a:t>元</a:t>
            </a:r>
            <a:r>
              <a:rPr lang="en-US" altLang="zh-CN" b="1"/>
              <a:t>.</a:t>
            </a:r>
            <a:r>
              <a:rPr lang="zh-CN" altLang="en-US" b="1"/>
              <a:t>约定：谁先胜三局，则谁拿走全部</a:t>
            </a:r>
            <a:r>
              <a:rPr lang="en-US" altLang="zh-CN" b="1"/>
              <a:t>1000</a:t>
            </a:r>
            <a:r>
              <a:rPr lang="zh-CN" altLang="en-US" b="1"/>
              <a:t>元</a:t>
            </a:r>
            <a:r>
              <a:rPr lang="en-US" altLang="zh-CN" b="1"/>
              <a:t>.</a:t>
            </a:r>
            <a:r>
              <a:rPr lang="zh-CN" altLang="en-US" b="1"/>
              <a:t>现已赌了三局，甲二胜一负而因故要终止赌博，问这</a:t>
            </a:r>
            <a:r>
              <a:rPr lang="en-US" altLang="zh-CN" b="1"/>
              <a:t>1000</a:t>
            </a:r>
            <a:r>
              <a:rPr lang="zh-CN" altLang="en-US" b="1"/>
              <a:t>元要如何分，才算公平？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平均分对甲欠公平，全归甲则对乙欠公平</a:t>
            </a:r>
            <a:r>
              <a:rPr lang="en-US" altLang="zh-CN" b="1"/>
              <a:t>.</a:t>
            </a:r>
            <a:r>
              <a:rPr lang="zh-CN" altLang="en-US" b="1"/>
              <a:t>合理的分法是按一定比例甲拿大头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一种看来可以接受的方法是按已胜的局数分，即甲拿</a:t>
            </a:r>
            <a:r>
              <a:rPr lang="en-US" altLang="zh-CN" b="1"/>
              <a:t>2/3</a:t>
            </a:r>
            <a:r>
              <a:rPr lang="zh-CN" altLang="en-US" b="1"/>
              <a:t>，乙拿</a:t>
            </a:r>
            <a:r>
              <a:rPr lang="en-US" altLang="zh-CN" b="1"/>
              <a:t>1/3.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/>
      <p:bldP spid="3276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仔细分析，发现这不合理，道理如下：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设想继续赌两局，则结果无非以下四种情况之一：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zh-CN" altLang="en-US" b="1"/>
              <a:t>甲甲，甲乙，乙甲，乙乙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其中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甲乙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表示第一局甲胜第二局乙胜，余类推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把已赌过的三局与上面的这四种结果结合</a:t>
            </a:r>
            <a:r>
              <a:rPr lang="en-US" altLang="zh-CN" b="1"/>
              <a:t>(</a:t>
            </a:r>
            <a:r>
              <a:rPr lang="zh-CN" altLang="en-US" b="1"/>
              <a:t>即甲、乙赌完五局</a:t>
            </a:r>
            <a:r>
              <a:rPr lang="en-US" altLang="zh-CN" b="1"/>
              <a:t>)</a:t>
            </a:r>
            <a:r>
              <a:rPr lang="zh-CN" altLang="en-US" b="1"/>
              <a:t>，我们看出：对前三个结果都是甲先胜三局，因而得仟元，只是最后一个结果才由乙得仟元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对于一个给定的事件，概率到底是一个什么数？</a:t>
            </a:r>
          </a:p>
          <a:p>
            <a:pPr marL="609600" indent="-609600"/>
            <a:r>
              <a:rPr lang="zh-CN" altLang="en-US" b="1"/>
              <a:t>怎样求？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下面先对一种最简单的情况加以讨论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在赌技相同的条件下，上面的那四种结果应有等可能性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因此，甲、乙最终获胜可能性大小之比为</a:t>
            </a:r>
            <a:r>
              <a:rPr lang="en-US" altLang="zh-CN" b="1" dirty="0"/>
              <a:t>3:1 .</a:t>
            </a:r>
          </a:p>
          <a:p>
            <a:pPr marL="609600" indent="-609600"/>
            <a:r>
              <a:rPr lang="zh-CN" altLang="en-US" b="1" dirty="0"/>
              <a:t>全部赌本应按这个比例分配，即甲分</a:t>
            </a:r>
            <a:r>
              <a:rPr lang="en-US" altLang="zh-CN" b="1" dirty="0"/>
              <a:t>750</a:t>
            </a:r>
            <a:r>
              <a:rPr lang="zh-CN" altLang="en-US" b="1" dirty="0"/>
              <a:t>元，乙分</a:t>
            </a:r>
            <a:r>
              <a:rPr lang="en-US" altLang="zh-CN" b="1" dirty="0"/>
              <a:t>250</a:t>
            </a:r>
            <a:r>
              <a:rPr lang="zh-CN" altLang="en-US" b="1" dirty="0"/>
              <a:t>元，才算公平合理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课间休息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zh-CN" b="1"/>
              <a:t>1.3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>
                <a:latin typeface="宋体" pitchFamily="2" charset="-122"/>
              </a:rPr>
              <a:t>古典概率</a:t>
            </a:r>
          </a:p>
          <a:p>
            <a:pPr marL="609600" indent="-609600"/>
            <a:r>
              <a:rPr lang="en-US" altLang="zh-CN" b="1"/>
              <a:t>1.3.1 </a:t>
            </a:r>
            <a:r>
              <a:rPr lang="zh-CN" altLang="en-US" b="1"/>
              <a:t>古典概率的定义与计算 </a:t>
            </a:r>
          </a:p>
          <a:p>
            <a:pPr marL="609600" indent="-609600"/>
            <a:r>
              <a:rPr lang="zh-CN" altLang="en-US" b="1"/>
              <a:t>先看一个简单的例子</a:t>
            </a:r>
          </a:p>
        </p:txBody>
      </p:sp>
      <p:pic>
        <p:nvPicPr>
          <p:cNvPr id="225287" name="Picture 7" descr="u=402547962,132813014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3213100"/>
            <a:ext cx="214312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投掷一枚</a:t>
            </a:r>
            <a:r>
              <a:rPr lang="zh-CN" altLang="en-US" b="1">
                <a:solidFill>
                  <a:srgbClr val="FF0000"/>
                </a:solidFill>
              </a:rPr>
              <a:t>均匀的</a:t>
            </a:r>
            <a:r>
              <a:rPr lang="zh-CN" altLang="en-US" b="1"/>
              <a:t>硬币，考虑出现正面和出现反面这两个事件的概率</a:t>
            </a:r>
            <a:r>
              <a:rPr lang="en-US" altLang="zh-CN" b="1"/>
              <a:t>.</a:t>
            </a:r>
          </a:p>
        </p:txBody>
      </p:sp>
      <p:pic>
        <p:nvPicPr>
          <p:cNvPr id="226309" name="Picture 5" descr="u=1334965785,206431650&amp;fm=23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068638"/>
            <a:ext cx="3552825" cy="2857500"/>
          </a:xfrm>
          <a:prstGeom prst="rect">
            <a:avLst/>
          </a:prstGeom>
          <a:noFill/>
        </p:spPr>
      </p:pic>
      <p:pic>
        <p:nvPicPr>
          <p:cNvPr id="226311" name="Picture 7" descr="硬币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163" y="3081338"/>
            <a:ext cx="3033712" cy="25876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由于硬币是均匀的，因而出现正面和出现反面的可能性是一样的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故人们有理由认为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这两个事件的概率都是</a:t>
            </a:r>
            <a:r>
              <a:rPr lang="en-US" altLang="zh-CN" b="1"/>
              <a:t>1/2.</a:t>
            </a:r>
          </a:p>
        </p:txBody>
      </p:sp>
      <p:pic>
        <p:nvPicPr>
          <p:cNvPr id="332804" name="Picture 4" descr="u=1334965785,206431650&amp;fm=23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068638"/>
            <a:ext cx="355282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这个例子具有下面两个</a:t>
            </a:r>
            <a:r>
              <a:rPr lang="zh-CN" altLang="en-US" b="1">
                <a:hlinkClick r:id="rId3" action="ppaction://hlinksldjump"/>
              </a:rPr>
              <a:t>特点</a:t>
            </a:r>
            <a:r>
              <a:rPr lang="zh-CN" altLang="en-US" b="1"/>
              <a:t>：</a:t>
            </a:r>
          </a:p>
          <a:p>
            <a:pPr marL="609600" indent="-609600"/>
            <a:r>
              <a:rPr lang="en-US" altLang="zh-CN" b="1"/>
              <a:t>(ⅰ)</a:t>
            </a:r>
            <a:r>
              <a:rPr lang="zh-CN" altLang="en-US" b="1"/>
              <a:t>样本空间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包含的基本事件的个数是</a:t>
            </a:r>
            <a:r>
              <a:rPr lang="zh-CN" altLang="en-US" b="1">
                <a:solidFill>
                  <a:srgbClr val="FF0000"/>
                </a:solidFill>
              </a:rPr>
              <a:t>有限的</a:t>
            </a:r>
            <a:r>
              <a:rPr lang="en-US" altLang="zh-CN" b="1"/>
              <a:t>(</a:t>
            </a:r>
            <a:r>
              <a:rPr lang="zh-CN" altLang="en-US" b="1"/>
              <a:t>两个</a:t>
            </a:r>
            <a:r>
              <a:rPr lang="en-US" altLang="zh-CN" b="1"/>
              <a:t>) </a:t>
            </a:r>
            <a:r>
              <a:rPr lang="zh-CN" altLang="en-US" b="1"/>
              <a:t>；</a:t>
            </a:r>
          </a:p>
          <a:p>
            <a:pPr marL="609600" indent="-609600"/>
            <a:r>
              <a:rPr lang="en-US" altLang="zh-CN" b="1"/>
              <a:t>(ⅱ)</a:t>
            </a:r>
            <a:r>
              <a:rPr lang="zh-CN" altLang="en-US" b="1"/>
              <a:t>每个基本事件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发生的可能性是</a:t>
            </a:r>
            <a:r>
              <a:rPr lang="zh-CN" altLang="en-US" b="1">
                <a:solidFill>
                  <a:srgbClr val="FF0000"/>
                </a:solidFill>
              </a:rPr>
              <a:t>相等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pic>
        <p:nvPicPr>
          <p:cNvPr id="334852" name="Picture 4" descr="思索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88" y="2924175"/>
            <a:ext cx="2286000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第一个特点是显然的；</a:t>
            </a:r>
          </a:p>
          <a:p>
            <a:pPr marL="609600" indent="-609600"/>
            <a:r>
              <a:rPr lang="zh-CN" altLang="en-US" b="1"/>
              <a:t>第二个特点，严格说来，是很难具备的</a:t>
            </a:r>
            <a:r>
              <a:rPr lang="en-US" altLang="zh-CN" b="1"/>
              <a:t>.</a:t>
            </a:r>
          </a:p>
        </p:txBody>
      </p:sp>
      <p:pic>
        <p:nvPicPr>
          <p:cNvPr id="228355" name="Picture 3" descr="思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725" y="1989138"/>
            <a:ext cx="1114425" cy="1428750"/>
          </a:xfrm>
          <a:prstGeom prst="rect">
            <a:avLst/>
          </a:prstGeom>
          <a:noFill/>
        </p:spPr>
      </p:pic>
      <p:pic>
        <p:nvPicPr>
          <p:cNvPr id="228357" name="Picture 5" descr="讲解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852738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因为实际的硬币两面的花纹不同，凹凸分布也不同，故</a:t>
            </a:r>
            <a:r>
              <a:rPr lang="zh-CN" altLang="en-US" b="1">
                <a:solidFill>
                  <a:srgbClr val="FF0000"/>
                </a:solidFill>
              </a:rPr>
              <a:t>硬币不是绝对均匀对称的</a:t>
            </a:r>
            <a:r>
              <a:rPr lang="en-US" altLang="zh-CN" b="1"/>
              <a:t>.</a:t>
            </a:r>
          </a:p>
        </p:txBody>
      </p:sp>
      <p:pic>
        <p:nvPicPr>
          <p:cNvPr id="338947" name="Picture 3" descr="u=1334965785,206431650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060575"/>
            <a:ext cx="355282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不过花纹、凹凸这些因素对出现正面或反面的影响很小，可以把它们</a:t>
            </a:r>
            <a:r>
              <a:rPr lang="zh-CN" altLang="en-US" b="1">
                <a:solidFill>
                  <a:srgbClr val="FF0000"/>
                </a:solidFill>
              </a:rPr>
              <a:t>忽略</a:t>
            </a:r>
            <a:r>
              <a:rPr lang="zh-CN" altLang="en-US" b="1"/>
              <a:t>，而认为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和出现反面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是等可能的</a:t>
            </a:r>
            <a:r>
              <a:rPr lang="en-US" altLang="zh-CN" b="1"/>
              <a:t>.</a:t>
            </a:r>
          </a:p>
        </p:txBody>
      </p:sp>
      <p:pic>
        <p:nvPicPr>
          <p:cNvPr id="342019" name="Picture 3" descr="讲解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349500"/>
            <a:ext cx="2857500" cy="2857500"/>
          </a:xfrm>
          <a:prstGeom prst="rect">
            <a:avLst/>
          </a:prstGeom>
          <a:noFill/>
        </p:spPr>
      </p:pic>
      <p:pic>
        <p:nvPicPr>
          <p:cNvPr id="342021" name="Picture 5" descr="硬币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349500"/>
            <a:ext cx="3571875" cy="2095500"/>
          </a:xfrm>
          <a:prstGeom prst="rect">
            <a:avLst/>
          </a:prstGeom>
          <a:noFill/>
        </p:spPr>
      </p:pic>
      <p:pic>
        <p:nvPicPr>
          <p:cNvPr id="342022" name="Picture 6" descr="硬币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4365625"/>
            <a:ext cx="332422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因为实际的硬币两面的花纹不同，凹凸分布不同，故</a:t>
            </a:r>
            <a:r>
              <a:rPr lang="zh-CN" altLang="en-US" b="1">
                <a:solidFill>
                  <a:srgbClr val="FF0000"/>
                </a:solidFill>
              </a:rPr>
              <a:t>硬币不是绝对均匀对称的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不过花纹、凹凸这些因素对出现正面或反面的影响很小，可以把它们</a:t>
            </a:r>
            <a:r>
              <a:rPr lang="zh-CN" altLang="en-US" b="1">
                <a:solidFill>
                  <a:srgbClr val="FF0000"/>
                </a:solidFill>
              </a:rPr>
              <a:t>忽略</a:t>
            </a:r>
            <a:r>
              <a:rPr lang="zh-CN" altLang="en-US" b="1"/>
              <a:t>，而认为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出现正面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和出现反面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是等可能的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具有上述两个特点的试验，叫做古典概型试验，它是概率论初期研究的主要对象，一般有下面的定义</a:t>
            </a:r>
            <a:r>
              <a:rPr lang="en-US" altLang="zh-CN" b="1"/>
              <a:t>.</a:t>
            </a:r>
          </a:p>
        </p:txBody>
      </p:sp>
      <p:pic>
        <p:nvPicPr>
          <p:cNvPr id="339971" name="Picture 3" descr="中国一元硬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00570"/>
            <a:ext cx="394335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宋体" pitchFamily="2" charset="-122"/>
              </a:rPr>
              <a:t>概率论与数理统计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>
                <a:latin typeface="宋体" pitchFamily="2" charset="-122"/>
              </a:rPr>
              <a:t>第一章</a:t>
            </a:r>
          </a:p>
          <a:p>
            <a:r>
              <a:rPr lang="zh-CN" altLang="en-US" sz="4400" b="1">
                <a:latin typeface="宋体" pitchFamily="2" charset="-122"/>
              </a:rPr>
              <a:t>随机事件与概率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autoUpdateAnimBg="0"/>
      <p:bldP spid="2181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定义</a:t>
            </a:r>
            <a:r>
              <a:rPr lang="en-US" altLang="zh-CN" b="1" dirty="0"/>
              <a:t>1.3.1 </a:t>
            </a:r>
            <a:r>
              <a:rPr lang="zh-CN" altLang="en-US" b="1" dirty="0"/>
              <a:t>设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zh-CN" altLang="en-US" b="1" dirty="0"/>
              <a:t>是一个随机试验</a:t>
            </a:r>
            <a:r>
              <a:rPr lang="zh-CN" altLang="en-US" b="1" dirty="0" smtClean="0"/>
              <a:t>，如果它</a:t>
            </a:r>
            <a:r>
              <a:rPr lang="zh-CN" altLang="en-US" b="1" dirty="0"/>
              <a:t>的样本空间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b="1" dirty="0"/>
              <a:t>满足下面两个条件：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  </a:t>
            </a:r>
            <a:r>
              <a:rPr lang="en-US" altLang="zh-CN" b="1" dirty="0"/>
              <a:t>(ⅰ)</a:t>
            </a:r>
            <a:r>
              <a:rPr lang="zh-CN" altLang="en-US" b="1" dirty="0"/>
              <a:t>只有有限个基本事件； 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  </a:t>
            </a:r>
            <a:r>
              <a:rPr lang="en-US" altLang="zh-CN" b="1" dirty="0"/>
              <a:t>(ⅱ)</a:t>
            </a:r>
            <a:r>
              <a:rPr lang="zh-CN" altLang="en-US" b="1" dirty="0"/>
              <a:t>每个基本事件发生的可能性相等，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zh-CN" altLang="en-US" b="1" dirty="0" smtClean="0"/>
              <a:t>那么称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zh-CN" altLang="en-US" b="1" dirty="0"/>
              <a:t>为古典概型的试验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在古典概型的情况下，事件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的概率定义为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900113" y="4221163"/>
          <a:ext cx="7632700" cy="1357312"/>
        </p:xfrm>
        <a:graphic>
          <a:graphicData uri="http://schemas.openxmlformats.org/presentationml/2006/ole">
            <p:oleObj spid="_x0000_s229380" name="Equation" r:id="rId4" imgW="56692800" imgH="1005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古典概型的判定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只有有限个基本事件</a:t>
            </a:r>
          </a:p>
          <a:p>
            <a:r>
              <a:rPr lang="zh-CN" altLang="en-US" b="1"/>
              <a:t>每个基本事件发生的可能性相等</a:t>
            </a:r>
          </a:p>
        </p:txBody>
      </p:sp>
      <p:pic>
        <p:nvPicPr>
          <p:cNvPr id="348164" name="Picture 4" descr="想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3213100"/>
            <a:ext cx="2809875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设某个试验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zh-CN" altLang="en-US" b="1"/>
              <a:t>有有限个可能的结果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en-US" altLang="zh-CN" b="1" baseline="-25000">
                <a:solidFill>
                  <a:srgbClr val="FF0000"/>
                </a:solidFill>
              </a:rPr>
              <a:t>m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假定从该试验的</a:t>
            </a:r>
            <a:r>
              <a:rPr lang="zh-CN" altLang="en-US" b="1">
                <a:solidFill>
                  <a:srgbClr val="FF0000"/>
                </a:solidFill>
              </a:rPr>
              <a:t>条件</a:t>
            </a:r>
            <a:r>
              <a:rPr lang="zh-CN" altLang="en-US" b="1"/>
              <a:t>及</a:t>
            </a:r>
            <a:r>
              <a:rPr lang="zh-CN" altLang="en-US" b="1">
                <a:solidFill>
                  <a:srgbClr val="FF0000"/>
                </a:solidFill>
              </a:rPr>
              <a:t>实施方法</a:t>
            </a:r>
            <a:r>
              <a:rPr lang="zh-CN" altLang="en-US" b="1"/>
              <a:t>上去分析，我们找不到任何理由认为其中某一个结果，例如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en-US" altLang="zh-CN" b="1" baseline="-25000">
                <a:solidFill>
                  <a:srgbClr val="FF0000"/>
                </a:solidFill>
              </a:rPr>
              <a:t>i</a:t>
            </a:r>
            <a:r>
              <a:rPr lang="zh-CN" altLang="en-US" b="1"/>
              <a:t>，比任一其它结果，例如</a:t>
            </a:r>
            <a:r>
              <a:rPr lang="en-US" altLang="zh-CN" b="1" i="1">
                <a:solidFill>
                  <a:srgbClr val="FF0000"/>
                </a:solidFill>
              </a:rPr>
              <a:t>e</a:t>
            </a:r>
            <a:r>
              <a:rPr lang="en-US" altLang="zh-CN" b="1" baseline="-25000">
                <a:solidFill>
                  <a:srgbClr val="FF0000"/>
                </a:solidFill>
              </a:rPr>
              <a:t>j</a:t>
            </a:r>
            <a:r>
              <a:rPr lang="zh-CN" altLang="en-US" b="1"/>
              <a:t>，更具有优势</a:t>
            </a:r>
            <a:r>
              <a:rPr lang="en-US" altLang="zh-CN" b="1"/>
              <a:t>(</a:t>
            </a:r>
            <a:r>
              <a:rPr lang="zh-CN" altLang="en-US" b="1"/>
              <a:t>即更倾向于易发生</a:t>
            </a:r>
            <a:r>
              <a:rPr lang="en-US" altLang="zh-CN" b="1"/>
              <a:t>)</a:t>
            </a:r>
            <a:r>
              <a:rPr lang="zh-CN" altLang="en-US" b="1"/>
              <a:t>，则我们只好认为，所有结果在试验中有同等可能的出现机会，即</a:t>
            </a:r>
            <a:r>
              <a:rPr lang="en-US" altLang="zh-CN" b="1">
                <a:solidFill>
                  <a:srgbClr val="FF0000"/>
                </a:solidFill>
              </a:rPr>
              <a:t>1/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的出现机会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常常把这样的试验结果称为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等可能的</a:t>
            </a:r>
            <a:r>
              <a:rPr lang="zh-CN" altLang="en-US" b="1">
                <a:latin typeface="宋体"/>
              </a:rPr>
              <a:t>”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就掷色子的试验而言，如果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1.</a:t>
            </a:r>
            <a:r>
              <a:rPr lang="zh-CN" altLang="en-US" b="1"/>
              <a:t>色子的质料绝对均匀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2.</a:t>
            </a:r>
            <a:r>
              <a:rPr lang="zh-CN" altLang="en-US" b="1"/>
              <a:t>色子是绝对的正六面体</a:t>
            </a:r>
          </a:p>
          <a:p>
            <a:pPr marL="609600" indent="-609600" algn="ctr">
              <a:buFontTx/>
              <a:buNone/>
            </a:pPr>
            <a:r>
              <a:rPr lang="en-US" altLang="zh-CN" b="1"/>
              <a:t>3.</a:t>
            </a:r>
            <a:r>
              <a:rPr lang="zh-CN" altLang="en-US" b="1"/>
              <a:t>掷色子时离地面有充分的高度，</a:t>
            </a:r>
          </a:p>
          <a:p>
            <a:pPr marL="609600" indent="-609600"/>
            <a:r>
              <a:rPr lang="zh-CN" altLang="en-US" b="1"/>
              <a:t>则一般人都会同意，其各面出现的机会应为等可能的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当然，在现实生活中这只能是一种近似，何况，在色子上刻上点数也会影响其对称性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2952750"/>
          </a:xfrm>
        </p:spPr>
        <p:txBody>
          <a:bodyPr/>
          <a:lstStyle/>
          <a:p>
            <a:pPr marL="609600" indent="-609600"/>
            <a:r>
              <a:rPr lang="zh-CN" altLang="en-US" b="1"/>
              <a:t>在古典概型的情况下，事件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的概率定义为</a:t>
            </a:r>
          </a:p>
          <a:p>
            <a:pPr marL="609600" indent="-609600">
              <a:buFontTx/>
              <a:buNone/>
            </a:pPr>
            <a:r>
              <a:rPr lang="zh-CN" altLang="en-US" b="1" i="1">
                <a:solidFill>
                  <a:srgbClr val="FF0000"/>
                </a:solidFill>
              </a:rPr>
              <a:t>     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kumimoji="1" lang="en-US" altLang="zh-CN" b="1"/>
              <a:t>=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zh-CN" altLang="zh-CN" b="1"/>
              <a:t>所</a:t>
            </a:r>
            <a:r>
              <a:rPr kumimoji="1" lang="zh-CN" altLang="en-US" b="1"/>
              <a:t>包</a:t>
            </a:r>
            <a:r>
              <a:rPr kumimoji="1" lang="zh-CN" altLang="zh-CN" b="1"/>
              <a:t>含的基本事件个数/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zh-CN" altLang="en-US" b="1"/>
              <a:t>所包含的</a:t>
            </a:r>
            <a:r>
              <a:rPr kumimoji="1" lang="zh-CN" altLang="zh-CN" b="1"/>
              <a:t>基本事件总数</a:t>
            </a:r>
          </a:p>
          <a:p>
            <a:pPr marL="609600" indent="-609600">
              <a:buFontTx/>
              <a:buNone/>
            </a:pPr>
            <a:r>
              <a:rPr kumimoji="1" lang="zh-CN" altLang="en-US" b="1"/>
              <a:t>             </a:t>
            </a:r>
            <a:r>
              <a:rPr kumimoji="1" lang="zh-CN" altLang="zh-CN" b="1"/>
              <a:t>=</a:t>
            </a:r>
            <a:r>
              <a:rPr kumimoji="1" lang="en-US" altLang="zh-CN" b="1"/>
              <a:t> </a:t>
            </a:r>
            <a:r>
              <a:rPr kumimoji="1" lang="zh-CN" altLang="zh-CN" b="1">
                <a:solidFill>
                  <a:srgbClr val="FF0000"/>
                </a:solidFill>
              </a:rPr>
              <a:t>#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>
                <a:solidFill>
                  <a:srgbClr val="FF0000"/>
                </a:solidFill>
              </a:rPr>
              <a:t>/#</a:t>
            </a:r>
            <a:r>
              <a:rPr kumimoji="1" lang="en-US" altLang="zh-CN" b="1" i="1">
                <a:solidFill>
                  <a:srgbClr val="FF0000"/>
                </a:solidFill>
              </a:rPr>
              <a:t>S                                   </a:t>
            </a:r>
            <a:r>
              <a:rPr lang="en-US" altLang="zh-CN" b="1"/>
              <a:t>(1.3)</a:t>
            </a:r>
            <a:endParaRPr kumimoji="1" lang="en-US" altLang="zh-CN" b="1" i="1">
              <a:solidFill>
                <a:srgbClr val="FF0000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即</a:t>
            </a:r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539750" y="3429000"/>
          <a:ext cx="8153400" cy="1265238"/>
        </p:xfrm>
        <a:graphic>
          <a:graphicData uri="http://schemas.openxmlformats.org/presentationml/2006/ole">
            <p:oleObj spid="_x0000_s234500" name="Equation" r:id="rId3" imgW="64922400" imgH="10058400" progId="Equation.DSMT4">
              <p:embed/>
            </p:oleObj>
          </a:graphicData>
        </a:graphic>
      </p:graphicFrame>
      <p:sp>
        <p:nvSpPr>
          <p:cNvPr id="234500" name="Rectangle 4"/>
          <p:cNvSpPr>
            <a:spLocks noRot="1" noChangeArrowheads="1"/>
          </p:cNvSpPr>
          <p:nvPr/>
        </p:nvSpPr>
        <p:spPr bwMode="auto">
          <a:xfrm>
            <a:off x="304800" y="4724400"/>
            <a:ext cx="85407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用这个公式计算古典概率时，必须计算样本空间</a:t>
            </a:r>
            <a:r>
              <a:rPr lang="en-US" altLang="zh-CN" sz="3200" b="1" i="1"/>
              <a:t>S</a:t>
            </a:r>
            <a:r>
              <a:rPr lang="zh-CN" altLang="en-US" sz="3200" b="1"/>
              <a:t>中的基本事件总数以及事件</a:t>
            </a:r>
            <a:r>
              <a:rPr lang="en-US" altLang="zh-CN" sz="3200" b="1" i="1"/>
              <a:t>A</a:t>
            </a:r>
            <a:r>
              <a:rPr lang="zh-CN" altLang="en-US" sz="3200" b="1"/>
              <a:t>中包含的基本事件的个数</a:t>
            </a:r>
            <a:r>
              <a:rPr lang="en-US" altLang="zh-CN" sz="3200" b="1"/>
              <a:t>.</a:t>
            </a:r>
            <a:r>
              <a:rPr lang="zh-CN" altLang="en-US" sz="3200" b="1"/>
              <a:t>这种计算常常要用到排列与组合的知识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/>
      <p:bldP spid="2345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排列与组合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 dirty="0"/>
              <a:t>1.</a:t>
            </a:r>
            <a:r>
              <a:rPr lang="zh-CN" altLang="en-US" b="1" dirty="0"/>
              <a:t>两个基本原理</a:t>
            </a:r>
            <a:r>
              <a:rPr lang="zh-CN" altLang="en-US" dirty="0"/>
              <a:t> </a:t>
            </a:r>
          </a:p>
          <a:p>
            <a:pPr marL="609600" indent="-609600"/>
            <a:r>
              <a:rPr lang="en-US" altLang="zh-CN" b="1" dirty="0"/>
              <a:t>(a)</a:t>
            </a:r>
            <a:r>
              <a:rPr lang="zh-CN" altLang="en-US" b="1" dirty="0"/>
              <a:t>加法原理</a:t>
            </a:r>
          </a:p>
          <a:p>
            <a:pPr marL="609600" indent="-609600"/>
            <a:r>
              <a:rPr lang="zh-CN" altLang="en-US" b="1" dirty="0"/>
              <a:t>完成一个任务，有两类不同的办法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76400" y="3787775"/>
            <a:ext cx="5943600" cy="2286000"/>
            <a:chOff x="816" y="2208"/>
            <a:chExt cx="3744" cy="1440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40" y="244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2208"/>
              <a:ext cx="3744" cy="1440"/>
              <a:chOff x="816" y="2208"/>
              <a:chExt cx="3744" cy="1440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2256" y="2208"/>
                <a:ext cx="886" cy="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 b="1" i="1" dirty="0" smtClean="0">
                    <a:latin typeface="Times New Roman" pitchFamily="18" charset="0"/>
                  </a:rPr>
                  <a:t>m</a:t>
                </a:r>
                <a:endParaRPr lang="en-US" altLang="zh-CN" sz="2800" b="1" i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2248" y="3168"/>
                <a:ext cx="886" cy="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800" b="1" i="1" dirty="0" smtClean="0">
                    <a:latin typeface="Times New Roman" pitchFamily="18" charset="0"/>
                  </a:rPr>
                  <a:t>n</a:t>
                </a:r>
                <a:endParaRPr lang="en-US" altLang="zh-CN" sz="2800" b="1" i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583" y="2414"/>
                <a:ext cx="6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1583" y="3374"/>
                <a:ext cx="6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3134" y="3408"/>
                <a:ext cx="7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583" y="241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solidFill>
                  <a:schemeClr val="tx1"/>
                </a:solidFill>
              </a:rPr>
              <a:t>排列与组合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b="1"/>
              <a:t>1.</a:t>
            </a:r>
            <a:r>
              <a:rPr lang="zh-CN" altLang="en-US" b="1"/>
              <a:t>两个基本原理</a:t>
            </a:r>
            <a:r>
              <a:rPr lang="zh-CN" altLang="en-US"/>
              <a:t> </a:t>
            </a:r>
          </a:p>
          <a:p>
            <a:pPr marL="609600" indent="-609600"/>
            <a:r>
              <a:rPr lang="en-US" altLang="zh-CN" b="1"/>
              <a:t>(a)</a:t>
            </a:r>
            <a:r>
              <a:rPr lang="zh-CN" altLang="en-US" b="1"/>
              <a:t>加法原理</a:t>
            </a:r>
          </a:p>
          <a:p>
            <a:pPr marL="609600" indent="-609600"/>
            <a:r>
              <a:rPr lang="zh-CN" altLang="en-US" b="1"/>
              <a:t>完成一个任务，有两类不同的办法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在第一类办法中有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种方法，在第二类办法中有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种方法，两类办法中的每一种方法都能完成这个任务，那么完成这个任务共有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种不同的方法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  <p:bldP spid="2355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 dirty="0"/>
              <a:t>(b)</a:t>
            </a:r>
            <a:r>
              <a:rPr lang="zh-CN" altLang="en-US" b="1" dirty="0"/>
              <a:t>乘法原理</a:t>
            </a:r>
          </a:p>
          <a:p>
            <a:pPr marL="609600" indent="-609600"/>
            <a:r>
              <a:rPr lang="zh-CN" altLang="en-US" b="1" dirty="0"/>
              <a:t>完成一个任务，必须通过两个步骤</a:t>
            </a:r>
            <a:r>
              <a:rPr lang="en-US" altLang="zh-CN" b="1" dirty="0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第一步骤有</a:t>
            </a:r>
            <a:r>
              <a:rPr lang="en-US" altLang="zh-CN" b="1" i="1" dirty="0">
                <a:solidFill>
                  <a:srgbClr val="FF0000"/>
                </a:solidFill>
              </a:rPr>
              <a:t>m</a:t>
            </a:r>
            <a:r>
              <a:rPr lang="zh-CN" altLang="en-US" b="1" dirty="0"/>
              <a:t>种方法，第二步骤有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/>
              <a:t>种方法，两个步骤中的每一种方法相结合都能形成完成这个任务的一种方法</a:t>
            </a:r>
            <a:r>
              <a:rPr lang="zh-CN" altLang="en-US" b="1" dirty="0" smtClean="0"/>
              <a:t>，</a:t>
            </a:r>
            <a:endParaRPr lang="zh-CN" altLang="en-US" b="1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14414" y="4143380"/>
            <a:ext cx="6400800" cy="838200"/>
            <a:chOff x="720" y="2304"/>
            <a:chExt cx="2688" cy="28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48" y="2304"/>
              <a:ext cx="62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 i="1" dirty="0">
                  <a:latin typeface="Times New Roman" pitchFamily="18" charset="0"/>
                </a:rPr>
                <a:t> </a:t>
              </a:r>
              <a:r>
                <a:rPr lang="en-US" altLang="zh-CN" sz="2800" b="1" i="1" dirty="0" smtClean="0">
                  <a:latin typeface="Times New Roman" pitchFamily="18" charset="0"/>
                </a:rPr>
                <a:t>m</a:t>
              </a:r>
              <a:endParaRPr lang="en-US" altLang="zh-CN" sz="2800" b="1" i="1" baseline="-25000" dirty="0">
                <a:latin typeface="Times New Roman" pitchFamily="18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352" y="2304"/>
              <a:ext cx="62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b="1" i="1" dirty="0" smtClean="0">
                  <a:latin typeface="Times New Roman" pitchFamily="18" charset="0"/>
                </a:rPr>
                <a:t>n</a:t>
              </a:r>
              <a:endParaRPr lang="en-US" altLang="zh-CN" sz="2800" b="1" i="1" baseline="-25000" dirty="0">
                <a:latin typeface="Times New Roman" pitchFamily="18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20" y="24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872" y="24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976" y="24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(b)</a:t>
            </a:r>
            <a:r>
              <a:rPr lang="zh-CN" altLang="en-US" b="1"/>
              <a:t>乘法原理</a:t>
            </a:r>
          </a:p>
          <a:p>
            <a:pPr marL="609600" indent="-609600"/>
            <a:r>
              <a:rPr lang="zh-CN" altLang="en-US" b="1"/>
              <a:t>完成一个任务，必须通过两个步骤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第一步骤有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种方法，第二步骤有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种方法，两个步骤中的每一种方法相结合都能形成完成这个任务的一种方法，那么完成这个任务共有</a:t>
            </a:r>
            <a:r>
              <a:rPr lang="en-US" altLang="zh-CN" b="1" i="1">
                <a:solidFill>
                  <a:srgbClr val="FF0000"/>
                </a:solidFill>
              </a:rPr>
              <a:t>mn</a:t>
            </a:r>
            <a:r>
              <a:rPr lang="zh-CN" altLang="en-US" b="1"/>
              <a:t>种不同的方法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显然，加法原理、乘法原理这两条原理可以推广到多个过程的场合</a:t>
            </a:r>
            <a:r>
              <a:rPr lang="en-US" altLang="zh-CN" b="1"/>
              <a:t>.</a:t>
            </a:r>
          </a:p>
          <a:p>
            <a:pPr marL="609600" indent="-609600"/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CN" b="1"/>
              <a:t>2.</a:t>
            </a:r>
            <a:r>
              <a:rPr lang="zh-CN" altLang="en-US" b="1"/>
              <a:t>排列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 b="1"/>
              <a:t>(a)</a:t>
            </a:r>
            <a:r>
              <a:rPr lang="zh-CN" altLang="en-US" b="1"/>
              <a:t>有重复排列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zh-CN" altLang="en-US" b="1"/>
              <a:t>      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个不同的元素中，每次取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个元素按一定顺序排成一列，并且每个元素可以重复抽取</a:t>
            </a:r>
            <a:r>
              <a:rPr lang="en-US" altLang="zh-CN" b="1"/>
              <a:t>(</a:t>
            </a:r>
            <a:r>
              <a:rPr lang="zh-CN" altLang="en-US" b="1"/>
              <a:t>列如有放回的抽取：取一个后，放回去，再取一个，然后又放回去，再取</a:t>
            </a:r>
            <a:r>
              <a:rPr lang="zh-CN" altLang="zh-CN" b="1"/>
              <a:t>…</a:t>
            </a:r>
            <a:r>
              <a:rPr lang="zh-CN" altLang="en-US" b="1"/>
              <a:t>，这样进行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次</a:t>
            </a:r>
            <a:r>
              <a:rPr lang="en-US" altLang="zh-CN" b="1"/>
              <a:t>)</a:t>
            </a:r>
            <a:r>
              <a:rPr lang="zh-CN" altLang="en-US" b="1"/>
              <a:t>，这样形成的排列叫做一个有重复排列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所有不同的排列的个数为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</a:rPr>
              <a:t>m</a:t>
            </a:r>
            <a:r>
              <a:rPr lang="en-US" altLang="zh-CN" b="1"/>
              <a:t>(</a:t>
            </a:r>
            <a:r>
              <a:rPr lang="zh-CN" altLang="en-US" b="1"/>
              <a:t>这里的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可以大于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课程导入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(b)</a:t>
            </a:r>
            <a:r>
              <a:rPr lang="zh-CN" altLang="en-US" b="1"/>
              <a:t>无重复排列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 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个不同的元素中，每次取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≤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  <a:r>
              <a:rPr lang="zh-CN" altLang="en-US" b="1"/>
              <a:t>个元素按一定顺序排成一列，每个元素不能重复</a:t>
            </a:r>
            <a:r>
              <a:rPr lang="en-US" altLang="zh-CN" b="1"/>
              <a:t>.</a:t>
            </a:r>
            <a:r>
              <a:rPr lang="zh-CN" altLang="en-US" b="1"/>
              <a:t>这样的排列称为一个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无重复排列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所有不同的排列的个数为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)(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-2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+1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当</a:t>
            </a:r>
            <a:r>
              <a:rPr lang="en-US" altLang="zh-CN" b="1" i="1"/>
              <a:t>m</a:t>
            </a:r>
            <a:r>
              <a:rPr lang="en-US" altLang="zh-CN" b="1"/>
              <a:t>=</a:t>
            </a:r>
            <a:r>
              <a:rPr lang="en-US" altLang="zh-CN" b="1" i="1"/>
              <a:t>n</a:t>
            </a:r>
            <a:r>
              <a:rPr lang="zh-CN" altLang="en-US" b="1"/>
              <a:t>时，式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)(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-2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+1</a:t>
            </a:r>
            <a:r>
              <a:rPr lang="en-US" altLang="zh-CN" b="1"/>
              <a:t>)</a:t>
            </a:r>
            <a:r>
              <a:rPr lang="zh-CN" altLang="en-US" b="1"/>
              <a:t>变为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)(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-2</a:t>
            </a:r>
            <a:r>
              <a:rPr lang="en-US" altLang="zh-CN" b="1"/>
              <a:t>)</a:t>
            </a:r>
            <a:r>
              <a:rPr lang="en-US" altLang="zh-CN" b="1">
                <a:solidFill>
                  <a:srgbClr val="FF0000"/>
                </a:solidFill>
              </a:rPr>
              <a:t>…3*2*1=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</a:p>
          <a:p>
            <a:pPr marL="609600" indent="-609600"/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zh-CN" altLang="en-US" b="1"/>
              <a:t>称为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个元素的全排列数，而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&lt;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</a:t>
            </a:r>
            <a:r>
              <a:rPr lang="zh-CN" altLang="en-US" b="1"/>
              <a:t>称为由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个元素中取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个元素的选排列数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616575"/>
          </a:xfrm>
        </p:spPr>
        <p:txBody>
          <a:bodyPr/>
          <a:lstStyle/>
          <a:p>
            <a:pPr marL="609600" indent="-609600"/>
            <a:r>
              <a:rPr lang="en-US" altLang="zh-CN" b="1"/>
              <a:t>3.</a:t>
            </a:r>
            <a:r>
              <a:rPr lang="zh-CN" altLang="en-US" b="1"/>
              <a:t>组合</a:t>
            </a:r>
          </a:p>
          <a:p>
            <a:pPr marL="609600" indent="-609600"/>
            <a:r>
              <a:rPr lang="en-US" altLang="zh-CN" b="1"/>
              <a:t>(a)</a:t>
            </a:r>
            <a:r>
              <a:rPr lang="zh-CN" altLang="en-US" b="1"/>
              <a:t>从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zh-CN" altLang="en-US" b="1"/>
              <a:t>个不同的元素中，每次取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/>
              <a:t>(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≤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/>
              <a:t>)</a:t>
            </a:r>
            <a:r>
              <a:rPr lang="zh-CN" altLang="en-US" b="1"/>
              <a:t>个元素</a:t>
            </a:r>
            <a:r>
              <a:rPr lang="en-US" altLang="zh-CN" b="1"/>
              <a:t>(</a:t>
            </a:r>
            <a:r>
              <a:rPr lang="zh-CN" altLang="en-US" b="1"/>
              <a:t>每个元素不能重复</a:t>
            </a:r>
            <a:r>
              <a:rPr lang="en-US" altLang="zh-CN" b="1"/>
              <a:t>)</a:t>
            </a:r>
            <a:r>
              <a:rPr lang="zh-CN" altLang="en-US" b="1"/>
              <a:t>不记次序并成一组，称为</a:t>
            </a:r>
          </a:p>
          <a:p>
            <a:pPr marL="609600" indent="-609600" algn="ctr">
              <a:buFontTx/>
              <a:buNone/>
            </a:pPr>
            <a:r>
              <a:rPr lang="zh-CN" altLang="en-US" b="1"/>
              <a:t>一个组合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所有不同的组合的个数为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.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616575"/>
          </a:xfrm>
        </p:spPr>
        <p:txBody>
          <a:bodyPr/>
          <a:lstStyle/>
          <a:p>
            <a:pPr marL="609600" indent="-609600"/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m </a:t>
            </a:r>
            <a:r>
              <a:rPr lang="en-US" altLang="zh-CN" b="1"/>
              <a:t>/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-1)(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-2)…(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+1)</a:t>
            </a:r>
            <a:r>
              <a:rPr lang="en-US" altLang="zh-CN" b="1"/>
              <a:t>/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! 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r>
              <a:rPr lang="en-US" altLang="zh-CN" b="1"/>
              <a:t>/</a:t>
            </a:r>
            <a:r>
              <a:rPr lang="en-US" altLang="zh-CN" b="1">
                <a:solidFill>
                  <a:srgbClr val="FF0000"/>
                </a:solidFill>
              </a:rPr>
              <a:t>[</a:t>
            </a:r>
            <a:r>
              <a:rPr lang="en-US" altLang="zh-CN" b="1" i="1"/>
              <a:t>m</a:t>
            </a:r>
            <a:r>
              <a:rPr lang="en-US" altLang="zh-CN" b="1"/>
              <a:t>!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)!]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r>
              <a:rPr lang="en-US" altLang="zh-CN" b="1"/>
              <a:t>/</a:t>
            </a:r>
            <a:r>
              <a:rPr lang="en-US" altLang="zh-CN" b="1">
                <a:solidFill>
                  <a:srgbClr val="FF0000"/>
                </a:solidFill>
              </a:rPr>
              <a:t>[(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</a:rPr>
              <a:t>)!</a:t>
            </a:r>
            <a:r>
              <a:rPr lang="en-US" altLang="zh-CN" b="1" i="1"/>
              <a:t>m</a:t>
            </a:r>
            <a:r>
              <a:rPr lang="en-US" altLang="zh-CN" b="1"/>
              <a:t>!</a:t>
            </a:r>
            <a:r>
              <a:rPr lang="en-US" altLang="zh-CN" b="1">
                <a:solidFill>
                  <a:srgbClr val="FF0000"/>
                </a:solidFill>
              </a:rPr>
              <a:t>]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n-m</a:t>
            </a:r>
          </a:p>
          <a:p>
            <a:pPr marL="609600" indent="-609600"/>
            <a:r>
              <a:rPr lang="zh-CN" altLang="en-US" b="1"/>
              <a:t>规定</a:t>
            </a:r>
            <a:r>
              <a:rPr lang="en-US" altLang="zh-CN" b="1" i="1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="1" i="1" baseline="-3000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="1" i="1" baseline="3000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865188"/>
          </a:xfrm>
        </p:spPr>
        <p:txBody>
          <a:bodyPr/>
          <a:lstStyle/>
          <a:p>
            <a:pPr marL="609600" indent="-609600"/>
            <a:r>
              <a:rPr lang="en-US" altLang="zh-CN" b="1"/>
              <a:t>(b) </a:t>
            </a:r>
            <a:r>
              <a:rPr lang="zh-CN" altLang="en-US" b="1"/>
              <a:t>常用的组合公式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2292350" y="1828800"/>
          <a:ext cx="3414713" cy="777875"/>
        </p:xfrm>
        <a:graphic>
          <a:graphicData uri="http://schemas.openxmlformats.org/presentationml/2006/ole">
            <p:oleObj spid="_x0000_s243718" name="Equation" r:id="rId3" imgW="24993600" imgH="5791200" progId="Equation.DSMT4">
              <p:embed/>
            </p:oleObj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2195513" y="2708275"/>
          <a:ext cx="3641725" cy="1428750"/>
        </p:xfrm>
        <a:graphic>
          <a:graphicData uri="http://schemas.openxmlformats.org/presentationml/2006/ole">
            <p:oleObj spid="_x0000_s243719" name="Equation" r:id="rId4" imgW="26212800" imgH="10363200" progId="Equation.DSMT4">
              <p:embed/>
            </p:oleObj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2935288" y="4191000"/>
          <a:ext cx="2128837" cy="1362075"/>
        </p:xfrm>
        <a:graphic>
          <a:graphicData uri="http://schemas.openxmlformats.org/presentationml/2006/ole">
            <p:oleObj spid="_x0000_s243720" name="Equation" r:id="rId5" imgW="16154400" imgH="1036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2743200" y="609600"/>
          <a:ext cx="1828800" cy="738188"/>
        </p:xfrm>
        <a:graphic>
          <a:graphicData uri="http://schemas.openxmlformats.org/presentationml/2006/ole">
            <p:oleObj spid="_x0000_s244743" r:id="rId3" imgW="11887200" imgH="4876800" progId="Equation.3">
              <p:embed/>
            </p:oleObj>
          </a:graphicData>
        </a:graphic>
      </p:graphicFrame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990600" y="1295400"/>
          <a:ext cx="6477000" cy="747713"/>
        </p:xfrm>
        <a:graphic>
          <a:graphicData uri="http://schemas.openxmlformats.org/presentationml/2006/ole">
            <p:oleObj spid="_x0000_s244744" r:id="rId4" imgW="49682400" imgH="5791200" progId="Equation.3">
              <p:embed/>
            </p:oleObj>
          </a:graphicData>
        </a:graphic>
      </p:graphicFrame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914400" y="1905000"/>
          <a:ext cx="6477000" cy="760413"/>
        </p:xfrm>
        <a:graphic>
          <a:graphicData uri="http://schemas.openxmlformats.org/presentationml/2006/ole">
            <p:oleObj spid="_x0000_s244745" r:id="rId5" imgW="48768000" imgH="5791200" progId="Equation.3">
              <p:embed/>
            </p:oleObj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914400" y="2590800"/>
          <a:ext cx="6858000" cy="2482850"/>
        </p:xfrm>
        <a:graphic>
          <a:graphicData uri="http://schemas.openxmlformats.org/presentationml/2006/ole">
            <p:oleObj spid="_x0000_s244746" name="Equation" r:id="rId6" imgW="57607200" imgH="20726400" progId="Equation.3">
              <p:embed/>
            </p:oleObj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1143000" y="5105400"/>
          <a:ext cx="1600200" cy="852488"/>
        </p:xfrm>
        <a:graphic>
          <a:graphicData uri="http://schemas.openxmlformats.org/presentationml/2006/ole">
            <p:oleObj spid="_x0000_s244747" r:id="rId7" imgW="10668000" imgH="579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1.3.1</a:t>
            </a:r>
            <a:r>
              <a:rPr lang="en-US" altLang="zh-CN"/>
              <a:t> </a:t>
            </a:r>
            <a:r>
              <a:rPr lang="zh-CN" altLang="en-US" b="1"/>
              <a:t>设电话号码由八位数码组成，每位数码可以是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</a:t>
            </a:r>
            <a:r>
              <a:rPr lang="zh-CN" altLang="en-US" b="1"/>
              <a:t>中的任意一个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设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个数码全相同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个数码全不相同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个数码有两个</a:t>
            </a:r>
            <a:r>
              <a:rPr lang="en-US" altLang="zh-CN" b="1"/>
              <a:t>3</a:t>
            </a:r>
            <a:r>
              <a:rPr lang="en-US" altLang="zh-CN" b="1">
                <a:latin typeface="宋体"/>
              </a:rPr>
              <a:t>”</a:t>
            </a:r>
            <a:r>
              <a:rPr lang="zh-CN" altLang="en-US" b="1"/>
              <a:t>，求这些事件的概率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解</a:t>
            </a:r>
            <a:r>
              <a:rPr lang="zh-CN" altLang="en-US"/>
              <a:t> </a:t>
            </a:r>
            <a:r>
              <a:rPr lang="zh-CN" altLang="en-US" b="1"/>
              <a:t>将每一个可能的电话号码作为基本事件，它们可以被认为是等可能的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由于不同位置上的数码是可以重复的，故基本事件的总数</a:t>
            </a:r>
            <a:r>
              <a:rPr kumimoji="1" lang="zh-CN" altLang="zh-CN" b="1">
                <a:solidFill>
                  <a:srgbClr val="FF0000"/>
                </a:solidFill>
              </a:rPr>
              <a:t>#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为</a:t>
            </a:r>
            <a:r>
              <a:rPr lang="en-US" altLang="zh-CN" sz="2800" b="1"/>
              <a:t>10</a:t>
            </a:r>
            <a:r>
              <a:rPr lang="en-US" altLang="zh-CN" sz="2800" b="1" baseline="30000"/>
              <a:t>8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1.3.1</a:t>
            </a:r>
            <a:r>
              <a:rPr lang="en-US" altLang="zh-CN"/>
              <a:t> </a:t>
            </a:r>
            <a:r>
              <a:rPr lang="zh-CN" altLang="en-US" b="1"/>
              <a:t>设电话号码由八位数码组成，每位数码可以是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</a:t>
            </a:r>
            <a:r>
              <a:rPr lang="zh-CN" altLang="en-US" b="1"/>
              <a:t>中的任意一个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设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个数码全相同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，求事件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zh-CN" altLang="en-US" b="1"/>
              <a:t>的概率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解</a:t>
            </a: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627313" y="3429000"/>
          <a:ext cx="2398712" cy="1277938"/>
        </p:xfrm>
        <a:graphic>
          <a:graphicData uri="http://schemas.openxmlformats.org/presentationml/2006/ole">
            <p:oleObj spid="_x0000_s247813" name="Equation" r:id="rId4" imgW="176784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Rot="1" noChangeArrowheads="1"/>
          </p:cNvSpPr>
          <p:nvPr/>
        </p:nvSpPr>
        <p:spPr bwMode="auto">
          <a:xfrm>
            <a:off x="228600" y="533400"/>
            <a:ext cx="86106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显然，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r>
              <a:rPr kumimoji="1" lang="zh-CN" altLang="zh-CN" sz="3200" b="1">
                <a:solidFill>
                  <a:srgbClr val="FF0000"/>
                </a:solidFill>
              </a:rPr>
              <a:t>#</a:t>
            </a: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zh-CN" altLang="en-US" sz="3200" b="1"/>
              <a:t>中包含的基本事件数</a:t>
            </a:r>
            <a:r>
              <a:rPr kumimoji="1" lang="zh-CN" altLang="zh-CN" sz="3200" b="1">
                <a:solidFill>
                  <a:srgbClr val="FF0000"/>
                </a:solidFill>
              </a:rPr>
              <a:t>#</a:t>
            </a: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1</a:t>
            </a:r>
            <a:r>
              <a:rPr lang="zh-CN" altLang="en-US" sz="3200" b="1"/>
              <a:t>为</a:t>
            </a: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3419475" y="1557338"/>
          <a:ext cx="1657350" cy="727075"/>
        </p:xfrm>
        <a:graphic>
          <a:graphicData uri="http://schemas.openxmlformats.org/presentationml/2006/ole">
            <p:oleObj spid="_x0000_s249862" r:id="rId3" imgW="13106400" imgH="5791200" progId="Equation.3">
              <p:embed/>
            </p:oleObj>
          </a:graphicData>
        </a:graphic>
      </p:graphicFrame>
      <p:sp>
        <p:nvSpPr>
          <p:cNvPr id="249860" name="Rectangle 4"/>
          <p:cNvSpPr>
            <a:spLocks noRot="1" noChangeArrowheads="1"/>
          </p:cNvSpPr>
          <p:nvPr/>
        </p:nvSpPr>
        <p:spPr bwMode="auto">
          <a:xfrm>
            <a:off x="304800" y="2492375"/>
            <a:ext cx="85407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故</a:t>
            </a:r>
            <a:endParaRPr lang="zh-CN" altLang="en-US" sz="3200" b="1">
              <a:latin typeface="宋体" pitchFamily="2" charset="-122"/>
            </a:endParaRPr>
          </a:p>
        </p:txBody>
      </p:sp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1835150" y="3500438"/>
          <a:ext cx="4895850" cy="1231900"/>
        </p:xfrm>
        <a:graphic>
          <a:graphicData uri="http://schemas.openxmlformats.org/presentationml/2006/ole">
            <p:oleObj spid="_x0000_s249863" name="Equation" r:id="rId4" imgW="37185600" imgH="944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1.3.1</a:t>
            </a:r>
            <a:r>
              <a:rPr lang="en-US" altLang="zh-CN"/>
              <a:t> </a:t>
            </a:r>
            <a:r>
              <a:rPr lang="zh-CN" altLang="en-US" b="1"/>
              <a:t>设电话号码由八位数码组成，每位数码可以是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</a:t>
            </a:r>
            <a:r>
              <a:rPr lang="zh-CN" altLang="en-US" b="1"/>
              <a:t>中的任意一个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设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个数码全不相同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 求事件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zh-CN" altLang="en-US" b="1"/>
              <a:t>的概率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解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2627313" y="3429000"/>
          <a:ext cx="2398712" cy="1277938"/>
        </p:xfrm>
        <a:graphic>
          <a:graphicData uri="http://schemas.openxmlformats.org/presentationml/2006/ole">
            <p:oleObj spid="_x0000_s250884" name="Equation" r:id="rId4" imgW="176784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引例：掷骰子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将一颗色子投掷一次</a:t>
            </a:r>
          </a:p>
        </p:txBody>
      </p:sp>
      <p:pic>
        <p:nvPicPr>
          <p:cNvPr id="344068" name="Picture 4" descr="掷色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429000"/>
            <a:ext cx="1971675" cy="2095500"/>
          </a:xfrm>
          <a:prstGeom prst="rect">
            <a:avLst/>
          </a:prstGeom>
          <a:noFill/>
        </p:spPr>
      </p:pic>
      <p:pic>
        <p:nvPicPr>
          <p:cNvPr id="344070" name="Picture 6" descr="想3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2565400"/>
            <a:ext cx="100965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Rot="1" noChangeArrowheads="1"/>
          </p:cNvSpPr>
          <p:nvPr/>
        </p:nvSpPr>
        <p:spPr bwMode="auto">
          <a:xfrm>
            <a:off x="228600" y="692150"/>
            <a:ext cx="8610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中包含的基本事件数</a:t>
            </a:r>
            <a:r>
              <a:rPr kumimoji="1" lang="zh-CN" altLang="zh-CN" sz="3200" b="1">
                <a:solidFill>
                  <a:srgbClr val="FF0000"/>
                </a:solidFill>
              </a:rPr>
              <a:t>#</a:t>
            </a: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为</a:t>
            </a:r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/>
        </p:nvGraphicFramePr>
        <p:xfrm>
          <a:off x="1619250" y="1773238"/>
          <a:ext cx="5903913" cy="873125"/>
        </p:xfrm>
        <a:graphic>
          <a:graphicData uri="http://schemas.openxmlformats.org/presentationml/2006/ole">
            <p:oleObj spid="_x0000_s252934" r:id="rId3" imgW="38709600" imgH="5791200" progId="Equation.3">
              <p:embed/>
            </p:oleObj>
          </a:graphicData>
        </a:graphic>
      </p:graphicFrame>
      <p:sp>
        <p:nvSpPr>
          <p:cNvPr id="252932" name="Rectangle 4"/>
          <p:cNvSpPr>
            <a:spLocks noRot="1" noChangeArrowheads="1"/>
          </p:cNvSpPr>
          <p:nvPr/>
        </p:nvSpPr>
        <p:spPr bwMode="auto">
          <a:xfrm>
            <a:off x="228600" y="2852738"/>
            <a:ext cx="8610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故</a:t>
            </a:r>
            <a:endParaRPr lang="zh-CN" altLang="en-US" sz="3200" b="1">
              <a:latin typeface="宋体" pitchFamily="2" charset="-122"/>
            </a:endParaRPr>
          </a:p>
        </p:txBody>
      </p:sp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1042988" y="3860800"/>
          <a:ext cx="7016750" cy="1952625"/>
        </p:xfrm>
        <a:graphic>
          <a:graphicData uri="http://schemas.openxmlformats.org/presentationml/2006/ole">
            <p:oleObj spid="_x0000_s252935" name="Equation" r:id="rId4" imgW="54254400" imgH="15240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1.3.1</a:t>
            </a:r>
            <a:r>
              <a:rPr lang="en-US" altLang="zh-CN"/>
              <a:t> </a:t>
            </a:r>
            <a:r>
              <a:rPr lang="zh-CN" altLang="en-US" b="1"/>
              <a:t>设电话号码由八位数码组成，每位数码可以是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</a:t>
            </a:r>
            <a:r>
              <a:rPr lang="zh-CN" altLang="en-US" b="1"/>
              <a:t>中的任意一个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设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en-US" altLang="zh-CN" b="1"/>
              <a:t>8</a:t>
            </a:r>
            <a:r>
              <a:rPr lang="zh-CN" altLang="en-US" b="1"/>
              <a:t>个数码有两个</a:t>
            </a:r>
            <a:r>
              <a:rPr lang="en-US" altLang="zh-CN" b="1"/>
              <a:t>3</a:t>
            </a:r>
            <a:r>
              <a:rPr lang="en-US" altLang="zh-CN" b="1">
                <a:latin typeface="宋体"/>
              </a:rPr>
              <a:t>”</a:t>
            </a:r>
            <a:r>
              <a:rPr lang="zh-CN" altLang="en-US" b="1"/>
              <a:t>，求事件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zh-CN" altLang="en-US" b="1"/>
              <a:t>的概率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解</a:t>
            </a: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2627313" y="3429000"/>
          <a:ext cx="2398712" cy="1277938"/>
        </p:xfrm>
        <a:graphic>
          <a:graphicData uri="http://schemas.openxmlformats.org/presentationml/2006/ole">
            <p:oleObj spid="_x0000_s253956" name="Equation" r:id="rId4" imgW="176784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Rot="1" noChangeArrowheads="1"/>
          </p:cNvSpPr>
          <p:nvPr/>
        </p:nvSpPr>
        <p:spPr bwMode="auto">
          <a:xfrm>
            <a:off x="228600" y="692150"/>
            <a:ext cx="8610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3</a:t>
            </a:r>
            <a:r>
              <a:rPr lang="zh-CN" altLang="en-US" sz="3200" b="1"/>
              <a:t>中包含的基本事件数</a:t>
            </a:r>
            <a:r>
              <a:rPr kumimoji="1" lang="zh-CN" altLang="zh-CN" sz="3200" b="1">
                <a:solidFill>
                  <a:srgbClr val="FF0000"/>
                </a:solidFill>
              </a:rPr>
              <a:t>#</a:t>
            </a:r>
            <a:r>
              <a:rPr kumimoji="1" lang="en-US" altLang="zh-CN" sz="3200" b="1" i="1">
                <a:solidFill>
                  <a:srgbClr val="FF0000"/>
                </a:solidFill>
              </a:rPr>
              <a:t>A</a:t>
            </a:r>
            <a:r>
              <a:rPr lang="en-US" altLang="zh-CN" sz="3200" b="1" baseline="-25000">
                <a:solidFill>
                  <a:srgbClr val="FF0000"/>
                </a:solidFill>
              </a:rPr>
              <a:t>3</a:t>
            </a:r>
            <a:r>
              <a:rPr lang="zh-CN" altLang="en-US" sz="3200" b="1"/>
              <a:t>为</a:t>
            </a:r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3779838" y="1773238"/>
          <a:ext cx="1581150" cy="873125"/>
        </p:xfrm>
        <a:graphic>
          <a:graphicData uri="http://schemas.openxmlformats.org/presentationml/2006/ole">
            <p:oleObj spid="_x0000_s256004" name="Equation" r:id="rId3" imgW="10363200" imgH="5791200" progId="Equation.DSMT4">
              <p:embed/>
            </p:oleObj>
          </a:graphicData>
        </a:graphic>
      </p:graphicFrame>
      <p:sp>
        <p:nvSpPr>
          <p:cNvPr id="256004" name="Rectangle 4"/>
          <p:cNvSpPr>
            <a:spLocks noRot="1" noChangeArrowheads="1"/>
          </p:cNvSpPr>
          <p:nvPr/>
        </p:nvSpPr>
        <p:spPr bwMode="auto">
          <a:xfrm>
            <a:off x="304800" y="2924175"/>
            <a:ext cx="85407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这是因为数码</a:t>
            </a:r>
            <a:r>
              <a:rPr lang="en-US" altLang="zh-CN" sz="3200" b="1"/>
              <a:t>3</a:t>
            </a:r>
            <a:r>
              <a:rPr lang="zh-CN" altLang="en-US" sz="3200" b="1"/>
              <a:t>要在电话号码中占两个位置的方法有</a:t>
            </a:r>
            <a:r>
              <a:rPr lang="en-US" altLang="zh-CN" sz="3200" b="1" i="1"/>
              <a:t>C</a:t>
            </a:r>
            <a:r>
              <a:rPr lang="en-US" altLang="zh-CN" sz="3200" b="1" baseline="-25000"/>
              <a:t>8</a:t>
            </a:r>
            <a:r>
              <a:rPr lang="en-US" altLang="zh-CN" sz="3200" b="1" baseline="30000"/>
              <a:t>2</a:t>
            </a:r>
            <a:r>
              <a:rPr lang="zh-CN" altLang="en-US" sz="3200" b="1"/>
              <a:t>种，而其余</a:t>
            </a:r>
            <a:r>
              <a:rPr lang="en-US" altLang="zh-CN" sz="3200" b="1"/>
              <a:t>6</a:t>
            </a:r>
            <a:r>
              <a:rPr lang="zh-CN" altLang="en-US" sz="3200" b="1"/>
              <a:t>个数码中的每一个都可以从剩余的</a:t>
            </a:r>
            <a:r>
              <a:rPr lang="en-US" altLang="zh-CN" sz="3200" b="1"/>
              <a:t>9</a:t>
            </a:r>
            <a:r>
              <a:rPr lang="zh-CN" altLang="en-US" sz="3200" b="1"/>
              <a:t>个数码</a:t>
            </a:r>
            <a:r>
              <a:rPr lang="en-US" altLang="zh-CN" sz="3200" b="1"/>
              <a:t>0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1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2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4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…</a:t>
            </a:r>
            <a:r>
              <a:rPr lang="en-US" altLang="zh-CN" sz="3200" b="1">
                <a:latin typeface="宋体" pitchFamily="2" charset="-122"/>
              </a:rPr>
              <a:t>,</a:t>
            </a:r>
            <a:r>
              <a:rPr lang="en-US" altLang="zh-CN" sz="3200" b="1"/>
              <a:t>9</a:t>
            </a:r>
            <a:r>
              <a:rPr lang="zh-CN" altLang="en-US" sz="3200" b="1"/>
              <a:t>中重复选取，有</a:t>
            </a:r>
            <a:r>
              <a:rPr lang="en-US" altLang="zh-CN" sz="3200" b="1"/>
              <a:t>9</a:t>
            </a:r>
            <a:r>
              <a:rPr lang="zh-CN" altLang="en-US" sz="3200" b="1"/>
              <a:t>种方法，故</a:t>
            </a:r>
            <a:r>
              <a:rPr lang="zh-CN" altLang="en-US" sz="32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utoUpdateAnimBg="0"/>
      <p:bldP spid="25600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故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1763713" y="1773238"/>
          <a:ext cx="4438650" cy="2041525"/>
        </p:xfrm>
        <a:graphic>
          <a:graphicData uri="http://schemas.openxmlformats.org/presentationml/2006/ole">
            <p:oleObj spid="_x0000_s257028" name="Equation" r:id="rId3" imgW="34442400" imgH="1584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dirty="0"/>
              <a:t> </a:t>
            </a:r>
            <a:r>
              <a:rPr lang="zh-CN" altLang="en-US" b="1" dirty="0"/>
              <a:t>设电话号码由八位数码组成，</a:t>
            </a:r>
            <a:r>
              <a:rPr lang="en-US" altLang="zh-CN" b="1" dirty="0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设</a:t>
            </a:r>
            <a:r>
              <a:rPr kumimoji="1"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表示事件</a:t>
            </a:r>
            <a:r>
              <a:rPr lang="zh-CN" altLang="en-US" b="1" dirty="0">
                <a:latin typeface="宋体"/>
              </a:rPr>
              <a:t>“</a:t>
            </a:r>
            <a:r>
              <a:rPr lang="en-US" altLang="zh-CN" b="1" dirty="0"/>
              <a:t>8</a:t>
            </a:r>
            <a:r>
              <a:rPr lang="zh-CN" altLang="en-US" b="1" dirty="0"/>
              <a:t>个数码全不相同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 求</a:t>
            </a:r>
            <a:r>
              <a:rPr kumimoji="1"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的概率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解</a:t>
            </a:r>
            <a:endParaRPr lang="en-US" altLang="zh-CN" b="1" dirty="0"/>
          </a:p>
        </p:txBody>
      </p:sp>
      <p:graphicFrame>
        <p:nvGraphicFramePr>
          <p:cNvPr id="409602" name="Object 2"/>
          <p:cNvGraphicFramePr>
            <a:graphicFrameLocks noChangeAspect="1"/>
          </p:cNvGraphicFramePr>
          <p:nvPr/>
        </p:nvGraphicFramePr>
        <p:xfrm>
          <a:off x="2897188" y="3243263"/>
          <a:ext cx="3035300" cy="1255712"/>
        </p:xfrm>
        <a:graphic>
          <a:graphicData uri="http://schemas.openxmlformats.org/presentationml/2006/ole">
            <p:oleObj spid="_x0000_s409603" name="Equation" r:id="rId4" imgW="228600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例</a:t>
            </a:r>
            <a:r>
              <a:rPr lang="en-US" altLang="zh-CN" b="1"/>
              <a:t>1.3.2</a:t>
            </a:r>
            <a:r>
              <a:rPr lang="en-US" altLang="zh-CN"/>
              <a:t> </a:t>
            </a:r>
            <a:r>
              <a:rPr lang="zh-CN" altLang="en-US" b="1"/>
              <a:t>设有一批产品共有</a:t>
            </a:r>
            <a:r>
              <a:rPr lang="en-US" altLang="zh-CN" b="1"/>
              <a:t>100</a:t>
            </a:r>
            <a:r>
              <a:rPr lang="zh-CN" altLang="en-US" b="1"/>
              <a:t>件，其中有</a:t>
            </a:r>
            <a:r>
              <a:rPr lang="en-US" altLang="zh-CN" b="1"/>
              <a:t>5</a:t>
            </a:r>
            <a:r>
              <a:rPr lang="zh-CN" altLang="en-US" b="1"/>
              <a:t>件次品，其余均为正品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b="1"/>
              <a:t>     </a:t>
            </a:r>
            <a:r>
              <a:rPr lang="zh-CN" altLang="en-US" b="1"/>
              <a:t>今从中任取</a:t>
            </a:r>
            <a:r>
              <a:rPr lang="en-US" altLang="zh-CN" b="1"/>
              <a:t>50</a:t>
            </a:r>
            <a:r>
              <a:rPr lang="zh-CN" altLang="en-US" b="1"/>
              <a:t>件，求事件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取出的</a:t>
            </a:r>
            <a:r>
              <a:rPr lang="en-US" altLang="zh-CN" b="1"/>
              <a:t>50</a:t>
            </a:r>
            <a:r>
              <a:rPr lang="zh-CN" altLang="en-US" b="1"/>
              <a:t>件恰有</a:t>
            </a:r>
            <a:r>
              <a:rPr lang="en-US" altLang="zh-CN" b="1"/>
              <a:t>2</a:t>
            </a:r>
            <a:r>
              <a:rPr lang="zh-CN" altLang="en-US" b="1"/>
              <a:t>件次品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的概率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解</a:t>
            </a:r>
            <a:r>
              <a:rPr lang="zh-CN" altLang="en-US"/>
              <a:t> </a:t>
            </a:r>
            <a:r>
              <a:rPr lang="zh-CN" altLang="en-US" b="1"/>
              <a:t>将从</a:t>
            </a:r>
            <a:r>
              <a:rPr lang="en-US" altLang="zh-CN" b="1"/>
              <a:t>100</a:t>
            </a:r>
            <a:r>
              <a:rPr lang="zh-CN" altLang="en-US" b="1"/>
              <a:t>件产品中任取</a:t>
            </a:r>
            <a:r>
              <a:rPr lang="en-US" altLang="zh-CN" b="1"/>
              <a:t>50</a:t>
            </a:r>
            <a:r>
              <a:rPr lang="zh-CN" altLang="en-US" b="1"/>
              <a:t>件为一组的每一种可能的组合作为基本事件，总数</a:t>
            </a:r>
            <a:r>
              <a:rPr kumimoji="1" lang="zh-CN" altLang="zh-CN" b="1">
                <a:solidFill>
                  <a:srgbClr val="FF0000"/>
                </a:solidFill>
              </a:rPr>
              <a:t>#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为</a:t>
            </a:r>
            <a:r>
              <a:rPr lang="en-US" altLang="zh-CN" b="1" i="1"/>
              <a:t>C</a:t>
            </a:r>
            <a:r>
              <a:rPr lang="en-US" altLang="zh-CN" b="1" baseline="-25000"/>
              <a:t>100</a:t>
            </a:r>
            <a:r>
              <a:rPr lang="en-US" altLang="zh-CN" b="1" baseline="30000"/>
              <a:t>50</a:t>
            </a:r>
            <a:r>
              <a:rPr lang="en-US" altLang="zh-CN" b="1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导致事件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发生的基本事件</a:t>
            </a:r>
            <a:r>
              <a:rPr kumimoji="1" lang="zh-CN" altLang="zh-CN" b="1">
                <a:solidFill>
                  <a:srgbClr val="FF0000"/>
                </a:solidFill>
              </a:rPr>
              <a:t>#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为从</a:t>
            </a:r>
            <a:r>
              <a:rPr lang="en-US" altLang="zh-CN" b="1"/>
              <a:t>5</a:t>
            </a:r>
            <a:r>
              <a:rPr lang="zh-CN" altLang="en-US" b="1"/>
              <a:t>件次品中取出两件，从</a:t>
            </a:r>
            <a:r>
              <a:rPr lang="en-US" altLang="zh-CN" b="1"/>
              <a:t>95</a:t>
            </a:r>
            <a:r>
              <a:rPr lang="zh-CN" altLang="en-US" b="1"/>
              <a:t>件正品中取出</a:t>
            </a:r>
            <a:r>
              <a:rPr lang="en-US" altLang="zh-CN" b="1"/>
              <a:t>48</a:t>
            </a:r>
            <a:r>
              <a:rPr lang="zh-CN" altLang="en-US" b="1"/>
              <a:t>件构成的组合，有</a:t>
            </a: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4067175" y="5445125"/>
          <a:ext cx="1676400" cy="762000"/>
        </p:xfrm>
        <a:graphic>
          <a:graphicData uri="http://schemas.openxmlformats.org/presentationml/2006/ole">
            <p:oleObj spid="_x0000_s258052" r:id="rId4" imgW="12496800" imgH="579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个，故所求的概率为</a:t>
            </a:r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1619250" y="1628775"/>
          <a:ext cx="5545138" cy="1457325"/>
        </p:xfrm>
        <a:graphic>
          <a:graphicData uri="http://schemas.openxmlformats.org/presentationml/2006/ole">
            <p:oleObj spid="_x0000_s260100" name="Equation" r:id="rId3" imgW="41757600" imgH="10972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2232025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1.3.3</a:t>
            </a:r>
            <a:r>
              <a:rPr lang="en-US" altLang="zh-CN"/>
              <a:t> </a:t>
            </a:r>
            <a:r>
              <a:rPr lang="zh-CN" altLang="en-US" b="1"/>
              <a:t>将</a:t>
            </a:r>
            <a:r>
              <a:rPr lang="en-US" altLang="zh-CN" b="1"/>
              <a:t>10</a:t>
            </a:r>
            <a:r>
              <a:rPr lang="zh-CN" altLang="en-US" b="1"/>
              <a:t>本书任意放在书架上，求其中指定的</a:t>
            </a:r>
            <a:r>
              <a:rPr lang="en-US" altLang="zh-CN" b="1"/>
              <a:t>3</a:t>
            </a:r>
            <a:r>
              <a:rPr lang="zh-CN" altLang="en-US" b="1"/>
              <a:t>本书靠在一起的概率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解 将</a:t>
            </a:r>
            <a:r>
              <a:rPr lang="en-US" altLang="zh-CN" b="1"/>
              <a:t>10</a:t>
            </a:r>
            <a:r>
              <a:rPr lang="zh-CN" altLang="en-US" b="1"/>
              <a:t>本书的每一种排列看作基本事件，则基本事件的总数</a:t>
            </a:r>
            <a:r>
              <a:rPr kumimoji="1" lang="zh-CN" altLang="zh-CN" b="1" i="1">
                <a:solidFill>
                  <a:srgbClr val="FF0000"/>
                </a:solidFill>
              </a:rPr>
              <a:t>#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为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3419475" y="3213100"/>
          <a:ext cx="2159000" cy="884238"/>
        </p:xfrm>
        <a:graphic>
          <a:graphicData uri="http://schemas.openxmlformats.org/presentationml/2006/ole">
            <p:oleObj spid="_x0000_s261124" r:id="rId4" imgW="14020800" imgH="579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3241675"/>
          </a:xfrm>
        </p:spPr>
        <p:txBody>
          <a:bodyPr/>
          <a:lstStyle/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设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表示指定的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本书靠在一起的事件</a:t>
            </a:r>
            <a:r>
              <a:rPr lang="zh-CN" altLang="en-US"/>
              <a:t>，</a:t>
            </a:r>
            <a:r>
              <a:rPr lang="zh-CN" altLang="en-US" b="1"/>
              <a:t>如果将这</a:t>
            </a:r>
            <a:r>
              <a:rPr lang="en-US" altLang="zh-CN" b="1"/>
              <a:t>3</a:t>
            </a:r>
            <a:r>
              <a:rPr lang="zh-CN" altLang="en-US" b="1"/>
              <a:t>本书看作一本书</a:t>
            </a:r>
            <a:r>
              <a:rPr lang="en-US" altLang="zh-CN" b="1"/>
              <a:t>(</a:t>
            </a:r>
            <a:r>
              <a:rPr lang="zh-CN" altLang="en-US" b="1"/>
              <a:t>某作者的包含上中下三卷的一部著作</a:t>
            </a:r>
            <a:r>
              <a:rPr lang="en-US" altLang="zh-CN" b="1"/>
              <a:t>)</a:t>
            </a:r>
            <a:r>
              <a:rPr lang="zh-CN" altLang="en-US" b="1"/>
              <a:t>将其与剩下的</a:t>
            </a:r>
            <a:r>
              <a:rPr lang="en-US" altLang="zh-CN" b="1"/>
              <a:t>7</a:t>
            </a:r>
            <a:r>
              <a:rPr lang="zh-CN" altLang="en-US" b="1"/>
              <a:t>本书进行排列，则有</a:t>
            </a:r>
            <a:r>
              <a:rPr lang="en-US" altLang="zh-CN" b="1"/>
              <a:t>8!</a:t>
            </a:r>
            <a:r>
              <a:rPr lang="zh-CN" altLang="en-US" b="1"/>
              <a:t>种排列方法，而</a:t>
            </a:r>
            <a:r>
              <a:rPr lang="en-US" altLang="zh-CN" b="1"/>
              <a:t>3</a:t>
            </a:r>
            <a:r>
              <a:rPr lang="zh-CN" altLang="en-US" b="1"/>
              <a:t>本书靠在一起的排列方法有</a:t>
            </a:r>
            <a:r>
              <a:rPr lang="en-US" altLang="zh-CN" b="1"/>
              <a:t>3!</a:t>
            </a:r>
            <a:r>
              <a:rPr lang="zh-CN" altLang="en-US" b="1"/>
              <a:t>种，故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中包含的基本事件的个数</a:t>
            </a:r>
            <a:r>
              <a:rPr kumimoji="1" lang="zh-CN" altLang="zh-CN" b="1" i="1">
                <a:solidFill>
                  <a:srgbClr val="FF0000"/>
                </a:solidFill>
              </a:rPr>
              <a:t>#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为</a:t>
            </a:r>
            <a:r>
              <a:rPr lang="en-US" altLang="zh-CN" b="1"/>
              <a:t>8!×3!</a:t>
            </a:r>
            <a:r>
              <a:rPr lang="zh-CN" altLang="en-US" b="1"/>
              <a:t>，所以</a:t>
            </a:r>
          </a:p>
        </p:txBody>
      </p:sp>
      <p:graphicFrame>
        <p:nvGraphicFramePr>
          <p:cNvPr id="263171" name="Object 3"/>
          <p:cNvGraphicFramePr>
            <a:graphicFrameLocks noChangeAspect="1"/>
          </p:cNvGraphicFramePr>
          <p:nvPr/>
        </p:nvGraphicFramePr>
        <p:xfrm>
          <a:off x="1476375" y="4076700"/>
          <a:ext cx="6813550" cy="1341438"/>
        </p:xfrm>
        <a:graphic>
          <a:graphicData uri="http://schemas.openxmlformats.org/presentationml/2006/ole">
            <p:oleObj spid="_x0000_s263172" name="Equation" r:id="rId3" imgW="475488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1.3.3</a:t>
            </a:r>
            <a:r>
              <a:rPr lang="en-US" altLang="zh-CN" dirty="0"/>
              <a:t> </a:t>
            </a:r>
            <a:r>
              <a:rPr lang="zh-CN" altLang="en-US" b="1" dirty="0"/>
              <a:t>将</a:t>
            </a:r>
            <a:r>
              <a:rPr lang="en-US" altLang="zh-CN" b="1" dirty="0"/>
              <a:t>10</a:t>
            </a:r>
            <a:r>
              <a:rPr lang="zh-CN" altLang="en-US" b="1" dirty="0"/>
              <a:t>本书任意放在书架上，求其中指定的</a:t>
            </a:r>
            <a:r>
              <a:rPr lang="en-US" altLang="zh-CN" b="1" dirty="0"/>
              <a:t>3</a:t>
            </a:r>
            <a:r>
              <a:rPr lang="zh-CN" altLang="en-US" b="1" dirty="0"/>
              <a:t>本书靠在一起的概率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解</a:t>
            </a:r>
          </a:p>
          <a:p>
            <a:pPr marL="609600" indent="-609600"/>
            <a:r>
              <a:rPr lang="zh-CN" altLang="en-US" sz="3600" b="1" dirty="0">
                <a:solidFill>
                  <a:srgbClr val="FF0000"/>
                </a:solidFill>
                <a:cs typeface="Times New Roman" pitchFamily="18" charset="0"/>
              </a:rPr>
              <a:t>①</a:t>
            </a:r>
            <a:r>
              <a:rPr lang="zh-CN" altLang="en-US" b="1" dirty="0"/>
              <a:t>设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表示指定的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本书靠在一起的</a:t>
            </a:r>
            <a:r>
              <a:rPr lang="zh-CN" altLang="en-US" b="1" dirty="0"/>
              <a:t>事件，则</a:t>
            </a:r>
          </a:p>
          <a:p>
            <a:pPr marL="609600" indent="-609600"/>
            <a:r>
              <a:rPr lang="zh-CN" altLang="en-US" sz="3600" b="1" dirty="0">
                <a:solidFill>
                  <a:srgbClr val="FF0000"/>
                </a:solidFill>
                <a:cs typeface="Times New Roman" pitchFamily="18" charset="0"/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2484438" y="3500438"/>
          <a:ext cx="2398712" cy="1277937"/>
        </p:xfrm>
        <a:graphic>
          <a:graphicData uri="http://schemas.openxmlformats.org/presentationml/2006/ole">
            <p:oleObj spid="_x0000_s264198" name="Equation" r:id="rId4" imgW="17678400" imgH="9448800" progId="Equation.DSMT4">
              <p:embed/>
            </p:oleObj>
          </a:graphicData>
        </a:graphic>
      </p:graphicFrame>
      <p:sp>
        <p:nvSpPr>
          <p:cNvPr id="264196" name="Rectangle 4"/>
          <p:cNvSpPr>
            <a:spLocks noRot="1" noChangeArrowheads="1"/>
          </p:cNvSpPr>
          <p:nvPr/>
        </p:nvSpPr>
        <p:spPr bwMode="auto">
          <a:xfrm>
            <a:off x="304800" y="4941888"/>
            <a:ext cx="854075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2195513" y="4868863"/>
          <a:ext cx="3713162" cy="1341437"/>
        </p:xfrm>
        <a:graphic>
          <a:graphicData uri="http://schemas.openxmlformats.org/presentationml/2006/ole">
            <p:oleObj spid="_x0000_s264199" name="Equation" r:id="rId5" imgW="259080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build="p"/>
      <p:bldP spid="26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将一颗色子投掷一次，求事件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掷得奇数点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掷得素数点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 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掷得么</a:t>
            </a:r>
            <a:r>
              <a:rPr lang="en-US" altLang="zh-CN" b="1" dirty="0"/>
              <a:t>(</a:t>
            </a:r>
            <a:r>
              <a:rPr lang="zh-CN" altLang="en-US" b="1" dirty="0"/>
              <a:t>幺</a:t>
            </a:r>
            <a:r>
              <a:rPr lang="en-US" altLang="zh-CN" b="1" dirty="0"/>
              <a:t>)</a:t>
            </a:r>
            <a:r>
              <a:rPr lang="zh-CN" altLang="en-US" b="1" dirty="0"/>
              <a:t>点</a:t>
            </a:r>
            <a:r>
              <a:rPr lang="zh-CN" altLang="en-US" b="1" dirty="0">
                <a:latin typeface="宋体"/>
              </a:rPr>
              <a:t>”</a:t>
            </a:r>
            <a:endParaRPr lang="zh-CN" altLang="en-US" b="1" dirty="0"/>
          </a:p>
          <a:p>
            <a:pPr marL="609600" indent="-609600">
              <a:buFontTx/>
              <a:buNone/>
            </a:pPr>
            <a:r>
              <a:rPr lang="zh-CN" altLang="en-US" b="1" dirty="0"/>
              <a:t>     发生的可能性的大小</a:t>
            </a:r>
            <a:r>
              <a:rPr lang="en-US" altLang="zh-CN" b="1" dirty="0"/>
              <a:t>?</a:t>
            </a:r>
          </a:p>
          <a:p>
            <a:pPr marL="609600" indent="-609600"/>
            <a:r>
              <a:rPr lang="zh-CN" altLang="en-US" b="1" dirty="0"/>
              <a:t>解 因样本空间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={1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4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5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6}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609600" indent="-609600">
              <a:buNone/>
            </a:pPr>
            <a:r>
              <a:rPr lang="en-US" altLang="zh-CN" b="1" dirty="0" smtClean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而</a:t>
            </a:r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={1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5}</a:t>
            </a:r>
            <a:r>
              <a:rPr lang="zh-CN" altLang="en-US" b="1" dirty="0"/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={2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3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/>
              <a:t>5}</a:t>
            </a:r>
            <a:r>
              <a:rPr lang="zh-CN" altLang="en-US" dirty="0"/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={1}</a:t>
            </a:r>
            <a:r>
              <a:rPr lang="zh-CN" altLang="en-US" b="1" dirty="0"/>
              <a:t>，故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i="1" dirty="0"/>
              <a:t>=</a:t>
            </a:r>
            <a:r>
              <a:rPr lang="en-US" altLang="zh-CN" b="1" dirty="0"/>
              <a:t>3/6</a:t>
            </a:r>
            <a:r>
              <a:rPr lang="en-US" altLang="zh-CN" b="1" i="1" dirty="0"/>
              <a:t>=</a:t>
            </a:r>
            <a:r>
              <a:rPr lang="en-US" altLang="zh-CN" b="1" dirty="0"/>
              <a:t>1/2</a:t>
            </a:r>
            <a:r>
              <a:rPr lang="zh-CN" altLang="en-US" dirty="0"/>
              <a:t>，</a:t>
            </a:r>
          </a:p>
          <a:p>
            <a:pPr marL="609600" indent="-609600"/>
            <a:r>
              <a:rPr lang="zh-CN" altLang="en-US" b="1" dirty="0"/>
              <a:t>同理</a:t>
            </a:r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i="1" dirty="0"/>
              <a:t>=</a:t>
            </a:r>
            <a:r>
              <a:rPr lang="en-US" altLang="zh-CN" b="1" dirty="0"/>
              <a:t>1/2</a:t>
            </a:r>
            <a:r>
              <a:rPr lang="zh-CN" altLang="en-US" b="1" dirty="0"/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i="1" dirty="0"/>
              <a:t>=</a:t>
            </a:r>
            <a:r>
              <a:rPr lang="en-US" altLang="zh-CN" b="1" dirty="0"/>
              <a:t>1/6.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9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9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分房问题</a:t>
            </a:r>
            <a:endParaRPr lang="zh-CN" altLang="en-US" b="1"/>
          </a:p>
        </p:txBody>
      </p:sp>
      <p:pic>
        <p:nvPicPr>
          <p:cNvPr id="360455" name="Picture 7" descr="外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700213"/>
            <a:ext cx="6049963" cy="38909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生日问题</a:t>
            </a:r>
          </a:p>
        </p:txBody>
      </p:sp>
      <p:pic>
        <p:nvPicPr>
          <p:cNvPr id="361479" name="Picture 7" descr="生日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700213"/>
            <a:ext cx="5688012" cy="34750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分房问题</a:t>
            </a:r>
            <a:r>
              <a:rPr lang="zh-CN" altLang="en-US" b="1"/>
              <a:t>、生日问题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将</a:t>
            </a:r>
            <a:r>
              <a:rPr lang="en-US" altLang="zh-CN" b="1" i="1"/>
              <a:t>r</a:t>
            </a:r>
            <a:r>
              <a:rPr lang="zh-CN" altLang="en-US" b="1"/>
              <a:t>个人随机地分配到</a:t>
            </a:r>
            <a:r>
              <a:rPr lang="en-US" altLang="zh-CN" b="1" i="1"/>
              <a:t>n</a:t>
            </a:r>
            <a:r>
              <a:rPr lang="en-US" altLang="zh-CN" b="1"/>
              <a:t>(</a:t>
            </a:r>
            <a:r>
              <a:rPr lang="en-US" altLang="zh-CN" b="1" i="1"/>
              <a:t>r</a:t>
            </a:r>
            <a:r>
              <a:rPr lang="en-US" altLang="zh-CN" b="1">
                <a:cs typeface="Times New Roman" pitchFamily="18" charset="0"/>
              </a:rPr>
              <a:t>≤</a:t>
            </a:r>
            <a:r>
              <a:rPr lang="en-US" altLang="zh-CN" b="1" i="1"/>
              <a:t>n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个房间里，设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某指定的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恰有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某指定房间恰有</a:t>
            </a:r>
            <a:r>
              <a:rPr lang="en-US" altLang="zh-CN" b="1" i="1">
                <a:cs typeface="Times New Roman" pitchFamily="18" charset="0"/>
              </a:rPr>
              <a:t>k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 i="1">
                <a:cs typeface="Times New Roman" pitchFamily="18" charset="0"/>
              </a:rPr>
              <a:t>≤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b="1" i="1"/>
              <a:t>r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  <a:cs typeface="Times New Roman" pitchFamily="18" charset="0"/>
              </a:rPr>
              <a:t>   求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的概率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例</a:t>
            </a:r>
            <a:r>
              <a:rPr lang="en-US" altLang="zh-CN" b="1"/>
              <a:t>1.3.4</a:t>
            </a:r>
            <a:r>
              <a:rPr lang="en-US" altLang="zh-CN"/>
              <a:t> </a:t>
            </a:r>
            <a:r>
              <a:rPr lang="zh-CN" altLang="en-US" b="1"/>
              <a:t>将</a:t>
            </a:r>
            <a:r>
              <a:rPr lang="en-US" altLang="zh-CN" b="1" i="1"/>
              <a:t>r</a:t>
            </a:r>
            <a:r>
              <a:rPr lang="zh-CN" altLang="en-US" b="1"/>
              <a:t>个人随机地分配到</a:t>
            </a:r>
            <a:r>
              <a:rPr lang="en-US" altLang="zh-CN" b="1" i="1"/>
              <a:t>n</a:t>
            </a:r>
            <a:r>
              <a:rPr lang="en-US" altLang="zh-CN" b="1"/>
              <a:t>(</a:t>
            </a:r>
            <a:r>
              <a:rPr lang="en-US" altLang="zh-CN" b="1" i="1"/>
              <a:t>r</a:t>
            </a:r>
            <a:r>
              <a:rPr lang="en-US" altLang="zh-CN" b="1">
                <a:cs typeface="Times New Roman" pitchFamily="18" charset="0"/>
              </a:rPr>
              <a:t>≤</a:t>
            </a:r>
            <a:r>
              <a:rPr lang="en-US" altLang="zh-CN" b="1" i="1"/>
              <a:t>n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个房间里，设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某指定的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恰有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某指定房间恰有</a:t>
            </a:r>
            <a:r>
              <a:rPr lang="en-US" altLang="zh-CN" b="1" i="1">
                <a:cs typeface="Times New Roman" pitchFamily="18" charset="0"/>
              </a:rPr>
              <a:t>k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 i="1">
                <a:cs typeface="Times New Roman" pitchFamily="18" charset="0"/>
              </a:rPr>
              <a:t>≤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b="1" i="1"/>
              <a:t>r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  <a:cs typeface="Times New Roman" pitchFamily="18" charset="0"/>
              </a:rPr>
              <a:t>   求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的概率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.</a:t>
            </a:r>
          </a:p>
          <a:p>
            <a:pPr marL="609600" indent="-609600" algn="just"/>
            <a:r>
              <a:rPr lang="zh-CN" altLang="en-US" b="1"/>
              <a:t>解：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分房问题</a:t>
            </a:r>
            <a:endParaRPr lang="zh-CN" altLang="en-US" b="1"/>
          </a:p>
        </p:txBody>
      </p:sp>
      <p:pic>
        <p:nvPicPr>
          <p:cNvPr id="362499" name="Picture 3" descr="宾馆分房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989138"/>
            <a:ext cx="4968875" cy="3459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例</a:t>
            </a:r>
            <a:r>
              <a:rPr lang="en-US" altLang="zh-CN" b="1"/>
              <a:t>1.3.4</a:t>
            </a:r>
            <a:r>
              <a:rPr lang="en-US" altLang="zh-CN"/>
              <a:t> </a:t>
            </a:r>
            <a:r>
              <a:rPr lang="zh-CN" altLang="en-US" b="1"/>
              <a:t>将</a:t>
            </a:r>
            <a:r>
              <a:rPr lang="en-US" altLang="zh-CN" b="1" i="1"/>
              <a:t>r</a:t>
            </a:r>
            <a:r>
              <a:rPr lang="zh-CN" altLang="en-US" b="1"/>
              <a:t>个人随机地分配到</a:t>
            </a:r>
            <a:r>
              <a:rPr lang="en-US" altLang="zh-CN" b="1" i="1"/>
              <a:t>n</a:t>
            </a:r>
            <a:r>
              <a:rPr lang="en-US" altLang="zh-CN" b="1"/>
              <a:t>(</a:t>
            </a:r>
            <a:r>
              <a:rPr lang="en-US" altLang="zh-CN" b="1" i="1"/>
              <a:t>r</a:t>
            </a:r>
            <a:r>
              <a:rPr lang="en-US" altLang="zh-CN" b="1">
                <a:cs typeface="Times New Roman" pitchFamily="18" charset="0"/>
              </a:rPr>
              <a:t>≤</a:t>
            </a:r>
            <a:r>
              <a:rPr lang="en-US" altLang="zh-CN" b="1" i="1"/>
              <a:t>n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个房间里，设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某指定的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恰有</a:t>
            </a:r>
            <a:r>
              <a:rPr lang="en-US" altLang="zh-CN" b="1" i="1"/>
              <a:t>r</a:t>
            </a:r>
            <a:r>
              <a:rPr lang="zh-CN" altLang="en-US" b="1">
                <a:cs typeface="Times New Roman" pitchFamily="18" charset="0"/>
              </a:rPr>
              <a:t>个房间中各有一人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，</a:t>
            </a:r>
          </a:p>
          <a:p>
            <a:pPr marL="609600" indent="-609600" algn="ctr">
              <a:buFontTx/>
              <a:buNone/>
            </a:pPr>
            <a:r>
              <a:rPr lang="zh-CN" altLang="en-US" b="1" i="1">
                <a:latin typeface="宋体" pitchFamily="2" charset="-122"/>
              </a:rPr>
              <a:t>  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en-US" altLang="zh-CN" b="1">
                <a:latin typeface="Times New Roman" pitchFamily="18" charset="0"/>
              </a:rPr>
              <a:t>=</a:t>
            </a:r>
            <a:r>
              <a:rPr lang="en-US" altLang="zh-CN" b="1">
                <a:latin typeface="Times New Roman"/>
                <a:cs typeface="Times New Roman" pitchFamily="18" charset="0"/>
              </a:rPr>
              <a:t>“</a:t>
            </a:r>
            <a:r>
              <a:rPr lang="zh-CN" altLang="en-US" b="1">
                <a:cs typeface="Times New Roman" pitchFamily="18" charset="0"/>
              </a:rPr>
              <a:t>某指定房间恰有</a:t>
            </a:r>
            <a:r>
              <a:rPr lang="en-US" altLang="zh-CN" b="1" i="1">
                <a:cs typeface="Times New Roman" pitchFamily="18" charset="0"/>
              </a:rPr>
              <a:t>k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 i="1">
                <a:cs typeface="Times New Roman" pitchFamily="18" charset="0"/>
              </a:rPr>
              <a:t>≤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b="1" i="1"/>
              <a:t>r</a:t>
            </a:r>
            <a:r>
              <a:rPr lang="en-US" altLang="zh-CN" b="1"/>
              <a:t>)</a:t>
            </a:r>
            <a:r>
              <a:rPr lang="zh-CN" altLang="en-US" b="1">
                <a:cs typeface="Times New Roman" pitchFamily="18" charset="0"/>
              </a:rPr>
              <a:t>人</a:t>
            </a:r>
            <a:r>
              <a:rPr lang="zh-CN" altLang="en-US" b="1">
                <a:latin typeface="Times New Roman"/>
                <a:cs typeface="Times New Roman" pitchFamily="18" charset="0"/>
              </a:rPr>
              <a:t>”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marL="609600" indent="-609600">
              <a:buFontTx/>
              <a:buNone/>
            </a:pPr>
            <a:r>
              <a:rPr lang="zh-CN" altLang="en-US" b="1">
                <a:latin typeface="宋体" pitchFamily="2" charset="-122"/>
                <a:cs typeface="Times New Roman" pitchFamily="18" charset="0"/>
              </a:rPr>
              <a:t>   求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的概率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.</a:t>
            </a:r>
          </a:p>
          <a:p>
            <a:pPr marL="609600" indent="-609600" algn="just"/>
            <a:r>
              <a:rPr lang="zh-CN" altLang="en-US" b="1">
                <a:hlinkClick r:id="rId3" action="ppaction://hlinksldjump"/>
              </a:rPr>
              <a:t>解</a:t>
            </a:r>
            <a:r>
              <a:rPr lang="zh-CN" altLang="en-US" b="1"/>
              <a:t>：由于每一个人都可以分配到</a:t>
            </a:r>
            <a:r>
              <a:rPr lang="en-US" altLang="zh-CN" b="1" i="1"/>
              <a:t>n</a:t>
            </a:r>
            <a:r>
              <a:rPr lang="zh-CN" altLang="en-US" b="1"/>
              <a:t>个房间的任意一个房间，所以将</a:t>
            </a:r>
            <a:r>
              <a:rPr lang="en-US" altLang="zh-CN" b="1" i="1"/>
              <a:t>r</a:t>
            </a:r>
            <a:r>
              <a:rPr lang="zh-CN" altLang="en-US" b="1"/>
              <a:t>个人分配到</a:t>
            </a:r>
            <a:r>
              <a:rPr lang="en-US" altLang="zh-CN" b="1" i="1"/>
              <a:t>n</a:t>
            </a:r>
            <a:r>
              <a:rPr lang="zh-CN" altLang="en-US" b="1"/>
              <a:t>个房间去共有</a:t>
            </a:r>
            <a:r>
              <a:rPr lang="en-US" altLang="zh-CN" b="1" i="1">
                <a:cs typeface="Times New Roman" pitchFamily="18" charset="0"/>
              </a:rPr>
              <a:t>n</a:t>
            </a:r>
            <a:r>
              <a:rPr lang="en-US" altLang="zh-CN" b="1" i="1" baseline="30000"/>
              <a:t>r</a:t>
            </a:r>
            <a:r>
              <a:rPr lang="zh-CN" altLang="en-US" b="1"/>
              <a:t>种分法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将每种分法当作一个基本事件，那么基本事件总数</a:t>
            </a:r>
            <a:r>
              <a:rPr kumimoji="1" lang="zh-CN" altLang="zh-CN" b="1" i="1">
                <a:solidFill>
                  <a:srgbClr val="FF0000"/>
                </a:solidFill>
              </a:rPr>
              <a:t>#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为</a:t>
            </a:r>
            <a:r>
              <a:rPr lang="en-US" altLang="zh-CN" b="1" i="1">
                <a:cs typeface="Times New Roman" pitchFamily="18" charset="0"/>
              </a:rPr>
              <a:t>n</a:t>
            </a:r>
            <a:r>
              <a:rPr lang="en-US" altLang="zh-CN" b="1" i="1" baseline="30000"/>
              <a:t>r</a:t>
            </a:r>
            <a:r>
              <a:rPr lang="en-US" altLang="zh-CN" b="1"/>
              <a:t>.</a:t>
            </a:r>
          </a:p>
          <a:p>
            <a:pPr marL="609600" indent="-609600"/>
            <a:r>
              <a:rPr lang="en-US" altLang="zh-CN" b="1"/>
              <a:t>(1)</a:t>
            </a:r>
            <a:r>
              <a:rPr lang="zh-CN" altLang="en-US" b="1"/>
              <a:t>将</a:t>
            </a:r>
            <a:r>
              <a:rPr lang="en-US" altLang="zh-CN" b="1" i="1"/>
              <a:t>r</a:t>
            </a:r>
            <a:r>
              <a:rPr lang="zh-CN" altLang="en-US" b="1"/>
              <a:t>个人分配到某指定的</a:t>
            </a:r>
            <a:r>
              <a:rPr lang="en-US" altLang="zh-CN" b="1" i="1"/>
              <a:t>r</a:t>
            </a:r>
            <a:r>
              <a:rPr lang="zh-CN" altLang="en-US" b="1"/>
              <a:t>个房间，每个房间中各有一人，共有</a:t>
            </a:r>
            <a:r>
              <a:rPr lang="en-US" altLang="zh-CN" b="1" i="1"/>
              <a:t>r</a:t>
            </a:r>
            <a:r>
              <a:rPr lang="en-US" altLang="zh-CN" b="1"/>
              <a:t>!</a:t>
            </a:r>
            <a:r>
              <a:rPr lang="zh-CN" altLang="en-US" b="1"/>
              <a:t>种分法，故</a:t>
            </a: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2536825" y="2997200"/>
          <a:ext cx="3475038" cy="1277938"/>
        </p:xfrm>
        <a:graphic>
          <a:graphicData uri="http://schemas.openxmlformats.org/presentationml/2006/ole">
            <p:oleObj spid="_x0000_s269316" name="Equation" r:id="rId3" imgW="256032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(2)</a:t>
            </a:r>
            <a:r>
              <a:rPr lang="zh-CN" altLang="en-US" b="1"/>
              <a:t>由于</a:t>
            </a:r>
            <a:r>
              <a:rPr lang="en-US" altLang="zh-CN" b="1" i="1"/>
              <a:t>r</a:t>
            </a:r>
            <a:r>
              <a:rPr lang="zh-CN" altLang="en-US" b="1"/>
              <a:t>个房间可以是任意的，即可以从</a:t>
            </a:r>
            <a:r>
              <a:rPr lang="en-US" altLang="zh-CN" b="1" i="1"/>
              <a:t>n</a:t>
            </a:r>
            <a:r>
              <a:rPr lang="zh-CN" altLang="en-US" b="1"/>
              <a:t>个房间中任意选出</a:t>
            </a:r>
            <a:r>
              <a:rPr lang="en-US" altLang="zh-CN" b="1" i="1"/>
              <a:t>r</a:t>
            </a:r>
            <a:r>
              <a:rPr lang="zh-CN" altLang="en-US" b="1"/>
              <a:t>个来，这种选法共有</a:t>
            </a:r>
            <a:r>
              <a:rPr lang="en-US" altLang="zh-CN" b="1" i="1"/>
              <a:t>C</a:t>
            </a:r>
            <a:r>
              <a:rPr lang="en-US" altLang="zh-CN" b="1" i="1" baseline="-25000"/>
              <a:t>n</a:t>
            </a:r>
            <a:r>
              <a:rPr lang="en-US" altLang="zh-CN" b="1" i="1" baseline="30000"/>
              <a:t>r</a:t>
            </a:r>
            <a:r>
              <a:rPr lang="zh-CN" altLang="en-US" b="1"/>
              <a:t>种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对于每种选定的</a:t>
            </a:r>
            <a:r>
              <a:rPr lang="en-US" altLang="zh-CN" b="1" i="1"/>
              <a:t>r</a:t>
            </a:r>
            <a:r>
              <a:rPr lang="zh-CN" altLang="en-US" b="1"/>
              <a:t>个房间，每个房间分配一个人的方法有</a:t>
            </a:r>
            <a:r>
              <a:rPr lang="en-US" altLang="zh-CN" b="1" i="1"/>
              <a:t>r</a:t>
            </a:r>
            <a:r>
              <a:rPr lang="en-US" altLang="zh-CN" b="1"/>
              <a:t>!</a:t>
            </a:r>
            <a:r>
              <a:rPr lang="zh-CN" altLang="en-US" b="1"/>
              <a:t>种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故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中包含的基本事件数</a:t>
            </a:r>
            <a:r>
              <a:rPr kumimoji="1" lang="zh-CN" altLang="zh-CN" b="1" i="1">
                <a:solidFill>
                  <a:srgbClr val="FF0000"/>
                </a:solidFill>
              </a:rPr>
              <a:t>#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为</a:t>
            </a:r>
            <a:r>
              <a:rPr lang="en-US" altLang="zh-CN" b="1" i="1"/>
              <a:t>C</a:t>
            </a:r>
            <a:r>
              <a:rPr lang="en-US" altLang="zh-CN" b="1" i="1" baseline="-25000"/>
              <a:t>n</a:t>
            </a:r>
            <a:r>
              <a:rPr lang="en-US" altLang="zh-CN" b="1" i="1" baseline="30000"/>
              <a:t>r</a:t>
            </a:r>
            <a:r>
              <a:rPr lang="en-US" altLang="zh-CN" b="1" i="1"/>
              <a:t> </a:t>
            </a:r>
            <a:r>
              <a:rPr lang="en-US" altLang="zh-CN" b="1"/>
              <a:t>×</a:t>
            </a:r>
            <a:r>
              <a:rPr lang="en-US" altLang="zh-CN" b="1" i="1"/>
              <a:t>r</a:t>
            </a:r>
            <a:r>
              <a:rPr lang="en-US" altLang="zh-CN" b="1"/>
              <a:t>!.</a:t>
            </a:r>
          </a:p>
          <a:p>
            <a:pPr marL="609600" indent="-609600"/>
            <a:r>
              <a:rPr lang="zh-CN" altLang="en-US" b="1"/>
              <a:t>因此</a:t>
            </a:r>
          </a:p>
        </p:txBody>
      </p:sp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2411413" y="4652963"/>
          <a:ext cx="3946525" cy="1241425"/>
        </p:xfrm>
        <a:graphic>
          <a:graphicData uri="http://schemas.openxmlformats.org/presentationml/2006/ole">
            <p:oleObj spid="_x0000_s270340" name="Equation" r:id="rId3" imgW="32004000" imgH="1005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(3)</a:t>
            </a:r>
            <a:r>
              <a:rPr lang="zh-CN" altLang="en-US" b="1"/>
              <a:t>由于某指定房间分配</a:t>
            </a:r>
            <a:r>
              <a:rPr lang="en-US" altLang="zh-CN" b="1" i="1"/>
              <a:t>k</a:t>
            </a:r>
            <a:r>
              <a:rPr lang="zh-CN" altLang="en-US" b="1"/>
              <a:t>个人的分法有</a:t>
            </a:r>
            <a:r>
              <a:rPr lang="en-US" altLang="zh-CN" b="1" i="1"/>
              <a:t>C</a:t>
            </a:r>
            <a:r>
              <a:rPr lang="en-US" altLang="zh-CN" b="1" i="1" baseline="-25000"/>
              <a:t>r</a:t>
            </a:r>
            <a:r>
              <a:rPr lang="en-US" altLang="zh-CN" b="1" i="1" baseline="30000"/>
              <a:t>k</a:t>
            </a:r>
            <a:r>
              <a:rPr lang="zh-CN" altLang="en-US" b="1"/>
              <a:t>种，而其余</a:t>
            </a:r>
            <a:r>
              <a:rPr lang="en-US" altLang="zh-CN" b="1" i="1"/>
              <a:t>r</a:t>
            </a:r>
            <a:r>
              <a:rPr lang="en-US" altLang="zh-CN" b="1"/>
              <a:t>−</a:t>
            </a:r>
            <a:r>
              <a:rPr lang="en-US" altLang="zh-CN" b="1" i="1"/>
              <a:t>k</a:t>
            </a:r>
            <a:r>
              <a:rPr lang="zh-CN" altLang="en-US" b="1"/>
              <a:t>个人任意分配到</a:t>
            </a:r>
            <a:r>
              <a:rPr lang="en-US" altLang="zh-CN" b="1" i="1"/>
              <a:t>n</a:t>
            </a:r>
            <a:r>
              <a:rPr lang="en-US" altLang="zh-CN" b="1"/>
              <a:t>−1</a:t>
            </a:r>
            <a:r>
              <a:rPr lang="zh-CN" altLang="en-US" b="1"/>
              <a:t>个房间的分法有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−1)</a:t>
            </a:r>
            <a:r>
              <a:rPr lang="en-US" altLang="zh-CN" b="1" i="1" baseline="30000"/>
              <a:t>r-k</a:t>
            </a:r>
            <a:r>
              <a:rPr lang="zh-CN" altLang="en-US" b="1"/>
              <a:t>种，所以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/>
              <a:t>中包含的基本事件数</a:t>
            </a:r>
            <a:r>
              <a:rPr kumimoji="1" lang="zh-CN" altLang="zh-CN" b="1" i="1">
                <a:solidFill>
                  <a:srgbClr val="FF0000"/>
                </a:solidFill>
              </a:rPr>
              <a:t>#</a:t>
            </a:r>
            <a:r>
              <a:rPr lang="en-US" altLang="zh-CN" b="1" i="1">
                <a:solidFill>
                  <a:srgbClr val="FF0000"/>
                </a:solidFill>
              </a:rPr>
              <a:t>C</a:t>
            </a:r>
            <a:r>
              <a:rPr lang="zh-CN" altLang="en-US" b="1"/>
              <a:t>为</a:t>
            </a:r>
            <a:r>
              <a:rPr lang="en-US" altLang="zh-CN" b="1" i="1"/>
              <a:t>C</a:t>
            </a:r>
            <a:r>
              <a:rPr lang="en-US" altLang="zh-CN" b="1" i="1" baseline="-25000"/>
              <a:t>r</a:t>
            </a:r>
            <a:r>
              <a:rPr lang="en-US" altLang="zh-CN" b="1" i="1" baseline="30000"/>
              <a:t>k</a:t>
            </a:r>
            <a:r>
              <a:rPr lang="en-US" altLang="zh-CN" b="1"/>
              <a:t>×(</a:t>
            </a:r>
            <a:r>
              <a:rPr lang="en-US" altLang="zh-CN" b="1" i="1"/>
              <a:t>n</a:t>
            </a:r>
            <a:r>
              <a:rPr lang="en-US" altLang="zh-CN" b="1"/>
              <a:t>−1)</a:t>
            </a:r>
            <a:r>
              <a:rPr lang="en-US" altLang="zh-CN" b="1" i="1" baseline="30000"/>
              <a:t>r-k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因此</a:t>
            </a:r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1379538" y="3644900"/>
          <a:ext cx="6367462" cy="1493838"/>
        </p:xfrm>
        <a:graphic>
          <a:graphicData uri="http://schemas.openxmlformats.org/presentationml/2006/ole">
            <p:oleObj spid="_x0000_s271364" name="Equation" r:id="rId3" imgW="42976800" imgH="1005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/>
              <a:t>生日问题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设一个人的生日在星期几是等可能的，求</a:t>
            </a:r>
            <a:r>
              <a:rPr lang="en-US" altLang="zh-CN" b="1" dirty="0"/>
              <a:t>6</a:t>
            </a:r>
            <a:r>
              <a:rPr lang="zh-CN" altLang="en-US" b="1" dirty="0"/>
              <a:t>个人的生日都集中在一个星期中的某两天，但不是都在同一天的概率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解</a:t>
            </a:r>
            <a:r>
              <a:rPr lang="zh-CN" altLang="en-US" dirty="0"/>
              <a:t> </a:t>
            </a:r>
            <a:r>
              <a:rPr lang="zh-CN" altLang="en-US" b="1" dirty="0"/>
              <a:t>设</a:t>
            </a:r>
            <a:r>
              <a:rPr lang="en-US" altLang="zh-CN" b="1" i="1" dirty="0"/>
              <a:t>A=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生日集中在一星期中的某两天，但不在同一天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，则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1752600" y="4292600"/>
          <a:ext cx="6045200" cy="1435100"/>
        </p:xfrm>
        <a:graphic>
          <a:graphicData uri="http://schemas.openxmlformats.org/presentationml/2006/ole">
            <p:oleObj spid="_x0000_s394245" name="Equation" r:id="rId3" imgW="45110400" imgH="10972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  <p:bldP spid="394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抓阄问题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b="1" dirty="0"/>
              <a:t>袋中有</a:t>
            </a:r>
            <a:r>
              <a:rPr lang="en-US" altLang="zh-CN" b="1" i="1" dirty="0"/>
              <a:t>a</a:t>
            </a:r>
            <a:r>
              <a:rPr lang="zh-CN" altLang="en-US" b="1" dirty="0"/>
              <a:t>个黑球，</a:t>
            </a:r>
            <a:r>
              <a:rPr lang="en-US" altLang="zh-CN" b="1" i="1" dirty="0"/>
              <a:t>b</a:t>
            </a:r>
            <a:r>
              <a:rPr lang="zh-CN" altLang="en-US" b="1" dirty="0"/>
              <a:t>个白球，若随机地把球一个接一个地摸出来，求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第</a:t>
            </a:r>
            <a:r>
              <a:rPr lang="en-US" altLang="zh-CN" b="1" i="1" dirty="0"/>
              <a:t>k</a:t>
            </a:r>
            <a:r>
              <a:rPr lang="zh-CN" altLang="en-US" b="1" dirty="0"/>
              <a:t>次摸出的球是黑球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的概率</a:t>
            </a:r>
            <a:r>
              <a:rPr lang="en-US" altLang="zh-CN" b="1" dirty="0"/>
              <a:t>(</a:t>
            </a:r>
            <a:r>
              <a:rPr lang="en-US" altLang="zh-CN" b="1" i="1" dirty="0" err="1"/>
              <a:t>k</a:t>
            </a:r>
            <a:r>
              <a:rPr lang="en-US" altLang="zh-CN" b="1" dirty="0" err="1"/>
              <a:t>≤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b</a:t>
            </a:r>
            <a:r>
              <a:rPr lang="en-US" altLang="zh-CN" b="1" dirty="0"/>
              <a:t>).</a:t>
            </a:r>
          </a:p>
        </p:txBody>
      </p:sp>
      <p:pic>
        <p:nvPicPr>
          <p:cNvPr id="272388" name="Picture 4" descr="抓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500438"/>
            <a:ext cx="290512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27238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1.3.5</a:t>
            </a:r>
            <a:r>
              <a:rPr lang="en-US" altLang="zh-CN" dirty="0"/>
              <a:t> </a:t>
            </a:r>
            <a:r>
              <a:rPr lang="zh-CN" altLang="en-US" b="1" dirty="0"/>
              <a:t>袋中有</a:t>
            </a:r>
            <a:r>
              <a:rPr lang="en-US" altLang="zh-CN" b="1" i="1" dirty="0"/>
              <a:t>a</a:t>
            </a:r>
            <a:r>
              <a:rPr lang="zh-CN" altLang="en-US" b="1" dirty="0"/>
              <a:t>个黑球，</a:t>
            </a:r>
            <a:r>
              <a:rPr lang="en-US" altLang="zh-CN" b="1" i="1" dirty="0"/>
              <a:t>b</a:t>
            </a:r>
            <a:r>
              <a:rPr lang="zh-CN" altLang="en-US" b="1" dirty="0"/>
              <a:t>个白球，若随机地把球一个接一个地摸出来，求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第</a:t>
            </a:r>
            <a:r>
              <a:rPr lang="en-US" altLang="zh-CN" b="1" i="1" dirty="0"/>
              <a:t>k</a:t>
            </a:r>
            <a:r>
              <a:rPr lang="zh-CN" altLang="en-US" b="1" dirty="0"/>
              <a:t>次摸出的球是黑球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的概率</a:t>
            </a:r>
            <a:r>
              <a:rPr lang="en-US" altLang="zh-CN" b="1" dirty="0"/>
              <a:t>(</a:t>
            </a:r>
            <a:r>
              <a:rPr lang="en-US" altLang="zh-CN" b="1" i="1" dirty="0" err="1"/>
              <a:t>k</a:t>
            </a:r>
            <a:r>
              <a:rPr lang="en-US" altLang="zh-CN" b="1" dirty="0" err="1"/>
              <a:t>≤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b</a:t>
            </a:r>
            <a:r>
              <a:rPr lang="en-US" altLang="zh-CN" b="1" dirty="0"/>
              <a:t>).</a:t>
            </a:r>
          </a:p>
          <a:p>
            <a:pPr marL="609600" indent="-609600"/>
            <a:r>
              <a:rPr lang="zh-CN" altLang="en-US" b="1" dirty="0"/>
              <a:t>解一：把</a:t>
            </a:r>
            <a:r>
              <a:rPr lang="en-US" altLang="zh-CN" b="1" i="1" dirty="0"/>
              <a:t>a</a:t>
            </a:r>
            <a:r>
              <a:rPr lang="zh-CN" altLang="en-US" b="1" dirty="0"/>
              <a:t>个黑球与</a:t>
            </a:r>
            <a:r>
              <a:rPr lang="en-US" altLang="zh-CN" b="1" i="1" dirty="0"/>
              <a:t>b</a:t>
            </a:r>
            <a:r>
              <a:rPr lang="zh-CN" altLang="en-US" b="1" dirty="0"/>
              <a:t>个白球都看作是不同的</a:t>
            </a:r>
            <a:r>
              <a:rPr lang="en-US" altLang="zh-CN" b="1" dirty="0"/>
              <a:t>(</a:t>
            </a:r>
            <a:r>
              <a:rPr lang="zh-CN" altLang="en-US" b="1" dirty="0"/>
              <a:t>比如，设想它们都编了号</a:t>
            </a:r>
            <a:r>
              <a:rPr lang="en-US" altLang="zh-CN" b="1" dirty="0"/>
              <a:t>)</a:t>
            </a:r>
            <a:r>
              <a:rPr lang="zh-CN" altLang="en-US" b="1" dirty="0"/>
              <a:t>，且把</a:t>
            </a:r>
            <a:r>
              <a:rPr lang="en-US" altLang="zh-CN" b="1" i="1" dirty="0" err="1"/>
              <a:t>a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b</a:t>
            </a:r>
            <a:r>
              <a:rPr lang="zh-CN" altLang="en-US" b="1" dirty="0"/>
              <a:t>个球的每一种</a:t>
            </a:r>
            <a:r>
              <a:rPr lang="zh-CN" altLang="en-US" b="1" dirty="0">
                <a:solidFill>
                  <a:srgbClr val="FF0000"/>
                </a:solidFill>
              </a:rPr>
              <a:t>排列</a:t>
            </a:r>
            <a:r>
              <a:rPr lang="zh-CN" altLang="en-US" b="1" dirty="0"/>
              <a:t>看作基本事件，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Line 2"/>
          <p:cNvSpPr>
            <a:spLocks noChangeShapeType="1"/>
          </p:cNvSpPr>
          <p:nvPr/>
        </p:nvSpPr>
        <p:spPr bwMode="auto">
          <a:xfrm>
            <a:off x="1331913" y="3141663"/>
            <a:ext cx="6265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75459" name="Oval 3"/>
          <p:cNvSpPr>
            <a:spLocks noChangeArrowheads="1"/>
          </p:cNvSpPr>
          <p:nvPr/>
        </p:nvSpPr>
        <p:spPr bwMode="auto">
          <a:xfrm>
            <a:off x="1258888" y="299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0" name="Oval 4"/>
          <p:cNvSpPr>
            <a:spLocks noChangeArrowheads="1"/>
          </p:cNvSpPr>
          <p:nvPr/>
        </p:nvSpPr>
        <p:spPr bwMode="auto">
          <a:xfrm>
            <a:off x="2051050" y="299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Oval 5"/>
          <p:cNvSpPr>
            <a:spLocks noChangeArrowheads="1"/>
          </p:cNvSpPr>
          <p:nvPr/>
        </p:nvSpPr>
        <p:spPr bwMode="auto">
          <a:xfrm>
            <a:off x="4932363" y="3068638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7451725" y="3068638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1116013" y="32845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1925638" y="330835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859338" y="32845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7065963" y="3284538"/>
            <a:ext cx="895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 dirty="0" err="1">
                <a:solidFill>
                  <a:srgbClr val="FF0000"/>
                </a:solidFill>
              </a:rPr>
              <a:t>a+b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1.3.5</a:t>
            </a:r>
            <a:r>
              <a:rPr lang="en-US" altLang="zh-CN" dirty="0"/>
              <a:t> </a:t>
            </a:r>
            <a:r>
              <a:rPr lang="zh-CN" altLang="en-US" b="1" dirty="0"/>
              <a:t>袋中有</a:t>
            </a:r>
            <a:r>
              <a:rPr lang="en-US" altLang="zh-CN" b="1" i="1" dirty="0"/>
              <a:t>a</a:t>
            </a:r>
            <a:r>
              <a:rPr lang="zh-CN" altLang="en-US" b="1" dirty="0"/>
              <a:t>个黑球，</a:t>
            </a:r>
            <a:r>
              <a:rPr lang="en-US" altLang="zh-CN" b="1" i="1" dirty="0"/>
              <a:t>b</a:t>
            </a:r>
            <a:r>
              <a:rPr lang="zh-CN" altLang="en-US" b="1" dirty="0"/>
              <a:t>个白球，若随机地把球一个接一个地摸出来，求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=</a:t>
            </a:r>
            <a:r>
              <a:rPr lang="en-US" altLang="zh-CN" b="1" dirty="0">
                <a:latin typeface="宋体"/>
              </a:rPr>
              <a:t>“</a:t>
            </a:r>
            <a:r>
              <a:rPr lang="zh-CN" altLang="en-US" b="1" dirty="0"/>
              <a:t>第</a:t>
            </a:r>
            <a:r>
              <a:rPr lang="en-US" altLang="zh-CN" b="1" i="1" dirty="0"/>
              <a:t>k</a:t>
            </a:r>
            <a:r>
              <a:rPr lang="zh-CN" altLang="en-US" b="1" dirty="0"/>
              <a:t>次摸出的球是黑球</a:t>
            </a:r>
            <a:r>
              <a:rPr lang="zh-CN" altLang="en-US" b="1" dirty="0">
                <a:latin typeface="宋体"/>
              </a:rPr>
              <a:t>”</a:t>
            </a:r>
            <a:r>
              <a:rPr lang="zh-CN" altLang="en-US" b="1" dirty="0"/>
              <a:t>的概率</a:t>
            </a:r>
            <a:r>
              <a:rPr lang="en-US" altLang="zh-CN" b="1" dirty="0"/>
              <a:t>(</a:t>
            </a:r>
            <a:r>
              <a:rPr lang="en-US" altLang="zh-CN" b="1" i="1" dirty="0" err="1"/>
              <a:t>k</a:t>
            </a:r>
            <a:r>
              <a:rPr lang="en-US" altLang="zh-CN" b="1" dirty="0" err="1" smtClean="0"/>
              <a:t>≤</a:t>
            </a:r>
            <a:r>
              <a:rPr lang="en-US" altLang="zh-CN" b="1" i="1" dirty="0" err="1" smtClean="0"/>
              <a:t>a</a:t>
            </a:r>
            <a:r>
              <a:rPr lang="en-US" altLang="zh-CN" b="1" dirty="0" err="1" smtClean="0"/>
              <a:t>+</a:t>
            </a:r>
            <a:r>
              <a:rPr lang="en-US" altLang="zh-CN" b="1" i="1" dirty="0" err="1" smtClean="0"/>
              <a:t>b</a:t>
            </a:r>
            <a:r>
              <a:rPr lang="en-US" altLang="zh-CN" b="1" dirty="0"/>
              <a:t>).</a:t>
            </a:r>
          </a:p>
          <a:p>
            <a:pPr marL="609600" indent="-609600"/>
            <a:r>
              <a:rPr lang="zh-CN" altLang="en-US" b="1" dirty="0"/>
              <a:t>解一：</a:t>
            </a:r>
            <a:r>
              <a:rPr lang="zh-CN" altLang="en-US" b="1" dirty="0" smtClean="0"/>
              <a:t>把</a:t>
            </a:r>
            <a:r>
              <a:rPr lang="en-US" altLang="zh-CN" b="1" i="1" dirty="0" smtClean="0"/>
              <a:t>a</a:t>
            </a:r>
            <a:r>
              <a:rPr lang="zh-CN" altLang="en-US" b="1" dirty="0" smtClean="0"/>
              <a:t>个</a:t>
            </a:r>
            <a:r>
              <a:rPr lang="zh-CN" altLang="en-US" b="1" dirty="0"/>
              <a:t>黑球与</a:t>
            </a:r>
            <a:r>
              <a:rPr lang="en-US" altLang="zh-CN" b="1" i="1" dirty="0"/>
              <a:t>b</a:t>
            </a:r>
            <a:r>
              <a:rPr lang="zh-CN" altLang="en-US" b="1" dirty="0"/>
              <a:t>个白球都看作是不同的</a:t>
            </a:r>
            <a:r>
              <a:rPr lang="en-US" altLang="zh-CN" b="1" dirty="0"/>
              <a:t>(</a:t>
            </a:r>
            <a:r>
              <a:rPr lang="zh-CN" altLang="en-US" b="1" dirty="0"/>
              <a:t>比如，设想它们都编了号</a:t>
            </a:r>
            <a:r>
              <a:rPr lang="en-US" altLang="zh-CN" b="1" dirty="0"/>
              <a:t>)</a:t>
            </a:r>
            <a:r>
              <a:rPr lang="zh-CN" altLang="en-US" b="1" dirty="0"/>
              <a:t>，且</a:t>
            </a:r>
            <a:r>
              <a:rPr lang="zh-CN" altLang="en-US" b="1" dirty="0" smtClean="0"/>
              <a:t>把</a:t>
            </a:r>
            <a:r>
              <a:rPr lang="en-US" altLang="zh-CN" b="1" i="1" dirty="0" err="1" smtClean="0"/>
              <a:t>a</a:t>
            </a:r>
            <a:r>
              <a:rPr lang="en-US" altLang="zh-CN" b="1" dirty="0" err="1" smtClean="0"/>
              <a:t>+</a:t>
            </a:r>
            <a:r>
              <a:rPr lang="en-US" altLang="zh-CN" b="1" i="1" dirty="0" err="1" smtClean="0"/>
              <a:t>b</a:t>
            </a:r>
            <a:r>
              <a:rPr lang="zh-CN" altLang="en-US" b="1" dirty="0"/>
              <a:t>个球的每一种</a:t>
            </a:r>
            <a:r>
              <a:rPr lang="zh-CN" altLang="en-US" b="1" dirty="0">
                <a:solidFill>
                  <a:srgbClr val="FF0000"/>
                </a:solidFill>
              </a:rPr>
              <a:t>排列</a:t>
            </a:r>
            <a:r>
              <a:rPr lang="zh-CN" altLang="en-US" b="1" dirty="0"/>
              <a:t>看作基本事件，于是，基本事件总数</a:t>
            </a:r>
            <a:r>
              <a:rPr kumimoji="1" lang="zh-CN" altLang="zh-CN" b="1" i="1" dirty="0">
                <a:solidFill>
                  <a:srgbClr val="FF0000"/>
                </a:solidFill>
              </a:rPr>
              <a:t>#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b="1" dirty="0"/>
              <a:t>为</a:t>
            </a:r>
            <a:r>
              <a:rPr lang="en-US" altLang="zh-CN" b="1" dirty="0" smtClean="0"/>
              <a:t>(</a:t>
            </a:r>
            <a:r>
              <a:rPr lang="en-US" altLang="zh-CN" b="1" i="1" dirty="0" err="1" smtClean="0"/>
              <a:t>a</a:t>
            </a:r>
            <a:r>
              <a:rPr lang="en-US" altLang="zh-CN" b="1" dirty="0" err="1" smtClean="0"/>
              <a:t>+</a:t>
            </a:r>
            <a:r>
              <a:rPr lang="en-US" altLang="zh-CN" b="1" i="1" dirty="0" err="1" smtClean="0"/>
              <a:t>b</a:t>
            </a:r>
            <a:r>
              <a:rPr lang="en-US" altLang="zh-CN" b="1" dirty="0"/>
              <a:t>)!.</a:t>
            </a:r>
          </a:p>
          <a:p>
            <a:pPr marL="609600" indent="-609600"/>
            <a:r>
              <a:rPr lang="zh-CN" altLang="en-US" b="1" dirty="0"/>
              <a:t>由于第</a:t>
            </a:r>
            <a:r>
              <a:rPr lang="en-US" altLang="zh-CN" b="1" i="1" dirty="0"/>
              <a:t>k</a:t>
            </a:r>
            <a:r>
              <a:rPr lang="zh-CN" altLang="en-US" b="1" dirty="0"/>
              <a:t>次摸得黑球</a:t>
            </a:r>
            <a:r>
              <a:rPr lang="zh-CN" altLang="en-US" b="1" dirty="0" smtClean="0"/>
              <a:t>有</a:t>
            </a:r>
            <a:r>
              <a:rPr lang="en-US" altLang="zh-CN" b="1" i="1" dirty="0" smtClean="0"/>
              <a:t>a</a:t>
            </a:r>
            <a:r>
              <a:rPr lang="zh-CN" altLang="en-US" b="1" dirty="0" smtClean="0"/>
              <a:t>种</a:t>
            </a:r>
            <a:r>
              <a:rPr lang="zh-CN" altLang="en-US" b="1" dirty="0"/>
              <a:t>可能，而</a:t>
            </a:r>
            <a:r>
              <a:rPr lang="zh-CN" altLang="en-US" b="1" dirty="0" smtClean="0"/>
              <a:t>另外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+</a:t>
            </a:r>
            <a:r>
              <a:rPr lang="en-US" altLang="zh-CN" b="1" i="1" dirty="0" smtClean="0"/>
              <a:t>b</a:t>
            </a:r>
            <a:r>
              <a:rPr lang="en-US" altLang="zh-CN" b="1" dirty="0"/>
              <a:t>−1</a:t>
            </a:r>
            <a:r>
              <a:rPr lang="zh-CN" altLang="en-US" b="1" dirty="0"/>
              <a:t>次摸得球的排列有</a:t>
            </a:r>
            <a:r>
              <a:rPr lang="en-US" altLang="zh-CN" b="1" dirty="0"/>
              <a:t>(</a:t>
            </a:r>
            <a:r>
              <a:rPr lang="en-US" altLang="zh-CN" b="1" i="1" dirty="0"/>
              <a:t>a</a:t>
            </a:r>
            <a:r>
              <a:rPr lang="en-US" altLang="zh-CN" b="1" dirty="0"/>
              <a:t>+</a:t>
            </a:r>
            <a:r>
              <a:rPr lang="en-US" altLang="zh-CN" b="1" i="1" dirty="0"/>
              <a:t>b</a:t>
            </a:r>
            <a:r>
              <a:rPr lang="en-US" altLang="zh-CN" b="1" dirty="0"/>
              <a:t>−1)!</a:t>
            </a:r>
            <a:r>
              <a:rPr lang="zh-CN" altLang="en-US" b="1" dirty="0"/>
              <a:t>种可能</a:t>
            </a:r>
            <a:r>
              <a:rPr lang="en-US" altLang="zh-CN" b="1" dirty="0"/>
              <a:t>.</a:t>
            </a:r>
            <a:r>
              <a:rPr lang="zh-CN" altLang="en-US" b="1" dirty="0"/>
              <a:t>所以</a:t>
            </a:r>
            <a:r>
              <a:rPr lang="en-US" altLang="zh-CN" b="1" i="1" dirty="0"/>
              <a:t>A</a:t>
            </a:r>
            <a:r>
              <a:rPr lang="zh-CN" altLang="en-US" b="1" dirty="0"/>
              <a:t>中包含的基本事件数为</a:t>
            </a:r>
            <a:r>
              <a:rPr lang="en-US" altLang="zh-CN" b="1" i="1" dirty="0"/>
              <a:t>a</a:t>
            </a:r>
            <a:r>
              <a:rPr lang="en-US" altLang="zh-CN" b="1" dirty="0"/>
              <a:t>×(</a:t>
            </a:r>
            <a:r>
              <a:rPr lang="en-US" altLang="zh-CN" b="1" i="1" dirty="0"/>
              <a:t>a</a:t>
            </a:r>
            <a:r>
              <a:rPr lang="en-US" altLang="zh-CN" b="1" dirty="0"/>
              <a:t>+</a:t>
            </a:r>
            <a:r>
              <a:rPr lang="en-US" altLang="zh-CN" b="1" i="1" dirty="0"/>
              <a:t>b</a:t>
            </a:r>
            <a:r>
              <a:rPr lang="en-US" altLang="zh-CN" b="1" dirty="0"/>
              <a:t>−1)!.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因此</a:t>
            </a: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1098550" y="1773238"/>
          <a:ext cx="6827838" cy="1266825"/>
        </p:xfrm>
        <a:graphic>
          <a:graphicData uri="http://schemas.openxmlformats.org/presentationml/2006/ole">
            <p:oleObj spid="_x0000_s277508" name="Equation" r:id="rId3" imgW="54254400" imgH="10058400" progId="Equation.DSMT4">
              <p:embed/>
            </p:oleObj>
          </a:graphicData>
        </a:graphic>
      </p:graphicFrame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304800" y="3500438"/>
            <a:ext cx="854075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值得注意的是，这个结果与</a:t>
            </a:r>
            <a:r>
              <a:rPr lang="en-US" altLang="zh-CN" sz="3200" b="1" i="1">
                <a:solidFill>
                  <a:srgbClr val="FF0000"/>
                </a:solidFill>
              </a:rPr>
              <a:t>k</a:t>
            </a:r>
            <a:r>
              <a:rPr lang="zh-CN" altLang="en-US" sz="3200" b="1"/>
              <a:t>无关</a:t>
            </a:r>
            <a:r>
              <a:rPr lang="en-US" altLang="zh-CN" sz="3200" b="1"/>
              <a:t>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这表明无论那一次取得黑球的概率都是一样的，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/>
              <a:t>     或者说取得黑球的概率与取球先后次序无关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build="p"/>
      <p:bldP spid="27750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616575"/>
          </a:xfrm>
        </p:spPr>
        <p:txBody>
          <a:bodyPr/>
          <a:lstStyle/>
          <a:p>
            <a:pPr marL="609600" indent="-609600"/>
            <a:r>
              <a:rPr lang="zh-CN" altLang="en-US" b="1"/>
              <a:t>这从理论上说明了平常人们采用的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抓阄儿</a:t>
            </a:r>
            <a:r>
              <a:rPr lang="zh-CN" altLang="en-US" b="1">
                <a:latin typeface="宋体"/>
              </a:rPr>
              <a:t>”</a:t>
            </a:r>
            <a:endParaRPr lang="zh-CN" altLang="en-US" b="1"/>
          </a:p>
          <a:p>
            <a:pPr marL="609600" indent="-609600">
              <a:buFontTx/>
              <a:buNone/>
            </a:pPr>
            <a:r>
              <a:rPr lang="zh-CN" altLang="en-US" b="1"/>
              <a:t>     的办法是公平合理的</a:t>
            </a:r>
            <a:r>
              <a:rPr lang="en-US" altLang="zh-CN" b="1"/>
              <a:t>.</a:t>
            </a:r>
          </a:p>
        </p:txBody>
      </p:sp>
      <p:pic>
        <p:nvPicPr>
          <p:cNvPr id="349187" name="Picture 3" descr="讲解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636838"/>
            <a:ext cx="2552700" cy="2857500"/>
          </a:xfrm>
          <a:prstGeom prst="rect">
            <a:avLst/>
          </a:prstGeom>
          <a:noFill/>
        </p:spPr>
      </p:pic>
      <p:pic>
        <p:nvPicPr>
          <p:cNvPr id="349189" name="Picture 5" descr="想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636838"/>
            <a:ext cx="1466850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解二 ：把</a:t>
            </a:r>
            <a:r>
              <a:rPr lang="en-US" altLang="zh-CN" b="1" i="1"/>
              <a:t>a</a:t>
            </a:r>
            <a:r>
              <a:rPr lang="zh-CN" altLang="en-US" b="1"/>
              <a:t>个黑球看作是没有区别的，</a:t>
            </a:r>
            <a:r>
              <a:rPr lang="en-US" altLang="zh-CN" b="1" i="1"/>
              <a:t>b</a:t>
            </a:r>
            <a:r>
              <a:rPr lang="zh-CN" altLang="en-US" b="1"/>
              <a:t>个白球也看作是没有区别的，</a:t>
            </a:r>
          </a:p>
          <a:p>
            <a:pPr marL="609600" indent="-609600"/>
            <a:r>
              <a:rPr lang="zh-CN" altLang="en-US" b="1"/>
              <a:t>仍把摸出的球依次放在排列成一条直线的</a:t>
            </a:r>
            <a:r>
              <a:rPr lang="en-US" altLang="zh-CN" b="1" i="1"/>
              <a:t>a</a:t>
            </a:r>
            <a:r>
              <a:rPr lang="en-US" altLang="zh-CN" b="1"/>
              <a:t>+</a:t>
            </a:r>
            <a:r>
              <a:rPr lang="en-US" altLang="zh-CN" b="1" i="1"/>
              <a:t>b</a:t>
            </a:r>
            <a:r>
              <a:rPr lang="zh-CN" altLang="en-US" b="1"/>
              <a:t>个位置上，</a:t>
            </a:r>
          </a:p>
        </p:txBody>
      </p:sp>
      <p:pic>
        <p:nvPicPr>
          <p:cNvPr id="279556" name="Picture 4" descr="去工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3141663"/>
            <a:ext cx="17049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Line 2"/>
          <p:cNvSpPr>
            <a:spLocks noChangeShapeType="1"/>
          </p:cNvSpPr>
          <p:nvPr/>
        </p:nvSpPr>
        <p:spPr bwMode="auto">
          <a:xfrm>
            <a:off x="1331913" y="3141663"/>
            <a:ext cx="6265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80579" name="Oval 3"/>
          <p:cNvSpPr>
            <a:spLocks noChangeArrowheads="1"/>
          </p:cNvSpPr>
          <p:nvPr/>
        </p:nvSpPr>
        <p:spPr bwMode="auto">
          <a:xfrm>
            <a:off x="1258888" y="299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0" name="Oval 4"/>
          <p:cNvSpPr>
            <a:spLocks noChangeArrowheads="1"/>
          </p:cNvSpPr>
          <p:nvPr/>
        </p:nvSpPr>
        <p:spPr bwMode="auto">
          <a:xfrm>
            <a:off x="2051050" y="299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4932363" y="3068638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7451725" y="3068638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16013" y="32845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1925638" y="330835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4859338" y="32845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7065963" y="3284538"/>
            <a:ext cx="895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38200" indent="-838200" algn="ctr"/>
            <a:r>
              <a:rPr lang="en-US" altLang="zh-CN" sz="3200" b="1">
                <a:solidFill>
                  <a:srgbClr val="FF0000"/>
                </a:solidFill>
              </a:rPr>
              <a:t>a+b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把</a:t>
            </a:r>
            <a:r>
              <a:rPr lang="en-US" altLang="zh-CN" b="1" i="1"/>
              <a:t>a</a:t>
            </a:r>
            <a:r>
              <a:rPr lang="zh-CN" altLang="en-US" b="1"/>
              <a:t>个黑球位置固定其它位置必放白球，</a:t>
            </a:r>
          </a:p>
          <a:p>
            <a:pPr marL="609600" indent="-609600"/>
            <a:r>
              <a:rPr lang="zh-CN" altLang="en-US" b="1"/>
              <a:t>黑球</a:t>
            </a:r>
            <a:r>
              <a:rPr lang="zh-CN" altLang="en-US" b="1">
                <a:solidFill>
                  <a:srgbClr val="FF0000"/>
                </a:solidFill>
              </a:rPr>
              <a:t>位置</a:t>
            </a:r>
            <a:r>
              <a:rPr lang="zh-CN" altLang="en-US" b="1"/>
              <a:t>有</a:t>
            </a:r>
            <a:r>
              <a:rPr lang="en-US" altLang="zh-CN" b="1" i="1"/>
              <a:t>C</a:t>
            </a:r>
            <a:r>
              <a:rPr lang="en-US" altLang="zh-CN" b="1" i="1" baseline="-25000"/>
              <a:t>a+b</a:t>
            </a:r>
            <a:r>
              <a:rPr lang="en-US" altLang="zh-CN" b="1" i="1" baseline="30000"/>
              <a:t>a</a:t>
            </a:r>
            <a:r>
              <a:rPr lang="zh-CN" altLang="en-US" b="1"/>
              <a:t>种放法，以这种放法作为样本点，</a:t>
            </a:r>
          </a:p>
          <a:p>
            <a:pPr marL="609600" indent="-609600"/>
            <a:r>
              <a:rPr lang="zh-CN" altLang="en-US" b="1"/>
              <a:t>这时有利的场合有</a:t>
            </a:r>
            <a:r>
              <a:rPr lang="en-US" altLang="zh-CN" b="1" i="1"/>
              <a:t>C</a:t>
            </a:r>
            <a:r>
              <a:rPr lang="en-US" altLang="zh-CN" b="1" i="1" baseline="-25000"/>
              <a:t>a</a:t>
            </a:r>
            <a:r>
              <a:rPr lang="en-US" altLang="zh-CN" b="1" baseline="-25000"/>
              <a:t>+</a:t>
            </a:r>
            <a:r>
              <a:rPr lang="en-US" altLang="zh-CN" b="1" i="1" baseline="-25000"/>
              <a:t>b-1</a:t>
            </a:r>
            <a:r>
              <a:rPr lang="en-US" altLang="zh-CN" b="1" i="1" baseline="30000"/>
              <a:t>a-1</a:t>
            </a:r>
            <a:r>
              <a:rPr lang="zh-CN" altLang="en-US" b="1"/>
              <a:t>，</a:t>
            </a:r>
          </a:p>
        </p:txBody>
      </p:sp>
      <p:pic>
        <p:nvPicPr>
          <p:cNvPr id="350212" name="Picture 4" descr="讲解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924175"/>
            <a:ext cx="311467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解二 ：把</a:t>
            </a:r>
            <a:r>
              <a:rPr lang="en-US" altLang="zh-CN" b="1" i="1"/>
              <a:t>a</a:t>
            </a:r>
            <a:r>
              <a:rPr lang="zh-CN" altLang="en-US" b="1"/>
              <a:t>个黑球看作是没有区别的，</a:t>
            </a:r>
            <a:r>
              <a:rPr lang="en-US" altLang="zh-CN" b="1" i="1"/>
              <a:t>b</a:t>
            </a:r>
            <a:r>
              <a:rPr lang="zh-CN" altLang="en-US" b="1"/>
              <a:t>个白球也看作是没有区别的，仍把摸出的球依次放在排列成一条直线的</a:t>
            </a:r>
            <a:r>
              <a:rPr lang="en-US" altLang="zh-CN" b="1" i="1"/>
              <a:t>a</a:t>
            </a:r>
            <a:r>
              <a:rPr lang="en-US" altLang="zh-CN" b="1"/>
              <a:t>+</a:t>
            </a:r>
            <a:r>
              <a:rPr lang="en-US" altLang="zh-CN" b="1" i="1"/>
              <a:t>b</a:t>
            </a:r>
            <a:r>
              <a:rPr lang="zh-CN" altLang="en-US" b="1"/>
              <a:t>个位置上，</a:t>
            </a:r>
          </a:p>
          <a:p>
            <a:pPr marL="609600" indent="-609600"/>
            <a:r>
              <a:rPr lang="zh-CN" altLang="en-US" b="1"/>
              <a:t>把</a:t>
            </a:r>
            <a:r>
              <a:rPr lang="en-US" altLang="zh-CN" b="1" i="1"/>
              <a:t>a</a:t>
            </a:r>
            <a:r>
              <a:rPr lang="zh-CN" altLang="en-US" b="1"/>
              <a:t>个黑球位置固定其它位置必放白球，黑球</a:t>
            </a:r>
            <a:r>
              <a:rPr lang="zh-CN" altLang="en-US" b="1">
                <a:solidFill>
                  <a:srgbClr val="FF0000"/>
                </a:solidFill>
              </a:rPr>
              <a:t>位置</a:t>
            </a:r>
            <a:r>
              <a:rPr lang="zh-CN" altLang="en-US" b="1"/>
              <a:t>有</a:t>
            </a:r>
            <a:r>
              <a:rPr lang="en-US" altLang="zh-CN" b="1" i="1"/>
              <a:t>C</a:t>
            </a:r>
            <a:r>
              <a:rPr lang="en-US" altLang="zh-CN" b="1" i="1" baseline="-25000"/>
              <a:t>a+b</a:t>
            </a:r>
            <a:r>
              <a:rPr lang="en-US" altLang="zh-CN" b="1" i="1" baseline="30000"/>
              <a:t>a</a:t>
            </a:r>
            <a:r>
              <a:rPr lang="zh-CN" altLang="en-US" b="1"/>
              <a:t>种放法，以这种放法作为样本点，这时有利的场合有</a:t>
            </a:r>
            <a:r>
              <a:rPr lang="en-US" altLang="zh-CN" b="1" i="1"/>
              <a:t>C</a:t>
            </a:r>
            <a:r>
              <a:rPr lang="en-US" altLang="zh-CN" b="1" i="1" baseline="-25000"/>
              <a:t>a</a:t>
            </a:r>
            <a:r>
              <a:rPr lang="en-US" altLang="zh-CN" b="1" baseline="-25000"/>
              <a:t>+</a:t>
            </a:r>
            <a:r>
              <a:rPr lang="en-US" altLang="zh-CN" b="1" i="1" baseline="-25000"/>
              <a:t>b-1</a:t>
            </a:r>
            <a:r>
              <a:rPr lang="en-US" altLang="zh-CN" b="1" i="1" baseline="30000"/>
              <a:t>a-1</a:t>
            </a:r>
            <a:r>
              <a:rPr lang="zh-CN" altLang="en-US" b="1"/>
              <a:t>，</a:t>
            </a:r>
          </a:p>
          <a:p>
            <a:pPr marL="609600" indent="-609600"/>
            <a:r>
              <a:rPr lang="zh-CN" altLang="en-US" b="1"/>
              <a:t>这是由于第</a:t>
            </a:r>
            <a:r>
              <a:rPr lang="en-US" altLang="zh-CN" b="1" i="1"/>
              <a:t>k</a:t>
            </a:r>
            <a:r>
              <a:rPr lang="zh-CN" altLang="en-US" b="1"/>
              <a:t>次摸得黑球，这个位置必须放黑球，剩下的黑球可以在</a:t>
            </a:r>
            <a:r>
              <a:rPr lang="en-US" altLang="zh-CN" b="1" i="1"/>
              <a:t>a</a:t>
            </a:r>
            <a:r>
              <a:rPr lang="en-US" altLang="zh-CN" b="1"/>
              <a:t>+</a:t>
            </a:r>
            <a:r>
              <a:rPr lang="en-US" altLang="zh-CN" b="1" i="1"/>
              <a:t>b</a:t>
            </a:r>
            <a:r>
              <a:rPr lang="en-US" altLang="zh-CN" b="1"/>
              <a:t>−1</a:t>
            </a:r>
            <a:r>
              <a:rPr lang="zh-CN" altLang="en-US" b="1"/>
              <a:t>个位置上任取</a:t>
            </a:r>
            <a:r>
              <a:rPr lang="en-US" altLang="zh-CN" b="1" i="1"/>
              <a:t>a</a:t>
            </a:r>
            <a:r>
              <a:rPr lang="en-US" altLang="zh-CN" b="1"/>
              <a:t>−1</a:t>
            </a:r>
            <a:r>
              <a:rPr lang="zh-CN" altLang="en-US" b="1"/>
              <a:t>个位置，因此共有</a:t>
            </a:r>
            <a:r>
              <a:rPr lang="en-US" altLang="zh-CN" b="1" i="1"/>
              <a:t>C</a:t>
            </a:r>
            <a:r>
              <a:rPr lang="en-US" altLang="zh-CN" b="1" i="1" baseline="-25000"/>
              <a:t>a</a:t>
            </a:r>
            <a:r>
              <a:rPr lang="en-US" altLang="zh-CN" b="1" baseline="-25000"/>
              <a:t>+</a:t>
            </a:r>
            <a:r>
              <a:rPr lang="en-US" altLang="zh-CN" b="1" i="1" baseline="-25000"/>
              <a:t>b-1</a:t>
            </a:r>
            <a:r>
              <a:rPr lang="en-US" altLang="zh-CN" b="1" i="1" baseline="30000"/>
              <a:t>a-1</a:t>
            </a:r>
            <a:r>
              <a:rPr lang="zh-CN" altLang="en-US" b="1"/>
              <a:t>种放法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zh-CN" b="1"/>
              <a:t>1.3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</a:rPr>
              <a:t>古典概率</a:t>
            </a:r>
          </a:p>
          <a:p>
            <a:pPr marL="609600" indent="-609600"/>
            <a:r>
              <a:rPr lang="zh-CN" altLang="en-US" b="1"/>
              <a:t>当做一个随机试验时，常常会发现有些</a:t>
            </a:r>
            <a:r>
              <a:rPr lang="zh-CN" altLang="en-US" b="1">
                <a:solidFill>
                  <a:srgbClr val="FF0000"/>
                </a:solidFill>
              </a:rPr>
              <a:t>事件出现的可能性</a:t>
            </a:r>
            <a:r>
              <a:rPr lang="zh-CN" altLang="en-US" b="1"/>
              <a:t>大些，有些事件出现的可能性小些，有些事件出现的可能性彼此大致相同</a:t>
            </a:r>
            <a:r>
              <a:rPr lang="en-US" altLang="zh-CN" b="1"/>
              <a:t>.</a:t>
            </a:r>
            <a:endParaRPr lang="zh-CN" altLang="en-US" b="1"/>
          </a:p>
        </p:txBody>
      </p:sp>
      <p:pic>
        <p:nvPicPr>
          <p:cNvPr id="221188" name="Picture 4" descr="掷色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4005263"/>
            <a:ext cx="19716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22118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所以，所求的概率为</a:t>
            </a: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1562100" y="1989138"/>
          <a:ext cx="5389563" cy="1392237"/>
        </p:xfrm>
        <a:graphic>
          <a:graphicData uri="http://schemas.openxmlformats.org/presentationml/2006/ole">
            <p:oleObj spid="_x0000_s282628" name="Equation" r:id="rId3" imgW="42367200" imgH="10972800" progId="Equation.DSMT4">
              <p:embed/>
            </p:oleObj>
          </a:graphicData>
        </a:graphic>
      </p:graphicFrame>
      <p:pic>
        <p:nvPicPr>
          <p:cNvPr id="282628" name="Picture 4" descr="耶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3716338"/>
            <a:ext cx="1371600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两种解法的不同，主要在于选取了不同的样本空间：</a:t>
            </a:r>
          </a:p>
          <a:p>
            <a:pPr marL="609600" indent="-609600"/>
            <a:r>
              <a:rPr lang="zh-CN" altLang="en-US" b="1"/>
              <a:t>解法一把球看作是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有个性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的，而解法二对同色球不加区别，</a:t>
            </a:r>
          </a:p>
          <a:p>
            <a:pPr marL="609600" indent="-609600"/>
            <a:r>
              <a:rPr lang="zh-CN" altLang="en-US" b="1"/>
              <a:t>因此在解法一中要顾及各黑球及各白球间的顺序而用排列，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第二种解法则不注意顺序而用组合，但最后还是得出了相同的答案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这种情况的产生并不奇怪，这说明对于同一随机现象，可以用不同的模型去描述，只要方法正确，结论总是一致的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/>
              <a:t>此例解法二中的每一个样本点是由解法一中的</a:t>
            </a:r>
            <a:r>
              <a:rPr lang="en-US" altLang="zh-CN" b="1" i="1"/>
              <a:t>a</a:t>
            </a:r>
            <a:r>
              <a:rPr lang="en-US" altLang="zh-CN" b="1"/>
              <a:t>!</a:t>
            </a:r>
            <a:r>
              <a:rPr lang="en-US" altLang="zh-CN" b="1">
                <a:latin typeface="宋体" pitchFamily="2" charset="-122"/>
              </a:rPr>
              <a:t>*</a:t>
            </a:r>
            <a:r>
              <a:rPr lang="en-US" altLang="zh-CN" b="1" i="1"/>
              <a:t>b</a:t>
            </a:r>
            <a:r>
              <a:rPr lang="en-US" altLang="zh-CN" b="1"/>
              <a:t>!</a:t>
            </a:r>
            <a:r>
              <a:rPr lang="zh-CN" altLang="en-US" b="1"/>
              <a:t>个样本点合并而成的</a:t>
            </a:r>
            <a:r>
              <a:rPr lang="en-US" altLang="zh-CN" b="1"/>
              <a:t>.</a:t>
            </a:r>
          </a:p>
          <a:p>
            <a:pPr marL="609600" indent="-609600"/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此例告诉我们，在计算样本点总数及有利场合时，必须对同一确定的样本空间考虑，因此若其中一个考虑顺序，另一个也必须考虑顺序，否则结果不一定正确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/>
              <a:t>既然同一个随机现象可以用不同的样本空间来描述，因此对同一个概率也常常有多种不同的求法，我们应逐步训练自己能采用最简单的方法解题，为此熟悉同一个问题的多种不同的解法是很重要的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本例既有多种解法，我们采用了比较简单的两种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在这两种解法中，我们对不同的</a:t>
            </a:r>
            <a:r>
              <a:rPr lang="en-US" altLang="zh-CN" b="1" i="1"/>
              <a:t>k</a:t>
            </a:r>
            <a:r>
              <a:rPr lang="zh-CN" altLang="en-US" b="1"/>
              <a:t>用的是同一个样本空间，</a:t>
            </a:r>
          </a:p>
          <a:p>
            <a:pPr marL="609600" indent="-609600">
              <a:buFontTx/>
              <a:buNone/>
            </a:pPr>
            <a:r>
              <a:rPr lang="zh-CN" altLang="en-US" b="1"/>
              <a:t>     也就是说，我们构造了一个可以描述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次摸球的样本空间，并利用它一举解决了</a:t>
            </a:r>
          </a:p>
          <a:p>
            <a:pPr marL="609600" indent="-609600" algn="ctr">
              <a:buFontTx/>
              <a:buNone/>
            </a:pP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第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FF0000"/>
                </a:solidFill>
              </a:rPr>
              <a:t>1≤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en-US" altLang="zh-CN" b="1">
                <a:solidFill>
                  <a:srgbClr val="FF0000"/>
                </a:solidFill>
              </a:rPr>
              <a:t>≤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/>
              <a:t>)</a:t>
            </a:r>
            <a:r>
              <a:rPr lang="zh-CN" altLang="en-US" b="1"/>
              <a:t>次摸得黑球</a:t>
            </a:r>
            <a:r>
              <a:rPr lang="zh-CN" altLang="en-US" b="1">
                <a:latin typeface="宋体"/>
              </a:rPr>
              <a:t>”</a:t>
            </a:r>
            <a:endParaRPr lang="zh-CN" altLang="en-US" b="1"/>
          </a:p>
          <a:p>
            <a:pPr marL="609600" indent="-609600">
              <a:buFontTx/>
              <a:buNone/>
            </a:pPr>
            <a:r>
              <a:rPr lang="zh-CN" altLang="en-US" b="1"/>
              <a:t>      这一概率的计算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假若允许对不同的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zh-CN" altLang="en-US" b="1"/>
              <a:t>用不同的样本空间，则我们完全可以构造一个只包含前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zh-CN" altLang="en-US" b="1"/>
              <a:t>次实验，甚至只包含第</a:t>
            </a:r>
            <a:r>
              <a:rPr lang="en-US" altLang="zh-CN" b="1" i="1">
                <a:solidFill>
                  <a:srgbClr val="FF0000"/>
                </a:solidFill>
              </a:rPr>
              <a:t>k</a:t>
            </a:r>
            <a:r>
              <a:rPr lang="zh-CN" altLang="en-US" b="1"/>
              <a:t>次实验的样本空间，这时也能求得有关的概率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</a:t>
            </a:r>
            <a:r>
              <a:rPr lang="en-US" altLang="zh-CN" b="1" dirty="0"/>
              <a:t>1.3.6</a:t>
            </a:r>
            <a:r>
              <a:rPr lang="en-US" altLang="zh-CN" dirty="0"/>
              <a:t> </a:t>
            </a:r>
            <a:r>
              <a:rPr lang="en-US" altLang="zh-CN" b="1" dirty="0"/>
              <a:t>(1997</a:t>
            </a:r>
            <a:r>
              <a:rPr lang="zh-CN" altLang="en-US" b="1" dirty="0"/>
              <a:t>，试卷一，</a:t>
            </a:r>
            <a:r>
              <a:rPr lang="en-US" altLang="zh-CN" b="1" dirty="0"/>
              <a:t>3</a:t>
            </a:r>
            <a:r>
              <a:rPr lang="zh-CN" altLang="en-US" b="1" dirty="0"/>
              <a:t>分</a:t>
            </a:r>
            <a:r>
              <a:rPr lang="en-US" altLang="zh-CN" b="1" dirty="0"/>
              <a:t>) </a:t>
            </a:r>
            <a:r>
              <a:rPr lang="zh-CN" altLang="en-US" b="1" dirty="0"/>
              <a:t>填空题</a:t>
            </a:r>
          </a:p>
          <a:p>
            <a:pPr marL="609600" indent="-609600"/>
            <a:r>
              <a:rPr lang="en-US" altLang="zh-CN" b="1" dirty="0"/>
              <a:t>(</a:t>
            </a:r>
            <a:r>
              <a:rPr lang="zh-CN" altLang="en-US" b="1" dirty="0"/>
              <a:t>补一</a:t>
            </a:r>
            <a:r>
              <a:rPr lang="en-US" altLang="zh-CN" b="1" dirty="0"/>
              <a:t>6.)</a:t>
            </a:r>
            <a:r>
              <a:rPr lang="zh-CN" altLang="en-US" b="1" dirty="0"/>
              <a:t>袋中有</a:t>
            </a:r>
            <a:r>
              <a:rPr lang="en-US" altLang="zh-CN" b="1" dirty="0"/>
              <a:t>50</a:t>
            </a:r>
            <a:r>
              <a:rPr lang="zh-CN" altLang="en-US" b="1" dirty="0"/>
              <a:t>个乒乓球，其中</a:t>
            </a:r>
            <a:r>
              <a:rPr lang="en-US" altLang="zh-CN" b="1" dirty="0"/>
              <a:t>20</a:t>
            </a:r>
            <a:r>
              <a:rPr lang="zh-CN" altLang="en-US" b="1" dirty="0"/>
              <a:t>个黄球，</a:t>
            </a:r>
            <a:r>
              <a:rPr lang="en-US" altLang="zh-CN" b="1" dirty="0"/>
              <a:t>30</a:t>
            </a:r>
            <a:r>
              <a:rPr lang="zh-CN" altLang="en-US" b="1" dirty="0"/>
              <a:t>个白球，今有两人依次从袋中各取一球，取后不放回，则第二个人取得黄球的概率为 </a:t>
            </a:r>
            <a:r>
              <a:rPr lang="en-US" altLang="zh-CN" b="1" dirty="0"/>
              <a:t>(    ).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课程讲解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en-US" b="1">
                <a:latin typeface="宋体" pitchFamily="2" charset="-122"/>
              </a:rPr>
              <a:t>第一章</a:t>
            </a:r>
            <a:r>
              <a:rPr lang="zh-CN" altLang="en-US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随机事件与概率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zh-CN" b="1"/>
              <a:t>1.3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>
                <a:latin typeface="宋体" pitchFamily="2" charset="-122"/>
              </a:rPr>
              <a:t>古典概率</a:t>
            </a:r>
          </a:p>
          <a:p>
            <a:pPr marL="609600" indent="-609600"/>
            <a:r>
              <a:rPr lang="en-US" altLang="zh-CN" b="1"/>
              <a:t>1.3.2 </a:t>
            </a:r>
            <a:r>
              <a:rPr lang="zh-CN" altLang="en-US" b="1"/>
              <a:t>古典概率的性质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7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定理</a:t>
            </a:r>
            <a:r>
              <a:rPr lang="en-US" altLang="zh-CN" b="1" dirty="0"/>
              <a:t>1.3.1</a:t>
            </a:r>
            <a:r>
              <a:rPr lang="zh-CN" altLang="en-US" b="1" dirty="0"/>
              <a:t>事件的古典概率具有如下的性质： </a:t>
            </a:r>
          </a:p>
          <a:p>
            <a:pPr marL="609600" indent="-609600"/>
            <a:r>
              <a:rPr lang="en-US" altLang="zh-CN" b="1" dirty="0"/>
              <a:t>(ⅰ)</a:t>
            </a:r>
            <a:r>
              <a:rPr lang="zh-CN" altLang="en-US" b="1" dirty="0"/>
              <a:t>对任一事件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，有</a:t>
            </a:r>
            <a:r>
              <a:rPr lang="en-US" altLang="zh-CN" b="1" dirty="0">
                <a:solidFill>
                  <a:srgbClr val="FF0000"/>
                </a:solidFill>
              </a:rPr>
              <a:t>0≤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)≤1</a:t>
            </a:r>
            <a:r>
              <a:rPr lang="zh-CN" altLang="en-US" b="1" dirty="0"/>
              <a:t>；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非负性</a:t>
            </a:r>
            <a:r>
              <a:rPr lang="en-US" altLang="zh-CN" b="1" dirty="0"/>
              <a:t>)</a:t>
            </a:r>
          </a:p>
          <a:p>
            <a:pPr marL="609600" indent="-609600"/>
            <a:r>
              <a:rPr lang="en-US" altLang="zh-CN" b="1" dirty="0"/>
              <a:t>(ⅱ)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=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     (</a:t>
            </a:r>
            <a:r>
              <a:rPr lang="zh-CN" altLang="en-US" b="1" dirty="0">
                <a:solidFill>
                  <a:srgbClr val="FF0000"/>
                </a:solidFill>
              </a:rPr>
              <a:t>规范性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</a:p>
          <a:p>
            <a:pPr marL="609600" indent="-609600"/>
            <a:r>
              <a:rPr lang="en-US" altLang="zh-CN" b="1" dirty="0">
                <a:hlinkClick r:id="rId2" action="ppaction://hlinksldjump"/>
              </a:rPr>
              <a:t>(</a:t>
            </a:r>
            <a:r>
              <a:rPr lang="en-US" altLang="zh-CN" b="1" dirty="0" smtClean="0">
                <a:hlinkClick r:id="rId2" action="ppaction://hlinksldjump"/>
              </a:rPr>
              <a:t>ⅲ)</a:t>
            </a:r>
            <a:r>
              <a:rPr lang="zh-CN" altLang="en-US" b="1" dirty="0" smtClean="0"/>
              <a:t>如果事件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zh-CN" altLang="en-US" b="1" dirty="0"/>
              <a:t>互不相容</a:t>
            </a:r>
            <a:r>
              <a:rPr lang="zh-CN" altLang="en-US" b="1" dirty="0" smtClean="0"/>
              <a:t>，那么</a:t>
            </a:r>
            <a:endParaRPr lang="zh-CN" altLang="en-US" b="1" dirty="0"/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)+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>
                <a:solidFill>
                  <a:srgbClr val="FF0000"/>
                </a:solidFill>
              </a:rPr>
              <a:t>事件</a:t>
            </a:r>
            <a:r>
              <a:rPr lang="zh-CN" altLang="en-US" b="1"/>
              <a:t>出现的</a:t>
            </a:r>
            <a:r>
              <a:rPr lang="zh-CN" altLang="en-US" b="1">
                <a:solidFill>
                  <a:srgbClr val="FF0000"/>
                </a:solidFill>
              </a:rPr>
              <a:t>可能性</a:t>
            </a:r>
            <a:r>
              <a:rPr lang="zh-CN" altLang="en-US" b="1"/>
              <a:t>的大小，是客观存在的，它</a:t>
            </a:r>
            <a:r>
              <a:rPr lang="zh-CN" altLang="en-US" b="1">
                <a:solidFill>
                  <a:srgbClr val="FF0000"/>
                </a:solidFill>
              </a:rPr>
              <a:t>揭示了</a:t>
            </a:r>
            <a:r>
              <a:rPr lang="zh-CN" altLang="en-US" b="1"/>
              <a:t>这些事件的</a:t>
            </a:r>
            <a:r>
              <a:rPr lang="zh-CN" altLang="en-US" b="1">
                <a:solidFill>
                  <a:srgbClr val="FF0000"/>
                </a:solidFill>
              </a:rPr>
              <a:t>内在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统计规律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在生产实际中，了解和掌握事件发生的可能性的大小是有重要意义的</a:t>
            </a:r>
            <a:r>
              <a:rPr lang="en-US" altLang="zh-CN" b="1"/>
              <a:t>.</a:t>
            </a:r>
          </a:p>
        </p:txBody>
      </p:sp>
      <p:pic>
        <p:nvPicPr>
          <p:cNvPr id="222212" name="Picture 4" descr="讲解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3429000"/>
            <a:ext cx="14382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证明</a:t>
            </a:r>
            <a:r>
              <a:rPr lang="zh-CN" altLang="en-US"/>
              <a:t> </a:t>
            </a:r>
            <a:r>
              <a:rPr lang="zh-CN" altLang="en-US" b="1"/>
              <a:t>由于任何事件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包含的基本事件数不超过基本事件的总数，故</a:t>
            </a:r>
            <a:r>
              <a:rPr lang="en-US" altLang="zh-CN" b="1"/>
              <a:t>(ⅰ) </a:t>
            </a:r>
            <a:r>
              <a:rPr lang="zh-CN" altLang="en-US" b="1"/>
              <a:t>成立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/>
              <a:t>又由于必然事件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包含一切基本事件，故</a:t>
            </a:r>
            <a:r>
              <a:rPr lang="en-US" altLang="zh-CN" b="1"/>
              <a:t>(ⅱ)</a:t>
            </a:r>
            <a:r>
              <a:rPr lang="zh-CN" altLang="en-US" b="1"/>
              <a:t>成立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081088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</a:pPr>
            <a:r>
              <a:rPr lang="zh-CN" altLang="en-US" b="1"/>
              <a:t>现在证明</a:t>
            </a:r>
            <a:r>
              <a:rPr lang="en-US" altLang="zh-CN" b="1"/>
              <a:t>(ⅲ).</a:t>
            </a:r>
          </a:p>
          <a:p>
            <a:pPr marL="609600" indent="-609600" algn="just">
              <a:lnSpc>
                <a:spcPct val="90000"/>
              </a:lnSpc>
            </a:pPr>
            <a:r>
              <a:rPr lang="zh-CN" altLang="en-US" b="1"/>
              <a:t>设</a:t>
            </a: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2362200" y="1922463"/>
          <a:ext cx="2971800" cy="615950"/>
        </p:xfrm>
        <a:graphic>
          <a:graphicData uri="http://schemas.openxmlformats.org/presentationml/2006/ole">
            <p:oleObj spid="_x0000_s293896" r:id="rId3" imgW="26517600" imgH="5486400" progId="Equation.3">
              <p:embed/>
            </p:oleObj>
          </a:graphicData>
        </a:graphic>
      </p:graphicFrame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2209800" y="2455863"/>
          <a:ext cx="3810000" cy="768350"/>
        </p:xfrm>
        <a:graphic>
          <a:graphicData uri="http://schemas.openxmlformats.org/presentationml/2006/ole">
            <p:oleObj spid="_x0000_s293897" r:id="rId4" imgW="28346400" imgH="5791200" progId="Equation.3">
              <p:embed/>
            </p:oleObj>
          </a:graphicData>
        </a:graphic>
      </p:graphicFrame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2209800" y="3141663"/>
          <a:ext cx="3962400" cy="768350"/>
        </p:xfrm>
        <a:graphic>
          <a:graphicData uri="http://schemas.openxmlformats.org/presentationml/2006/ole">
            <p:oleObj spid="_x0000_s293898" r:id="rId5" imgW="29565600" imgH="5791200" progId="Equation.3">
              <p:embed/>
            </p:oleObj>
          </a:graphicData>
        </a:graphic>
      </p:graphicFrame>
      <p:sp>
        <p:nvSpPr>
          <p:cNvPr id="293894" name="Rectangle 6"/>
          <p:cNvSpPr>
            <a:spLocks noRot="1" noChangeArrowheads="1"/>
          </p:cNvSpPr>
          <p:nvPr/>
        </p:nvSpPr>
        <p:spPr bwMode="auto">
          <a:xfrm>
            <a:off x="304800" y="3933825"/>
            <a:ext cx="8540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由于</a:t>
            </a:r>
            <a:r>
              <a:rPr lang="en-US" altLang="zh-CN" sz="3200" b="1" i="1">
                <a:solidFill>
                  <a:srgbClr val="FF0000"/>
                </a:solidFill>
              </a:rPr>
              <a:t>A</a:t>
            </a:r>
            <a:r>
              <a:rPr lang="zh-CN" altLang="en-US" sz="3200" b="1"/>
              <a:t>，</a:t>
            </a:r>
            <a:r>
              <a:rPr lang="en-US" altLang="zh-CN" sz="3200" b="1" i="1">
                <a:solidFill>
                  <a:srgbClr val="FF0000"/>
                </a:solidFill>
              </a:rPr>
              <a:t>B</a:t>
            </a:r>
            <a:r>
              <a:rPr lang="zh-CN" altLang="en-US" sz="3200" b="1"/>
              <a:t>互斥，它们不包含相同的基本事件</a:t>
            </a:r>
            <a:r>
              <a:rPr lang="en-US" altLang="zh-CN" sz="3200" b="1"/>
              <a:t>.</a:t>
            </a:r>
            <a:r>
              <a:rPr lang="zh-CN" altLang="en-US" sz="3200" b="1"/>
              <a:t>故</a:t>
            </a:r>
          </a:p>
          <a:p>
            <a:pPr marL="609600" indent="-609600" algn="just">
              <a:spcBef>
                <a:spcPct val="20000"/>
              </a:spcBef>
              <a:buFontTx/>
              <a:buChar char="•"/>
            </a:pPr>
            <a:endParaRPr lang="zh-CN" altLang="en-US" sz="3200" b="1"/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1692275" y="5229225"/>
          <a:ext cx="6172200" cy="790575"/>
        </p:xfrm>
        <a:graphic>
          <a:graphicData uri="http://schemas.openxmlformats.org/presentationml/2006/ole">
            <p:oleObj spid="_x0000_s293899" r:id="rId6" imgW="44500800" imgH="579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p"/>
      <p:bldP spid="29389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由古典概率的计算公式，有</a:t>
            </a: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1908175" y="1557338"/>
          <a:ext cx="5903913" cy="2370137"/>
        </p:xfrm>
        <a:graphic>
          <a:graphicData uri="http://schemas.openxmlformats.org/presentationml/2006/ole">
            <p:oleObj spid="_x0000_s294916" name="Equation" r:id="rId3" imgW="48158400" imgH="1950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性质</a:t>
            </a:r>
            <a:r>
              <a:rPr lang="en-US" altLang="zh-CN" b="1" dirty="0"/>
              <a:t>(ⅲ)</a:t>
            </a:r>
            <a:r>
              <a:rPr lang="zh-CN" altLang="en-US" b="1" dirty="0"/>
              <a:t>不难推广到任意</a:t>
            </a:r>
            <a:r>
              <a:rPr lang="en-US" altLang="zh-CN" b="1" i="1" dirty="0">
                <a:solidFill>
                  <a:srgbClr val="FF0000"/>
                </a:solidFill>
              </a:rPr>
              <a:t>m</a:t>
            </a:r>
            <a:r>
              <a:rPr lang="zh-CN" altLang="en-US" b="1" dirty="0"/>
              <a:t>个事件上去，即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zh-CN" altLang="en-US" b="1" dirty="0" smtClean="0"/>
              <a:t>若事件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m</a:t>
            </a:r>
            <a:r>
              <a:rPr lang="zh-CN" altLang="en-US" b="1" dirty="0"/>
              <a:t>是互不相容的</a:t>
            </a:r>
            <a:r>
              <a:rPr lang="zh-CN" altLang="en-US" b="1" dirty="0" smtClean="0"/>
              <a:t>，则</a:t>
            </a:r>
            <a:endParaRPr lang="zh-CN" altLang="en-US" b="1" dirty="0"/>
          </a:p>
          <a:p>
            <a:pPr marL="609600" indent="-609600" algn="ctr"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+…+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)+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)+…+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2311400" y="2636838"/>
          <a:ext cx="4430713" cy="1527175"/>
        </p:xfrm>
        <a:graphic>
          <a:graphicData uri="http://schemas.openxmlformats.org/presentationml/2006/ole">
            <p:oleObj spid="_x0000_s295940" name="Equation" r:id="rId3" imgW="31394400" imgH="10972800" progId="Equation.DSMT4">
              <p:embed/>
            </p:oleObj>
          </a:graphicData>
        </a:graphic>
      </p:graphicFrame>
      <p:sp>
        <p:nvSpPr>
          <p:cNvPr id="295940" name="Rectangle 4"/>
          <p:cNvSpPr>
            <a:spLocks noRot="1" noChangeArrowheads="1"/>
          </p:cNvSpPr>
          <p:nvPr/>
        </p:nvSpPr>
        <p:spPr bwMode="auto">
          <a:xfrm>
            <a:off x="304800" y="4365625"/>
            <a:ext cx="854075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性质</a:t>
            </a:r>
            <a:r>
              <a:rPr lang="en-US" altLang="zh-CN" sz="3200" b="1"/>
              <a:t>(ⅲ)</a:t>
            </a:r>
            <a:r>
              <a:rPr lang="zh-CN" altLang="en-US" sz="3200" b="1"/>
              <a:t>及上式称为</a:t>
            </a:r>
            <a:r>
              <a:rPr lang="zh-CN" altLang="en-US" sz="3200" b="1">
                <a:solidFill>
                  <a:srgbClr val="FF0000"/>
                </a:solidFill>
              </a:rPr>
              <a:t>概率的加法公式</a:t>
            </a:r>
            <a:r>
              <a:rPr lang="en-US" altLang="zh-CN" sz="3200" b="1"/>
              <a:t>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zh-CN" altLang="en-US" sz="3200" b="1"/>
              <a:t>性质</a:t>
            </a:r>
            <a:r>
              <a:rPr lang="en-US" altLang="zh-CN" sz="3200" b="1"/>
              <a:t>(ⅲ)</a:t>
            </a:r>
            <a:r>
              <a:rPr lang="zh-CN" altLang="en-US" sz="3200" b="1"/>
              <a:t>也称为</a:t>
            </a:r>
            <a:r>
              <a:rPr lang="zh-CN" altLang="en-US" sz="3200" b="1">
                <a:solidFill>
                  <a:srgbClr val="FF0000"/>
                </a:solidFill>
              </a:rPr>
              <a:t>概率的有限可加性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/>
      <p:bldP spid="295940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 algn="just"/>
            <a:r>
              <a:rPr lang="zh-CN" altLang="en-US" b="1"/>
              <a:t>由性质</a:t>
            </a:r>
            <a:r>
              <a:rPr lang="en-US" altLang="zh-CN" b="1"/>
              <a:t>(ⅰ)~(ⅲ)</a:t>
            </a:r>
            <a:r>
              <a:rPr lang="zh-CN" altLang="en-US" b="1"/>
              <a:t>，又可推得以下的结果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en-US" altLang="zh-CN" b="1"/>
              <a:t>(ⅳ)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证明</a:t>
            </a:r>
            <a:r>
              <a:rPr lang="zh-CN" altLang="en-US"/>
              <a:t> </a:t>
            </a:r>
            <a:r>
              <a:rPr lang="zh-CN" altLang="en-US" b="1"/>
              <a:t>因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zh-CN" altLang="en-US" b="1"/>
              <a:t>互不相容，由性质</a:t>
            </a:r>
            <a:r>
              <a:rPr lang="en-US" altLang="zh-CN" b="1"/>
              <a:t>(ⅲ)</a:t>
            </a:r>
            <a:r>
              <a:rPr lang="zh-CN" altLang="en-US" b="1"/>
              <a:t>，有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又因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，故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/>
              <a:t>.</a:t>
            </a:r>
          </a:p>
          <a:p>
            <a:pPr marL="609600" indent="-609600"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带入式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，则得性质</a:t>
            </a:r>
            <a:r>
              <a:rPr lang="en-US" altLang="zh-CN" b="1"/>
              <a:t>(ⅳ).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/>
              <a:t>(ⅴ)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证明</a:t>
            </a:r>
            <a:r>
              <a:rPr lang="zh-CN" altLang="en-US"/>
              <a:t> </a:t>
            </a:r>
            <a:r>
              <a:rPr lang="zh-CN" altLang="en-US" b="1"/>
              <a:t>在性质</a:t>
            </a:r>
            <a:r>
              <a:rPr lang="en-US" altLang="zh-CN" b="1"/>
              <a:t>(ⅳ)</a:t>
            </a:r>
            <a:r>
              <a:rPr lang="zh-CN" altLang="en-US" b="1"/>
              <a:t>中，令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zh-CN" altLang="en-US" b="1"/>
              <a:t>，则得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zh-CN" altLang="en-US" b="1"/>
              <a:t>，于是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en-US" altLang="zh-CN" b="1" dirty="0"/>
              <a:t>(</a:t>
            </a:r>
            <a:r>
              <a:rPr lang="en-US" altLang="zh-CN" b="1" dirty="0" smtClean="0"/>
              <a:t>ⅵ)</a:t>
            </a:r>
            <a:r>
              <a:rPr lang="zh-CN" altLang="en-US" b="1" dirty="0" smtClean="0"/>
              <a:t>如果</a:t>
            </a:r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zh-CN" altLang="en-US" b="1" dirty="0" smtClean="0"/>
              <a:t>，那么</a:t>
            </a:r>
            <a:r>
              <a:rPr lang="en-US" altLang="zh-CN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)≤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，且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     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−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)−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保序性</a:t>
            </a:r>
            <a:r>
              <a:rPr lang="en-US" altLang="zh-CN" b="1" dirty="0"/>
              <a:t>)</a:t>
            </a:r>
          </a:p>
          <a:p>
            <a:pPr marL="609600" indent="-609600"/>
            <a:r>
              <a:rPr lang="zh-CN" altLang="en-US" b="1" dirty="0"/>
              <a:t>证明</a:t>
            </a:r>
            <a:r>
              <a:rPr lang="zh-CN" altLang="en-US" dirty="0"/>
              <a:t> </a:t>
            </a:r>
            <a:r>
              <a:rPr lang="zh-CN" altLang="en-US" b="1" dirty="0"/>
              <a:t>因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itchFamily="18" charset="2"/>
              </a:rPr>
              <a:t></a:t>
            </a:r>
            <a:r>
              <a:rPr lang="en-US" altLang="zh-CN" b="1" i="1" dirty="0"/>
              <a:t>B</a:t>
            </a:r>
            <a:r>
              <a:rPr lang="zh-CN" altLang="en-US" b="1" dirty="0"/>
              <a:t>，故</a:t>
            </a:r>
          </a:p>
          <a:p>
            <a:pPr marL="609600" indent="-609600">
              <a:buFontTx/>
              <a:buNone/>
            </a:pPr>
            <a:r>
              <a:rPr lang="zh-CN" altLang="en-US" b="1" i="1" dirty="0"/>
              <a:t>         </a:t>
            </a:r>
            <a:r>
              <a:rPr lang="en-US" altLang="zh-CN" b="1" i="1" dirty="0"/>
              <a:t>B=A+</a:t>
            </a:r>
            <a:r>
              <a:rPr lang="en-US" altLang="zh-CN" b="1" dirty="0"/>
              <a:t>(</a:t>
            </a:r>
            <a:r>
              <a:rPr lang="en-US" altLang="zh-CN" b="1" i="1" dirty="0"/>
              <a:t>B</a:t>
            </a:r>
            <a:r>
              <a:rPr lang="en-US" altLang="zh-CN" b="1" dirty="0"/>
              <a:t>−</a:t>
            </a:r>
            <a:r>
              <a:rPr lang="en-US" altLang="zh-CN" b="1" i="1" dirty="0"/>
              <a:t>A</a:t>
            </a:r>
            <a:r>
              <a:rPr lang="en-US" altLang="zh-CN" b="1" dirty="0"/>
              <a:t>) </a:t>
            </a:r>
            <a:r>
              <a:rPr lang="zh-CN" altLang="en-US" b="1" dirty="0"/>
              <a:t>，</a:t>
            </a:r>
          </a:p>
          <a:p>
            <a:pPr marL="609600" indent="-609600"/>
            <a:r>
              <a:rPr lang="zh-CN" altLang="en-US" b="1" dirty="0"/>
              <a:t>其中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B</a:t>
            </a:r>
            <a:r>
              <a:rPr lang="en-US" altLang="zh-CN" b="1" dirty="0"/>
              <a:t>−</a:t>
            </a:r>
            <a:r>
              <a:rPr lang="en-US" altLang="zh-CN" b="1" i="1" dirty="0"/>
              <a:t>A</a:t>
            </a:r>
            <a:r>
              <a:rPr lang="zh-CN" altLang="en-US" b="1" dirty="0"/>
              <a:t>互斥</a:t>
            </a:r>
            <a:r>
              <a:rPr lang="en-US" altLang="zh-CN" b="1" dirty="0"/>
              <a:t>(</a:t>
            </a:r>
            <a:r>
              <a:rPr lang="zh-CN" altLang="en-US" b="1" dirty="0"/>
              <a:t>见图</a:t>
            </a:r>
            <a:r>
              <a:rPr lang="en-US" altLang="zh-CN" b="1" dirty="0"/>
              <a:t>).</a:t>
            </a:r>
          </a:p>
        </p:txBody>
      </p:sp>
      <p:grpSp>
        <p:nvGrpSpPr>
          <p:cNvPr id="299011" name="Group 3"/>
          <p:cNvGrpSpPr>
            <a:grpSpLocks/>
          </p:cNvGrpSpPr>
          <p:nvPr/>
        </p:nvGrpSpPr>
        <p:grpSpPr bwMode="auto">
          <a:xfrm>
            <a:off x="5486400" y="1524000"/>
            <a:ext cx="3429000" cy="4024313"/>
            <a:chOff x="528" y="576"/>
            <a:chExt cx="2160" cy="2535"/>
          </a:xfrm>
        </p:grpSpPr>
        <p:sp>
          <p:nvSpPr>
            <p:cNvPr id="299012" name="Rectangle 4"/>
            <p:cNvSpPr>
              <a:spLocks noChangeArrowheads="1"/>
            </p:cNvSpPr>
            <p:nvPr/>
          </p:nvSpPr>
          <p:spPr bwMode="auto">
            <a:xfrm>
              <a:off x="528" y="576"/>
              <a:ext cx="2160" cy="2160"/>
            </a:xfrm>
            <a:prstGeom prst="rect">
              <a:avLst/>
            </a:prstGeom>
            <a:solidFill>
              <a:srgbClr val="FF00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3" name="Text Box 5"/>
            <p:cNvSpPr txBox="1">
              <a:spLocks noChangeArrowheads="1"/>
            </p:cNvSpPr>
            <p:nvPr/>
          </p:nvSpPr>
          <p:spPr bwMode="auto">
            <a:xfrm>
              <a:off x="2256" y="2400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299014" name="Oval 6" descr="宽上对角线"/>
            <p:cNvSpPr>
              <a:spLocks noChangeArrowheads="1"/>
            </p:cNvSpPr>
            <p:nvPr/>
          </p:nvSpPr>
          <p:spPr bwMode="auto">
            <a:xfrm>
              <a:off x="672" y="672"/>
              <a:ext cx="1920" cy="1920"/>
            </a:xfrm>
            <a:prstGeom prst="ellipse">
              <a:avLst/>
            </a:prstGeom>
            <a:pattFill prst="wdUpDiag">
              <a:fgClr>
                <a:srgbClr val="FFCC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5" name="Text Box 7"/>
            <p:cNvSpPr txBox="1">
              <a:spLocks noChangeArrowheads="1"/>
            </p:cNvSpPr>
            <p:nvPr/>
          </p:nvSpPr>
          <p:spPr bwMode="auto">
            <a:xfrm>
              <a:off x="1872" y="1488"/>
              <a:ext cx="38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299016" name="Oval 8"/>
            <p:cNvSpPr>
              <a:spLocks noChangeArrowheads="1"/>
            </p:cNvSpPr>
            <p:nvPr/>
          </p:nvSpPr>
          <p:spPr bwMode="auto">
            <a:xfrm>
              <a:off x="1056" y="1392"/>
              <a:ext cx="1056" cy="1056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1392" y="1824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344" y="1056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B-A</a:t>
              </a:r>
            </a:p>
          </p:txBody>
        </p: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816" y="2880"/>
              <a:ext cx="177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图</a:t>
              </a:r>
              <a:r>
                <a:rPr lang="en-US" altLang="zh-CN"/>
                <a:t>1.7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由性质</a:t>
            </a:r>
            <a:r>
              <a:rPr lang="en-US" altLang="zh-CN" b="1"/>
              <a:t>(ⅲ)</a:t>
            </a:r>
            <a:r>
              <a:rPr lang="zh-CN" altLang="en-US" b="1"/>
              <a:t>，有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</a:t>
            </a:r>
            <a:r>
              <a:rPr lang="en-US" altLang="zh-CN" b="1" i="1"/>
              <a:t>+P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).</a:t>
            </a:r>
          </a:p>
          <a:p>
            <a:pPr marL="609600" indent="-609600"/>
            <a:r>
              <a:rPr lang="zh-CN" altLang="en-US" b="1"/>
              <a:t>故得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).</a:t>
            </a:r>
          </a:p>
          <a:p>
            <a:pPr marL="609600" indent="-609600"/>
            <a:r>
              <a:rPr lang="zh-CN" altLang="en-US" b="1"/>
              <a:t>因为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−</a:t>
            </a:r>
            <a:r>
              <a:rPr lang="en-US" altLang="zh-CN" b="1" i="1"/>
              <a:t>A</a:t>
            </a:r>
            <a:r>
              <a:rPr lang="en-US" altLang="zh-CN" b="1"/>
              <a:t>)≥0</a:t>
            </a:r>
            <a:r>
              <a:rPr lang="zh-CN" altLang="en-US" b="1"/>
              <a:t>，所以由上式又可得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)≤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1800225"/>
          </a:xfrm>
        </p:spPr>
        <p:txBody>
          <a:bodyPr/>
          <a:lstStyle/>
          <a:p>
            <a:pPr marL="609600" indent="-609600"/>
            <a:r>
              <a:rPr lang="zh-CN" altLang="en-US" b="1"/>
              <a:t>推论</a:t>
            </a:r>
            <a:r>
              <a:rPr lang="en-US" altLang="zh-CN" b="1"/>
              <a:t>1.3.1</a:t>
            </a:r>
            <a:r>
              <a:rPr lang="en-US" altLang="zh-CN"/>
              <a:t> </a:t>
            </a:r>
            <a:r>
              <a:rPr lang="zh-CN" altLang="en-US" b="1"/>
              <a:t>设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zh-CN" altLang="en-US" b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zh-CN" altLang="en-US" b="1"/>
              <a:t>为任意两个事件，则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−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  <a:p>
            <a:pPr marL="609600" indent="-609600" algn="just"/>
            <a:r>
              <a:rPr lang="zh-CN" altLang="en-US" b="1"/>
              <a:t>证明</a:t>
            </a:r>
            <a:r>
              <a:rPr lang="zh-CN" altLang="en-US"/>
              <a:t> </a:t>
            </a:r>
            <a:r>
              <a:rPr lang="zh-CN" altLang="en-US" b="1"/>
              <a:t>因</a:t>
            </a: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−</a:t>
            </a:r>
            <a:r>
              <a:rPr lang="en-US" altLang="zh-CN" b="1" i="1"/>
              <a:t>AB</a:t>
            </a:r>
            <a:r>
              <a:rPr lang="zh-CN" altLang="en-US" b="1"/>
              <a:t>，</a:t>
            </a:r>
            <a:r>
              <a:rPr lang="en-US" altLang="zh-CN" b="1" i="1"/>
              <a:t>AB</a:t>
            </a:r>
            <a:r>
              <a:rPr lang="en-US" altLang="zh-CN" b="1">
                <a:sym typeface="Symbol" pitchFamily="18" charset="2"/>
              </a:rPr>
              <a:t></a:t>
            </a:r>
            <a:r>
              <a:rPr lang="en-US" altLang="zh-CN" b="1" i="1"/>
              <a:t>A</a:t>
            </a:r>
            <a:r>
              <a:rPr lang="en-US" altLang="zh-CN" b="1"/>
              <a:t>(</a:t>
            </a:r>
            <a:r>
              <a:rPr lang="zh-CN" altLang="en-US" b="1"/>
              <a:t>见图</a:t>
            </a:r>
            <a:r>
              <a:rPr lang="en-US" altLang="zh-CN" b="1"/>
              <a:t>).</a:t>
            </a:r>
          </a:p>
        </p:txBody>
      </p:sp>
      <p:grpSp>
        <p:nvGrpSpPr>
          <p:cNvPr id="301059" name="Group 3"/>
          <p:cNvGrpSpPr>
            <a:grpSpLocks/>
          </p:cNvGrpSpPr>
          <p:nvPr/>
        </p:nvGrpSpPr>
        <p:grpSpPr bwMode="auto">
          <a:xfrm>
            <a:off x="762000" y="2362200"/>
            <a:ext cx="3429000" cy="3429000"/>
            <a:chOff x="480" y="1296"/>
            <a:chExt cx="2160" cy="2160"/>
          </a:xfrm>
        </p:grpSpPr>
        <p:sp>
          <p:nvSpPr>
            <p:cNvPr id="30106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1" name="Text Box 5"/>
            <p:cNvSpPr txBox="1">
              <a:spLocks noChangeArrowheads="1"/>
            </p:cNvSpPr>
            <p:nvPr/>
          </p:nvSpPr>
          <p:spPr bwMode="auto">
            <a:xfrm>
              <a:off x="2208" y="307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301062" name="Oval 6"/>
            <p:cNvSpPr>
              <a:spLocks noChangeArrowheads="1"/>
            </p:cNvSpPr>
            <p:nvPr/>
          </p:nvSpPr>
          <p:spPr bwMode="auto">
            <a:xfrm>
              <a:off x="528" y="1776"/>
              <a:ext cx="1632" cy="1632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3" name="Text Box 7"/>
            <p:cNvSpPr txBox="1">
              <a:spLocks noChangeArrowheads="1"/>
            </p:cNvSpPr>
            <p:nvPr/>
          </p:nvSpPr>
          <p:spPr bwMode="auto">
            <a:xfrm>
              <a:off x="1008" y="2592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301064" name="Oval 8"/>
            <p:cNvSpPr>
              <a:spLocks noChangeArrowheads="1"/>
            </p:cNvSpPr>
            <p:nvPr/>
          </p:nvSpPr>
          <p:spPr bwMode="auto">
            <a:xfrm>
              <a:off x="1248" y="1344"/>
              <a:ext cx="1344" cy="134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5" name="Text Box 9"/>
            <p:cNvSpPr txBox="1">
              <a:spLocks noChangeArrowheads="1"/>
            </p:cNvSpPr>
            <p:nvPr/>
          </p:nvSpPr>
          <p:spPr bwMode="auto">
            <a:xfrm>
              <a:off x="1920" y="1776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1440" y="211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/>
                <a:t>AB</a:t>
              </a:r>
            </a:p>
          </p:txBody>
        </p:sp>
      </p:grpSp>
      <p:sp>
        <p:nvSpPr>
          <p:cNvPr id="301067" name="Rectangle 11"/>
          <p:cNvSpPr>
            <a:spLocks noRot="1" noChangeArrowheads="1"/>
          </p:cNvSpPr>
          <p:nvPr/>
        </p:nvSpPr>
        <p:spPr bwMode="auto">
          <a:xfrm>
            <a:off x="4651375" y="2286000"/>
            <a:ext cx="4194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故</a:t>
            </a:r>
            <a:r>
              <a:rPr lang="zh-CN" altLang="en-US" sz="3200" b="1">
                <a:cs typeface="Times New Roman" pitchFamily="18" charset="0"/>
              </a:rPr>
              <a:t>由性质</a:t>
            </a:r>
            <a:r>
              <a:rPr lang="en-US" altLang="zh-CN" sz="3200" b="1">
                <a:cs typeface="Times New Roman" pitchFamily="18" charset="0"/>
              </a:rPr>
              <a:t>(ⅵ)</a:t>
            </a:r>
            <a:r>
              <a:rPr lang="zh-CN" altLang="en-US" sz="3200" b="1"/>
              <a:t>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−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  <a:r>
              <a:rPr lang="en-US" altLang="zh-CN" sz="3200" b="1" i="1"/>
              <a:t>= 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−</a:t>
            </a:r>
            <a:r>
              <a:rPr lang="en-US" altLang="zh-CN" sz="3200" b="1" i="1"/>
              <a:t>AB</a:t>
            </a:r>
            <a:r>
              <a:rPr lang="en-US" altLang="zh-CN" sz="3200" b="1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/>
              <a:t>          </a:t>
            </a:r>
            <a:r>
              <a:rPr lang="en-US" altLang="zh-CN" sz="3200" b="1" i="1"/>
              <a:t>= 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)−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AB</a:t>
            </a:r>
            <a:r>
              <a:rPr lang="en-US" altLang="zh-CN" sz="3200" b="1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build="p"/>
      <p:bldP spid="301067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2305050"/>
          </a:xfrm>
        </p:spPr>
        <p:txBody>
          <a:bodyPr/>
          <a:lstStyle/>
          <a:p>
            <a:pPr marL="609600" indent="-609600"/>
            <a:r>
              <a:rPr lang="en-US" altLang="zh-CN" b="1" dirty="0"/>
              <a:t>(ⅶ) (</a:t>
            </a:r>
            <a:r>
              <a:rPr lang="zh-CN" altLang="en-US" b="1" dirty="0">
                <a:solidFill>
                  <a:srgbClr val="FF0000"/>
                </a:solidFill>
              </a:rPr>
              <a:t>概率的一般加法公式</a:t>
            </a:r>
            <a:r>
              <a:rPr lang="en-US" altLang="zh-CN" b="1" dirty="0"/>
              <a:t>) </a:t>
            </a:r>
            <a:r>
              <a:rPr lang="zh-CN" altLang="en-US" b="1" dirty="0"/>
              <a:t>对</a:t>
            </a:r>
            <a:r>
              <a:rPr lang="zh-CN" altLang="en-US" b="1" dirty="0" smtClean="0"/>
              <a:t>任意的二个事件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b="1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zh-CN" altLang="en-US" b="1" dirty="0"/>
              <a:t>有</a:t>
            </a:r>
          </a:p>
          <a:p>
            <a:pPr marL="609600" indent="-609600" algn="ctr"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∪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)+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)−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.</a:t>
            </a:r>
          </a:p>
          <a:p>
            <a:pPr marL="609600" indent="-609600"/>
            <a:r>
              <a:rPr lang="zh-CN" altLang="en-US" b="1" dirty="0"/>
              <a:t>证明</a:t>
            </a:r>
            <a:r>
              <a:rPr lang="zh-CN" altLang="en-US" dirty="0"/>
              <a:t> </a:t>
            </a:r>
            <a:r>
              <a:rPr lang="zh-CN" altLang="en-US" b="1" dirty="0"/>
              <a:t>因</a:t>
            </a:r>
            <a:r>
              <a:rPr lang="en-US" altLang="zh-CN" b="1" i="1" dirty="0"/>
              <a:t>A</a:t>
            </a:r>
            <a:r>
              <a:rPr lang="en-US" altLang="zh-CN" b="1" dirty="0"/>
              <a:t>∪</a:t>
            </a:r>
            <a:r>
              <a:rPr lang="en-US" altLang="zh-CN" b="1" i="1" dirty="0"/>
              <a:t>B</a:t>
            </a:r>
            <a:r>
              <a:rPr lang="en-US" altLang="zh-CN" b="1" dirty="0"/>
              <a:t>=</a:t>
            </a:r>
            <a:r>
              <a:rPr lang="en-US" altLang="zh-CN" b="1" i="1" dirty="0"/>
              <a:t>A</a:t>
            </a:r>
            <a:r>
              <a:rPr lang="en-US" altLang="zh-CN" b="1" dirty="0"/>
              <a:t>+(</a:t>
            </a:r>
            <a:r>
              <a:rPr lang="en-US" altLang="zh-CN" b="1" i="1" dirty="0"/>
              <a:t>B</a:t>
            </a:r>
            <a:r>
              <a:rPr lang="en-US" altLang="zh-CN" b="1" dirty="0"/>
              <a:t>−</a:t>
            </a:r>
            <a:r>
              <a:rPr lang="en-US" altLang="zh-CN" b="1" i="1" dirty="0"/>
              <a:t>A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i="1" dirty="0"/>
              <a:t>A</a:t>
            </a:r>
            <a:r>
              <a:rPr lang="zh-CN" altLang="en-US" b="1" dirty="0"/>
              <a:t>与</a:t>
            </a:r>
            <a:r>
              <a:rPr lang="en-US" altLang="zh-CN" b="1" i="1" dirty="0"/>
              <a:t>B</a:t>
            </a:r>
            <a:r>
              <a:rPr lang="en-US" altLang="zh-CN" b="1" dirty="0"/>
              <a:t>−</a:t>
            </a:r>
            <a:r>
              <a:rPr lang="en-US" altLang="zh-CN" b="1" i="1" dirty="0"/>
              <a:t>A</a:t>
            </a:r>
            <a:r>
              <a:rPr lang="zh-CN" altLang="en-US" b="1" dirty="0"/>
              <a:t>互斥</a:t>
            </a:r>
            <a:r>
              <a:rPr lang="en-US" altLang="zh-CN" b="1" dirty="0"/>
              <a:t>.</a:t>
            </a:r>
          </a:p>
        </p:txBody>
      </p:sp>
      <p:grpSp>
        <p:nvGrpSpPr>
          <p:cNvPr id="302083" name="Group 3"/>
          <p:cNvGrpSpPr>
            <a:grpSpLocks/>
          </p:cNvGrpSpPr>
          <p:nvPr/>
        </p:nvGrpSpPr>
        <p:grpSpPr bwMode="auto">
          <a:xfrm>
            <a:off x="611188" y="2924175"/>
            <a:ext cx="3429000" cy="3429000"/>
            <a:chOff x="3072" y="576"/>
            <a:chExt cx="2160" cy="2160"/>
          </a:xfrm>
        </p:grpSpPr>
        <p:sp>
          <p:nvSpPr>
            <p:cNvPr id="302084" name="Rectangle 4"/>
            <p:cNvSpPr>
              <a:spLocks noChangeArrowheads="1"/>
            </p:cNvSpPr>
            <p:nvPr/>
          </p:nvSpPr>
          <p:spPr bwMode="auto">
            <a:xfrm>
              <a:off x="3072" y="576"/>
              <a:ext cx="2160" cy="21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5" name="Text Box 5"/>
            <p:cNvSpPr txBox="1">
              <a:spLocks noChangeArrowheads="1"/>
            </p:cNvSpPr>
            <p:nvPr/>
          </p:nvSpPr>
          <p:spPr bwMode="auto">
            <a:xfrm>
              <a:off x="4752" y="2352"/>
              <a:ext cx="33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S</a:t>
              </a:r>
            </a:p>
          </p:txBody>
        </p:sp>
        <p:sp>
          <p:nvSpPr>
            <p:cNvPr id="302086" name="Oval 6" descr="宽下对角线"/>
            <p:cNvSpPr>
              <a:spLocks noChangeArrowheads="1"/>
            </p:cNvSpPr>
            <p:nvPr/>
          </p:nvSpPr>
          <p:spPr bwMode="auto">
            <a:xfrm>
              <a:off x="3648" y="672"/>
              <a:ext cx="1488" cy="1488"/>
            </a:xfrm>
            <a:prstGeom prst="ellipse">
              <a:avLst/>
            </a:prstGeom>
            <a:pattFill prst="wdDnDiag">
              <a:fgClr>
                <a:srgbClr val="00FF00"/>
              </a:fgClr>
              <a:bgClr>
                <a:srgbClr val="FFFFFF"/>
              </a:bgClr>
            </a:patt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4368" y="1632"/>
              <a:ext cx="38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B</a:t>
              </a:r>
            </a:p>
          </p:txBody>
        </p:sp>
        <p:sp>
          <p:nvSpPr>
            <p:cNvPr id="302088" name="Oval 8"/>
            <p:cNvSpPr>
              <a:spLocks noChangeArrowheads="1"/>
            </p:cNvSpPr>
            <p:nvPr/>
          </p:nvSpPr>
          <p:spPr bwMode="auto">
            <a:xfrm>
              <a:off x="3216" y="1392"/>
              <a:ext cx="1200" cy="1200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9" name="Text Box 9"/>
            <p:cNvSpPr txBox="1">
              <a:spLocks noChangeArrowheads="1"/>
            </p:cNvSpPr>
            <p:nvPr/>
          </p:nvSpPr>
          <p:spPr bwMode="auto">
            <a:xfrm>
              <a:off x="3552" y="1920"/>
              <a:ext cx="48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 i="1"/>
                <a:t>A</a:t>
              </a:r>
            </a:p>
          </p:txBody>
        </p:sp>
        <p:sp>
          <p:nvSpPr>
            <p:cNvPr id="302090" name="Text Box 10"/>
            <p:cNvSpPr txBox="1">
              <a:spLocks noChangeArrowheads="1"/>
            </p:cNvSpPr>
            <p:nvPr/>
          </p:nvSpPr>
          <p:spPr bwMode="auto">
            <a:xfrm>
              <a:off x="4176" y="1152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B-A</a:t>
              </a:r>
            </a:p>
          </p:txBody>
        </p:sp>
      </p:grpSp>
      <p:sp>
        <p:nvSpPr>
          <p:cNvPr id="302091" name="Rectangle 11"/>
          <p:cNvSpPr>
            <a:spLocks noRot="1" noChangeArrowheads="1"/>
          </p:cNvSpPr>
          <p:nvPr/>
        </p:nvSpPr>
        <p:spPr bwMode="auto">
          <a:xfrm>
            <a:off x="4651375" y="3068638"/>
            <a:ext cx="4194175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>
                <a:cs typeface="Times New Roman" pitchFamily="18" charset="0"/>
              </a:rPr>
              <a:t>由性质</a:t>
            </a:r>
            <a:r>
              <a:rPr lang="en-US" altLang="zh-CN" sz="3200" b="1">
                <a:cs typeface="Times New Roman" pitchFamily="18" charset="0"/>
              </a:rPr>
              <a:t>(ⅲ)</a:t>
            </a:r>
            <a:r>
              <a:rPr lang="zh-CN" altLang="en-US" sz="3200" b="1">
                <a:cs typeface="Times New Roman" pitchFamily="18" charset="0"/>
              </a:rPr>
              <a:t>及</a:t>
            </a:r>
            <a:r>
              <a:rPr lang="zh-CN" altLang="en-US" sz="3200" b="1"/>
              <a:t>上面的</a:t>
            </a:r>
            <a:r>
              <a:rPr lang="zh-CN" altLang="en-US" sz="3200" b="1">
                <a:cs typeface="Times New Roman" pitchFamily="18" charset="0"/>
              </a:rPr>
              <a:t>推论，</a:t>
            </a:r>
            <a:r>
              <a:rPr lang="zh-CN" altLang="en-US" sz="3200" b="1"/>
              <a:t>有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3200" b="1" i="1"/>
              <a:t>    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>
                <a:cs typeface="Times New Roman" pitchFamily="18" charset="0"/>
              </a:rPr>
              <a:t>∪</a:t>
            </a:r>
            <a:r>
              <a:rPr lang="en-US" altLang="zh-CN" sz="3200" b="1" i="1"/>
              <a:t>B</a:t>
            </a:r>
            <a:r>
              <a:rPr lang="en-US" altLang="zh-CN" sz="3200" b="1"/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 i="1"/>
              <a:t>        =P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)+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−</a:t>
            </a:r>
            <a:r>
              <a:rPr lang="en-US" altLang="zh-CN" sz="3200" b="1" i="1"/>
              <a:t>A</a:t>
            </a:r>
            <a:r>
              <a:rPr lang="en-US" altLang="zh-CN" sz="3200" b="1"/>
              <a:t>) =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</a:t>
            </a:r>
            <a:r>
              <a:rPr lang="en-US" altLang="zh-CN" sz="3200" b="1"/>
              <a:t>)+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B</a:t>
            </a:r>
            <a:r>
              <a:rPr lang="en-US" altLang="zh-CN" sz="3200" b="1"/>
              <a:t>)−</a:t>
            </a:r>
            <a:r>
              <a:rPr lang="en-US" altLang="zh-CN" sz="3200" b="1" i="1"/>
              <a:t>P</a:t>
            </a:r>
            <a:r>
              <a:rPr lang="en-US" altLang="zh-CN" sz="3200" b="1"/>
              <a:t>(</a:t>
            </a:r>
            <a:r>
              <a:rPr lang="en-US" altLang="zh-CN" sz="3200" b="1" i="1"/>
              <a:t>AB</a:t>
            </a:r>
            <a:r>
              <a:rPr lang="en-US" altLang="zh-CN" sz="3200" b="1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/>
      <p:bldP spid="3020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 dirty="0"/>
              <a:t>例如，知道了某电话投诉受理台在</a:t>
            </a:r>
            <a:r>
              <a:rPr lang="en-US" altLang="zh-CN" b="1" dirty="0"/>
              <a:t>24</a:t>
            </a:r>
            <a:r>
              <a:rPr lang="zh-CN" altLang="en-US" b="1" dirty="0"/>
              <a:t>小时内出现某些呼唤次数的可能性的大小，就可以根据要求，</a:t>
            </a:r>
            <a:r>
              <a:rPr lang="zh-CN" altLang="en-US" b="1" dirty="0">
                <a:solidFill>
                  <a:srgbClr val="FF0000"/>
                </a:solidFill>
              </a:rPr>
              <a:t>合理</a:t>
            </a:r>
            <a:r>
              <a:rPr lang="zh-CN" altLang="en-US" b="1" dirty="0"/>
              <a:t>地</a:t>
            </a:r>
            <a:r>
              <a:rPr lang="zh-CN" altLang="en-US" b="1" dirty="0">
                <a:solidFill>
                  <a:srgbClr val="FF0000"/>
                </a:solidFill>
              </a:rPr>
              <a:t>配置</a:t>
            </a:r>
            <a:r>
              <a:rPr lang="zh-CN" altLang="en-US" b="1" dirty="0"/>
              <a:t>一定的线路设施以及管理人员等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pic>
        <p:nvPicPr>
          <p:cNvPr id="345091" name="Picture 3" descr="u=2826315841,119563142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781300"/>
            <a:ext cx="3533775" cy="2857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由性质</a:t>
            </a:r>
            <a:r>
              <a:rPr lang="en-US" altLang="zh-CN" b="1"/>
              <a:t>(ⅶ):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)+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AB</a:t>
            </a:r>
            <a:r>
              <a:rPr lang="en-US" altLang="zh-CN" b="1"/>
              <a:t>)</a:t>
            </a:r>
            <a:r>
              <a:rPr lang="zh-CN" altLang="en-US" b="1"/>
              <a:t>，又可得</a:t>
            </a:r>
          </a:p>
          <a:p>
            <a:pPr marL="609600" indent="-609600" algn="ctr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)≤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  <a:p>
            <a:pPr marL="609600" indent="-609600"/>
            <a:r>
              <a:rPr lang="zh-CN" altLang="en-US" b="1"/>
              <a:t>性质</a:t>
            </a:r>
            <a:r>
              <a:rPr lang="en-US" altLang="zh-CN" b="1"/>
              <a:t>(ⅶ)</a:t>
            </a:r>
            <a:r>
              <a:rPr lang="zh-CN" altLang="en-US" b="1"/>
              <a:t>可以推广到任意</a:t>
            </a:r>
            <a:r>
              <a:rPr lang="en-US" altLang="zh-CN" b="1" i="1"/>
              <a:t>m</a:t>
            </a:r>
            <a:r>
              <a:rPr lang="zh-CN" altLang="en-US" b="1"/>
              <a:t>个事件上去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当</a:t>
            </a:r>
            <a:r>
              <a:rPr lang="en-US" altLang="zh-CN" b="1" i="1"/>
              <a:t>m</a:t>
            </a:r>
            <a:r>
              <a:rPr lang="en-US" altLang="zh-CN" b="1"/>
              <a:t>=3</a:t>
            </a:r>
            <a:r>
              <a:rPr lang="zh-CN" altLang="en-US" b="1"/>
              <a:t>时，有</a:t>
            </a:r>
          </a:p>
          <a:p>
            <a:pPr marL="609600" indent="-609600">
              <a:buFontTx/>
              <a:buNone/>
            </a:pPr>
            <a:r>
              <a:rPr lang="zh-CN" altLang="en-US" b="1" i="1"/>
              <a:t>        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∪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)+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  <a:p>
            <a:pPr marL="609600" indent="-609600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            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 </a:t>
            </a:r>
          </a:p>
          <a:p>
            <a:pPr marL="609600" indent="-609600"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                            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649288"/>
          </a:xfrm>
        </p:spPr>
        <p:txBody>
          <a:bodyPr/>
          <a:lstStyle/>
          <a:p>
            <a:pPr marL="609600" indent="-609600"/>
            <a:r>
              <a:rPr lang="zh-CN" altLang="en-US" b="1"/>
              <a:t>一般地，设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</a:rPr>
              <a:t>m</a:t>
            </a:r>
            <a:r>
              <a:rPr lang="zh-CN" altLang="en-US" b="1"/>
              <a:t>为</a:t>
            </a:r>
            <a:r>
              <a:rPr lang="en-US" altLang="zh-CN" b="1" i="1">
                <a:solidFill>
                  <a:srgbClr val="FF0000"/>
                </a:solidFill>
              </a:rPr>
              <a:t>m</a:t>
            </a:r>
            <a:r>
              <a:rPr lang="zh-CN" altLang="en-US" b="1"/>
              <a:t>个事件，则</a:t>
            </a: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811213" y="1371600"/>
          <a:ext cx="5141912" cy="1219200"/>
        </p:xfrm>
        <a:graphic>
          <a:graphicData uri="http://schemas.openxmlformats.org/presentationml/2006/ole">
            <p:oleObj spid="_x0000_s304133" name="Equation" r:id="rId3" imgW="46939200" imgH="10363200" progId="Equation.DSMT4">
              <p:embed/>
            </p:oleObj>
          </a:graphicData>
        </a:graphic>
      </p:graphicFrame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839788" y="2590800"/>
          <a:ext cx="8150225" cy="1998663"/>
        </p:xfrm>
        <a:graphic>
          <a:graphicData uri="http://schemas.openxmlformats.org/presentationml/2006/ole">
            <p:oleObj spid="_x0000_s304134" name="Equation" r:id="rId4" imgW="69494400" imgH="17068800" progId="Equation.DSMT4">
              <p:embed/>
            </p:oleObj>
          </a:graphicData>
        </a:graphic>
      </p:graphicFrame>
      <p:sp>
        <p:nvSpPr>
          <p:cNvPr id="304133" name="Rectangle 5"/>
          <p:cNvSpPr>
            <a:spLocks noRot="1" noChangeArrowheads="1"/>
          </p:cNvSpPr>
          <p:nvPr/>
        </p:nvSpPr>
        <p:spPr bwMode="auto">
          <a:xfrm>
            <a:off x="304800" y="4876800"/>
            <a:ext cx="8540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/>
              <a:t>上式可用数学归纳法证明</a:t>
            </a:r>
            <a:r>
              <a:rPr lang="en-US" altLang="zh-CN" sz="3200" b="1"/>
              <a:t>.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/>
      <p:bldP spid="304133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上述概率的各个性质，对计算事件的概率很有好处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例如当计算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</a:t>
            </a:r>
            <a:r>
              <a:rPr lang="zh-CN" altLang="en-US" b="1"/>
              <a:t>比较麻烦而计算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)</a:t>
            </a:r>
            <a:r>
              <a:rPr lang="zh-CN" altLang="en-US" b="1"/>
              <a:t>比较方便时，就可先求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)</a:t>
            </a:r>
            <a:r>
              <a:rPr lang="zh-CN" altLang="en-US" b="1"/>
              <a:t>，然后利用性质</a:t>
            </a:r>
            <a:r>
              <a:rPr lang="en-US" altLang="zh-CN" b="1"/>
              <a:t>(ⅳ)</a:t>
            </a:r>
            <a:r>
              <a:rPr lang="zh-CN" altLang="en-US" b="1"/>
              <a:t>求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).</a:t>
            </a:r>
          </a:p>
        </p:txBody>
      </p:sp>
      <p:pic>
        <p:nvPicPr>
          <p:cNvPr id="305155" name="Picture 3" descr="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3500438"/>
            <a:ext cx="1390650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1.3.6</a:t>
            </a:r>
            <a:r>
              <a:rPr lang="en-US" altLang="zh-CN"/>
              <a:t> </a:t>
            </a:r>
            <a:r>
              <a:rPr lang="zh-CN" altLang="en-US" b="1"/>
              <a:t>设电话号码由八位数码组成，每位数码可以是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</a:t>
            </a:r>
            <a:r>
              <a:rPr lang="zh-CN" altLang="en-US" b="1"/>
              <a:t>中的任意一个</a:t>
            </a:r>
            <a:r>
              <a:rPr lang="en-US" altLang="zh-CN" b="1"/>
              <a:t>.</a:t>
            </a:r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zh-CN" altLang="en-US" b="1"/>
              <a:t>表示事件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八位数码中至少有两个相同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，求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).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解</a:t>
            </a:r>
            <a:r>
              <a:rPr lang="zh-CN" altLang="en-US"/>
              <a:t> </a:t>
            </a:r>
            <a:r>
              <a:rPr lang="zh-CN" altLang="en-US" b="1"/>
              <a:t>事件</a:t>
            </a:r>
            <a:r>
              <a:rPr lang="en-US" altLang="zh-CN" b="1" i="1"/>
              <a:t>A</a:t>
            </a:r>
            <a:r>
              <a:rPr lang="zh-CN" altLang="en-US" b="1"/>
              <a:t>比较复杂，它包括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八位数码两个相同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八位数码三个相同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/>
              <a:t>…</a:t>
            </a:r>
            <a:r>
              <a:rPr lang="zh-CN" altLang="en-US" b="1"/>
              <a:t>，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八位数码全相同</a:t>
            </a:r>
            <a:r>
              <a:rPr lang="zh-CN" altLang="en-US" b="1">
                <a:latin typeface="宋体"/>
              </a:rPr>
              <a:t>”</a:t>
            </a:r>
            <a:r>
              <a:rPr lang="en-US" altLang="zh-CN" b="1"/>
              <a:t>.</a:t>
            </a:r>
            <a:r>
              <a:rPr lang="zh-CN" altLang="en-US" b="1"/>
              <a:t>因此，直接计算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</a:t>
            </a:r>
            <a:r>
              <a:rPr lang="zh-CN" altLang="en-US" b="1"/>
              <a:t>是比较麻烦的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现在考虑事件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八位数码全不相同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，由例</a:t>
            </a:r>
            <a:r>
              <a:rPr lang="en-US" altLang="zh-CN" b="1"/>
              <a:t>1</a:t>
            </a:r>
            <a:r>
              <a:rPr lang="zh-CN" altLang="en-US" b="1"/>
              <a:t>知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)=0.018144.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利用性质</a:t>
            </a:r>
            <a:r>
              <a:rPr lang="en-US" altLang="zh-CN" b="1"/>
              <a:t>(ⅳ)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en-US" altLang="zh-CN" b="1"/>
              <a:t>=</a:t>
            </a:r>
            <a:r>
              <a:rPr lang="en-US" altLang="zh-CN" b="1">
                <a:solidFill>
                  <a:srgbClr val="FF0000"/>
                </a:solidFill>
              </a:rPr>
              <a:t>1−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/>
              <a:t>，即可算得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)=1−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)=0.981856.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例</a:t>
            </a:r>
            <a:r>
              <a:rPr lang="en-US" altLang="zh-CN" b="1"/>
              <a:t>1.3.7</a:t>
            </a:r>
            <a:r>
              <a:rPr lang="en-US" altLang="zh-CN"/>
              <a:t> </a:t>
            </a:r>
            <a:r>
              <a:rPr lang="zh-CN" altLang="en-US" b="1"/>
              <a:t>设有</a:t>
            </a:r>
            <a:r>
              <a:rPr lang="en-US" altLang="zh-CN" b="1"/>
              <a:t>180</a:t>
            </a:r>
            <a:r>
              <a:rPr lang="zh-CN" altLang="en-US" b="1"/>
              <a:t>只产品，其中含有</a:t>
            </a:r>
            <a:r>
              <a:rPr lang="en-US" altLang="zh-CN" b="1"/>
              <a:t>8</a:t>
            </a:r>
            <a:r>
              <a:rPr lang="zh-CN" altLang="en-US" b="1"/>
              <a:t>只次品，今从中任取</a:t>
            </a:r>
            <a:r>
              <a:rPr lang="en-US" altLang="zh-CN" b="1"/>
              <a:t>4</a:t>
            </a:r>
            <a:r>
              <a:rPr lang="zh-CN" altLang="en-US" b="1"/>
              <a:t>只，问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次品超过</a:t>
            </a:r>
            <a:r>
              <a:rPr lang="en-US" altLang="zh-CN" b="1"/>
              <a:t>1</a:t>
            </a:r>
            <a:r>
              <a:rPr lang="zh-CN" altLang="en-US" b="1"/>
              <a:t>只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的概率是多少？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解</a:t>
            </a:r>
            <a:r>
              <a:rPr lang="zh-CN" altLang="en-US"/>
              <a:t> </a:t>
            </a:r>
            <a:r>
              <a:rPr lang="zh-CN" altLang="en-US" b="1"/>
              <a:t>用</a:t>
            </a:r>
            <a:r>
              <a:rPr lang="en-US" altLang="zh-CN" b="1" i="1"/>
              <a:t>A</a:t>
            </a:r>
            <a:r>
              <a:rPr lang="en-US" altLang="zh-CN" b="1" i="1" baseline="-25000"/>
              <a:t>i</a:t>
            </a:r>
            <a:r>
              <a:rPr lang="zh-CN" altLang="en-US" b="1"/>
              <a:t>表示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含有</a:t>
            </a:r>
            <a:r>
              <a:rPr lang="en-US" altLang="zh-CN" b="1" i="1"/>
              <a:t>i</a:t>
            </a:r>
            <a:r>
              <a:rPr lang="zh-CN" altLang="en-US" b="1"/>
              <a:t>只次品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的事件</a:t>
            </a:r>
            <a:r>
              <a:rPr lang="en-US" altLang="zh-CN" b="1"/>
              <a:t>(</a:t>
            </a:r>
            <a:r>
              <a:rPr lang="en-US" altLang="zh-CN" b="1" i="1"/>
              <a:t>i</a:t>
            </a:r>
            <a:r>
              <a:rPr lang="en-US" altLang="zh-CN" b="1"/>
              <a:t>=0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2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3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4)</a:t>
            </a:r>
            <a:r>
              <a:rPr lang="zh-CN" altLang="en-US" b="1"/>
              <a:t>，则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1331913" y="3357563"/>
          <a:ext cx="6135687" cy="1436687"/>
        </p:xfrm>
        <a:graphic>
          <a:graphicData uri="http://schemas.openxmlformats.org/presentationml/2006/ole">
            <p:oleObj spid="_x0000_s308228" name="Equation" r:id="rId3" imgW="39928800" imgH="944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对 </a:t>
            </a:r>
            <a:r>
              <a:rPr lang="en-US" altLang="zh-CN" b="1" i="1"/>
              <a:t>i</a:t>
            </a:r>
            <a:r>
              <a:rPr lang="en-US" altLang="zh-CN" b="1"/>
              <a:t>=0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</a:t>
            </a:r>
            <a:r>
              <a:rPr lang="zh-CN" altLang="en-US" b="1"/>
              <a:t>，分别算得事件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i="1" baseline="-25000"/>
              <a:t>0</a:t>
            </a:r>
            <a:r>
              <a:rPr lang="en-US" altLang="zh-CN" b="1"/>
              <a:t>)=0.832</a:t>
            </a:r>
            <a:r>
              <a:rPr lang="zh-CN" altLang="en-US" b="1"/>
              <a:t>，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i="1" baseline="-25000"/>
              <a:t>1</a:t>
            </a:r>
            <a:r>
              <a:rPr lang="en-US" altLang="zh-CN" b="1"/>
              <a:t>)=0.158.</a:t>
            </a:r>
          </a:p>
          <a:p>
            <a:pPr marL="609600" indent="-609600"/>
            <a:r>
              <a:rPr lang="zh-CN" altLang="en-US" b="1"/>
              <a:t>用</a:t>
            </a:r>
            <a:r>
              <a:rPr lang="en-US" altLang="zh-CN" b="1" i="1"/>
              <a:t>A</a:t>
            </a:r>
            <a:r>
              <a:rPr lang="zh-CN" altLang="en-US" b="1"/>
              <a:t>表示</a:t>
            </a:r>
            <a:r>
              <a:rPr lang="zh-CN" altLang="en-US" b="1">
                <a:latin typeface="宋体"/>
              </a:rPr>
              <a:t>“</a:t>
            </a:r>
            <a:r>
              <a:rPr lang="zh-CN" altLang="en-US" b="1"/>
              <a:t>次品超过</a:t>
            </a:r>
            <a:r>
              <a:rPr lang="en-US" altLang="zh-CN" b="1"/>
              <a:t>1</a:t>
            </a:r>
            <a:r>
              <a:rPr lang="zh-CN" altLang="en-US" b="1"/>
              <a:t>只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的事件，则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 i="1" baseline="-25000"/>
              <a:t>0</a:t>
            </a:r>
            <a:r>
              <a:rPr lang="en-US" altLang="zh-CN" b="1"/>
              <a:t>+</a:t>
            </a:r>
            <a:r>
              <a:rPr lang="en-US" altLang="zh-CN" b="1" i="1"/>
              <a:t>A</a:t>
            </a:r>
            <a:r>
              <a:rPr lang="en-US" altLang="zh-CN" b="1" i="1" baseline="-25000"/>
              <a:t>1</a:t>
            </a:r>
            <a:r>
              <a:rPr lang="en-US" altLang="zh-CN" b="1"/>
              <a:t>.</a:t>
            </a:r>
          </a:p>
          <a:p>
            <a:pPr marL="609600" indent="-609600"/>
            <a:r>
              <a:rPr lang="zh-CN" altLang="en-US" b="1"/>
              <a:t>故得 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)=1−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A</a:t>
            </a:r>
            <a:r>
              <a:rPr kumimoji="1" lang="en-US" altLang="zh-CN" b="1" baseline="30000">
                <a:solidFill>
                  <a:srgbClr val="FF0000"/>
                </a:solidFill>
              </a:rPr>
              <a:t>c</a:t>
            </a:r>
            <a:r>
              <a:rPr lang="en-US" altLang="zh-CN" b="1"/>
              <a:t>)=1−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i="1" baseline="-25000"/>
              <a:t>0</a:t>
            </a:r>
            <a:r>
              <a:rPr lang="en-US" altLang="zh-CN" b="1"/>
              <a:t>+</a:t>
            </a:r>
            <a:r>
              <a:rPr lang="en-US" altLang="zh-CN" b="1" i="1"/>
              <a:t>A</a:t>
            </a:r>
            <a:r>
              <a:rPr lang="en-US" altLang="zh-CN" b="1" i="1" baseline="-25000"/>
              <a:t>1</a:t>
            </a:r>
            <a:r>
              <a:rPr lang="en-US" altLang="zh-CN" b="1"/>
              <a:t>)=0.010.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b="1"/>
              <a:t>例</a:t>
            </a:r>
            <a:r>
              <a:rPr lang="en-US" altLang="zh-CN" b="1"/>
              <a:t>1.3.8</a:t>
            </a:r>
            <a:r>
              <a:rPr lang="en-US" altLang="zh-CN"/>
              <a:t> </a:t>
            </a:r>
            <a:r>
              <a:rPr lang="zh-CN" altLang="en-US" b="1"/>
              <a:t>由</a:t>
            </a:r>
            <a:r>
              <a:rPr lang="en-US" altLang="zh-CN" b="1"/>
              <a:t>10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11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…</a:t>
            </a:r>
            <a:r>
              <a:rPr lang="en-US" altLang="zh-CN" b="1">
                <a:latin typeface="宋体" pitchFamily="2" charset="-122"/>
              </a:rPr>
              <a:t>,</a:t>
            </a:r>
            <a:r>
              <a:rPr lang="en-US" altLang="zh-CN" b="1"/>
              <a:t>99</a:t>
            </a:r>
            <a:r>
              <a:rPr lang="zh-CN" altLang="en-US" b="1"/>
              <a:t>中任取一个两位数，求这个数能被</a:t>
            </a:r>
            <a:r>
              <a:rPr lang="en-US" altLang="zh-CN" b="1"/>
              <a:t>2</a:t>
            </a:r>
            <a:r>
              <a:rPr lang="zh-CN" altLang="en-US" b="1"/>
              <a:t>或</a:t>
            </a:r>
            <a:r>
              <a:rPr lang="en-US" altLang="zh-CN" b="1"/>
              <a:t>3</a:t>
            </a:r>
            <a:r>
              <a:rPr lang="zh-CN" altLang="en-US" b="1"/>
              <a:t>整除的概率？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解</a:t>
            </a:r>
            <a:r>
              <a:rPr lang="zh-CN" altLang="en-US"/>
              <a:t> </a:t>
            </a:r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这个数能被</a:t>
            </a:r>
            <a:r>
              <a:rPr lang="en-US" altLang="zh-CN" b="1"/>
              <a:t>2</a:t>
            </a:r>
            <a:r>
              <a:rPr lang="zh-CN" altLang="en-US" b="1"/>
              <a:t>整除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这个数能被</a:t>
            </a:r>
            <a:r>
              <a:rPr lang="en-US" altLang="zh-CN" b="1"/>
              <a:t>3</a:t>
            </a:r>
            <a:r>
              <a:rPr lang="zh-CN" altLang="en-US" b="1"/>
              <a:t>整除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，则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这个数能被</a:t>
            </a:r>
            <a:r>
              <a:rPr lang="en-US" altLang="zh-CN" b="1"/>
              <a:t>2</a:t>
            </a:r>
            <a:r>
              <a:rPr lang="zh-CN" altLang="en-US" b="1"/>
              <a:t>或</a:t>
            </a:r>
            <a:r>
              <a:rPr lang="en-US" altLang="zh-CN" b="1"/>
              <a:t>3</a:t>
            </a:r>
            <a:r>
              <a:rPr lang="zh-CN" altLang="en-US" b="1"/>
              <a:t>整除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AB</a:t>
            </a:r>
            <a:r>
              <a:rPr lang="en-US" altLang="zh-CN" b="1"/>
              <a:t>=</a:t>
            </a:r>
            <a:r>
              <a:rPr lang="en-US" altLang="zh-CN" b="1">
                <a:latin typeface="宋体"/>
              </a:rPr>
              <a:t>“</a:t>
            </a:r>
            <a:r>
              <a:rPr lang="zh-CN" altLang="en-US" b="1"/>
              <a:t>这个数能被</a:t>
            </a:r>
            <a:r>
              <a:rPr lang="en-US" altLang="zh-CN" b="1"/>
              <a:t>2</a:t>
            </a:r>
            <a:r>
              <a:rPr lang="zh-CN" altLang="en-US" b="1"/>
              <a:t>和</a:t>
            </a:r>
            <a:r>
              <a:rPr lang="en-US" altLang="zh-CN" b="1"/>
              <a:t>3</a:t>
            </a:r>
            <a:r>
              <a:rPr lang="zh-CN" altLang="en-US" b="1"/>
              <a:t>整除</a:t>
            </a:r>
            <a:r>
              <a:rPr lang="zh-CN" altLang="en-US" b="1">
                <a:latin typeface="宋体"/>
              </a:rPr>
              <a:t>”</a:t>
            </a:r>
            <a:r>
              <a:rPr lang="zh-CN" altLang="en-US" b="1"/>
              <a:t>，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b="1"/>
              <a:t>由于</a:t>
            </a:r>
            <a:r>
              <a:rPr lang="en-US" altLang="zh-CN" b="1"/>
              <a:t>10</a:t>
            </a:r>
            <a:r>
              <a:rPr lang="zh-CN" altLang="en-US" b="1"/>
              <a:t>到</a:t>
            </a:r>
            <a:r>
              <a:rPr lang="en-US" altLang="zh-CN" b="1"/>
              <a:t>99</a:t>
            </a:r>
            <a:r>
              <a:rPr lang="zh-CN" altLang="en-US" b="1"/>
              <a:t>中的两位数有</a:t>
            </a:r>
            <a:r>
              <a:rPr lang="en-US" altLang="zh-CN" b="1"/>
              <a:t>90</a:t>
            </a:r>
            <a:r>
              <a:rPr lang="zh-CN" altLang="en-US" b="1"/>
              <a:t>个，其中能被</a:t>
            </a:r>
            <a:r>
              <a:rPr lang="en-US" altLang="zh-CN" b="1"/>
              <a:t>2</a:t>
            </a:r>
            <a:r>
              <a:rPr lang="zh-CN" altLang="en-US" b="1"/>
              <a:t>整除的有</a:t>
            </a:r>
            <a:r>
              <a:rPr lang="en-US" altLang="zh-CN" b="1"/>
              <a:t>45</a:t>
            </a:r>
            <a:r>
              <a:rPr lang="zh-CN" altLang="en-US" b="1"/>
              <a:t>个，能被</a:t>
            </a:r>
            <a:r>
              <a:rPr lang="en-US" altLang="zh-CN" b="1"/>
              <a:t>3</a:t>
            </a:r>
            <a:r>
              <a:rPr lang="zh-CN" altLang="en-US" b="1"/>
              <a:t>整除的有</a:t>
            </a:r>
            <a:r>
              <a:rPr lang="en-US" altLang="zh-CN" b="1"/>
              <a:t>30</a:t>
            </a:r>
            <a:r>
              <a:rPr lang="zh-CN" altLang="en-US" b="1"/>
              <a:t>个，而能被</a:t>
            </a:r>
            <a:r>
              <a:rPr lang="en-US" altLang="zh-CN" b="1"/>
              <a:t>6</a:t>
            </a:r>
            <a:r>
              <a:rPr lang="zh-CN" altLang="en-US" b="1"/>
              <a:t>整除的有</a:t>
            </a:r>
            <a:r>
              <a:rPr lang="en-US" altLang="zh-CN" b="1"/>
              <a:t>15</a:t>
            </a:r>
            <a:r>
              <a:rPr lang="zh-CN" altLang="en-US" b="1"/>
              <a:t>个</a:t>
            </a:r>
            <a:r>
              <a:rPr lang="en-US" altLang="zh-CN" b="1"/>
              <a:t>.</a:t>
            </a:r>
            <a:r>
              <a:rPr lang="zh-CN" altLang="en-US" b="1"/>
              <a:t>故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)=45/90</a:t>
            </a:r>
            <a:r>
              <a:rPr lang="zh-CN" altLang="en-US" b="1"/>
              <a:t>，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)=30/90 </a:t>
            </a:r>
            <a:r>
              <a:rPr lang="zh-CN" altLang="en-US" b="1"/>
              <a:t>， 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AB</a:t>
            </a:r>
            <a:r>
              <a:rPr lang="en-US" altLang="zh-CN" b="1"/>
              <a:t>)=15/90.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92150"/>
            <a:ext cx="8540750" cy="5175250"/>
          </a:xfrm>
        </p:spPr>
        <p:txBody>
          <a:bodyPr/>
          <a:lstStyle/>
          <a:p>
            <a:pPr marL="609600" indent="-609600"/>
            <a:r>
              <a:rPr lang="zh-CN" altLang="en-US" b="1"/>
              <a:t>由一般概率的加法公式得</a:t>
            </a:r>
          </a:p>
          <a:p>
            <a:pPr marL="609600" indent="-609600" algn="ctr">
              <a:buFontTx/>
              <a:buNone/>
            </a:pP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∪</a:t>
            </a:r>
            <a:r>
              <a:rPr lang="en-US" altLang="zh-CN" b="1" i="1"/>
              <a:t>B</a:t>
            </a:r>
            <a:r>
              <a:rPr lang="en-US" altLang="zh-CN" b="1"/>
              <a:t>)=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)+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B</a:t>
            </a:r>
            <a:r>
              <a:rPr lang="en-US" altLang="zh-CN" b="1"/>
              <a:t>)−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AB</a:t>
            </a:r>
            <a:r>
              <a:rPr lang="en-US" altLang="zh-CN" b="1"/>
              <a:t>)=2/3.</a:t>
            </a:r>
          </a:p>
          <a:p>
            <a:pPr marL="609600" indent="-609600" algn="ctr">
              <a:lnSpc>
                <a:spcPct val="90000"/>
              </a:lnSpc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6" name="Picture 2" descr="senery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505200" y="2286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9600">
                <a:solidFill>
                  <a:srgbClr val="FF0000"/>
                </a:solidFill>
                <a:ea typeface="华文彩云" pitchFamily="2" charset="-122"/>
              </a:rPr>
              <a:t>复习预习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Pages>0</Pages>
  <Words>5600</Words>
  <Characters>0</Characters>
  <Application>Microsoft Office PowerPoint</Application>
  <DocSecurity>0</DocSecurity>
  <PresentationFormat>全屏显示(4:3)</PresentationFormat>
  <Lines>0</Lines>
  <Paragraphs>425</Paragraphs>
  <Slides>111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14" baseType="lpstr">
      <vt:lpstr>默认设计模板</vt:lpstr>
      <vt:lpstr>Equation</vt:lpstr>
      <vt:lpstr>Microsoft 公式 3.0</vt:lpstr>
      <vt:lpstr>概率论与数理统计</vt:lpstr>
      <vt:lpstr>概率论与数理统计</vt:lpstr>
      <vt:lpstr>幻灯片 3</vt:lpstr>
      <vt:lpstr>引例：掷骰子</vt:lpstr>
      <vt:lpstr>幻灯片 5</vt:lpstr>
      <vt:lpstr>幻灯片 6</vt:lpstr>
      <vt:lpstr>第一章  随机事件与概率</vt:lpstr>
      <vt:lpstr>幻灯片 8</vt:lpstr>
      <vt:lpstr>幻灯片 9</vt:lpstr>
      <vt:lpstr>幻灯片 10</vt:lpstr>
      <vt:lpstr>幻灯片 11</vt:lpstr>
      <vt:lpstr>第一章  随机事件与概率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古典概型的判定</vt:lpstr>
      <vt:lpstr>幻灯片 22</vt:lpstr>
      <vt:lpstr>幻灯片 23</vt:lpstr>
      <vt:lpstr>幻灯片 24</vt:lpstr>
      <vt:lpstr>排列与组合</vt:lpstr>
      <vt:lpstr>排列与组合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分房问题</vt:lpstr>
      <vt:lpstr>生日问题</vt:lpstr>
      <vt:lpstr>分房问题、生日问题</vt:lpstr>
      <vt:lpstr>幻灯片 53</vt:lpstr>
      <vt:lpstr>分房问题</vt:lpstr>
      <vt:lpstr>幻灯片 55</vt:lpstr>
      <vt:lpstr>幻灯片 56</vt:lpstr>
      <vt:lpstr>幻灯片 57</vt:lpstr>
      <vt:lpstr>幻灯片 58</vt:lpstr>
      <vt:lpstr>生日问题</vt:lpstr>
      <vt:lpstr>抓阄问题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第一章  随机事件与概率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复习（1.3节古典概率）</vt:lpstr>
      <vt:lpstr>预习（1.4~1.6节）</vt:lpstr>
      <vt:lpstr>幻灯片 102</vt:lpstr>
      <vt:lpstr>古典概率往届考题</vt:lpstr>
      <vt:lpstr>幻灯片 104</vt:lpstr>
      <vt:lpstr>幻灯片 105</vt:lpstr>
      <vt:lpstr>补充例题</vt:lpstr>
      <vt:lpstr>分赌注问题：</vt:lpstr>
      <vt:lpstr>分赌注问题：</vt:lpstr>
      <vt:lpstr>幻灯片 109</vt:lpstr>
      <vt:lpstr>幻灯片 110</vt:lpstr>
      <vt:lpstr>幻灯片 111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古典概率</dc:title>
  <dc:subject>第一章随机事件与概率</dc:subject>
  <dc:creator>王力</dc:creator>
  <cp:keywords/>
  <dc:description/>
  <cp:lastModifiedBy>Microsoft</cp:lastModifiedBy>
  <cp:revision>94</cp:revision>
  <dcterms:created xsi:type="dcterms:W3CDTF">2012-06-06T01:30:27Z</dcterms:created>
  <dcterms:modified xsi:type="dcterms:W3CDTF">2023-08-29T11:54:55Z</dcterms:modified>
  <cp:category/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  <property fmtid="{D5CDD505-2E9C-101B-9397-08002B2CF9AE}" pid="3" name="_MarkAsFinal">
    <vt:bool>true</vt:bool>
  </property>
</Properties>
</file>