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9" r:id="rId3"/>
    <p:sldId id="376" r:id="rId4"/>
    <p:sldId id="411" r:id="rId5"/>
    <p:sldId id="409" r:id="rId6"/>
    <p:sldId id="412" r:id="rId7"/>
    <p:sldId id="378" r:id="rId8"/>
    <p:sldId id="413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98" r:id="rId18"/>
    <p:sldId id="399" r:id="rId19"/>
    <p:sldId id="396" r:id="rId20"/>
    <p:sldId id="387" r:id="rId21"/>
    <p:sldId id="394" r:id="rId22"/>
    <p:sldId id="395" r:id="rId23"/>
    <p:sldId id="403" r:id="rId24"/>
    <p:sldId id="337" r:id="rId25"/>
    <p:sldId id="342" r:id="rId26"/>
    <p:sldId id="346" r:id="rId27"/>
    <p:sldId id="347" r:id="rId28"/>
    <p:sldId id="350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z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66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91" autoAdjust="0"/>
    <p:restoredTop sz="94660"/>
  </p:normalViewPr>
  <p:slideViewPr>
    <p:cSldViewPr>
      <p:cViewPr varScale="1">
        <p:scale>
          <a:sx n="71" d="100"/>
          <a:sy n="71" d="100"/>
        </p:scale>
        <p:origin x="-11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1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12FC79-2A6B-4D74-BD43-C0F40648C9E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49034-D2B4-4F8D-98C4-8FAD396B937D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zh-CN" altLang="en-US"/>
              <a:t>分赌注问题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17D25D-6E3D-47DE-BA65-74CDFBD2C5C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F31B4-CD06-44CC-B58F-2BEBC2A4B1A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9A68-9C62-4414-A251-AE1BA292DBA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E3DEF-6944-47AA-9908-79FDBFAED75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932675-4033-4DE9-929C-4F2C70D4098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D2EC6E-D227-4936-B9E3-CB91E1FA882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BD54E-9E3E-4491-B008-2703FFC7D10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3CCD1D-0490-43F3-A854-12CAC5DF929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CFEBF-79C7-4D5C-8671-F2A44109D4F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32BF7-C2E7-4F49-96D4-5F9CEFBBEBB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B7B9D6-C738-42D7-B179-254D67D736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94D9E3F-4BF4-4DCC-8EE5-90FB73B67EF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宋体" pitchFamily="2" charset="-122"/>
              </a:rPr>
              <a:t>概率论与数理统计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4400" b="1" dirty="0">
                <a:latin typeface="宋体" pitchFamily="2" charset="-122"/>
              </a:rPr>
              <a:t>王 力</a:t>
            </a:r>
          </a:p>
          <a:p>
            <a:r>
              <a:rPr lang="en-US" altLang="zh-CN" sz="4400" b="1" dirty="0" smtClean="0">
                <a:latin typeface="宋体" pitchFamily="2" charset="-122"/>
              </a:rPr>
              <a:t>2023</a:t>
            </a:r>
            <a:r>
              <a:rPr lang="zh-CN" altLang="en-US" sz="4400" b="1" dirty="0" smtClean="0">
                <a:latin typeface="宋体" pitchFamily="2" charset="-122"/>
              </a:rPr>
              <a:t>高教</a:t>
            </a:r>
            <a:r>
              <a:rPr lang="zh-CN" altLang="en-US" sz="4400" b="1" dirty="0">
                <a:latin typeface="宋体" pitchFamily="2" charset="-122"/>
              </a:rPr>
              <a:t>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  <p:bldP spid="4608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/>
              <a:t>古典概率的定义及求法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 dirty="0"/>
              <a:t>设</a:t>
            </a:r>
            <a:r>
              <a:rPr lang="en-US" altLang="zh-CN" b="1" i="1" dirty="0">
                <a:solidFill>
                  <a:srgbClr val="FF0000"/>
                </a:solidFill>
              </a:rPr>
              <a:t>E</a:t>
            </a:r>
            <a:r>
              <a:rPr lang="zh-CN" altLang="en-US" b="1" dirty="0"/>
              <a:t>是一个随机试验</a:t>
            </a:r>
            <a:r>
              <a:rPr lang="zh-CN" altLang="en-US" b="1" dirty="0" smtClean="0"/>
              <a:t>，如果它</a:t>
            </a:r>
            <a:r>
              <a:rPr lang="zh-CN" altLang="en-US" b="1" dirty="0"/>
              <a:t>的样本空间</a:t>
            </a:r>
            <a:r>
              <a:rPr lang="en-US" altLang="zh-CN" b="1" i="1" dirty="0">
                <a:solidFill>
                  <a:srgbClr val="FF0000"/>
                </a:solidFill>
              </a:rPr>
              <a:t>S</a:t>
            </a:r>
            <a:r>
              <a:rPr lang="zh-CN" altLang="en-US" b="1" dirty="0"/>
              <a:t>满足下面两个条件：</a:t>
            </a:r>
          </a:p>
          <a:p>
            <a:pPr marL="609600" indent="-609600">
              <a:buFontTx/>
              <a:buNone/>
            </a:pPr>
            <a:r>
              <a:rPr lang="zh-CN" altLang="en-US" b="1" dirty="0"/>
              <a:t>        </a:t>
            </a:r>
            <a:r>
              <a:rPr lang="en-US" altLang="zh-CN" b="1" dirty="0"/>
              <a:t>(ⅰ)</a:t>
            </a:r>
            <a:r>
              <a:rPr lang="zh-CN" altLang="en-US" b="1" dirty="0"/>
              <a:t>只有有限个基本事件； </a:t>
            </a:r>
          </a:p>
          <a:p>
            <a:pPr marL="609600" indent="-609600">
              <a:buFontTx/>
              <a:buNone/>
            </a:pPr>
            <a:r>
              <a:rPr lang="zh-CN" altLang="en-US" b="1" dirty="0"/>
              <a:t>        </a:t>
            </a:r>
            <a:r>
              <a:rPr lang="en-US" altLang="zh-CN" b="1" dirty="0"/>
              <a:t>(ⅱ)</a:t>
            </a:r>
            <a:r>
              <a:rPr lang="zh-CN" altLang="en-US" b="1" dirty="0"/>
              <a:t>每个基本事件发生的可能性相等，</a:t>
            </a:r>
          </a:p>
          <a:p>
            <a:pPr marL="609600" indent="-609600">
              <a:buFontTx/>
              <a:buNone/>
            </a:pPr>
            <a:r>
              <a:rPr lang="zh-CN" altLang="en-US" b="1" dirty="0"/>
              <a:t>      </a:t>
            </a:r>
            <a:r>
              <a:rPr lang="zh-CN" altLang="en-US" b="1" dirty="0" smtClean="0"/>
              <a:t>那么称</a:t>
            </a:r>
            <a:r>
              <a:rPr lang="en-US" altLang="zh-CN" b="1" i="1" dirty="0">
                <a:solidFill>
                  <a:srgbClr val="FF0000"/>
                </a:solidFill>
              </a:rPr>
              <a:t>E</a:t>
            </a:r>
            <a:r>
              <a:rPr lang="zh-CN" altLang="en-US" b="1" dirty="0" smtClean="0"/>
              <a:t>为一个古典</a:t>
            </a:r>
            <a:r>
              <a:rPr lang="zh-CN" altLang="en-US" b="1" dirty="0"/>
              <a:t>概型的试验</a:t>
            </a:r>
            <a:r>
              <a:rPr lang="en-US" altLang="zh-CN" b="1" dirty="0"/>
              <a:t>.</a:t>
            </a:r>
            <a:endParaRPr lang="zh-CN" altLang="en-US" b="1" dirty="0"/>
          </a:p>
          <a:p>
            <a:pPr marL="609600" indent="-609600"/>
            <a:r>
              <a:rPr lang="zh-CN" altLang="en-US" b="1" dirty="0" smtClean="0"/>
              <a:t>古典概型试验中某事件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zh-CN" altLang="en-US" b="1" dirty="0"/>
              <a:t>的概率为</a:t>
            </a:r>
          </a:p>
        </p:txBody>
      </p:sp>
      <p:graphicFrame>
        <p:nvGraphicFramePr>
          <p:cNvPr id="370692" name="Object 4"/>
          <p:cNvGraphicFramePr>
            <a:graphicFrameLocks noChangeAspect="1"/>
          </p:cNvGraphicFramePr>
          <p:nvPr/>
        </p:nvGraphicFramePr>
        <p:xfrm>
          <a:off x="900113" y="5013325"/>
          <a:ext cx="7632700" cy="1357313"/>
        </p:xfrm>
        <a:graphic>
          <a:graphicData uri="http://schemas.openxmlformats.org/presentationml/2006/ole">
            <p:oleObj spid="_x0000_s370693" name="Equation" r:id="rId3" imgW="56692800" imgH="100584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0" grpId="0"/>
      <p:bldP spid="3706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排列与组合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 dirty="0"/>
              <a:t>两个基本原理</a:t>
            </a:r>
            <a:r>
              <a:rPr lang="zh-CN" altLang="en-US" dirty="0"/>
              <a:t> </a:t>
            </a:r>
          </a:p>
          <a:p>
            <a:pPr marL="609600" indent="-609600" algn="ctr">
              <a:buFontTx/>
              <a:buNone/>
            </a:pPr>
            <a:r>
              <a:rPr lang="en-US" altLang="zh-CN" b="1" dirty="0"/>
              <a:t>(a)</a:t>
            </a:r>
            <a:r>
              <a:rPr lang="zh-CN" altLang="en-US" b="1" dirty="0"/>
              <a:t>加法原理  </a:t>
            </a:r>
            <a:r>
              <a:rPr lang="en-US" altLang="zh-CN" b="1" dirty="0"/>
              <a:t>(b)</a:t>
            </a:r>
            <a:r>
              <a:rPr lang="zh-CN" altLang="en-US" b="1" dirty="0"/>
              <a:t>乘法原理</a:t>
            </a:r>
          </a:p>
          <a:p>
            <a:pPr marL="609600" indent="-609600"/>
            <a:r>
              <a:rPr lang="zh-CN" altLang="en-US" b="1" dirty="0"/>
              <a:t>排列</a:t>
            </a:r>
          </a:p>
          <a:p>
            <a:pPr marL="609600" indent="-609600" algn="ctr">
              <a:buFontTx/>
              <a:buNone/>
            </a:pPr>
            <a:r>
              <a:rPr lang="zh-CN" altLang="en-US" b="1" dirty="0"/>
              <a:t>有重复排列  无重复排列</a:t>
            </a:r>
          </a:p>
          <a:p>
            <a:pPr marL="609600" indent="-609600"/>
            <a:r>
              <a:rPr lang="zh-CN" altLang="en-US" b="1" dirty="0"/>
              <a:t>组合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4" grpId="0"/>
      <p:bldP spid="3717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有重复排列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/>
              <a:t>从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zh-CN" altLang="en-US" b="1"/>
              <a:t>个不同的元素中，每次取</a:t>
            </a:r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zh-CN" altLang="en-US" b="1"/>
              <a:t>个元素按一定顺序排成一列，并且每个元素可以重复抽取</a:t>
            </a:r>
            <a:r>
              <a:rPr lang="en-US" altLang="zh-CN" b="1"/>
              <a:t>(</a:t>
            </a:r>
            <a:r>
              <a:rPr lang="zh-CN" altLang="en-US" b="1"/>
              <a:t>列如有放回的抽取：取一个后，放回去，再取一个，然后又放回去，再取</a:t>
            </a:r>
            <a:r>
              <a:rPr lang="zh-CN" altLang="zh-CN" b="1"/>
              <a:t>…</a:t>
            </a:r>
            <a:r>
              <a:rPr lang="zh-CN" altLang="en-US" b="1"/>
              <a:t>，这样进行</a:t>
            </a:r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zh-CN" altLang="en-US" b="1"/>
              <a:t>次</a:t>
            </a:r>
            <a:r>
              <a:rPr lang="en-US" altLang="zh-CN" b="1"/>
              <a:t>)</a:t>
            </a:r>
            <a:r>
              <a:rPr lang="zh-CN" altLang="en-US" b="1"/>
              <a:t>，这样形成的排列叫做一个有重复排列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所有不同的排列的个数为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 i="1" baseline="30000">
                <a:solidFill>
                  <a:srgbClr val="FF0000"/>
                </a:solidFill>
              </a:rPr>
              <a:t>m</a:t>
            </a:r>
            <a:r>
              <a:rPr lang="en-US" altLang="zh-CN" b="1"/>
              <a:t>(</a:t>
            </a:r>
            <a:r>
              <a:rPr lang="zh-CN" altLang="en-US" b="1"/>
              <a:t>这里的</a:t>
            </a:r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zh-CN" altLang="en-US" b="1"/>
              <a:t>可以大于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/>
              <a:t>)</a:t>
            </a:r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/>
      <p:bldP spid="3747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无重复排列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 dirty="0"/>
              <a:t>从</a:t>
            </a:r>
            <a:r>
              <a:rPr lang="en-US" altLang="zh-CN" b="1" i="1" dirty="0">
                <a:solidFill>
                  <a:srgbClr val="FF0000"/>
                </a:solidFill>
              </a:rPr>
              <a:t>n</a:t>
            </a:r>
            <a:r>
              <a:rPr lang="zh-CN" altLang="en-US" b="1" dirty="0"/>
              <a:t>个不同的元素中，每次取</a:t>
            </a:r>
            <a:r>
              <a:rPr lang="en-US" altLang="zh-CN" b="1" i="1" dirty="0">
                <a:solidFill>
                  <a:srgbClr val="FF0000"/>
                </a:solidFill>
              </a:rPr>
              <a:t>m</a:t>
            </a:r>
            <a:r>
              <a:rPr lang="en-US" altLang="zh-CN" b="1" dirty="0"/>
              <a:t>(</a:t>
            </a:r>
            <a:r>
              <a:rPr lang="en-US" altLang="zh-CN" b="1" i="1" dirty="0" err="1">
                <a:solidFill>
                  <a:srgbClr val="FF0000"/>
                </a:solidFill>
              </a:rPr>
              <a:t>m</a:t>
            </a:r>
            <a:r>
              <a:rPr lang="en-US" altLang="zh-CN" b="1" dirty="0" err="1">
                <a:solidFill>
                  <a:srgbClr val="FF0000"/>
                </a:solidFill>
              </a:rPr>
              <a:t>≤</a:t>
            </a:r>
            <a:r>
              <a:rPr lang="en-US" altLang="zh-CN" b="1" i="1" dirty="0" err="1">
                <a:solidFill>
                  <a:srgbClr val="FF0000"/>
                </a:solidFill>
              </a:rPr>
              <a:t>n</a:t>
            </a:r>
            <a:r>
              <a:rPr lang="en-US" altLang="zh-CN" b="1" dirty="0"/>
              <a:t>)</a:t>
            </a:r>
            <a:r>
              <a:rPr lang="zh-CN" altLang="en-US" b="1" dirty="0"/>
              <a:t>个元素按一定顺序排成一列，每个元素不能重复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这样</a:t>
            </a:r>
            <a:r>
              <a:rPr lang="zh-CN" altLang="en-US" b="1" dirty="0"/>
              <a:t>的排列称为一个</a:t>
            </a:r>
          </a:p>
          <a:p>
            <a:pPr marL="609600" indent="-609600" algn="ctr">
              <a:buFontTx/>
              <a:buNone/>
            </a:pPr>
            <a:r>
              <a:rPr lang="zh-CN" altLang="en-US" b="1" dirty="0"/>
              <a:t>无重复排列</a:t>
            </a:r>
            <a:r>
              <a:rPr lang="en-US" altLang="zh-CN" b="1" dirty="0"/>
              <a:t>.</a:t>
            </a:r>
          </a:p>
          <a:p>
            <a:pPr marL="609600" indent="-609600"/>
            <a:r>
              <a:rPr lang="zh-CN" altLang="en-US" b="1" dirty="0"/>
              <a:t>所有不同的排列的个数为</a:t>
            </a:r>
          </a:p>
          <a:p>
            <a:pPr marL="609600" indent="-609600" algn="ctr">
              <a:buFontTx/>
              <a:buNone/>
            </a:pPr>
            <a:r>
              <a:rPr lang="en-US" altLang="zh-CN" b="1" i="1" dirty="0">
                <a:solidFill>
                  <a:srgbClr val="FF0000"/>
                </a:solidFill>
                <a:cs typeface="Times New Roman" pitchFamily="18" charset="0"/>
              </a:rPr>
              <a:t>P</a:t>
            </a:r>
            <a:r>
              <a:rPr lang="en-US" altLang="zh-CN" b="1" i="1" baseline="-30000" dirty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b="1" i="1" baseline="30000" dirty="0">
                <a:solidFill>
                  <a:srgbClr val="FF0000"/>
                </a:solidFill>
                <a:cs typeface="Times New Roman" pitchFamily="18" charset="0"/>
              </a:rPr>
              <a:t>m</a:t>
            </a:r>
            <a:r>
              <a:rPr lang="en-US" altLang="zh-CN" b="1" dirty="0"/>
              <a:t>=</a:t>
            </a:r>
            <a:r>
              <a:rPr lang="en-US" altLang="zh-CN" b="1" i="1" dirty="0">
                <a:solidFill>
                  <a:srgbClr val="FF0000"/>
                </a:solidFill>
              </a:rPr>
              <a:t>n</a:t>
            </a:r>
            <a:r>
              <a:rPr lang="en-US" altLang="zh-CN" b="1" dirty="0"/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n</a:t>
            </a:r>
            <a:r>
              <a:rPr lang="en-US" altLang="zh-CN" b="1" dirty="0">
                <a:solidFill>
                  <a:srgbClr val="FF0000"/>
                </a:solidFill>
              </a:rPr>
              <a:t>-1</a:t>
            </a:r>
            <a:r>
              <a:rPr lang="en-US" altLang="zh-CN" b="1" dirty="0"/>
              <a:t>)(</a:t>
            </a:r>
            <a:r>
              <a:rPr lang="en-US" altLang="zh-CN" b="1" i="1" dirty="0">
                <a:solidFill>
                  <a:srgbClr val="FF0000"/>
                </a:solidFill>
              </a:rPr>
              <a:t>n</a:t>
            </a:r>
            <a:r>
              <a:rPr lang="en-US" altLang="zh-CN" b="1" dirty="0">
                <a:solidFill>
                  <a:srgbClr val="FF0000"/>
                </a:solidFill>
              </a:rPr>
              <a:t>-2</a:t>
            </a:r>
            <a:r>
              <a:rPr lang="en-US" altLang="zh-CN" b="1" dirty="0"/>
              <a:t>)</a:t>
            </a:r>
            <a:r>
              <a:rPr lang="en-US" altLang="zh-CN" b="1" dirty="0">
                <a:solidFill>
                  <a:srgbClr val="FF0000"/>
                </a:solidFill>
              </a:rPr>
              <a:t>…</a:t>
            </a:r>
            <a:r>
              <a:rPr lang="en-US" altLang="zh-CN" b="1" dirty="0"/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n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en-US" altLang="zh-CN" b="1" i="1" dirty="0">
                <a:solidFill>
                  <a:srgbClr val="FF0000"/>
                </a:solidFill>
              </a:rPr>
              <a:t>m</a:t>
            </a:r>
            <a:r>
              <a:rPr lang="en-US" altLang="zh-CN" b="1" dirty="0">
                <a:solidFill>
                  <a:srgbClr val="FF0000"/>
                </a:solidFill>
              </a:rPr>
              <a:t>+1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0" grpId="0"/>
      <p:bldP spid="3758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组合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/>
              <a:t>从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zh-CN" altLang="en-US" b="1"/>
              <a:t>个不同的元素中，每次取</a:t>
            </a:r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en-US" altLang="zh-CN" b="1"/>
              <a:t>(</a:t>
            </a:r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en-US" altLang="zh-CN" b="1">
                <a:solidFill>
                  <a:srgbClr val="FF0000"/>
                </a:solidFill>
              </a:rPr>
              <a:t>≤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/>
              <a:t>)</a:t>
            </a:r>
            <a:r>
              <a:rPr lang="zh-CN" altLang="en-US" b="1"/>
              <a:t>个元素</a:t>
            </a:r>
            <a:r>
              <a:rPr lang="en-US" altLang="zh-CN" b="1"/>
              <a:t>(</a:t>
            </a:r>
            <a:r>
              <a:rPr lang="zh-CN" altLang="en-US" b="1"/>
              <a:t>每个元素不能重复</a:t>
            </a:r>
            <a:r>
              <a:rPr lang="en-US" altLang="zh-CN" b="1"/>
              <a:t>)</a:t>
            </a:r>
            <a:r>
              <a:rPr lang="zh-CN" altLang="en-US" b="1"/>
              <a:t>不记次序并成一组，称为</a:t>
            </a:r>
          </a:p>
          <a:p>
            <a:pPr marL="609600" indent="-609600" algn="ctr">
              <a:buFontTx/>
              <a:buNone/>
            </a:pPr>
            <a:r>
              <a:rPr lang="zh-CN" altLang="en-US" b="1"/>
              <a:t>一个组合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所有不同的组合的个数为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altLang="zh-CN" b="1" i="1" baseline="-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b="1" i="1" baseline="30000">
                <a:solidFill>
                  <a:srgbClr val="FF0000"/>
                </a:solidFill>
                <a:cs typeface="Times New Roman" pitchFamily="18" charset="0"/>
              </a:rPr>
              <a:t>m </a:t>
            </a:r>
            <a:r>
              <a:rPr lang="en-US" altLang="zh-CN" b="1"/>
              <a:t>.</a:t>
            </a:r>
            <a:r>
              <a:rPr lang="en-US" altLang="zh-CN" b="1" i="1" baseline="30000">
                <a:solidFill>
                  <a:srgbClr val="FF0000"/>
                </a:solidFill>
                <a:cs typeface="Times New Roman" pitchFamily="18" charset="0"/>
              </a:rPr>
              <a:t> </a:t>
            </a:r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4" grpId="0"/>
      <p:bldP spid="37683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排列与组合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zh-CN" b="1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altLang="zh-CN" b="1" i="1" baseline="-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b="1" i="1" baseline="30000">
                <a:solidFill>
                  <a:srgbClr val="FF0000"/>
                </a:solidFill>
                <a:cs typeface="Times New Roman" pitchFamily="18" charset="0"/>
              </a:rPr>
              <a:t>m </a:t>
            </a:r>
            <a:r>
              <a:rPr lang="en-US" altLang="zh-CN" b="1"/>
              <a:t>=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en-US" altLang="zh-CN" b="1" i="1">
                <a:solidFill>
                  <a:srgbClr val="FF0000"/>
                </a:solidFill>
                <a:cs typeface="Times New Roman" pitchFamily="18" charset="0"/>
              </a:rPr>
              <a:t>P</a:t>
            </a:r>
            <a:r>
              <a:rPr lang="en-US" altLang="zh-CN" b="1" i="1" baseline="-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b="1" i="1" baseline="30000">
                <a:solidFill>
                  <a:srgbClr val="FF0000"/>
                </a:solidFill>
                <a:cs typeface="Times New Roman" pitchFamily="18" charset="0"/>
              </a:rPr>
              <a:t>m </a:t>
            </a:r>
            <a:r>
              <a:rPr lang="en-US" altLang="zh-CN" b="1"/>
              <a:t>/</a:t>
            </a:r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en-US" altLang="zh-CN" b="1">
                <a:solidFill>
                  <a:srgbClr val="FF0000"/>
                </a:solidFill>
              </a:rPr>
              <a:t>!</a:t>
            </a:r>
          </a:p>
          <a:p>
            <a:pPr marL="609600" indent="-609600"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            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>
                <a:solidFill>
                  <a:srgbClr val="FF0000"/>
                </a:solidFill>
              </a:rPr>
              <a:t>-1)(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>
                <a:solidFill>
                  <a:srgbClr val="FF0000"/>
                </a:solidFill>
              </a:rPr>
              <a:t>-2)…(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>
                <a:solidFill>
                  <a:srgbClr val="FF0000"/>
                </a:solidFill>
              </a:rPr>
              <a:t>-</a:t>
            </a:r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en-US" altLang="zh-CN" b="1">
                <a:solidFill>
                  <a:srgbClr val="FF0000"/>
                </a:solidFill>
              </a:rPr>
              <a:t>+1)</a:t>
            </a:r>
            <a:r>
              <a:rPr lang="en-US" altLang="zh-CN" b="1"/>
              <a:t>/</a:t>
            </a:r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en-US" altLang="zh-CN" b="1">
                <a:solidFill>
                  <a:srgbClr val="FF0000"/>
                </a:solidFill>
              </a:rPr>
              <a:t>! </a:t>
            </a:r>
          </a:p>
          <a:p>
            <a:pPr marL="609600" indent="-609600"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            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>
                <a:solidFill>
                  <a:srgbClr val="FF0000"/>
                </a:solidFill>
              </a:rPr>
              <a:t>!</a:t>
            </a:r>
            <a:r>
              <a:rPr lang="en-US" altLang="zh-CN" b="1"/>
              <a:t>/</a:t>
            </a:r>
            <a:r>
              <a:rPr lang="en-US" altLang="zh-CN" b="1">
                <a:solidFill>
                  <a:srgbClr val="FF0000"/>
                </a:solidFill>
              </a:rPr>
              <a:t>[</a:t>
            </a:r>
            <a:r>
              <a:rPr lang="en-US" altLang="zh-CN" b="1" i="1"/>
              <a:t>m</a:t>
            </a:r>
            <a:r>
              <a:rPr lang="en-US" altLang="zh-CN" b="1"/>
              <a:t>!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>
                <a:solidFill>
                  <a:srgbClr val="FF0000"/>
                </a:solidFill>
              </a:rPr>
              <a:t>-</a:t>
            </a:r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en-US" altLang="zh-CN" b="1">
                <a:solidFill>
                  <a:srgbClr val="FF0000"/>
                </a:solidFill>
              </a:rPr>
              <a:t>)!]</a:t>
            </a:r>
          </a:p>
          <a:p>
            <a:pPr marL="609600" indent="-609600"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            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>
                <a:solidFill>
                  <a:srgbClr val="FF0000"/>
                </a:solidFill>
              </a:rPr>
              <a:t>!</a:t>
            </a:r>
            <a:r>
              <a:rPr lang="en-US" altLang="zh-CN" b="1"/>
              <a:t>/</a:t>
            </a:r>
            <a:r>
              <a:rPr lang="en-US" altLang="zh-CN" b="1">
                <a:solidFill>
                  <a:srgbClr val="FF0000"/>
                </a:solidFill>
              </a:rPr>
              <a:t>[(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>
                <a:solidFill>
                  <a:srgbClr val="FF0000"/>
                </a:solidFill>
              </a:rPr>
              <a:t>-</a:t>
            </a:r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en-US" altLang="zh-CN" b="1">
                <a:solidFill>
                  <a:srgbClr val="FF0000"/>
                </a:solidFill>
              </a:rPr>
              <a:t>)!</a:t>
            </a:r>
            <a:r>
              <a:rPr lang="en-US" altLang="zh-CN" b="1" i="1"/>
              <a:t>m</a:t>
            </a:r>
            <a:r>
              <a:rPr lang="en-US" altLang="zh-CN" b="1"/>
              <a:t>!</a:t>
            </a:r>
            <a:r>
              <a:rPr lang="en-US" altLang="zh-CN" b="1">
                <a:solidFill>
                  <a:srgbClr val="FF0000"/>
                </a:solidFill>
              </a:rPr>
              <a:t>]</a:t>
            </a:r>
            <a:r>
              <a:rPr lang="en-US" altLang="zh-CN" b="1"/>
              <a:t>=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en-US" altLang="zh-CN" b="1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altLang="zh-CN" b="1" i="1" baseline="-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b="1" i="1" baseline="30000">
                <a:solidFill>
                  <a:srgbClr val="FF0000"/>
                </a:solidFill>
                <a:cs typeface="Times New Roman" pitchFamily="18" charset="0"/>
              </a:rPr>
              <a:t>n-m</a:t>
            </a:r>
          </a:p>
          <a:p>
            <a:pPr marL="609600" indent="-609600"/>
            <a:r>
              <a:rPr lang="zh-CN" altLang="en-US" b="1"/>
              <a:t>规定</a:t>
            </a:r>
            <a:r>
              <a:rPr lang="en-US" altLang="zh-CN" b="1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altLang="zh-CN" b="1" i="1" baseline="-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b="1" i="1" baseline="30000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en-US" altLang="zh-CN" b="1" i="1">
                <a:solidFill>
                  <a:srgbClr val="FF0000"/>
                </a:solidFill>
              </a:rPr>
              <a:t> </a:t>
            </a:r>
            <a:r>
              <a:rPr lang="en-US" altLang="zh-CN" b="1"/>
              <a:t>=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8" grpId="0"/>
      <p:bldP spid="37785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/>
              <a:t>分房问题、抓阄问题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/>
              <a:t>分房问题</a:t>
            </a:r>
          </a:p>
          <a:p>
            <a:pPr marL="609600" indent="-609600"/>
            <a:r>
              <a:rPr lang="zh-CN" altLang="en-US" b="1"/>
              <a:t>抓阄问题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2" grpId="0"/>
      <p:bldP spid="37888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分房问题</a:t>
            </a:r>
            <a:endParaRPr lang="zh-CN" altLang="en-US" b="1"/>
          </a:p>
        </p:txBody>
      </p:sp>
      <p:pic>
        <p:nvPicPr>
          <p:cNvPr id="392195" name="Picture 3" descr="宾馆分房间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75" y="1989138"/>
            <a:ext cx="4968875" cy="345916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/>
              <a:t>生日问题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 dirty="0"/>
              <a:t>设一个人的生日在星期几是等可能的，求</a:t>
            </a:r>
            <a:r>
              <a:rPr lang="en-US" altLang="zh-CN" b="1" dirty="0"/>
              <a:t>6</a:t>
            </a:r>
            <a:r>
              <a:rPr lang="zh-CN" altLang="en-US" b="1" dirty="0"/>
              <a:t>个人的生日都集中在一个星期中的某两天，但不是都在同一天的概率</a:t>
            </a:r>
            <a:r>
              <a:rPr lang="en-US" altLang="zh-CN" b="1" dirty="0" smtClean="0"/>
              <a:t>.</a:t>
            </a:r>
            <a:endParaRPr lang="en-US" altLang="zh-CN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8" grpId="0"/>
      <p:bldP spid="3932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抓阄问题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/>
              <a:t>袋中有</a:t>
            </a:r>
            <a:r>
              <a:rPr lang="en-US" altLang="zh-CN" b="1" i="1"/>
              <a:t>a</a:t>
            </a:r>
            <a:r>
              <a:rPr lang="zh-CN" altLang="en-US" b="1"/>
              <a:t>个黑球，</a:t>
            </a:r>
            <a:r>
              <a:rPr lang="en-US" altLang="zh-CN" b="1" i="1"/>
              <a:t>b</a:t>
            </a:r>
            <a:r>
              <a:rPr lang="zh-CN" altLang="en-US" b="1"/>
              <a:t>个白球，若随机地把球一个接一个地摸出来，求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/>
              <a:t>=</a:t>
            </a:r>
            <a:r>
              <a:rPr lang="en-US" altLang="zh-CN" b="1">
                <a:latin typeface="宋体"/>
              </a:rPr>
              <a:t>“</a:t>
            </a:r>
            <a:r>
              <a:rPr lang="zh-CN" altLang="en-US" b="1"/>
              <a:t>第</a:t>
            </a:r>
            <a:r>
              <a:rPr lang="en-US" altLang="zh-CN" b="1" i="1"/>
              <a:t>k</a:t>
            </a:r>
            <a:r>
              <a:rPr lang="zh-CN" altLang="en-US" b="1"/>
              <a:t>次摸出的球是黑球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的概率</a:t>
            </a:r>
            <a:r>
              <a:rPr lang="en-US" altLang="zh-CN" b="1"/>
              <a:t>(</a:t>
            </a:r>
            <a:r>
              <a:rPr lang="en-US" altLang="zh-CN" b="1" i="1"/>
              <a:t>k</a:t>
            </a:r>
            <a:r>
              <a:rPr lang="en-US" altLang="zh-CN" b="1"/>
              <a:t>≤</a:t>
            </a:r>
            <a:r>
              <a:rPr lang="en-US" altLang="zh-CN" b="1" i="1"/>
              <a:t>a</a:t>
            </a:r>
            <a:r>
              <a:rPr lang="en-US" altLang="zh-CN" b="1"/>
              <a:t>+</a:t>
            </a:r>
            <a:r>
              <a:rPr lang="en-US" altLang="zh-CN" b="1" i="1"/>
              <a:t>b</a:t>
            </a:r>
            <a:r>
              <a:rPr lang="en-US" altLang="zh-CN" b="1"/>
              <a:t>).</a:t>
            </a:r>
          </a:p>
        </p:txBody>
      </p:sp>
      <p:pic>
        <p:nvPicPr>
          <p:cNvPr id="389124" name="Picture 4" descr="抓阄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575" y="3500438"/>
            <a:ext cx="2905125" cy="2095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2" grpId="0"/>
      <p:bldP spid="38912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>
                <a:latin typeface="宋体" pitchFamily="2" charset="-122"/>
              </a:rPr>
              <a:t>概率论与数理统计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4400" b="1">
                <a:latin typeface="宋体" pitchFamily="2" charset="-122"/>
              </a:rPr>
              <a:t>第一章</a:t>
            </a:r>
          </a:p>
          <a:p>
            <a:r>
              <a:rPr lang="zh-CN" altLang="en-US" sz="4400" b="1">
                <a:latin typeface="宋体" pitchFamily="2" charset="-122"/>
              </a:rPr>
              <a:t>随机事件与概率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4" grpId="0" autoUpdateAnimBg="0"/>
      <p:bldP spid="21811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/>
              <a:t>古典概率的性质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zh-CN" b="1"/>
              <a:t>(ⅰ)</a:t>
            </a:r>
            <a:r>
              <a:rPr lang="zh-CN" altLang="en-US" b="1">
                <a:solidFill>
                  <a:srgbClr val="FF0000"/>
                </a:solidFill>
              </a:rPr>
              <a:t>非负性</a:t>
            </a:r>
            <a:r>
              <a:rPr lang="zh-CN" altLang="en-US" b="1"/>
              <a:t>：对任一事件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/>
              <a:t>，有</a:t>
            </a:r>
          </a:p>
          <a:p>
            <a:pPr marL="609600" indent="-609600" algn="ctr"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0≤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)≤1</a:t>
            </a:r>
            <a:r>
              <a:rPr lang="zh-CN" altLang="en-US" b="1"/>
              <a:t>；</a:t>
            </a:r>
          </a:p>
          <a:p>
            <a:pPr marL="609600" indent="-609600"/>
            <a:r>
              <a:rPr lang="en-US" altLang="zh-CN" b="1"/>
              <a:t>(ⅱ)</a:t>
            </a:r>
            <a:r>
              <a:rPr lang="zh-CN" altLang="en-US" b="1">
                <a:solidFill>
                  <a:srgbClr val="FF0000"/>
                </a:solidFill>
              </a:rPr>
              <a:t>规范性</a:t>
            </a:r>
            <a:r>
              <a:rPr lang="zh-CN" altLang="en-US" b="1"/>
              <a:t>：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S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en-US" altLang="zh-CN" b="1"/>
              <a:t>=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/>
              <a:t>；</a:t>
            </a:r>
          </a:p>
          <a:p>
            <a:pPr marL="609600" indent="-609600"/>
            <a:r>
              <a:rPr lang="en-US" altLang="zh-CN" b="1"/>
              <a:t>(ⅲ)</a:t>
            </a:r>
            <a:r>
              <a:rPr lang="zh-CN" altLang="en-US" b="1">
                <a:solidFill>
                  <a:srgbClr val="FF0000"/>
                </a:solidFill>
              </a:rPr>
              <a:t>有限可加性</a:t>
            </a:r>
            <a:r>
              <a:rPr lang="zh-CN" altLang="en-US" b="1"/>
              <a:t>：若事件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/>
              <a:t>、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zh-CN" altLang="en-US" b="1"/>
              <a:t>互不相容，则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+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)+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6" grpId="0"/>
      <p:bldP spid="37990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/>
              <a:t>古典概率的性质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/>
            <a:r>
              <a:rPr lang="en-US" altLang="zh-CN" b="1"/>
              <a:t>(ⅳ) 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kumimoji="1" lang="en-US" altLang="zh-CN" b="1" baseline="30000">
                <a:solidFill>
                  <a:srgbClr val="FF0000"/>
                </a:solidFill>
              </a:rPr>
              <a:t>c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en-US" altLang="zh-CN" b="1"/>
              <a:t>=</a:t>
            </a:r>
            <a:r>
              <a:rPr lang="en-US" altLang="zh-CN" b="1">
                <a:solidFill>
                  <a:srgbClr val="FF0000"/>
                </a:solidFill>
              </a:rPr>
              <a:t>1−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 b="1"/>
              <a:t>；</a:t>
            </a:r>
          </a:p>
          <a:p>
            <a:pPr marL="609600" indent="-609600"/>
            <a:r>
              <a:rPr lang="en-US" altLang="zh-CN" b="1"/>
              <a:t>(ⅴ) 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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en-US" altLang="zh-CN" b="1"/>
              <a:t>=</a:t>
            </a:r>
            <a:r>
              <a:rPr lang="en-US" altLang="zh-CN" b="1">
                <a:solidFill>
                  <a:srgbClr val="FF0000"/>
                </a:solidFill>
              </a:rPr>
              <a:t>0</a:t>
            </a:r>
            <a:r>
              <a:rPr lang="zh-CN" altLang="en-US" b="1"/>
              <a:t>；</a:t>
            </a:r>
          </a:p>
          <a:p>
            <a:pPr marL="609600" indent="-609600"/>
            <a:r>
              <a:rPr lang="en-US" altLang="zh-CN" b="1"/>
              <a:t>(ⅵ)</a:t>
            </a:r>
            <a:r>
              <a:rPr lang="zh-CN" altLang="en-US" b="1">
                <a:solidFill>
                  <a:srgbClr val="FF0000"/>
                </a:solidFill>
              </a:rPr>
              <a:t>保序性</a:t>
            </a:r>
            <a:r>
              <a:rPr lang="zh-CN" altLang="en-US" b="1"/>
              <a:t>：若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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zh-CN" altLang="en-US" b="1"/>
              <a:t>，则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)≤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 b="1"/>
              <a:t>，且</a:t>
            </a:r>
          </a:p>
          <a:p>
            <a:pPr marL="609600" indent="-609600">
              <a:buFontTx/>
              <a:buNone/>
            </a:pPr>
            <a:r>
              <a:rPr lang="zh-CN" altLang="en-US" b="1"/>
              <a:t>            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en-US" altLang="zh-CN" b="1">
                <a:solidFill>
                  <a:srgbClr val="FF0000"/>
                </a:solidFill>
              </a:rPr>
              <a:t>−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en-US" altLang="zh-CN" b="1">
                <a:solidFill>
                  <a:srgbClr val="FF0000"/>
                </a:solidFill>
              </a:rPr>
              <a:t>)−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推论</a:t>
            </a:r>
            <a:r>
              <a:rPr lang="en-US" altLang="zh-CN"/>
              <a:t> </a:t>
            </a:r>
            <a:r>
              <a:rPr lang="zh-CN" altLang="en-US" b="1"/>
              <a:t>设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/>
              <a:t>，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zh-CN" altLang="en-US" b="1"/>
              <a:t>为任意两个事件，则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−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)−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AB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7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7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4" grpId="0"/>
      <p:bldP spid="38707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/>
              <a:t>古典概率的性质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/>
            <a:r>
              <a:rPr lang="en-US" altLang="zh-CN" b="1"/>
              <a:t>(ⅶ)</a:t>
            </a:r>
            <a:r>
              <a:rPr lang="zh-CN" altLang="en-US" b="1">
                <a:solidFill>
                  <a:srgbClr val="FF0000"/>
                </a:solidFill>
              </a:rPr>
              <a:t>概率的一般加法公式</a:t>
            </a:r>
            <a:r>
              <a:rPr lang="zh-CN" altLang="en-US" b="1"/>
              <a:t>：对任二事件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/>
              <a:t>、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zh-CN" altLang="en-US" b="1"/>
              <a:t>有</a:t>
            </a:r>
          </a:p>
          <a:p>
            <a:pPr marL="609600" indent="-609600" algn="ctr">
              <a:buFontTx/>
              <a:buNone/>
            </a:pPr>
            <a:r>
              <a:rPr lang="zh-CN" altLang="en-US" b="1"/>
              <a:t> 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∪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)+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en-US" altLang="zh-CN" b="1">
                <a:solidFill>
                  <a:srgbClr val="FF0000"/>
                </a:solidFill>
              </a:rPr>
              <a:t>)−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AB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en-US" altLang="zh-CN" b="1"/>
              <a:t>.</a:t>
            </a:r>
            <a:endParaRPr lang="zh-CN" altLang="en-US" b="1"/>
          </a:p>
          <a:p>
            <a:pPr marL="609600" indent="-609600"/>
            <a:r>
              <a:rPr lang="zh-CN" altLang="en-US" b="1"/>
              <a:t>对三个事件 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lang="en-US" altLang="zh-CN" b="1">
                <a:solidFill>
                  <a:srgbClr val="FF0000"/>
                </a:solidFill>
              </a:rPr>
              <a:t>∪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r>
              <a:rPr lang="en-US" altLang="zh-CN" b="1">
                <a:solidFill>
                  <a:srgbClr val="FF0000"/>
                </a:solidFill>
              </a:rPr>
              <a:t>∪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3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lang="en-US" altLang="zh-CN" b="1">
                <a:solidFill>
                  <a:srgbClr val="FF0000"/>
                </a:solidFill>
              </a:rPr>
              <a:t>)+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r>
              <a:rPr lang="en-US" altLang="zh-CN" b="1">
                <a:solidFill>
                  <a:srgbClr val="FF0000"/>
                </a:solidFill>
              </a:rPr>
              <a:t>)+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3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</a:p>
          <a:p>
            <a:pPr marL="609600" indent="-609600"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                    −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r>
              <a:rPr lang="en-US" altLang="zh-CN" b="1">
                <a:solidFill>
                  <a:srgbClr val="FF0000"/>
                </a:solidFill>
              </a:rPr>
              <a:t>)−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3</a:t>
            </a:r>
            <a:r>
              <a:rPr lang="en-US" altLang="zh-CN" b="1">
                <a:solidFill>
                  <a:srgbClr val="FF0000"/>
                </a:solidFill>
              </a:rPr>
              <a:t>)−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3</a:t>
            </a:r>
            <a:r>
              <a:rPr lang="en-US" altLang="zh-CN" b="1">
                <a:solidFill>
                  <a:srgbClr val="FF0000"/>
                </a:solidFill>
              </a:rPr>
              <a:t>) </a:t>
            </a:r>
          </a:p>
          <a:p>
            <a:pPr marL="609600" indent="-609600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                            </a:t>
            </a:r>
            <a:r>
              <a:rPr lang="en-US" altLang="zh-CN" b="1">
                <a:solidFill>
                  <a:srgbClr val="FF0000"/>
                </a:solidFill>
              </a:rPr>
              <a:t>+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3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en-US" altLang="zh-CN" b="1"/>
              <a:t>.</a:t>
            </a:r>
          </a:p>
          <a:p>
            <a:pPr marL="609600" indent="-609600">
              <a:buFontTx/>
              <a:buNone/>
            </a:pPr>
            <a:endParaRPr lang="en-US" altLang="zh-CN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8" grpId="0"/>
      <p:bldP spid="38809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314" name="Picture 2" descr="senery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3505200" y="228600"/>
            <a:ext cx="5638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9600">
                <a:solidFill>
                  <a:srgbClr val="FF0000"/>
                </a:solidFill>
                <a:ea typeface="华文彩云" pitchFamily="2" charset="-122"/>
              </a:rPr>
              <a:t>课程习题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  <a:cs typeface="Times New Roman" pitchFamily="18" charset="0"/>
              </a:rPr>
              <a:t>古典概率</a:t>
            </a:r>
            <a:r>
              <a:rPr lang="zh-CN" altLang="en-US" b="1">
                <a:latin typeface="宋体" pitchFamily="2" charset="-122"/>
              </a:rPr>
              <a:t>往届考题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>
                <a:latin typeface="宋体" pitchFamily="2" charset="-122"/>
              </a:rPr>
              <a:t>例</a:t>
            </a:r>
            <a:r>
              <a:rPr lang="en-US" altLang="zh-CN" b="1">
                <a:latin typeface="宋体" pitchFamily="2" charset="-122"/>
              </a:rPr>
              <a:t>1</a:t>
            </a:r>
            <a:r>
              <a:rPr lang="en-US" altLang="zh-CN">
                <a:latin typeface="宋体" pitchFamily="2" charset="-122"/>
              </a:rPr>
              <a:t> </a:t>
            </a:r>
            <a:r>
              <a:rPr lang="en-US" altLang="zh-CN" b="1">
                <a:latin typeface="Times New Roman" pitchFamily="18" charset="0"/>
              </a:rPr>
              <a:t>(1990</a:t>
            </a:r>
            <a:r>
              <a:rPr lang="zh-CN" altLang="en-US" b="1">
                <a:latin typeface="宋体" pitchFamily="2" charset="-122"/>
              </a:rPr>
              <a:t>，试卷四，</a:t>
            </a:r>
            <a:r>
              <a:rPr lang="en-US" altLang="zh-CN" b="1">
                <a:latin typeface="Times New Roman" pitchFamily="18" charset="0"/>
              </a:rPr>
              <a:t>4</a:t>
            </a:r>
            <a:r>
              <a:rPr lang="zh-CN" altLang="en-US" b="1">
                <a:latin typeface="宋体" pitchFamily="2" charset="-122"/>
              </a:rPr>
              <a:t>分，试卷五，</a:t>
            </a:r>
            <a:r>
              <a:rPr lang="en-US" altLang="zh-CN" b="1">
                <a:latin typeface="Times New Roman" pitchFamily="18" charset="0"/>
              </a:rPr>
              <a:t>5</a:t>
            </a:r>
            <a:r>
              <a:rPr lang="zh-CN" altLang="en-US" b="1">
                <a:latin typeface="宋体" pitchFamily="2" charset="-122"/>
              </a:rPr>
              <a:t>分</a:t>
            </a:r>
            <a:r>
              <a:rPr lang="en-US" altLang="zh-CN" b="1">
                <a:latin typeface="Times New Roman" pitchFamily="18" charset="0"/>
              </a:rPr>
              <a:t>)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609600" indent="-609600"/>
            <a:r>
              <a:rPr lang="en-US" altLang="zh-CN" b="1"/>
              <a:t>(10.)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从</a:t>
            </a:r>
            <a:r>
              <a:rPr lang="en-US" altLang="zh-CN" b="1">
                <a:latin typeface="宋体" pitchFamily="2" charset="-122"/>
                <a:cs typeface="Times New Roman" pitchFamily="18" charset="0"/>
              </a:rPr>
              <a:t>0</a:t>
            </a:r>
            <a:r>
              <a:rPr lang="en-US" altLang="zh-CN" b="1">
                <a:latin typeface="宋体" pitchFamily="2" charset="-122"/>
              </a:rPr>
              <a:t>,1,2,</a:t>
            </a:r>
            <a:r>
              <a:rPr lang="en-US" altLang="zh-CN" b="1">
                <a:latin typeface="Times New Roman" pitchFamily="18" charset="0"/>
              </a:rPr>
              <a:t>…</a:t>
            </a:r>
            <a:r>
              <a:rPr lang="en-US" altLang="zh-CN" b="1">
                <a:latin typeface="宋体" pitchFamily="2" charset="-122"/>
              </a:rPr>
              <a:t>,9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这十个数字中任意选出三个不同的数字，求下列事件的概率：</a:t>
            </a:r>
          </a:p>
          <a:p>
            <a:pPr marL="609600" indent="-609600"/>
            <a:r>
              <a:rPr lang="en-US" altLang="zh-CN" b="1" i="1"/>
              <a:t>A</a:t>
            </a:r>
            <a:r>
              <a:rPr lang="en-US" altLang="zh-CN" b="1" baseline="-25000"/>
              <a:t>1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b="1">
                <a:latin typeface="Times New Roman"/>
                <a:cs typeface="Times New Roman" pitchFamily="18" charset="0"/>
              </a:rPr>
              <a:t>“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三个数字中不含</a:t>
            </a:r>
            <a:r>
              <a:rPr lang="en-US" altLang="zh-CN" b="1">
                <a:latin typeface="宋体" pitchFamily="2" charset="-122"/>
                <a:cs typeface="Times New Roman" pitchFamily="18" charset="0"/>
              </a:rPr>
              <a:t>0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和</a:t>
            </a:r>
            <a:r>
              <a:rPr lang="en-US" altLang="zh-CN" b="1">
                <a:latin typeface="宋体" pitchFamily="2" charset="-122"/>
                <a:cs typeface="Times New Roman" pitchFamily="18" charset="0"/>
              </a:rPr>
              <a:t>5</a:t>
            </a:r>
            <a:r>
              <a:rPr lang="en-US" altLang="zh-CN" b="1">
                <a:latin typeface="Times New Roman"/>
                <a:cs typeface="Times New Roman" pitchFamily="18" charset="0"/>
              </a:rPr>
              <a:t>”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；</a:t>
            </a:r>
          </a:p>
          <a:p>
            <a:pPr marL="609600" indent="-609600"/>
            <a:r>
              <a:rPr lang="en-US" altLang="zh-CN" b="1" i="1"/>
              <a:t>A</a:t>
            </a:r>
            <a:r>
              <a:rPr lang="en-US" altLang="zh-CN" b="1" baseline="-25000"/>
              <a:t>3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b="1">
                <a:latin typeface="Times New Roman"/>
                <a:cs typeface="Times New Roman" pitchFamily="18" charset="0"/>
              </a:rPr>
              <a:t>“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三个数字中含</a:t>
            </a:r>
            <a:r>
              <a:rPr lang="en-US" altLang="zh-CN" b="1">
                <a:latin typeface="宋体" pitchFamily="2" charset="-122"/>
                <a:cs typeface="Times New Roman" pitchFamily="18" charset="0"/>
              </a:rPr>
              <a:t>0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但不含</a:t>
            </a:r>
            <a:r>
              <a:rPr lang="en-US" altLang="zh-CN" b="1">
                <a:latin typeface="宋体" pitchFamily="2" charset="-122"/>
                <a:cs typeface="Times New Roman" pitchFamily="18" charset="0"/>
              </a:rPr>
              <a:t>5</a:t>
            </a:r>
            <a:r>
              <a:rPr lang="en-US" altLang="zh-CN" b="1">
                <a:latin typeface="Times New Roman"/>
                <a:cs typeface="Times New Roman" pitchFamily="18" charset="0"/>
              </a:rPr>
              <a:t>”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；</a:t>
            </a:r>
          </a:p>
          <a:p>
            <a:pPr marL="609600" indent="-609600"/>
            <a:r>
              <a:rPr lang="en-US" altLang="zh-CN" b="1" i="1"/>
              <a:t>A</a:t>
            </a:r>
            <a:r>
              <a:rPr lang="en-US" altLang="zh-CN" b="1" baseline="-25000"/>
              <a:t>2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b="1">
                <a:latin typeface="Times New Roman"/>
                <a:cs typeface="Times New Roman" pitchFamily="18" charset="0"/>
              </a:rPr>
              <a:t>“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三个数字中不含</a:t>
            </a:r>
            <a:r>
              <a:rPr lang="en-US" altLang="zh-CN" b="1">
                <a:latin typeface="宋体" pitchFamily="2" charset="-122"/>
                <a:cs typeface="Times New Roman" pitchFamily="18" charset="0"/>
              </a:rPr>
              <a:t>0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或</a:t>
            </a:r>
            <a:r>
              <a:rPr lang="en-US" altLang="zh-CN" b="1">
                <a:latin typeface="宋体" pitchFamily="2" charset="-122"/>
                <a:cs typeface="Times New Roman" pitchFamily="18" charset="0"/>
              </a:rPr>
              <a:t>5</a:t>
            </a:r>
            <a:r>
              <a:rPr lang="en-US" altLang="zh-CN" b="1">
                <a:latin typeface="Times New Roman"/>
                <a:cs typeface="Times New Roman" pitchFamily="18" charset="0"/>
              </a:rPr>
              <a:t>”</a:t>
            </a:r>
            <a:r>
              <a:rPr lang="en-US" altLang="zh-CN" b="1">
                <a:latin typeface="宋体" pitchFamily="2" charset="-122"/>
              </a:rPr>
              <a:t>.</a:t>
            </a:r>
          </a:p>
        </p:txBody>
      </p:sp>
      <p:pic>
        <p:nvPicPr>
          <p:cNvPr id="312324" name="Picture 4" descr="去工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488" y="4005263"/>
            <a:ext cx="1704975" cy="2095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2" grpId="0"/>
      <p:bldP spid="31232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 dirty="0"/>
              <a:t>例</a:t>
            </a:r>
            <a:r>
              <a:rPr lang="en-US" altLang="zh-CN" b="1" dirty="0"/>
              <a:t>2</a:t>
            </a:r>
            <a:r>
              <a:rPr lang="en-US" altLang="zh-CN" dirty="0"/>
              <a:t> </a:t>
            </a:r>
            <a:r>
              <a:rPr lang="en-US" altLang="zh-CN" b="1" dirty="0"/>
              <a:t>(1992</a:t>
            </a:r>
            <a:r>
              <a:rPr lang="zh-CN" altLang="en-US" b="1" dirty="0"/>
              <a:t>，试卷四，</a:t>
            </a:r>
            <a:r>
              <a:rPr lang="en-US" altLang="zh-CN" b="1" dirty="0"/>
              <a:t>3</a:t>
            </a:r>
            <a:r>
              <a:rPr lang="zh-CN" altLang="en-US" b="1" dirty="0"/>
              <a:t>分</a:t>
            </a:r>
            <a:r>
              <a:rPr lang="en-US" altLang="zh-CN" b="1" dirty="0"/>
              <a:t>) </a:t>
            </a:r>
            <a:r>
              <a:rPr lang="zh-CN" altLang="en-US" b="1" dirty="0"/>
              <a:t>填空题</a:t>
            </a:r>
          </a:p>
          <a:p>
            <a:pPr marL="609600" indent="-609600"/>
            <a:r>
              <a:rPr lang="en-US" altLang="zh-CN" b="1" dirty="0"/>
              <a:t>(9.)</a:t>
            </a:r>
            <a:r>
              <a:rPr lang="zh-CN" altLang="en-US" b="1" dirty="0"/>
              <a:t>将</a:t>
            </a:r>
            <a:r>
              <a:rPr lang="en-US" altLang="zh-CN" b="1" dirty="0"/>
              <a:t>C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en-US" altLang="zh-CN" b="1" dirty="0"/>
              <a:t>C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en-US" altLang="zh-CN" b="1" dirty="0"/>
              <a:t>E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en-US" altLang="zh-CN" b="1" dirty="0"/>
              <a:t>E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en-US" altLang="zh-CN" b="1" dirty="0"/>
              <a:t>I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en-US" altLang="zh-CN" b="1" dirty="0"/>
              <a:t>N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en-US" altLang="zh-CN" b="1" dirty="0"/>
              <a:t>S</a:t>
            </a:r>
            <a:r>
              <a:rPr lang="zh-CN" altLang="en-US" b="1" dirty="0"/>
              <a:t>这</a:t>
            </a:r>
            <a:r>
              <a:rPr lang="en-US" altLang="zh-CN" b="1" dirty="0"/>
              <a:t>7</a:t>
            </a:r>
            <a:r>
              <a:rPr lang="zh-CN" altLang="en-US" b="1" dirty="0"/>
              <a:t>个字母随机地排成一行，那么恰好排成英文单词</a:t>
            </a:r>
            <a:r>
              <a:rPr lang="en-US" altLang="zh-CN" b="1" dirty="0"/>
              <a:t>SCIENCE</a:t>
            </a:r>
            <a:r>
              <a:rPr lang="zh-CN" altLang="en-US" b="1" dirty="0"/>
              <a:t>的概率为</a:t>
            </a:r>
            <a:r>
              <a:rPr lang="en-US" altLang="zh-CN" b="1" dirty="0"/>
              <a:t>(    </a:t>
            </a:r>
            <a:r>
              <a:rPr lang="en-US" altLang="zh-CN" b="1" dirty="0" smtClean="0"/>
              <a:t>).</a:t>
            </a:r>
            <a:endParaRPr lang="en-US" altLang="zh-CN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 dirty="0"/>
              <a:t>例</a:t>
            </a:r>
            <a:r>
              <a:rPr lang="en-US" altLang="zh-CN" b="1" dirty="0"/>
              <a:t>3</a:t>
            </a:r>
            <a:r>
              <a:rPr lang="en-US" altLang="zh-CN" dirty="0"/>
              <a:t> </a:t>
            </a:r>
            <a:r>
              <a:rPr lang="en-US" altLang="zh-CN" b="1" dirty="0"/>
              <a:t>(1993</a:t>
            </a:r>
            <a:r>
              <a:rPr lang="zh-CN" altLang="en-US" b="1" dirty="0"/>
              <a:t>，试卷一，</a:t>
            </a:r>
            <a:r>
              <a:rPr lang="en-US" altLang="zh-CN" b="1" dirty="0"/>
              <a:t>3</a:t>
            </a:r>
            <a:r>
              <a:rPr lang="zh-CN" altLang="en-US" b="1" dirty="0"/>
              <a:t>分</a:t>
            </a:r>
            <a:r>
              <a:rPr lang="en-US" altLang="zh-CN" b="1" dirty="0"/>
              <a:t>) </a:t>
            </a:r>
            <a:r>
              <a:rPr lang="zh-CN" altLang="en-US" b="1" dirty="0"/>
              <a:t>填空题</a:t>
            </a:r>
          </a:p>
          <a:p>
            <a:pPr marL="609600" indent="-609600"/>
            <a:r>
              <a:rPr lang="zh-CN" altLang="en-US" b="1" dirty="0"/>
              <a:t>一批产品共有</a:t>
            </a:r>
            <a:r>
              <a:rPr lang="en-US" altLang="zh-CN" b="1" dirty="0"/>
              <a:t>10</a:t>
            </a:r>
            <a:r>
              <a:rPr lang="zh-CN" altLang="en-US" b="1" dirty="0"/>
              <a:t>个正品，</a:t>
            </a:r>
            <a:r>
              <a:rPr lang="en-US" altLang="zh-CN" b="1" dirty="0"/>
              <a:t>2</a:t>
            </a:r>
            <a:r>
              <a:rPr lang="zh-CN" altLang="en-US" b="1" dirty="0"/>
              <a:t>个次品，任意抽取两次，每次抽</a:t>
            </a:r>
            <a:r>
              <a:rPr lang="en-US" altLang="zh-CN" b="1" dirty="0"/>
              <a:t>1</a:t>
            </a:r>
            <a:r>
              <a:rPr lang="zh-CN" altLang="en-US" b="1" dirty="0"/>
              <a:t>个，抽出后不再放回，则第二次抽出的是次品的概率为</a:t>
            </a:r>
            <a:r>
              <a:rPr lang="en-US" altLang="zh-CN" b="1" dirty="0"/>
              <a:t>(    ).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1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1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补充例题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 dirty="0"/>
              <a:t>例</a:t>
            </a:r>
            <a:r>
              <a:rPr lang="en-US" altLang="zh-CN" b="1" dirty="0" smtClean="0"/>
              <a:t>1</a:t>
            </a:r>
            <a:r>
              <a:rPr lang="zh-CN" altLang="en-US" b="1" dirty="0" smtClean="0">
                <a:cs typeface="Times New Roman" pitchFamily="18" charset="0"/>
              </a:rPr>
              <a:t>从</a:t>
            </a:r>
            <a:r>
              <a:rPr lang="en-US" altLang="zh-CN" b="1" dirty="0">
                <a:cs typeface="Times New Roman" pitchFamily="18" charset="0"/>
              </a:rPr>
              <a:t>5</a:t>
            </a:r>
            <a:r>
              <a:rPr lang="zh-CN" altLang="en-US" b="1" dirty="0">
                <a:cs typeface="Times New Roman" pitchFamily="18" charset="0"/>
              </a:rPr>
              <a:t>，</a:t>
            </a:r>
            <a:r>
              <a:rPr lang="en-US" altLang="zh-CN" b="1" dirty="0">
                <a:cs typeface="Times New Roman" pitchFamily="18" charset="0"/>
              </a:rPr>
              <a:t>6</a:t>
            </a:r>
            <a:r>
              <a:rPr lang="zh-CN" altLang="en-US" b="1" dirty="0">
                <a:cs typeface="Times New Roman" pitchFamily="18" charset="0"/>
              </a:rPr>
              <a:t>，</a:t>
            </a:r>
            <a:r>
              <a:rPr lang="en-US" altLang="zh-CN" b="1" dirty="0">
                <a:cs typeface="Times New Roman" pitchFamily="18" charset="0"/>
              </a:rPr>
              <a:t>7</a:t>
            </a:r>
            <a:r>
              <a:rPr lang="zh-CN" altLang="en-US" b="1" dirty="0">
                <a:cs typeface="Times New Roman" pitchFamily="18" charset="0"/>
              </a:rPr>
              <a:t>，</a:t>
            </a:r>
            <a:r>
              <a:rPr lang="en-US" altLang="zh-CN" b="1" dirty="0">
                <a:cs typeface="Times New Roman" pitchFamily="18" charset="0"/>
              </a:rPr>
              <a:t>8</a:t>
            </a:r>
            <a:r>
              <a:rPr lang="zh-CN" altLang="en-US" b="1" dirty="0">
                <a:cs typeface="Times New Roman" pitchFamily="18" charset="0"/>
              </a:rPr>
              <a:t>这四个数中，有放回地取三次，每次任取一个数，</a:t>
            </a:r>
          </a:p>
          <a:p>
            <a:pPr marL="609600" indent="-609600"/>
            <a:r>
              <a:rPr lang="zh-CN" altLang="en-US" b="1" dirty="0">
                <a:cs typeface="Times New Roman" pitchFamily="18" charset="0"/>
              </a:rPr>
              <a:t>求所得的</a:t>
            </a:r>
            <a:r>
              <a:rPr lang="en-US" altLang="zh-CN" b="1" dirty="0">
                <a:cs typeface="Times New Roman" pitchFamily="18" charset="0"/>
              </a:rPr>
              <a:t>3</a:t>
            </a:r>
            <a:r>
              <a:rPr lang="zh-CN" altLang="en-US" b="1" dirty="0">
                <a:cs typeface="Times New Roman" pitchFamily="18" charset="0"/>
              </a:rPr>
              <a:t>个数之积能被</a:t>
            </a:r>
            <a:r>
              <a:rPr lang="en-US" altLang="zh-CN" b="1" dirty="0">
                <a:cs typeface="Times New Roman" pitchFamily="18" charset="0"/>
              </a:rPr>
              <a:t>10</a:t>
            </a:r>
            <a:r>
              <a:rPr lang="zh-CN" altLang="en-US" b="1" dirty="0">
                <a:cs typeface="Times New Roman" pitchFamily="18" charset="0"/>
              </a:rPr>
              <a:t>整除的概率？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/>
      <p:bldP spid="32256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solidFill>
                  <a:schemeClr val="tx1"/>
                </a:solidFill>
              </a:rPr>
              <a:t>分赌注问题：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 dirty="0"/>
              <a:t>甲乙二人赌技相同</a:t>
            </a:r>
            <a:r>
              <a:rPr lang="en-US" altLang="zh-CN" b="1" dirty="0"/>
              <a:t>.</a:t>
            </a:r>
            <a:r>
              <a:rPr lang="zh-CN" altLang="en-US" b="1" dirty="0"/>
              <a:t>各出赌资</a:t>
            </a:r>
            <a:r>
              <a:rPr lang="en-US" altLang="zh-CN" b="1" dirty="0"/>
              <a:t>500</a:t>
            </a:r>
            <a:r>
              <a:rPr lang="zh-CN" altLang="en-US" b="1" dirty="0"/>
              <a:t>元进行赌博活动</a:t>
            </a:r>
            <a:r>
              <a:rPr lang="en-US" altLang="zh-CN" b="1" dirty="0"/>
              <a:t>.</a:t>
            </a:r>
          </a:p>
          <a:p>
            <a:pPr marL="609600" indent="-609600"/>
            <a:r>
              <a:rPr lang="zh-CN" altLang="en-US" b="1" dirty="0"/>
              <a:t>约定：谁先胜三局，则谁拿走全部</a:t>
            </a:r>
            <a:r>
              <a:rPr lang="en-US" altLang="zh-CN" b="1" dirty="0"/>
              <a:t>1000</a:t>
            </a:r>
            <a:r>
              <a:rPr lang="zh-CN" altLang="en-US" b="1" dirty="0"/>
              <a:t>元</a:t>
            </a:r>
            <a:r>
              <a:rPr lang="en-US" altLang="zh-CN" b="1" dirty="0"/>
              <a:t>.</a:t>
            </a:r>
          </a:p>
          <a:p>
            <a:pPr marL="609600" indent="-609600"/>
            <a:r>
              <a:rPr lang="zh-CN" altLang="en-US" b="1" dirty="0"/>
              <a:t>现已赌了三局，甲二胜一负而因故要终止赌博，问这</a:t>
            </a:r>
            <a:r>
              <a:rPr lang="en-US" altLang="zh-CN" b="1" dirty="0"/>
              <a:t>1000</a:t>
            </a:r>
            <a:r>
              <a:rPr lang="zh-CN" altLang="en-US" b="1" dirty="0"/>
              <a:t>元要如何分，才算公平？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4" grpId="0"/>
      <p:bldP spid="3256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复习（</a:t>
            </a:r>
            <a:r>
              <a:rPr lang="en-US" altLang="zh-CN" b="1"/>
              <a:t>1.1</a:t>
            </a:r>
            <a:r>
              <a:rPr lang="zh-CN" altLang="en-US" b="1"/>
              <a:t>节及</a:t>
            </a:r>
            <a:r>
              <a:rPr lang="en-US" altLang="zh-CN" b="1"/>
              <a:t>1.2</a:t>
            </a:r>
            <a:r>
              <a:rPr lang="zh-CN" altLang="en-US" b="1"/>
              <a:t>节</a:t>
            </a:r>
            <a:r>
              <a:rPr lang="zh-CN" altLang="en-US" b="1">
                <a:latin typeface="宋体" pitchFamily="2" charset="-122"/>
              </a:rPr>
              <a:t>）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/>
              <a:t>了解</a:t>
            </a:r>
            <a:r>
              <a:rPr lang="en-US" altLang="zh-CN" b="1"/>
              <a:t>:</a:t>
            </a:r>
            <a:r>
              <a:rPr lang="zh-CN" altLang="en-US" b="1"/>
              <a:t>随机试验</a:t>
            </a:r>
          </a:p>
          <a:p>
            <a:pPr marL="609600" indent="-609600"/>
            <a:r>
              <a:rPr lang="zh-CN" altLang="en-US" b="1"/>
              <a:t>理解：样本点、样本空间，随机事件</a:t>
            </a:r>
          </a:p>
          <a:p>
            <a:pPr marL="609600" indent="-609600"/>
            <a:r>
              <a:rPr lang="zh-CN" altLang="en-US" b="1"/>
              <a:t>掌握：事件的关系（包含、相等、互不相容及对立）和运算（积、和、差）及性质</a:t>
            </a:r>
          </a:p>
          <a:p>
            <a:pPr marL="609600" indent="-609600"/>
            <a:r>
              <a:rPr lang="zh-CN" altLang="en-US" b="1"/>
              <a:t>熟练：随机事件的表示</a:t>
            </a:r>
          </a:p>
          <a:p>
            <a:pPr marL="609600" indent="-609600"/>
            <a:r>
              <a:rPr lang="zh-CN" altLang="en-US" b="1"/>
              <a:t>重点：对偶原理的应用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0" grpId="0"/>
      <p:bldP spid="36557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预习（</a:t>
            </a:r>
            <a:r>
              <a:rPr lang="en-US" altLang="zh-CN" b="1"/>
              <a:t>1.3</a:t>
            </a:r>
            <a:r>
              <a:rPr lang="zh-CN" altLang="en-US" b="1"/>
              <a:t>节古典概率</a:t>
            </a:r>
            <a:r>
              <a:rPr lang="zh-CN" altLang="en-US" b="1">
                <a:latin typeface="宋体" pitchFamily="2" charset="-122"/>
              </a:rPr>
              <a:t>）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zh-CN" b="1"/>
              <a:t>1.3</a:t>
            </a:r>
            <a:r>
              <a:rPr lang="zh-CN" altLang="en-US" b="1"/>
              <a:t>古典概率</a:t>
            </a:r>
          </a:p>
          <a:p>
            <a:pPr marL="609600" indent="-609600"/>
            <a:r>
              <a:rPr lang="en-US" altLang="zh-CN" b="1"/>
              <a:t>1.3.1</a:t>
            </a:r>
            <a:r>
              <a:rPr lang="zh-CN" altLang="en-US" b="1"/>
              <a:t>古典概率的定义与计算</a:t>
            </a:r>
          </a:p>
          <a:p>
            <a:pPr marL="609600" indent="-609600"/>
            <a:r>
              <a:rPr lang="en-US" altLang="zh-CN" b="1"/>
              <a:t>1.3.2</a:t>
            </a:r>
            <a:r>
              <a:rPr lang="zh-CN" altLang="en-US" b="1"/>
              <a:t>古典概率的性质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6" grpId="0"/>
      <p:bldP spid="4055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458" name="Picture 2" descr="senery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3459" name="Rectangle 3"/>
          <p:cNvSpPr>
            <a:spLocks noChangeArrowheads="1"/>
          </p:cNvSpPr>
          <p:nvPr/>
        </p:nvSpPr>
        <p:spPr bwMode="auto">
          <a:xfrm>
            <a:off x="3505200" y="228600"/>
            <a:ext cx="5638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9600">
                <a:solidFill>
                  <a:srgbClr val="FF0000"/>
                </a:solidFill>
                <a:ea typeface="华文彩云" pitchFamily="2" charset="-122"/>
              </a:rPr>
              <a:t>课程预习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预习（</a:t>
            </a:r>
            <a:r>
              <a:rPr lang="en-US" altLang="zh-CN" b="1"/>
              <a:t>1.3</a:t>
            </a:r>
            <a:r>
              <a:rPr lang="zh-CN" altLang="en-US" b="1"/>
              <a:t>节古典概率</a:t>
            </a:r>
            <a:r>
              <a:rPr lang="zh-CN" altLang="en-US" b="1">
                <a:latin typeface="宋体" pitchFamily="2" charset="-122"/>
              </a:rPr>
              <a:t>）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zh-CN" b="1"/>
              <a:t>1.3</a:t>
            </a:r>
            <a:r>
              <a:rPr lang="zh-CN" altLang="en-US" b="1"/>
              <a:t>古典概率</a:t>
            </a:r>
          </a:p>
          <a:p>
            <a:pPr marL="609600" indent="-609600"/>
            <a:r>
              <a:rPr lang="en-US" altLang="zh-CN" b="1"/>
              <a:t>1.3.1</a:t>
            </a:r>
            <a:r>
              <a:rPr lang="zh-CN" altLang="en-US" b="1"/>
              <a:t>古典概率的定义与计算</a:t>
            </a:r>
          </a:p>
          <a:p>
            <a:pPr marL="609600" indent="-609600"/>
            <a:r>
              <a:rPr lang="en-US" altLang="zh-CN" b="1"/>
              <a:t>1.3.2</a:t>
            </a:r>
            <a:r>
              <a:rPr lang="zh-CN" altLang="en-US" b="1"/>
              <a:t>古典概率的性质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0" grpId="0"/>
      <p:bldP spid="4065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 altLang="zh-CN" b="1" dirty="0"/>
              <a:t>1.3</a:t>
            </a:r>
            <a:r>
              <a:rPr lang="zh-CN" altLang="en-US" b="1" dirty="0"/>
              <a:t>节古典概率</a:t>
            </a:r>
            <a:r>
              <a:rPr lang="zh-CN" altLang="en-US" b="1" dirty="0">
                <a:latin typeface="宋体" pitchFamily="2" charset="-122"/>
              </a:rPr>
              <a:t>预习效果检验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 dirty="0"/>
              <a:t>预备知识：排列和组合</a:t>
            </a:r>
          </a:p>
          <a:p>
            <a:pPr marL="609600" indent="-609600"/>
            <a:r>
              <a:rPr lang="zh-CN" altLang="en-US" b="1" dirty="0"/>
              <a:t>概率的意义</a:t>
            </a:r>
          </a:p>
          <a:p>
            <a:pPr marL="609600" indent="-609600"/>
            <a:r>
              <a:rPr lang="zh-CN" altLang="en-US" b="1" dirty="0"/>
              <a:t>古典概率的定义及求法</a:t>
            </a:r>
          </a:p>
          <a:p>
            <a:pPr marL="609600" indent="-609600"/>
            <a:r>
              <a:rPr lang="zh-CN" altLang="en-US" b="1" dirty="0"/>
              <a:t>分房问题、抓阄问题</a:t>
            </a:r>
          </a:p>
          <a:p>
            <a:pPr marL="609600" indent="-609600"/>
            <a:r>
              <a:rPr lang="zh-CN" altLang="en-US" b="1" dirty="0"/>
              <a:t>古典概率的性质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2" grpId="0"/>
      <p:bldP spid="3686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 altLang="zh-CN" b="1"/>
              <a:t>1.3</a:t>
            </a:r>
            <a:r>
              <a:rPr lang="zh-CN" altLang="en-US" b="1"/>
              <a:t>节古典概率学习成效要求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/>
              <a:t>了解：概率的意义</a:t>
            </a:r>
          </a:p>
          <a:p>
            <a:pPr marL="609600" indent="-609600"/>
            <a:r>
              <a:rPr lang="zh-CN" altLang="en-US" b="1"/>
              <a:t>理解：古典概率的定义</a:t>
            </a:r>
          </a:p>
          <a:p>
            <a:pPr marL="609600" indent="-609600"/>
            <a:r>
              <a:rPr lang="zh-CN" altLang="en-US" b="1"/>
              <a:t>掌握：古典概率的求法</a:t>
            </a:r>
          </a:p>
          <a:p>
            <a:pPr marL="609600" indent="-609600"/>
            <a:r>
              <a:rPr lang="zh-CN" altLang="en-US" b="1"/>
              <a:t>熟练：分房问题、抓阄问题</a:t>
            </a:r>
          </a:p>
          <a:p>
            <a:pPr marL="609600" indent="-609600"/>
            <a:r>
              <a:rPr lang="zh-CN" altLang="en-US" b="1"/>
              <a:t>重点：古典概率的性质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4" grpId="0"/>
      <p:bldP spid="40755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/>
              <a:t>事件的概率的意义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>
                <a:solidFill>
                  <a:srgbClr val="FF0000"/>
                </a:solidFill>
              </a:rPr>
              <a:t>刻画</a:t>
            </a:r>
            <a:r>
              <a:rPr lang="zh-CN" altLang="en-US" b="1"/>
              <a:t>事件</a:t>
            </a:r>
            <a:r>
              <a:rPr lang="zh-CN" altLang="en-US" b="1">
                <a:solidFill>
                  <a:srgbClr val="FF0000"/>
                </a:solidFill>
              </a:rPr>
              <a:t>发生可能性大小</a:t>
            </a:r>
            <a:r>
              <a:rPr lang="zh-CN" altLang="en-US" b="1"/>
              <a:t>的</a:t>
            </a:r>
            <a:r>
              <a:rPr lang="zh-CN" altLang="en-US" b="1">
                <a:solidFill>
                  <a:srgbClr val="FF0000"/>
                </a:solidFill>
              </a:rPr>
              <a:t>数值</a:t>
            </a:r>
            <a:r>
              <a:rPr lang="zh-CN" altLang="en-US" b="1"/>
              <a:t>叫做事件的</a:t>
            </a:r>
            <a:r>
              <a:rPr lang="zh-CN" altLang="en-US" b="1">
                <a:solidFill>
                  <a:srgbClr val="FF0000"/>
                </a:solidFill>
              </a:rPr>
              <a:t>概率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事件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/>
              <a:t>的概率用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endParaRPr lang="en-US" altLang="zh-CN" b="1"/>
          </a:p>
          <a:p>
            <a:pPr marL="609600" indent="-609600">
              <a:buFontTx/>
              <a:buNone/>
            </a:pPr>
            <a:r>
              <a:rPr lang="en-US" altLang="zh-CN" b="1"/>
              <a:t>     </a:t>
            </a:r>
            <a:r>
              <a:rPr lang="zh-CN" altLang="en-US" b="1"/>
              <a:t>来表示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事件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/>
              <a:t>的概率是随机事件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/>
              <a:t>的函数</a:t>
            </a:r>
            <a:r>
              <a:rPr lang="en-US" altLang="zh-CN" b="1"/>
              <a:t>.</a:t>
            </a:r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6" grpId="0"/>
      <p:bldP spid="369667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</TotalTime>
  <Pages>0</Pages>
  <Words>1114</Words>
  <Characters>0</Characters>
  <Application>Microsoft Office PowerPoint</Application>
  <DocSecurity>0</DocSecurity>
  <PresentationFormat>全屏显示(4:3)</PresentationFormat>
  <Lines>0</Lines>
  <Paragraphs>118</Paragraphs>
  <Slides>28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默认设计模板</vt:lpstr>
      <vt:lpstr>Equation</vt:lpstr>
      <vt:lpstr>概率论与数理统计</vt:lpstr>
      <vt:lpstr>概率论与数理统计</vt:lpstr>
      <vt:lpstr>复习（1.1节及1.2节）</vt:lpstr>
      <vt:lpstr>预习（1.3节古典概率）</vt:lpstr>
      <vt:lpstr>幻灯片 5</vt:lpstr>
      <vt:lpstr>预习（1.3节古典概率）</vt:lpstr>
      <vt:lpstr>1.3节古典概率预习效果检验</vt:lpstr>
      <vt:lpstr>1.3节古典概率学习成效要求</vt:lpstr>
      <vt:lpstr>事件的概率的意义</vt:lpstr>
      <vt:lpstr>古典概率的定义及求法</vt:lpstr>
      <vt:lpstr>排列与组合</vt:lpstr>
      <vt:lpstr>有重复排列</vt:lpstr>
      <vt:lpstr>无重复排列</vt:lpstr>
      <vt:lpstr>组合</vt:lpstr>
      <vt:lpstr>排列与组合</vt:lpstr>
      <vt:lpstr>分房问题、抓阄问题</vt:lpstr>
      <vt:lpstr>分房问题</vt:lpstr>
      <vt:lpstr>生日问题</vt:lpstr>
      <vt:lpstr>抓阄问题</vt:lpstr>
      <vt:lpstr>古典概率的性质</vt:lpstr>
      <vt:lpstr>古典概率的性质</vt:lpstr>
      <vt:lpstr>古典概率的性质</vt:lpstr>
      <vt:lpstr>幻灯片 23</vt:lpstr>
      <vt:lpstr>古典概率往届考题</vt:lpstr>
      <vt:lpstr>幻灯片 25</vt:lpstr>
      <vt:lpstr>幻灯片 26</vt:lpstr>
      <vt:lpstr>补充例题</vt:lpstr>
      <vt:lpstr>分赌注问题：</vt:lpstr>
    </vt:vector>
  </TitlesOfParts>
  <Manager/>
  <Company/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古典概率</dc:title>
  <dc:subject>第一章随机事件与概率</dc:subject>
  <dc:creator>王力</dc:creator>
  <cp:keywords/>
  <dc:description/>
  <cp:lastModifiedBy>Microsoft</cp:lastModifiedBy>
  <cp:revision>73</cp:revision>
  <dcterms:created xsi:type="dcterms:W3CDTF">2012-06-06T01:30:27Z</dcterms:created>
  <dcterms:modified xsi:type="dcterms:W3CDTF">2023-08-27T13:42:04Z</dcterms:modified>
  <cp:category/>
  <cp:contentStatus>最终状态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  <property fmtid="{D5CDD505-2E9C-101B-9397-08002B2CF9AE}" pid="3" name="_MarkAsFinal">
    <vt:bool>true</vt:bool>
  </property>
</Properties>
</file>