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Override PartName="/ppt/slides/slide8.xml" ContentType="application/vnd.openxmlformats-officedocument.presentationml.slide+xml"/>
  <Override PartName="/ppt/slides/slide4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sldIdLst>
    <p:sldId id="257" r:id="rId2"/>
    <p:sldId id="258" r:id="rId3"/>
    <p:sldId id="259" r:id="rId4"/>
    <p:sldId id="260" r:id="rId5"/>
    <p:sldId id="261" r:id="rId6"/>
    <p:sldId id="262" r:id="rId7"/>
    <p:sldId id="263" r:id="rId8"/>
    <p:sldId id="264" r:id="rId9"/>
    <p:sldId id="265" r:id="rId10"/>
    <p:sldId id="266" r:id="rId11"/>
    <p:sldId id="267" r:id="rId12"/>
    <p:sldId id="437" r:id="rId13"/>
    <p:sldId id="269" r:id="rId14"/>
    <p:sldId id="436"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438" r:id="rId32"/>
    <p:sldId id="286" r:id="rId33"/>
    <p:sldId id="451" r:id="rId34"/>
    <p:sldId id="287" r:id="rId35"/>
    <p:sldId id="288" r:id="rId36"/>
    <p:sldId id="289" r:id="rId37"/>
    <p:sldId id="424" r:id="rId38"/>
    <p:sldId id="425" r:id="rId39"/>
    <p:sldId id="290" r:id="rId40"/>
    <p:sldId id="291" r:id="rId41"/>
    <p:sldId id="292" r:id="rId42"/>
    <p:sldId id="293" r:id="rId43"/>
    <p:sldId id="294" r:id="rId44"/>
    <p:sldId id="295" r:id="rId45"/>
    <p:sldId id="296" r:id="rId46"/>
    <p:sldId id="297" r:id="rId47"/>
    <p:sldId id="443" r:id="rId48"/>
    <p:sldId id="444" r:id="rId49"/>
    <p:sldId id="449" r:id="rId50"/>
    <p:sldId id="448" r:id="rId51"/>
    <p:sldId id="452" r:id="rId52"/>
    <p:sldId id="453" r:id="rId53"/>
    <p:sldId id="454" r:id="rId54"/>
    <p:sldId id="455" r:id="rId55"/>
    <p:sldId id="434" r:id="rId56"/>
    <p:sldId id="426" r:id="rId57"/>
    <p:sldId id="300" r:id="rId58"/>
    <p:sldId id="442" r:id="rId59"/>
    <p:sldId id="441" r:id="rId60"/>
    <p:sldId id="447" r:id="rId61"/>
    <p:sldId id="446" r:id="rId62"/>
    <p:sldId id="412" r:id="rId63"/>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z"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CC0000"/>
    <a:srgbClr val="FF3300"/>
    <a:srgbClr val="FFCCFF"/>
    <a:srgbClr val="FF66C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091" autoAdjust="0"/>
    <p:restoredTop sz="94671" autoAdjust="0"/>
  </p:normalViewPr>
  <p:slideViewPr>
    <p:cSldViewPr>
      <p:cViewPr varScale="1">
        <p:scale>
          <a:sx n="72" d="100"/>
          <a:sy n="72" d="100"/>
        </p:scale>
        <p:origin x="-108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zh-CN" altLang="en-US"/>
          </a:p>
        </p:txBody>
      </p:sp>
      <p:sp>
        <p:nvSpPr>
          <p:cNvPr id="8909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890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8909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909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8909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1CDB8716-FD59-4E7A-BEF7-6BED0F95E9F6}"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0D5977-0966-4F8A-ACCF-1CF79CD31A73}" type="slidenum">
              <a:rPr lang="zh-CN" altLang="en-US"/>
              <a:pPr/>
              <a:t>51</a:t>
            </a:fld>
            <a:endParaRPr lang="en-US" altLang="zh-CN"/>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0A407E40-C454-4CA4-891A-2EA57E8FBEC7}" type="slidenum">
              <a:rPr lang="zh-CN" altLang="en-US"/>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8625BA9-16D7-48D9-ADF5-DE6F7CEFB9DB}" type="slidenum">
              <a:rPr lang="zh-CN" altLang="en-US"/>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860C413-2378-4BC2-9EEA-79BDB51B3E49}" type="slidenum">
              <a:rPr lang="zh-CN" altLang="en-US"/>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05247094-91D1-454B-A507-1D0902BB15E2}" type="slidenum">
              <a:rPr lang="zh-CN" altLang="en-US"/>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02D5479D-D160-4DD8-B90B-CC633BA5C6F2}" type="slidenum">
              <a:rPr lang="zh-CN" altLang="en-US"/>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E3CE6D7A-0839-4C90-9E56-682DE974BFC9}" type="slidenum">
              <a:rPr lang="zh-CN" altLang="en-US"/>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B88A0018-EB5E-4194-B85D-8D04DE06338D}" type="slidenum">
              <a:rPr lang="zh-CN" altLang="en-US"/>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99EE513A-7177-4B53-994B-BF07CC25B8F5}" type="slidenum">
              <a:rPr lang="zh-CN" altLang="en-US"/>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6E6FE760-C3F1-46C5-9A5A-8E712C519877}" type="slidenum">
              <a:rPr lang="zh-CN" altLang="en-US"/>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6153AD5B-A8FA-468F-A3A4-F776FBE63DC6}" type="slidenum">
              <a:rPr lang="zh-CN" altLang="en-US"/>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BC966F7F-59CE-4A24-94E7-0EB4B4D0C8EB}" type="slidenum">
              <a:rPr lang="zh-CN" altLang="en-US"/>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12B21933-5857-48EE-BF06-8045CF9C86B9}"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2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 Id="rId5" Type="http://schemas.openxmlformats.org/officeDocument/2006/relationships/image" Target="../media/image22.jpeg"/><Relationship Id="rId4" Type="http://schemas.openxmlformats.org/officeDocument/2006/relationships/image" Target="../media/image27.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baike.baidu.com/view/76158.htm" TargetMode="External"/><Relationship Id="rId7" Type="http://schemas.openxmlformats.org/officeDocument/2006/relationships/image" Target="../media/image31.jpeg"/><Relationship Id="rId2" Type="http://schemas.openxmlformats.org/officeDocument/2006/relationships/hyperlink" Target="http://baike.baidu.com/view/27242.htm" TargetMode="External"/><Relationship Id="rId1" Type="http://schemas.openxmlformats.org/officeDocument/2006/relationships/slideLayout" Target="../slideLayouts/slideLayout2.xml"/><Relationship Id="rId6" Type="http://schemas.openxmlformats.org/officeDocument/2006/relationships/hyperlink" Target="http://baike.baidu.com/view/28618.htm" TargetMode="External"/><Relationship Id="rId5" Type="http://schemas.openxmlformats.org/officeDocument/2006/relationships/hyperlink" Target="http://baike.baidu.com/view/2257949.htm" TargetMode="External"/><Relationship Id="rId4" Type="http://schemas.openxmlformats.org/officeDocument/2006/relationships/hyperlink" Target="http://baike.baidu.com/view/8163.htm"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38.gif"/><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8.gi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2"/>
          <p:cNvSpPr>
            <a:spLocks noGrp="1" noChangeArrowheads="1"/>
          </p:cNvSpPr>
          <p:nvPr>
            <p:ph type="ctrTitle"/>
          </p:nvPr>
        </p:nvSpPr>
        <p:spPr/>
        <p:txBody>
          <a:bodyPr/>
          <a:lstStyle/>
          <a:p>
            <a:r>
              <a:rPr lang="zh-CN" altLang="en-US" b="1">
                <a:latin typeface="宋体" pitchFamily="2" charset="-122"/>
              </a:rPr>
              <a:t>概率论与数理统计</a:t>
            </a:r>
          </a:p>
        </p:txBody>
      </p:sp>
      <p:sp>
        <p:nvSpPr>
          <p:cNvPr id="46083" name="Rectangle 3"/>
          <p:cNvSpPr>
            <a:spLocks noGrp="1" noChangeArrowheads="1"/>
          </p:cNvSpPr>
          <p:nvPr>
            <p:ph type="subTitle" idx="1"/>
          </p:nvPr>
        </p:nvSpPr>
        <p:spPr/>
        <p:txBody>
          <a:bodyPr/>
          <a:lstStyle/>
          <a:p>
            <a:r>
              <a:rPr lang="zh-CN" altLang="en-US" sz="4400" b="1" dirty="0">
                <a:latin typeface="宋体" pitchFamily="2" charset="-122"/>
              </a:rPr>
              <a:t>王 力</a:t>
            </a:r>
          </a:p>
          <a:p>
            <a:r>
              <a:rPr lang="en-US" altLang="zh-CN" sz="4400" b="1" smtClean="0">
                <a:latin typeface="宋体" pitchFamily="2" charset="-122"/>
              </a:rPr>
              <a:t>2023</a:t>
            </a:r>
            <a:r>
              <a:rPr lang="zh-CN" altLang="en-US" sz="4400" b="1" smtClean="0">
                <a:latin typeface="宋体" pitchFamily="2" charset="-122"/>
              </a:rPr>
              <a:t>高教</a:t>
            </a:r>
            <a:r>
              <a:rPr lang="zh-CN" altLang="en-US" sz="4400" b="1" dirty="0">
                <a:latin typeface="宋体" pitchFamily="2" charset="-122"/>
              </a:rPr>
              <a:t>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6082"/>
                                        </p:tgtEl>
                                        <p:attrNameLst>
                                          <p:attrName>style.visibility</p:attrName>
                                        </p:attrNameLst>
                                      </p:cBhvr>
                                      <p:to>
                                        <p:strVal val="visible"/>
                                      </p:to>
                                    </p:set>
                                    <p:anim calcmode="lin" valueType="num">
                                      <p:cBhvr additive="base">
                                        <p:cTn id="7" dur="500" fill="hold"/>
                                        <p:tgtEl>
                                          <p:spTgt spid="46082"/>
                                        </p:tgtEl>
                                        <p:attrNameLst>
                                          <p:attrName>ppt_x</p:attrName>
                                        </p:attrNameLst>
                                      </p:cBhvr>
                                      <p:tavLst>
                                        <p:tav tm="0">
                                          <p:val>
                                            <p:strVal val="0-#ppt_w/2"/>
                                          </p:val>
                                        </p:tav>
                                        <p:tav tm="100000">
                                          <p:val>
                                            <p:strVal val="#ppt_x"/>
                                          </p:val>
                                        </p:tav>
                                      </p:tavLst>
                                    </p:anim>
                                    <p:anim calcmode="lin" valueType="num">
                                      <p:cBhvr additive="base">
                                        <p:cTn id="8" dur="500" fill="hold"/>
                                        <p:tgtEl>
                                          <p:spTgt spid="4608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6083">
                                            <p:txEl>
                                              <p:pRg st="0" end="0"/>
                                            </p:txEl>
                                          </p:spTgt>
                                        </p:tgtEl>
                                        <p:attrNameLst>
                                          <p:attrName>style.visibility</p:attrName>
                                        </p:attrNameLst>
                                      </p:cBhvr>
                                      <p:to>
                                        <p:strVal val="visible"/>
                                      </p:to>
                                    </p:set>
                                    <p:anim calcmode="lin" valueType="num">
                                      <p:cBhvr additive="base">
                                        <p:cTn id="13" dur="500" fill="hold"/>
                                        <p:tgtEl>
                                          <p:spTgt spid="4608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608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6083">
                                            <p:txEl>
                                              <p:pRg st="1" end="1"/>
                                            </p:txEl>
                                          </p:spTgt>
                                        </p:tgtEl>
                                        <p:attrNameLst>
                                          <p:attrName>style.visibility</p:attrName>
                                        </p:attrNameLst>
                                      </p:cBhvr>
                                      <p:to>
                                        <p:strVal val="visible"/>
                                      </p:to>
                                    </p:set>
                                    <p:anim calcmode="lin" valueType="num">
                                      <p:cBhvr additive="base">
                                        <p:cTn id="19" dur="500" fill="hold"/>
                                        <p:tgtEl>
                                          <p:spTgt spid="4608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608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2" grpId="0" autoUpdateAnimBg="0"/>
      <p:bldP spid="46083" grpId="0" build="p"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body" idx="1"/>
          </p:nvPr>
        </p:nvSpPr>
        <p:spPr>
          <a:xfrm>
            <a:off x="304800" y="692150"/>
            <a:ext cx="8540750" cy="5175250"/>
          </a:xfrm>
        </p:spPr>
        <p:txBody>
          <a:bodyPr/>
          <a:lstStyle/>
          <a:p>
            <a:pPr marL="609600" indent="-609600"/>
            <a:r>
              <a:rPr lang="zh-CN" altLang="en-US" b="1"/>
              <a:t>再如，用同一门炮向同一目标发射用同一工艺过程生产的炮弹，弹着点的位置</a:t>
            </a:r>
            <a:r>
              <a:rPr lang="en-US" altLang="zh-CN" b="1">
                <a:latin typeface="宋体"/>
              </a:rPr>
              <a:t>……</a:t>
            </a:r>
            <a:r>
              <a:rPr lang="en-US" altLang="zh-CN" b="1"/>
              <a:t>?</a:t>
            </a:r>
          </a:p>
          <a:p>
            <a:pPr marL="609600" indent="-609600"/>
            <a:r>
              <a:rPr lang="zh-CN" altLang="en-US" b="1"/>
              <a:t>因为炮弹制造时种种偶然因素对</a:t>
            </a:r>
            <a:r>
              <a:rPr lang="zh-CN" altLang="en-US" b="1">
                <a:solidFill>
                  <a:schemeClr val="hlink"/>
                </a:solidFill>
              </a:rPr>
              <a:t>炮弹质量</a:t>
            </a:r>
            <a:r>
              <a:rPr lang="zh-CN" altLang="en-US" b="1"/>
              <a:t>有影响、</a:t>
            </a:r>
            <a:r>
              <a:rPr lang="zh-CN" altLang="en-US" b="1">
                <a:solidFill>
                  <a:schemeClr val="hlink"/>
                </a:solidFill>
              </a:rPr>
              <a:t>炮筒位置</a:t>
            </a:r>
            <a:r>
              <a:rPr lang="zh-CN" altLang="en-US" b="1"/>
              <a:t>有差异、空气中</a:t>
            </a:r>
            <a:r>
              <a:rPr lang="zh-CN" altLang="en-US" b="1">
                <a:solidFill>
                  <a:schemeClr val="hlink"/>
                </a:solidFill>
              </a:rPr>
              <a:t>气流</a:t>
            </a:r>
            <a:r>
              <a:rPr lang="zh-CN" altLang="en-US" b="1"/>
              <a:t>的变化</a:t>
            </a:r>
            <a:r>
              <a:rPr lang="en-US" altLang="zh-CN" b="1">
                <a:latin typeface="宋体"/>
              </a:rPr>
              <a:t>……</a:t>
            </a:r>
            <a:r>
              <a:rPr lang="zh-CN" altLang="en-US" b="1"/>
              <a:t>都影响着弹着点的位置，使</a:t>
            </a:r>
          </a:p>
          <a:p>
            <a:pPr marL="609600" indent="-609600" algn="ctr">
              <a:buFontTx/>
              <a:buNone/>
            </a:pPr>
            <a:r>
              <a:rPr lang="zh-CN" altLang="en-US" b="1">
                <a:solidFill>
                  <a:srgbClr val="FF0000"/>
                </a:solidFill>
              </a:rPr>
              <a:t>弹着点</a:t>
            </a:r>
          </a:p>
          <a:p>
            <a:pPr marL="609600" indent="-609600">
              <a:buFontTx/>
              <a:buNone/>
            </a:pPr>
            <a:r>
              <a:rPr lang="zh-CN" altLang="en-US" b="1"/>
              <a:t>     在不同次发射中落在不同的位置</a:t>
            </a:r>
            <a:r>
              <a:rPr lang="en-US" altLang="zh-CN" b="1"/>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5298">
                                            <p:txEl>
                                              <p:pRg st="1" end="1"/>
                                            </p:txEl>
                                          </p:spTgt>
                                        </p:tgtEl>
                                        <p:attrNameLst>
                                          <p:attrName>style.visibility</p:attrName>
                                        </p:attrNameLst>
                                      </p:cBhvr>
                                      <p:to>
                                        <p:strVal val="visible"/>
                                      </p:to>
                                    </p:set>
                                    <p:anim calcmode="lin" valueType="num">
                                      <p:cBhvr additive="base">
                                        <p:cTn id="7" dur="500" fill="hold"/>
                                        <p:tgtEl>
                                          <p:spTgt spid="55298">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529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5298">
                                            <p:txEl>
                                              <p:pRg st="2" end="2"/>
                                            </p:txEl>
                                          </p:spTgt>
                                        </p:tgtEl>
                                        <p:attrNameLst>
                                          <p:attrName>style.visibility</p:attrName>
                                        </p:attrNameLst>
                                      </p:cBhvr>
                                      <p:to>
                                        <p:strVal val="visible"/>
                                      </p:to>
                                    </p:set>
                                    <p:anim calcmode="lin" valueType="num">
                                      <p:cBhvr additive="base">
                                        <p:cTn id="13" dur="500" fill="hold"/>
                                        <p:tgtEl>
                                          <p:spTgt spid="55298">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529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5298">
                                            <p:txEl>
                                              <p:pRg st="3" end="3"/>
                                            </p:txEl>
                                          </p:spTgt>
                                        </p:tgtEl>
                                        <p:attrNameLst>
                                          <p:attrName>style.visibility</p:attrName>
                                        </p:attrNameLst>
                                      </p:cBhvr>
                                      <p:to>
                                        <p:strVal val="visible"/>
                                      </p:to>
                                    </p:set>
                                    <p:anim calcmode="lin" valueType="num">
                                      <p:cBhvr additive="base">
                                        <p:cTn id="19" dur="500" fill="hold"/>
                                        <p:tgtEl>
                                          <p:spTgt spid="55298">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5298">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8"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body" idx="1"/>
          </p:nvPr>
        </p:nvSpPr>
        <p:spPr>
          <a:xfrm>
            <a:off x="304800" y="692150"/>
            <a:ext cx="8540750" cy="5175250"/>
          </a:xfrm>
        </p:spPr>
        <p:txBody>
          <a:bodyPr/>
          <a:lstStyle/>
          <a:p>
            <a:pPr marL="609600" indent="-609600"/>
            <a:r>
              <a:rPr lang="zh-CN" altLang="en-US" b="1"/>
              <a:t>这些现象的特点是：</a:t>
            </a:r>
          </a:p>
          <a:p>
            <a:pPr marL="609600" indent="-609600">
              <a:buFontTx/>
              <a:buNone/>
            </a:pPr>
            <a:r>
              <a:rPr lang="zh-CN" altLang="en-US" b="1"/>
              <a:t>      （</a:t>
            </a:r>
            <a:r>
              <a:rPr lang="en-US" altLang="zh-CN" b="1"/>
              <a:t>1</a:t>
            </a:r>
            <a:r>
              <a:rPr lang="zh-CN" altLang="en-US" b="1"/>
              <a:t>）在基本条件不变的情况下，一系列试验或观察会得到不同的结果</a:t>
            </a:r>
            <a:r>
              <a:rPr lang="en-US" altLang="zh-CN" b="1"/>
              <a:t>.</a:t>
            </a:r>
          </a:p>
          <a:p>
            <a:pPr marL="609600" indent="-609600">
              <a:buFontTx/>
              <a:buNone/>
            </a:pPr>
            <a:r>
              <a:rPr lang="en-US" altLang="zh-CN" b="1"/>
              <a:t>      </a:t>
            </a:r>
            <a:r>
              <a:rPr lang="zh-CN" altLang="en-US" b="1"/>
              <a:t>（</a:t>
            </a:r>
            <a:r>
              <a:rPr lang="en-US" altLang="zh-CN" b="1"/>
              <a:t>2</a:t>
            </a:r>
            <a:r>
              <a:rPr lang="zh-CN" altLang="en-US" b="1"/>
              <a:t>）每一次试验或观察之前，不能完全肯定会出现哪种结果</a:t>
            </a:r>
            <a:r>
              <a:rPr lang="en-US" altLang="zh-CN" b="1"/>
              <a:t>.</a:t>
            </a:r>
          </a:p>
          <a:p>
            <a:pPr marL="609600" indent="-609600">
              <a:buFontTx/>
              <a:buNone/>
            </a:pPr>
            <a:r>
              <a:rPr lang="en-US" altLang="zh-CN" b="1"/>
              <a:t>      </a:t>
            </a:r>
            <a:r>
              <a:rPr lang="zh-CN" altLang="en-US" b="1"/>
              <a:t>（</a:t>
            </a:r>
            <a:r>
              <a:rPr lang="en-US" altLang="zh-CN" b="1"/>
              <a:t>3</a:t>
            </a:r>
            <a:r>
              <a:rPr lang="zh-CN" altLang="en-US" b="1"/>
              <a:t>）究竟出现哪种结果，呈现出</a:t>
            </a:r>
            <a:r>
              <a:rPr lang="zh-CN" altLang="en-US" b="1">
                <a:solidFill>
                  <a:srgbClr val="FF0000"/>
                </a:solidFill>
              </a:rPr>
              <a:t>偶然性</a:t>
            </a:r>
            <a:r>
              <a:rPr lang="en-US" altLang="zh-CN" b="1"/>
              <a:t>.</a:t>
            </a:r>
          </a:p>
          <a:p>
            <a:pPr marL="609600" indent="-609600"/>
            <a:r>
              <a:rPr lang="zh-CN" altLang="en-US" b="1"/>
              <a:t>这种现象称为</a:t>
            </a:r>
            <a:r>
              <a:rPr lang="zh-CN" altLang="en-US" b="1">
                <a:solidFill>
                  <a:srgbClr val="FF0000"/>
                </a:solidFill>
              </a:rPr>
              <a:t>随机现象</a:t>
            </a:r>
            <a:r>
              <a:rPr lang="en-US" altLang="zh-CN" b="1"/>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6322">
                                            <p:txEl>
                                              <p:pRg st="0" end="0"/>
                                            </p:txEl>
                                          </p:spTgt>
                                        </p:tgtEl>
                                        <p:attrNameLst>
                                          <p:attrName>style.visibility</p:attrName>
                                        </p:attrNameLst>
                                      </p:cBhvr>
                                      <p:to>
                                        <p:strVal val="visible"/>
                                      </p:to>
                                    </p:set>
                                    <p:anim calcmode="lin" valueType="num">
                                      <p:cBhvr additive="base">
                                        <p:cTn id="7" dur="500" fill="hold"/>
                                        <p:tgtEl>
                                          <p:spTgt spid="5632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632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6322">
                                            <p:txEl>
                                              <p:pRg st="1" end="1"/>
                                            </p:txEl>
                                          </p:spTgt>
                                        </p:tgtEl>
                                        <p:attrNameLst>
                                          <p:attrName>style.visibility</p:attrName>
                                        </p:attrNameLst>
                                      </p:cBhvr>
                                      <p:to>
                                        <p:strVal val="visible"/>
                                      </p:to>
                                    </p:set>
                                    <p:anim calcmode="lin" valueType="num">
                                      <p:cBhvr additive="base">
                                        <p:cTn id="13" dur="500" fill="hold"/>
                                        <p:tgtEl>
                                          <p:spTgt spid="5632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632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6322">
                                            <p:txEl>
                                              <p:pRg st="2" end="2"/>
                                            </p:txEl>
                                          </p:spTgt>
                                        </p:tgtEl>
                                        <p:attrNameLst>
                                          <p:attrName>style.visibility</p:attrName>
                                        </p:attrNameLst>
                                      </p:cBhvr>
                                      <p:to>
                                        <p:strVal val="visible"/>
                                      </p:to>
                                    </p:set>
                                    <p:anim calcmode="lin" valueType="num">
                                      <p:cBhvr additive="base">
                                        <p:cTn id="19" dur="500" fill="hold"/>
                                        <p:tgtEl>
                                          <p:spTgt spid="56322">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632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6322">
                                            <p:txEl>
                                              <p:pRg st="3" end="3"/>
                                            </p:txEl>
                                          </p:spTgt>
                                        </p:tgtEl>
                                        <p:attrNameLst>
                                          <p:attrName>style.visibility</p:attrName>
                                        </p:attrNameLst>
                                      </p:cBhvr>
                                      <p:to>
                                        <p:strVal val="visible"/>
                                      </p:to>
                                    </p:set>
                                    <p:anim calcmode="lin" valueType="num">
                                      <p:cBhvr additive="base">
                                        <p:cTn id="25" dur="500" fill="hold"/>
                                        <p:tgtEl>
                                          <p:spTgt spid="56322">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632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6322">
                                            <p:txEl>
                                              <p:pRg st="4" end="4"/>
                                            </p:txEl>
                                          </p:spTgt>
                                        </p:tgtEl>
                                        <p:attrNameLst>
                                          <p:attrName>style.visibility</p:attrName>
                                        </p:attrNameLst>
                                      </p:cBhvr>
                                      <p:to>
                                        <p:strVal val="visible"/>
                                      </p:to>
                                    </p:set>
                                    <p:anim calcmode="lin" valueType="num">
                                      <p:cBhvr additive="base">
                                        <p:cTn id="31" dur="500" fill="hold"/>
                                        <p:tgtEl>
                                          <p:spTgt spid="56322">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6322">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p:txBody>
          <a:bodyPr/>
          <a:lstStyle/>
          <a:p>
            <a:pPr marL="838200" indent="-838200"/>
            <a:r>
              <a:rPr lang="zh-CN" altLang="en-US" b="1">
                <a:latin typeface="宋体" pitchFamily="2" charset="-122"/>
              </a:rPr>
              <a:t>概率论的研究方法</a:t>
            </a:r>
          </a:p>
        </p:txBody>
      </p:sp>
      <p:sp>
        <p:nvSpPr>
          <p:cNvPr id="245763" name="Rectangle 3"/>
          <p:cNvSpPr>
            <a:spLocks noGrp="1" noChangeArrowheads="1"/>
          </p:cNvSpPr>
          <p:nvPr>
            <p:ph type="body" idx="1"/>
          </p:nvPr>
        </p:nvSpPr>
        <p:spPr/>
        <p:txBody>
          <a:bodyPr/>
          <a:lstStyle/>
          <a:p>
            <a:pPr marL="609600" indent="-609600"/>
            <a:r>
              <a:rPr lang="zh-CN" altLang="en-US" b="1"/>
              <a:t>概率论研究随机现象有其独特的方法</a:t>
            </a:r>
            <a:r>
              <a:rPr lang="en-US" altLang="zh-CN" b="1"/>
              <a:t>.</a:t>
            </a:r>
          </a:p>
          <a:p>
            <a:pPr marL="609600" indent="-609600"/>
            <a:r>
              <a:rPr lang="zh-CN" altLang="en-US" b="1"/>
              <a:t>它不是企图追索出现每一结果的</a:t>
            </a:r>
            <a:r>
              <a:rPr lang="zh-CN" altLang="en-US" b="1">
                <a:solidFill>
                  <a:schemeClr val="hlink"/>
                </a:solidFill>
              </a:rPr>
              <a:t>物理因素</a:t>
            </a:r>
            <a:r>
              <a:rPr lang="zh-CN" altLang="en-US" b="1"/>
              <a:t>，从而象研究确定性现象那样确定无疑地预报在哪些条件下出现某一确定的结果，</a:t>
            </a:r>
          </a:p>
          <a:p>
            <a:pPr marL="609600" indent="-609600">
              <a:buFontTx/>
              <a:buNone/>
            </a:pPr>
            <a:r>
              <a:rPr lang="zh-CN" altLang="en-US" b="1"/>
              <a:t>     而是通过对随机现象的</a:t>
            </a:r>
            <a:r>
              <a:rPr lang="zh-CN" altLang="en-US" b="1">
                <a:solidFill>
                  <a:srgbClr val="FF0000"/>
                </a:solidFill>
              </a:rPr>
              <a:t>大量观察</a:t>
            </a:r>
            <a:r>
              <a:rPr lang="zh-CN" altLang="en-US" b="1"/>
              <a:t>，</a:t>
            </a:r>
            <a:r>
              <a:rPr lang="zh-CN" altLang="en-US" b="1">
                <a:solidFill>
                  <a:srgbClr val="FF0000"/>
                </a:solidFill>
              </a:rPr>
              <a:t>揭示其规律性</a:t>
            </a:r>
            <a:r>
              <a:rPr lang="en-US" altLang="zh-CN" b="1">
                <a:latin typeface="宋体" pitchFamily="2"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5762"/>
                                        </p:tgtEl>
                                        <p:attrNameLst>
                                          <p:attrName>style.visibility</p:attrName>
                                        </p:attrNameLst>
                                      </p:cBhvr>
                                      <p:to>
                                        <p:strVal val="visible"/>
                                      </p:to>
                                    </p:set>
                                    <p:anim calcmode="lin" valueType="num">
                                      <p:cBhvr additive="base">
                                        <p:cTn id="7" dur="500" fill="hold"/>
                                        <p:tgtEl>
                                          <p:spTgt spid="245762"/>
                                        </p:tgtEl>
                                        <p:attrNameLst>
                                          <p:attrName>ppt_x</p:attrName>
                                        </p:attrNameLst>
                                      </p:cBhvr>
                                      <p:tavLst>
                                        <p:tav tm="0">
                                          <p:val>
                                            <p:strVal val="0-#ppt_w/2"/>
                                          </p:val>
                                        </p:tav>
                                        <p:tav tm="100000">
                                          <p:val>
                                            <p:strVal val="#ppt_x"/>
                                          </p:val>
                                        </p:tav>
                                      </p:tavLst>
                                    </p:anim>
                                    <p:anim calcmode="lin" valueType="num">
                                      <p:cBhvr additive="base">
                                        <p:cTn id="8" dur="500" fill="hold"/>
                                        <p:tgtEl>
                                          <p:spTgt spid="24576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5763">
                                            <p:txEl>
                                              <p:pRg st="0" end="0"/>
                                            </p:txEl>
                                          </p:spTgt>
                                        </p:tgtEl>
                                        <p:attrNameLst>
                                          <p:attrName>style.visibility</p:attrName>
                                        </p:attrNameLst>
                                      </p:cBhvr>
                                      <p:to>
                                        <p:strVal val="visible"/>
                                      </p:to>
                                    </p:set>
                                    <p:anim calcmode="lin" valueType="num">
                                      <p:cBhvr additive="base">
                                        <p:cTn id="13" dur="500" fill="hold"/>
                                        <p:tgtEl>
                                          <p:spTgt spid="24576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4576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45763">
                                            <p:txEl>
                                              <p:pRg st="1" end="1"/>
                                            </p:txEl>
                                          </p:spTgt>
                                        </p:tgtEl>
                                        <p:attrNameLst>
                                          <p:attrName>style.visibility</p:attrName>
                                        </p:attrNameLst>
                                      </p:cBhvr>
                                      <p:to>
                                        <p:strVal val="visible"/>
                                      </p:to>
                                    </p:set>
                                    <p:anim calcmode="lin" valueType="num">
                                      <p:cBhvr additive="base">
                                        <p:cTn id="19" dur="500" fill="hold"/>
                                        <p:tgtEl>
                                          <p:spTgt spid="24576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4576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45763">
                                            <p:txEl>
                                              <p:pRg st="2" end="2"/>
                                            </p:txEl>
                                          </p:spTgt>
                                        </p:tgtEl>
                                        <p:attrNameLst>
                                          <p:attrName>style.visibility</p:attrName>
                                        </p:attrNameLst>
                                      </p:cBhvr>
                                      <p:to>
                                        <p:strVal val="visible"/>
                                      </p:to>
                                    </p:set>
                                    <p:anim calcmode="lin" valueType="num">
                                      <p:cBhvr additive="base">
                                        <p:cTn id="25" dur="500" fill="hold"/>
                                        <p:tgtEl>
                                          <p:spTgt spid="24576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4576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2" grpId="0"/>
      <p:bldP spid="24576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body" idx="1"/>
          </p:nvPr>
        </p:nvSpPr>
        <p:spPr>
          <a:xfrm>
            <a:off x="304800" y="692150"/>
            <a:ext cx="8540750" cy="5175250"/>
          </a:xfrm>
        </p:spPr>
        <p:txBody>
          <a:bodyPr/>
          <a:lstStyle/>
          <a:p>
            <a:pPr marL="609600" indent="-609600">
              <a:lnSpc>
                <a:spcPct val="90000"/>
              </a:lnSpc>
            </a:pPr>
            <a:r>
              <a:rPr lang="zh-CN" altLang="en-US" b="1"/>
              <a:t>例如连续多次掷一枚</a:t>
            </a:r>
            <a:r>
              <a:rPr lang="zh-CN" altLang="en-US" b="1">
                <a:solidFill>
                  <a:srgbClr val="FF0000"/>
                </a:solidFill>
              </a:rPr>
              <a:t>均匀的</a:t>
            </a:r>
            <a:r>
              <a:rPr lang="zh-CN" altLang="en-US" b="1"/>
              <a:t>硬币，随着投掷次数的增加，出现正面的</a:t>
            </a:r>
          </a:p>
          <a:p>
            <a:pPr marL="609600" indent="-609600" algn="ctr">
              <a:lnSpc>
                <a:spcPct val="90000"/>
              </a:lnSpc>
              <a:buFontTx/>
              <a:buNone/>
            </a:pPr>
            <a:r>
              <a:rPr lang="zh-CN" altLang="en-US" b="1">
                <a:solidFill>
                  <a:srgbClr val="FF0000"/>
                </a:solidFill>
              </a:rPr>
              <a:t>频率</a:t>
            </a:r>
            <a:r>
              <a:rPr lang="en-US" altLang="zh-CN" b="1"/>
              <a:t>(</a:t>
            </a:r>
            <a:r>
              <a:rPr lang="zh-CN" altLang="en-US" b="1"/>
              <a:t>出现正面的次数与投掷次数之比</a:t>
            </a:r>
            <a:r>
              <a:rPr lang="en-US" altLang="zh-CN" b="1"/>
              <a:t>)</a:t>
            </a:r>
          </a:p>
          <a:p>
            <a:pPr marL="609600" indent="-609600">
              <a:lnSpc>
                <a:spcPct val="90000"/>
              </a:lnSpc>
              <a:buFontTx/>
              <a:buNone/>
            </a:pPr>
            <a:r>
              <a:rPr lang="en-US" altLang="zh-CN" b="1"/>
              <a:t>     </a:t>
            </a:r>
            <a:r>
              <a:rPr lang="zh-CN" altLang="en-US" b="1"/>
              <a:t>逐渐稳定于</a:t>
            </a:r>
            <a:r>
              <a:rPr lang="en-US" altLang="zh-CN" b="1"/>
              <a:t>1/2</a:t>
            </a:r>
            <a:r>
              <a:rPr lang="zh-CN" altLang="en-US" b="1"/>
              <a:t>，从而揭示</a:t>
            </a:r>
            <a:r>
              <a:rPr lang="zh-CN" altLang="en-US" b="1">
                <a:latin typeface="宋体"/>
              </a:rPr>
              <a:t>“</a:t>
            </a:r>
            <a:r>
              <a:rPr lang="zh-CN" altLang="en-US" b="1"/>
              <a:t>出现正面</a:t>
            </a:r>
            <a:r>
              <a:rPr lang="zh-CN" altLang="en-US" b="1">
                <a:latin typeface="宋体"/>
              </a:rPr>
              <a:t>”</a:t>
            </a:r>
            <a:r>
              <a:rPr lang="zh-CN" altLang="en-US" b="1"/>
              <a:t>这一结果发生的可能性大小为</a:t>
            </a:r>
            <a:r>
              <a:rPr lang="en-US" altLang="zh-CN" b="1"/>
              <a:t>1/2</a:t>
            </a:r>
            <a:r>
              <a:rPr lang="zh-CN" altLang="en-US" b="1"/>
              <a:t>；</a:t>
            </a:r>
          </a:p>
          <a:p>
            <a:pPr marL="609600" indent="-609600">
              <a:lnSpc>
                <a:spcPct val="90000"/>
              </a:lnSpc>
            </a:pPr>
            <a:r>
              <a:rPr lang="zh-CN" altLang="en-US" b="1"/>
              <a:t>又如多次测量一物体的长度，其测量结果的</a:t>
            </a:r>
          </a:p>
          <a:p>
            <a:pPr marL="609600" indent="-609600" algn="ctr">
              <a:lnSpc>
                <a:spcPct val="90000"/>
              </a:lnSpc>
              <a:buFontTx/>
              <a:buNone/>
            </a:pPr>
            <a:r>
              <a:rPr lang="zh-CN" altLang="en-US" b="1"/>
              <a:t>平均值</a:t>
            </a:r>
          </a:p>
          <a:p>
            <a:pPr marL="609600" indent="-609600">
              <a:lnSpc>
                <a:spcPct val="90000"/>
              </a:lnSpc>
              <a:buFontTx/>
              <a:buNone/>
            </a:pPr>
            <a:r>
              <a:rPr lang="zh-CN" altLang="en-US" b="1"/>
              <a:t>     随着测量次数的增加逐渐稳定于一个常数等等</a:t>
            </a:r>
            <a:r>
              <a:rPr lang="en-US" altLang="zh-CN" b="1"/>
              <a:t>.</a:t>
            </a:r>
            <a:r>
              <a:rPr lang="en-US" altLang="zh-CN"/>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8370">
                                            <p:txEl>
                                              <p:pRg st="0" end="0"/>
                                            </p:txEl>
                                          </p:spTgt>
                                        </p:tgtEl>
                                        <p:attrNameLst>
                                          <p:attrName>style.visibility</p:attrName>
                                        </p:attrNameLst>
                                      </p:cBhvr>
                                      <p:to>
                                        <p:strVal val="visible"/>
                                      </p:to>
                                    </p:set>
                                    <p:anim calcmode="lin" valueType="num">
                                      <p:cBhvr additive="base">
                                        <p:cTn id="7" dur="500" fill="hold"/>
                                        <p:tgtEl>
                                          <p:spTgt spid="5837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837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8370">
                                            <p:txEl>
                                              <p:pRg st="1" end="1"/>
                                            </p:txEl>
                                          </p:spTgt>
                                        </p:tgtEl>
                                        <p:attrNameLst>
                                          <p:attrName>style.visibility</p:attrName>
                                        </p:attrNameLst>
                                      </p:cBhvr>
                                      <p:to>
                                        <p:strVal val="visible"/>
                                      </p:to>
                                    </p:set>
                                    <p:anim calcmode="lin" valueType="num">
                                      <p:cBhvr additive="base">
                                        <p:cTn id="13" dur="500" fill="hold"/>
                                        <p:tgtEl>
                                          <p:spTgt spid="58370">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837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8370">
                                            <p:txEl>
                                              <p:pRg st="2" end="2"/>
                                            </p:txEl>
                                          </p:spTgt>
                                        </p:tgtEl>
                                        <p:attrNameLst>
                                          <p:attrName>style.visibility</p:attrName>
                                        </p:attrNameLst>
                                      </p:cBhvr>
                                      <p:to>
                                        <p:strVal val="visible"/>
                                      </p:to>
                                    </p:set>
                                    <p:anim calcmode="lin" valueType="num">
                                      <p:cBhvr additive="base">
                                        <p:cTn id="19" dur="500" fill="hold"/>
                                        <p:tgtEl>
                                          <p:spTgt spid="58370">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837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8370">
                                            <p:txEl>
                                              <p:pRg st="3" end="3"/>
                                            </p:txEl>
                                          </p:spTgt>
                                        </p:tgtEl>
                                        <p:attrNameLst>
                                          <p:attrName>style.visibility</p:attrName>
                                        </p:attrNameLst>
                                      </p:cBhvr>
                                      <p:to>
                                        <p:strVal val="visible"/>
                                      </p:to>
                                    </p:set>
                                    <p:anim calcmode="lin" valueType="num">
                                      <p:cBhvr additive="base">
                                        <p:cTn id="25" dur="500" fill="hold"/>
                                        <p:tgtEl>
                                          <p:spTgt spid="58370">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8370">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8370">
                                            <p:txEl>
                                              <p:pRg st="4" end="4"/>
                                            </p:txEl>
                                          </p:spTgt>
                                        </p:tgtEl>
                                        <p:attrNameLst>
                                          <p:attrName>style.visibility</p:attrName>
                                        </p:attrNameLst>
                                      </p:cBhvr>
                                      <p:to>
                                        <p:strVal val="visible"/>
                                      </p:to>
                                    </p:set>
                                    <p:anim calcmode="lin" valueType="num">
                                      <p:cBhvr additive="base">
                                        <p:cTn id="31" dur="500" fill="hold"/>
                                        <p:tgtEl>
                                          <p:spTgt spid="58370">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8370">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58370">
                                            <p:txEl>
                                              <p:pRg st="5" end="5"/>
                                            </p:txEl>
                                          </p:spTgt>
                                        </p:tgtEl>
                                        <p:attrNameLst>
                                          <p:attrName>style.visibility</p:attrName>
                                        </p:attrNameLst>
                                      </p:cBhvr>
                                      <p:to>
                                        <p:strVal val="visible"/>
                                      </p:to>
                                    </p:set>
                                    <p:anim calcmode="lin" valueType="num">
                                      <p:cBhvr additive="base">
                                        <p:cTn id="37" dur="500" fill="hold"/>
                                        <p:tgtEl>
                                          <p:spTgt spid="58370">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8370">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0"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4738" name="Rectangle 2"/>
          <p:cNvSpPr>
            <a:spLocks noGrp="1" noChangeArrowheads="1"/>
          </p:cNvSpPr>
          <p:nvPr>
            <p:ph type="ctrTitle"/>
          </p:nvPr>
        </p:nvSpPr>
        <p:spPr/>
        <p:txBody>
          <a:bodyPr/>
          <a:lstStyle/>
          <a:p>
            <a:r>
              <a:rPr lang="zh-CN" altLang="en-US" b="1">
                <a:latin typeface="宋体" pitchFamily="2" charset="-122"/>
              </a:rPr>
              <a:t>概率论与数理统计</a:t>
            </a:r>
          </a:p>
        </p:txBody>
      </p:sp>
      <p:sp>
        <p:nvSpPr>
          <p:cNvPr id="244739" name="Rectangle 3"/>
          <p:cNvSpPr>
            <a:spLocks noGrp="1" noChangeArrowheads="1"/>
          </p:cNvSpPr>
          <p:nvPr>
            <p:ph type="subTitle" idx="1"/>
          </p:nvPr>
        </p:nvSpPr>
        <p:spPr/>
        <p:txBody>
          <a:bodyPr/>
          <a:lstStyle/>
          <a:p>
            <a:r>
              <a:rPr lang="zh-CN" altLang="en-US" sz="4400" b="1">
                <a:latin typeface="宋体" pitchFamily="2" charset="-122"/>
              </a:rPr>
              <a:t>概率论的发展历史</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4738"/>
                                        </p:tgtEl>
                                        <p:attrNameLst>
                                          <p:attrName>style.visibility</p:attrName>
                                        </p:attrNameLst>
                                      </p:cBhvr>
                                      <p:to>
                                        <p:strVal val="visible"/>
                                      </p:to>
                                    </p:set>
                                    <p:anim calcmode="lin" valueType="num">
                                      <p:cBhvr additive="base">
                                        <p:cTn id="7" dur="500" fill="hold"/>
                                        <p:tgtEl>
                                          <p:spTgt spid="244738"/>
                                        </p:tgtEl>
                                        <p:attrNameLst>
                                          <p:attrName>ppt_x</p:attrName>
                                        </p:attrNameLst>
                                      </p:cBhvr>
                                      <p:tavLst>
                                        <p:tav tm="0">
                                          <p:val>
                                            <p:strVal val="0-#ppt_w/2"/>
                                          </p:val>
                                        </p:tav>
                                        <p:tav tm="100000">
                                          <p:val>
                                            <p:strVal val="#ppt_x"/>
                                          </p:val>
                                        </p:tav>
                                      </p:tavLst>
                                    </p:anim>
                                    <p:anim calcmode="lin" valueType="num">
                                      <p:cBhvr additive="base">
                                        <p:cTn id="8" dur="500" fill="hold"/>
                                        <p:tgtEl>
                                          <p:spTgt spid="24473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4739">
                                            <p:txEl>
                                              <p:pRg st="0" end="0"/>
                                            </p:txEl>
                                          </p:spTgt>
                                        </p:tgtEl>
                                        <p:attrNameLst>
                                          <p:attrName>style.visibility</p:attrName>
                                        </p:attrNameLst>
                                      </p:cBhvr>
                                      <p:to>
                                        <p:strVal val="visible"/>
                                      </p:to>
                                    </p:set>
                                    <p:anim calcmode="lin" valueType="num">
                                      <p:cBhvr additive="base">
                                        <p:cTn id="13" dur="500" fill="hold"/>
                                        <p:tgtEl>
                                          <p:spTgt spid="244739">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4473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38" grpId="0" autoUpdateAnimBg="0"/>
      <p:bldP spid="244739"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body" idx="1"/>
          </p:nvPr>
        </p:nvSpPr>
        <p:spPr>
          <a:xfrm>
            <a:off x="304800" y="692150"/>
            <a:ext cx="8540750" cy="5175250"/>
          </a:xfrm>
        </p:spPr>
        <p:txBody>
          <a:bodyPr/>
          <a:lstStyle/>
          <a:p>
            <a:pPr marL="609600" indent="-609600"/>
            <a:r>
              <a:rPr lang="zh-CN" altLang="en-US" b="1"/>
              <a:t>概率论有悠久的历史，它的起源与</a:t>
            </a:r>
            <a:r>
              <a:rPr lang="zh-CN" altLang="en-US" b="1">
                <a:solidFill>
                  <a:srgbClr val="FF0000"/>
                </a:solidFill>
              </a:rPr>
              <a:t>赌博</a:t>
            </a:r>
            <a:r>
              <a:rPr lang="zh-CN" altLang="en-US" b="1"/>
              <a:t>活动</a:t>
            </a:r>
            <a:endParaRPr lang="en-US" altLang="zh-CN" b="1"/>
          </a:p>
        </p:txBody>
      </p:sp>
      <p:pic>
        <p:nvPicPr>
          <p:cNvPr id="59395" name="Picture 3" descr="u=1334965785,206431650&amp;fm=23&amp;gp=0"/>
          <p:cNvPicPr>
            <a:picLocks noChangeAspect="1" noChangeArrowheads="1"/>
          </p:cNvPicPr>
          <p:nvPr/>
        </p:nvPicPr>
        <p:blipFill>
          <a:blip r:embed="rId2" cstate="print"/>
          <a:srcRect/>
          <a:stretch>
            <a:fillRect/>
          </a:stretch>
        </p:blipFill>
        <p:spPr bwMode="auto">
          <a:xfrm>
            <a:off x="900113" y="2060575"/>
            <a:ext cx="3552825" cy="2857500"/>
          </a:xfrm>
          <a:prstGeom prst="rect">
            <a:avLst/>
          </a:prstGeom>
          <a:noFill/>
        </p:spPr>
      </p:pic>
      <p:pic>
        <p:nvPicPr>
          <p:cNvPr id="59396" name="Picture 4" descr="u=599098783,4220666127&amp;fm=23&amp;gp=0"/>
          <p:cNvPicPr>
            <a:picLocks noChangeAspect="1" noChangeArrowheads="1"/>
          </p:cNvPicPr>
          <p:nvPr/>
        </p:nvPicPr>
        <p:blipFill>
          <a:blip r:embed="rId3" cstate="print"/>
          <a:srcRect/>
          <a:stretch>
            <a:fillRect/>
          </a:stretch>
        </p:blipFill>
        <p:spPr bwMode="auto">
          <a:xfrm>
            <a:off x="5651500" y="2133600"/>
            <a:ext cx="2286000" cy="2286000"/>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9394">
                                            <p:txEl>
                                              <p:pRg st="0" end="0"/>
                                            </p:txEl>
                                          </p:spTgt>
                                        </p:tgtEl>
                                        <p:attrNameLst>
                                          <p:attrName>style.visibility</p:attrName>
                                        </p:attrNameLst>
                                      </p:cBhvr>
                                      <p:to>
                                        <p:strVal val="visible"/>
                                      </p:to>
                                    </p:set>
                                    <p:anim calcmode="lin" valueType="num">
                                      <p:cBhvr additive="base">
                                        <p:cTn id="7" dur="500" fill="hold"/>
                                        <p:tgtEl>
                                          <p:spTgt spid="5939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939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9395"/>
                                        </p:tgtEl>
                                        <p:attrNameLst>
                                          <p:attrName>style.visibility</p:attrName>
                                        </p:attrNameLst>
                                      </p:cBhvr>
                                      <p:to>
                                        <p:strVal val="visible"/>
                                      </p:to>
                                    </p:set>
                                    <p:anim calcmode="lin" valueType="num">
                                      <p:cBhvr additive="base">
                                        <p:cTn id="13" dur="500" fill="hold"/>
                                        <p:tgtEl>
                                          <p:spTgt spid="59395"/>
                                        </p:tgtEl>
                                        <p:attrNameLst>
                                          <p:attrName>ppt_x</p:attrName>
                                        </p:attrNameLst>
                                      </p:cBhvr>
                                      <p:tavLst>
                                        <p:tav tm="0">
                                          <p:val>
                                            <p:strVal val="0-#ppt_w/2"/>
                                          </p:val>
                                        </p:tav>
                                        <p:tav tm="100000">
                                          <p:val>
                                            <p:strVal val="#ppt_x"/>
                                          </p:val>
                                        </p:tav>
                                      </p:tavLst>
                                    </p:anim>
                                    <p:anim calcmode="lin" valueType="num">
                                      <p:cBhvr additive="base">
                                        <p:cTn id="14" dur="500" fill="hold"/>
                                        <p:tgtEl>
                                          <p:spTgt spid="5939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59396"/>
                                        </p:tgtEl>
                                        <p:attrNameLst>
                                          <p:attrName>style.visibility</p:attrName>
                                        </p:attrNameLst>
                                      </p:cBhvr>
                                      <p:to>
                                        <p:strVal val="visible"/>
                                      </p:to>
                                    </p:set>
                                    <p:anim calcmode="lin" valueType="num">
                                      <p:cBhvr additive="base">
                                        <p:cTn id="19" dur="500" fill="hold"/>
                                        <p:tgtEl>
                                          <p:spTgt spid="59396"/>
                                        </p:tgtEl>
                                        <p:attrNameLst>
                                          <p:attrName>ppt_x</p:attrName>
                                        </p:attrNameLst>
                                      </p:cBhvr>
                                      <p:tavLst>
                                        <p:tav tm="0">
                                          <p:val>
                                            <p:strVal val="1+#ppt_w/2"/>
                                          </p:val>
                                        </p:tav>
                                        <p:tav tm="100000">
                                          <p:val>
                                            <p:strVal val="#ppt_x"/>
                                          </p:val>
                                        </p:tav>
                                      </p:tavLst>
                                    </p:anim>
                                    <p:anim calcmode="lin" valueType="num">
                                      <p:cBhvr additive="base">
                                        <p:cTn id="20" dur="500" fill="hold"/>
                                        <p:tgtEl>
                                          <p:spTgt spid="593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body" idx="1"/>
          </p:nvPr>
        </p:nvSpPr>
        <p:spPr>
          <a:xfrm>
            <a:off x="304800" y="692150"/>
            <a:ext cx="8540750" cy="5175250"/>
          </a:xfrm>
        </p:spPr>
        <p:txBody>
          <a:bodyPr/>
          <a:lstStyle/>
          <a:p>
            <a:pPr marL="609600" indent="-609600"/>
            <a:r>
              <a:rPr lang="zh-CN" altLang="en-US" b="1"/>
              <a:t>概率论有悠久的历史，它的起源与</a:t>
            </a:r>
            <a:r>
              <a:rPr lang="zh-CN" altLang="en-US" b="1">
                <a:solidFill>
                  <a:srgbClr val="FF0000"/>
                </a:solidFill>
              </a:rPr>
              <a:t>赌博</a:t>
            </a:r>
            <a:r>
              <a:rPr lang="zh-CN" altLang="en-US" b="1"/>
              <a:t>活动中的问题有关</a:t>
            </a:r>
            <a:r>
              <a:rPr lang="en-US" altLang="zh-CN" b="1"/>
              <a:t>.</a:t>
            </a:r>
          </a:p>
        </p:txBody>
      </p:sp>
      <p:pic>
        <p:nvPicPr>
          <p:cNvPr id="60419" name="Picture 3" descr="u=402547962,132813014&amp;fm=23&amp;gp=0"/>
          <p:cNvPicPr>
            <a:picLocks noChangeAspect="1" noChangeArrowheads="1"/>
          </p:cNvPicPr>
          <p:nvPr/>
        </p:nvPicPr>
        <p:blipFill>
          <a:blip r:embed="rId2" cstate="print"/>
          <a:srcRect/>
          <a:stretch>
            <a:fillRect/>
          </a:stretch>
        </p:blipFill>
        <p:spPr bwMode="auto">
          <a:xfrm>
            <a:off x="971550" y="2060575"/>
            <a:ext cx="2862263" cy="3816350"/>
          </a:xfrm>
          <a:prstGeom prst="rect">
            <a:avLst/>
          </a:prstGeom>
          <a:noFill/>
        </p:spPr>
      </p:pic>
      <p:pic>
        <p:nvPicPr>
          <p:cNvPr id="60420" name="Picture 4" descr="u=1606722548,766146539&amp;fm=21&amp;gp=0"/>
          <p:cNvPicPr>
            <a:picLocks noChangeAspect="1" noChangeArrowheads="1"/>
          </p:cNvPicPr>
          <p:nvPr/>
        </p:nvPicPr>
        <p:blipFill>
          <a:blip r:embed="rId3" cstate="print"/>
          <a:srcRect/>
          <a:stretch>
            <a:fillRect/>
          </a:stretch>
        </p:blipFill>
        <p:spPr bwMode="auto">
          <a:xfrm>
            <a:off x="5003800" y="2205038"/>
            <a:ext cx="3092450" cy="3600450"/>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0418">
                                            <p:txEl>
                                              <p:pRg st="0" end="0"/>
                                            </p:txEl>
                                          </p:spTgt>
                                        </p:tgtEl>
                                        <p:attrNameLst>
                                          <p:attrName>style.visibility</p:attrName>
                                        </p:attrNameLst>
                                      </p:cBhvr>
                                      <p:to>
                                        <p:strVal val="visible"/>
                                      </p:to>
                                    </p:set>
                                    <p:anim calcmode="lin" valueType="num">
                                      <p:cBhvr additive="base">
                                        <p:cTn id="7" dur="500" fill="hold"/>
                                        <p:tgtEl>
                                          <p:spTgt spid="6041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041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0419"/>
                                        </p:tgtEl>
                                        <p:attrNameLst>
                                          <p:attrName>style.visibility</p:attrName>
                                        </p:attrNameLst>
                                      </p:cBhvr>
                                      <p:to>
                                        <p:strVal val="visible"/>
                                      </p:to>
                                    </p:set>
                                    <p:anim calcmode="lin" valueType="num">
                                      <p:cBhvr additive="base">
                                        <p:cTn id="13" dur="500" fill="hold"/>
                                        <p:tgtEl>
                                          <p:spTgt spid="60419"/>
                                        </p:tgtEl>
                                        <p:attrNameLst>
                                          <p:attrName>ppt_x</p:attrName>
                                        </p:attrNameLst>
                                      </p:cBhvr>
                                      <p:tavLst>
                                        <p:tav tm="0">
                                          <p:val>
                                            <p:strVal val="0-#ppt_w/2"/>
                                          </p:val>
                                        </p:tav>
                                        <p:tav tm="100000">
                                          <p:val>
                                            <p:strVal val="#ppt_x"/>
                                          </p:val>
                                        </p:tav>
                                      </p:tavLst>
                                    </p:anim>
                                    <p:anim calcmode="lin" valueType="num">
                                      <p:cBhvr additive="base">
                                        <p:cTn id="14" dur="500" fill="hold"/>
                                        <p:tgtEl>
                                          <p:spTgt spid="6041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60420"/>
                                        </p:tgtEl>
                                        <p:attrNameLst>
                                          <p:attrName>style.visibility</p:attrName>
                                        </p:attrNameLst>
                                      </p:cBhvr>
                                      <p:to>
                                        <p:strVal val="visible"/>
                                      </p:to>
                                    </p:set>
                                    <p:anim calcmode="lin" valueType="num">
                                      <p:cBhvr additive="base">
                                        <p:cTn id="19" dur="500" fill="hold"/>
                                        <p:tgtEl>
                                          <p:spTgt spid="60420"/>
                                        </p:tgtEl>
                                        <p:attrNameLst>
                                          <p:attrName>ppt_x</p:attrName>
                                        </p:attrNameLst>
                                      </p:cBhvr>
                                      <p:tavLst>
                                        <p:tav tm="0">
                                          <p:val>
                                            <p:strVal val="1+#ppt_w/2"/>
                                          </p:val>
                                        </p:tav>
                                        <p:tav tm="100000">
                                          <p:val>
                                            <p:strVal val="#ppt_x"/>
                                          </p:val>
                                        </p:tav>
                                      </p:tavLst>
                                    </p:anim>
                                    <p:anim calcmode="lin" valueType="num">
                                      <p:cBhvr additive="base">
                                        <p:cTn id="20" dur="500" fill="hold"/>
                                        <p:tgtEl>
                                          <p:spTgt spid="604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8"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body" idx="1"/>
          </p:nvPr>
        </p:nvSpPr>
        <p:spPr>
          <a:xfrm>
            <a:off x="304800" y="692150"/>
            <a:ext cx="8540750" cy="5175250"/>
          </a:xfrm>
        </p:spPr>
        <p:txBody>
          <a:bodyPr/>
          <a:lstStyle/>
          <a:p>
            <a:pPr marL="609600" indent="-609600"/>
            <a:r>
              <a:rPr lang="en-US" altLang="zh-CN" b="1"/>
              <a:t>16</a:t>
            </a:r>
            <a:r>
              <a:rPr lang="zh-CN" altLang="en-US" b="1"/>
              <a:t>世纪，意大利的学者开始研究掷</a:t>
            </a:r>
            <a:r>
              <a:rPr lang="zh-CN" altLang="en-US" b="1">
                <a:solidFill>
                  <a:srgbClr val="FF0000"/>
                </a:solidFill>
              </a:rPr>
              <a:t>色子</a:t>
            </a:r>
            <a:r>
              <a:rPr lang="en-US" altLang="zh-CN" b="1"/>
              <a:t>(</a:t>
            </a:r>
            <a:r>
              <a:rPr lang="zh-CN" altLang="en-US" b="1"/>
              <a:t>骰子</a:t>
            </a:r>
            <a:r>
              <a:rPr lang="en-US" altLang="zh-CN" b="1"/>
              <a:t>)</a:t>
            </a:r>
            <a:r>
              <a:rPr lang="zh-CN" altLang="en-US" b="1"/>
              <a:t>等赌博中的一些简单问题，</a:t>
            </a:r>
            <a:endParaRPr lang="en-US" altLang="zh-CN" b="1"/>
          </a:p>
        </p:txBody>
      </p:sp>
      <p:pic>
        <p:nvPicPr>
          <p:cNvPr id="61443" name="Picture 3" descr="u=644950850,3150777310&amp;fm=23&amp;gp=0"/>
          <p:cNvPicPr>
            <a:picLocks noChangeAspect="1" noChangeArrowheads="1"/>
          </p:cNvPicPr>
          <p:nvPr/>
        </p:nvPicPr>
        <p:blipFill>
          <a:blip r:embed="rId2" cstate="print"/>
          <a:srcRect/>
          <a:stretch>
            <a:fillRect/>
          </a:stretch>
        </p:blipFill>
        <p:spPr bwMode="auto">
          <a:xfrm>
            <a:off x="1042988" y="1989138"/>
            <a:ext cx="2857500" cy="2857500"/>
          </a:xfrm>
          <a:prstGeom prst="rect">
            <a:avLst/>
          </a:prstGeom>
          <a:noFill/>
        </p:spPr>
      </p:pic>
      <p:pic>
        <p:nvPicPr>
          <p:cNvPr id="61444" name="Picture 4" descr="u=1633555433,2162714807&amp;fm=21&amp;gp=0"/>
          <p:cNvPicPr>
            <a:picLocks noChangeAspect="1" noChangeArrowheads="1"/>
          </p:cNvPicPr>
          <p:nvPr/>
        </p:nvPicPr>
        <p:blipFill>
          <a:blip r:embed="rId3" cstate="print"/>
          <a:srcRect/>
          <a:stretch>
            <a:fillRect/>
          </a:stretch>
        </p:blipFill>
        <p:spPr bwMode="auto">
          <a:xfrm>
            <a:off x="5749925" y="3357563"/>
            <a:ext cx="2378075" cy="2527300"/>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442">
                                            <p:txEl>
                                              <p:pRg st="0" end="0"/>
                                            </p:txEl>
                                          </p:spTgt>
                                        </p:tgtEl>
                                        <p:attrNameLst>
                                          <p:attrName>style.visibility</p:attrName>
                                        </p:attrNameLst>
                                      </p:cBhvr>
                                      <p:to>
                                        <p:strVal val="visible"/>
                                      </p:to>
                                    </p:set>
                                    <p:anim calcmode="lin" valueType="num">
                                      <p:cBhvr additive="base">
                                        <p:cTn id="7" dur="500" fill="hold"/>
                                        <p:tgtEl>
                                          <p:spTgt spid="6144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144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61443"/>
                                        </p:tgtEl>
                                        <p:attrNameLst>
                                          <p:attrName>style.visibility</p:attrName>
                                        </p:attrNameLst>
                                      </p:cBhvr>
                                      <p:to>
                                        <p:strVal val="visible"/>
                                      </p:to>
                                    </p:set>
                                    <p:animEffect transition="in" filter="blinds(horizontal)">
                                      <p:cBhvr>
                                        <p:cTn id="13" dur="500"/>
                                        <p:tgtEl>
                                          <p:spTgt spid="614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2"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body" idx="1"/>
          </p:nvPr>
        </p:nvSpPr>
        <p:spPr>
          <a:xfrm>
            <a:off x="304800" y="692150"/>
            <a:ext cx="8540750" cy="5616575"/>
          </a:xfrm>
        </p:spPr>
        <p:txBody>
          <a:bodyPr/>
          <a:lstStyle/>
          <a:p>
            <a:pPr marL="609600" indent="-609600"/>
            <a:r>
              <a:rPr lang="zh-CN" altLang="en-US" b="1"/>
              <a:t>例如比较同时掷两个色子出现点数之和为</a:t>
            </a:r>
            <a:r>
              <a:rPr lang="en-US" altLang="zh-CN" b="1"/>
              <a:t>9</a:t>
            </a:r>
            <a:r>
              <a:rPr lang="zh-CN" altLang="en-US" b="1"/>
              <a:t>与</a:t>
            </a:r>
            <a:r>
              <a:rPr lang="en-US" altLang="zh-CN" b="1"/>
              <a:t>10</a:t>
            </a:r>
            <a:r>
              <a:rPr lang="zh-CN" altLang="en-US" b="1"/>
              <a:t>的可能性大小</a:t>
            </a:r>
            <a:r>
              <a:rPr lang="en-US" altLang="zh-CN" b="1"/>
              <a:t>.</a:t>
            </a:r>
          </a:p>
        </p:txBody>
      </p:sp>
      <p:pic>
        <p:nvPicPr>
          <p:cNvPr id="62467" name="Picture 3" descr="u=2849168612,481697025&amp;fm=21&amp;gp=0"/>
          <p:cNvPicPr>
            <a:picLocks noChangeAspect="1" noChangeArrowheads="1"/>
          </p:cNvPicPr>
          <p:nvPr/>
        </p:nvPicPr>
        <p:blipFill>
          <a:blip r:embed="rId2" cstate="print"/>
          <a:srcRect/>
          <a:stretch>
            <a:fillRect/>
          </a:stretch>
        </p:blipFill>
        <p:spPr bwMode="auto">
          <a:xfrm>
            <a:off x="1835150" y="1916113"/>
            <a:ext cx="2430463" cy="3240087"/>
          </a:xfrm>
          <a:prstGeom prst="rect">
            <a:avLst/>
          </a:prstGeom>
          <a:noFill/>
        </p:spPr>
      </p:pic>
      <p:pic>
        <p:nvPicPr>
          <p:cNvPr id="62468" name="Picture 4" descr="u=1779956164,3559994338&amp;fm=21&amp;gp=0"/>
          <p:cNvPicPr>
            <a:picLocks noChangeAspect="1" noChangeArrowheads="1"/>
          </p:cNvPicPr>
          <p:nvPr/>
        </p:nvPicPr>
        <p:blipFill>
          <a:blip r:embed="rId3" cstate="print"/>
          <a:srcRect/>
          <a:stretch>
            <a:fillRect/>
          </a:stretch>
        </p:blipFill>
        <p:spPr bwMode="auto">
          <a:xfrm>
            <a:off x="5219700" y="2997200"/>
            <a:ext cx="2952750" cy="2900363"/>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2466">
                                            <p:txEl>
                                              <p:pRg st="0" end="0"/>
                                            </p:txEl>
                                          </p:spTgt>
                                        </p:tgtEl>
                                        <p:attrNameLst>
                                          <p:attrName>style.visibility</p:attrName>
                                        </p:attrNameLst>
                                      </p:cBhvr>
                                      <p:to>
                                        <p:strVal val="visible"/>
                                      </p:to>
                                    </p:set>
                                    <p:anim calcmode="lin" valueType="num">
                                      <p:cBhvr additive="base">
                                        <p:cTn id="7" dur="500" fill="hold"/>
                                        <p:tgtEl>
                                          <p:spTgt spid="6246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246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2467"/>
                                        </p:tgtEl>
                                        <p:attrNameLst>
                                          <p:attrName>style.visibility</p:attrName>
                                        </p:attrNameLst>
                                      </p:cBhvr>
                                      <p:to>
                                        <p:strVal val="visible"/>
                                      </p:to>
                                    </p:set>
                                    <p:anim calcmode="lin" valueType="num">
                                      <p:cBhvr additive="base">
                                        <p:cTn id="13" dur="500" fill="hold"/>
                                        <p:tgtEl>
                                          <p:spTgt spid="62467"/>
                                        </p:tgtEl>
                                        <p:attrNameLst>
                                          <p:attrName>ppt_x</p:attrName>
                                        </p:attrNameLst>
                                      </p:cBhvr>
                                      <p:tavLst>
                                        <p:tav tm="0">
                                          <p:val>
                                            <p:strVal val="0-#ppt_w/2"/>
                                          </p:val>
                                        </p:tav>
                                        <p:tav tm="100000">
                                          <p:val>
                                            <p:strVal val="#ppt_x"/>
                                          </p:val>
                                        </p:tav>
                                      </p:tavLst>
                                    </p:anim>
                                    <p:anim calcmode="lin" valueType="num">
                                      <p:cBhvr additive="base">
                                        <p:cTn id="14" dur="500" fill="hold"/>
                                        <p:tgtEl>
                                          <p:spTgt spid="624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6"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body" idx="1"/>
          </p:nvPr>
        </p:nvSpPr>
        <p:spPr>
          <a:xfrm>
            <a:off x="304800" y="692150"/>
            <a:ext cx="8540750" cy="5175250"/>
          </a:xfrm>
        </p:spPr>
        <p:txBody>
          <a:bodyPr/>
          <a:lstStyle/>
          <a:p>
            <a:pPr marL="609600" indent="-609600"/>
            <a:r>
              <a:rPr lang="en-US" altLang="zh-CN" b="1"/>
              <a:t>17</a:t>
            </a:r>
            <a:r>
              <a:rPr lang="zh-CN" altLang="en-US" b="1"/>
              <a:t>世纪中叶，法国数学家帕斯卡、费马</a:t>
            </a:r>
            <a:r>
              <a:rPr lang="en-US" altLang="zh-CN" b="1"/>
              <a:t>(P. De Fermat)</a:t>
            </a:r>
            <a:r>
              <a:rPr lang="zh-CN" altLang="en-US" b="1"/>
              <a:t>及荷兰数学家惠更斯</a:t>
            </a:r>
            <a:endParaRPr lang="en-US" altLang="zh-CN" b="1"/>
          </a:p>
        </p:txBody>
      </p:sp>
      <p:pic>
        <p:nvPicPr>
          <p:cNvPr id="63491" name="Picture 3" descr="4ec2d5628535e5ddf3f7e47576c6a7efcf1b6244"/>
          <p:cNvPicPr>
            <a:picLocks noChangeAspect="1" noChangeArrowheads="1"/>
          </p:cNvPicPr>
          <p:nvPr/>
        </p:nvPicPr>
        <p:blipFill>
          <a:blip r:embed="rId2" cstate="print"/>
          <a:srcRect/>
          <a:stretch>
            <a:fillRect/>
          </a:stretch>
        </p:blipFill>
        <p:spPr bwMode="auto">
          <a:xfrm>
            <a:off x="827088" y="2133600"/>
            <a:ext cx="2552700" cy="2667000"/>
          </a:xfrm>
          <a:prstGeom prst="rect">
            <a:avLst/>
          </a:prstGeom>
          <a:noFill/>
        </p:spPr>
      </p:pic>
      <p:pic>
        <p:nvPicPr>
          <p:cNvPr id="63492" name="Picture 4" descr="u=1475208841,354715651&amp;fm=58"/>
          <p:cNvPicPr>
            <a:picLocks noChangeAspect="1" noChangeArrowheads="1"/>
          </p:cNvPicPr>
          <p:nvPr/>
        </p:nvPicPr>
        <p:blipFill>
          <a:blip r:embed="rId3" cstate="print"/>
          <a:srcRect/>
          <a:stretch>
            <a:fillRect/>
          </a:stretch>
        </p:blipFill>
        <p:spPr bwMode="auto">
          <a:xfrm>
            <a:off x="3995738" y="2349500"/>
            <a:ext cx="1536700" cy="1778000"/>
          </a:xfrm>
          <a:prstGeom prst="rect">
            <a:avLst/>
          </a:prstGeom>
          <a:noFill/>
        </p:spPr>
      </p:pic>
      <p:pic>
        <p:nvPicPr>
          <p:cNvPr id="63493" name="Picture 5" descr="00e93901213fb80ea7b1f6d936d12f2eb9389458"/>
          <p:cNvPicPr>
            <a:picLocks noChangeAspect="1" noChangeArrowheads="1"/>
          </p:cNvPicPr>
          <p:nvPr/>
        </p:nvPicPr>
        <p:blipFill>
          <a:blip r:embed="rId4" cstate="print"/>
          <a:srcRect/>
          <a:stretch>
            <a:fillRect/>
          </a:stretch>
        </p:blipFill>
        <p:spPr bwMode="auto">
          <a:xfrm>
            <a:off x="6372225" y="1989138"/>
            <a:ext cx="2159000" cy="2527300"/>
          </a:xfrm>
          <a:prstGeom prst="rect">
            <a:avLst/>
          </a:prstGeom>
          <a:noFill/>
        </p:spPr>
      </p:pic>
      <p:sp>
        <p:nvSpPr>
          <p:cNvPr id="63494" name="Rectangle 6"/>
          <p:cNvSpPr>
            <a:spLocks noChangeArrowheads="1"/>
          </p:cNvSpPr>
          <p:nvPr/>
        </p:nvSpPr>
        <p:spPr bwMode="auto">
          <a:xfrm>
            <a:off x="520700" y="4941888"/>
            <a:ext cx="8540750" cy="1150937"/>
          </a:xfrm>
          <a:prstGeom prst="rect">
            <a:avLst/>
          </a:prstGeom>
          <a:noFill/>
          <a:ln w="9525">
            <a:noFill/>
            <a:miter lim="800000"/>
            <a:headEnd/>
            <a:tailEnd/>
          </a:ln>
          <a:effectLst/>
        </p:spPr>
        <p:txBody>
          <a:bodyPr/>
          <a:lstStyle/>
          <a:p>
            <a:pPr marL="609600" indent="-609600">
              <a:spcBef>
                <a:spcPct val="20000"/>
              </a:spcBef>
              <a:buFontTx/>
              <a:buChar char="•"/>
            </a:pPr>
            <a:r>
              <a:rPr lang="zh-CN" altLang="en-US" sz="3200" b="1"/>
              <a:t>基于</a:t>
            </a:r>
            <a:r>
              <a:rPr lang="zh-CN" altLang="en-US" sz="3200" b="1">
                <a:solidFill>
                  <a:srgbClr val="FF0000"/>
                </a:solidFill>
              </a:rPr>
              <a:t>排列组合</a:t>
            </a:r>
            <a:r>
              <a:rPr lang="zh-CN" altLang="en-US" sz="3200" b="1"/>
              <a:t>方法，研究了一些较复杂的赌博问题，</a:t>
            </a:r>
            <a:endParaRPr lang="en-US" altLang="zh-CN" sz="3200" b="1"/>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3490">
                                            <p:txEl>
                                              <p:pRg st="0" end="0"/>
                                            </p:txEl>
                                          </p:spTgt>
                                        </p:tgtEl>
                                        <p:attrNameLst>
                                          <p:attrName>style.visibility</p:attrName>
                                        </p:attrNameLst>
                                      </p:cBhvr>
                                      <p:to>
                                        <p:strVal val="visible"/>
                                      </p:to>
                                    </p:set>
                                    <p:anim calcmode="lin" valueType="num">
                                      <p:cBhvr additive="base">
                                        <p:cTn id="7" dur="500" fill="hold"/>
                                        <p:tgtEl>
                                          <p:spTgt spid="6349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349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3494">
                                            <p:txEl>
                                              <p:pRg st="0" end="0"/>
                                            </p:txEl>
                                          </p:spTgt>
                                        </p:tgtEl>
                                        <p:attrNameLst>
                                          <p:attrName>style.visibility</p:attrName>
                                        </p:attrNameLst>
                                      </p:cBhvr>
                                      <p:to>
                                        <p:strVal val="visible"/>
                                      </p:to>
                                    </p:set>
                                    <p:anim calcmode="lin" valueType="num">
                                      <p:cBhvr additive="base">
                                        <p:cTn id="13" dur="500" fill="hold"/>
                                        <p:tgtEl>
                                          <p:spTgt spid="63494">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349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0" grpId="0" build="p"/>
      <p:bldP spid="63494"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marL="838200" indent="-838200"/>
            <a:r>
              <a:rPr lang="zh-CN" altLang="en-US" b="1">
                <a:latin typeface="宋体" pitchFamily="2" charset="-122"/>
              </a:rPr>
              <a:t>概率论与数理统计</a:t>
            </a:r>
          </a:p>
        </p:txBody>
      </p:sp>
      <p:sp>
        <p:nvSpPr>
          <p:cNvPr id="47107" name="Rectangle 3"/>
          <p:cNvSpPr>
            <a:spLocks noGrp="1" noChangeArrowheads="1"/>
          </p:cNvSpPr>
          <p:nvPr>
            <p:ph type="body" idx="1"/>
          </p:nvPr>
        </p:nvSpPr>
        <p:spPr/>
        <p:txBody>
          <a:bodyPr/>
          <a:lstStyle/>
          <a:p>
            <a:pPr marL="609600" indent="-609600" algn="ctr">
              <a:buFontTx/>
              <a:buNone/>
            </a:pPr>
            <a:endParaRPr lang="zh-CN" altLang="en-US" sz="4400" b="1">
              <a:latin typeface="宋体" pitchFamily="2" charset="-122"/>
            </a:endParaRPr>
          </a:p>
          <a:p>
            <a:pPr marL="609600" indent="-609600" algn="ctr">
              <a:buFontTx/>
              <a:buNone/>
            </a:pPr>
            <a:r>
              <a:rPr lang="zh-CN" altLang="en-US" sz="4400" b="1">
                <a:latin typeface="宋体" pitchFamily="2" charset="-122"/>
              </a:rPr>
              <a:t>概率论</a:t>
            </a:r>
            <a:r>
              <a:rPr lang="en-US" altLang="zh-CN" sz="4400" b="1">
                <a:latin typeface="宋体" pitchFamily="2" charset="-122"/>
              </a:rPr>
              <a:t>(Probability)</a:t>
            </a:r>
          </a:p>
          <a:p>
            <a:pPr marL="609600" indent="-609600" algn="ctr">
              <a:buFontTx/>
              <a:buNone/>
            </a:pPr>
            <a:endParaRPr lang="en-US" altLang="zh-CN" sz="4400" b="1">
              <a:latin typeface="宋体" pitchFamily="2" charset="-122"/>
            </a:endParaRPr>
          </a:p>
          <a:p>
            <a:pPr marL="609600" indent="-609600" algn="ctr">
              <a:buFontTx/>
              <a:buNone/>
            </a:pPr>
            <a:r>
              <a:rPr lang="zh-CN" altLang="en-US" sz="4400" b="1">
                <a:latin typeface="宋体" pitchFamily="2" charset="-122"/>
              </a:rPr>
              <a:t>数理统计</a:t>
            </a:r>
            <a:r>
              <a:rPr lang="en-US" altLang="zh-CN" sz="4400" b="1">
                <a:latin typeface="宋体" pitchFamily="2" charset="-122"/>
              </a:rPr>
              <a:t>(mathematical statistics)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7106"/>
                                        </p:tgtEl>
                                        <p:attrNameLst>
                                          <p:attrName>style.visibility</p:attrName>
                                        </p:attrNameLst>
                                      </p:cBhvr>
                                      <p:to>
                                        <p:strVal val="visible"/>
                                      </p:to>
                                    </p:set>
                                    <p:anim calcmode="lin" valueType="num">
                                      <p:cBhvr additive="base">
                                        <p:cTn id="7" dur="500" fill="hold"/>
                                        <p:tgtEl>
                                          <p:spTgt spid="47106"/>
                                        </p:tgtEl>
                                        <p:attrNameLst>
                                          <p:attrName>ppt_x</p:attrName>
                                        </p:attrNameLst>
                                      </p:cBhvr>
                                      <p:tavLst>
                                        <p:tav tm="0">
                                          <p:val>
                                            <p:strVal val="0-#ppt_w/2"/>
                                          </p:val>
                                        </p:tav>
                                        <p:tav tm="100000">
                                          <p:val>
                                            <p:strVal val="#ppt_x"/>
                                          </p:val>
                                        </p:tav>
                                      </p:tavLst>
                                    </p:anim>
                                    <p:anim calcmode="lin" valueType="num">
                                      <p:cBhvr additive="base">
                                        <p:cTn id="8" dur="500" fill="hold"/>
                                        <p:tgtEl>
                                          <p:spTgt spid="4710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7107">
                                            <p:txEl>
                                              <p:pRg st="1" end="1"/>
                                            </p:txEl>
                                          </p:spTgt>
                                        </p:tgtEl>
                                        <p:attrNameLst>
                                          <p:attrName>style.visibility</p:attrName>
                                        </p:attrNameLst>
                                      </p:cBhvr>
                                      <p:to>
                                        <p:strVal val="visible"/>
                                      </p:to>
                                    </p:set>
                                    <p:anim calcmode="lin" valueType="num">
                                      <p:cBhvr additive="base">
                                        <p:cTn id="13" dur="500" fill="hold"/>
                                        <p:tgtEl>
                                          <p:spTgt spid="4710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710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7107">
                                            <p:txEl>
                                              <p:pRg st="3" end="3"/>
                                            </p:txEl>
                                          </p:spTgt>
                                        </p:tgtEl>
                                        <p:attrNameLst>
                                          <p:attrName>style.visibility</p:attrName>
                                        </p:attrNameLst>
                                      </p:cBhvr>
                                      <p:to>
                                        <p:strVal val="visible"/>
                                      </p:to>
                                    </p:set>
                                    <p:anim calcmode="lin" valueType="num">
                                      <p:cBhvr additive="base">
                                        <p:cTn id="19" dur="500" fill="hold"/>
                                        <p:tgtEl>
                                          <p:spTgt spid="47107">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710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p:bldP spid="47107"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body" idx="1"/>
          </p:nvPr>
        </p:nvSpPr>
        <p:spPr>
          <a:xfrm>
            <a:off x="304800" y="692150"/>
            <a:ext cx="8540750" cy="5175250"/>
          </a:xfrm>
        </p:spPr>
        <p:txBody>
          <a:bodyPr/>
          <a:lstStyle/>
          <a:p>
            <a:pPr marL="609600" indent="-609600"/>
            <a:r>
              <a:rPr lang="zh-CN" altLang="en-US" b="1"/>
              <a:t>他们解决了</a:t>
            </a:r>
            <a:r>
              <a:rPr lang="zh-CN" altLang="en-US" b="1">
                <a:latin typeface="宋体"/>
              </a:rPr>
              <a:t>“</a:t>
            </a:r>
            <a:r>
              <a:rPr lang="zh-CN" altLang="en-US" b="1">
                <a:solidFill>
                  <a:srgbClr val="FF0000"/>
                </a:solidFill>
              </a:rPr>
              <a:t>分赌注问题</a:t>
            </a:r>
            <a:r>
              <a:rPr lang="zh-CN" altLang="en-US" b="1">
                <a:latin typeface="宋体"/>
              </a:rPr>
              <a:t>”</a:t>
            </a:r>
            <a:r>
              <a:rPr lang="zh-CN" altLang="en-US" b="1"/>
              <a:t>、</a:t>
            </a:r>
            <a:r>
              <a:rPr lang="zh-CN" altLang="en-US" b="1">
                <a:latin typeface="宋体"/>
              </a:rPr>
              <a:t>“</a:t>
            </a:r>
            <a:r>
              <a:rPr lang="zh-CN" altLang="en-US" b="1"/>
              <a:t>赌徒输光问题</a:t>
            </a:r>
            <a:r>
              <a:rPr lang="zh-CN" altLang="en-US" b="1">
                <a:latin typeface="宋体"/>
              </a:rPr>
              <a:t>”</a:t>
            </a:r>
            <a:r>
              <a:rPr lang="zh-CN" altLang="en-US" b="1"/>
              <a:t>等</a:t>
            </a:r>
            <a:r>
              <a:rPr lang="en-US" altLang="zh-CN" b="1"/>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4514">
                                            <p:txEl>
                                              <p:pRg st="0" end="0"/>
                                            </p:txEl>
                                          </p:spTgt>
                                        </p:tgtEl>
                                        <p:attrNameLst>
                                          <p:attrName>style.visibility</p:attrName>
                                        </p:attrNameLst>
                                      </p:cBhvr>
                                      <p:to>
                                        <p:strVal val="visible"/>
                                      </p:to>
                                    </p:set>
                                    <p:anim calcmode="lin" valueType="num">
                                      <p:cBhvr additive="base">
                                        <p:cTn id="7" dur="500" fill="hold"/>
                                        <p:tgtEl>
                                          <p:spTgt spid="6451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451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4"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a:xfrm>
            <a:off x="304800" y="692150"/>
            <a:ext cx="8540750" cy="5175250"/>
          </a:xfrm>
        </p:spPr>
        <p:txBody>
          <a:bodyPr/>
          <a:lstStyle/>
          <a:p>
            <a:pPr marL="609600" indent="-609600"/>
            <a:r>
              <a:rPr lang="zh-CN" altLang="en-US" b="1"/>
              <a:t>随着</a:t>
            </a:r>
            <a:r>
              <a:rPr lang="en-US" altLang="zh-CN" b="1"/>
              <a:t>18</a:t>
            </a:r>
            <a:r>
              <a:rPr lang="zh-CN" altLang="en-US" b="1"/>
              <a:t>、</a:t>
            </a:r>
            <a:r>
              <a:rPr lang="en-US" altLang="zh-CN" b="1"/>
              <a:t>19</a:t>
            </a:r>
            <a:r>
              <a:rPr lang="zh-CN" altLang="en-US" b="1"/>
              <a:t>世纪科学的发展，人们注意到某些</a:t>
            </a:r>
            <a:r>
              <a:rPr lang="zh-CN" altLang="en-US" b="1">
                <a:solidFill>
                  <a:schemeClr val="hlink"/>
                </a:solidFill>
              </a:rPr>
              <a:t>生物</a:t>
            </a:r>
            <a:r>
              <a:rPr lang="zh-CN" altLang="en-US" b="1"/>
              <a:t>、</a:t>
            </a:r>
            <a:r>
              <a:rPr lang="zh-CN" altLang="en-US" b="1">
                <a:solidFill>
                  <a:schemeClr val="hlink"/>
                </a:solidFill>
              </a:rPr>
              <a:t>物理</a:t>
            </a:r>
            <a:r>
              <a:rPr lang="zh-CN" altLang="en-US" b="1"/>
              <a:t>和</a:t>
            </a:r>
            <a:r>
              <a:rPr lang="zh-CN" altLang="en-US" b="1">
                <a:solidFill>
                  <a:schemeClr val="hlink"/>
                </a:solidFill>
              </a:rPr>
              <a:t>社会现象</a:t>
            </a:r>
            <a:r>
              <a:rPr lang="zh-CN" altLang="en-US" b="1"/>
              <a:t>与</a:t>
            </a:r>
            <a:r>
              <a:rPr lang="zh-CN" altLang="en-US" b="1">
                <a:solidFill>
                  <a:srgbClr val="FF0000"/>
                </a:solidFill>
              </a:rPr>
              <a:t>机会游戏</a:t>
            </a:r>
            <a:r>
              <a:rPr lang="zh-CN" altLang="en-US" b="1"/>
              <a:t>之间有一种相似，</a:t>
            </a:r>
          </a:p>
          <a:p>
            <a:pPr marL="609600" indent="-609600">
              <a:buFontTx/>
              <a:buNone/>
            </a:pPr>
            <a:r>
              <a:rPr lang="zh-CN" altLang="en-US" b="1"/>
              <a:t>     从而由机会游戏起源的概率论被应用到这些领域中，同时也大大推动了概率论本身的发展</a:t>
            </a:r>
            <a:r>
              <a:rPr lang="en-US" altLang="zh-CN" b="1"/>
              <a:t>.</a:t>
            </a:r>
            <a:r>
              <a:rPr lang="en-US" altLang="zh-CN"/>
              <a:t> </a:t>
            </a:r>
            <a:endParaRPr lang="en-US" altLang="zh-CN" b="1"/>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5538">
                                            <p:txEl>
                                              <p:pRg st="0" end="0"/>
                                            </p:txEl>
                                          </p:spTgt>
                                        </p:tgtEl>
                                        <p:attrNameLst>
                                          <p:attrName>style.visibility</p:attrName>
                                        </p:attrNameLst>
                                      </p:cBhvr>
                                      <p:to>
                                        <p:strVal val="visible"/>
                                      </p:to>
                                    </p:set>
                                    <p:anim calcmode="lin" valueType="num">
                                      <p:cBhvr additive="base">
                                        <p:cTn id="7" dur="500" fill="hold"/>
                                        <p:tgtEl>
                                          <p:spTgt spid="6553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553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5538">
                                            <p:txEl>
                                              <p:pRg st="1" end="1"/>
                                            </p:txEl>
                                          </p:spTgt>
                                        </p:tgtEl>
                                        <p:attrNameLst>
                                          <p:attrName>style.visibility</p:attrName>
                                        </p:attrNameLst>
                                      </p:cBhvr>
                                      <p:to>
                                        <p:strVal val="visible"/>
                                      </p:to>
                                    </p:set>
                                    <p:anim calcmode="lin" valueType="num">
                                      <p:cBhvr additive="base">
                                        <p:cTn id="13" dur="500" fill="hold"/>
                                        <p:tgtEl>
                                          <p:spTgt spid="6553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5538">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8"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body" idx="1"/>
          </p:nvPr>
        </p:nvSpPr>
        <p:spPr>
          <a:xfrm>
            <a:off x="304800" y="333375"/>
            <a:ext cx="8540750" cy="6048375"/>
          </a:xfrm>
        </p:spPr>
        <p:txBody>
          <a:bodyPr/>
          <a:lstStyle/>
          <a:p>
            <a:pPr marL="609600" indent="-609600"/>
            <a:r>
              <a:rPr lang="zh-CN" altLang="en-US" b="1"/>
              <a:t>使概率论成为</a:t>
            </a:r>
            <a:r>
              <a:rPr lang="zh-CN" altLang="en-US" b="1">
                <a:solidFill>
                  <a:srgbClr val="FF0000"/>
                </a:solidFill>
              </a:rPr>
              <a:t>数学的一个分支</a:t>
            </a:r>
            <a:r>
              <a:rPr lang="zh-CN" altLang="en-US" b="1"/>
              <a:t>的奠基人是瑞士数学家</a:t>
            </a:r>
            <a:r>
              <a:rPr lang="zh-CN" altLang="en-US" b="1">
                <a:solidFill>
                  <a:srgbClr val="FF0000"/>
                </a:solidFill>
              </a:rPr>
              <a:t>伯努利</a:t>
            </a:r>
            <a:r>
              <a:rPr lang="en-US" altLang="zh-CN" b="1"/>
              <a:t>(J.I. Bernoulli)</a:t>
            </a:r>
            <a:r>
              <a:rPr lang="zh-CN" altLang="en-US" b="1"/>
              <a:t>，</a:t>
            </a:r>
            <a:endParaRPr lang="en-US" altLang="zh-CN" b="1"/>
          </a:p>
        </p:txBody>
      </p:sp>
      <p:pic>
        <p:nvPicPr>
          <p:cNvPr id="66563" name="Picture 3" descr="u=286695299,730556735&amp;fm=58"/>
          <p:cNvPicPr>
            <a:picLocks noChangeAspect="1" noChangeArrowheads="1"/>
          </p:cNvPicPr>
          <p:nvPr/>
        </p:nvPicPr>
        <p:blipFill>
          <a:blip r:embed="rId2" cstate="print"/>
          <a:srcRect/>
          <a:stretch>
            <a:fillRect/>
          </a:stretch>
        </p:blipFill>
        <p:spPr bwMode="auto">
          <a:xfrm>
            <a:off x="2051050" y="1484313"/>
            <a:ext cx="2608263" cy="3024187"/>
          </a:xfrm>
          <a:prstGeom prst="rect">
            <a:avLst/>
          </a:prstGeom>
          <a:noFill/>
        </p:spPr>
      </p:pic>
      <p:sp>
        <p:nvSpPr>
          <p:cNvPr id="66564" name="Rectangle 4"/>
          <p:cNvSpPr>
            <a:spLocks noChangeArrowheads="1"/>
          </p:cNvSpPr>
          <p:nvPr/>
        </p:nvSpPr>
        <p:spPr bwMode="auto">
          <a:xfrm>
            <a:off x="395288" y="4797425"/>
            <a:ext cx="8540750" cy="1584325"/>
          </a:xfrm>
          <a:prstGeom prst="rect">
            <a:avLst/>
          </a:prstGeom>
          <a:noFill/>
          <a:ln w="9525">
            <a:noFill/>
            <a:miter lim="800000"/>
            <a:headEnd/>
            <a:tailEnd/>
          </a:ln>
          <a:effectLst/>
        </p:spPr>
        <p:txBody>
          <a:bodyPr/>
          <a:lstStyle/>
          <a:p>
            <a:pPr marL="609600" indent="-609600">
              <a:spcBef>
                <a:spcPct val="20000"/>
              </a:spcBef>
              <a:buFontTx/>
              <a:buChar char="•"/>
            </a:pPr>
            <a:r>
              <a:rPr lang="zh-CN" altLang="en-US" sz="3200" b="1"/>
              <a:t>他建立了概率论中第一个极限定理，即伯努利大数定律，阐明了事件的</a:t>
            </a:r>
            <a:r>
              <a:rPr lang="zh-CN" altLang="en-US" sz="3200" b="1">
                <a:solidFill>
                  <a:srgbClr val="FF3300"/>
                </a:solidFill>
              </a:rPr>
              <a:t>频率</a:t>
            </a:r>
            <a:r>
              <a:rPr lang="zh-CN" altLang="en-US" sz="3200" b="1"/>
              <a:t>稳定于它的概率</a:t>
            </a:r>
            <a:r>
              <a:rPr lang="en-US" altLang="zh-CN" sz="3200" b="1"/>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6562">
                                            <p:txEl>
                                              <p:pRg st="0" end="0"/>
                                            </p:txEl>
                                          </p:spTgt>
                                        </p:tgtEl>
                                        <p:attrNameLst>
                                          <p:attrName>style.visibility</p:attrName>
                                        </p:attrNameLst>
                                      </p:cBhvr>
                                      <p:to>
                                        <p:strVal val="visible"/>
                                      </p:to>
                                    </p:set>
                                    <p:anim calcmode="lin" valueType="num">
                                      <p:cBhvr additive="base">
                                        <p:cTn id="7" dur="500" fill="hold"/>
                                        <p:tgtEl>
                                          <p:spTgt spid="6656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656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66563"/>
                                        </p:tgtEl>
                                        <p:attrNameLst>
                                          <p:attrName>style.visibility</p:attrName>
                                        </p:attrNameLst>
                                      </p:cBhvr>
                                      <p:to>
                                        <p:strVal val="visible"/>
                                      </p:to>
                                    </p:set>
                                    <p:animEffect transition="in" filter="blinds(horizontal)">
                                      <p:cBhvr>
                                        <p:cTn id="13" dur="500"/>
                                        <p:tgtEl>
                                          <p:spTgt spid="66563"/>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66564">
                                            <p:txEl>
                                              <p:pRg st="0" end="0"/>
                                            </p:txEl>
                                          </p:spTgt>
                                        </p:tgtEl>
                                        <p:attrNameLst>
                                          <p:attrName>style.visibility</p:attrName>
                                        </p:attrNameLst>
                                      </p:cBhvr>
                                      <p:to>
                                        <p:strVal val="visible"/>
                                      </p:to>
                                    </p:set>
                                    <p:anim calcmode="lin" valueType="num">
                                      <p:cBhvr additive="base">
                                        <p:cTn id="18" dur="500" fill="hold"/>
                                        <p:tgtEl>
                                          <p:spTgt spid="66564">
                                            <p:txEl>
                                              <p:pRg st="0" end="0"/>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6656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2" grpId="0" build="p"/>
      <p:bldP spid="66564"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body" idx="1"/>
          </p:nvPr>
        </p:nvSpPr>
        <p:spPr>
          <a:xfrm>
            <a:off x="304800" y="692150"/>
            <a:ext cx="8540750" cy="5175250"/>
          </a:xfrm>
        </p:spPr>
        <p:txBody>
          <a:bodyPr/>
          <a:lstStyle/>
          <a:p>
            <a:pPr marL="609600" indent="-609600"/>
            <a:r>
              <a:rPr lang="zh-CN" altLang="en-US" b="1"/>
              <a:t>随后</a:t>
            </a:r>
            <a:r>
              <a:rPr lang="zh-CN" altLang="en-US" b="1">
                <a:solidFill>
                  <a:srgbClr val="FF0000"/>
                </a:solidFill>
              </a:rPr>
              <a:t>棣莫弗</a:t>
            </a:r>
            <a:r>
              <a:rPr lang="en-US" altLang="zh-CN" b="1"/>
              <a:t>(A. De Moivre)</a:t>
            </a:r>
            <a:r>
              <a:rPr lang="zh-CN" altLang="en-US" b="1"/>
              <a:t>和</a:t>
            </a:r>
            <a:r>
              <a:rPr lang="zh-CN" altLang="en-US" b="1">
                <a:solidFill>
                  <a:srgbClr val="FF0000"/>
                </a:solidFill>
              </a:rPr>
              <a:t>拉普拉斯</a:t>
            </a:r>
            <a:r>
              <a:rPr lang="en-US" altLang="zh-CN" b="1"/>
              <a:t>(P.S. Laplace)</a:t>
            </a:r>
            <a:r>
              <a:rPr lang="zh-CN" altLang="en-US" b="1"/>
              <a:t>又导出了第二个基本极限定理，即</a:t>
            </a:r>
            <a:r>
              <a:rPr lang="zh-CN" altLang="en-US" b="1">
                <a:solidFill>
                  <a:srgbClr val="FF3300"/>
                </a:solidFill>
              </a:rPr>
              <a:t>中心极限定理</a:t>
            </a:r>
            <a:r>
              <a:rPr lang="zh-CN" altLang="en-US" b="1"/>
              <a:t>的原始形式</a:t>
            </a:r>
            <a:r>
              <a:rPr lang="en-US" altLang="zh-CN" b="1"/>
              <a:t>.</a:t>
            </a:r>
          </a:p>
        </p:txBody>
      </p:sp>
      <p:pic>
        <p:nvPicPr>
          <p:cNvPr id="67587" name="Picture 3" descr="220px-Abraham_de_moivre"/>
          <p:cNvPicPr>
            <a:picLocks noChangeAspect="1" noChangeArrowheads="1"/>
          </p:cNvPicPr>
          <p:nvPr/>
        </p:nvPicPr>
        <p:blipFill>
          <a:blip r:embed="rId2" cstate="print"/>
          <a:srcRect/>
          <a:stretch>
            <a:fillRect/>
          </a:stretch>
        </p:blipFill>
        <p:spPr bwMode="auto">
          <a:xfrm>
            <a:off x="1042988" y="2205038"/>
            <a:ext cx="2794000" cy="3556000"/>
          </a:xfrm>
          <a:prstGeom prst="rect">
            <a:avLst/>
          </a:prstGeom>
          <a:noFill/>
        </p:spPr>
      </p:pic>
      <p:pic>
        <p:nvPicPr>
          <p:cNvPr id="67588" name="Picture 4" descr="u=3351803531,4275163393&amp;fm=58"/>
          <p:cNvPicPr>
            <a:picLocks noChangeAspect="1" noChangeArrowheads="1"/>
          </p:cNvPicPr>
          <p:nvPr/>
        </p:nvPicPr>
        <p:blipFill>
          <a:blip r:embed="rId3" cstate="print"/>
          <a:srcRect/>
          <a:stretch>
            <a:fillRect/>
          </a:stretch>
        </p:blipFill>
        <p:spPr bwMode="auto">
          <a:xfrm>
            <a:off x="4932363" y="2205038"/>
            <a:ext cx="3128962" cy="3600450"/>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7586">
                                            <p:txEl>
                                              <p:pRg st="0" end="0"/>
                                            </p:txEl>
                                          </p:spTgt>
                                        </p:tgtEl>
                                        <p:attrNameLst>
                                          <p:attrName>style.visibility</p:attrName>
                                        </p:attrNameLst>
                                      </p:cBhvr>
                                      <p:to>
                                        <p:strVal val="visible"/>
                                      </p:to>
                                    </p:set>
                                    <p:anim calcmode="lin" valueType="num">
                                      <p:cBhvr additive="base">
                                        <p:cTn id="7" dur="500" fill="hold"/>
                                        <p:tgtEl>
                                          <p:spTgt spid="6758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758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6"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body" idx="1"/>
          </p:nvPr>
        </p:nvSpPr>
        <p:spPr>
          <a:xfrm>
            <a:off x="304800" y="692150"/>
            <a:ext cx="8540750" cy="5175250"/>
          </a:xfrm>
        </p:spPr>
        <p:txBody>
          <a:bodyPr/>
          <a:lstStyle/>
          <a:p>
            <a:pPr marL="609600" indent="-609600"/>
            <a:r>
              <a:rPr lang="zh-CN" altLang="en-US" b="1">
                <a:solidFill>
                  <a:srgbClr val="FF0000"/>
                </a:solidFill>
              </a:rPr>
              <a:t>拉普拉斯</a:t>
            </a:r>
            <a:r>
              <a:rPr lang="zh-CN" altLang="en-US" b="1"/>
              <a:t>在系统总结前人工作的基础上写出了</a:t>
            </a:r>
            <a:r>
              <a:rPr lang="en-US" altLang="zh-CN" b="1"/>
              <a:t>《</a:t>
            </a:r>
            <a:r>
              <a:rPr lang="zh-CN" altLang="en-US" b="1"/>
              <a:t>分析的概率理论</a:t>
            </a:r>
            <a:r>
              <a:rPr lang="en-US" altLang="zh-CN" b="1"/>
              <a:t>》</a:t>
            </a:r>
            <a:r>
              <a:rPr lang="zh-CN" altLang="en-US" b="1"/>
              <a:t>，</a:t>
            </a:r>
          </a:p>
          <a:p>
            <a:pPr marL="609600" indent="-609600">
              <a:buFontTx/>
              <a:buNone/>
            </a:pPr>
            <a:r>
              <a:rPr lang="zh-CN" altLang="en-US" b="1"/>
              <a:t>     明确给出了概率的</a:t>
            </a:r>
            <a:r>
              <a:rPr lang="zh-CN" altLang="en-US" b="1">
                <a:solidFill>
                  <a:srgbClr val="FF0000"/>
                </a:solidFill>
              </a:rPr>
              <a:t>古典定义</a:t>
            </a:r>
            <a:r>
              <a:rPr lang="zh-CN" altLang="en-US" b="1"/>
              <a:t>，</a:t>
            </a:r>
          </a:p>
          <a:p>
            <a:pPr marL="609600" indent="-609600">
              <a:buFontTx/>
              <a:buNone/>
            </a:pPr>
            <a:r>
              <a:rPr lang="zh-CN" altLang="en-US" b="1"/>
              <a:t>     并在概率论中引入了更有利的分析工具，将概率论推向了一个新的发展阶段</a:t>
            </a:r>
            <a:r>
              <a:rPr lang="en-US" altLang="zh-CN" b="1"/>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8610">
                                            <p:txEl>
                                              <p:pRg st="0" end="0"/>
                                            </p:txEl>
                                          </p:spTgt>
                                        </p:tgtEl>
                                        <p:attrNameLst>
                                          <p:attrName>style.visibility</p:attrName>
                                        </p:attrNameLst>
                                      </p:cBhvr>
                                      <p:to>
                                        <p:strVal val="visible"/>
                                      </p:to>
                                    </p:set>
                                    <p:anim calcmode="lin" valueType="num">
                                      <p:cBhvr additive="base">
                                        <p:cTn id="7" dur="500" fill="hold"/>
                                        <p:tgtEl>
                                          <p:spTgt spid="6861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861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8610">
                                            <p:txEl>
                                              <p:pRg st="1" end="1"/>
                                            </p:txEl>
                                          </p:spTgt>
                                        </p:tgtEl>
                                        <p:attrNameLst>
                                          <p:attrName>style.visibility</p:attrName>
                                        </p:attrNameLst>
                                      </p:cBhvr>
                                      <p:to>
                                        <p:strVal val="visible"/>
                                      </p:to>
                                    </p:set>
                                    <p:anim calcmode="lin" valueType="num">
                                      <p:cBhvr additive="base">
                                        <p:cTn id="13" dur="500" fill="hold"/>
                                        <p:tgtEl>
                                          <p:spTgt spid="68610">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861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8610">
                                            <p:txEl>
                                              <p:pRg st="2" end="2"/>
                                            </p:txEl>
                                          </p:spTgt>
                                        </p:tgtEl>
                                        <p:attrNameLst>
                                          <p:attrName>style.visibility</p:attrName>
                                        </p:attrNameLst>
                                      </p:cBhvr>
                                      <p:to>
                                        <p:strVal val="visible"/>
                                      </p:to>
                                    </p:set>
                                    <p:anim calcmode="lin" valueType="num">
                                      <p:cBhvr additive="base">
                                        <p:cTn id="19" dur="500" fill="hold"/>
                                        <p:tgtEl>
                                          <p:spTgt spid="68610">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8610">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0"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body" idx="1"/>
          </p:nvPr>
        </p:nvSpPr>
        <p:spPr>
          <a:xfrm>
            <a:off x="304800" y="692150"/>
            <a:ext cx="8540750" cy="5175250"/>
          </a:xfrm>
        </p:spPr>
        <p:txBody>
          <a:bodyPr/>
          <a:lstStyle/>
          <a:p>
            <a:pPr marL="609600" indent="-609600"/>
            <a:r>
              <a:rPr lang="zh-CN" altLang="en-US" b="1"/>
              <a:t>在</a:t>
            </a:r>
            <a:r>
              <a:rPr lang="en-US" altLang="zh-CN" b="1"/>
              <a:t>19</a:t>
            </a:r>
            <a:r>
              <a:rPr lang="zh-CN" altLang="en-US" b="1"/>
              <a:t>世纪末，俄国数学家切比雪夫、马尔可夫、李亚普诺夫</a:t>
            </a:r>
            <a:endParaRPr lang="en-US" altLang="zh-CN" b="1">
              <a:latin typeface="宋体" pitchFamily="2" charset="-122"/>
            </a:endParaRPr>
          </a:p>
        </p:txBody>
      </p:sp>
      <p:pic>
        <p:nvPicPr>
          <p:cNvPr id="69635" name="Picture 3" descr="u=2280960967,997047759&amp;fm=58"/>
          <p:cNvPicPr>
            <a:picLocks noChangeAspect="1" noChangeArrowheads="1"/>
          </p:cNvPicPr>
          <p:nvPr/>
        </p:nvPicPr>
        <p:blipFill>
          <a:blip r:embed="rId2" cstate="print"/>
          <a:srcRect/>
          <a:stretch>
            <a:fillRect/>
          </a:stretch>
        </p:blipFill>
        <p:spPr bwMode="auto">
          <a:xfrm>
            <a:off x="1258888" y="2060575"/>
            <a:ext cx="1536700" cy="1778000"/>
          </a:xfrm>
          <a:prstGeom prst="rect">
            <a:avLst/>
          </a:prstGeom>
          <a:noFill/>
        </p:spPr>
      </p:pic>
      <p:pic>
        <p:nvPicPr>
          <p:cNvPr id="69636" name="Picture 4" descr="u=3404461894,969752353&amp;fm=58"/>
          <p:cNvPicPr>
            <a:picLocks noChangeAspect="1" noChangeArrowheads="1"/>
          </p:cNvPicPr>
          <p:nvPr/>
        </p:nvPicPr>
        <p:blipFill>
          <a:blip r:embed="rId3" cstate="print"/>
          <a:srcRect/>
          <a:stretch>
            <a:fillRect/>
          </a:stretch>
        </p:blipFill>
        <p:spPr bwMode="auto">
          <a:xfrm>
            <a:off x="3563938" y="1916113"/>
            <a:ext cx="1873250" cy="1944687"/>
          </a:xfrm>
          <a:prstGeom prst="rect">
            <a:avLst/>
          </a:prstGeom>
          <a:noFill/>
        </p:spPr>
      </p:pic>
      <p:pic>
        <p:nvPicPr>
          <p:cNvPr id="69637" name="Picture 5" descr="u=439586549,2462185665&amp;fm=58"/>
          <p:cNvPicPr>
            <a:picLocks noChangeAspect="1" noChangeArrowheads="1"/>
          </p:cNvPicPr>
          <p:nvPr/>
        </p:nvPicPr>
        <p:blipFill>
          <a:blip r:embed="rId4" cstate="print"/>
          <a:srcRect/>
          <a:stretch>
            <a:fillRect/>
          </a:stretch>
        </p:blipFill>
        <p:spPr bwMode="auto">
          <a:xfrm>
            <a:off x="6516688" y="2060575"/>
            <a:ext cx="1536700" cy="1778000"/>
          </a:xfrm>
          <a:prstGeom prst="rect">
            <a:avLst/>
          </a:prstGeom>
          <a:noFill/>
        </p:spPr>
      </p:pic>
      <p:sp>
        <p:nvSpPr>
          <p:cNvPr id="69638" name="Rectangle 6"/>
          <p:cNvSpPr>
            <a:spLocks noChangeArrowheads="1"/>
          </p:cNvSpPr>
          <p:nvPr/>
        </p:nvSpPr>
        <p:spPr bwMode="auto">
          <a:xfrm>
            <a:off x="304800" y="4149725"/>
            <a:ext cx="8540750" cy="2016125"/>
          </a:xfrm>
          <a:prstGeom prst="rect">
            <a:avLst/>
          </a:prstGeom>
          <a:noFill/>
          <a:ln w="9525">
            <a:noFill/>
            <a:miter lim="800000"/>
            <a:headEnd/>
            <a:tailEnd/>
          </a:ln>
          <a:effectLst/>
        </p:spPr>
        <p:txBody>
          <a:bodyPr/>
          <a:lstStyle/>
          <a:p>
            <a:pPr marL="609600" indent="-609600">
              <a:spcBef>
                <a:spcPct val="20000"/>
              </a:spcBef>
              <a:buFontTx/>
              <a:buChar char="•"/>
            </a:pPr>
            <a:r>
              <a:rPr lang="zh-CN" altLang="en-US" sz="3200" b="1"/>
              <a:t>等人用分析方法建立了大数定律及中心极限定理的一般形式，科学地解释了为什么实际中遇到的许多随机变量近似服从</a:t>
            </a:r>
            <a:r>
              <a:rPr lang="zh-CN" altLang="en-US" sz="3200" b="1">
                <a:solidFill>
                  <a:srgbClr val="FF0000"/>
                </a:solidFill>
              </a:rPr>
              <a:t>正态分布</a:t>
            </a:r>
            <a:r>
              <a:rPr lang="en-US" altLang="zh-CN" sz="3200" b="1">
                <a:latin typeface="宋体" pitchFamily="2"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9634">
                                            <p:txEl>
                                              <p:pRg st="0" end="0"/>
                                            </p:txEl>
                                          </p:spTgt>
                                        </p:tgtEl>
                                        <p:attrNameLst>
                                          <p:attrName>style.visibility</p:attrName>
                                        </p:attrNameLst>
                                      </p:cBhvr>
                                      <p:to>
                                        <p:strVal val="visible"/>
                                      </p:to>
                                    </p:set>
                                    <p:anim calcmode="lin" valueType="num">
                                      <p:cBhvr additive="base">
                                        <p:cTn id="7" dur="500" fill="hold"/>
                                        <p:tgtEl>
                                          <p:spTgt spid="6963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963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69635"/>
                                        </p:tgtEl>
                                        <p:attrNameLst>
                                          <p:attrName>style.visibility</p:attrName>
                                        </p:attrNameLst>
                                      </p:cBhvr>
                                      <p:to>
                                        <p:strVal val="visible"/>
                                      </p:to>
                                    </p:set>
                                    <p:animEffect transition="in" filter="box(in)">
                                      <p:cBhvr>
                                        <p:cTn id="13" dur="500"/>
                                        <p:tgtEl>
                                          <p:spTgt spid="69635"/>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69636"/>
                                        </p:tgtEl>
                                        <p:attrNameLst>
                                          <p:attrName>style.visibility</p:attrName>
                                        </p:attrNameLst>
                                      </p:cBhvr>
                                      <p:to>
                                        <p:strVal val="visible"/>
                                      </p:to>
                                    </p:set>
                                    <p:animEffect transition="in" filter="box(in)">
                                      <p:cBhvr>
                                        <p:cTn id="18" dur="500"/>
                                        <p:tgtEl>
                                          <p:spTgt spid="69636"/>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69637"/>
                                        </p:tgtEl>
                                        <p:attrNameLst>
                                          <p:attrName>style.visibility</p:attrName>
                                        </p:attrNameLst>
                                      </p:cBhvr>
                                      <p:to>
                                        <p:strVal val="visible"/>
                                      </p:to>
                                    </p:set>
                                    <p:animEffect transition="in" filter="blinds(horizontal)">
                                      <p:cBhvr>
                                        <p:cTn id="23" dur="500"/>
                                        <p:tgtEl>
                                          <p:spTgt spid="69637"/>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69638">
                                            <p:txEl>
                                              <p:pRg st="0" end="0"/>
                                            </p:txEl>
                                          </p:spTgt>
                                        </p:tgtEl>
                                        <p:attrNameLst>
                                          <p:attrName>style.visibility</p:attrName>
                                        </p:attrNameLst>
                                      </p:cBhvr>
                                      <p:to>
                                        <p:strVal val="visible"/>
                                      </p:to>
                                    </p:set>
                                    <p:anim calcmode="lin" valueType="num">
                                      <p:cBhvr additive="base">
                                        <p:cTn id="28" dur="500" fill="hold"/>
                                        <p:tgtEl>
                                          <p:spTgt spid="69638">
                                            <p:txEl>
                                              <p:pRg st="0" end="0"/>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69638">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4" grpId="0" build="p"/>
      <p:bldP spid="69638"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body" idx="1"/>
          </p:nvPr>
        </p:nvSpPr>
        <p:spPr>
          <a:xfrm>
            <a:off x="304800" y="333375"/>
            <a:ext cx="8540750" cy="6119813"/>
          </a:xfrm>
        </p:spPr>
        <p:txBody>
          <a:bodyPr/>
          <a:lstStyle/>
          <a:p>
            <a:pPr marL="609600" indent="-609600"/>
            <a:r>
              <a:rPr lang="en-US" altLang="zh-CN" b="1"/>
              <a:t>20</a:t>
            </a:r>
            <a:r>
              <a:rPr lang="zh-CN" altLang="en-US" b="1"/>
              <a:t>世纪初受物理学的刺激，人们又开始研究随机过程</a:t>
            </a:r>
            <a:r>
              <a:rPr lang="en-US" altLang="zh-CN" b="1"/>
              <a:t>.</a:t>
            </a:r>
          </a:p>
          <a:p>
            <a:pPr marL="609600" indent="-609600">
              <a:buFontTx/>
              <a:buNone/>
            </a:pPr>
            <a:r>
              <a:rPr lang="en-US" altLang="zh-CN" b="1"/>
              <a:t>      </a:t>
            </a:r>
            <a:r>
              <a:rPr lang="zh-CN" altLang="en-US" b="1"/>
              <a:t>这方面</a:t>
            </a:r>
            <a:r>
              <a:rPr lang="zh-CN" altLang="en-US" b="1">
                <a:solidFill>
                  <a:srgbClr val="FF0000"/>
                </a:solidFill>
              </a:rPr>
              <a:t>柯尔莫哥洛夫</a:t>
            </a:r>
            <a:r>
              <a:rPr lang="zh-CN" altLang="en-US" b="1"/>
              <a:t>、维纳</a:t>
            </a:r>
            <a:r>
              <a:rPr lang="en-US" altLang="zh-CN" b="1"/>
              <a:t>(N.Wiener)</a:t>
            </a:r>
            <a:r>
              <a:rPr lang="zh-CN" altLang="en-US" b="1"/>
              <a:t>、马尔可夫、辛钦、莱维及费勒</a:t>
            </a:r>
            <a:r>
              <a:rPr lang="en-US" altLang="zh-CN" b="1"/>
              <a:t>(W.Feller)</a:t>
            </a:r>
            <a:r>
              <a:rPr lang="zh-CN" altLang="en-US" b="1"/>
              <a:t>等人做了杰出的贡献</a:t>
            </a:r>
            <a:r>
              <a:rPr lang="en-US" altLang="zh-CN" b="1"/>
              <a:t>.</a:t>
            </a:r>
          </a:p>
        </p:txBody>
      </p:sp>
      <p:pic>
        <p:nvPicPr>
          <p:cNvPr id="70659" name="Picture 3" descr="6a63f6246b600c3388d5d1a31a4c510fd9f9a128"/>
          <p:cNvPicPr>
            <a:picLocks noChangeAspect="1" noChangeArrowheads="1"/>
          </p:cNvPicPr>
          <p:nvPr/>
        </p:nvPicPr>
        <p:blipFill>
          <a:blip r:embed="rId2" cstate="print"/>
          <a:srcRect/>
          <a:stretch>
            <a:fillRect/>
          </a:stretch>
        </p:blipFill>
        <p:spPr bwMode="auto">
          <a:xfrm>
            <a:off x="1258888" y="3141663"/>
            <a:ext cx="2674937" cy="3124200"/>
          </a:xfrm>
          <a:prstGeom prst="rect">
            <a:avLst/>
          </a:prstGeom>
          <a:noFill/>
        </p:spPr>
      </p:pic>
      <p:pic>
        <p:nvPicPr>
          <p:cNvPr id="70660" name="Picture 4" descr="u=3452365180,3325347257&amp;fm=23&amp;gp=0"/>
          <p:cNvPicPr>
            <a:picLocks noChangeAspect="1" noChangeArrowheads="1"/>
          </p:cNvPicPr>
          <p:nvPr/>
        </p:nvPicPr>
        <p:blipFill>
          <a:blip r:embed="rId3" cstate="print"/>
          <a:srcRect/>
          <a:stretch>
            <a:fillRect/>
          </a:stretch>
        </p:blipFill>
        <p:spPr bwMode="auto">
          <a:xfrm>
            <a:off x="5508625" y="2997200"/>
            <a:ext cx="2359025" cy="3144838"/>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0658">
                                            <p:txEl>
                                              <p:pRg st="0" end="0"/>
                                            </p:txEl>
                                          </p:spTgt>
                                        </p:tgtEl>
                                        <p:attrNameLst>
                                          <p:attrName>style.visibility</p:attrName>
                                        </p:attrNameLst>
                                      </p:cBhvr>
                                      <p:to>
                                        <p:strVal val="visible"/>
                                      </p:to>
                                    </p:set>
                                    <p:anim calcmode="lin" valueType="num">
                                      <p:cBhvr additive="base">
                                        <p:cTn id="7" dur="500" fill="hold"/>
                                        <p:tgtEl>
                                          <p:spTgt spid="7065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065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0658">
                                            <p:txEl>
                                              <p:pRg st="1" end="1"/>
                                            </p:txEl>
                                          </p:spTgt>
                                        </p:tgtEl>
                                        <p:attrNameLst>
                                          <p:attrName>style.visibility</p:attrName>
                                        </p:attrNameLst>
                                      </p:cBhvr>
                                      <p:to>
                                        <p:strVal val="visible"/>
                                      </p:to>
                                    </p:set>
                                    <p:anim calcmode="lin" valueType="num">
                                      <p:cBhvr additive="base">
                                        <p:cTn id="13" dur="500" fill="hold"/>
                                        <p:tgtEl>
                                          <p:spTgt spid="7065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065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70659"/>
                                        </p:tgtEl>
                                        <p:attrNameLst>
                                          <p:attrName>style.visibility</p:attrName>
                                        </p:attrNameLst>
                                      </p:cBhvr>
                                      <p:to>
                                        <p:strVal val="visible"/>
                                      </p:to>
                                    </p:set>
                                    <p:animEffect transition="in" filter="blinds(horizontal)">
                                      <p:cBhvr>
                                        <p:cTn id="19" dur="500"/>
                                        <p:tgtEl>
                                          <p:spTgt spid="70659"/>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70660"/>
                                        </p:tgtEl>
                                        <p:attrNameLst>
                                          <p:attrName>style.visibility</p:attrName>
                                        </p:attrNameLst>
                                      </p:cBhvr>
                                      <p:to>
                                        <p:strVal val="visible"/>
                                      </p:to>
                                    </p:set>
                                    <p:animEffect transition="in" filter="blinds(horizontal)">
                                      <p:cBhvr>
                                        <p:cTn id="24" dur="500"/>
                                        <p:tgtEl>
                                          <p:spTgt spid="706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8"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body" idx="1"/>
          </p:nvPr>
        </p:nvSpPr>
        <p:spPr>
          <a:xfrm>
            <a:off x="304800" y="692150"/>
            <a:ext cx="8540750" cy="5175250"/>
          </a:xfrm>
        </p:spPr>
        <p:txBody>
          <a:bodyPr/>
          <a:lstStyle/>
          <a:p>
            <a:pPr marL="609600" indent="-609600">
              <a:spcBef>
                <a:spcPct val="0"/>
              </a:spcBef>
              <a:buFontTx/>
              <a:buNone/>
            </a:pPr>
            <a:r>
              <a:rPr lang="zh-CN" altLang="en-US" b="1"/>
              <a:t>辛钦、莱维及费勒</a:t>
            </a:r>
            <a:endParaRPr lang="en-US" altLang="zh-CN" b="1"/>
          </a:p>
        </p:txBody>
      </p:sp>
      <p:pic>
        <p:nvPicPr>
          <p:cNvPr id="71683" name="Picture 3" descr="u=3566323603,3675508871&amp;fm=58"/>
          <p:cNvPicPr>
            <a:picLocks noChangeAspect="1" noChangeArrowheads="1"/>
          </p:cNvPicPr>
          <p:nvPr/>
        </p:nvPicPr>
        <p:blipFill>
          <a:blip r:embed="rId2" cstate="print"/>
          <a:srcRect/>
          <a:stretch>
            <a:fillRect/>
          </a:stretch>
        </p:blipFill>
        <p:spPr bwMode="auto">
          <a:xfrm>
            <a:off x="684213" y="1844675"/>
            <a:ext cx="1536700" cy="1778000"/>
          </a:xfrm>
          <a:prstGeom prst="rect">
            <a:avLst/>
          </a:prstGeom>
          <a:noFill/>
        </p:spPr>
      </p:pic>
      <p:pic>
        <p:nvPicPr>
          <p:cNvPr id="71684" name="Picture 4" descr="u=2146773149,56180844&amp;fm=58"/>
          <p:cNvPicPr>
            <a:picLocks noChangeAspect="1" noChangeArrowheads="1"/>
          </p:cNvPicPr>
          <p:nvPr/>
        </p:nvPicPr>
        <p:blipFill>
          <a:blip r:embed="rId3" cstate="print"/>
          <a:srcRect/>
          <a:stretch>
            <a:fillRect/>
          </a:stretch>
        </p:blipFill>
        <p:spPr bwMode="auto">
          <a:xfrm>
            <a:off x="3348038" y="1844675"/>
            <a:ext cx="1536700" cy="1778000"/>
          </a:xfrm>
          <a:prstGeom prst="rect">
            <a:avLst/>
          </a:prstGeom>
          <a:noFill/>
        </p:spPr>
      </p:pic>
      <p:pic>
        <p:nvPicPr>
          <p:cNvPr id="71685" name="Picture 5" descr="u=4238746191,2678823076&amp;fm=58"/>
          <p:cNvPicPr>
            <a:picLocks noChangeAspect="1" noChangeArrowheads="1"/>
          </p:cNvPicPr>
          <p:nvPr/>
        </p:nvPicPr>
        <p:blipFill>
          <a:blip r:embed="rId4" cstate="print"/>
          <a:srcRect/>
          <a:stretch>
            <a:fillRect/>
          </a:stretch>
        </p:blipFill>
        <p:spPr bwMode="auto">
          <a:xfrm>
            <a:off x="6011863" y="1916113"/>
            <a:ext cx="1536700" cy="1778000"/>
          </a:xfrm>
          <a:prstGeom prst="rect">
            <a:avLst/>
          </a:prstGeom>
          <a:noFill/>
        </p:spPr>
      </p:pic>
      <p:pic>
        <p:nvPicPr>
          <p:cNvPr id="71686" name="Picture 6" descr="u=439586549,2462185665&amp;fm=58"/>
          <p:cNvPicPr>
            <a:picLocks noChangeAspect="1" noChangeArrowheads="1"/>
          </p:cNvPicPr>
          <p:nvPr/>
        </p:nvPicPr>
        <p:blipFill>
          <a:blip r:embed="rId5" cstate="print"/>
          <a:srcRect/>
          <a:stretch>
            <a:fillRect/>
          </a:stretch>
        </p:blipFill>
        <p:spPr bwMode="auto">
          <a:xfrm>
            <a:off x="3492500" y="4005263"/>
            <a:ext cx="1536700" cy="1778000"/>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1682">
                                            <p:txEl>
                                              <p:pRg st="0" end="0"/>
                                            </p:txEl>
                                          </p:spTgt>
                                        </p:tgtEl>
                                        <p:attrNameLst>
                                          <p:attrName>style.visibility</p:attrName>
                                        </p:attrNameLst>
                                      </p:cBhvr>
                                      <p:to>
                                        <p:strVal val="visible"/>
                                      </p:to>
                                    </p:set>
                                    <p:anim calcmode="lin" valueType="num">
                                      <p:cBhvr additive="base">
                                        <p:cTn id="7" dur="500" fill="hold"/>
                                        <p:tgtEl>
                                          <p:spTgt spid="7168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168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71683"/>
                                        </p:tgtEl>
                                        <p:attrNameLst>
                                          <p:attrName>style.visibility</p:attrName>
                                        </p:attrNameLst>
                                      </p:cBhvr>
                                      <p:to>
                                        <p:strVal val="visible"/>
                                      </p:to>
                                    </p:set>
                                    <p:animEffect transition="in" filter="blinds(horizontal)">
                                      <p:cBhvr>
                                        <p:cTn id="13" dur="500"/>
                                        <p:tgtEl>
                                          <p:spTgt spid="71683"/>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71684"/>
                                        </p:tgtEl>
                                        <p:attrNameLst>
                                          <p:attrName>style.visibility</p:attrName>
                                        </p:attrNameLst>
                                      </p:cBhvr>
                                      <p:to>
                                        <p:strVal val="visible"/>
                                      </p:to>
                                    </p:set>
                                    <p:animEffect transition="in" filter="blinds(horizontal)">
                                      <p:cBhvr>
                                        <p:cTn id="18" dur="500"/>
                                        <p:tgtEl>
                                          <p:spTgt spid="71684"/>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71685"/>
                                        </p:tgtEl>
                                        <p:attrNameLst>
                                          <p:attrName>style.visibility</p:attrName>
                                        </p:attrNameLst>
                                      </p:cBhvr>
                                      <p:to>
                                        <p:strVal val="visible"/>
                                      </p:to>
                                    </p:set>
                                    <p:animEffect transition="in" filter="blinds(horizontal)">
                                      <p:cBhvr>
                                        <p:cTn id="23" dur="500"/>
                                        <p:tgtEl>
                                          <p:spTgt spid="716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2"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body" idx="1"/>
          </p:nvPr>
        </p:nvSpPr>
        <p:spPr>
          <a:xfrm>
            <a:off x="304800" y="692150"/>
            <a:ext cx="8540750" cy="5175250"/>
          </a:xfrm>
        </p:spPr>
        <p:txBody>
          <a:bodyPr/>
          <a:lstStyle/>
          <a:p>
            <a:pPr marL="609600" indent="-609600"/>
            <a:r>
              <a:rPr lang="zh-CN" altLang="en-US" b="1"/>
              <a:t>如何定义概率，如何把概率论建立在严格的逻辑基础上，是概率论发展的困难所在，</a:t>
            </a:r>
          </a:p>
          <a:p>
            <a:pPr marL="609600" indent="-609600">
              <a:buFontTx/>
              <a:buNone/>
            </a:pPr>
            <a:r>
              <a:rPr lang="zh-CN" altLang="en-US" b="1"/>
              <a:t>     对这一问题的探索一直持续了三个世纪</a:t>
            </a:r>
            <a:r>
              <a:rPr lang="en-US" altLang="zh-CN" b="1">
                <a:latin typeface="宋体" pitchFamily="2" charset="-122"/>
              </a:rPr>
              <a:t>.</a:t>
            </a:r>
          </a:p>
          <a:p>
            <a:pPr marL="609600" indent="-609600"/>
            <a:r>
              <a:rPr lang="zh-CN" altLang="en-US" b="1"/>
              <a:t>二十世纪初完成的</a:t>
            </a:r>
            <a:r>
              <a:rPr lang="zh-CN" altLang="en-US" b="1">
                <a:solidFill>
                  <a:srgbClr val="FF0000"/>
                </a:solidFill>
              </a:rPr>
              <a:t>勒贝格测度</a:t>
            </a:r>
            <a:r>
              <a:rPr lang="en-US" altLang="zh-CN" b="1"/>
              <a:t>(H.L. </a:t>
            </a:r>
            <a:r>
              <a:rPr lang="en-US" altLang="zh-CN" b="1">
                <a:solidFill>
                  <a:srgbClr val="FF0000"/>
                </a:solidFill>
              </a:rPr>
              <a:t>Lebesgue</a:t>
            </a:r>
            <a:r>
              <a:rPr lang="en-US" altLang="zh-CN" b="1"/>
              <a:t>)</a:t>
            </a:r>
            <a:r>
              <a:rPr lang="zh-CN" altLang="en-US" b="1"/>
              <a:t>与积分理论及随后发展的抽象测度与积分理论，</a:t>
            </a:r>
          </a:p>
          <a:p>
            <a:pPr marL="609600" indent="-609600">
              <a:buFontTx/>
              <a:buNone/>
            </a:pPr>
            <a:r>
              <a:rPr lang="zh-CN" altLang="en-US" b="1"/>
              <a:t>     为</a:t>
            </a:r>
            <a:r>
              <a:rPr lang="zh-CN" altLang="en-US" b="1">
                <a:solidFill>
                  <a:srgbClr val="FF0000"/>
                </a:solidFill>
              </a:rPr>
              <a:t>概率公理体系</a:t>
            </a:r>
            <a:r>
              <a:rPr lang="zh-CN" altLang="en-US" b="1"/>
              <a:t>的建立奠定了基础</a:t>
            </a:r>
            <a:r>
              <a:rPr lang="en-US" altLang="zh-CN" b="1"/>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2706">
                                            <p:txEl>
                                              <p:pRg st="0" end="0"/>
                                            </p:txEl>
                                          </p:spTgt>
                                        </p:tgtEl>
                                        <p:attrNameLst>
                                          <p:attrName>style.visibility</p:attrName>
                                        </p:attrNameLst>
                                      </p:cBhvr>
                                      <p:to>
                                        <p:strVal val="visible"/>
                                      </p:to>
                                    </p:set>
                                    <p:anim calcmode="lin" valueType="num">
                                      <p:cBhvr additive="base">
                                        <p:cTn id="7" dur="500" fill="hold"/>
                                        <p:tgtEl>
                                          <p:spTgt spid="7270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270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2706">
                                            <p:txEl>
                                              <p:pRg st="1" end="1"/>
                                            </p:txEl>
                                          </p:spTgt>
                                        </p:tgtEl>
                                        <p:attrNameLst>
                                          <p:attrName>style.visibility</p:attrName>
                                        </p:attrNameLst>
                                      </p:cBhvr>
                                      <p:to>
                                        <p:strVal val="visible"/>
                                      </p:to>
                                    </p:set>
                                    <p:anim calcmode="lin" valueType="num">
                                      <p:cBhvr additive="base">
                                        <p:cTn id="13" dur="500" fill="hold"/>
                                        <p:tgtEl>
                                          <p:spTgt spid="7270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270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2706">
                                            <p:txEl>
                                              <p:pRg st="2" end="2"/>
                                            </p:txEl>
                                          </p:spTgt>
                                        </p:tgtEl>
                                        <p:attrNameLst>
                                          <p:attrName>style.visibility</p:attrName>
                                        </p:attrNameLst>
                                      </p:cBhvr>
                                      <p:to>
                                        <p:strVal val="visible"/>
                                      </p:to>
                                    </p:set>
                                    <p:anim calcmode="lin" valueType="num">
                                      <p:cBhvr additive="base">
                                        <p:cTn id="19" dur="500" fill="hold"/>
                                        <p:tgtEl>
                                          <p:spTgt spid="7270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270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2706">
                                            <p:txEl>
                                              <p:pRg st="3" end="3"/>
                                            </p:txEl>
                                          </p:spTgt>
                                        </p:tgtEl>
                                        <p:attrNameLst>
                                          <p:attrName>style.visibility</p:attrName>
                                        </p:attrNameLst>
                                      </p:cBhvr>
                                      <p:to>
                                        <p:strVal val="visible"/>
                                      </p:to>
                                    </p:set>
                                    <p:anim calcmode="lin" valueType="num">
                                      <p:cBhvr additive="base">
                                        <p:cTn id="25" dur="500" fill="hold"/>
                                        <p:tgtEl>
                                          <p:spTgt spid="72706">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2706">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6"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body" idx="1"/>
          </p:nvPr>
        </p:nvSpPr>
        <p:spPr>
          <a:xfrm>
            <a:off x="304800" y="692150"/>
            <a:ext cx="8540750" cy="5175250"/>
          </a:xfrm>
        </p:spPr>
        <p:txBody>
          <a:bodyPr/>
          <a:lstStyle/>
          <a:p>
            <a:pPr marL="609600" indent="-609600"/>
            <a:r>
              <a:rPr lang="zh-CN" altLang="en-US" b="1"/>
              <a:t>在这种背景下苏联数学家</a:t>
            </a:r>
            <a:r>
              <a:rPr lang="zh-CN" altLang="en-US" b="1">
                <a:solidFill>
                  <a:srgbClr val="FF0000"/>
                </a:solidFill>
              </a:rPr>
              <a:t>柯尔莫哥洛夫</a:t>
            </a:r>
            <a:r>
              <a:rPr lang="en-US" altLang="zh-CN" b="1"/>
              <a:t>1933</a:t>
            </a:r>
            <a:r>
              <a:rPr lang="zh-CN" altLang="en-US" b="1"/>
              <a:t>年在他的</a:t>
            </a:r>
            <a:r>
              <a:rPr lang="en-US" altLang="zh-CN" b="1"/>
              <a:t>《</a:t>
            </a:r>
            <a:r>
              <a:rPr lang="zh-CN" altLang="en-US" b="1"/>
              <a:t>概率论基础</a:t>
            </a:r>
            <a:r>
              <a:rPr lang="en-US" altLang="zh-CN" b="1"/>
              <a:t>》</a:t>
            </a:r>
            <a:r>
              <a:rPr lang="zh-CN" altLang="en-US" b="1"/>
              <a:t>一书中第一次给出了概率的</a:t>
            </a:r>
            <a:r>
              <a:rPr lang="zh-CN" altLang="en-US" b="1">
                <a:solidFill>
                  <a:srgbClr val="FF0000"/>
                </a:solidFill>
              </a:rPr>
              <a:t>测度论式</a:t>
            </a:r>
            <a:r>
              <a:rPr lang="zh-CN" altLang="en-US" b="1"/>
              <a:t>的定义和一套严密的公理体系</a:t>
            </a:r>
            <a:r>
              <a:rPr lang="en-US" altLang="zh-CN" b="1"/>
              <a:t>.</a:t>
            </a:r>
          </a:p>
        </p:txBody>
      </p:sp>
      <p:pic>
        <p:nvPicPr>
          <p:cNvPr id="73731" name="Picture 3" descr="6a63f6246b600c3388d5d1a31a4c510fd9f9a128"/>
          <p:cNvPicPr>
            <a:picLocks noChangeAspect="1" noChangeArrowheads="1"/>
          </p:cNvPicPr>
          <p:nvPr/>
        </p:nvPicPr>
        <p:blipFill>
          <a:blip r:embed="rId2" cstate="print"/>
          <a:srcRect/>
          <a:stretch>
            <a:fillRect/>
          </a:stretch>
        </p:blipFill>
        <p:spPr bwMode="auto">
          <a:xfrm>
            <a:off x="2843213" y="2781300"/>
            <a:ext cx="2674937" cy="3124200"/>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3730">
                                            <p:txEl>
                                              <p:pRg st="0" end="0"/>
                                            </p:txEl>
                                          </p:spTgt>
                                        </p:tgtEl>
                                        <p:attrNameLst>
                                          <p:attrName>style.visibility</p:attrName>
                                        </p:attrNameLst>
                                      </p:cBhvr>
                                      <p:to>
                                        <p:strVal val="visible"/>
                                      </p:to>
                                    </p:set>
                                    <p:anim calcmode="lin" valueType="num">
                                      <p:cBhvr additive="base">
                                        <p:cTn id="7" dur="500" fill="hold"/>
                                        <p:tgtEl>
                                          <p:spTgt spid="7373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373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0"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2"/>
          <p:cNvSpPr>
            <a:spLocks noGrp="1" noChangeArrowheads="1"/>
          </p:cNvSpPr>
          <p:nvPr>
            <p:ph type="ctrTitle"/>
          </p:nvPr>
        </p:nvSpPr>
        <p:spPr/>
        <p:txBody>
          <a:bodyPr/>
          <a:lstStyle/>
          <a:p>
            <a:r>
              <a:rPr lang="zh-CN" altLang="en-US" b="1">
                <a:latin typeface="宋体" pitchFamily="2" charset="-122"/>
              </a:rPr>
              <a:t>概率论与数理统计</a:t>
            </a:r>
          </a:p>
        </p:txBody>
      </p:sp>
      <p:sp>
        <p:nvSpPr>
          <p:cNvPr id="48131" name="Rectangle 3"/>
          <p:cNvSpPr>
            <a:spLocks noGrp="1" noChangeArrowheads="1"/>
          </p:cNvSpPr>
          <p:nvPr>
            <p:ph type="subTitle" idx="1"/>
          </p:nvPr>
        </p:nvSpPr>
        <p:spPr/>
        <p:txBody>
          <a:bodyPr/>
          <a:lstStyle/>
          <a:p>
            <a:r>
              <a:rPr lang="zh-CN" altLang="en-US" sz="4400" b="1">
                <a:latin typeface="宋体" pitchFamily="2" charset="-122"/>
              </a:rPr>
              <a:t>引言</a:t>
            </a:r>
          </a:p>
          <a:p>
            <a:r>
              <a:rPr lang="zh-CN" altLang="en-US" sz="4400" b="1">
                <a:latin typeface="宋体" pitchFamily="2" charset="-122"/>
              </a:rPr>
              <a:t>概率论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8130"/>
                                        </p:tgtEl>
                                        <p:attrNameLst>
                                          <p:attrName>style.visibility</p:attrName>
                                        </p:attrNameLst>
                                      </p:cBhvr>
                                      <p:to>
                                        <p:strVal val="visible"/>
                                      </p:to>
                                    </p:set>
                                    <p:anim calcmode="lin" valueType="num">
                                      <p:cBhvr additive="base">
                                        <p:cTn id="7" dur="500" fill="hold"/>
                                        <p:tgtEl>
                                          <p:spTgt spid="48130"/>
                                        </p:tgtEl>
                                        <p:attrNameLst>
                                          <p:attrName>ppt_x</p:attrName>
                                        </p:attrNameLst>
                                      </p:cBhvr>
                                      <p:tavLst>
                                        <p:tav tm="0">
                                          <p:val>
                                            <p:strVal val="0-#ppt_w/2"/>
                                          </p:val>
                                        </p:tav>
                                        <p:tav tm="100000">
                                          <p:val>
                                            <p:strVal val="#ppt_x"/>
                                          </p:val>
                                        </p:tav>
                                      </p:tavLst>
                                    </p:anim>
                                    <p:anim calcmode="lin" valueType="num">
                                      <p:cBhvr additive="base">
                                        <p:cTn id="8" dur="500" fill="hold"/>
                                        <p:tgtEl>
                                          <p:spTgt spid="4813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8131">
                                            <p:txEl>
                                              <p:pRg st="0" end="0"/>
                                            </p:txEl>
                                          </p:spTgt>
                                        </p:tgtEl>
                                        <p:attrNameLst>
                                          <p:attrName>style.visibility</p:attrName>
                                        </p:attrNameLst>
                                      </p:cBhvr>
                                      <p:to>
                                        <p:strVal val="visible"/>
                                      </p:to>
                                    </p:set>
                                    <p:anim calcmode="lin" valueType="num">
                                      <p:cBhvr additive="base">
                                        <p:cTn id="13" dur="500" fill="hold"/>
                                        <p:tgtEl>
                                          <p:spTgt spid="48131">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81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8131">
                                            <p:txEl>
                                              <p:pRg st="1" end="1"/>
                                            </p:txEl>
                                          </p:spTgt>
                                        </p:tgtEl>
                                        <p:attrNameLst>
                                          <p:attrName>style.visibility</p:attrName>
                                        </p:attrNameLst>
                                      </p:cBhvr>
                                      <p:to>
                                        <p:strVal val="visible"/>
                                      </p:to>
                                    </p:set>
                                    <p:anim calcmode="lin" valueType="num">
                                      <p:cBhvr additive="base">
                                        <p:cTn id="19" dur="500" fill="hold"/>
                                        <p:tgtEl>
                                          <p:spTgt spid="48131">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8131">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0" grpId="0" autoUpdateAnimBg="0"/>
      <p:bldP spid="48131" grpId="0" uiExpand="1"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body" idx="1"/>
          </p:nvPr>
        </p:nvSpPr>
        <p:spPr>
          <a:xfrm>
            <a:off x="304800" y="692150"/>
            <a:ext cx="8540750" cy="5175250"/>
          </a:xfrm>
        </p:spPr>
        <p:txBody>
          <a:bodyPr/>
          <a:lstStyle/>
          <a:p>
            <a:pPr marL="609600" indent="-609600"/>
            <a:r>
              <a:rPr lang="zh-CN" altLang="en-US" b="1"/>
              <a:t>柯尔莫哥洛夫的公理化方法成为现代概率论的基础，</a:t>
            </a:r>
          </a:p>
          <a:p>
            <a:pPr marL="609600" indent="-609600">
              <a:buFontTx/>
              <a:buNone/>
            </a:pPr>
            <a:r>
              <a:rPr lang="zh-CN" altLang="en-US" b="1"/>
              <a:t>     使概率论成为严谨的数学分支，对近几十年概率论的迅速发展起了积极的作用</a:t>
            </a:r>
            <a:r>
              <a:rPr lang="en-US" altLang="zh-CN" b="1"/>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4754">
                                            <p:txEl>
                                              <p:pRg st="0" end="0"/>
                                            </p:txEl>
                                          </p:spTgt>
                                        </p:tgtEl>
                                        <p:attrNameLst>
                                          <p:attrName>style.visibility</p:attrName>
                                        </p:attrNameLst>
                                      </p:cBhvr>
                                      <p:to>
                                        <p:strVal val="visible"/>
                                      </p:to>
                                    </p:set>
                                    <p:anim calcmode="lin" valueType="num">
                                      <p:cBhvr additive="base">
                                        <p:cTn id="7" dur="500" fill="hold"/>
                                        <p:tgtEl>
                                          <p:spTgt spid="7475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475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4754">
                                            <p:txEl>
                                              <p:pRg st="1" end="1"/>
                                            </p:txEl>
                                          </p:spTgt>
                                        </p:tgtEl>
                                        <p:attrNameLst>
                                          <p:attrName>style.visibility</p:attrName>
                                        </p:attrNameLst>
                                      </p:cBhvr>
                                      <p:to>
                                        <p:strVal val="visible"/>
                                      </p:to>
                                    </p:set>
                                    <p:anim calcmode="lin" valueType="num">
                                      <p:cBhvr additive="base">
                                        <p:cTn id="13" dur="500" fill="hold"/>
                                        <p:tgtEl>
                                          <p:spTgt spid="7475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4754">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4" grpId="0" build="p"/>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6786" name="Rectangle 2"/>
          <p:cNvSpPr>
            <a:spLocks noGrp="1" noChangeArrowheads="1"/>
          </p:cNvSpPr>
          <p:nvPr>
            <p:ph type="ctrTitle"/>
          </p:nvPr>
        </p:nvSpPr>
        <p:spPr/>
        <p:txBody>
          <a:bodyPr/>
          <a:lstStyle/>
          <a:p>
            <a:r>
              <a:rPr lang="zh-CN" altLang="en-US" b="1">
                <a:latin typeface="宋体" pitchFamily="2" charset="-122"/>
              </a:rPr>
              <a:t>概率论与数理统计</a:t>
            </a:r>
          </a:p>
        </p:txBody>
      </p:sp>
      <p:sp>
        <p:nvSpPr>
          <p:cNvPr id="246787" name="Rectangle 3"/>
          <p:cNvSpPr>
            <a:spLocks noGrp="1" noChangeArrowheads="1"/>
          </p:cNvSpPr>
          <p:nvPr>
            <p:ph type="subTitle" idx="1"/>
          </p:nvPr>
        </p:nvSpPr>
        <p:spPr/>
        <p:txBody>
          <a:bodyPr/>
          <a:lstStyle/>
          <a:p>
            <a:r>
              <a:rPr lang="zh-CN" altLang="en-US" sz="4400" b="1">
                <a:latin typeface="宋体" pitchFamily="2" charset="-122"/>
              </a:rPr>
              <a:t>引言</a:t>
            </a:r>
          </a:p>
          <a:p>
            <a:r>
              <a:rPr lang="zh-CN" altLang="en-US" sz="4400" b="1">
                <a:latin typeface="宋体" pitchFamily="2" charset="-122"/>
              </a:rPr>
              <a:t>数理统计</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6786"/>
                                        </p:tgtEl>
                                        <p:attrNameLst>
                                          <p:attrName>style.visibility</p:attrName>
                                        </p:attrNameLst>
                                      </p:cBhvr>
                                      <p:to>
                                        <p:strVal val="visible"/>
                                      </p:to>
                                    </p:set>
                                    <p:anim calcmode="lin" valueType="num">
                                      <p:cBhvr additive="base">
                                        <p:cTn id="7" dur="500" fill="hold"/>
                                        <p:tgtEl>
                                          <p:spTgt spid="246786"/>
                                        </p:tgtEl>
                                        <p:attrNameLst>
                                          <p:attrName>ppt_x</p:attrName>
                                        </p:attrNameLst>
                                      </p:cBhvr>
                                      <p:tavLst>
                                        <p:tav tm="0">
                                          <p:val>
                                            <p:strVal val="0-#ppt_w/2"/>
                                          </p:val>
                                        </p:tav>
                                        <p:tav tm="100000">
                                          <p:val>
                                            <p:strVal val="#ppt_x"/>
                                          </p:val>
                                        </p:tav>
                                      </p:tavLst>
                                    </p:anim>
                                    <p:anim calcmode="lin" valueType="num">
                                      <p:cBhvr additive="base">
                                        <p:cTn id="8" dur="500" fill="hold"/>
                                        <p:tgtEl>
                                          <p:spTgt spid="24678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6787">
                                            <p:txEl>
                                              <p:pRg st="0" end="0"/>
                                            </p:txEl>
                                          </p:spTgt>
                                        </p:tgtEl>
                                        <p:attrNameLst>
                                          <p:attrName>style.visibility</p:attrName>
                                        </p:attrNameLst>
                                      </p:cBhvr>
                                      <p:to>
                                        <p:strVal val="visible"/>
                                      </p:to>
                                    </p:set>
                                    <p:anim calcmode="lin" valueType="num">
                                      <p:cBhvr additive="base">
                                        <p:cTn id="13" dur="500" fill="hold"/>
                                        <p:tgtEl>
                                          <p:spTgt spid="246787">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4678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46787">
                                            <p:txEl>
                                              <p:pRg st="1" end="1"/>
                                            </p:txEl>
                                          </p:spTgt>
                                        </p:tgtEl>
                                        <p:attrNameLst>
                                          <p:attrName>style.visibility</p:attrName>
                                        </p:attrNameLst>
                                      </p:cBhvr>
                                      <p:to>
                                        <p:strVal val="visible"/>
                                      </p:to>
                                    </p:set>
                                    <p:anim calcmode="lin" valueType="num">
                                      <p:cBhvr additive="base">
                                        <p:cTn id="19" dur="500" fill="hold"/>
                                        <p:tgtEl>
                                          <p:spTgt spid="246787">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4678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6" grpId="0" autoUpdateAnimBg="0"/>
      <p:bldP spid="246787"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body" idx="1"/>
          </p:nvPr>
        </p:nvSpPr>
        <p:spPr>
          <a:xfrm>
            <a:off x="304800" y="692150"/>
            <a:ext cx="8540750" cy="5175250"/>
          </a:xfrm>
        </p:spPr>
        <p:txBody>
          <a:bodyPr/>
          <a:lstStyle/>
          <a:p>
            <a:pPr marL="609600" indent="-609600"/>
            <a:r>
              <a:rPr lang="zh-CN" altLang="en-US" b="1" dirty="0">
                <a:solidFill>
                  <a:srgbClr val="FF0000"/>
                </a:solidFill>
              </a:rPr>
              <a:t>数理统计学</a:t>
            </a:r>
            <a:r>
              <a:rPr lang="zh-CN" altLang="en-US" b="1" dirty="0"/>
              <a:t>是概率论的一个姐妹学科</a:t>
            </a:r>
            <a:r>
              <a:rPr lang="zh-CN" altLang="en-US" b="1" dirty="0" smtClean="0"/>
              <a:t>，</a:t>
            </a:r>
            <a:endParaRPr lang="en-US" altLang="zh-CN" b="1" dirty="0" smtClean="0"/>
          </a:p>
          <a:p>
            <a:pPr marL="609600" indent="-609600"/>
            <a:r>
              <a:rPr lang="zh-CN" altLang="en-US" b="1" dirty="0" smtClean="0"/>
              <a:t>研究</a:t>
            </a:r>
            <a:r>
              <a:rPr lang="zh-CN" altLang="en-US" b="1" dirty="0"/>
              <a:t>怎样有效地</a:t>
            </a:r>
            <a:r>
              <a:rPr lang="zh-CN" altLang="en-US" b="1" dirty="0">
                <a:solidFill>
                  <a:srgbClr val="FF0000"/>
                </a:solidFill>
              </a:rPr>
              <a:t>收集</a:t>
            </a:r>
            <a:r>
              <a:rPr lang="zh-CN" altLang="en-US" b="1" dirty="0"/>
              <a:t>、</a:t>
            </a:r>
            <a:r>
              <a:rPr lang="zh-CN" altLang="en-US" b="1" dirty="0">
                <a:solidFill>
                  <a:srgbClr val="FF0000"/>
                </a:solidFill>
              </a:rPr>
              <a:t>整理</a:t>
            </a:r>
            <a:r>
              <a:rPr lang="zh-CN" altLang="en-US" b="1" dirty="0"/>
              <a:t>和</a:t>
            </a:r>
            <a:r>
              <a:rPr lang="zh-CN" altLang="en-US" b="1" dirty="0">
                <a:solidFill>
                  <a:srgbClr val="FF0000"/>
                </a:solidFill>
              </a:rPr>
              <a:t>分析带有随机性质的数据</a:t>
            </a:r>
            <a:r>
              <a:rPr lang="zh-CN" altLang="en-US" b="1" dirty="0" smtClean="0"/>
              <a:t>，</a:t>
            </a:r>
            <a:endParaRPr lang="en-US" altLang="zh-CN" b="1" dirty="0" smtClean="0"/>
          </a:p>
          <a:p>
            <a:pPr marL="609600" indent="-609600"/>
            <a:r>
              <a:rPr lang="zh-CN" altLang="en-US" b="1" dirty="0" smtClean="0"/>
              <a:t>以</a:t>
            </a:r>
            <a:r>
              <a:rPr lang="zh-CN" altLang="en-US" b="1" dirty="0"/>
              <a:t>对所观察的问题作出推断和预测</a:t>
            </a:r>
            <a:r>
              <a:rPr lang="zh-CN" altLang="en-US" b="1" dirty="0" smtClean="0"/>
              <a:t>，</a:t>
            </a:r>
            <a:endParaRPr lang="en-US" altLang="zh-CN" b="1" dirty="0" smtClean="0"/>
          </a:p>
          <a:p>
            <a:pPr marL="609600" indent="-609600"/>
            <a:r>
              <a:rPr lang="zh-CN" altLang="en-US" b="1" dirty="0" smtClean="0"/>
              <a:t>直至</a:t>
            </a:r>
            <a:r>
              <a:rPr lang="zh-CN" altLang="en-US" b="1" dirty="0"/>
              <a:t>为采取一定的决策和行动提供依据和建议</a:t>
            </a:r>
            <a:r>
              <a:rPr lang="en-US" altLang="zh-CN" b="1" dirty="0" smtClean="0"/>
              <a:t>.</a:t>
            </a:r>
            <a:endParaRPr lang="en-US" altLang="zh-CN"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5778">
                                            <p:txEl>
                                              <p:pRg st="0" end="0"/>
                                            </p:txEl>
                                          </p:spTgt>
                                        </p:tgtEl>
                                        <p:attrNameLst>
                                          <p:attrName>style.visibility</p:attrName>
                                        </p:attrNameLst>
                                      </p:cBhvr>
                                      <p:to>
                                        <p:strVal val="visible"/>
                                      </p:to>
                                    </p:set>
                                    <p:anim calcmode="lin" valueType="num">
                                      <p:cBhvr additive="base">
                                        <p:cTn id="7" dur="500" fill="hold"/>
                                        <p:tgtEl>
                                          <p:spTgt spid="7577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577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5778">
                                            <p:txEl>
                                              <p:pRg st="1" end="1"/>
                                            </p:txEl>
                                          </p:spTgt>
                                        </p:tgtEl>
                                        <p:attrNameLst>
                                          <p:attrName>style.visibility</p:attrName>
                                        </p:attrNameLst>
                                      </p:cBhvr>
                                      <p:to>
                                        <p:strVal val="visible"/>
                                      </p:to>
                                    </p:set>
                                    <p:anim calcmode="lin" valueType="num">
                                      <p:cBhvr additive="base">
                                        <p:cTn id="13" dur="500" fill="hold"/>
                                        <p:tgtEl>
                                          <p:spTgt spid="7577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577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5778">
                                            <p:txEl>
                                              <p:pRg st="2" end="2"/>
                                            </p:txEl>
                                          </p:spTgt>
                                        </p:tgtEl>
                                        <p:attrNameLst>
                                          <p:attrName>style.visibility</p:attrName>
                                        </p:attrNameLst>
                                      </p:cBhvr>
                                      <p:to>
                                        <p:strVal val="visible"/>
                                      </p:to>
                                    </p:set>
                                    <p:anim calcmode="lin" valueType="num">
                                      <p:cBhvr additive="base">
                                        <p:cTn id="19" dur="500" fill="hold"/>
                                        <p:tgtEl>
                                          <p:spTgt spid="75778">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577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5778">
                                            <p:txEl>
                                              <p:pRg st="3" end="3"/>
                                            </p:txEl>
                                          </p:spTgt>
                                        </p:tgtEl>
                                        <p:attrNameLst>
                                          <p:attrName>style.visibility</p:attrName>
                                        </p:attrNameLst>
                                      </p:cBhvr>
                                      <p:to>
                                        <p:strVal val="visible"/>
                                      </p:to>
                                    </p:set>
                                    <p:anim calcmode="lin" valueType="num">
                                      <p:cBhvr additive="base">
                                        <p:cTn id="25" dur="500" fill="hold"/>
                                        <p:tgtEl>
                                          <p:spTgt spid="75778">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5778">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8"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body" idx="1"/>
          </p:nvPr>
        </p:nvSpPr>
        <p:spPr>
          <a:xfrm>
            <a:off x="304800" y="692150"/>
            <a:ext cx="8540750" cy="5175250"/>
          </a:xfrm>
        </p:spPr>
        <p:txBody>
          <a:bodyPr/>
          <a:lstStyle/>
          <a:p>
            <a:pPr marL="609600" indent="-609600"/>
            <a:r>
              <a:rPr lang="zh-CN" altLang="en-US" b="1" dirty="0">
                <a:solidFill>
                  <a:srgbClr val="FF0000"/>
                </a:solidFill>
              </a:rPr>
              <a:t>数理统计学</a:t>
            </a:r>
            <a:r>
              <a:rPr lang="zh-CN" altLang="en-US" b="1" dirty="0"/>
              <a:t>是概率论的一个姐妹学科，研究怎样有效地</a:t>
            </a:r>
            <a:r>
              <a:rPr lang="zh-CN" altLang="en-US" b="1" dirty="0">
                <a:solidFill>
                  <a:srgbClr val="FF0000"/>
                </a:solidFill>
              </a:rPr>
              <a:t>收集</a:t>
            </a:r>
            <a:r>
              <a:rPr lang="zh-CN" altLang="en-US" b="1" dirty="0"/>
              <a:t>、</a:t>
            </a:r>
            <a:r>
              <a:rPr lang="zh-CN" altLang="en-US" b="1" dirty="0">
                <a:solidFill>
                  <a:srgbClr val="FF0000"/>
                </a:solidFill>
              </a:rPr>
              <a:t>整理</a:t>
            </a:r>
            <a:r>
              <a:rPr lang="zh-CN" altLang="en-US" b="1" dirty="0"/>
              <a:t>和</a:t>
            </a:r>
            <a:r>
              <a:rPr lang="zh-CN" altLang="en-US" b="1" dirty="0">
                <a:solidFill>
                  <a:srgbClr val="FF0000"/>
                </a:solidFill>
              </a:rPr>
              <a:t>分析带有随机性质的数据</a:t>
            </a:r>
            <a:r>
              <a:rPr lang="zh-CN" altLang="en-US" b="1" dirty="0"/>
              <a:t>，以对所观察的问题作出推断和预测，直至为采取一定的决策和行动提供依据和建议</a:t>
            </a:r>
            <a:r>
              <a:rPr lang="en-US" altLang="zh-CN" b="1" dirty="0"/>
              <a:t>.</a:t>
            </a:r>
          </a:p>
          <a:p>
            <a:pPr marL="609600" indent="-609600"/>
            <a:r>
              <a:rPr lang="zh-CN" altLang="en-US" b="1" dirty="0">
                <a:solidFill>
                  <a:srgbClr val="FF0000"/>
                </a:solidFill>
              </a:rPr>
              <a:t>统计学</a:t>
            </a:r>
            <a:r>
              <a:rPr lang="zh-CN" altLang="en-US" b="1" dirty="0"/>
              <a:t>自古有之，例如人口统计、社会调查等</a:t>
            </a:r>
            <a:r>
              <a:rPr lang="en-US" altLang="zh-CN" b="1" dirty="0"/>
              <a:t>.</a:t>
            </a:r>
            <a:r>
              <a:rPr lang="zh-CN" altLang="en-US" b="1" dirty="0"/>
              <a:t>但它不是现代意义下的数理统计学，只是数据的记录和整理</a:t>
            </a:r>
            <a:r>
              <a:rPr lang="en-US" altLang="zh-CN" b="1" dirty="0"/>
              <a:t>.</a:t>
            </a:r>
          </a:p>
          <a:p>
            <a:pPr marL="609600" indent="-609600"/>
            <a:r>
              <a:rPr lang="zh-CN" altLang="en-US" b="1" dirty="0"/>
              <a:t>数理统计学是随着概率论的发展而发展起来的</a:t>
            </a:r>
            <a:r>
              <a:rPr lang="en-US" altLang="zh-CN" b="1" dirty="0"/>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5778">
                                            <p:txEl>
                                              <p:pRg st="0" end="0"/>
                                            </p:txEl>
                                          </p:spTgt>
                                        </p:tgtEl>
                                        <p:attrNameLst>
                                          <p:attrName>style.visibility</p:attrName>
                                        </p:attrNameLst>
                                      </p:cBhvr>
                                      <p:to>
                                        <p:strVal val="visible"/>
                                      </p:to>
                                    </p:set>
                                    <p:anim calcmode="lin" valueType="num">
                                      <p:cBhvr additive="base">
                                        <p:cTn id="7" dur="500" fill="hold"/>
                                        <p:tgtEl>
                                          <p:spTgt spid="7577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577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5778">
                                            <p:txEl>
                                              <p:pRg st="1" end="1"/>
                                            </p:txEl>
                                          </p:spTgt>
                                        </p:tgtEl>
                                        <p:attrNameLst>
                                          <p:attrName>style.visibility</p:attrName>
                                        </p:attrNameLst>
                                      </p:cBhvr>
                                      <p:to>
                                        <p:strVal val="visible"/>
                                      </p:to>
                                    </p:set>
                                    <p:anim calcmode="lin" valueType="num">
                                      <p:cBhvr additive="base">
                                        <p:cTn id="13" dur="500" fill="hold"/>
                                        <p:tgtEl>
                                          <p:spTgt spid="7577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577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5778">
                                            <p:txEl>
                                              <p:pRg st="2" end="2"/>
                                            </p:txEl>
                                          </p:spTgt>
                                        </p:tgtEl>
                                        <p:attrNameLst>
                                          <p:attrName>style.visibility</p:attrName>
                                        </p:attrNameLst>
                                      </p:cBhvr>
                                      <p:to>
                                        <p:strVal val="visible"/>
                                      </p:to>
                                    </p:set>
                                    <p:anim calcmode="lin" valueType="num">
                                      <p:cBhvr additive="base">
                                        <p:cTn id="19" dur="500" fill="hold"/>
                                        <p:tgtEl>
                                          <p:spTgt spid="75778">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5778">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8"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body" idx="1"/>
          </p:nvPr>
        </p:nvSpPr>
        <p:spPr>
          <a:xfrm>
            <a:off x="304800" y="692150"/>
            <a:ext cx="8540750" cy="5175250"/>
          </a:xfrm>
        </p:spPr>
        <p:txBody>
          <a:bodyPr/>
          <a:lstStyle/>
          <a:p>
            <a:pPr marL="609600" indent="-609600"/>
            <a:r>
              <a:rPr lang="zh-CN" altLang="en-US" b="1" dirty="0"/>
              <a:t>当人们认识到必须把</a:t>
            </a:r>
            <a:r>
              <a:rPr lang="zh-CN" altLang="en-US" b="1" dirty="0">
                <a:solidFill>
                  <a:srgbClr val="FF0000"/>
                </a:solidFill>
              </a:rPr>
              <a:t>数据</a:t>
            </a:r>
            <a:r>
              <a:rPr lang="zh-CN" altLang="en-US" b="1" dirty="0"/>
              <a:t>看成是来自一定概率分布的</a:t>
            </a:r>
            <a:r>
              <a:rPr lang="zh-CN" altLang="en-US" b="1" dirty="0">
                <a:solidFill>
                  <a:srgbClr val="FF0000"/>
                </a:solidFill>
              </a:rPr>
              <a:t>总体</a:t>
            </a:r>
            <a:r>
              <a:rPr lang="zh-CN" altLang="en-US" b="1" dirty="0" smtClean="0"/>
              <a:t>，</a:t>
            </a:r>
            <a:endParaRPr lang="en-US" altLang="zh-CN" b="1" dirty="0" smtClean="0"/>
          </a:p>
          <a:p>
            <a:pPr marL="609600" indent="-609600"/>
            <a:r>
              <a:rPr lang="zh-CN" altLang="en-US" b="1" dirty="0" smtClean="0"/>
              <a:t>所</a:t>
            </a:r>
            <a:r>
              <a:rPr lang="zh-CN" altLang="en-US" b="1" dirty="0"/>
              <a:t>研究的对象是这个总体而不能局限于数据本身之日，也就是数理统计诞生之时</a:t>
            </a:r>
            <a:r>
              <a:rPr lang="en-US" altLang="zh-CN" b="1" dirty="0"/>
              <a:t>.</a:t>
            </a:r>
            <a:r>
              <a:rPr lang="en-US" altLang="zh-CN" dirty="0"/>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6802">
                                            <p:txEl>
                                              <p:pRg st="0" end="0"/>
                                            </p:txEl>
                                          </p:spTgt>
                                        </p:tgtEl>
                                        <p:attrNameLst>
                                          <p:attrName>style.visibility</p:attrName>
                                        </p:attrNameLst>
                                      </p:cBhvr>
                                      <p:to>
                                        <p:strVal val="visible"/>
                                      </p:to>
                                    </p:set>
                                    <p:anim calcmode="lin" valueType="num">
                                      <p:cBhvr additive="base">
                                        <p:cTn id="7" dur="500" fill="hold"/>
                                        <p:tgtEl>
                                          <p:spTgt spid="7680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680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6802">
                                            <p:txEl>
                                              <p:pRg st="1" end="1"/>
                                            </p:txEl>
                                          </p:spTgt>
                                        </p:tgtEl>
                                        <p:attrNameLst>
                                          <p:attrName>style.visibility</p:attrName>
                                        </p:attrNameLst>
                                      </p:cBhvr>
                                      <p:to>
                                        <p:strVal val="visible"/>
                                      </p:to>
                                    </p:set>
                                    <p:anim calcmode="lin" valueType="num">
                                      <p:cBhvr additive="base">
                                        <p:cTn id="13" dur="500" fill="hold"/>
                                        <p:tgtEl>
                                          <p:spTgt spid="7680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6802">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2"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body" idx="1"/>
          </p:nvPr>
        </p:nvSpPr>
        <p:spPr>
          <a:xfrm>
            <a:off x="304800" y="692150"/>
            <a:ext cx="8540750" cy="5175250"/>
          </a:xfrm>
        </p:spPr>
        <p:txBody>
          <a:bodyPr/>
          <a:lstStyle/>
          <a:p>
            <a:pPr marL="609600" indent="-609600"/>
            <a:r>
              <a:rPr lang="zh-CN" altLang="en-US" b="1"/>
              <a:t>在</a:t>
            </a:r>
            <a:r>
              <a:rPr lang="en-US" altLang="zh-CN" b="1"/>
              <a:t>19</a:t>
            </a:r>
            <a:r>
              <a:rPr lang="zh-CN" altLang="en-US" b="1"/>
              <a:t>世纪中叶以前已出现了若干重要的工作，特别是</a:t>
            </a:r>
            <a:r>
              <a:rPr lang="zh-CN" altLang="en-US" b="1">
                <a:solidFill>
                  <a:srgbClr val="FF0000"/>
                </a:solidFill>
              </a:rPr>
              <a:t>高斯</a:t>
            </a:r>
            <a:r>
              <a:rPr lang="en-US" altLang="zh-CN" b="1"/>
              <a:t>(C.F. Gauss)</a:t>
            </a:r>
            <a:r>
              <a:rPr lang="zh-CN" altLang="en-US" b="1"/>
              <a:t>和勒让德关于观测数据的误差分析和最小二乘法</a:t>
            </a:r>
            <a:r>
              <a:rPr lang="en-US" altLang="zh-CN" b="1"/>
              <a:t>.</a:t>
            </a:r>
          </a:p>
        </p:txBody>
      </p:sp>
      <p:pic>
        <p:nvPicPr>
          <p:cNvPr id="77827" name="Picture 3" descr="u=2894036330,3335710649&amp;fm=58"/>
          <p:cNvPicPr>
            <a:picLocks noChangeAspect="1" noChangeArrowheads="1"/>
          </p:cNvPicPr>
          <p:nvPr/>
        </p:nvPicPr>
        <p:blipFill>
          <a:blip r:embed="rId2" cstate="print"/>
          <a:srcRect/>
          <a:stretch>
            <a:fillRect/>
          </a:stretch>
        </p:blipFill>
        <p:spPr bwMode="auto">
          <a:xfrm>
            <a:off x="1476375" y="2636838"/>
            <a:ext cx="2054225" cy="2376487"/>
          </a:xfrm>
          <a:prstGeom prst="rect">
            <a:avLst/>
          </a:prstGeom>
          <a:noFill/>
        </p:spPr>
      </p:pic>
      <p:pic>
        <p:nvPicPr>
          <p:cNvPr id="77828" name="Picture 4" descr="u=2403276274,3076911732&amp;fm=58"/>
          <p:cNvPicPr>
            <a:picLocks noChangeAspect="1" noChangeArrowheads="1"/>
          </p:cNvPicPr>
          <p:nvPr/>
        </p:nvPicPr>
        <p:blipFill>
          <a:blip r:embed="rId3" cstate="print"/>
          <a:srcRect/>
          <a:stretch>
            <a:fillRect/>
          </a:stretch>
        </p:blipFill>
        <p:spPr bwMode="auto">
          <a:xfrm>
            <a:off x="4859338" y="2492375"/>
            <a:ext cx="2070100" cy="2395538"/>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7826">
                                            <p:txEl>
                                              <p:pRg st="0" end="0"/>
                                            </p:txEl>
                                          </p:spTgt>
                                        </p:tgtEl>
                                        <p:attrNameLst>
                                          <p:attrName>style.visibility</p:attrName>
                                        </p:attrNameLst>
                                      </p:cBhvr>
                                      <p:to>
                                        <p:strVal val="visible"/>
                                      </p:to>
                                    </p:set>
                                    <p:anim calcmode="lin" valueType="num">
                                      <p:cBhvr additive="base">
                                        <p:cTn id="7" dur="500" fill="hold"/>
                                        <p:tgtEl>
                                          <p:spTgt spid="7782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782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77827"/>
                                        </p:tgtEl>
                                        <p:attrNameLst>
                                          <p:attrName>style.visibility</p:attrName>
                                        </p:attrNameLst>
                                      </p:cBhvr>
                                      <p:to>
                                        <p:strVal val="visible"/>
                                      </p:to>
                                    </p:set>
                                    <p:animEffect transition="in" filter="blinds(horizontal)">
                                      <p:cBhvr>
                                        <p:cTn id="13" dur="500"/>
                                        <p:tgtEl>
                                          <p:spTgt spid="77827"/>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nodeType="clickEffect">
                                  <p:stCondLst>
                                    <p:cond delay="0"/>
                                  </p:stCondLst>
                                  <p:childTnLst>
                                    <p:set>
                                      <p:cBhvr>
                                        <p:cTn id="17" dur="1" fill="hold">
                                          <p:stCondLst>
                                            <p:cond delay="0"/>
                                          </p:stCondLst>
                                        </p:cTn>
                                        <p:tgtEl>
                                          <p:spTgt spid="77828"/>
                                        </p:tgtEl>
                                        <p:attrNameLst>
                                          <p:attrName>style.visibility</p:attrName>
                                        </p:attrNameLst>
                                      </p:cBhvr>
                                      <p:to>
                                        <p:strVal val="visible"/>
                                      </p:to>
                                    </p:set>
                                    <p:anim calcmode="lin" valueType="num">
                                      <p:cBhvr additive="base">
                                        <p:cTn id="18" dur="500" fill="hold"/>
                                        <p:tgtEl>
                                          <p:spTgt spid="77828"/>
                                        </p:tgtEl>
                                        <p:attrNameLst>
                                          <p:attrName>ppt_x</p:attrName>
                                        </p:attrNameLst>
                                      </p:cBhvr>
                                      <p:tavLst>
                                        <p:tav tm="0">
                                          <p:val>
                                            <p:strVal val="1+#ppt_w/2"/>
                                          </p:val>
                                        </p:tav>
                                        <p:tav tm="100000">
                                          <p:val>
                                            <p:strVal val="#ppt_x"/>
                                          </p:val>
                                        </p:tav>
                                      </p:tavLst>
                                    </p:anim>
                                    <p:anim calcmode="lin" valueType="num">
                                      <p:cBhvr additive="base">
                                        <p:cTn id="19" dur="500" fill="hold"/>
                                        <p:tgtEl>
                                          <p:spTgt spid="778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6"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body" idx="1"/>
          </p:nvPr>
        </p:nvSpPr>
        <p:spPr>
          <a:xfrm>
            <a:off x="304800" y="692150"/>
            <a:ext cx="8540750" cy="5175250"/>
          </a:xfrm>
        </p:spPr>
        <p:txBody>
          <a:bodyPr/>
          <a:lstStyle/>
          <a:p>
            <a:pPr marL="609600" indent="-609600"/>
            <a:r>
              <a:rPr lang="zh-CN" altLang="en-US" b="1"/>
              <a:t>到</a:t>
            </a:r>
            <a:r>
              <a:rPr lang="en-US" altLang="zh-CN" b="1"/>
              <a:t>19</a:t>
            </a:r>
            <a:r>
              <a:rPr lang="zh-CN" altLang="en-US" b="1"/>
              <a:t>世纪末期，经过包括</a:t>
            </a:r>
            <a:r>
              <a:rPr lang="en-US" altLang="zh-CN" b="1"/>
              <a:t>K. Pearson</a:t>
            </a:r>
            <a:r>
              <a:rPr lang="zh-CN" altLang="en-US" b="1"/>
              <a:t>在内的一些学者的努力，这门学科已开始形成。</a:t>
            </a:r>
            <a:endParaRPr lang="en-US" altLang="zh-CN" b="1"/>
          </a:p>
        </p:txBody>
      </p:sp>
      <p:pic>
        <p:nvPicPr>
          <p:cNvPr id="78852" name="Picture 4" descr="Karl Pearson"/>
          <p:cNvPicPr>
            <a:picLocks noChangeAspect="1" noChangeArrowheads="1"/>
          </p:cNvPicPr>
          <p:nvPr/>
        </p:nvPicPr>
        <p:blipFill>
          <a:blip r:embed="rId2" cstate="print"/>
          <a:srcRect/>
          <a:stretch>
            <a:fillRect/>
          </a:stretch>
        </p:blipFill>
        <p:spPr bwMode="auto">
          <a:xfrm>
            <a:off x="3203575" y="1916113"/>
            <a:ext cx="1771650" cy="2095500"/>
          </a:xfrm>
          <a:prstGeom prst="rect">
            <a:avLst/>
          </a:prstGeom>
          <a:noFill/>
        </p:spPr>
      </p:pic>
      <p:sp>
        <p:nvSpPr>
          <p:cNvPr id="78853" name="Rectangle 5"/>
          <p:cNvSpPr>
            <a:spLocks noChangeArrowheads="1"/>
          </p:cNvSpPr>
          <p:nvPr/>
        </p:nvSpPr>
        <p:spPr bwMode="auto">
          <a:xfrm>
            <a:off x="304800" y="4724400"/>
            <a:ext cx="8540750" cy="1143000"/>
          </a:xfrm>
          <a:prstGeom prst="rect">
            <a:avLst/>
          </a:prstGeom>
          <a:noFill/>
          <a:ln w="9525">
            <a:noFill/>
            <a:miter lim="800000"/>
            <a:headEnd/>
            <a:tailEnd/>
          </a:ln>
          <a:effectLst/>
        </p:spPr>
        <p:txBody>
          <a:bodyPr/>
          <a:lstStyle/>
          <a:p>
            <a:pPr marL="609600" indent="-609600">
              <a:spcBef>
                <a:spcPct val="20000"/>
              </a:spcBef>
              <a:buFontTx/>
              <a:buChar char="•"/>
            </a:pPr>
            <a:r>
              <a:rPr lang="en-US" altLang="zh-CN" sz="3200" b="1"/>
              <a:t>Karl Pearson</a:t>
            </a:r>
            <a:r>
              <a:rPr lang="zh-CN" altLang="en-US" sz="3200" b="1"/>
              <a:t>（</a:t>
            </a:r>
            <a:r>
              <a:rPr lang="en-US" altLang="zh-CN" sz="3200" b="1"/>
              <a:t>1857</a:t>
            </a:r>
            <a:r>
              <a:rPr lang="zh-CN" altLang="en-US" sz="3200" b="1"/>
              <a:t>～</a:t>
            </a:r>
            <a:r>
              <a:rPr lang="en-US" altLang="zh-CN" sz="3200" b="1"/>
              <a:t>1936</a:t>
            </a:r>
            <a:r>
              <a:rPr lang="zh-CN" altLang="en-US" sz="3200" b="1"/>
              <a:t>），生卒于伦敦，公认为统计学之父。</a:t>
            </a:r>
            <a:endParaRPr lang="en-US" altLang="zh-CN" sz="3200" b="1"/>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8850">
                                            <p:txEl>
                                              <p:pRg st="0" end="0"/>
                                            </p:txEl>
                                          </p:spTgt>
                                        </p:tgtEl>
                                        <p:attrNameLst>
                                          <p:attrName>style.visibility</p:attrName>
                                        </p:attrNameLst>
                                      </p:cBhvr>
                                      <p:to>
                                        <p:strVal val="visible"/>
                                      </p:to>
                                    </p:set>
                                    <p:anim calcmode="lin" valueType="num">
                                      <p:cBhvr additive="base">
                                        <p:cTn id="7" dur="500" fill="hold"/>
                                        <p:tgtEl>
                                          <p:spTgt spid="7885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885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8853">
                                            <p:txEl>
                                              <p:pRg st="0" end="0"/>
                                            </p:txEl>
                                          </p:spTgt>
                                        </p:tgtEl>
                                        <p:attrNameLst>
                                          <p:attrName>style.visibility</p:attrName>
                                        </p:attrNameLst>
                                      </p:cBhvr>
                                      <p:to>
                                        <p:strVal val="visible"/>
                                      </p:to>
                                    </p:set>
                                    <p:anim calcmode="lin" valueType="num">
                                      <p:cBhvr additive="base">
                                        <p:cTn id="13" dur="500" fill="hold"/>
                                        <p:tgtEl>
                                          <p:spTgt spid="7885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885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0" grpId="0" build="p"/>
      <p:bldP spid="7885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body" idx="1"/>
          </p:nvPr>
        </p:nvSpPr>
        <p:spPr>
          <a:xfrm>
            <a:off x="304800" y="692150"/>
            <a:ext cx="8540750" cy="5175250"/>
          </a:xfrm>
        </p:spPr>
        <p:txBody>
          <a:bodyPr/>
          <a:lstStyle/>
          <a:p>
            <a:pPr marL="609600" indent="-609600"/>
            <a:r>
              <a:rPr lang="zh-CN" altLang="en-US" b="1"/>
              <a:t>但数理统计学发展成一门成熟的学科，则是</a:t>
            </a:r>
            <a:r>
              <a:rPr lang="en-US" altLang="zh-CN" b="1"/>
              <a:t>20</a:t>
            </a:r>
            <a:r>
              <a:rPr lang="zh-CN" altLang="en-US" b="1"/>
              <a:t>世纪上半叶的事，它在很大程度上要归功于</a:t>
            </a:r>
            <a:r>
              <a:rPr lang="en-US" altLang="zh-CN" b="1"/>
              <a:t>K. Pearson</a:t>
            </a:r>
            <a:r>
              <a:rPr lang="zh-CN" altLang="en-US" b="1"/>
              <a:t>、 </a:t>
            </a:r>
            <a:r>
              <a:rPr lang="en-US" altLang="zh-CN" b="1"/>
              <a:t>R.A.Fisher</a:t>
            </a:r>
            <a:r>
              <a:rPr lang="zh-CN" altLang="en-US" b="1"/>
              <a:t>等学者的工作。</a:t>
            </a:r>
          </a:p>
          <a:p>
            <a:pPr marL="609600" indent="-609600"/>
            <a:r>
              <a:rPr lang="zh-CN" altLang="en-US" b="1"/>
              <a:t>特别是</a:t>
            </a:r>
            <a:r>
              <a:rPr lang="en-US" altLang="zh-CN" b="1"/>
              <a:t>Fisher</a:t>
            </a:r>
            <a:r>
              <a:rPr lang="zh-CN" altLang="en-US" b="1"/>
              <a:t>的贡献，对这门学科的建立起了决定性的作用。</a:t>
            </a:r>
            <a:endParaRPr lang="en-US" altLang="zh-CN" b="1"/>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1186">
                                            <p:txEl>
                                              <p:pRg st="0" end="0"/>
                                            </p:txEl>
                                          </p:spTgt>
                                        </p:tgtEl>
                                        <p:attrNameLst>
                                          <p:attrName>style.visibility</p:attrName>
                                        </p:attrNameLst>
                                      </p:cBhvr>
                                      <p:to>
                                        <p:strVal val="visible"/>
                                      </p:to>
                                    </p:set>
                                    <p:anim calcmode="lin" valueType="num">
                                      <p:cBhvr additive="base">
                                        <p:cTn id="7" dur="500" fill="hold"/>
                                        <p:tgtEl>
                                          <p:spTgt spid="22118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2118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21186">
                                            <p:txEl>
                                              <p:pRg st="1" end="1"/>
                                            </p:txEl>
                                          </p:spTgt>
                                        </p:tgtEl>
                                        <p:attrNameLst>
                                          <p:attrName>style.visibility</p:attrName>
                                        </p:attrNameLst>
                                      </p:cBhvr>
                                      <p:to>
                                        <p:strVal val="visible"/>
                                      </p:to>
                                    </p:set>
                                    <p:anim calcmode="lin" valueType="num">
                                      <p:cBhvr additive="base">
                                        <p:cTn id="13" dur="500" fill="hold"/>
                                        <p:tgtEl>
                                          <p:spTgt spid="22118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21186">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86"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body" idx="1"/>
          </p:nvPr>
        </p:nvSpPr>
        <p:spPr>
          <a:xfrm>
            <a:off x="304800" y="692150"/>
            <a:ext cx="8540750" cy="5175250"/>
          </a:xfrm>
        </p:spPr>
        <p:txBody>
          <a:bodyPr/>
          <a:lstStyle/>
          <a:p>
            <a:pPr marL="609600" indent="-609600"/>
            <a:r>
              <a:rPr lang="en-US" altLang="zh-CN" b="1"/>
              <a:t>R.A.Fisher(1890</a:t>
            </a:r>
            <a:r>
              <a:rPr lang="zh-CN" altLang="en-US" b="1"/>
              <a:t>～</a:t>
            </a:r>
            <a:r>
              <a:rPr lang="en-US" altLang="zh-CN" b="1"/>
              <a:t>1962)</a:t>
            </a:r>
          </a:p>
        </p:txBody>
      </p:sp>
      <p:sp>
        <p:nvSpPr>
          <p:cNvPr id="225283" name="Rectangle 3"/>
          <p:cNvSpPr>
            <a:spLocks noChangeArrowheads="1"/>
          </p:cNvSpPr>
          <p:nvPr/>
        </p:nvSpPr>
        <p:spPr bwMode="auto">
          <a:xfrm>
            <a:off x="304800" y="4652963"/>
            <a:ext cx="8540750" cy="2016125"/>
          </a:xfrm>
          <a:prstGeom prst="rect">
            <a:avLst/>
          </a:prstGeom>
          <a:noFill/>
          <a:ln w="9525">
            <a:noFill/>
            <a:miter lim="800000"/>
            <a:headEnd/>
            <a:tailEnd/>
          </a:ln>
          <a:effectLst/>
        </p:spPr>
        <p:txBody>
          <a:bodyPr/>
          <a:lstStyle/>
          <a:p>
            <a:pPr marL="609600" indent="-609600">
              <a:spcBef>
                <a:spcPct val="20000"/>
              </a:spcBef>
              <a:buFontTx/>
              <a:buChar char="•"/>
            </a:pPr>
            <a:r>
              <a:rPr lang="zh-CN" altLang="en-US" sz="3200" b="1"/>
              <a:t>全名</a:t>
            </a:r>
            <a:r>
              <a:rPr lang="en-US" altLang="zh-CN" sz="3200" b="1"/>
              <a:t>Ronald Aylmer Fisher</a:t>
            </a:r>
            <a:r>
              <a:rPr lang="zh-CN" altLang="en-US" sz="3200" b="1"/>
              <a:t>，生于</a:t>
            </a:r>
            <a:r>
              <a:rPr lang="zh-CN" altLang="en-US" sz="3200" b="1">
                <a:hlinkClick r:id="rId2"/>
              </a:rPr>
              <a:t>伦敦</a:t>
            </a:r>
            <a:r>
              <a:rPr lang="zh-CN" altLang="en-US" sz="3200" b="1"/>
              <a:t>，卒于 </a:t>
            </a:r>
            <a:r>
              <a:rPr lang="en-US" altLang="zh-CN" sz="3200" b="1"/>
              <a:t>Adleaide</a:t>
            </a:r>
            <a:r>
              <a:rPr lang="zh-CN" altLang="en-US" sz="3200" b="1"/>
              <a:t>（</a:t>
            </a:r>
            <a:r>
              <a:rPr lang="zh-CN" altLang="en-US" sz="3200" b="1">
                <a:hlinkClick r:id="rId3"/>
              </a:rPr>
              <a:t>澳洲</a:t>
            </a:r>
            <a:r>
              <a:rPr lang="zh-CN" altLang="en-US" sz="3200" b="1"/>
              <a:t>）。英国</a:t>
            </a:r>
            <a:r>
              <a:rPr lang="zh-CN" altLang="en-US" sz="3200" b="1">
                <a:hlinkClick r:id="rId4"/>
              </a:rPr>
              <a:t>统计</a:t>
            </a:r>
            <a:r>
              <a:rPr lang="zh-CN" altLang="en-US" sz="3200" b="1"/>
              <a:t>与</a:t>
            </a:r>
            <a:r>
              <a:rPr lang="zh-CN" altLang="en-US" sz="3200" b="1">
                <a:hlinkClick r:id="rId5"/>
              </a:rPr>
              <a:t>遗传学家</a:t>
            </a:r>
            <a:r>
              <a:rPr lang="zh-CN" altLang="en-US" sz="3200" b="1"/>
              <a:t>，现代统计科学的奠基人之一，并对达尔文</a:t>
            </a:r>
            <a:r>
              <a:rPr lang="zh-CN" altLang="en-US" sz="3200" b="1">
                <a:hlinkClick r:id="rId6"/>
              </a:rPr>
              <a:t>进化论</a:t>
            </a:r>
            <a:r>
              <a:rPr lang="zh-CN" altLang="en-US" sz="3200" b="1"/>
              <a:t>作了基础澄清的工作。</a:t>
            </a:r>
            <a:endParaRPr lang="en-US" altLang="zh-CN" sz="3200" b="1"/>
          </a:p>
        </p:txBody>
      </p:sp>
      <p:pic>
        <p:nvPicPr>
          <p:cNvPr id="225284" name="Picture 4" descr="R"/>
          <p:cNvPicPr>
            <a:picLocks noChangeAspect="1" noChangeArrowheads="1"/>
          </p:cNvPicPr>
          <p:nvPr/>
        </p:nvPicPr>
        <p:blipFill>
          <a:blip r:embed="rId7" cstate="print"/>
          <a:srcRect/>
          <a:stretch>
            <a:fillRect/>
          </a:stretch>
        </p:blipFill>
        <p:spPr bwMode="auto">
          <a:xfrm>
            <a:off x="3924300" y="1268413"/>
            <a:ext cx="2552700" cy="3248025"/>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5282">
                                            <p:txEl>
                                              <p:pRg st="0" end="0"/>
                                            </p:txEl>
                                          </p:spTgt>
                                        </p:tgtEl>
                                        <p:attrNameLst>
                                          <p:attrName>style.visibility</p:attrName>
                                        </p:attrNameLst>
                                      </p:cBhvr>
                                      <p:to>
                                        <p:strVal val="visible"/>
                                      </p:to>
                                    </p:set>
                                    <p:anim calcmode="lin" valueType="num">
                                      <p:cBhvr additive="base">
                                        <p:cTn id="7" dur="500" fill="hold"/>
                                        <p:tgtEl>
                                          <p:spTgt spid="22528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2528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25283">
                                            <p:txEl>
                                              <p:pRg st="0" end="0"/>
                                            </p:txEl>
                                          </p:spTgt>
                                        </p:tgtEl>
                                        <p:attrNameLst>
                                          <p:attrName>style.visibility</p:attrName>
                                        </p:attrNameLst>
                                      </p:cBhvr>
                                      <p:to>
                                        <p:strVal val="visible"/>
                                      </p:to>
                                    </p:set>
                                    <p:anim calcmode="lin" valueType="num">
                                      <p:cBhvr additive="base">
                                        <p:cTn id="13" dur="500" fill="hold"/>
                                        <p:tgtEl>
                                          <p:spTgt spid="22528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2528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82" grpId="0" build="p"/>
      <p:bldP spid="22528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body" idx="1"/>
          </p:nvPr>
        </p:nvSpPr>
        <p:spPr>
          <a:xfrm>
            <a:off x="304800" y="692150"/>
            <a:ext cx="8540750" cy="5175250"/>
          </a:xfrm>
        </p:spPr>
        <p:txBody>
          <a:bodyPr/>
          <a:lstStyle/>
          <a:p>
            <a:pPr marL="609600" indent="-609600"/>
            <a:r>
              <a:rPr lang="zh-CN" altLang="en-US" b="1">
                <a:solidFill>
                  <a:srgbClr val="FF0000"/>
                </a:solidFill>
              </a:rPr>
              <a:t>皮尔逊</a:t>
            </a:r>
            <a:r>
              <a:rPr lang="en-US" altLang="zh-CN" b="1"/>
              <a:t>(K.Pearson)</a:t>
            </a:r>
            <a:r>
              <a:rPr lang="zh-CN" altLang="en-US" b="1"/>
              <a:t>、</a:t>
            </a:r>
            <a:r>
              <a:rPr lang="zh-CN" altLang="en-US" b="1">
                <a:solidFill>
                  <a:srgbClr val="FF0000"/>
                </a:solidFill>
              </a:rPr>
              <a:t>费希尔</a:t>
            </a:r>
            <a:r>
              <a:rPr lang="en-US" altLang="zh-CN" b="1"/>
              <a:t>(R.A.Fisher)</a:t>
            </a:r>
          </a:p>
        </p:txBody>
      </p:sp>
      <p:pic>
        <p:nvPicPr>
          <p:cNvPr id="79875" name="Picture 3" descr="u=3909068399,591641817&amp;fm=58"/>
          <p:cNvPicPr>
            <a:picLocks noChangeAspect="1" noChangeArrowheads="1"/>
          </p:cNvPicPr>
          <p:nvPr/>
        </p:nvPicPr>
        <p:blipFill>
          <a:blip r:embed="rId2" cstate="print"/>
          <a:srcRect/>
          <a:stretch>
            <a:fillRect/>
          </a:stretch>
        </p:blipFill>
        <p:spPr bwMode="auto">
          <a:xfrm>
            <a:off x="1258888" y="1989138"/>
            <a:ext cx="2447925" cy="2447925"/>
          </a:xfrm>
          <a:prstGeom prst="rect">
            <a:avLst/>
          </a:prstGeom>
          <a:noFill/>
        </p:spPr>
      </p:pic>
      <p:pic>
        <p:nvPicPr>
          <p:cNvPr id="79876" name="Picture 4" descr="u=1136471557,152468681&amp;fm=58"/>
          <p:cNvPicPr>
            <a:picLocks noChangeAspect="1" noChangeArrowheads="1"/>
          </p:cNvPicPr>
          <p:nvPr/>
        </p:nvPicPr>
        <p:blipFill>
          <a:blip r:embed="rId3" cstate="print"/>
          <a:srcRect/>
          <a:stretch>
            <a:fillRect/>
          </a:stretch>
        </p:blipFill>
        <p:spPr bwMode="auto">
          <a:xfrm>
            <a:off x="5219700" y="1916113"/>
            <a:ext cx="2116138" cy="2447925"/>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9874">
                                            <p:txEl>
                                              <p:pRg st="0" end="0"/>
                                            </p:txEl>
                                          </p:spTgt>
                                        </p:tgtEl>
                                        <p:attrNameLst>
                                          <p:attrName>style.visibility</p:attrName>
                                        </p:attrNameLst>
                                      </p:cBhvr>
                                      <p:to>
                                        <p:strVal val="visible"/>
                                      </p:to>
                                    </p:set>
                                    <p:anim calcmode="lin" valueType="num">
                                      <p:cBhvr additive="base">
                                        <p:cTn id="7" dur="500" fill="hold"/>
                                        <p:tgtEl>
                                          <p:spTgt spid="7987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987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79875"/>
                                        </p:tgtEl>
                                        <p:attrNameLst>
                                          <p:attrName>style.visibility</p:attrName>
                                        </p:attrNameLst>
                                      </p:cBhvr>
                                      <p:to>
                                        <p:strVal val="visible"/>
                                      </p:to>
                                    </p:set>
                                    <p:animEffect transition="in" filter="blinds(horizontal)">
                                      <p:cBhvr>
                                        <p:cTn id="13" dur="500"/>
                                        <p:tgtEl>
                                          <p:spTgt spid="79875"/>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79876"/>
                                        </p:tgtEl>
                                        <p:attrNameLst>
                                          <p:attrName>style.visibility</p:attrName>
                                        </p:attrNameLst>
                                      </p:cBhvr>
                                      <p:to>
                                        <p:strVal val="visible"/>
                                      </p:to>
                                    </p:set>
                                    <p:animEffect transition="in" filter="blinds(horizontal)">
                                      <p:cBhvr>
                                        <p:cTn id="18" dur="500"/>
                                        <p:tgtEl>
                                          <p:spTgt spid="798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marL="838200" indent="-838200"/>
            <a:r>
              <a:rPr lang="zh-CN" altLang="en-US" b="1">
                <a:latin typeface="宋体" pitchFamily="2" charset="-122"/>
              </a:rPr>
              <a:t>概率论的研究对象</a:t>
            </a:r>
          </a:p>
        </p:txBody>
      </p:sp>
      <p:sp>
        <p:nvSpPr>
          <p:cNvPr id="49155" name="Rectangle 3"/>
          <p:cNvSpPr>
            <a:spLocks noGrp="1" noChangeArrowheads="1"/>
          </p:cNvSpPr>
          <p:nvPr>
            <p:ph type="body" idx="1"/>
          </p:nvPr>
        </p:nvSpPr>
        <p:spPr/>
        <p:txBody>
          <a:bodyPr/>
          <a:lstStyle/>
          <a:p>
            <a:pPr marL="609600" indent="-609600"/>
            <a:r>
              <a:rPr lang="zh-CN" altLang="en-US" b="1">
                <a:solidFill>
                  <a:srgbClr val="FF0000"/>
                </a:solidFill>
                <a:latin typeface="宋体" pitchFamily="2" charset="-122"/>
                <a:cs typeface="Times New Roman" pitchFamily="18" charset="0"/>
              </a:rPr>
              <a:t>概率论</a:t>
            </a:r>
            <a:r>
              <a:rPr lang="zh-CN" altLang="en-US" b="1">
                <a:latin typeface="宋体" pitchFamily="2" charset="-122"/>
                <a:cs typeface="Times New Roman" pitchFamily="18" charset="0"/>
              </a:rPr>
              <a:t>是研究</a:t>
            </a:r>
            <a:r>
              <a:rPr lang="zh-CN" altLang="en-US" b="1">
                <a:solidFill>
                  <a:srgbClr val="FF0000"/>
                </a:solidFill>
                <a:latin typeface="宋体" pitchFamily="2" charset="-122"/>
                <a:cs typeface="Times New Roman" pitchFamily="18" charset="0"/>
              </a:rPr>
              <a:t>随机现象</a:t>
            </a:r>
            <a:r>
              <a:rPr lang="zh-CN" altLang="en-US" b="1">
                <a:latin typeface="宋体" pitchFamily="2" charset="-122"/>
                <a:cs typeface="Times New Roman" pitchFamily="18" charset="0"/>
              </a:rPr>
              <a:t>的</a:t>
            </a:r>
            <a:r>
              <a:rPr lang="zh-CN" altLang="en-US" b="1">
                <a:solidFill>
                  <a:srgbClr val="FF0000"/>
                </a:solidFill>
                <a:latin typeface="宋体" pitchFamily="2" charset="-122"/>
                <a:cs typeface="Times New Roman" pitchFamily="18" charset="0"/>
              </a:rPr>
              <a:t>数量规律</a:t>
            </a:r>
            <a:r>
              <a:rPr lang="zh-CN" altLang="en-US" b="1">
                <a:latin typeface="宋体" pitchFamily="2" charset="-122"/>
                <a:cs typeface="Times New Roman" pitchFamily="18" charset="0"/>
              </a:rPr>
              <a:t>的</a:t>
            </a:r>
            <a:r>
              <a:rPr lang="zh-CN" altLang="en-US" b="1">
                <a:solidFill>
                  <a:srgbClr val="FF0000"/>
                </a:solidFill>
                <a:latin typeface="宋体" pitchFamily="2" charset="-122"/>
                <a:cs typeface="Times New Roman" pitchFamily="18" charset="0"/>
              </a:rPr>
              <a:t>数学分支</a:t>
            </a:r>
            <a:r>
              <a:rPr lang="en-US" altLang="zh-CN" b="1">
                <a:latin typeface="宋体" pitchFamily="2" charset="-122"/>
              </a:rPr>
              <a:t>.</a:t>
            </a:r>
          </a:p>
          <a:p>
            <a:pPr marL="609600" indent="-609600"/>
            <a:r>
              <a:rPr lang="zh-CN" altLang="en-US" b="1"/>
              <a:t>所谓随机现象，是相对于</a:t>
            </a:r>
            <a:r>
              <a:rPr lang="zh-CN" altLang="en-US" b="1">
                <a:solidFill>
                  <a:srgbClr val="FF0000"/>
                </a:solidFill>
              </a:rPr>
              <a:t>决定性现象</a:t>
            </a:r>
            <a:r>
              <a:rPr lang="zh-CN" altLang="en-US" b="1"/>
              <a:t>而言的</a:t>
            </a:r>
            <a:r>
              <a:rPr lang="en-US" altLang="zh-CN" b="1">
                <a:latin typeface="宋体" pitchFamily="2" charset="-122"/>
              </a:rPr>
              <a:t>.</a:t>
            </a:r>
          </a:p>
          <a:p>
            <a:pPr marL="609600" indent="-609600"/>
            <a:r>
              <a:rPr lang="zh-CN" altLang="en-US" b="1"/>
              <a:t>一定条件下必然</a:t>
            </a:r>
            <a:r>
              <a:rPr lang="zh-CN" altLang="en-US" b="1">
                <a:solidFill>
                  <a:srgbClr val="FF0000"/>
                </a:solidFill>
              </a:rPr>
              <a:t>发生</a:t>
            </a:r>
            <a:r>
              <a:rPr lang="en-US" altLang="zh-CN" b="1"/>
              <a:t>(</a:t>
            </a:r>
            <a:r>
              <a:rPr lang="zh-CN" altLang="en-US" b="1"/>
              <a:t>或</a:t>
            </a:r>
            <a:r>
              <a:rPr lang="zh-CN" altLang="en-US" b="1">
                <a:solidFill>
                  <a:srgbClr val="FF0000"/>
                </a:solidFill>
              </a:rPr>
              <a:t>出现</a:t>
            </a:r>
            <a:r>
              <a:rPr lang="en-US" altLang="zh-CN" b="1"/>
              <a:t>)</a:t>
            </a:r>
            <a:r>
              <a:rPr lang="zh-CN" altLang="en-US" b="1"/>
              <a:t>某一结果的现象称为</a:t>
            </a:r>
            <a:r>
              <a:rPr lang="zh-CN" altLang="en-US" b="1">
                <a:solidFill>
                  <a:srgbClr val="FF0000"/>
                </a:solidFill>
              </a:rPr>
              <a:t>决定性现象</a:t>
            </a:r>
            <a:r>
              <a:rPr lang="en-US" altLang="zh-CN" b="1">
                <a:latin typeface="宋体" pitchFamily="2"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9154"/>
                                        </p:tgtEl>
                                        <p:attrNameLst>
                                          <p:attrName>style.visibility</p:attrName>
                                        </p:attrNameLst>
                                      </p:cBhvr>
                                      <p:to>
                                        <p:strVal val="visible"/>
                                      </p:to>
                                    </p:set>
                                    <p:anim calcmode="lin" valueType="num">
                                      <p:cBhvr additive="base">
                                        <p:cTn id="7" dur="500" fill="hold"/>
                                        <p:tgtEl>
                                          <p:spTgt spid="49154"/>
                                        </p:tgtEl>
                                        <p:attrNameLst>
                                          <p:attrName>ppt_x</p:attrName>
                                        </p:attrNameLst>
                                      </p:cBhvr>
                                      <p:tavLst>
                                        <p:tav tm="0">
                                          <p:val>
                                            <p:strVal val="0-#ppt_w/2"/>
                                          </p:val>
                                        </p:tav>
                                        <p:tav tm="100000">
                                          <p:val>
                                            <p:strVal val="#ppt_x"/>
                                          </p:val>
                                        </p:tav>
                                      </p:tavLst>
                                    </p:anim>
                                    <p:anim calcmode="lin" valueType="num">
                                      <p:cBhvr additive="base">
                                        <p:cTn id="8" dur="500" fill="hold"/>
                                        <p:tgtEl>
                                          <p:spTgt spid="4915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9155">
                                            <p:txEl>
                                              <p:pRg st="0" end="0"/>
                                            </p:txEl>
                                          </p:spTgt>
                                        </p:tgtEl>
                                        <p:attrNameLst>
                                          <p:attrName>style.visibility</p:attrName>
                                        </p:attrNameLst>
                                      </p:cBhvr>
                                      <p:to>
                                        <p:strVal val="visible"/>
                                      </p:to>
                                    </p:set>
                                    <p:anim calcmode="lin" valueType="num">
                                      <p:cBhvr additive="base">
                                        <p:cTn id="13" dur="500" fill="hold"/>
                                        <p:tgtEl>
                                          <p:spTgt spid="49155">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915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9155">
                                            <p:txEl>
                                              <p:pRg st="1" end="1"/>
                                            </p:txEl>
                                          </p:spTgt>
                                        </p:tgtEl>
                                        <p:attrNameLst>
                                          <p:attrName>style.visibility</p:attrName>
                                        </p:attrNameLst>
                                      </p:cBhvr>
                                      <p:to>
                                        <p:strVal val="visible"/>
                                      </p:to>
                                    </p:set>
                                    <p:anim calcmode="lin" valueType="num">
                                      <p:cBhvr additive="base">
                                        <p:cTn id="19" dur="500" fill="hold"/>
                                        <p:tgtEl>
                                          <p:spTgt spid="49155">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915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9155">
                                            <p:txEl>
                                              <p:pRg st="2" end="2"/>
                                            </p:txEl>
                                          </p:spTgt>
                                        </p:tgtEl>
                                        <p:attrNameLst>
                                          <p:attrName>style.visibility</p:attrName>
                                        </p:attrNameLst>
                                      </p:cBhvr>
                                      <p:to>
                                        <p:strVal val="visible"/>
                                      </p:to>
                                    </p:set>
                                    <p:anim calcmode="lin" valueType="num">
                                      <p:cBhvr additive="base">
                                        <p:cTn id="25" dur="500" fill="hold"/>
                                        <p:tgtEl>
                                          <p:spTgt spid="49155">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915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p:bldP spid="49155"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body" idx="1"/>
          </p:nvPr>
        </p:nvSpPr>
        <p:spPr>
          <a:xfrm>
            <a:off x="304800" y="692150"/>
            <a:ext cx="8540750" cy="5175250"/>
          </a:xfrm>
        </p:spPr>
        <p:txBody>
          <a:bodyPr/>
          <a:lstStyle/>
          <a:p>
            <a:pPr marL="609600" indent="-609600"/>
            <a:r>
              <a:rPr lang="en-US" altLang="zh-CN" b="1" dirty="0"/>
              <a:t>1946</a:t>
            </a:r>
            <a:r>
              <a:rPr lang="zh-CN" altLang="en-US" b="1" dirty="0"/>
              <a:t>年， </a:t>
            </a:r>
            <a:r>
              <a:rPr lang="en-US" altLang="zh-CN" b="1" dirty="0"/>
              <a:t>H.</a:t>
            </a:r>
            <a:r>
              <a:rPr lang="zh-CN" altLang="en-US" b="1" dirty="0">
                <a:solidFill>
                  <a:srgbClr val="FF0000"/>
                </a:solidFill>
              </a:rPr>
              <a:t>克拉默</a:t>
            </a:r>
            <a:r>
              <a:rPr lang="zh-CN" altLang="en-US" b="1" dirty="0"/>
              <a:t>发表的</a:t>
            </a:r>
          </a:p>
          <a:p>
            <a:pPr marL="609600" indent="-609600" algn="ctr">
              <a:buFontTx/>
              <a:buNone/>
            </a:pPr>
            <a:r>
              <a:rPr lang="en-US" altLang="zh-CN" b="1" dirty="0"/>
              <a:t>《</a:t>
            </a:r>
            <a:r>
              <a:rPr lang="zh-CN" altLang="en-US" b="1" dirty="0"/>
              <a:t>统计学的数学方法</a:t>
            </a:r>
            <a:r>
              <a:rPr lang="en-US" altLang="zh-CN" b="1" dirty="0"/>
              <a:t>》</a:t>
            </a:r>
          </a:p>
          <a:p>
            <a:pPr marL="609600" indent="-609600">
              <a:buFontTx/>
              <a:buNone/>
            </a:pPr>
            <a:r>
              <a:rPr lang="en-US" altLang="zh-CN" b="1" dirty="0"/>
              <a:t>     </a:t>
            </a:r>
            <a:r>
              <a:rPr lang="zh-CN" altLang="en-US" b="1" dirty="0"/>
              <a:t>是第一部严谨且比较系统的数理统计著作</a:t>
            </a:r>
            <a:r>
              <a:rPr lang="zh-CN" altLang="en-US" b="1" dirty="0" smtClean="0"/>
              <a:t>，</a:t>
            </a:r>
            <a:endParaRPr lang="en-US" altLang="zh-CN" b="1" dirty="0" smtClean="0"/>
          </a:p>
          <a:p>
            <a:pPr marL="609600" indent="-609600">
              <a:buFontTx/>
              <a:buNone/>
            </a:pPr>
            <a:r>
              <a:rPr lang="en-US" altLang="zh-CN" b="1" dirty="0" smtClean="0"/>
              <a:t>     </a:t>
            </a:r>
            <a:r>
              <a:rPr lang="zh-CN" altLang="en-US" b="1" dirty="0" smtClean="0"/>
              <a:t>可以</a:t>
            </a:r>
            <a:r>
              <a:rPr lang="zh-CN" altLang="en-US" b="1" dirty="0"/>
              <a:t>把它作为数理统计学进入</a:t>
            </a:r>
            <a:r>
              <a:rPr lang="zh-CN" altLang="en-US" b="1" dirty="0">
                <a:solidFill>
                  <a:srgbClr val="FF0000"/>
                </a:solidFill>
              </a:rPr>
              <a:t>成熟阶段</a:t>
            </a:r>
            <a:r>
              <a:rPr lang="zh-CN" altLang="en-US" b="1" dirty="0"/>
              <a:t>的标志</a:t>
            </a:r>
            <a:r>
              <a:rPr lang="en-US" altLang="zh-CN" b="1" dirty="0"/>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0898">
                                            <p:txEl>
                                              <p:pRg st="0" end="0"/>
                                            </p:txEl>
                                          </p:spTgt>
                                        </p:tgtEl>
                                        <p:attrNameLst>
                                          <p:attrName>style.visibility</p:attrName>
                                        </p:attrNameLst>
                                      </p:cBhvr>
                                      <p:to>
                                        <p:strVal val="visible"/>
                                      </p:to>
                                    </p:set>
                                    <p:anim calcmode="lin" valueType="num">
                                      <p:cBhvr additive="base">
                                        <p:cTn id="7" dur="500" fill="hold"/>
                                        <p:tgtEl>
                                          <p:spTgt spid="8089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089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0898">
                                            <p:txEl>
                                              <p:pRg st="1" end="1"/>
                                            </p:txEl>
                                          </p:spTgt>
                                        </p:tgtEl>
                                        <p:attrNameLst>
                                          <p:attrName>style.visibility</p:attrName>
                                        </p:attrNameLst>
                                      </p:cBhvr>
                                      <p:to>
                                        <p:strVal val="visible"/>
                                      </p:to>
                                    </p:set>
                                    <p:anim calcmode="lin" valueType="num">
                                      <p:cBhvr additive="base">
                                        <p:cTn id="13" dur="500" fill="hold"/>
                                        <p:tgtEl>
                                          <p:spTgt spid="8089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089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0898">
                                            <p:txEl>
                                              <p:pRg st="2" end="2"/>
                                            </p:txEl>
                                          </p:spTgt>
                                        </p:tgtEl>
                                        <p:attrNameLst>
                                          <p:attrName>style.visibility</p:attrName>
                                        </p:attrNameLst>
                                      </p:cBhvr>
                                      <p:to>
                                        <p:strVal val="visible"/>
                                      </p:to>
                                    </p:set>
                                    <p:anim calcmode="lin" valueType="num">
                                      <p:cBhvr additive="base">
                                        <p:cTn id="19" dur="500" fill="hold"/>
                                        <p:tgtEl>
                                          <p:spTgt spid="80898">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089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0898">
                                            <p:txEl>
                                              <p:pRg st="3" end="3"/>
                                            </p:txEl>
                                          </p:spTgt>
                                        </p:tgtEl>
                                        <p:attrNameLst>
                                          <p:attrName>style.visibility</p:attrName>
                                        </p:attrNameLst>
                                      </p:cBhvr>
                                      <p:to>
                                        <p:strVal val="visible"/>
                                      </p:to>
                                    </p:set>
                                    <p:anim calcmode="lin" valueType="num">
                                      <p:cBhvr additive="base">
                                        <p:cTn id="25" dur="500" fill="hold"/>
                                        <p:tgtEl>
                                          <p:spTgt spid="80898">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0898">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8"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body" idx="1"/>
          </p:nvPr>
        </p:nvSpPr>
        <p:spPr>
          <a:xfrm>
            <a:off x="304800" y="692150"/>
            <a:ext cx="8540750" cy="5175250"/>
          </a:xfrm>
        </p:spPr>
        <p:txBody>
          <a:bodyPr/>
          <a:lstStyle/>
          <a:p>
            <a:pPr marL="609600" indent="-609600">
              <a:lnSpc>
                <a:spcPct val="90000"/>
              </a:lnSpc>
            </a:pPr>
            <a:r>
              <a:rPr lang="zh-CN" altLang="en-US" b="1"/>
              <a:t>数理统计学用到很多近代数学知识，但与其关系最密切的是概率论</a:t>
            </a:r>
            <a:r>
              <a:rPr lang="en-US" altLang="zh-CN" b="1"/>
              <a:t>.</a:t>
            </a:r>
          </a:p>
          <a:p>
            <a:pPr marL="609600" indent="-609600">
              <a:lnSpc>
                <a:spcPct val="90000"/>
              </a:lnSpc>
            </a:pPr>
            <a:r>
              <a:rPr lang="zh-CN" altLang="en-US" b="1"/>
              <a:t>在很大程度上可以说概率论是数理统计的理论基础，数理统计是概率论的一种应用，并且补充和丰富了概率论</a:t>
            </a:r>
            <a:r>
              <a:rPr lang="en-US" altLang="zh-CN" b="1"/>
              <a:t>.</a:t>
            </a:r>
          </a:p>
          <a:p>
            <a:pPr marL="609600" indent="-609600">
              <a:lnSpc>
                <a:spcPct val="90000"/>
              </a:lnSpc>
            </a:pPr>
            <a:r>
              <a:rPr lang="zh-CN" altLang="en-US" b="1"/>
              <a:t>概率论、数理统计是两个</a:t>
            </a:r>
            <a:r>
              <a:rPr lang="zh-CN" altLang="en-US" b="1">
                <a:solidFill>
                  <a:srgbClr val="FF0000"/>
                </a:solidFill>
              </a:rPr>
              <a:t>并列</a:t>
            </a:r>
            <a:r>
              <a:rPr lang="zh-CN" altLang="en-US" b="1"/>
              <a:t>的数学分支，并无从属关系</a:t>
            </a:r>
            <a:r>
              <a:rPr lang="en-US" altLang="zh-CN" b="1"/>
              <a:t>.</a:t>
            </a:r>
          </a:p>
          <a:p>
            <a:pPr marL="609600" indent="-609600">
              <a:lnSpc>
                <a:spcPct val="90000"/>
              </a:lnSpc>
            </a:pPr>
            <a:r>
              <a:rPr lang="zh-CN" altLang="en-US" b="1"/>
              <a:t>目前，概率论与数理统计的理论与方法已广泛的</a:t>
            </a:r>
            <a:r>
              <a:rPr lang="zh-CN" altLang="en-US" b="1">
                <a:solidFill>
                  <a:srgbClr val="FF0000"/>
                </a:solidFill>
              </a:rPr>
              <a:t>用于</a:t>
            </a:r>
            <a:r>
              <a:rPr lang="zh-CN" altLang="en-US" b="1"/>
              <a:t>自然科学、技术科学、社会科学及人文科学的</a:t>
            </a:r>
            <a:r>
              <a:rPr lang="zh-CN" altLang="en-US" b="1">
                <a:solidFill>
                  <a:srgbClr val="FF0000"/>
                </a:solidFill>
              </a:rPr>
              <a:t>各个领域</a:t>
            </a:r>
            <a:r>
              <a:rPr lang="en-US" altLang="zh-CN" b="1"/>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1922">
                                            <p:txEl>
                                              <p:pRg st="0" end="0"/>
                                            </p:txEl>
                                          </p:spTgt>
                                        </p:tgtEl>
                                        <p:attrNameLst>
                                          <p:attrName>style.visibility</p:attrName>
                                        </p:attrNameLst>
                                      </p:cBhvr>
                                      <p:to>
                                        <p:strVal val="visible"/>
                                      </p:to>
                                    </p:set>
                                    <p:anim calcmode="lin" valueType="num">
                                      <p:cBhvr additive="base">
                                        <p:cTn id="7" dur="500" fill="hold"/>
                                        <p:tgtEl>
                                          <p:spTgt spid="8192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192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1922">
                                            <p:txEl>
                                              <p:pRg st="1" end="1"/>
                                            </p:txEl>
                                          </p:spTgt>
                                        </p:tgtEl>
                                        <p:attrNameLst>
                                          <p:attrName>style.visibility</p:attrName>
                                        </p:attrNameLst>
                                      </p:cBhvr>
                                      <p:to>
                                        <p:strVal val="visible"/>
                                      </p:to>
                                    </p:set>
                                    <p:anim calcmode="lin" valueType="num">
                                      <p:cBhvr additive="base">
                                        <p:cTn id="13" dur="500" fill="hold"/>
                                        <p:tgtEl>
                                          <p:spTgt spid="8192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192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1922">
                                            <p:txEl>
                                              <p:pRg st="2" end="2"/>
                                            </p:txEl>
                                          </p:spTgt>
                                        </p:tgtEl>
                                        <p:attrNameLst>
                                          <p:attrName>style.visibility</p:attrName>
                                        </p:attrNameLst>
                                      </p:cBhvr>
                                      <p:to>
                                        <p:strVal val="visible"/>
                                      </p:to>
                                    </p:set>
                                    <p:anim calcmode="lin" valueType="num">
                                      <p:cBhvr additive="base">
                                        <p:cTn id="19" dur="500" fill="hold"/>
                                        <p:tgtEl>
                                          <p:spTgt spid="81922">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192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1922">
                                            <p:txEl>
                                              <p:pRg st="3" end="3"/>
                                            </p:txEl>
                                          </p:spTgt>
                                        </p:tgtEl>
                                        <p:attrNameLst>
                                          <p:attrName>style.visibility</p:attrName>
                                        </p:attrNameLst>
                                      </p:cBhvr>
                                      <p:to>
                                        <p:strVal val="visible"/>
                                      </p:to>
                                    </p:set>
                                    <p:anim calcmode="lin" valueType="num">
                                      <p:cBhvr additive="base">
                                        <p:cTn id="25" dur="500" fill="hold"/>
                                        <p:tgtEl>
                                          <p:spTgt spid="81922">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1922">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2"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body" idx="1"/>
          </p:nvPr>
        </p:nvSpPr>
        <p:spPr>
          <a:xfrm>
            <a:off x="304800" y="692150"/>
            <a:ext cx="8540750" cy="5175250"/>
          </a:xfrm>
        </p:spPr>
        <p:txBody>
          <a:bodyPr/>
          <a:lstStyle/>
          <a:p>
            <a:pPr marL="609600" indent="-609600"/>
            <a:r>
              <a:rPr lang="zh-CN" altLang="en-US" b="1"/>
              <a:t>近年来随着科学技术的迅速发展，它在经济、管理、工程、技术、物理、气象、海洋、地质等领域中的</a:t>
            </a:r>
            <a:r>
              <a:rPr lang="zh-CN" altLang="en-US" b="1">
                <a:solidFill>
                  <a:srgbClr val="FF0000"/>
                </a:solidFill>
              </a:rPr>
              <a:t>作用</a:t>
            </a:r>
            <a:r>
              <a:rPr lang="zh-CN" altLang="en-US" b="1"/>
              <a:t>愈益</a:t>
            </a:r>
            <a:r>
              <a:rPr lang="zh-CN" altLang="en-US" b="1">
                <a:solidFill>
                  <a:srgbClr val="FF0000"/>
                </a:solidFill>
              </a:rPr>
              <a:t>显著</a:t>
            </a:r>
            <a:r>
              <a:rPr lang="en-US" altLang="zh-CN" b="1"/>
              <a:t>.</a:t>
            </a:r>
          </a:p>
          <a:p>
            <a:pPr marL="609600" indent="-609600"/>
            <a:r>
              <a:rPr lang="zh-CN" altLang="en-US" b="1"/>
              <a:t>随着计算机的发展与普及，概率论与数理统计已成为处理信息、制定决策的重要</a:t>
            </a:r>
            <a:r>
              <a:rPr lang="zh-CN" altLang="en-US" b="1">
                <a:solidFill>
                  <a:srgbClr val="FF0000"/>
                </a:solidFill>
              </a:rPr>
              <a:t>理论和方法</a:t>
            </a:r>
            <a:r>
              <a:rPr lang="en-US" altLang="zh-CN" b="1"/>
              <a:t>.</a:t>
            </a:r>
          </a:p>
          <a:p>
            <a:pPr marL="609600" indent="-609600"/>
            <a:r>
              <a:rPr lang="zh-CN" altLang="en-US" b="1"/>
              <a:t>概率论与数理统计向各个领域渗透，产生了许多新的</a:t>
            </a:r>
            <a:r>
              <a:rPr lang="zh-CN" altLang="en-US" b="1">
                <a:solidFill>
                  <a:srgbClr val="FF0000"/>
                </a:solidFill>
              </a:rPr>
              <a:t>分支和边缘科学</a:t>
            </a:r>
            <a:r>
              <a:rPr lang="zh-CN" altLang="en-US" b="1"/>
              <a:t>，如生物统计、统计物理、数学地质、教育统计等</a:t>
            </a:r>
            <a:r>
              <a:rPr lang="en-US" altLang="zh-CN" b="1"/>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2946">
                                            <p:txEl>
                                              <p:pRg st="0" end="0"/>
                                            </p:txEl>
                                          </p:spTgt>
                                        </p:tgtEl>
                                        <p:attrNameLst>
                                          <p:attrName>style.visibility</p:attrName>
                                        </p:attrNameLst>
                                      </p:cBhvr>
                                      <p:to>
                                        <p:strVal val="visible"/>
                                      </p:to>
                                    </p:set>
                                    <p:anim calcmode="lin" valueType="num">
                                      <p:cBhvr additive="base">
                                        <p:cTn id="7" dur="500" fill="hold"/>
                                        <p:tgtEl>
                                          <p:spTgt spid="8294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294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2946">
                                            <p:txEl>
                                              <p:pRg st="1" end="1"/>
                                            </p:txEl>
                                          </p:spTgt>
                                        </p:tgtEl>
                                        <p:attrNameLst>
                                          <p:attrName>style.visibility</p:attrName>
                                        </p:attrNameLst>
                                      </p:cBhvr>
                                      <p:to>
                                        <p:strVal val="visible"/>
                                      </p:to>
                                    </p:set>
                                    <p:anim calcmode="lin" valueType="num">
                                      <p:cBhvr additive="base">
                                        <p:cTn id="13" dur="500" fill="hold"/>
                                        <p:tgtEl>
                                          <p:spTgt spid="8294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294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2946">
                                            <p:txEl>
                                              <p:pRg st="2" end="2"/>
                                            </p:txEl>
                                          </p:spTgt>
                                        </p:tgtEl>
                                        <p:attrNameLst>
                                          <p:attrName>style.visibility</p:attrName>
                                        </p:attrNameLst>
                                      </p:cBhvr>
                                      <p:to>
                                        <p:strVal val="visible"/>
                                      </p:to>
                                    </p:set>
                                    <p:anim calcmode="lin" valueType="num">
                                      <p:cBhvr additive="base">
                                        <p:cTn id="19" dur="500" fill="hold"/>
                                        <p:tgtEl>
                                          <p:spTgt spid="8294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2946">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6"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body" idx="1"/>
          </p:nvPr>
        </p:nvSpPr>
        <p:spPr>
          <a:xfrm>
            <a:off x="304800" y="692150"/>
            <a:ext cx="8540750" cy="5175250"/>
          </a:xfrm>
        </p:spPr>
        <p:txBody>
          <a:bodyPr/>
          <a:lstStyle/>
          <a:p>
            <a:pPr marL="609600" indent="-609600"/>
            <a:r>
              <a:rPr lang="zh-CN" altLang="en-US" b="1"/>
              <a:t>同时概率论与数理统计又是许多</a:t>
            </a:r>
            <a:r>
              <a:rPr lang="zh-CN" altLang="en-US" b="1">
                <a:solidFill>
                  <a:srgbClr val="FF0000"/>
                </a:solidFill>
              </a:rPr>
              <a:t>新的重要学科的基础</a:t>
            </a:r>
            <a:r>
              <a:rPr lang="zh-CN" altLang="en-US" b="1"/>
              <a:t>，如信息论、控制论、排队论、预测论、可靠性理论及人工智能等</a:t>
            </a:r>
            <a:r>
              <a:rPr lang="en-US" altLang="zh-CN" b="1"/>
              <a:t>.</a:t>
            </a:r>
            <a:r>
              <a:rPr lang="en-US" altLang="zh-CN"/>
              <a:t> </a:t>
            </a:r>
          </a:p>
          <a:p>
            <a:pPr marL="609600" indent="-609600"/>
            <a:r>
              <a:rPr lang="zh-CN" altLang="en-US" b="1"/>
              <a:t>概率论与数理统计，作为理论严谨、应用广泛、发展迅速的数学分支正日益受到人们的重视并发挥着重大的作用</a:t>
            </a:r>
            <a:r>
              <a:rPr lang="en-US" altLang="zh-CN" b="1"/>
              <a:t>.</a:t>
            </a:r>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3970">
                                            <p:txEl>
                                              <p:pRg st="0" end="0"/>
                                            </p:txEl>
                                          </p:spTgt>
                                        </p:tgtEl>
                                        <p:attrNameLst>
                                          <p:attrName>style.visibility</p:attrName>
                                        </p:attrNameLst>
                                      </p:cBhvr>
                                      <p:to>
                                        <p:strVal val="visible"/>
                                      </p:to>
                                    </p:set>
                                    <p:anim calcmode="lin" valueType="num">
                                      <p:cBhvr additive="base">
                                        <p:cTn id="7" dur="500" fill="hold"/>
                                        <p:tgtEl>
                                          <p:spTgt spid="8397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397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3970">
                                            <p:txEl>
                                              <p:pRg st="1" end="1"/>
                                            </p:txEl>
                                          </p:spTgt>
                                        </p:tgtEl>
                                        <p:attrNameLst>
                                          <p:attrName>style.visibility</p:attrName>
                                        </p:attrNameLst>
                                      </p:cBhvr>
                                      <p:to>
                                        <p:strVal val="visible"/>
                                      </p:to>
                                    </p:set>
                                    <p:anim calcmode="lin" valueType="num">
                                      <p:cBhvr additive="base">
                                        <p:cTn id="13" dur="500" fill="hold"/>
                                        <p:tgtEl>
                                          <p:spTgt spid="83970">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3970">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0"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marL="838200" indent="-838200"/>
            <a:r>
              <a:rPr lang="zh-CN" altLang="en-US" b="1" dirty="0">
                <a:latin typeface="宋体" pitchFamily="2" charset="-122"/>
              </a:rPr>
              <a:t>课程安排</a:t>
            </a:r>
            <a:r>
              <a:rPr lang="en-US" altLang="zh-CN" b="1" dirty="0">
                <a:latin typeface="宋体" pitchFamily="2" charset="-122"/>
              </a:rPr>
              <a:t>(</a:t>
            </a:r>
            <a:r>
              <a:rPr lang="zh-CN" altLang="en-US" b="1" dirty="0">
                <a:latin typeface="宋体" pitchFamily="2" charset="-122"/>
              </a:rPr>
              <a:t>参见课本第一版前言</a:t>
            </a:r>
            <a:r>
              <a:rPr lang="en-US" altLang="zh-CN" b="1" dirty="0">
                <a:latin typeface="宋体" pitchFamily="2" charset="-122"/>
              </a:rPr>
              <a:t>)</a:t>
            </a:r>
          </a:p>
        </p:txBody>
      </p:sp>
      <p:sp>
        <p:nvSpPr>
          <p:cNvPr id="84995" name="Rectangle 3"/>
          <p:cNvSpPr>
            <a:spLocks noGrp="1" noChangeArrowheads="1"/>
          </p:cNvSpPr>
          <p:nvPr>
            <p:ph type="body" idx="1"/>
          </p:nvPr>
        </p:nvSpPr>
        <p:spPr/>
        <p:txBody>
          <a:bodyPr/>
          <a:lstStyle/>
          <a:p>
            <a:pPr marL="609600" indent="-609600">
              <a:lnSpc>
                <a:spcPct val="90000"/>
              </a:lnSpc>
            </a:pPr>
            <a:r>
              <a:rPr lang="zh-CN" altLang="en-US" b="1" dirty="0">
                <a:latin typeface="宋体" pitchFamily="2" charset="-122"/>
              </a:rPr>
              <a:t>第一部分 随机事件及其概率</a:t>
            </a:r>
            <a:r>
              <a:rPr lang="en-US" altLang="zh-CN" b="1" dirty="0"/>
              <a:t>(</a:t>
            </a:r>
            <a:r>
              <a:rPr lang="zh-CN" altLang="en-US" b="1" dirty="0"/>
              <a:t>第一、二章</a:t>
            </a:r>
            <a:r>
              <a:rPr lang="en-US" altLang="zh-CN" b="1" dirty="0"/>
              <a:t>)</a:t>
            </a:r>
          </a:p>
          <a:p>
            <a:pPr marL="609600" indent="-609600">
              <a:lnSpc>
                <a:spcPct val="90000"/>
              </a:lnSpc>
            </a:pPr>
            <a:r>
              <a:rPr lang="zh-CN" altLang="en-US" b="1" dirty="0"/>
              <a:t>第二部分 随机变量及其分布</a:t>
            </a:r>
            <a:r>
              <a:rPr lang="en-US" altLang="zh-CN" b="1" dirty="0"/>
              <a:t>(</a:t>
            </a:r>
            <a:r>
              <a:rPr lang="zh-CN" altLang="en-US" b="1" dirty="0"/>
              <a:t>第三、四章</a:t>
            </a:r>
            <a:r>
              <a:rPr lang="en-US" altLang="zh-CN" b="1" dirty="0"/>
              <a:t>)</a:t>
            </a:r>
          </a:p>
          <a:p>
            <a:pPr marL="609600" indent="-609600">
              <a:lnSpc>
                <a:spcPct val="90000"/>
              </a:lnSpc>
            </a:pPr>
            <a:r>
              <a:rPr lang="zh-CN" altLang="en-US" b="1" dirty="0"/>
              <a:t>第三部分 随机变量的数字特征与极限定理</a:t>
            </a:r>
            <a:r>
              <a:rPr lang="en-US" altLang="zh-CN" b="1" dirty="0"/>
              <a:t>(</a:t>
            </a:r>
            <a:r>
              <a:rPr lang="zh-CN" altLang="en-US" b="1" dirty="0"/>
              <a:t>第五章</a:t>
            </a:r>
            <a:r>
              <a:rPr lang="en-US" altLang="zh-CN" b="1" dirty="0"/>
              <a:t>)</a:t>
            </a:r>
          </a:p>
          <a:p>
            <a:pPr marL="609600" indent="-609600">
              <a:lnSpc>
                <a:spcPct val="90000"/>
              </a:lnSpc>
            </a:pPr>
            <a:r>
              <a:rPr lang="zh-CN" altLang="en-US" b="1" dirty="0"/>
              <a:t>第四部分 数理统计的基本概念</a:t>
            </a:r>
            <a:r>
              <a:rPr lang="en-US" altLang="zh-CN" b="1" dirty="0"/>
              <a:t>(</a:t>
            </a:r>
            <a:r>
              <a:rPr lang="zh-CN" altLang="en-US" b="1" dirty="0"/>
              <a:t>第六章</a:t>
            </a:r>
            <a:r>
              <a:rPr lang="en-US" altLang="zh-CN" b="1" dirty="0"/>
              <a:t>)</a:t>
            </a:r>
          </a:p>
          <a:p>
            <a:pPr marL="609600" indent="-609600">
              <a:lnSpc>
                <a:spcPct val="90000"/>
              </a:lnSpc>
            </a:pPr>
            <a:r>
              <a:rPr lang="zh-CN" altLang="en-US" b="1" dirty="0"/>
              <a:t>第五部分 参数估计与</a:t>
            </a:r>
            <a:r>
              <a:rPr lang="zh-CN" altLang="en-US" b="1" dirty="0">
                <a:solidFill>
                  <a:srgbClr val="FF0000"/>
                </a:solidFill>
              </a:rPr>
              <a:t>假设检验</a:t>
            </a:r>
            <a:r>
              <a:rPr lang="zh-CN" altLang="en-US" b="1" dirty="0"/>
              <a:t>的基本方法</a:t>
            </a:r>
            <a:r>
              <a:rPr lang="en-US" altLang="zh-CN" b="1" dirty="0"/>
              <a:t>(</a:t>
            </a:r>
            <a:r>
              <a:rPr lang="zh-CN" altLang="en-US" b="1" dirty="0"/>
              <a:t>第七、</a:t>
            </a:r>
            <a:r>
              <a:rPr lang="zh-CN" altLang="en-US" b="1" dirty="0">
                <a:solidFill>
                  <a:srgbClr val="FF0000"/>
                </a:solidFill>
              </a:rPr>
              <a:t>八章</a:t>
            </a:r>
            <a:r>
              <a:rPr lang="en-US" altLang="zh-CN" b="1" dirty="0"/>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4994"/>
                                        </p:tgtEl>
                                        <p:attrNameLst>
                                          <p:attrName>style.visibility</p:attrName>
                                        </p:attrNameLst>
                                      </p:cBhvr>
                                      <p:to>
                                        <p:strVal val="visible"/>
                                      </p:to>
                                    </p:set>
                                    <p:anim calcmode="lin" valueType="num">
                                      <p:cBhvr additive="base">
                                        <p:cTn id="7" dur="500" fill="hold"/>
                                        <p:tgtEl>
                                          <p:spTgt spid="84994"/>
                                        </p:tgtEl>
                                        <p:attrNameLst>
                                          <p:attrName>ppt_x</p:attrName>
                                        </p:attrNameLst>
                                      </p:cBhvr>
                                      <p:tavLst>
                                        <p:tav tm="0">
                                          <p:val>
                                            <p:strVal val="0-#ppt_w/2"/>
                                          </p:val>
                                        </p:tav>
                                        <p:tav tm="100000">
                                          <p:val>
                                            <p:strVal val="#ppt_x"/>
                                          </p:val>
                                        </p:tav>
                                      </p:tavLst>
                                    </p:anim>
                                    <p:anim calcmode="lin" valueType="num">
                                      <p:cBhvr additive="base">
                                        <p:cTn id="8" dur="500" fill="hold"/>
                                        <p:tgtEl>
                                          <p:spTgt spid="8499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4995">
                                            <p:txEl>
                                              <p:pRg st="0" end="0"/>
                                            </p:txEl>
                                          </p:spTgt>
                                        </p:tgtEl>
                                        <p:attrNameLst>
                                          <p:attrName>style.visibility</p:attrName>
                                        </p:attrNameLst>
                                      </p:cBhvr>
                                      <p:to>
                                        <p:strVal val="visible"/>
                                      </p:to>
                                    </p:set>
                                    <p:anim calcmode="lin" valueType="num">
                                      <p:cBhvr additive="base">
                                        <p:cTn id="13" dur="500" fill="hold"/>
                                        <p:tgtEl>
                                          <p:spTgt spid="84995">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499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4995">
                                            <p:txEl>
                                              <p:pRg st="1" end="1"/>
                                            </p:txEl>
                                          </p:spTgt>
                                        </p:tgtEl>
                                        <p:attrNameLst>
                                          <p:attrName>style.visibility</p:attrName>
                                        </p:attrNameLst>
                                      </p:cBhvr>
                                      <p:to>
                                        <p:strVal val="visible"/>
                                      </p:to>
                                    </p:set>
                                    <p:anim calcmode="lin" valueType="num">
                                      <p:cBhvr additive="base">
                                        <p:cTn id="19" dur="500" fill="hold"/>
                                        <p:tgtEl>
                                          <p:spTgt spid="84995">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499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4995">
                                            <p:txEl>
                                              <p:pRg st="2" end="2"/>
                                            </p:txEl>
                                          </p:spTgt>
                                        </p:tgtEl>
                                        <p:attrNameLst>
                                          <p:attrName>style.visibility</p:attrName>
                                        </p:attrNameLst>
                                      </p:cBhvr>
                                      <p:to>
                                        <p:strVal val="visible"/>
                                      </p:to>
                                    </p:set>
                                    <p:anim calcmode="lin" valueType="num">
                                      <p:cBhvr additive="base">
                                        <p:cTn id="25" dur="500" fill="hold"/>
                                        <p:tgtEl>
                                          <p:spTgt spid="84995">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499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84995">
                                            <p:txEl>
                                              <p:pRg st="3" end="3"/>
                                            </p:txEl>
                                          </p:spTgt>
                                        </p:tgtEl>
                                        <p:attrNameLst>
                                          <p:attrName>style.visibility</p:attrName>
                                        </p:attrNameLst>
                                      </p:cBhvr>
                                      <p:to>
                                        <p:strVal val="visible"/>
                                      </p:to>
                                    </p:set>
                                    <p:anim calcmode="lin" valueType="num">
                                      <p:cBhvr additive="base">
                                        <p:cTn id="31" dur="500" fill="hold"/>
                                        <p:tgtEl>
                                          <p:spTgt spid="84995">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8499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4995">
                                            <p:txEl>
                                              <p:pRg st="4" end="4"/>
                                            </p:txEl>
                                          </p:spTgt>
                                        </p:tgtEl>
                                        <p:attrNameLst>
                                          <p:attrName>style.visibility</p:attrName>
                                        </p:attrNameLst>
                                      </p:cBhvr>
                                      <p:to>
                                        <p:strVal val="visible"/>
                                      </p:to>
                                    </p:set>
                                    <p:anim calcmode="lin" valueType="num">
                                      <p:cBhvr additive="base">
                                        <p:cTn id="37" dur="500" fill="hold"/>
                                        <p:tgtEl>
                                          <p:spTgt spid="84995">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8499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4" grpId="0"/>
      <p:bldP spid="84995"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marL="838200" indent="-838200"/>
            <a:r>
              <a:rPr lang="zh-CN" altLang="en-US" b="1">
                <a:latin typeface="宋体" pitchFamily="2" charset="-122"/>
              </a:rPr>
              <a:t>课程安排</a:t>
            </a:r>
          </a:p>
        </p:txBody>
      </p:sp>
      <p:sp>
        <p:nvSpPr>
          <p:cNvPr id="86019" name="Rectangle 3"/>
          <p:cNvSpPr>
            <a:spLocks noGrp="1" noChangeArrowheads="1"/>
          </p:cNvSpPr>
          <p:nvPr>
            <p:ph type="body" idx="1"/>
          </p:nvPr>
        </p:nvSpPr>
        <p:spPr/>
        <p:txBody>
          <a:bodyPr/>
          <a:lstStyle/>
          <a:p>
            <a:pPr marL="609600" indent="-609600"/>
            <a:r>
              <a:rPr lang="zh-CN" altLang="en-US" b="1" dirty="0"/>
              <a:t>第六部分 线性模型的统计分析初步</a:t>
            </a:r>
            <a:r>
              <a:rPr lang="en-US" altLang="zh-CN" b="1" dirty="0"/>
              <a:t>(</a:t>
            </a:r>
            <a:r>
              <a:rPr lang="zh-CN" altLang="en-US" b="1" dirty="0"/>
              <a:t>第九章</a:t>
            </a:r>
            <a:r>
              <a:rPr lang="en-US" altLang="zh-CN" b="1" dirty="0"/>
              <a:t>) </a:t>
            </a:r>
            <a:r>
              <a:rPr lang="zh-CN" altLang="en-US" b="1" dirty="0"/>
              <a:t>，</a:t>
            </a:r>
          </a:p>
          <a:p>
            <a:pPr marL="609600" indent="-609600">
              <a:buFontTx/>
              <a:buNone/>
            </a:pPr>
            <a:r>
              <a:rPr lang="zh-CN" altLang="en-US" b="1" dirty="0"/>
              <a:t>     介绍</a:t>
            </a:r>
            <a:r>
              <a:rPr lang="zh-CN" altLang="en-US" b="1" dirty="0">
                <a:solidFill>
                  <a:srgbClr val="FF0000"/>
                </a:solidFill>
              </a:rPr>
              <a:t>单因素</a:t>
            </a:r>
            <a:r>
              <a:rPr lang="zh-CN" altLang="en-US" b="1" dirty="0"/>
              <a:t>试验的方差分析及</a:t>
            </a:r>
            <a:r>
              <a:rPr lang="zh-CN" altLang="en-US" b="1" dirty="0">
                <a:solidFill>
                  <a:srgbClr val="FF0000"/>
                </a:solidFill>
              </a:rPr>
              <a:t>一元</a:t>
            </a:r>
            <a:r>
              <a:rPr lang="zh-CN" altLang="en-US" b="1" dirty="0"/>
              <a:t>正态线性回归</a:t>
            </a:r>
          </a:p>
          <a:p>
            <a:pPr marL="609600" indent="-609600" algn="ctr">
              <a:buFontTx/>
              <a:buNone/>
            </a:pPr>
            <a:r>
              <a:rPr lang="zh-CN" altLang="en-US" b="1" dirty="0"/>
              <a:t>第六部分 </a:t>
            </a:r>
            <a:r>
              <a:rPr lang="zh-CN" altLang="en-US" b="1" dirty="0">
                <a:solidFill>
                  <a:srgbClr val="FF0000"/>
                </a:solidFill>
              </a:rPr>
              <a:t>课堂不讲授</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6018"/>
                                        </p:tgtEl>
                                        <p:attrNameLst>
                                          <p:attrName>style.visibility</p:attrName>
                                        </p:attrNameLst>
                                      </p:cBhvr>
                                      <p:to>
                                        <p:strVal val="visible"/>
                                      </p:to>
                                    </p:set>
                                    <p:anim calcmode="lin" valueType="num">
                                      <p:cBhvr additive="base">
                                        <p:cTn id="7" dur="500" fill="hold"/>
                                        <p:tgtEl>
                                          <p:spTgt spid="86018"/>
                                        </p:tgtEl>
                                        <p:attrNameLst>
                                          <p:attrName>ppt_x</p:attrName>
                                        </p:attrNameLst>
                                      </p:cBhvr>
                                      <p:tavLst>
                                        <p:tav tm="0">
                                          <p:val>
                                            <p:strVal val="0-#ppt_w/2"/>
                                          </p:val>
                                        </p:tav>
                                        <p:tav tm="100000">
                                          <p:val>
                                            <p:strVal val="#ppt_x"/>
                                          </p:val>
                                        </p:tav>
                                      </p:tavLst>
                                    </p:anim>
                                    <p:anim calcmode="lin" valueType="num">
                                      <p:cBhvr additive="base">
                                        <p:cTn id="8" dur="500" fill="hold"/>
                                        <p:tgtEl>
                                          <p:spTgt spid="8601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6019">
                                            <p:txEl>
                                              <p:pRg st="0" end="0"/>
                                            </p:txEl>
                                          </p:spTgt>
                                        </p:tgtEl>
                                        <p:attrNameLst>
                                          <p:attrName>style.visibility</p:attrName>
                                        </p:attrNameLst>
                                      </p:cBhvr>
                                      <p:to>
                                        <p:strVal val="visible"/>
                                      </p:to>
                                    </p:set>
                                    <p:anim calcmode="lin" valueType="num">
                                      <p:cBhvr additive="base">
                                        <p:cTn id="13" dur="500" fill="hold"/>
                                        <p:tgtEl>
                                          <p:spTgt spid="86019">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60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6019">
                                            <p:txEl>
                                              <p:pRg st="1" end="1"/>
                                            </p:txEl>
                                          </p:spTgt>
                                        </p:tgtEl>
                                        <p:attrNameLst>
                                          <p:attrName>style.visibility</p:attrName>
                                        </p:attrNameLst>
                                      </p:cBhvr>
                                      <p:to>
                                        <p:strVal val="visible"/>
                                      </p:to>
                                    </p:set>
                                    <p:anim calcmode="lin" valueType="num">
                                      <p:cBhvr additive="base">
                                        <p:cTn id="19" dur="500" fill="hold"/>
                                        <p:tgtEl>
                                          <p:spTgt spid="86019">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601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6019">
                                            <p:txEl>
                                              <p:pRg st="2" end="2"/>
                                            </p:txEl>
                                          </p:spTgt>
                                        </p:tgtEl>
                                        <p:attrNameLst>
                                          <p:attrName>style.visibility</p:attrName>
                                        </p:attrNameLst>
                                      </p:cBhvr>
                                      <p:to>
                                        <p:strVal val="visible"/>
                                      </p:to>
                                    </p:set>
                                    <p:anim calcmode="lin" valueType="num">
                                      <p:cBhvr additive="base">
                                        <p:cTn id="25" dur="500" fill="hold"/>
                                        <p:tgtEl>
                                          <p:spTgt spid="86019">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6019">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8" grpId="0"/>
      <p:bldP spid="86019"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marL="838200" indent="-838200"/>
            <a:r>
              <a:rPr lang="zh-CN" altLang="en-US" b="1">
                <a:latin typeface="宋体" pitchFamily="2" charset="-122"/>
              </a:rPr>
              <a:t>考核安排</a:t>
            </a:r>
          </a:p>
        </p:txBody>
      </p:sp>
      <p:sp>
        <p:nvSpPr>
          <p:cNvPr id="87043" name="Rectangle 3"/>
          <p:cNvSpPr>
            <a:spLocks noGrp="1" noChangeArrowheads="1"/>
          </p:cNvSpPr>
          <p:nvPr>
            <p:ph type="body" idx="1"/>
          </p:nvPr>
        </p:nvSpPr>
        <p:spPr/>
        <p:txBody>
          <a:bodyPr/>
          <a:lstStyle/>
          <a:p>
            <a:pPr marL="609600" indent="-609600">
              <a:lnSpc>
                <a:spcPct val="90000"/>
              </a:lnSpc>
            </a:pPr>
            <a:r>
              <a:rPr lang="zh-CN" altLang="en-US" b="1">
                <a:latin typeface="宋体" pitchFamily="2" charset="-122"/>
              </a:rPr>
              <a:t>三部分</a:t>
            </a:r>
          </a:p>
          <a:p>
            <a:pPr marL="609600" indent="-609600">
              <a:lnSpc>
                <a:spcPct val="90000"/>
              </a:lnSpc>
            </a:pPr>
            <a:r>
              <a:rPr lang="zh-CN" altLang="en-US" b="1">
                <a:latin typeface="宋体" pitchFamily="2" charset="-122"/>
              </a:rPr>
              <a:t>第一部分</a:t>
            </a:r>
            <a:r>
              <a:rPr lang="en-US" altLang="zh-CN" b="1">
                <a:latin typeface="宋体" pitchFamily="2" charset="-122"/>
              </a:rPr>
              <a:t>:</a:t>
            </a:r>
            <a:r>
              <a:rPr lang="zh-CN" altLang="en-US" b="1">
                <a:latin typeface="宋体" pitchFamily="2" charset="-122"/>
              </a:rPr>
              <a:t>平时</a:t>
            </a:r>
          </a:p>
          <a:p>
            <a:pPr marL="609600" indent="-609600">
              <a:lnSpc>
                <a:spcPct val="90000"/>
              </a:lnSpc>
              <a:buFontTx/>
              <a:buNone/>
            </a:pPr>
            <a:r>
              <a:rPr lang="zh-CN" altLang="en-US" b="1">
                <a:latin typeface="宋体" pitchFamily="2" charset="-122"/>
              </a:rPr>
              <a:t>       作业占</a:t>
            </a:r>
            <a:r>
              <a:rPr lang="zh-CN" altLang="en-US" b="1"/>
              <a:t>考核成绩的</a:t>
            </a:r>
            <a:r>
              <a:rPr lang="en-US" altLang="zh-CN" b="1"/>
              <a:t>20% </a:t>
            </a:r>
            <a:r>
              <a:rPr lang="zh-CN" altLang="en-US" b="1"/>
              <a:t>，即</a:t>
            </a:r>
            <a:r>
              <a:rPr lang="en-US" altLang="zh-CN" b="1"/>
              <a:t>20</a:t>
            </a:r>
            <a:r>
              <a:rPr lang="zh-CN" altLang="en-US" b="1"/>
              <a:t>分</a:t>
            </a:r>
          </a:p>
          <a:p>
            <a:pPr marL="609600" indent="-609600">
              <a:lnSpc>
                <a:spcPct val="90000"/>
              </a:lnSpc>
            </a:pPr>
            <a:r>
              <a:rPr lang="zh-CN" altLang="en-US" b="1"/>
              <a:t>第二部分</a:t>
            </a:r>
            <a:r>
              <a:rPr lang="en-US" altLang="zh-CN" b="1">
                <a:latin typeface="宋体" pitchFamily="2" charset="-122"/>
              </a:rPr>
              <a:t>:</a:t>
            </a:r>
            <a:r>
              <a:rPr lang="zh-CN" altLang="en-US" b="1"/>
              <a:t>课程论文、课堂表现占考核成绩的</a:t>
            </a:r>
            <a:r>
              <a:rPr lang="en-US" altLang="zh-CN" b="1"/>
              <a:t>10% </a:t>
            </a:r>
            <a:r>
              <a:rPr lang="zh-CN" altLang="en-US" b="1"/>
              <a:t>，即</a:t>
            </a:r>
            <a:r>
              <a:rPr lang="en-US" altLang="zh-CN" b="1"/>
              <a:t>10</a:t>
            </a:r>
            <a:r>
              <a:rPr lang="zh-CN" altLang="en-US" b="1"/>
              <a:t>分</a:t>
            </a:r>
          </a:p>
          <a:p>
            <a:pPr marL="609600" indent="-609600">
              <a:lnSpc>
                <a:spcPct val="90000"/>
              </a:lnSpc>
            </a:pPr>
            <a:r>
              <a:rPr lang="zh-CN" altLang="en-US" b="1"/>
              <a:t>第三部分</a:t>
            </a:r>
            <a:r>
              <a:rPr lang="en-US" altLang="zh-CN" b="1">
                <a:latin typeface="宋体" pitchFamily="2" charset="-122"/>
              </a:rPr>
              <a:t>:</a:t>
            </a:r>
            <a:r>
              <a:rPr lang="zh-CN" altLang="en-US" b="1"/>
              <a:t>期末试卷</a:t>
            </a:r>
          </a:p>
          <a:p>
            <a:pPr marL="609600" indent="-609600">
              <a:lnSpc>
                <a:spcPct val="90000"/>
              </a:lnSpc>
              <a:buFontTx/>
              <a:buNone/>
            </a:pPr>
            <a:r>
              <a:rPr lang="zh-CN" altLang="en-US" b="1">
                <a:latin typeface="宋体" pitchFamily="2" charset="-122"/>
              </a:rPr>
              <a:t>       占</a:t>
            </a:r>
            <a:r>
              <a:rPr lang="zh-CN" altLang="en-US" b="1"/>
              <a:t>考核成绩的</a:t>
            </a:r>
            <a:r>
              <a:rPr lang="en-US" altLang="zh-CN" b="1"/>
              <a:t>70% </a:t>
            </a:r>
            <a:r>
              <a:rPr lang="zh-CN" altLang="en-US" b="1"/>
              <a:t>，即</a:t>
            </a:r>
            <a:r>
              <a:rPr lang="en-US" altLang="zh-CN" b="1"/>
              <a:t>70</a:t>
            </a:r>
            <a:r>
              <a:rPr lang="zh-CN" altLang="en-US" b="1"/>
              <a:t>分</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7042"/>
                                        </p:tgtEl>
                                        <p:attrNameLst>
                                          <p:attrName>style.visibility</p:attrName>
                                        </p:attrNameLst>
                                      </p:cBhvr>
                                      <p:to>
                                        <p:strVal val="visible"/>
                                      </p:to>
                                    </p:set>
                                    <p:anim calcmode="lin" valueType="num">
                                      <p:cBhvr additive="base">
                                        <p:cTn id="7" dur="500" fill="hold"/>
                                        <p:tgtEl>
                                          <p:spTgt spid="87042"/>
                                        </p:tgtEl>
                                        <p:attrNameLst>
                                          <p:attrName>ppt_x</p:attrName>
                                        </p:attrNameLst>
                                      </p:cBhvr>
                                      <p:tavLst>
                                        <p:tav tm="0">
                                          <p:val>
                                            <p:strVal val="0-#ppt_w/2"/>
                                          </p:val>
                                        </p:tav>
                                        <p:tav tm="100000">
                                          <p:val>
                                            <p:strVal val="#ppt_x"/>
                                          </p:val>
                                        </p:tav>
                                      </p:tavLst>
                                    </p:anim>
                                    <p:anim calcmode="lin" valueType="num">
                                      <p:cBhvr additive="base">
                                        <p:cTn id="8" dur="500" fill="hold"/>
                                        <p:tgtEl>
                                          <p:spTgt spid="8704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7043">
                                            <p:txEl>
                                              <p:pRg st="0" end="0"/>
                                            </p:txEl>
                                          </p:spTgt>
                                        </p:tgtEl>
                                        <p:attrNameLst>
                                          <p:attrName>style.visibility</p:attrName>
                                        </p:attrNameLst>
                                      </p:cBhvr>
                                      <p:to>
                                        <p:strVal val="visible"/>
                                      </p:to>
                                    </p:set>
                                    <p:anim calcmode="lin" valueType="num">
                                      <p:cBhvr additive="base">
                                        <p:cTn id="13" dur="500" fill="hold"/>
                                        <p:tgtEl>
                                          <p:spTgt spid="8704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70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7043">
                                            <p:txEl>
                                              <p:pRg st="1" end="1"/>
                                            </p:txEl>
                                          </p:spTgt>
                                        </p:tgtEl>
                                        <p:attrNameLst>
                                          <p:attrName>style.visibility</p:attrName>
                                        </p:attrNameLst>
                                      </p:cBhvr>
                                      <p:to>
                                        <p:strVal val="visible"/>
                                      </p:to>
                                    </p:set>
                                    <p:anim calcmode="lin" valueType="num">
                                      <p:cBhvr additive="base">
                                        <p:cTn id="19" dur="500" fill="hold"/>
                                        <p:tgtEl>
                                          <p:spTgt spid="8704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70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7043">
                                            <p:txEl>
                                              <p:pRg st="2" end="2"/>
                                            </p:txEl>
                                          </p:spTgt>
                                        </p:tgtEl>
                                        <p:attrNameLst>
                                          <p:attrName>style.visibility</p:attrName>
                                        </p:attrNameLst>
                                      </p:cBhvr>
                                      <p:to>
                                        <p:strVal val="visible"/>
                                      </p:to>
                                    </p:set>
                                    <p:anim calcmode="lin" valueType="num">
                                      <p:cBhvr additive="base">
                                        <p:cTn id="25" dur="500" fill="hold"/>
                                        <p:tgtEl>
                                          <p:spTgt spid="8704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70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87043">
                                            <p:txEl>
                                              <p:pRg st="3" end="3"/>
                                            </p:txEl>
                                          </p:spTgt>
                                        </p:tgtEl>
                                        <p:attrNameLst>
                                          <p:attrName>style.visibility</p:attrName>
                                        </p:attrNameLst>
                                      </p:cBhvr>
                                      <p:to>
                                        <p:strVal val="visible"/>
                                      </p:to>
                                    </p:set>
                                    <p:anim calcmode="lin" valueType="num">
                                      <p:cBhvr additive="base">
                                        <p:cTn id="31" dur="500" fill="hold"/>
                                        <p:tgtEl>
                                          <p:spTgt spid="8704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8704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7043">
                                            <p:txEl>
                                              <p:pRg st="4" end="4"/>
                                            </p:txEl>
                                          </p:spTgt>
                                        </p:tgtEl>
                                        <p:attrNameLst>
                                          <p:attrName>style.visibility</p:attrName>
                                        </p:attrNameLst>
                                      </p:cBhvr>
                                      <p:to>
                                        <p:strVal val="visible"/>
                                      </p:to>
                                    </p:set>
                                    <p:anim calcmode="lin" valueType="num">
                                      <p:cBhvr additive="base">
                                        <p:cTn id="37" dur="500" fill="hold"/>
                                        <p:tgtEl>
                                          <p:spTgt spid="87043">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8704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87043">
                                            <p:txEl>
                                              <p:pRg st="5" end="5"/>
                                            </p:txEl>
                                          </p:spTgt>
                                        </p:tgtEl>
                                        <p:attrNameLst>
                                          <p:attrName>style.visibility</p:attrName>
                                        </p:attrNameLst>
                                      </p:cBhvr>
                                      <p:to>
                                        <p:strVal val="visible"/>
                                      </p:to>
                                    </p:set>
                                    <p:anim calcmode="lin" valueType="num">
                                      <p:cBhvr additive="base">
                                        <p:cTn id="43" dur="500" fill="hold"/>
                                        <p:tgtEl>
                                          <p:spTgt spid="87043">
                                            <p:txEl>
                                              <p:p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8704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2" grpId="0"/>
      <p:bldP spid="8704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p:txBody>
          <a:bodyPr/>
          <a:lstStyle/>
          <a:p>
            <a:pPr marL="838200" indent="-838200"/>
            <a:r>
              <a:rPr lang="zh-CN" altLang="en-US" b="1">
                <a:latin typeface="宋体" pitchFamily="2" charset="-122"/>
              </a:rPr>
              <a:t>考核安排</a:t>
            </a:r>
          </a:p>
        </p:txBody>
      </p:sp>
      <p:sp>
        <p:nvSpPr>
          <p:cNvPr id="251907" name="Rectangle 3"/>
          <p:cNvSpPr>
            <a:spLocks noGrp="1" noChangeArrowheads="1"/>
          </p:cNvSpPr>
          <p:nvPr>
            <p:ph type="body" idx="1"/>
          </p:nvPr>
        </p:nvSpPr>
        <p:spPr/>
        <p:txBody>
          <a:bodyPr/>
          <a:lstStyle/>
          <a:p>
            <a:pPr marL="609600" indent="-609600">
              <a:lnSpc>
                <a:spcPct val="90000"/>
              </a:lnSpc>
            </a:pPr>
            <a:r>
              <a:rPr lang="zh-CN" altLang="en-US" b="1">
                <a:latin typeface="宋体" pitchFamily="2" charset="-122"/>
              </a:rPr>
              <a:t>三部分</a:t>
            </a:r>
          </a:p>
          <a:p>
            <a:pPr marL="609600" indent="-609600">
              <a:lnSpc>
                <a:spcPct val="90000"/>
              </a:lnSpc>
            </a:pPr>
            <a:r>
              <a:rPr lang="zh-CN" altLang="en-US" b="1">
                <a:latin typeface="宋体" pitchFamily="2" charset="-122"/>
              </a:rPr>
              <a:t>第一部分</a:t>
            </a:r>
            <a:r>
              <a:rPr lang="en-US" altLang="zh-CN" b="1">
                <a:latin typeface="宋体" pitchFamily="2" charset="-122"/>
              </a:rPr>
              <a:t>:</a:t>
            </a:r>
            <a:r>
              <a:rPr lang="zh-CN" altLang="en-US" b="1">
                <a:latin typeface="宋体" pitchFamily="2" charset="-122"/>
              </a:rPr>
              <a:t>平时</a:t>
            </a:r>
          </a:p>
          <a:p>
            <a:pPr marL="609600" indent="-609600">
              <a:lnSpc>
                <a:spcPct val="90000"/>
              </a:lnSpc>
              <a:buFontTx/>
              <a:buNone/>
            </a:pPr>
            <a:r>
              <a:rPr lang="zh-CN" altLang="en-US" b="1">
                <a:latin typeface="宋体" pitchFamily="2" charset="-122"/>
              </a:rPr>
              <a:t>       作业占</a:t>
            </a:r>
            <a:r>
              <a:rPr lang="zh-CN" altLang="en-US" b="1"/>
              <a:t>考核成绩的</a:t>
            </a:r>
            <a:r>
              <a:rPr lang="en-US" altLang="zh-CN" b="1"/>
              <a:t>20% </a:t>
            </a:r>
            <a:r>
              <a:rPr lang="zh-CN" altLang="en-US" b="1"/>
              <a:t>，即</a:t>
            </a:r>
            <a:r>
              <a:rPr lang="en-US" altLang="zh-CN" b="1"/>
              <a:t>20</a:t>
            </a:r>
            <a:r>
              <a:rPr lang="zh-CN" altLang="en-US" b="1"/>
              <a:t>分</a:t>
            </a:r>
          </a:p>
          <a:p>
            <a:pPr marL="609600" indent="-609600">
              <a:lnSpc>
                <a:spcPct val="90000"/>
              </a:lnSpc>
            </a:pPr>
            <a:r>
              <a:rPr lang="en-US" altLang="zh-CN" b="1"/>
              <a:t>《</a:t>
            </a:r>
            <a:r>
              <a:rPr lang="zh-CN" altLang="en-US" b="1"/>
              <a:t>概率论与数理统计同步训练</a:t>
            </a:r>
            <a:r>
              <a:rPr lang="en-US" altLang="zh-CN" b="1"/>
              <a:t>》</a:t>
            </a:r>
            <a:endParaRPr lang="zh-CN" altLang="en-US" b="1"/>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1906"/>
                                        </p:tgtEl>
                                        <p:attrNameLst>
                                          <p:attrName>style.visibility</p:attrName>
                                        </p:attrNameLst>
                                      </p:cBhvr>
                                      <p:to>
                                        <p:strVal val="visible"/>
                                      </p:to>
                                    </p:set>
                                    <p:anim calcmode="lin" valueType="num">
                                      <p:cBhvr additive="base">
                                        <p:cTn id="7" dur="500" fill="hold"/>
                                        <p:tgtEl>
                                          <p:spTgt spid="251906"/>
                                        </p:tgtEl>
                                        <p:attrNameLst>
                                          <p:attrName>ppt_x</p:attrName>
                                        </p:attrNameLst>
                                      </p:cBhvr>
                                      <p:tavLst>
                                        <p:tav tm="0">
                                          <p:val>
                                            <p:strVal val="0-#ppt_w/2"/>
                                          </p:val>
                                        </p:tav>
                                        <p:tav tm="100000">
                                          <p:val>
                                            <p:strVal val="#ppt_x"/>
                                          </p:val>
                                        </p:tav>
                                      </p:tavLst>
                                    </p:anim>
                                    <p:anim calcmode="lin" valueType="num">
                                      <p:cBhvr additive="base">
                                        <p:cTn id="8" dur="500" fill="hold"/>
                                        <p:tgtEl>
                                          <p:spTgt spid="25190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51907">
                                            <p:txEl>
                                              <p:pRg st="0" end="0"/>
                                            </p:txEl>
                                          </p:spTgt>
                                        </p:tgtEl>
                                        <p:attrNameLst>
                                          <p:attrName>style.visibility</p:attrName>
                                        </p:attrNameLst>
                                      </p:cBhvr>
                                      <p:to>
                                        <p:strVal val="visible"/>
                                      </p:to>
                                    </p:set>
                                    <p:anim calcmode="lin" valueType="num">
                                      <p:cBhvr additive="base">
                                        <p:cTn id="13" dur="500" fill="hold"/>
                                        <p:tgtEl>
                                          <p:spTgt spid="251907">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5190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51907">
                                            <p:txEl>
                                              <p:pRg st="1" end="1"/>
                                            </p:txEl>
                                          </p:spTgt>
                                        </p:tgtEl>
                                        <p:attrNameLst>
                                          <p:attrName>style.visibility</p:attrName>
                                        </p:attrNameLst>
                                      </p:cBhvr>
                                      <p:to>
                                        <p:strVal val="visible"/>
                                      </p:to>
                                    </p:set>
                                    <p:anim calcmode="lin" valueType="num">
                                      <p:cBhvr additive="base">
                                        <p:cTn id="19" dur="500" fill="hold"/>
                                        <p:tgtEl>
                                          <p:spTgt spid="251907">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5190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51907">
                                            <p:txEl>
                                              <p:pRg st="2" end="2"/>
                                            </p:txEl>
                                          </p:spTgt>
                                        </p:tgtEl>
                                        <p:attrNameLst>
                                          <p:attrName>style.visibility</p:attrName>
                                        </p:attrNameLst>
                                      </p:cBhvr>
                                      <p:to>
                                        <p:strVal val="visible"/>
                                      </p:to>
                                    </p:set>
                                    <p:anim calcmode="lin" valueType="num">
                                      <p:cBhvr additive="base">
                                        <p:cTn id="25" dur="500" fill="hold"/>
                                        <p:tgtEl>
                                          <p:spTgt spid="251907">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5190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51907">
                                            <p:txEl>
                                              <p:pRg st="3" end="3"/>
                                            </p:txEl>
                                          </p:spTgt>
                                        </p:tgtEl>
                                        <p:attrNameLst>
                                          <p:attrName>style.visibility</p:attrName>
                                        </p:attrNameLst>
                                      </p:cBhvr>
                                      <p:to>
                                        <p:strVal val="visible"/>
                                      </p:to>
                                    </p:set>
                                    <p:anim calcmode="lin" valueType="num">
                                      <p:cBhvr additive="base">
                                        <p:cTn id="31" dur="500" fill="hold"/>
                                        <p:tgtEl>
                                          <p:spTgt spid="251907">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5190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06" grpId="0"/>
      <p:bldP spid="251907"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p:txBody>
          <a:bodyPr/>
          <a:lstStyle/>
          <a:p>
            <a:pPr marL="838200" indent="-838200"/>
            <a:r>
              <a:rPr lang="zh-CN" altLang="en-US" b="1">
                <a:latin typeface="宋体" pitchFamily="2" charset="-122"/>
              </a:rPr>
              <a:t>考核安排</a:t>
            </a:r>
          </a:p>
        </p:txBody>
      </p:sp>
      <p:sp>
        <p:nvSpPr>
          <p:cNvPr id="252931" name="Rectangle 3"/>
          <p:cNvSpPr>
            <a:spLocks noGrp="1" noChangeArrowheads="1"/>
          </p:cNvSpPr>
          <p:nvPr>
            <p:ph type="body" idx="1"/>
          </p:nvPr>
        </p:nvSpPr>
        <p:spPr/>
        <p:txBody>
          <a:bodyPr/>
          <a:lstStyle/>
          <a:p>
            <a:pPr marL="609600" indent="-609600">
              <a:lnSpc>
                <a:spcPct val="90000"/>
              </a:lnSpc>
            </a:pPr>
            <a:r>
              <a:rPr lang="zh-CN" altLang="en-US" b="1" dirty="0"/>
              <a:t>第二部分</a:t>
            </a:r>
            <a:r>
              <a:rPr lang="en-US" altLang="zh-CN" b="1" dirty="0">
                <a:latin typeface="宋体" pitchFamily="2" charset="-122"/>
              </a:rPr>
              <a:t>:</a:t>
            </a:r>
            <a:r>
              <a:rPr lang="zh-CN" altLang="en-US" b="1" dirty="0">
                <a:solidFill>
                  <a:srgbClr val="FF0000"/>
                </a:solidFill>
              </a:rPr>
              <a:t>课程论文</a:t>
            </a:r>
            <a:r>
              <a:rPr lang="zh-CN" altLang="en-US" b="1" dirty="0"/>
              <a:t>、课堂表现占考核成绩的</a:t>
            </a:r>
            <a:r>
              <a:rPr lang="en-US" altLang="zh-CN" b="1" dirty="0"/>
              <a:t>10% </a:t>
            </a:r>
            <a:r>
              <a:rPr lang="zh-CN" altLang="en-US" b="1" dirty="0"/>
              <a:t>，即</a:t>
            </a:r>
            <a:r>
              <a:rPr lang="en-US" altLang="zh-CN" b="1" dirty="0"/>
              <a:t>10</a:t>
            </a:r>
            <a:r>
              <a:rPr lang="zh-CN" altLang="en-US" b="1" dirty="0"/>
              <a:t>分</a:t>
            </a:r>
          </a:p>
          <a:p>
            <a:pPr marL="609600" indent="-609600">
              <a:lnSpc>
                <a:spcPct val="90000"/>
              </a:lnSpc>
            </a:pPr>
            <a:r>
              <a:rPr lang="zh-CN" altLang="en-US" b="1" dirty="0"/>
              <a:t>不少于</a:t>
            </a:r>
            <a:r>
              <a:rPr lang="en-US" altLang="zh-CN" b="1" dirty="0"/>
              <a:t>2000</a:t>
            </a:r>
            <a:r>
              <a:rPr lang="zh-CN" altLang="en-US" b="1" dirty="0"/>
              <a:t>字的有关概率论与数理统计内容的</a:t>
            </a:r>
            <a:r>
              <a:rPr lang="en-US" altLang="zh-CN" b="1" dirty="0"/>
              <a:t>《</a:t>
            </a:r>
            <a:r>
              <a:rPr lang="zh-CN" altLang="en-US" b="1" dirty="0"/>
              <a:t>哈尔滨工业大学学报</a:t>
            </a:r>
            <a:r>
              <a:rPr lang="en-US" altLang="zh-CN" b="1" dirty="0"/>
              <a:t>》</a:t>
            </a:r>
            <a:r>
              <a:rPr lang="zh-CN" altLang="en-US" b="1" dirty="0"/>
              <a:t>或其他科学杂志</a:t>
            </a:r>
            <a:r>
              <a:rPr lang="zh-CN" altLang="en-US" b="1" dirty="0">
                <a:solidFill>
                  <a:srgbClr val="FF0000"/>
                </a:solidFill>
              </a:rPr>
              <a:t>格式</a:t>
            </a:r>
            <a:r>
              <a:rPr lang="zh-CN" altLang="en-US" b="1" dirty="0"/>
              <a:t>形式的作文</a:t>
            </a:r>
          </a:p>
          <a:p>
            <a:pPr marL="609600" indent="-609600">
              <a:lnSpc>
                <a:spcPct val="90000"/>
              </a:lnSpc>
            </a:pPr>
            <a:r>
              <a:rPr lang="zh-CN" altLang="en-US" b="1" dirty="0"/>
              <a:t>即</a:t>
            </a:r>
            <a:r>
              <a:rPr lang="en-US" altLang="zh-CN" b="1" dirty="0"/>
              <a:t>《</a:t>
            </a:r>
            <a:r>
              <a:rPr lang="zh-CN" altLang="en-US" b="1" dirty="0"/>
              <a:t>概率论与数理统计</a:t>
            </a:r>
            <a:r>
              <a:rPr lang="en-US" altLang="zh-CN" b="1" dirty="0"/>
              <a:t>》</a:t>
            </a:r>
            <a:r>
              <a:rPr lang="zh-CN" altLang="en-US" b="1" dirty="0"/>
              <a:t>课程内容学后感或读后感</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2930"/>
                                        </p:tgtEl>
                                        <p:attrNameLst>
                                          <p:attrName>style.visibility</p:attrName>
                                        </p:attrNameLst>
                                      </p:cBhvr>
                                      <p:to>
                                        <p:strVal val="visible"/>
                                      </p:to>
                                    </p:set>
                                    <p:anim calcmode="lin" valueType="num">
                                      <p:cBhvr additive="base">
                                        <p:cTn id="7" dur="500" fill="hold"/>
                                        <p:tgtEl>
                                          <p:spTgt spid="252930"/>
                                        </p:tgtEl>
                                        <p:attrNameLst>
                                          <p:attrName>ppt_x</p:attrName>
                                        </p:attrNameLst>
                                      </p:cBhvr>
                                      <p:tavLst>
                                        <p:tav tm="0">
                                          <p:val>
                                            <p:strVal val="0-#ppt_w/2"/>
                                          </p:val>
                                        </p:tav>
                                        <p:tav tm="100000">
                                          <p:val>
                                            <p:strVal val="#ppt_x"/>
                                          </p:val>
                                        </p:tav>
                                      </p:tavLst>
                                    </p:anim>
                                    <p:anim calcmode="lin" valueType="num">
                                      <p:cBhvr additive="base">
                                        <p:cTn id="8" dur="500" fill="hold"/>
                                        <p:tgtEl>
                                          <p:spTgt spid="25293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52931">
                                            <p:txEl>
                                              <p:pRg st="0" end="0"/>
                                            </p:txEl>
                                          </p:spTgt>
                                        </p:tgtEl>
                                        <p:attrNameLst>
                                          <p:attrName>style.visibility</p:attrName>
                                        </p:attrNameLst>
                                      </p:cBhvr>
                                      <p:to>
                                        <p:strVal val="visible"/>
                                      </p:to>
                                    </p:set>
                                    <p:anim calcmode="lin" valueType="num">
                                      <p:cBhvr additive="base">
                                        <p:cTn id="13" dur="500" fill="hold"/>
                                        <p:tgtEl>
                                          <p:spTgt spid="252931">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529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52931">
                                            <p:txEl>
                                              <p:pRg st="1" end="1"/>
                                            </p:txEl>
                                          </p:spTgt>
                                        </p:tgtEl>
                                        <p:attrNameLst>
                                          <p:attrName>style.visibility</p:attrName>
                                        </p:attrNameLst>
                                      </p:cBhvr>
                                      <p:to>
                                        <p:strVal val="visible"/>
                                      </p:to>
                                    </p:set>
                                    <p:anim calcmode="lin" valueType="num">
                                      <p:cBhvr additive="base">
                                        <p:cTn id="19" dur="500" fill="hold"/>
                                        <p:tgtEl>
                                          <p:spTgt spid="252931">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5293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52931">
                                            <p:txEl>
                                              <p:pRg st="2" end="2"/>
                                            </p:txEl>
                                          </p:spTgt>
                                        </p:tgtEl>
                                        <p:attrNameLst>
                                          <p:attrName>style.visibility</p:attrName>
                                        </p:attrNameLst>
                                      </p:cBhvr>
                                      <p:to>
                                        <p:strVal val="visible"/>
                                      </p:to>
                                    </p:set>
                                    <p:anim calcmode="lin" valueType="num">
                                      <p:cBhvr additive="base">
                                        <p:cTn id="25" dur="500" fill="hold"/>
                                        <p:tgtEl>
                                          <p:spTgt spid="252931">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52931">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30" grpId="0"/>
      <p:bldP spid="252931"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p:txBody>
          <a:bodyPr/>
          <a:lstStyle/>
          <a:p>
            <a:pPr marL="838200" indent="-838200"/>
            <a:r>
              <a:rPr lang="zh-CN" altLang="en-US" b="1"/>
              <a:t>课程论文内容建议参考</a:t>
            </a:r>
          </a:p>
        </p:txBody>
      </p:sp>
      <p:sp>
        <p:nvSpPr>
          <p:cNvPr id="253955" name="Rectangle 3"/>
          <p:cNvSpPr>
            <a:spLocks noGrp="1" noChangeArrowheads="1"/>
          </p:cNvSpPr>
          <p:nvPr>
            <p:ph type="body" idx="1"/>
          </p:nvPr>
        </p:nvSpPr>
        <p:spPr/>
        <p:txBody>
          <a:bodyPr/>
          <a:lstStyle/>
          <a:p>
            <a:pPr marL="609600" indent="-609600">
              <a:lnSpc>
                <a:spcPct val="90000"/>
              </a:lnSpc>
            </a:pPr>
            <a:r>
              <a:rPr lang="zh-CN" altLang="en-US" b="1"/>
              <a:t>李贤平（概率论基础）第三版的</a:t>
            </a:r>
            <a:r>
              <a:rPr lang="en-US" altLang="zh-CN" b="1"/>
              <a:t>《</a:t>
            </a:r>
            <a:r>
              <a:rPr lang="zh-CN" altLang="en-US" b="1"/>
              <a:t>概率论基础学习指导书</a:t>
            </a:r>
            <a:r>
              <a:rPr lang="en-US" altLang="zh-CN" b="1"/>
              <a:t>》</a:t>
            </a:r>
            <a:r>
              <a:rPr lang="zh-CN" altLang="en-US" b="1"/>
              <a:t>中的三十篇教学札记的相关内容</a:t>
            </a:r>
            <a:r>
              <a:rPr lang="zh-CN" altLang="en-US"/>
              <a:t>  </a:t>
            </a:r>
          </a:p>
        </p:txBody>
      </p:sp>
      <p:pic>
        <p:nvPicPr>
          <p:cNvPr id="253956" name="Picture 4" descr="《概率论基础学习指导书》"/>
          <p:cNvPicPr>
            <a:picLocks noChangeAspect="1" noChangeArrowheads="1"/>
          </p:cNvPicPr>
          <p:nvPr/>
        </p:nvPicPr>
        <p:blipFill>
          <a:blip r:embed="rId2" cstate="print"/>
          <a:srcRect/>
          <a:stretch>
            <a:fillRect/>
          </a:stretch>
        </p:blipFill>
        <p:spPr bwMode="auto">
          <a:xfrm>
            <a:off x="4932363" y="2565400"/>
            <a:ext cx="3663950" cy="3663950"/>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3954"/>
                                        </p:tgtEl>
                                        <p:attrNameLst>
                                          <p:attrName>style.visibility</p:attrName>
                                        </p:attrNameLst>
                                      </p:cBhvr>
                                      <p:to>
                                        <p:strVal val="visible"/>
                                      </p:to>
                                    </p:set>
                                    <p:anim calcmode="lin" valueType="num">
                                      <p:cBhvr additive="base">
                                        <p:cTn id="7" dur="500" fill="hold"/>
                                        <p:tgtEl>
                                          <p:spTgt spid="253954"/>
                                        </p:tgtEl>
                                        <p:attrNameLst>
                                          <p:attrName>ppt_x</p:attrName>
                                        </p:attrNameLst>
                                      </p:cBhvr>
                                      <p:tavLst>
                                        <p:tav tm="0">
                                          <p:val>
                                            <p:strVal val="0-#ppt_w/2"/>
                                          </p:val>
                                        </p:tav>
                                        <p:tav tm="100000">
                                          <p:val>
                                            <p:strVal val="#ppt_x"/>
                                          </p:val>
                                        </p:tav>
                                      </p:tavLst>
                                    </p:anim>
                                    <p:anim calcmode="lin" valueType="num">
                                      <p:cBhvr additive="base">
                                        <p:cTn id="8" dur="500" fill="hold"/>
                                        <p:tgtEl>
                                          <p:spTgt spid="25395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53955">
                                            <p:txEl>
                                              <p:pRg st="0" end="0"/>
                                            </p:txEl>
                                          </p:spTgt>
                                        </p:tgtEl>
                                        <p:attrNameLst>
                                          <p:attrName>style.visibility</p:attrName>
                                        </p:attrNameLst>
                                      </p:cBhvr>
                                      <p:to>
                                        <p:strVal val="visible"/>
                                      </p:to>
                                    </p:set>
                                    <p:anim calcmode="lin" valueType="num">
                                      <p:cBhvr additive="base">
                                        <p:cTn id="13" dur="500" fill="hold"/>
                                        <p:tgtEl>
                                          <p:spTgt spid="253955">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5395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53956"/>
                                        </p:tgtEl>
                                        <p:attrNameLst>
                                          <p:attrName>style.visibility</p:attrName>
                                        </p:attrNameLst>
                                      </p:cBhvr>
                                      <p:to>
                                        <p:strVal val="visible"/>
                                      </p:to>
                                    </p:set>
                                    <p:anim calcmode="lin" valueType="num">
                                      <p:cBhvr additive="base">
                                        <p:cTn id="19" dur="500" fill="hold"/>
                                        <p:tgtEl>
                                          <p:spTgt spid="253956"/>
                                        </p:tgtEl>
                                        <p:attrNameLst>
                                          <p:attrName>ppt_x</p:attrName>
                                        </p:attrNameLst>
                                      </p:cBhvr>
                                      <p:tavLst>
                                        <p:tav tm="0">
                                          <p:val>
                                            <p:strVal val="#ppt_x"/>
                                          </p:val>
                                        </p:tav>
                                        <p:tav tm="100000">
                                          <p:val>
                                            <p:strVal val="#ppt_x"/>
                                          </p:val>
                                        </p:tav>
                                      </p:tavLst>
                                    </p:anim>
                                    <p:anim calcmode="lin" valueType="num">
                                      <p:cBhvr additive="base">
                                        <p:cTn id="20" dur="500" fill="hold"/>
                                        <p:tgtEl>
                                          <p:spTgt spid="2539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954" grpId="0"/>
      <p:bldP spid="25395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body" idx="1"/>
          </p:nvPr>
        </p:nvSpPr>
        <p:spPr>
          <a:xfrm>
            <a:off x="304800" y="692150"/>
            <a:ext cx="8540750" cy="5175250"/>
          </a:xfrm>
        </p:spPr>
        <p:txBody>
          <a:bodyPr/>
          <a:lstStyle/>
          <a:p>
            <a:pPr marL="609600" indent="-609600"/>
            <a:r>
              <a:rPr lang="zh-CN" altLang="en-US" b="1"/>
              <a:t>一定条件下必然</a:t>
            </a:r>
            <a:r>
              <a:rPr lang="zh-CN" altLang="en-US" b="1">
                <a:solidFill>
                  <a:srgbClr val="FF0000"/>
                </a:solidFill>
              </a:rPr>
              <a:t>发生</a:t>
            </a:r>
            <a:r>
              <a:rPr lang="en-US" altLang="zh-CN" b="1"/>
              <a:t>(</a:t>
            </a:r>
            <a:r>
              <a:rPr lang="zh-CN" altLang="en-US" b="1"/>
              <a:t>或</a:t>
            </a:r>
            <a:r>
              <a:rPr lang="zh-CN" altLang="en-US" b="1">
                <a:solidFill>
                  <a:srgbClr val="FF0000"/>
                </a:solidFill>
              </a:rPr>
              <a:t>出现</a:t>
            </a:r>
            <a:r>
              <a:rPr lang="en-US" altLang="zh-CN" b="1"/>
              <a:t>)</a:t>
            </a:r>
            <a:r>
              <a:rPr lang="zh-CN" altLang="en-US" b="1"/>
              <a:t>某一结果的现象称为</a:t>
            </a:r>
            <a:r>
              <a:rPr lang="zh-CN" altLang="en-US" b="1">
                <a:solidFill>
                  <a:srgbClr val="FF0000"/>
                </a:solidFill>
              </a:rPr>
              <a:t>决定性现象</a:t>
            </a:r>
            <a:r>
              <a:rPr lang="en-US" altLang="zh-CN" b="1">
                <a:latin typeface="宋体" pitchFamily="2" charset="-122"/>
              </a:rPr>
              <a:t>.</a:t>
            </a:r>
          </a:p>
          <a:p>
            <a:pPr marL="609600" indent="-609600"/>
            <a:r>
              <a:rPr lang="zh-CN" altLang="en-US" b="1"/>
              <a:t>例如，在没有外力作用下，作匀速直线运动的物体必然继续作匀速直线运动；</a:t>
            </a:r>
          </a:p>
        </p:txBody>
      </p:sp>
      <p:pic>
        <p:nvPicPr>
          <p:cNvPr id="50179" name="Picture 3" descr="u=3991887712,778965424&amp;fm=21&amp;gp=0"/>
          <p:cNvPicPr>
            <a:picLocks noChangeAspect="1" noChangeArrowheads="1"/>
          </p:cNvPicPr>
          <p:nvPr/>
        </p:nvPicPr>
        <p:blipFill>
          <a:blip r:embed="rId2" cstate="print"/>
          <a:srcRect/>
          <a:stretch>
            <a:fillRect/>
          </a:stretch>
        </p:blipFill>
        <p:spPr bwMode="auto">
          <a:xfrm>
            <a:off x="1835150" y="3213100"/>
            <a:ext cx="5616575" cy="2357438"/>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0178">
                                            <p:txEl>
                                              <p:pRg st="0" end="0"/>
                                            </p:txEl>
                                          </p:spTgt>
                                        </p:tgtEl>
                                        <p:attrNameLst>
                                          <p:attrName>style.visibility</p:attrName>
                                        </p:attrNameLst>
                                      </p:cBhvr>
                                      <p:to>
                                        <p:strVal val="visible"/>
                                      </p:to>
                                    </p:set>
                                    <p:anim calcmode="lin" valueType="num">
                                      <p:cBhvr additive="base">
                                        <p:cTn id="7" dur="500" fill="hold"/>
                                        <p:tgtEl>
                                          <p:spTgt spid="5017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017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0178">
                                            <p:txEl>
                                              <p:pRg st="1" end="1"/>
                                            </p:txEl>
                                          </p:spTgt>
                                        </p:tgtEl>
                                        <p:attrNameLst>
                                          <p:attrName>style.visibility</p:attrName>
                                        </p:attrNameLst>
                                      </p:cBhvr>
                                      <p:to>
                                        <p:strVal val="visible"/>
                                      </p:to>
                                    </p:set>
                                    <p:anim calcmode="lin" valueType="num">
                                      <p:cBhvr additive="base">
                                        <p:cTn id="13" dur="500" fill="hold"/>
                                        <p:tgtEl>
                                          <p:spTgt spid="5017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017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0179"/>
                                        </p:tgtEl>
                                        <p:attrNameLst>
                                          <p:attrName>style.visibility</p:attrName>
                                        </p:attrNameLst>
                                      </p:cBhvr>
                                      <p:to>
                                        <p:strVal val="visible"/>
                                      </p:to>
                                    </p:set>
                                    <p:anim calcmode="lin" valueType="num">
                                      <p:cBhvr additive="base">
                                        <p:cTn id="19" dur="500" fill="hold"/>
                                        <p:tgtEl>
                                          <p:spTgt spid="50179"/>
                                        </p:tgtEl>
                                        <p:attrNameLst>
                                          <p:attrName>ppt_x</p:attrName>
                                        </p:attrNameLst>
                                      </p:cBhvr>
                                      <p:tavLst>
                                        <p:tav tm="0">
                                          <p:val>
                                            <p:strVal val="0-#ppt_w/2"/>
                                          </p:val>
                                        </p:tav>
                                        <p:tav tm="100000">
                                          <p:val>
                                            <p:strVal val="#ppt_x"/>
                                          </p:val>
                                        </p:tav>
                                      </p:tavLst>
                                    </p:anim>
                                    <p:anim calcmode="lin" valueType="num">
                                      <p:cBhvr additive="base">
                                        <p:cTn id="20" dur="500" fill="hold"/>
                                        <p:tgtEl>
                                          <p:spTgt spid="5017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8"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p:txBody>
          <a:bodyPr/>
          <a:lstStyle/>
          <a:p>
            <a:pPr marL="838200" indent="-838200"/>
            <a:r>
              <a:rPr lang="zh-CN" altLang="en-US" b="1">
                <a:latin typeface="宋体" pitchFamily="2" charset="-122"/>
              </a:rPr>
              <a:t>考核安排</a:t>
            </a:r>
          </a:p>
        </p:txBody>
      </p:sp>
      <p:sp>
        <p:nvSpPr>
          <p:cNvPr id="252931" name="Rectangle 3"/>
          <p:cNvSpPr>
            <a:spLocks noGrp="1" noChangeArrowheads="1"/>
          </p:cNvSpPr>
          <p:nvPr>
            <p:ph type="body" idx="1"/>
          </p:nvPr>
        </p:nvSpPr>
        <p:spPr/>
        <p:txBody>
          <a:bodyPr/>
          <a:lstStyle/>
          <a:p>
            <a:pPr marL="609600" indent="-609600">
              <a:lnSpc>
                <a:spcPct val="90000"/>
              </a:lnSpc>
            </a:pPr>
            <a:r>
              <a:rPr lang="zh-CN" altLang="en-US" b="1" dirty="0" smtClean="0"/>
              <a:t>第三部分</a:t>
            </a:r>
            <a:r>
              <a:rPr lang="en-US" altLang="zh-CN" b="1" dirty="0" smtClean="0">
                <a:latin typeface="宋体" pitchFamily="2" charset="-122"/>
              </a:rPr>
              <a:t>:</a:t>
            </a:r>
            <a:r>
              <a:rPr lang="zh-CN" altLang="en-US" b="1" dirty="0" smtClean="0">
                <a:latin typeface="宋体" pitchFamily="2" charset="-122"/>
              </a:rPr>
              <a:t>期末试卷</a:t>
            </a:r>
            <a:r>
              <a:rPr lang="zh-CN" altLang="en-US" b="1" dirty="0" smtClean="0"/>
              <a:t>，占考核成绩的</a:t>
            </a:r>
            <a:r>
              <a:rPr lang="en-US" altLang="zh-CN" b="1" dirty="0" smtClean="0"/>
              <a:t>70% </a:t>
            </a:r>
            <a:r>
              <a:rPr lang="zh-CN" altLang="en-US" b="1" dirty="0" smtClean="0"/>
              <a:t>，即</a:t>
            </a:r>
            <a:r>
              <a:rPr lang="en-US" altLang="zh-CN" b="1" dirty="0" smtClean="0"/>
              <a:t>70</a:t>
            </a:r>
            <a:r>
              <a:rPr lang="zh-CN" altLang="en-US" b="1" dirty="0" smtClean="0"/>
              <a:t>分</a:t>
            </a:r>
            <a:endParaRPr lang="en-US" altLang="zh-CN" b="1" dirty="0" smtClean="0"/>
          </a:p>
          <a:p>
            <a:pPr marL="609600" indent="-609600">
              <a:lnSpc>
                <a:spcPct val="90000"/>
              </a:lnSpc>
            </a:pPr>
            <a:r>
              <a:rPr lang="zh-CN" altLang="en-US" b="1" dirty="0" smtClean="0"/>
              <a:t>包括</a:t>
            </a:r>
            <a:endParaRPr lang="zh-CN" altLang="en-US" b="1" dirty="0"/>
          </a:p>
          <a:p>
            <a:pPr marL="609600" indent="-609600">
              <a:lnSpc>
                <a:spcPct val="90000"/>
              </a:lnSpc>
            </a:pPr>
            <a:r>
              <a:rPr lang="en-US" altLang="zh-CN" b="1" dirty="0" smtClean="0"/>
              <a:t>5</a:t>
            </a:r>
            <a:r>
              <a:rPr lang="zh-CN" altLang="en-US" b="1" dirty="0" smtClean="0"/>
              <a:t>道填空题占</a:t>
            </a:r>
            <a:r>
              <a:rPr lang="en-US" altLang="zh-CN" b="1" dirty="0" smtClean="0"/>
              <a:t>15</a:t>
            </a:r>
            <a:r>
              <a:rPr lang="zh-CN" altLang="en-US" b="1" dirty="0" smtClean="0"/>
              <a:t>分</a:t>
            </a:r>
            <a:endParaRPr lang="en-US" altLang="zh-CN" b="1" dirty="0" smtClean="0"/>
          </a:p>
          <a:p>
            <a:pPr marL="609600" indent="-609600">
              <a:lnSpc>
                <a:spcPct val="90000"/>
              </a:lnSpc>
            </a:pPr>
            <a:r>
              <a:rPr lang="en-US" altLang="zh-CN" b="1" dirty="0" smtClean="0"/>
              <a:t>5</a:t>
            </a:r>
            <a:r>
              <a:rPr lang="zh-CN" altLang="en-US" b="1" dirty="0" smtClean="0"/>
              <a:t>道选择题占</a:t>
            </a:r>
            <a:r>
              <a:rPr lang="en-US" altLang="zh-CN" b="1" dirty="0" smtClean="0"/>
              <a:t>15</a:t>
            </a:r>
            <a:r>
              <a:rPr lang="zh-CN" altLang="en-US" b="1" dirty="0" smtClean="0"/>
              <a:t>分</a:t>
            </a:r>
            <a:endParaRPr lang="en-US" altLang="zh-CN" b="1" dirty="0" smtClean="0"/>
          </a:p>
          <a:p>
            <a:pPr marL="609600" indent="-609600">
              <a:lnSpc>
                <a:spcPct val="90000"/>
              </a:lnSpc>
            </a:pPr>
            <a:r>
              <a:rPr lang="en-US" altLang="zh-CN" b="1" dirty="0" smtClean="0"/>
              <a:t>5</a:t>
            </a:r>
            <a:r>
              <a:rPr lang="zh-CN" altLang="en-US" b="1" dirty="0" smtClean="0"/>
              <a:t>道计算证明题占</a:t>
            </a:r>
            <a:r>
              <a:rPr lang="en-US" altLang="zh-CN" b="1" dirty="0" smtClean="0"/>
              <a:t>40</a:t>
            </a:r>
            <a:r>
              <a:rPr lang="zh-CN" altLang="en-US" b="1" dirty="0" smtClean="0"/>
              <a:t>分</a:t>
            </a:r>
            <a:endParaRPr lang="zh-CN" altLang="en-US"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2930"/>
                                        </p:tgtEl>
                                        <p:attrNameLst>
                                          <p:attrName>style.visibility</p:attrName>
                                        </p:attrNameLst>
                                      </p:cBhvr>
                                      <p:to>
                                        <p:strVal val="visible"/>
                                      </p:to>
                                    </p:set>
                                    <p:anim calcmode="lin" valueType="num">
                                      <p:cBhvr additive="base">
                                        <p:cTn id="7" dur="500" fill="hold"/>
                                        <p:tgtEl>
                                          <p:spTgt spid="252930"/>
                                        </p:tgtEl>
                                        <p:attrNameLst>
                                          <p:attrName>ppt_x</p:attrName>
                                        </p:attrNameLst>
                                      </p:cBhvr>
                                      <p:tavLst>
                                        <p:tav tm="0">
                                          <p:val>
                                            <p:strVal val="0-#ppt_w/2"/>
                                          </p:val>
                                        </p:tav>
                                        <p:tav tm="100000">
                                          <p:val>
                                            <p:strVal val="#ppt_x"/>
                                          </p:val>
                                        </p:tav>
                                      </p:tavLst>
                                    </p:anim>
                                    <p:anim calcmode="lin" valueType="num">
                                      <p:cBhvr additive="base">
                                        <p:cTn id="8" dur="500" fill="hold"/>
                                        <p:tgtEl>
                                          <p:spTgt spid="25293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52931">
                                            <p:txEl>
                                              <p:pRg st="0" end="0"/>
                                            </p:txEl>
                                          </p:spTgt>
                                        </p:tgtEl>
                                        <p:attrNameLst>
                                          <p:attrName>style.visibility</p:attrName>
                                        </p:attrNameLst>
                                      </p:cBhvr>
                                      <p:to>
                                        <p:strVal val="visible"/>
                                      </p:to>
                                    </p:set>
                                    <p:anim calcmode="lin" valueType="num">
                                      <p:cBhvr additive="base">
                                        <p:cTn id="13" dur="500" fill="hold"/>
                                        <p:tgtEl>
                                          <p:spTgt spid="252931">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529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52931">
                                            <p:txEl>
                                              <p:pRg st="1" end="1"/>
                                            </p:txEl>
                                          </p:spTgt>
                                        </p:tgtEl>
                                        <p:attrNameLst>
                                          <p:attrName>style.visibility</p:attrName>
                                        </p:attrNameLst>
                                      </p:cBhvr>
                                      <p:to>
                                        <p:strVal val="visible"/>
                                      </p:to>
                                    </p:set>
                                    <p:anim calcmode="lin" valueType="num">
                                      <p:cBhvr additive="base">
                                        <p:cTn id="19" dur="500" fill="hold"/>
                                        <p:tgtEl>
                                          <p:spTgt spid="252931">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5293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52931">
                                            <p:txEl>
                                              <p:pRg st="2" end="2"/>
                                            </p:txEl>
                                          </p:spTgt>
                                        </p:tgtEl>
                                        <p:attrNameLst>
                                          <p:attrName>style.visibility</p:attrName>
                                        </p:attrNameLst>
                                      </p:cBhvr>
                                      <p:to>
                                        <p:strVal val="visible"/>
                                      </p:to>
                                    </p:set>
                                    <p:anim calcmode="lin" valueType="num">
                                      <p:cBhvr additive="base">
                                        <p:cTn id="25" dur="500" fill="hold"/>
                                        <p:tgtEl>
                                          <p:spTgt spid="252931">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5293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52931">
                                            <p:txEl>
                                              <p:pRg st="3" end="3"/>
                                            </p:txEl>
                                          </p:spTgt>
                                        </p:tgtEl>
                                        <p:attrNameLst>
                                          <p:attrName>style.visibility</p:attrName>
                                        </p:attrNameLst>
                                      </p:cBhvr>
                                      <p:to>
                                        <p:strVal val="visible"/>
                                      </p:to>
                                    </p:set>
                                    <p:anim calcmode="lin" valueType="num">
                                      <p:cBhvr additive="base">
                                        <p:cTn id="31" dur="500" fill="hold"/>
                                        <p:tgtEl>
                                          <p:spTgt spid="252931">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5293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52931">
                                            <p:txEl>
                                              <p:pRg st="4" end="4"/>
                                            </p:txEl>
                                          </p:spTgt>
                                        </p:tgtEl>
                                        <p:attrNameLst>
                                          <p:attrName>style.visibility</p:attrName>
                                        </p:attrNameLst>
                                      </p:cBhvr>
                                      <p:to>
                                        <p:strVal val="visible"/>
                                      </p:to>
                                    </p:set>
                                    <p:anim calcmode="lin" valueType="num">
                                      <p:cBhvr additive="base">
                                        <p:cTn id="37" dur="500" fill="hold"/>
                                        <p:tgtEl>
                                          <p:spTgt spid="252931">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52931">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30" grpId="0"/>
      <p:bldP spid="252931"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marL="838200" indent="-838200"/>
            <a:r>
              <a:rPr lang="zh-CN" altLang="en-US" b="1">
                <a:latin typeface="宋体" pitchFamily="2" charset="-122"/>
              </a:rPr>
              <a:t>学习参考</a:t>
            </a:r>
          </a:p>
        </p:txBody>
      </p:sp>
      <p:sp>
        <p:nvSpPr>
          <p:cNvPr id="88067" name="Rectangle 3"/>
          <p:cNvSpPr>
            <a:spLocks noGrp="1" noChangeArrowheads="1"/>
          </p:cNvSpPr>
          <p:nvPr>
            <p:ph type="body" idx="1"/>
          </p:nvPr>
        </p:nvSpPr>
        <p:spPr/>
        <p:txBody>
          <a:bodyPr/>
          <a:lstStyle/>
          <a:p>
            <a:pPr marL="609600" indent="-609600"/>
            <a:r>
              <a:rPr lang="en-US" altLang="zh-CN" b="1" dirty="0"/>
              <a:t>《</a:t>
            </a:r>
            <a:r>
              <a:rPr lang="zh-CN" altLang="en-US" b="1" dirty="0"/>
              <a:t>概率论与数理统计同步训练</a:t>
            </a:r>
            <a:r>
              <a:rPr lang="en-US" altLang="zh-CN" b="1" dirty="0"/>
              <a:t>》</a:t>
            </a:r>
            <a:r>
              <a:rPr lang="zh-CN" altLang="en-US" b="1" dirty="0"/>
              <a:t> </a:t>
            </a:r>
            <a:r>
              <a:rPr lang="en-US" altLang="zh-CN" b="1" dirty="0"/>
              <a:t>(</a:t>
            </a:r>
            <a:r>
              <a:rPr lang="zh-CN" altLang="en-US" b="1" dirty="0"/>
              <a:t>作业</a:t>
            </a:r>
            <a:r>
              <a:rPr lang="en-US" altLang="zh-CN" b="1" dirty="0"/>
              <a:t>)</a:t>
            </a:r>
            <a:endParaRPr lang="zh-CN" altLang="en-US" b="1" dirty="0"/>
          </a:p>
          <a:p>
            <a:pPr marL="609600" indent="-609600"/>
            <a:r>
              <a:rPr lang="en-US" altLang="zh-CN" b="1" dirty="0"/>
              <a:t>《</a:t>
            </a:r>
            <a:r>
              <a:rPr lang="zh-CN" altLang="en-US" b="1" dirty="0"/>
              <a:t>概率论与数理统计综合训练</a:t>
            </a:r>
            <a:r>
              <a:rPr lang="en-US" altLang="zh-CN" b="1" dirty="0"/>
              <a:t>》</a:t>
            </a:r>
            <a:r>
              <a:rPr lang="zh-CN" altLang="en-US" b="1" dirty="0"/>
              <a:t> </a:t>
            </a:r>
            <a:r>
              <a:rPr lang="en-US" altLang="zh-CN" b="1" dirty="0"/>
              <a:t>(</a:t>
            </a:r>
            <a:r>
              <a:rPr lang="zh-CN" altLang="en-US" b="1" dirty="0"/>
              <a:t>模拟题</a:t>
            </a:r>
            <a:r>
              <a:rPr lang="en-US" altLang="zh-CN" b="1" dirty="0"/>
              <a:t>)</a:t>
            </a:r>
            <a:endParaRPr lang="zh-CN" altLang="en-US" b="1" dirty="0"/>
          </a:p>
          <a:p>
            <a:pPr marL="609600" indent="-609600"/>
            <a:r>
              <a:rPr lang="en-US" altLang="zh-CN" b="1" dirty="0"/>
              <a:t>《</a:t>
            </a:r>
            <a:r>
              <a:rPr lang="zh-CN" altLang="en-US" b="1" dirty="0"/>
              <a:t>概率论与数理统计同步辅导与习题解答</a:t>
            </a:r>
            <a:r>
              <a:rPr lang="en-US" altLang="zh-CN" b="1" dirty="0"/>
              <a:t>》</a:t>
            </a:r>
            <a:r>
              <a:rPr lang="zh-CN" altLang="en-US" b="1" dirty="0"/>
              <a:t> </a:t>
            </a:r>
          </a:p>
          <a:p>
            <a:pPr marL="609600" indent="-609600"/>
            <a:r>
              <a:rPr lang="zh-CN" altLang="en-US" b="1" dirty="0" smtClean="0"/>
              <a:t>微店购买</a:t>
            </a:r>
            <a:endParaRPr lang="en-US" altLang="zh-CN"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8066"/>
                                        </p:tgtEl>
                                        <p:attrNameLst>
                                          <p:attrName>style.visibility</p:attrName>
                                        </p:attrNameLst>
                                      </p:cBhvr>
                                      <p:to>
                                        <p:strVal val="visible"/>
                                      </p:to>
                                    </p:set>
                                    <p:anim calcmode="lin" valueType="num">
                                      <p:cBhvr additive="base">
                                        <p:cTn id="7" dur="500" fill="hold"/>
                                        <p:tgtEl>
                                          <p:spTgt spid="88066"/>
                                        </p:tgtEl>
                                        <p:attrNameLst>
                                          <p:attrName>ppt_x</p:attrName>
                                        </p:attrNameLst>
                                      </p:cBhvr>
                                      <p:tavLst>
                                        <p:tav tm="0">
                                          <p:val>
                                            <p:strVal val="0-#ppt_w/2"/>
                                          </p:val>
                                        </p:tav>
                                        <p:tav tm="100000">
                                          <p:val>
                                            <p:strVal val="#ppt_x"/>
                                          </p:val>
                                        </p:tav>
                                      </p:tavLst>
                                    </p:anim>
                                    <p:anim calcmode="lin" valueType="num">
                                      <p:cBhvr additive="base">
                                        <p:cTn id="8" dur="500" fill="hold"/>
                                        <p:tgtEl>
                                          <p:spTgt spid="8806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8067">
                                            <p:txEl>
                                              <p:pRg st="0" end="0"/>
                                            </p:txEl>
                                          </p:spTgt>
                                        </p:tgtEl>
                                        <p:attrNameLst>
                                          <p:attrName>style.visibility</p:attrName>
                                        </p:attrNameLst>
                                      </p:cBhvr>
                                      <p:to>
                                        <p:strVal val="visible"/>
                                      </p:to>
                                    </p:set>
                                    <p:anim calcmode="lin" valueType="num">
                                      <p:cBhvr additive="base">
                                        <p:cTn id="13" dur="500" fill="hold"/>
                                        <p:tgtEl>
                                          <p:spTgt spid="88067">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80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8067">
                                            <p:txEl>
                                              <p:pRg st="1" end="1"/>
                                            </p:txEl>
                                          </p:spTgt>
                                        </p:tgtEl>
                                        <p:attrNameLst>
                                          <p:attrName>style.visibility</p:attrName>
                                        </p:attrNameLst>
                                      </p:cBhvr>
                                      <p:to>
                                        <p:strVal val="visible"/>
                                      </p:to>
                                    </p:set>
                                    <p:anim calcmode="lin" valueType="num">
                                      <p:cBhvr additive="base">
                                        <p:cTn id="19" dur="500" fill="hold"/>
                                        <p:tgtEl>
                                          <p:spTgt spid="88067">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80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8067">
                                            <p:txEl>
                                              <p:pRg st="2" end="2"/>
                                            </p:txEl>
                                          </p:spTgt>
                                        </p:tgtEl>
                                        <p:attrNameLst>
                                          <p:attrName>style.visibility</p:attrName>
                                        </p:attrNameLst>
                                      </p:cBhvr>
                                      <p:to>
                                        <p:strVal val="visible"/>
                                      </p:to>
                                    </p:set>
                                    <p:anim calcmode="lin" valueType="num">
                                      <p:cBhvr additive="base">
                                        <p:cTn id="25" dur="500" fill="hold"/>
                                        <p:tgtEl>
                                          <p:spTgt spid="88067">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806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88067">
                                            <p:txEl>
                                              <p:pRg st="3" end="3"/>
                                            </p:txEl>
                                          </p:spTgt>
                                        </p:tgtEl>
                                        <p:attrNameLst>
                                          <p:attrName>style.visibility</p:attrName>
                                        </p:attrNameLst>
                                      </p:cBhvr>
                                      <p:to>
                                        <p:strVal val="visible"/>
                                      </p:to>
                                    </p:set>
                                    <p:anim calcmode="lin" valueType="num">
                                      <p:cBhvr additive="base">
                                        <p:cTn id="31" dur="500" fill="hold"/>
                                        <p:tgtEl>
                                          <p:spTgt spid="88067">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8806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6" grpId="0"/>
      <p:bldP spid="88067"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同步训练.jpg"/>
          <p:cNvPicPr>
            <a:picLocks noChangeAspect="1"/>
          </p:cNvPicPr>
          <p:nvPr/>
        </p:nvPicPr>
        <p:blipFill>
          <a:blip r:embed="rId2"/>
          <a:stretch>
            <a:fillRect/>
          </a:stretch>
        </p:blipFill>
        <p:spPr>
          <a:xfrm>
            <a:off x="2311154" y="0"/>
            <a:ext cx="4521692" cy="6858000"/>
          </a:xfrm>
          <a:prstGeom prst="rect">
            <a:avLst/>
          </a:prstGeom>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习题解.jpg"/>
          <p:cNvPicPr>
            <a:picLocks noChangeAspect="1"/>
          </p:cNvPicPr>
          <p:nvPr/>
        </p:nvPicPr>
        <p:blipFill>
          <a:blip r:embed="rId2"/>
          <a:stretch>
            <a:fillRect/>
          </a:stretch>
        </p:blipFill>
        <p:spPr>
          <a:xfrm>
            <a:off x="2311154" y="0"/>
            <a:ext cx="4521692" cy="6858000"/>
          </a:xfrm>
          <a:prstGeom prst="rect">
            <a:avLst/>
          </a:prstGeom>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综合训练.jpg"/>
          <p:cNvPicPr>
            <a:picLocks noChangeAspect="1"/>
          </p:cNvPicPr>
          <p:nvPr/>
        </p:nvPicPr>
        <p:blipFill>
          <a:blip r:embed="rId2"/>
          <a:stretch>
            <a:fillRect/>
          </a:stretch>
        </p:blipFill>
        <p:spPr>
          <a:xfrm>
            <a:off x="2311154" y="0"/>
            <a:ext cx="4521692" cy="6858000"/>
          </a:xfrm>
          <a:prstGeom prst="rect">
            <a:avLst/>
          </a:prstGeom>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pPr marL="838200" indent="-838200"/>
            <a:r>
              <a:rPr lang="zh-CN" altLang="en-US" b="1" dirty="0">
                <a:latin typeface="宋体" pitchFamily="2" charset="-122"/>
              </a:rPr>
              <a:t>作业</a:t>
            </a:r>
          </a:p>
        </p:txBody>
      </p:sp>
      <p:sp>
        <p:nvSpPr>
          <p:cNvPr id="242691" name="Rectangle 3"/>
          <p:cNvSpPr>
            <a:spLocks noGrp="1" noChangeArrowheads="1"/>
          </p:cNvSpPr>
          <p:nvPr>
            <p:ph type="body" idx="1"/>
          </p:nvPr>
        </p:nvSpPr>
        <p:spPr/>
        <p:txBody>
          <a:bodyPr/>
          <a:lstStyle/>
          <a:p>
            <a:pPr marL="609600" indent="-609600"/>
            <a:r>
              <a:rPr lang="zh-CN" altLang="en-US" b="1" dirty="0">
                <a:solidFill>
                  <a:srgbClr val="FF0000"/>
                </a:solidFill>
              </a:rPr>
              <a:t>作业室地点</a:t>
            </a:r>
            <a:r>
              <a:rPr lang="zh-CN" altLang="en-US" b="1" dirty="0" smtClean="0">
                <a:solidFill>
                  <a:srgbClr val="FF0000"/>
                </a:solidFill>
              </a:rPr>
              <a:t>：理学楼</a:t>
            </a:r>
            <a:r>
              <a:rPr lang="en-US" altLang="zh-CN" b="1" dirty="0" smtClean="0">
                <a:solidFill>
                  <a:srgbClr val="FF0000"/>
                </a:solidFill>
              </a:rPr>
              <a:t>701</a:t>
            </a:r>
            <a:endParaRPr lang="zh-CN" altLang="en-US" b="1" dirty="0">
              <a:solidFill>
                <a:srgbClr val="FF0000"/>
              </a:solidFill>
            </a:endParaRPr>
          </a:p>
          <a:p>
            <a:pPr marL="609600" indent="-609600"/>
            <a:r>
              <a:rPr lang="zh-CN" altLang="en-US" b="1" dirty="0">
                <a:solidFill>
                  <a:srgbClr val="FF0000"/>
                </a:solidFill>
              </a:rPr>
              <a:t>收作业时间</a:t>
            </a:r>
            <a:r>
              <a:rPr lang="zh-CN" altLang="en-US" b="1" dirty="0" smtClean="0">
                <a:solidFill>
                  <a:srgbClr val="FF0000"/>
                </a:solidFill>
              </a:rPr>
              <a:t>：按章交（内容结束一周）。</a:t>
            </a:r>
            <a:endParaRPr lang="zh-CN" altLang="en-US" b="1" dirty="0">
              <a:solidFill>
                <a:srgbClr val="FF0000"/>
              </a:solidFill>
            </a:endParaRPr>
          </a:p>
          <a:p>
            <a:pPr marL="609600" indent="-609600"/>
            <a:r>
              <a:rPr lang="zh-CN" altLang="en-US" b="1" dirty="0"/>
              <a:t>请同学们一定要在规定时间内上交作业，要不没人，并在作业登记簿上记录。</a:t>
            </a:r>
          </a:p>
          <a:p>
            <a:pPr marL="609600" indent="-609600"/>
            <a:r>
              <a:rPr lang="zh-CN" altLang="en-US" b="1" dirty="0"/>
              <a:t>交作业时千万别放门口就走了，否则清洁阿姨会当废纸给收拾走，作业会丢失。</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2690"/>
                                        </p:tgtEl>
                                        <p:attrNameLst>
                                          <p:attrName>style.visibility</p:attrName>
                                        </p:attrNameLst>
                                      </p:cBhvr>
                                      <p:to>
                                        <p:strVal val="visible"/>
                                      </p:to>
                                    </p:set>
                                    <p:anim calcmode="lin" valueType="num">
                                      <p:cBhvr additive="base">
                                        <p:cTn id="7" dur="500" fill="hold"/>
                                        <p:tgtEl>
                                          <p:spTgt spid="242690"/>
                                        </p:tgtEl>
                                        <p:attrNameLst>
                                          <p:attrName>ppt_x</p:attrName>
                                        </p:attrNameLst>
                                      </p:cBhvr>
                                      <p:tavLst>
                                        <p:tav tm="0">
                                          <p:val>
                                            <p:strVal val="0-#ppt_w/2"/>
                                          </p:val>
                                        </p:tav>
                                        <p:tav tm="100000">
                                          <p:val>
                                            <p:strVal val="#ppt_x"/>
                                          </p:val>
                                        </p:tav>
                                      </p:tavLst>
                                    </p:anim>
                                    <p:anim calcmode="lin" valueType="num">
                                      <p:cBhvr additive="base">
                                        <p:cTn id="8" dur="500" fill="hold"/>
                                        <p:tgtEl>
                                          <p:spTgt spid="24269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2691">
                                            <p:txEl>
                                              <p:pRg st="0" end="0"/>
                                            </p:txEl>
                                          </p:spTgt>
                                        </p:tgtEl>
                                        <p:attrNameLst>
                                          <p:attrName>style.visibility</p:attrName>
                                        </p:attrNameLst>
                                      </p:cBhvr>
                                      <p:to>
                                        <p:strVal val="visible"/>
                                      </p:to>
                                    </p:set>
                                    <p:anim calcmode="lin" valueType="num">
                                      <p:cBhvr additive="base">
                                        <p:cTn id="13" dur="500" fill="hold"/>
                                        <p:tgtEl>
                                          <p:spTgt spid="242691">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426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42691">
                                            <p:txEl>
                                              <p:pRg st="1" end="1"/>
                                            </p:txEl>
                                          </p:spTgt>
                                        </p:tgtEl>
                                        <p:attrNameLst>
                                          <p:attrName>style.visibility</p:attrName>
                                        </p:attrNameLst>
                                      </p:cBhvr>
                                      <p:to>
                                        <p:strVal val="visible"/>
                                      </p:to>
                                    </p:set>
                                    <p:anim calcmode="lin" valueType="num">
                                      <p:cBhvr additive="base">
                                        <p:cTn id="19" dur="500" fill="hold"/>
                                        <p:tgtEl>
                                          <p:spTgt spid="242691">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4269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42691">
                                            <p:txEl>
                                              <p:pRg st="2" end="2"/>
                                            </p:txEl>
                                          </p:spTgt>
                                        </p:tgtEl>
                                        <p:attrNameLst>
                                          <p:attrName>style.visibility</p:attrName>
                                        </p:attrNameLst>
                                      </p:cBhvr>
                                      <p:to>
                                        <p:strVal val="visible"/>
                                      </p:to>
                                    </p:set>
                                    <p:anim calcmode="lin" valueType="num">
                                      <p:cBhvr additive="base">
                                        <p:cTn id="25" dur="500" fill="hold"/>
                                        <p:tgtEl>
                                          <p:spTgt spid="242691">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4269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42691">
                                            <p:txEl>
                                              <p:pRg st="3" end="3"/>
                                            </p:txEl>
                                          </p:spTgt>
                                        </p:tgtEl>
                                        <p:attrNameLst>
                                          <p:attrName>style.visibility</p:attrName>
                                        </p:attrNameLst>
                                      </p:cBhvr>
                                      <p:to>
                                        <p:strVal val="visible"/>
                                      </p:to>
                                    </p:set>
                                    <p:anim calcmode="lin" valueType="num">
                                      <p:cBhvr additive="base">
                                        <p:cTn id="31" dur="500" fill="hold"/>
                                        <p:tgtEl>
                                          <p:spTgt spid="242691">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42691">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690" grpId="0"/>
      <p:bldP spid="242691"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p:txBody>
          <a:bodyPr/>
          <a:lstStyle/>
          <a:p>
            <a:pPr marL="838200" indent="-838200"/>
            <a:r>
              <a:rPr lang="zh-CN" altLang="en-US" b="1"/>
              <a:t>说明</a:t>
            </a:r>
          </a:p>
        </p:txBody>
      </p:sp>
      <p:sp>
        <p:nvSpPr>
          <p:cNvPr id="226307" name="Rectangle 3"/>
          <p:cNvSpPr>
            <a:spLocks noGrp="1" noChangeArrowheads="1"/>
          </p:cNvSpPr>
          <p:nvPr>
            <p:ph type="body" idx="1"/>
          </p:nvPr>
        </p:nvSpPr>
        <p:spPr/>
        <p:txBody>
          <a:bodyPr/>
          <a:lstStyle/>
          <a:p>
            <a:pPr marL="609600" indent="-609600"/>
            <a:r>
              <a:rPr lang="zh-CN" altLang="en-US" b="1" dirty="0"/>
              <a:t>概率论的理论基础</a:t>
            </a:r>
          </a:p>
          <a:p>
            <a:pPr marL="609600" indent="-609600"/>
            <a:r>
              <a:rPr lang="en-US" altLang="zh-CN" b="1" dirty="0"/>
              <a:t>《</a:t>
            </a:r>
            <a:r>
              <a:rPr lang="zh-CN" altLang="en-US" b="1" dirty="0"/>
              <a:t>测度论</a:t>
            </a:r>
            <a:r>
              <a:rPr lang="en-US" altLang="zh-CN" b="1" dirty="0"/>
              <a:t>》</a:t>
            </a:r>
          </a:p>
          <a:p>
            <a:pPr marL="609600" indent="-609600"/>
            <a:r>
              <a:rPr lang="zh-CN" altLang="en-US" b="1" dirty="0"/>
              <a:t>定义、定理</a:t>
            </a:r>
          </a:p>
          <a:p>
            <a:pPr marL="609600" indent="-609600"/>
            <a:r>
              <a:rPr lang="zh-CN" altLang="en-US" b="1" dirty="0"/>
              <a:t>不严格</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6306"/>
                                        </p:tgtEl>
                                        <p:attrNameLst>
                                          <p:attrName>style.visibility</p:attrName>
                                        </p:attrNameLst>
                                      </p:cBhvr>
                                      <p:to>
                                        <p:strVal val="visible"/>
                                      </p:to>
                                    </p:set>
                                    <p:anim calcmode="lin" valueType="num">
                                      <p:cBhvr additive="base">
                                        <p:cTn id="7" dur="500" fill="hold"/>
                                        <p:tgtEl>
                                          <p:spTgt spid="226306"/>
                                        </p:tgtEl>
                                        <p:attrNameLst>
                                          <p:attrName>ppt_x</p:attrName>
                                        </p:attrNameLst>
                                      </p:cBhvr>
                                      <p:tavLst>
                                        <p:tav tm="0">
                                          <p:val>
                                            <p:strVal val="0-#ppt_w/2"/>
                                          </p:val>
                                        </p:tav>
                                        <p:tav tm="100000">
                                          <p:val>
                                            <p:strVal val="#ppt_x"/>
                                          </p:val>
                                        </p:tav>
                                      </p:tavLst>
                                    </p:anim>
                                    <p:anim calcmode="lin" valueType="num">
                                      <p:cBhvr additive="base">
                                        <p:cTn id="8" dur="500" fill="hold"/>
                                        <p:tgtEl>
                                          <p:spTgt spid="22630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26307">
                                            <p:txEl>
                                              <p:pRg st="0" end="0"/>
                                            </p:txEl>
                                          </p:spTgt>
                                        </p:tgtEl>
                                        <p:attrNameLst>
                                          <p:attrName>style.visibility</p:attrName>
                                        </p:attrNameLst>
                                      </p:cBhvr>
                                      <p:to>
                                        <p:strVal val="visible"/>
                                      </p:to>
                                    </p:set>
                                    <p:anim calcmode="lin" valueType="num">
                                      <p:cBhvr additive="base">
                                        <p:cTn id="13" dur="500" fill="hold"/>
                                        <p:tgtEl>
                                          <p:spTgt spid="226307">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2630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26307">
                                            <p:txEl>
                                              <p:pRg st="1" end="1"/>
                                            </p:txEl>
                                          </p:spTgt>
                                        </p:tgtEl>
                                        <p:attrNameLst>
                                          <p:attrName>style.visibility</p:attrName>
                                        </p:attrNameLst>
                                      </p:cBhvr>
                                      <p:to>
                                        <p:strVal val="visible"/>
                                      </p:to>
                                    </p:set>
                                    <p:anim calcmode="lin" valueType="num">
                                      <p:cBhvr additive="base">
                                        <p:cTn id="19" dur="500" fill="hold"/>
                                        <p:tgtEl>
                                          <p:spTgt spid="226307">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2630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26307">
                                            <p:txEl>
                                              <p:pRg st="2" end="2"/>
                                            </p:txEl>
                                          </p:spTgt>
                                        </p:tgtEl>
                                        <p:attrNameLst>
                                          <p:attrName>style.visibility</p:attrName>
                                        </p:attrNameLst>
                                      </p:cBhvr>
                                      <p:to>
                                        <p:strVal val="visible"/>
                                      </p:to>
                                    </p:set>
                                    <p:anim calcmode="lin" valueType="num">
                                      <p:cBhvr additive="base">
                                        <p:cTn id="25" dur="500" fill="hold"/>
                                        <p:tgtEl>
                                          <p:spTgt spid="226307">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2630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26307">
                                            <p:txEl>
                                              <p:pRg st="3" end="3"/>
                                            </p:txEl>
                                          </p:spTgt>
                                        </p:tgtEl>
                                        <p:attrNameLst>
                                          <p:attrName>style.visibility</p:attrName>
                                        </p:attrNameLst>
                                      </p:cBhvr>
                                      <p:to>
                                        <p:strVal val="visible"/>
                                      </p:to>
                                    </p:set>
                                    <p:anim calcmode="lin" valueType="num">
                                      <p:cBhvr additive="base">
                                        <p:cTn id="31" dur="500" fill="hold"/>
                                        <p:tgtEl>
                                          <p:spTgt spid="226307">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2630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06" grpId="0"/>
      <p:bldP spid="226307" grpId="0" build="p"/>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62" name="Rectangle 2"/>
          <p:cNvSpPr>
            <a:spLocks noGrp="1" noChangeArrowheads="1"/>
          </p:cNvSpPr>
          <p:nvPr>
            <p:ph type="ctrTitle"/>
          </p:nvPr>
        </p:nvSpPr>
        <p:spPr/>
        <p:txBody>
          <a:bodyPr/>
          <a:lstStyle/>
          <a:p>
            <a:r>
              <a:rPr lang="zh-CN" altLang="en-US" b="1">
                <a:latin typeface="宋体" pitchFamily="2" charset="-122"/>
              </a:rPr>
              <a:t>概率论与数理统计</a:t>
            </a:r>
          </a:p>
        </p:txBody>
      </p:sp>
      <p:sp>
        <p:nvSpPr>
          <p:cNvPr id="92163" name="Rectangle 3"/>
          <p:cNvSpPr>
            <a:spLocks noGrp="1" noChangeArrowheads="1"/>
          </p:cNvSpPr>
          <p:nvPr>
            <p:ph type="subTitle" idx="1"/>
          </p:nvPr>
        </p:nvSpPr>
        <p:spPr/>
        <p:txBody>
          <a:bodyPr/>
          <a:lstStyle/>
          <a:p>
            <a:r>
              <a:rPr lang="zh-CN" altLang="en-US" sz="4400" b="1">
                <a:latin typeface="宋体" pitchFamily="2" charset="-122"/>
              </a:rPr>
              <a:t>第一章</a:t>
            </a:r>
          </a:p>
          <a:p>
            <a:r>
              <a:rPr lang="zh-CN" altLang="en-US" sz="4400" b="1">
                <a:latin typeface="宋体" pitchFamily="2" charset="-122"/>
              </a:rPr>
              <a:t>随机事件与概率</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2162"/>
                                        </p:tgtEl>
                                        <p:attrNameLst>
                                          <p:attrName>style.visibility</p:attrName>
                                        </p:attrNameLst>
                                      </p:cBhvr>
                                      <p:to>
                                        <p:strVal val="visible"/>
                                      </p:to>
                                    </p:set>
                                    <p:anim calcmode="lin" valueType="num">
                                      <p:cBhvr additive="base">
                                        <p:cTn id="7" dur="500" fill="hold"/>
                                        <p:tgtEl>
                                          <p:spTgt spid="92162"/>
                                        </p:tgtEl>
                                        <p:attrNameLst>
                                          <p:attrName>ppt_x</p:attrName>
                                        </p:attrNameLst>
                                      </p:cBhvr>
                                      <p:tavLst>
                                        <p:tav tm="0">
                                          <p:val>
                                            <p:strVal val="0-#ppt_w/2"/>
                                          </p:val>
                                        </p:tav>
                                        <p:tav tm="100000">
                                          <p:val>
                                            <p:strVal val="#ppt_x"/>
                                          </p:val>
                                        </p:tav>
                                      </p:tavLst>
                                    </p:anim>
                                    <p:anim calcmode="lin" valueType="num">
                                      <p:cBhvr additive="base">
                                        <p:cTn id="8" dur="500" fill="hold"/>
                                        <p:tgtEl>
                                          <p:spTgt spid="9216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2163">
                                            <p:txEl>
                                              <p:pRg st="0" end="0"/>
                                            </p:txEl>
                                          </p:spTgt>
                                        </p:tgtEl>
                                        <p:attrNameLst>
                                          <p:attrName>style.visibility</p:attrName>
                                        </p:attrNameLst>
                                      </p:cBhvr>
                                      <p:to>
                                        <p:strVal val="visible"/>
                                      </p:to>
                                    </p:set>
                                    <p:anim calcmode="lin" valueType="num">
                                      <p:cBhvr additive="base">
                                        <p:cTn id="13" dur="500" fill="hold"/>
                                        <p:tgtEl>
                                          <p:spTgt spid="9216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216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2163">
                                            <p:txEl>
                                              <p:pRg st="1" end="1"/>
                                            </p:txEl>
                                          </p:spTgt>
                                        </p:tgtEl>
                                        <p:attrNameLst>
                                          <p:attrName>style.visibility</p:attrName>
                                        </p:attrNameLst>
                                      </p:cBhvr>
                                      <p:to>
                                        <p:strVal val="visible"/>
                                      </p:to>
                                    </p:set>
                                    <p:anim calcmode="lin" valueType="num">
                                      <p:cBhvr additive="base">
                                        <p:cTn id="19" dur="500" fill="hold"/>
                                        <p:tgtEl>
                                          <p:spTgt spid="9216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216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2" grpId="0" autoUpdateAnimBg="0"/>
      <p:bldP spid="92163" grpId="0" build="p"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0882" name="Picture 2" descr="senery"/>
          <p:cNvPicPr>
            <a:picLocks noChangeAspect="1" noChangeArrowheads="1" noCrop="1"/>
          </p:cNvPicPr>
          <p:nvPr/>
        </p:nvPicPr>
        <p:blipFill>
          <a:blip r:embed="rId2" cstate="print"/>
          <a:srcRect/>
          <a:stretch>
            <a:fillRect/>
          </a:stretch>
        </p:blipFill>
        <p:spPr bwMode="auto">
          <a:xfrm>
            <a:off x="0" y="0"/>
            <a:ext cx="9144000" cy="6858000"/>
          </a:xfrm>
          <a:prstGeom prst="rect">
            <a:avLst/>
          </a:prstGeom>
          <a:noFill/>
        </p:spPr>
      </p:pic>
      <p:sp>
        <p:nvSpPr>
          <p:cNvPr id="250883" name="Rectangle 3"/>
          <p:cNvSpPr>
            <a:spLocks noChangeArrowheads="1"/>
          </p:cNvSpPr>
          <p:nvPr/>
        </p:nvSpPr>
        <p:spPr bwMode="auto">
          <a:xfrm>
            <a:off x="3505200" y="228600"/>
            <a:ext cx="5638800" cy="2209800"/>
          </a:xfrm>
          <a:prstGeom prst="rect">
            <a:avLst/>
          </a:prstGeom>
          <a:noFill/>
          <a:ln w="9525">
            <a:noFill/>
            <a:miter lim="800000"/>
            <a:headEnd/>
            <a:tailEnd/>
          </a:ln>
          <a:effectLst/>
        </p:spPr>
        <p:txBody>
          <a:bodyPr anchor="ctr"/>
          <a:lstStyle/>
          <a:p>
            <a:pPr algn="ctr"/>
            <a:r>
              <a:rPr lang="zh-CN" altLang="en-US" sz="9600">
                <a:solidFill>
                  <a:srgbClr val="FF0000"/>
                </a:solidFill>
                <a:ea typeface="华文彩云" pitchFamily="2" charset="-122"/>
              </a:rPr>
              <a:t>课程预习</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p:txBody>
          <a:bodyPr/>
          <a:lstStyle/>
          <a:p>
            <a:pPr marL="838200" indent="-838200"/>
            <a:r>
              <a:rPr lang="zh-CN" altLang="en-US" b="1">
                <a:latin typeface="宋体" pitchFamily="2" charset="-122"/>
              </a:rPr>
              <a:t>预习（</a:t>
            </a:r>
            <a:r>
              <a:rPr lang="en-US" altLang="zh-CN" b="1"/>
              <a:t>1.1</a:t>
            </a:r>
            <a:r>
              <a:rPr lang="zh-CN" altLang="en-US" b="1"/>
              <a:t>节及</a:t>
            </a:r>
            <a:r>
              <a:rPr lang="en-US" altLang="zh-CN" b="1"/>
              <a:t>1.2</a:t>
            </a:r>
            <a:r>
              <a:rPr lang="zh-CN" altLang="en-US" b="1"/>
              <a:t>节</a:t>
            </a:r>
            <a:r>
              <a:rPr lang="zh-CN" altLang="en-US" b="1">
                <a:latin typeface="宋体" pitchFamily="2" charset="-122"/>
              </a:rPr>
              <a:t>）</a:t>
            </a:r>
          </a:p>
        </p:txBody>
      </p:sp>
      <p:sp>
        <p:nvSpPr>
          <p:cNvPr id="249859" name="Rectangle 3"/>
          <p:cNvSpPr>
            <a:spLocks noGrp="1" noChangeArrowheads="1"/>
          </p:cNvSpPr>
          <p:nvPr>
            <p:ph type="body" idx="1"/>
          </p:nvPr>
        </p:nvSpPr>
        <p:spPr/>
        <p:txBody>
          <a:bodyPr/>
          <a:lstStyle/>
          <a:p>
            <a:pPr marL="609600" indent="-609600"/>
            <a:r>
              <a:rPr lang="en-US" altLang="zh-CN" b="1"/>
              <a:t>1.1</a:t>
            </a:r>
            <a:r>
              <a:rPr lang="zh-CN" altLang="en-US" b="1"/>
              <a:t>随机事件</a:t>
            </a:r>
          </a:p>
          <a:p>
            <a:pPr marL="609600" indent="-609600"/>
            <a:r>
              <a:rPr lang="en-US" altLang="zh-CN" b="1"/>
              <a:t>1.1.1</a:t>
            </a:r>
            <a:r>
              <a:rPr lang="zh-CN" altLang="en-US" b="1"/>
              <a:t>必然现象与随机现象</a:t>
            </a:r>
          </a:p>
          <a:p>
            <a:pPr marL="609600" indent="-609600"/>
            <a:r>
              <a:rPr lang="en-US" altLang="zh-CN" b="1"/>
              <a:t>1.1.2</a:t>
            </a:r>
            <a:r>
              <a:rPr lang="zh-CN" altLang="en-US" b="1"/>
              <a:t>随机试验与样本点、样本空间，随机事件</a:t>
            </a:r>
          </a:p>
          <a:p>
            <a:pPr marL="609600" indent="-609600"/>
            <a:r>
              <a:rPr lang="en-US" altLang="zh-CN" b="1"/>
              <a:t>1.2</a:t>
            </a:r>
            <a:r>
              <a:rPr lang="zh-CN" altLang="en-US" b="1"/>
              <a:t>事件的关系（包含、相等、互不相容及对立）与运算（积、和、差）</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9858"/>
                                        </p:tgtEl>
                                        <p:attrNameLst>
                                          <p:attrName>style.visibility</p:attrName>
                                        </p:attrNameLst>
                                      </p:cBhvr>
                                      <p:to>
                                        <p:strVal val="visible"/>
                                      </p:to>
                                    </p:set>
                                    <p:anim calcmode="lin" valueType="num">
                                      <p:cBhvr additive="base">
                                        <p:cTn id="7" dur="500" fill="hold"/>
                                        <p:tgtEl>
                                          <p:spTgt spid="249858"/>
                                        </p:tgtEl>
                                        <p:attrNameLst>
                                          <p:attrName>ppt_x</p:attrName>
                                        </p:attrNameLst>
                                      </p:cBhvr>
                                      <p:tavLst>
                                        <p:tav tm="0">
                                          <p:val>
                                            <p:strVal val="0-#ppt_w/2"/>
                                          </p:val>
                                        </p:tav>
                                        <p:tav tm="100000">
                                          <p:val>
                                            <p:strVal val="#ppt_x"/>
                                          </p:val>
                                        </p:tav>
                                      </p:tavLst>
                                    </p:anim>
                                    <p:anim calcmode="lin" valueType="num">
                                      <p:cBhvr additive="base">
                                        <p:cTn id="8" dur="500" fill="hold"/>
                                        <p:tgtEl>
                                          <p:spTgt spid="24985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9859">
                                            <p:txEl>
                                              <p:pRg st="0" end="0"/>
                                            </p:txEl>
                                          </p:spTgt>
                                        </p:tgtEl>
                                        <p:attrNameLst>
                                          <p:attrName>style.visibility</p:attrName>
                                        </p:attrNameLst>
                                      </p:cBhvr>
                                      <p:to>
                                        <p:strVal val="visible"/>
                                      </p:to>
                                    </p:set>
                                    <p:anim calcmode="lin" valueType="num">
                                      <p:cBhvr additive="base">
                                        <p:cTn id="13" dur="500" fill="hold"/>
                                        <p:tgtEl>
                                          <p:spTgt spid="249859">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498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49859">
                                            <p:txEl>
                                              <p:pRg st="1" end="1"/>
                                            </p:txEl>
                                          </p:spTgt>
                                        </p:tgtEl>
                                        <p:attrNameLst>
                                          <p:attrName>style.visibility</p:attrName>
                                        </p:attrNameLst>
                                      </p:cBhvr>
                                      <p:to>
                                        <p:strVal val="visible"/>
                                      </p:to>
                                    </p:set>
                                    <p:anim calcmode="lin" valueType="num">
                                      <p:cBhvr additive="base">
                                        <p:cTn id="19" dur="500" fill="hold"/>
                                        <p:tgtEl>
                                          <p:spTgt spid="249859">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4985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49859">
                                            <p:txEl>
                                              <p:pRg st="2" end="2"/>
                                            </p:txEl>
                                          </p:spTgt>
                                        </p:tgtEl>
                                        <p:attrNameLst>
                                          <p:attrName>style.visibility</p:attrName>
                                        </p:attrNameLst>
                                      </p:cBhvr>
                                      <p:to>
                                        <p:strVal val="visible"/>
                                      </p:to>
                                    </p:set>
                                    <p:anim calcmode="lin" valueType="num">
                                      <p:cBhvr additive="base">
                                        <p:cTn id="25" dur="500" fill="hold"/>
                                        <p:tgtEl>
                                          <p:spTgt spid="249859">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4985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49859">
                                            <p:txEl>
                                              <p:pRg st="3" end="3"/>
                                            </p:txEl>
                                          </p:spTgt>
                                        </p:tgtEl>
                                        <p:attrNameLst>
                                          <p:attrName>style.visibility</p:attrName>
                                        </p:attrNameLst>
                                      </p:cBhvr>
                                      <p:to>
                                        <p:strVal val="visible"/>
                                      </p:to>
                                    </p:set>
                                    <p:anim calcmode="lin" valueType="num">
                                      <p:cBhvr additive="base">
                                        <p:cTn id="31" dur="500" fill="hold"/>
                                        <p:tgtEl>
                                          <p:spTgt spid="249859">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49859">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58" grpId="0"/>
      <p:bldP spid="24985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body" idx="1"/>
          </p:nvPr>
        </p:nvSpPr>
        <p:spPr>
          <a:xfrm>
            <a:off x="304800" y="333375"/>
            <a:ext cx="8540750" cy="5534025"/>
          </a:xfrm>
        </p:spPr>
        <p:txBody>
          <a:bodyPr/>
          <a:lstStyle/>
          <a:p>
            <a:pPr marL="609600" indent="-609600"/>
            <a:r>
              <a:rPr lang="zh-CN" altLang="en-US" b="1"/>
              <a:t>又如在标准大气压下，将纯水加热到</a:t>
            </a:r>
            <a:r>
              <a:rPr lang="en-US" altLang="zh-CN" b="1"/>
              <a:t>100℃</a:t>
            </a:r>
            <a:r>
              <a:rPr lang="zh-CN" altLang="en-US" b="1"/>
              <a:t>时继续加热水必然会沸腾，等等</a:t>
            </a:r>
            <a:r>
              <a:rPr lang="en-US" altLang="zh-CN" b="1">
                <a:latin typeface="宋体" pitchFamily="2" charset="-122"/>
              </a:rPr>
              <a:t>.</a:t>
            </a:r>
          </a:p>
        </p:txBody>
      </p:sp>
      <p:pic>
        <p:nvPicPr>
          <p:cNvPr id="51203" name="Picture 3" descr="u=392928482,1032869771&amp;fm=23&amp;gp=0"/>
          <p:cNvPicPr>
            <a:picLocks noChangeAspect="1" noChangeArrowheads="1"/>
          </p:cNvPicPr>
          <p:nvPr/>
        </p:nvPicPr>
        <p:blipFill>
          <a:blip r:embed="rId2" cstate="print"/>
          <a:srcRect/>
          <a:stretch>
            <a:fillRect/>
          </a:stretch>
        </p:blipFill>
        <p:spPr bwMode="auto">
          <a:xfrm>
            <a:off x="3203575" y="1700213"/>
            <a:ext cx="2924175" cy="2857500"/>
          </a:xfrm>
          <a:prstGeom prst="rect">
            <a:avLst/>
          </a:prstGeom>
          <a:noFill/>
        </p:spPr>
      </p:pic>
      <p:sp>
        <p:nvSpPr>
          <p:cNvPr id="51204" name="Rectangle 4"/>
          <p:cNvSpPr>
            <a:spLocks noChangeArrowheads="1"/>
          </p:cNvSpPr>
          <p:nvPr/>
        </p:nvSpPr>
        <p:spPr bwMode="auto">
          <a:xfrm>
            <a:off x="304800" y="4724400"/>
            <a:ext cx="8540750" cy="1143000"/>
          </a:xfrm>
          <a:prstGeom prst="rect">
            <a:avLst/>
          </a:prstGeom>
          <a:noFill/>
          <a:ln w="9525">
            <a:noFill/>
            <a:miter lim="800000"/>
            <a:headEnd/>
            <a:tailEnd/>
          </a:ln>
          <a:effectLst/>
        </p:spPr>
        <p:txBody>
          <a:bodyPr/>
          <a:lstStyle/>
          <a:p>
            <a:pPr marL="609600" indent="-609600">
              <a:spcBef>
                <a:spcPct val="20000"/>
              </a:spcBef>
              <a:buFontTx/>
              <a:buChar char="•"/>
            </a:pPr>
            <a:r>
              <a:rPr lang="zh-CN" altLang="en-US" sz="3200" b="1"/>
              <a:t>这些</a:t>
            </a:r>
            <a:r>
              <a:rPr lang="zh-CN" altLang="en-US" sz="3200" b="1" u="sng">
                <a:solidFill>
                  <a:srgbClr val="FF0000"/>
                </a:solidFill>
              </a:rPr>
              <a:t>条件</a:t>
            </a:r>
            <a:r>
              <a:rPr lang="zh-CN" altLang="en-US" sz="3200" b="1"/>
              <a:t>和</a:t>
            </a:r>
            <a:r>
              <a:rPr lang="zh-CN" altLang="en-US" sz="3200" b="1" u="sng">
                <a:solidFill>
                  <a:srgbClr val="FF0000"/>
                </a:solidFill>
              </a:rPr>
              <a:t>结果</a:t>
            </a:r>
            <a:r>
              <a:rPr lang="zh-CN" altLang="en-US" sz="3200" b="1"/>
              <a:t>之间存在着</a:t>
            </a:r>
            <a:r>
              <a:rPr lang="zh-CN" altLang="en-US" sz="3200" b="1" u="sng">
                <a:solidFill>
                  <a:srgbClr val="FF0000"/>
                </a:solidFill>
              </a:rPr>
              <a:t>必然联系</a:t>
            </a:r>
            <a:r>
              <a:rPr lang="zh-CN" altLang="en-US" sz="3200" b="1"/>
              <a:t>的现象就是</a:t>
            </a:r>
            <a:r>
              <a:rPr lang="zh-CN" altLang="en-US" sz="3200" b="1">
                <a:solidFill>
                  <a:srgbClr val="FF0000"/>
                </a:solidFill>
              </a:rPr>
              <a:t>决定性现象</a:t>
            </a:r>
            <a:r>
              <a:rPr lang="en-US" altLang="zh-CN" sz="3200" b="1"/>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1202">
                                            <p:txEl>
                                              <p:pRg st="0" end="0"/>
                                            </p:txEl>
                                          </p:spTgt>
                                        </p:tgtEl>
                                        <p:attrNameLst>
                                          <p:attrName>style.visibility</p:attrName>
                                        </p:attrNameLst>
                                      </p:cBhvr>
                                      <p:to>
                                        <p:strVal val="visible"/>
                                      </p:to>
                                    </p:set>
                                    <p:anim calcmode="lin" valueType="num">
                                      <p:cBhvr additive="base">
                                        <p:cTn id="7" dur="500" fill="hold"/>
                                        <p:tgtEl>
                                          <p:spTgt spid="5120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120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120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51204">
                                            <p:txEl>
                                              <p:pRg st="0" end="0"/>
                                            </p:txEl>
                                          </p:spTgt>
                                        </p:tgtEl>
                                        <p:attrNameLst>
                                          <p:attrName>style.visibility</p:attrName>
                                        </p:attrNameLst>
                                      </p:cBhvr>
                                      <p:to>
                                        <p:strVal val="visible"/>
                                      </p:to>
                                    </p:set>
                                    <p:anim calcmode="lin" valueType="num">
                                      <p:cBhvr additive="base">
                                        <p:cTn id="17" dur="500" fill="hold"/>
                                        <p:tgtEl>
                                          <p:spTgt spid="51204">
                                            <p:txEl>
                                              <p:pRg st="0" end="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5120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2" grpId="0" build="p"/>
      <p:bldP spid="51204"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p:txBody>
          <a:bodyPr/>
          <a:lstStyle/>
          <a:p>
            <a:pPr marL="838200" indent="-838200"/>
            <a:r>
              <a:rPr lang="zh-CN" altLang="en-US" b="1">
                <a:latin typeface="宋体" pitchFamily="2" charset="-122"/>
              </a:rPr>
              <a:t>预习效果检验</a:t>
            </a:r>
            <a:endParaRPr lang="en-US" altLang="zh-CN" b="1">
              <a:latin typeface="宋体" pitchFamily="2" charset="-122"/>
            </a:endParaRPr>
          </a:p>
        </p:txBody>
      </p:sp>
      <p:sp>
        <p:nvSpPr>
          <p:cNvPr id="256003" name="Rectangle 3"/>
          <p:cNvSpPr>
            <a:spLocks noGrp="1" noChangeArrowheads="1"/>
          </p:cNvSpPr>
          <p:nvPr>
            <p:ph type="body" idx="1"/>
          </p:nvPr>
        </p:nvSpPr>
        <p:spPr>
          <a:noFill/>
          <a:ln/>
        </p:spPr>
        <p:txBody>
          <a:bodyPr/>
          <a:lstStyle/>
          <a:p>
            <a:pPr marL="609600" indent="-609600"/>
            <a:r>
              <a:rPr lang="zh-CN" altLang="en-US" b="1"/>
              <a:t>必然现象与随机现象</a:t>
            </a:r>
          </a:p>
          <a:p>
            <a:pPr marL="609600" indent="-609600"/>
            <a:r>
              <a:rPr lang="zh-CN" altLang="en-US" b="1"/>
              <a:t>随机试验</a:t>
            </a:r>
          </a:p>
          <a:p>
            <a:pPr marL="609600" indent="-609600"/>
            <a:r>
              <a:rPr lang="zh-CN" altLang="en-US" b="1"/>
              <a:t>样本点、样本空间，随机事件</a:t>
            </a:r>
          </a:p>
          <a:p>
            <a:pPr marL="609600" indent="-609600"/>
            <a:r>
              <a:rPr lang="zh-CN" altLang="en-US" b="1"/>
              <a:t>随机事件的表示</a:t>
            </a:r>
          </a:p>
          <a:p>
            <a:pPr marL="609600" indent="-609600"/>
            <a:r>
              <a:rPr lang="zh-CN" altLang="en-US" b="1"/>
              <a:t>事件的关系（包含、相等、互不相容及对立）和运算（积、和、差）及性质</a:t>
            </a:r>
          </a:p>
          <a:p>
            <a:pPr marL="609600" indent="-609600"/>
            <a:r>
              <a:rPr lang="zh-CN" altLang="en-US" b="1"/>
              <a:t>对偶原理</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6002"/>
                                        </p:tgtEl>
                                        <p:attrNameLst>
                                          <p:attrName>style.visibility</p:attrName>
                                        </p:attrNameLst>
                                      </p:cBhvr>
                                      <p:to>
                                        <p:strVal val="visible"/>
                                      </p:to>
                                    </p:set>
                                    <p:anim calcmode="lin" valueType="num">
                                      <p:cBhvr additive="base">
                                        <p:cTn id="7" dur="500" fill="hold"/>
                                        <p:tgtEl>
                                          <p:spTgt spid="256002"/>
                                        </p:tgtEl>
                                        <p:attrNameLst>
                                          <p:attrName>ppt_x</p:attrName>
                                        </p:attrNameLst>
                                      </p:cBhvr>
                                      <p:tavLst>
                                        <p:tav tm="0">
                                          <p:val>
                                            <p:strVal val="0-#ppt_w/2"/>
                                          </p:val>
                                        </p:tav>
                                        <p:tav tm="100000">
                                          <p:val>
                                            <p:strVal val="#ppt_x"/>
                                          </p:val>
                                        </p:tav>
                                      </p:tavLst>
                                    </p:anim>
                                    <p:anim calcmode="lin" valueType="num">
                                      <p:cBhvr additive="base">
                                        <p:cTn id="8" dur="500" fill="hold"/>
                                        <p:tgtEl>
                                          <p:spTgt spid="25600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02"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pPr marL="838200" indent="-838200"/>
            <a:r>
              <a:rPr lang="en-US" altLang="zh-CN" b="1"/>
              <a:t>1.1</a:t>
            </a:r>
            <a:r>
              <a:rPr lang="zh-CN" altLang="en-US" b="1"/>
              <a:t>节及</a:t>
            </a:r>
            <a:r>
              <a:rPr lang="en-US" altLang="zh-CN" b="1"/>
              <a:t>1.2</a:t>
            </a:r>
            <a:r>
              <a:rPr lang="zh-CN" altLang="en-US" b="1"/>
              <a:t>节学习成效要求</a:t>
            </a:r>
            <a:endParaRPr lang="zh-CN" altLang="en-US" b="1">
              <a:latin typeface="宋体" pitchFamily="2" charset="-122"/>
            </a:endParaRPr>
          </a:p>
        </p:txBody>
      </p:sp>
      <p:sp>
        <p:nvSpPr>
          <p:cNvPr id="254979" name="Rectangle 3"/>
          <p:cNvSpPr>
            <a:spLocks noGrp="1" noChangeArrowheads="1"/>
          </p:cNvSpPr>
          <p:nvPr>
            <p:ph type="body" idx="1"/>
          </p:nvPr>
        </p:nvSpPr>
        <p:spPr/>
        <p:txBody>
          <a:bodyPr/>
          <a:lstStyle/>
          <a:p>
            <a:pPr marL="609600" indent="-609600"/>
            <a:r>
              <a:rPr lang="zh-CN" altLang="en-US" b="1"/>
              <a:t>了解</a:t>
            </a:r>
            <a:r>
              <a:rPr lang="en-US" altLang="zh-CN" b="1"/>
              <a:t>:</a:t>
            </a:r>
            <a:r>
              <a:rPr lang="zh-CN" altLang="en-US" b="1"/>
              <a:t>随机试验</a:t>
            </a:r>
          </a:p>
          <a:p>
            <a:pPr marL="609600" indent="-609600"/>
            <a:r>
              <a:rPr lang="zh-CN" altLang="en-US" b="1"/>
              <a:t>理解：样本点、样本空间，随机事件</a:t>
            </a:r>
          </a:p>
          <a:p>
            <a:pPr marL="609600" indent="-609600"/>
            <a:r>
              <a:rPr lang="zh-CN" altLang="en-US" b="1"/>
              <a:t>掌握：事件的关系（包含、相等、互不相容及对立）和运算（积、和、差）及性质</a:t>
            </a:r>
          </a:p>
          <a:p>
            <a:pPr marL="609600" indent="-609600"/>
            <a:r>
              <a:rPr lang="zh-CN" altLang="en-US" b="1"/>
              <a:t>熟练：随机事件的表示</a:t>
            </a:r>
          </a:p>
          <a:p>
            <a:pPr marL="609600" indent="-609600"/>
            <a:r>
              <a:rPr lang="zh-CN" altLang="en-US" b="1"/>
              <a:t>重点：对偶原理的应用</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4978"/>
                                        </p:tgtEl>
                                        <p:attrNameLst>
                                          <p:attrName>style.visibility</p:attrName>
                                        </p:attrNameLst>
                                      </p:cBhvr>
                                      <p:to>
                                        <p:strVal val="visible"/>
                                      </p:to>
                                    </p:set>
                                    <p:anim calcmode="lin" valueType="num">
                                      <p:cBhvr additive="base">
                                        <p:cTn id="7" dur="500" fill="hold"/>
                                        <p:tgtEl>
                                          <p:spTgt spid="254978"/>
                                        </p:tgtEl>
                                        <p:attrNameLst>
                                          <p:attrName>ppt_x</p:attrName>
                                        </p:attrNameLst>
                                      </p:cBhvr>
                                      <p:tavLst>
                                        <p:tav tm="0">
                                          <p:val>
                                            <p:strVal val="0-#ppt_w/2"/>
                                          </p:val>
                                        </p:tav>
                                        <p:tav tm="100000">
                                          <p:val>
                                            <p:strVal val="#ppt_x"/>
                                          </p:val>
                                        </p:tav>
                                      </p:tavLst>
                                    </p:anim>
                                    <p:anim calcmode="lin" valueType="num">
                                      <p:cBhvr additive="base">
                                        <p:cTn id="8" dur="500" fill="hold"/>
                                        <p:tgtEl>
                                          <p:spTgt spid="25497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54979">
                                            <p:txEl>
                                              <p:pRg st="0" end="0"/>
                                            </p:txEl>
                                          </p:spTgt>
                                        </p:tgtEl>
                                        <p:attrNameLst>
                                          <p:attrName>style.visibility</p:attrName>
                                        </p:attrNameLst>
                                      </p:cBhvr>
                                      <p:to>
                                        <p:strVal val="visible"/>
                                      </p:to>
                                    </p:set>
                                    <p:anim calcmode="lin" valueType="num">
                                      <p:cBhvr additive="base">
                                        <p:cTn id="13" dur="500" fill="hold"/>
                                        <p:tgtEl>
                                          <p:spTgt spid="254979">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5497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54979">
                                            <p:txEl>
                                              <p:pRg st="1" end="1"/>
                                            </p:txEl>
                                          </p:spTgt>
                                        </p:tgtEl>
                                        <p:attrNameLst>
                                          <p:attrName>style.visibility</p:attrName>
                                        </p:attrNameLst>
                                      </p:cBhvr>
                                      <p:to>
                                        <p:strVal val="visible"/>
                                      </p:to>
                                    </p:set>
                                    <p:anim calcmode="lin" valueType="num">
                                      <p:cBhvr additive="base">
                                        <p:cTn id="19" dur="500" fill="hold"/>
                                        <p:tgtEl>
                                          <p:spTgt spid="254979">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5497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54979">
                                            <p:txEl>
                                              <p:pRg st="2" end="2"/>
                                            </p:txEl>
                                          </p:spTgt>
                                        </p:tgtEl>
                                        <p:attrNameLst>
                                          <p:attrName>style.visibility</p:attrName>
                                        </p:attrNameLst>
                                      </p:cBhvr>
                                      <p:to>
                                        <p:strVal val="visible"/>
                                      </p:to>
                                    </p:set>
                                    <p:anim calcmode="lin" valueType="num">
                                      <p:cBhvr additive="base">
                                        <p:cTn id="25" dur="500" fill="hold"/>
                                        <p:tgtEl>
                                          <p:spTgt spid="254979">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5497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54979">
                                            <p:txEl>
                                              <p:pRg st="3" end="3"/>
                                            </p:txEl>
                                          </p:spTgt>
                                        </p:tgtEl>
                                        <p:attrNameLst>
                                          <p:attrName>style.visibility</p:attrName>
                                        </p:attrNameLst>
                                      </p:cBhvr>
                                      <p:to>
                                        <p:strVal val="visible"/>
                                      </p:to>
                                    </p:set>
                                    <p:anim calcmode="lin" valueType="num">
                                      <p:cBhvr additive="base">
                                        <p:cTn id="31" dur="500" fill="hold"/>
                                        <p:tgtEl>
                                          <p:spTgt spid="254979">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5497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54979">
                                            <p:txEl>
                                              <p:pRg st="4" end="4"/>
                                            </p:txEl>
                                          </p:spTgt>
                                        </p:tgtEl>
                                        <p:attrNameLst>
                                          <p:attrName>style.visibility</p:attrName>
                                        </p:attrNameLst>
                                      </p:cBhvr>
                                      <p:to>
                                        <p:strVal val="visible"/>
                                      </p:to>
                                    </p:set>
                                    <p:anim calcmode="lin" valueType="num">
                                      <p:cBhvr additive="base">
                                        <p:cTn id="37" dur="500" fill="hold"/>
                                        <p:tgtEl>
                                          <p:spTgt spid="254979">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54979">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78" grpId="0"/>
      <p:bldP spid="254979"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8898" name="Picture 2" descr="senery"/>
          <p:cNvPicPr>
            <a:picLocks noChangeAspect="1" noChangeArrowheads="1" noCrop="1"/>
          </p:cNvPicPr>
          <p:nvPr/>
        </p:nvPicPr>
        <p:blipFill>
          <a:blip r:embed="rId2" cstate="print"/>
          <a:srcRect/>
          <a:stretch>
            <a:fillRect/>
          </a:stretch>
        </p:blipFill>
        <p:spPr bwMode="auto">
          <a:xfrm>
            <a:off x="0" y="0"/>
            <a:ext cx="9144000" cy="6858000"/>
          </a:xfrm>
          <a:prstGeom prst="rect">
            <a:avLst/>
          </a:prstGeom>
          <a:noFill/>
        </p:spPr>
      </p:pic>
      <p:sp>
        <p:nvSpPr>
          <p:cNvPr id="208899" name="Rectangle 3"/>
          <p:cNvSpPr>
            <a:spLocks noChangeArrowheads="1"/>
          </p:cNvSpPr>
          <p:nvPr/>
        </p:nvSpPr>
        <p:spPr bwMode="auto">
          <a:xfrm>
            <a:off x="3505200" y="228600"/>
            <a:ext cx="5638800" cy="2209800"/>
          </a:xfrm>
          <a:prstGeom prst="rect">
            <a:avLst/>
          </a:prstGeom>
          <a:noFill/>
          <a:ln w="9525">
            <a:noFill/>
            <a:miter lim="800000"/>
            <a:headEnd/>
            <a:tailEnd/>
          </a:ln>
          <a:effectLst/>
        </p:spPr>
        <p:txBody>
          <a:bodyPr anchor="ctr"/>
          <a:lstStyle/>
          <a:p>
            <a:pPr algn="ctr"/>
            <a:r>
              <a:rPr lang="zh-CN" altLang="en-US" sz="9600">
                <a:solidFill>
                  <a:srgbClr val="FF0000"/>
                </a:solidFill>
                <a:ea typeface="华文彩云" pitchFamily="2" charset="-122"/>
              </a:rPr>
              <a:t>课间休息</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body" idx="1"/>
          </p:nvPr>
        </p:nvSpPr>
        <p:spPr>
          <a:xfrm>
            <a:off x="304800" y="692150"/>
            <a:ext cx="8540750" cy="5175250"/>
          </a:xfrm>
        </p:spPr>
        <p:txBody>
          <a:bodyPr/>
          <a:lstStyle/>
          <a:p>
            <a:pPr marL="609600" indent="-609600"/>
            <a:r>
              <a:rPr lang="zh-CN" altLang="en-US" b="1"/>
              <a:t>在</a:t>
            </a:r>
            <a:r>
              <a:rPr lang="zh-CN" altLang="en-US" b="1">
                <a:solidFill>
                  <a:srgbClr val="FF0000"/>
                </a:solidFill>
              </a:rPr>
              <a:t>自然现象</a:t>
            </a:r>
            <a:r>
              <a:rPr lang="zh-CN" altLang="en-US" b="1"/>
              <a:t>和</a:t>
            </a:r>
            <a:r>
              <a:rPr lang="zh-CN" altLang="en-US" b="1">
                <a:solidFill>
                  <a:srgbClr val="FF0000"/>
                </a:solidFill>
              </a:rPr>
              <a:t>社会现象</a:t>
            </a:r>
            <a:r>
              <a:rPr lang="zh-CN" altLang="en-US" b="1"/>
              <a:t>中还广泛存在着与决定性现象有着本质区别的一类现象，例如：</a:t>
            </a:r>
          </a:p>
          <a:p>
            <a:pPr marL="609600" indent="-609600"/>
            <a:r>
              <a:rPr lang="zh-CN" altLang="en-US" b="1"/>
              <a:t>当掷一枚硬币时，</a:t>
            </a:r>
          </a:p>
        </p:txBody>
      </p:sp>
      <p:pic>
        <p:nvPicPr>
          <p:cNvPr id="52227" name="Picture 3" descr="u=402547962,132813014&amp;fm=23&amp;gp=0"/>
          <p:cNvPicPr>
            <a:picLocks noChangeAspect="1" noChangeArrowheads="1"/>
          </p:cNvPicPr>
          <p:nvPr/>
        </p:nvPicPr>
        <p:blipFill>
          <a:blip r:embed="rId2" cstate="print"/>
          <a:srcRect/>
          <a:stretch>
            <a:fillRect/>
          </a:stretch>
        </p:blipFill>
        <p:spPr bwMode="auto">
          <a:xfrm>
            <a:off x="1476375" y="2924175"/>
            <a:ext cx="2143125" cy="2857500"/>
          </a:xfrm>
          <a:prstGeom prst="rect">
            <a:avLst/>
          </a:prstGeom>
          <a:noFill/>
        </p:spPr>
      </p:pic>
      <p:sp>
        <p:nvSpPr>
          <p:cNvPr id="52228" name="Rectangle 4"/>
          <p:cNvSpPr>
            <a:spLocks noChangeArrowheads="1"/>
          </p:cNvSpPr>
          <p:nvPr/>
        </p:nvSpPr>
        <p:spPr bwMode="auto">
          <a:xfrm>
            <a:off x="304800" y="2276475"/>
            <a:ext cx="8540750" cy="3590925"/>
          </a:xfrm>
          <a:prstGeom prst="rect">
            <a:avLst/>
          </a:prstGeom>
          <a:noFill/>
          <a:ln w="9525">
            <a:noFill/>
            <a:miter lim="800000"/>
            <a:headEnd/>
            <a:tailEnd/>
          </a:ln>
          <a:effectLst/>
        </p:spPr>
        <p:txBody>
          <a:bodyPr/>
          <a:lstStyle/>
          <a:p>
            <a:pPr marL="609600" indent="-609600">
              <a:spcBef>
                <a:spcPct val="20000"/>
              </a:spcBef>
              <a:buFontTx/>
              <a:buChar char="•"/>
            </a:pPr>
            <a:r>
              <a:rPr lang="zh-CN" altLang="en-US" sz="3200" b="1"/>
              <a:t>                           可能出现</a:t>
            </a:r>
          </a:p>
          <a:p>
            <a:pPr marL="609600" indent="-609600" algn="ctr">
              <a:spcBef>
                <a:spcPct val="20000"/>
              </a:spcBef>
            </a:pPr>
            <a:r>
              <a:rPr lang="zh-CN" altLang="en-US" sz="3200" b="1">
                <a:solidFill>
                  <a:srgbClr val="FF0000"/>
                </a:solidFill>
              </a:rPr>
              <a:t>正面</a:t>
            </a:r>
            <a:r>
              <a:rPr lang="en-US" altLang="zh-CN" sz="3200" b="1"/>
              <a:t>(</a:t>
            </a:r>
            <a:r>
              <a:rPr lang="zh-CN" altLang="en-US" sz="3200" b="1"/>
              <a:t>国徽或花纹一面</a:t>
            </a:r>
            <a:r>
              <a:rPr lang="en-US" altLang="zh-CN" sz="3200" b="1"/>
              <a:t>)</a:t>
            </a:r>
          </a:p>
          <a:p>
            <a:pPr marL="609600" indent="-609600">
              <a:spcBef>
                <a:spcPct val="20000"/>
              </a:spcBef>
            </a:pPr>
            <a:r>
              <a:rPr lang="en-US" altLang="zh-CN" sz="3200" b="1"/>
              <a:t>     </a:t>
            </a:r>
            <a:r>
              <a:rPr lang="zh-CN" altLang="en-US" sz="3200" b="1"/>
              <a:t>朝上，</a:t>
            </a:r>
          </a:p>
          <a:p>
            <a:pPr marL="609600" indent="-609600">
              <a:spcBef>
                <a:spcPct val="20000"/>
              </a:spcBef>
            </a:pPr>
            <a:r>
              <a:rPr lang="zh-CN" altLang="en-US" sz="3200" b="1"/>
              <a:t>     也可能出现</a:t>
            </a:r>
          </a:p>
          <a:p>
            <a:pPr marL="609600" indent="-609600" algn="ctr">
              <a:spcBef>
                <a:spcPct val="20000"/>
              </a:spcBef>
            </a:pPr>
            <a:r>
              <a:rPr lang="zh-CN" altLang="en-US" sz="3200" b="1">
                <a:solidFill>
                  <a:srgbClr val="FF0000"/>
                </a:solidFill>
              </a:rPr>
              <a:t>反面</a:t>
            </a:r>
            <a:r>
              <a:rPr lang="en-US" altLang="zh-CN" sz="3200" b="1"/>
              <a:t>(</a:t>
            </a:r>
            <a:r>
              <a:rPr lang="zh-CN" altLang="en-US" sz="3200" b="1"/>
              <a:t>币值一面</a:t>
            </a:r>
            <a:r>
              <a:rPr lang="en-US" altLang="zh-CN" sz="3200" b="1"/>
              <a:t>)</a:t>
            </a:r>
          </a:p>
          <a:p>
            <a:pPr marL="609600" indent="-609600">
              <a:spcBef>
                <a:spcPct val="20000"/>
              </a:spcBef>
            </a:pPr>
            <a:r>
              <a:rPr lang="en-US" altLang="zh-CN" sz="3200" b="1"/>
              <a:t>     </a:t>
            </a:r>
            <a:r>
              <a:rPr lang="zh-CN" altLang="en-US" sz="3200" b="1"/>
              <a:t>朝上</a:t>
            </a:r>
            <a:r>
              <a:rPr lang="en-US" altLang="zh-CN" sz="3200" b="1"/>
              <a:t>(</a:t>
            </a:r>
            <a:r>
              <a:rPr lang="zh-CN" altLang="en-US" sz="3200" b="1"/>
              <a:t>这里不考虑硬币立起或丢失的情况</a:t>
            </a:r>
            <a:r>
              <a:rPr lang="en-US" altLang="zh-CN" sz="3200" b="1"/>
              <a:t>)</a:t>
            </a:r>
            <a:r>
              <a:rPr lang="zh-CN" altLang="en-US" sz="3200" b="1"/>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2226">
                                            <p:txEl>
                                              <p:pRg st="0" end="0"/>
                                            </p:txEl>
                                          </p:spTgt>
                                        </p:tgtEl>
                                        <p:attrNameLst>
                                          <p:attrName>style.visibility</p:attrName>
                                        </p:attrNameLst>
                                      </p:cBhvr>
                                      <p:to>
                                        <p:strVal val="visible"/>
                                      </p:to>
                                    </p:set>
                                    <p:anim calcmode="lin" valueType="num">
                                      <p:cBhvr additive="base">
                                        <p:cTn id="7" dur="500" fill="hold"/>
                                        <p:tgtEl>
                                          <p:spTgt spid="5222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222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2226">
                                            <p:txEl>
                                              <p:pRg st="1" end="1"/>
                                            </p:txEl>
                                          </p:spTgt>
                                        </p:tgtEl>
                                        <p:attrNameLst>
                                          <p:attrName>style.visibility</p:attrName>
                                        </p:attrNameLst>
                                      </p:cBhvr>
                                      <p:to>
                                        <p:strVal val="visible"/>
                                      </p:to>
                                    </p:set>
                                    <p:anim calcmode="lin" valueType="num">
                                      <p:cBhvr additive="base">
                                        <p:cTn id="13" dur="500" fill="hold"/>
                                        <p:tgtEl>
                                          <p:spTgt spid="5222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222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1" presetClass="entr" presetSubtype="0" fill="hold" nodeType="clickEffect">
                                  <p:stCondLst>
                                    <p:cond delay="0"/>
                                  </p:stCondLst>
                                  <p:childTnLst>
                                    <p:set>
                                      <p:cBhvr>
                                        <p:cTn id="18" dur="1000">
                                          <p:stCondLst>
                                            <p:cond delay="0"/>
                                          </p:stCondLst>
                                        </p:cTn>
                                        <p:tgtEl>
                                          <p:spTgt spid="522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52228">
                                            <p:txEl>
                                              <p:pRg st="0" end="0"/>
                                            </p:txEl>
                                          </p:spTgt>
                                        </p:tgtEl>
                                        <p:attrNameLst>
                                          <p:attrName>style.visibility</p:attrName>
                                        </p:attrNameLst>
                                      </p:cBhvr>
                                      <p:to>
                                        <p:strVal val="visible"/>
                                      </p:to>
                                    </p:set>
                                    <p:anim calcmode="lin" valueType="num">
                                      <p:cBhvr additive="base">
                                        <p:cTn id="23" dur="500" fill="hold"/>
                                        <p:tgtEl>
                                          <p:spTgt spid="52228">
                                            <p:txEl>
                                              <p:pRg st="0" end="0"/>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5222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52228">
                                            <p:txEl>
                                              <p:pRg st="1" end="1"/>
                                            </p:txEl>
                                          </p:spTgt>
                                        </p:tgtEl>
                                        <p:attrNameLst>
                                          <p:attrName>style.visibility</p:attrName>
                                        </p:attrNameLst>
                                      </p:cBhvr>
                                      <p:to>
                                        <p:strVal val="visible"/>
                                      </p:to>
                                    </p:set>
                                    <p:anim calcmode="lin" valueType="num">
                                      <p:cBhvr additive="base">
                                        <p:cTn id="29" dur="500" fill="hold"/>
                                        <p:tgtEl>
                                          <p:spTgt spid="52228">
                                            <p:txEl>
                                              <p:pRg st="1" end="1"/>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5222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52228">
                                            <p:txEl>
                                              <p:pRg st="2" end="2"/>
                                            </p:txEl>
                                          </p:spTgt>
                                        </p:tgtEl>
                                        <p:attrNameLst>
                                          <p:attrName>style.visibility</p:attrName>
                                        </p:attrNameLst>
                                      </p:cBhvr>
                                      <p:to>
                                        <p:strVal val="visible"/>
                                      </p:to>
                                    </p:set>
                                    <p:anim calcmode="lin" valueType="num">
                                      <p:cBhvr additive="base">
                                        <p:cTn id="35" dur="500" fill="hold"/>
                                        <p:tgtEl>
                                          <p:spTgt spid="52228">
                                            <p:txEl>
                                              <p:pRg st="2" end="2"/>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5222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52228">
                                            <p:txEl>
                                              <p:pRg st="3" end="3"/>
                                            </p:txEl>
                                          </p:spTgt>
                                        </p:tgtEl>
                                        <p:attrNameLst>
                                          <p:attrName>style.visibility</p:attrName>
                                        </p:attrNameLst>
                                      </p:cBhvr>
                                      <p:to>
                                        <p:strVal val="visible"/>
                                      </p:to>
                                    </p:set>
                                    <p:anim calcmode="lin" valueType="num">
                                      <p:cBhvr additive="base">
                                        <p:cTn id="41" dur="500" fill="hold"/>
                                        <p:tgtEl>
                                          <p:spTgt spid="52228">
                                            <p:txEl>
                                              <p:pRg st="3" end="3"/>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5222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grpId="0" nodeType="clickEffect">
                                  <p:stCondLst>
                                    <p:cond delay="0"/>
                                  </p:stCondLst>
                                  <p:childTnLst>
                                    <p:set>
                                      <p:cBhvr>
                                        <p:cTn id="46" dur="1" fill="hold">
                                          <p:stCondLst>
                                            <p:cond delay="0"/>
                                          </p:stCondLst>
                                        </p:cTn>
                                        <p:tgtEl>
                                          <p:spTgt spid="52228">
                                            <p:txEl>
                                              <p:pRg st="4" end="4"/>
                                            </p:txEl>
                                          </p:spTgt>
                                        </p:tgtEl>
                                        <p:attrNameLst>
                                          <p:attrName>style.visibility</p:attrName>
                                        </p:attrNameLst>
                                      </p:cBhvr>
                                      <p:to>
                                        <p:strVal val="visible"/>
                                      </p:to>
                                    </p:set>
                                    <p:anim calcmode="lin" valueType="num">
                                      <p:cBhvr additive="base">
                                        <p:cTn id="47" dur="500" fill="hold"/>
                                        <p:tgtEl>
                                          <p:spTgt spid="52228">
                                            <p:txEl>
                                              <p:pRg st="4" end="4"/>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52228">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2" fill="hold" grpId="0" nodeType="clickEffect">
                                  <p:stCondLst>
                                    <p:cond delay="0"/>
                                  </p:stCondLst>
                                  <p:childTnLst>
                                    <p:set>
                                      <p:cBhvr>
                                        <p:cTn id="52" dur="1" fill="hold">
                                          <p:stCondLst>
                                            <p:cond delay="0"/>
                                          </p:stCondLst>
                                        </p:cTn>
                                        <p:tgtEl>
                                          <p:spTgt spid="52228">
                                            <p:txEl>
                                              <p:pRg st="5" end="5"/>
                                            </p:txEl>
                                          </p:spTgt>
                                        </p:tgtEl>
                                        <p:attrNameLst>
                                          <p:attrName>style.visibility</p:attrName>
                                        </p:attrNameLst>
                                      </p:cBhvr>
                                      <p:to>
                                        <p:strVal val="visible"/>
                                      </p:to>
                                    </p:set>
                                    <p:anim calcmode="lin" valueType="num">
                                      <p:cBhvr additive="base">
                                        <p:cTn id="53" dur="500" fill="hold"/>
                                        <p:tgtEl>
                                          <p:spTgt spid="52228">
                                            <p:txEl>
                                              <p:pRg st="5" end="5"/>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52228">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6" grpId="0" build="p"/>
      <p:bldP spid="52228"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body" idx="1"/>
          </p:nvPr>
        </p:nvSpPr>
        <p:spPr>
          <a:xfrm>
            <a:off x="304800" y="692150"/>
            <a:ext cx="8540750" cy="5175250"/>
          </a:xfrm>
        </p:spPr>
        <p:txBody>
          <a:bodyPr/>
          <a:lstStyle/>
          <a:p>
            <a:pPr marL="609600" indent="-609600"/>
            <a:r>
              <a:rPr lang="zh-CN" altLang="en-US" b="1" dirty="0"/>
              <a:t>每天上午</a:t>
            </a:r>
            <a:r>
              <a:rPr lang="en-US" altLang="zh-CN" b="1" dirty="0"/>
              <a:t>8:00—9:00</a:t>
            </a:r>
            <a:r>
              <a:rPr lang="zh-CN" altLang="en-US" b="1" dirty="0"/>
              <a:t>记录一个电话投诉受理台收到用户的呼叫次数，</a:t>
            </a:r>
          </a:p>
        </p:txBody>
      </p:sp>
      <p:pic>
        <p:nvPicPr>
          <p:cNvPr id="53251" name="Picture 3" descr="u=187835693,697876573&amp;fm=23&amp;gp=0"/>
          <p:cNvPicPr>
            <a:picLocks noChangeAspect="1" noChangeArrowheads="1"/>
          </p:cNvPicPr>
          <p:nvPr/>
        </p:nvPicPr>
        <p:blipFill>
          <a:blip r:embed="rId2" cstate="print"/>
          <a:srcRect/>
          <a:stretch>
            <a:fillRect/>
          </a:stretch>
        </p:blipFill>
        <p:spPr bwMode="auto">
          <a:xfrm>
            <a:off x="2555875" y="1916113"/>
            <a:ext cx="3810000" cy="2857500"/>
          </a:xfrm>
          <a:prstGeom prst="rect">
            <a:avLst/>
          </a:prstGeom>
          <a:noFill/>
        </p:spPr>
      </p:pic>
      <p:sp>
        <p:nvSpPr>
          <p:cNvPr id="53252" name="Rectangle 4"/>
          <p:cNvSpPr>
            <a:spLocks noChangeArrowheads="1"/>
          </p:cNvSpPr>
          <p:nvPr/>
        </p:nvSpPr>
        <p:spPr bwMode="auto">
          <a:xfrm>
            <a:off x="304800" y="5084763"/>
            <a:ext cx="8540750" cy="782637"/>
          </a:xfrm>
          <a:prstGeom prst="rect">
            <a:avLst/>
          </a:prstGeom>
          <a:noFill/>
          <a:ln w="9525">
            <a:noFill/>
            <a:miter lim="800000"/>
            <a:headEnd/>
            <a:tailEnd/>
          </a:ln>
          <a:effectLst/>
        </p:spPr>
        <p:txBody>
          <a:bodyPr/>
          <a:lstStyle/>
          <a:p>
            <a:pPr marL="609600" indent="-609600">
              <a:spcBef>
                <a:spcPct val="20000"/>
              </a:spcBef>
              <a:buFontTx/>
              <a:buChar char="•"/>
            </a:pPr>
            <a:r>
              <a:rPr lang="zh-CN" altLang="en-US" sz="3200" b="1"/>
              <a:t>可能是</a:t>
            </a:r>
            <a:r>
              <a:rPr lang="en-US" altLang="zh-CN" sz="3200" b="1"/>
              <a:t>0</a:t>
            </a:r>
            <a:r>
              <a:rPr lang="zh-CN" altLang="en-US" sz="3200" b="1"/>
              <a:t>次，</a:t>
            </a:r>
            <a:r>
              <a:rPr lang="en-US" altLang="zh-CN" sz="3200" b="1"/>
              <a:t>1</a:t>
            </a:r>
            <a:r>
              <a:rPr lang="zh-CN" altLang="en-US" sz="3200" b="1"/>
              <a:t>次，</a:t>
            </a:r>
            <a:r>
              <a:rPr lang="en-US" altLang="zh-CN" sz="3200" b="1"/>
              <a:t>2</a:t>
            </a:r>
            <a:r>
              <a:rPr lang="zh-CN" altLang="en-US" sz="3200" b="1"/>
              <a:t>次，</a:t>
            </a:r>
            <a:r>
              <a:rPr lang="en-US" altLang="zh-CN" sz="3200" b="1">
                <a:latin typeface="宋体"/>
              </a:rPr>
              <a:t>……</a:t>
            </a:r>
            <a:r>
              <a:rPr lang="zh-CN" altLang="en-US" sz="3200" b="1"/>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3250">
                                            <p:txEl>
                                              <p:pRg st="0" end="0"/>
                                            </p:txEl>
                                          </p:spTgt>
                                        </p:tgtEl>
                                        <p:attrNameLst>
                                          <p:attrName>style.visibility</p:attrName>
                                        </p:attrNameLst>
                                      </p:cBhvr>
                                      <p:to>
                                        <p:strVal val="visible"/>
                                      </p:to>
                                    </p:set>
                                    <p:anim calcmode="lin" valueType="num">
                                      <p:cBhvr additive="base">
                                        <p:cTn id="7" dur="500" fill="hold"/>
                                        <p:tgtEl>
                                          <p:spTgt spid="5325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325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325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53252">
                                            <p:txEl>
                                              <p:pRg st="0" end="0"/>
                                            </p:txEl>
                                          </p:spTgt>
                                        </p:tgtEl>
                                        <p:attrNameLst>
                                          <p:attrName>style.visibility</p:attrName>
                                        </p:attrNameLst>
                                      </p:cBhvr>
                                      <p:to>
                                        <p:strVal val="visible"/>
                                      </p:to>
                                    </p:set>
                                    <p:anim calcmode="lin" valueType="num">
                                      <p:cBhvr additive="base">
                                        <p:cTn id="17" dur="500" fill="hold"/>
                                        <p:tgtEl>
                                          <p:spTgt spid="53252">
                                            <p:txEl>
                                              <p:pRg st="0" end="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5325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0" grpId="0" build="p"/>
      <p:bldP spid="5325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Rot="1" noChangeArrowheads="1"/>
          </p:cNvSpPr>
          <p:nvPr/>
        </p:nvSpPr>
        <p:spPr bwMode="auto">
          <a:xfrm>
            <a:off x="304800" y="692150"/>
            <a:ext cx="8540750" cy="5175250"/>
          </a:xfrm>
          <a:prstGeom prst="rect">
            <a:avLst/>
          </a:prstGeom>
          <a:noFill/>
          <a:ln w="9525">
            <a:noFill/>
            <a:miter lim="800000"/>
            <a:headEnd/>
            <a:tailEnd/>
          </a:ln>
          <a:effectLst/>
        </p:spPr>
        <p:txBody>
          <a:bodyPr/>
          <a:lstStyle/>
          <a:p>
            <a:pPr marL="609600" indent="-609600">
              <a:spcBef>
                <a:spcPct val="20000"/>
              </a:spcBef>
              <a:buFontTx/>
              <a:buChar char="•"/>
            </a:pPr>
            <a:r>
              <a:rPr lang="zh-CN" altLang="en-US" sz="3200" b="1"/>
              <a:t>再如，用同一门炮向同一目标发射用同一工艺过程生产的炮弹，</a:t>
            </a:r>
          </a:p>
        </p:txBody>
      </p:sp>
      <p:sp>
        <p:nvSpPr>
          <p:cNvPr id="54275" name="Rectangle 3"/>
          <p:cNvSpPr>
            <a:spLocks noRot="1" noChangeArrowheads="1"/>
          </p:cNvSpPr>
          <p:nvPr/>
        </p:nvSpPr>
        <p:spPr bwMode="auto">
          <a:xfrm>
            <a:off x="304800" y="5229225"/>
            <a:ext cx="8540750" cy="638175"/>
          </a:xfrm>
          <a:prstGeom prst="rect">
            <a:avLst/>
          </a:prstGeom>
          <a:noFill/>
          <a:ln w="9525">
            <a:noFill/>
            <a:miter lim="800000"/>
            <a:headEnd/>
            <a:tailEnd/>
          </a:ln>
          <a:effectLst/>
        </p:spPr>
        <p:txBody>
          <a:bodyPr/>
          <a:lstStyle/>
          <a:p>
            <a:pPr marL="609600" indent="-609600">
              <a:spcBef>
                <a:spcPct val="20000"/>
              </a:spcBef>
              <a:buFontTx/>
              <a:buChar char="•"/>
            </a:pPr>
            <a:r>
              <a:rPr lang="zh-CN" altLang="en-US" sz="3200" b="1"/>
              <a:t>弹着点的位置</a:t>
            </a:r>
            <a:r>
              <a:rPr lang="en-US" altLang="zh-CN" sz="3200" b="1">
                <a:latin typeface="宋体"/>
              </a:rPr>
              <a:t>……</a:t>
            </a:r>
            <a:r>
              <a:rPr lang="en-US" altLang="zh-CN" sz="3200" b="1"/>
              <a:t>?</a:t>
            </a:r>
          </a:p>
        </p:txBody>
      </p:sp>
      <p:pic>
        <p:nvPicPr>
          <p:cNvPr id="54276" name="Picture 4" descr="u=3043089303,71390160&amp;fm=23&amp;gp=0"/>
          <p:cNvPicPr>
            <a:picLocks noChangeAspect="1" noChangeArrowheads="1"/>
          </p:cNvPicPr>
          <p:nvPr/>
        </p:nvPicPr>
        <p:blipFill>
          <a:blip r:embed="rId2" cstate="print"/>
          <a:srcRect/>
          <a:stretch>
            <a:fillRect/>
          </a:stretch>
        </p:blipFill>
        <p:spPr bwMode="auto">
          <a:xfrm>
            <a:off x="2268538" y="1844675"/>
            <a:ext cx="4554537" cy="3240088"/>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4274">
                                            <p:txEl>
                                              <p:pRg st="0" end="0"/>
                                            </p:txEl>
                                          </p:spTgt>
                                        </p:tgtEl>
                                        <p:attrNameLst>
                                          <p:attrName>style.visibility</p:attrName>
                                        </p:attrNameLst>
                                      </p:cBhvr>
                                      <p:to>
                                        <p:strVal val="visible"/>
                                      </p:to>
                                    </p:set>
                                    <p:anim calcmode="lin" valueType="num">
                                      <p:cBhvr additive="base">
                                        <p:cTn id="7" dur="500" fill="hold"/>
                                        <p:tgtEl>
                                          <p:spTgt spid="5427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427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4275">
                                            <p:txEl>
                                              <p:pRg st="0" end="0"/>
                                            </p:txEl>
                                          </p:spTgt>
                                        </p:tgtEl>
                                        <p:attrNameLst>
                                          <p:attrName>style.visibility</p:attrName>
                                        </p:attrNameLst>
                                      </p:cBhvr>
                                      <p:to>
                                        <p:strVal val="visible"/>
                                      </p:to>
                                    </p:set>
                                    <p:anim calcmode="lin" valueType="num">
                                      <p:cBhvr additive="base">
                                        <p:cTn id="13" dur="500" fill="hold"/>
                                        <p:tgtEl>
                                          <p:spTgt spid="54275">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427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build="p"/>
      <p:bldP spid="54275" grpId="0" build="p"/>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1556</TotalTime>
  <Pages>0</Pages>
  <Words>2247</Words>
  <Characters>0</Characters>
  <Application>Microsoft Office PowerPoint</Application>
  <DocSecurity>0</DocSecurity>
  <PresentationFormat>全屏显示(4:3)</PresentationFormat>
  <Lines>0</Lines>
  <Paragraphs>185</Paragraphs>
  <Slides>62</Slides>
  <Notes>1</Notes>
  <HiddenSlides>0</HiddenSlides>
  <MMClips>0</MMClips>
  <ScaleCrop>false</ScaleCrop>
  <HeadingPairs>
    <vt:vector size="4" baseType="variant">
      <vt:variant>
        <vt:lpstr>主题</vt:lpstr>
      </vt:variant>
      <vt:variant>
        <vt:i4>1</vt:i4>
      </vt:variant>
      <vt:variant>
        <vt:lpstr>幻灯片标题</vt:lpstr>
      </vt:variant>
      <vt:variant>
        <vt:i4>62</vt:i4>
      </vt:variant>
    </vt:vector>
  </HeadingPairs>
  <TitlesOfParts>
    <vt:vector size="63" baseType="lpstr">
      <vt:lpstr>默认设计模板</vt:lpstr>
      <vt:lpstr>概率论与数理统计</vt:lpstr>
      <vt:lpstr>概率论与数理统计</vt:lpstr>
      <vt:lpstr>概率论与数理统计</vt:lpstr>
      <vt:lpstr>概率论的研究对象</vt:lpstr>
      <vt:lpstr>幻灯片 5</vt:lpstr>
      <vt:lpstr>幻灯片 6</vt:lpstr>
      <vt:lpstr>幻灯片 7</vt:lpstr>
      <vt:lpstr>幻灯片 8</vt:lpstr>
      <vt:lpstr>幻灯片 9</vt:lpstr>
      <vt:lpstr>幻灯片 10</vt:lpstr>
      <vt:lpstr>幻灯片 11</vt:lpstr>
      <vt:lpstr>概率论的研究方法</vt:lpstr>
      <vt:lpstr>幻灯片 13</vt:lpstr>
      <vt:lpstr>概率论与数理统计</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概率论与数理统计</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课程安排(参见课本第一版前言)</vt:lpstr>
      <vt:lpstr>课程安排</vt:lpstr>
      <vt:lpstr>考核安排</vt:lpstr>
      <vt:lpstr>考核安排</vt:lpstr>
      <vt:lpstr>考核安排</vt:lpstr>
      <vt:lpstr>课程论文内容建议参考</vt:lpstr>
      <vt:lpstr>考核安排</vt:lpstr>
      <vt:lpstr>学习参考</vt:lpstr>
      <vt:lpstr>幻灯片 52</vt:lpstr>
      <vt:lpstr>幻灯片 53</vt:lpstr>
      <vt:lpstr>幻灯片 54</vt:lpstr>
      <vt:lpstr>作业</vt:lpstr>
      <vt:lpstr>说明</vt:lpstr>
      <vt:lpstr>概率论与数理统计</vt:lpstr>
      <vt:lpstr>幻灯片 58</vt:lpstr>
      <vt:lpstr>预习（1.1节及1.2节）</vt:lpstr>
      <vt:lpstr>预习效果检验</vt:lpstr>
      <vt:lpstr>1.1节及1.2节学习成效要求</vt:lpstr>
      <vt:lpstr>幻灯片 62</vt:lpstr>
    </vt:vector>
  </TitlesOfParts>
  <Manager/>
  <Company/>
  <LinksUpToDate>false</LinksUpToDate>
  <CharactersWithSpaces>0</CharactersWithSpaces>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概率论与数理统计引言</dc:title>
  <dc:subject>概率论与数理统计课程引入</dc:subject>
  <dc:creator>王力</dc:creator>
  <cp:keywords/>
  <dc:description/>
  <cp:lastModifiedBy>Microsoft</cp:lastModifiedBy>
  <cp:revision>76</cp:revision>
  <dcterms:created xsi:type="dcterms:W3CDTF">2012-06-06T01:30:27Z</dcterms:created>
  <dcterms:modified xsi:type="dcterms:W3CDTF">2023-08-27T10:47:49Z</dcterms:modified>
  <cp:category/>
  <cp:contentStatus>最终状态</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2052-8.1.0.2424</vt:lpwstr>
  </property>
  <property fmtid="{D5CDD505-2E9C-101B-9397-08002B2CF9AE}" pid="3" name="_MarkAsFinal">
    <vt:bool>true</vt:bool>
  </property>
</Properties>
</file>