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commentAuthors.xml" ContentType="application/vnd.openxmlformats-officedocument.presentationml.commentAuthor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gif" ContentType="image/gif"/>
  <Default Extension="vml" ContentType="application/vnd.openxmlformats-officedocument.vmlDrawin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2"/>
  </p:notesMasterIdLst>
  <p:sldIdLst>
    <p:sldId id="257" r:id="rId2"/>
    <p:sldId id="2354" r:id="rId3"/>
    <p:sldId id="2284" r:id="rId4"/>
    <p:sldId id="2355" r:id="rId5"/>
    <p:sldId id="2285" r:id="rId6"/>
    <p:sldId id="2344" r:id="rId7"/>
    <p:sldId id="2345" r:id="rId8"/>
    <p:sldId id="2346" r:id="rId9"/>
    <p:sldId id="2347" r:id="rId10"/>
    <p:sldId id="2348" r:id="rId11"/>
    <p:sldId id="2349" r:id="rId12"/>
    <p:sldId id="2356" r:id="rId13"/>
    <p:sldId id="2350" r:id="rId14"/>
    <p:sldId id="2351" r:id="rId15"/>
    <p:sldId id="2352" r:id="rId16"/>
    <p:sldId id="2353" r:id="rId17"/>
    <p:sldId id="2280" r:id="rId18"/>
    <p:sldId id="2358" r:id="rId19"/>
    <p:sldId id="2359" r:id="rId20"/>
    <p:sldId id="2363" r:id="rId21"/>
    <p:sldId id="2364" r:id="rId22"/>
    <p:sldId id="2365" r:id="rId23"/>
    <p:sldId id="2366" r:id="rId24"/>
    <p:sldId id="2367" r:id="rId25"/>
    <p:sldId id="2368" r:id="rId26"/>
    <p:sldId id="2369" r:id="rId27"/>
    <p:sldId id="2370" r:id="rId28"/>
    <p:sldId id="2371" r:id="rId29"/>
    <p:sldId id="2372" r:id="rId30"/>
    <p:sldId id="2373" r:id="rId31"/>
    <p:sldId id="2374" r:id="rId32"/>
    <p:sldId id="2375" r:id="rId33"/>
    <p:sldId id="2376" r:id="rId34"/>
    <p:sldId id="2377" r:id="rId35"/>
    <p:sldId id="2378" r:id="rId36"/>
    <p:sldId id="2379" r:id="rId37"/>
    <p:sldId id="2380" r:id="rId38"/>
    <p:sldId id="2381" r:id="rId39"/>
    <p:sldId id="2382" r:id="rId40"/>
    <p:sldId id="2357" r:id="rId41"/>
    <p:sldId id="2383" r:id="rId42"/>
    <p:sldId id="2384" r:id="rId43"/>
    <p:sldId id="2385" r:id="rId44"/>
    <p:sldId id="2386" r:id="rId45"/>
    <p:sldId id="2387" r:id="rId46"/>
    <p:sldId id="2388" r:id="rId47"/>
    <p:sldId id="2389" r:id="rId48"/>
    <p:sldId id="2390" r:id="rId49"/>
    <p:sldId id="2391" r:id="rId50"/>
    <p:sldId id="2392" r:id="rId51"/>
    <p:sldId id="2393" r:id="rId52"/>
    <p:sldId id="2394" r:id="rId53"/>
    <p:sldId id="2395" r:id="rId54"/>
    <p:sldId id="2396" r:id="rId55"/>
    <p:sldId id="2397" r:id="rId56"/>
    <p:sldId id="2398" r:id="rId57"/>
    <p:sldId id="2399" r:id="rId58"/>
    <p:sldId id="2400" r:id="rId59"/>
    <p:sldId id="2401" r:id="rId60"/>
    <p:sldId id="2406" r:id="rId61"/>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z" initials="" lastIdx="0"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FFCCFF"/>
    <a:srgbClr val="FF66CC"/>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6091" autoAdjust="0"/>
    <p:restoredTop sz="94660"/>
  </p:normalViewPr>
  <p:slideViewPr>
    <p:cSldViewPr>
      <p:cViewPr varScale="1">
        <p:scale>
          <a:sx n="71" d="100"/>
          <a:sy n="71" d="100"/>
        </p:scale>
        <p:origin x="-1116"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4788"/>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zh-CN" altLang="en-US"/>
          </a:p>
        </p:txBody>
      </p:sp>
      <p:sp>
        <p:nvSpPr>
          <p:cNvPr id="8909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ltLang="zh-CN"/>
          </a:p>
        </p:txBody>
      </p:sp>
      <p:sp>
        <p:nvSpPr>
          <p:cNvPr id="8909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8909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8909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ltLang="zh-CN"/>
          </a:p>
        </p:txBody>
      </p:sp>
      <p:sp>
        <p:nvSpPr>
          <p:cNvPr id="8909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3633731D-7694-4CC5-B610-85F0C12D83F3}" type="slidenum">
              <a:rPr lang="zh-CN" altLang="en-US"/>
              <a:pPr/>
              <a:t>‹#›</a:t>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宋体" pitchFamily="2" charset="-122"/>
        <a:cs typeface="+mn-cs"/>
      </a:defRPr>
    </a:lvl1pPr>
    <a:lvl2pPr marL="457200" algn="l" rtl="0" fontAlgn="base">
      <a:spcBef>
        <a:spcPct val="30000"/>
      </a:spcBef>
      <a:spcAft>
        <a:spcPct val="0"/>
      </a:spcAft>
      <a:defRPr sz="1200" kern="1200">
        <a:solidFill>
          <a:schemeClr val="tx1"/>
        </a:solidFill>
        <a:latin typeface="Arial" charset="0"/>
        <a:ea typeface="宋体" pitchFamily="2" charset="-122"/>
        <a:cs typeface="+mn-cs"/>
      </a:defRPr>
    </a:lvl2pPr>
    <a:lvl3pPr marL="914400" algn="l" rtl="0" fontAlgn="base">
      <a:spcBef>
        <a:spcPct val="30000"/>
      </a:spcBef>
      <a:spcAft>
        <a:spcPct val="0"/>
      </a:spcAft>
      <a:defRPr sz="1200" kern="1200">
        <a:solidFill>
          <a:schemeClr val="tx1"/>
        </a:solidFill>
        <a:latin typeface="Arial" charset="0"/>
        <a:ea typeface="宋体" pitchFamily="2" charset="-122"/>
        <a:cs typeface="+mn-cs"/>
      </a:defRPr>
    </a:lvl3pPr>
    <a:lvl4pPr marL="1371600" algn="l" rtl="0" fontAlgn="base">
      <a:spcBef>
        <a:spcPct val="30000"/>
      </a:spcBef>
      <a:spcAft>
        <a:spcPct val="0"/>
      </a:spcAft>
      <a:defRPr sz="1200" kern="1200">
        <a:solidFill>
          <a:schemeClr val="tx1"/>
        </a:solidFill>
        <a:latin typeface="Arial" charset="0"/>
        <a:ea typeface="宋体" pitchFamily="2" charset="-122"/>
        <a:cs typeface="+mn-cs"/>
      </a:defRPr>
    </a:lvl4pPr>
    <a:lvl5pPr marL="1828800" algn="l" rtl="0" fontAlgn="base">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9EF4BE6D-842F-4639-B0E3-DF275D8766DF}" type="slidenum">
              <a:rPr lang="zh-CN" altLang="en-US"/>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C6457AF9-7249-40B3-A84D-7A5E43044A30}" type="slidenum">
              <a:rPr lang="zh-CN" altLang="en-US"/>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F9F10D08-E7CF-4C4A-8F67-9A1600232C66}" type="slidenum">
              <a:rPr lang="zh-CN" altLang="en-US"/>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6F6F2001-0C91-48DD-86A4-6B151930407F}" type="slidenum">
              <a:rPr lang="zh-CN" altLang="en-US"/>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CA5B76CB-40D1-40A8-A935-159E6E43A892}" type="slidenum">
              <a:rPr lang="zh-CN" altLang="en-US"/>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D55BFC23-D543-4937-B057-3EAD0D156027}" type="slidenum">
              <a:rPr lang="zh-CN" altLang="en-US"/>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0E56FAF3-C818-4F33-96C8-BEA1C8276B32}" type="slidenum">
              <a:rPr lang="zh-CN" altLang="en-US"/>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58F2303F-937A-433D-A9B6-4C00D8CDA71A}" type="slidenum">
              <a:rPr lang="zh-CN" altLang="en-US"/>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B1ED01E2-4849-4277-ACE4-8B75FE2E480F}" type="slidenum">
              <a:rPr lang="zh-CN" altLang="en-US"/>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F91B2F1A-15C4-4BE3-B294-D5D0E87B4A0C}" type="slidenum">
              <a:rPr lang="zh-CN" altLang="en-US"/>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D2A632A8-9553-4196-B631-161969C6A45A}" type="slidenum">
              <a:rPr lang="zh-CN" altLang="en-US"/>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1C75B818-AD84-4278-91AC-7448B0ADC63E}" type="slidenum">
              <a:rPr lang="zh-CN" altLang="en-US"/>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ea typeface="宋体" pitchFamily="2" charset="-122"/>
        </a:defRPr>
      </a:lvl2pPr>
      <a:lvl3pPr algn="ctr" rtl="0" fontAlgn="base">
        <a:spcBef>
          <a:spcPct val="0"/>
        </a:spcBef>
        <a:spcAft>
          <a:spcPct val="0"/>
        </a:spcAft>
        <a:defRPr sz="4400">
          <a:solidFill>
            <a:schemeClr val="tx2"/>
          </a:solidFill>
          <a:latin typeface="Arial" charset="0"/>
          <a:ea typeface="宋体" pitchFamily="2" charset="-122"/>
        </a:defRPr>
      </a:lvl3pPr>
      <a:lvl4pPr algn="ctr" rtl="0" fontAlgn="base">
        <a:spcBef>
          <a:spcPct val="0"/>
        </a:spcBef>
        <a:spcAft>
          <a:spcPct val="0"/>
        </a:spcAft>
        <a:defRPr sz="4400">
          <a:solidFill>
            <a:schemeClr val="tx2"/>
          </a:solidFill>
          <a:latin typeface="Arial" charset="0"/>
          <a:ea typeface="宋体" pitchFamily="2" charset="-122"/>
        </a:defRPr>
      </a:lvl4pPr>
      <a:lvl5pPr algn="ctr" rtl="0" fontAlgn="base">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slide" Target="slide41.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41.xml"/><Relationship Id="rId2" Type="http://schemas.openxmlformats.org/officeDocument/2006/relationships/slide" Target="slide18.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slide" Target="slide4.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oleObject" Target="../embeddings/oleObject4.bin"/></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5.v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oleObject" Target="../embeddings/oleObject8.bin"/></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2" name="Rectangle 2"/>
          <p:cNvSpPr>
            <a:spLocks noGrp="1" noChangeArrowheads="1"/>
          </p:cNvSpPr>
          <p:nvPr>
            <p:ph type="ctrTitle"/>
          </p:nvPr>
        </p:nvSpPr>
        <p:spPr/>
        <p:txBody>
          <a:bodyPr/>
          <a:lstStyle/>
          <a:p>
            <a:r>
              <a:rPr lang="en-US" altLang="zh-CN" b="1">
                <a:latin typeface="宋体" pitchFamily="2" charset="-122"/>
              </a:rPr>
              <a:t>《</a:t>
            </a:r>
            <a:r>
              <a:rPr lang="zh-CN" altLang="en-US" b="1">
                <a:latin typeface="宋体" pitchFamily="2" charset="-122"/>
              </a:rPr>
              <a:t>概率论与数理统计</a:t>
            </a:r>
            <a:r>
              <a:rPr lang="en-US" altLang="zh-CN" b="1">
                <a:latin typeface="宋体" pitchFamily="2" charset="-122"/>
              </a:rPr>
              <a:t>》</a:t>
            </a:r>
          </a:p>
        </p:txBody>
      </p:sp>
      <p:sp>
        <p:nvSpPr>
          <p:cNvPr id="46083" name="Rectangle 3"/>
          <p:cNvSpPr>
            <a:spLocks noGrp="1" noChangeArrowheads="1"/>
          </p:cNvSpPr>
          <p:nvPr>
            <p:ph type="subTitle" idx="1"/>
          </p:nvPr>
        </p:nvSpPr>
        <p:spPr/>
        <p:txBody>
          <a:bodyPr/>
          <a:lstStyle/>
          <a:p>
            <a:r>
              <a:rPr lang="zh-CN" altLang="en-US" sz="4400" b="1" dirty="0">
                <a:latin typeface="宋体" pitchFamily="2" charset="-122"/>
              </a:rPr>
              <a:t>王 力</a:t>
            </a:r>
          </a:p>
          <a:p>
            <a:r>
              <a:rPr lang="en-US" altLang="zh-CN" sz="4400" b="1" dirty="0" smtClean="0">
                <a:latin typeface="宋体" pitchFamily="2" charset="-122"/>
              </a:rPr>
              <a:t>2020</a:t>
            </a:r>
            <a:r>
              <a:rPr lang="zh-CN" altLang="en-US" sz="4400" b="1" dirty="0" smtClean="0">
                <a:latin typeface="宋体" pitchFamily="2" charset="-122"/>
              </a:rPr>
              <a:t>高教</a:t>
            </a:r>
            <a:r>
              <a:rPr lang="zh-CN" altLang="en-US" sz="4400" b="1" dirty="0">
                <a:latin typeface="宋体" pitchFamily="2" charset="-122"/>
              </a:rPr>
              <a:t>版</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6082"/>
                                        </p:tgtEl>
                                        <p:attrNameLst>
                                          <p:attrName>style.visibility</p:attrName>
                                        </p:attrNameLst>
                                      </p:cBhvr>
                                      <p:to>
                                        <p:strVal val="visible"/>
                                      </p:to>
                                    </p:set>
                                    <p:anim calcmode="lin" valueType="num">
                                      <p:cBhvr additive="base">
                                        <p:cTn id="7" dur="500" fill="hold"/>
                                        <p:tgtEl>
                                          <p:spTgt spid="46082"/>
                                        </p:tgtEl>
                                        <p:attrNameLst>
                                          <p:attrName>ppt_x</p:attrName>
                                        </p:attrNameLst>
                                      </p:cBhvr>
                                      <p:tavLst>
                                        <p:tav tm="0">
                                          <p:val>
                                            <p:strVal val="0-#ppt_w/2"/>
                                          </p:val>
                                        </p:tav>
                                        <p:tav tm="100000">
                                          <p:val>
                                            <p:strVal val="#ppt_x"/>
                                          </p:val>
                                        </p:tav>
                                      </p:tavLst>
                                    </p:anim>
                                    <p:anim calcmode="lin" valueType="num">
                                      <p:cBhvr additive="base">
                                        <p:cTn id="8" dur="500" fill="hold"/>
                                        <p:tgtEl>
                                          <p:spTgt spid="4608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6083">
                                            <p:txEl>
                                              <p:pRg st="0" end="0"/>
                                            </p:txEl>
                                          </p:spTgt>
                                        </p:tgtEl>
                                        <p:attrNameLst>
                                          <p:attrName>style.visibility</p:attrName>
                                        </p:attrNameLst>
                                      </p:cBhvr>
                                      <p:to>
                                        <p:strVal val="visible"/>
                                      </p:to>
                                    </p:set>
                                    <p:anim calcmode="lin" valueType="num">
                                      <p:cBhvr additive="base">
                                        <p:cTn id="13" dur="500" fill="hold"/>
                                        <p:tgtEl>
                                          <p:spTgt spid="4608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608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6083">
                                            <p:txEl>
                                              <p:pRg st="1" end="1"/>
                                            </p:txEl>
                                          </p:spTgt>
                                        </p:tgtEl>
                                        <p:attrNameLst>
                                          <p:attrName>style.visibility</p:attrName>
                                        </p:attrNameLst>
                                      </p:cBhvr>
                                      <p:to>
                                        <p:strVal val="visible"/>
                                      </p:to>
                                    </p:set>
                                    <p:anim calcmode="lin" valueType="num">
                                      <p:cBhvr additive="base">
                                        <p:cTn id="19" dur="500" fill="hold"/>
                                        <p:tgtEl>
                                          <p:spTgt spid="46083">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6083">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2" grpId="0" autoUpdateAnimBg="0"/>
      <p:bldP spid="46083" grpId="0" build="p"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1522" name="Rectangle 2"/>
          <p:cNvSpPr>
            <a:spLocks noGrp="1" noChangeArrowheads="1"/>
          </p:cNvSpPr>
          <p:nvPr>
            <p:ph type="title"/>
          </p:nvPr>
        </p:nvSpPr>
        <p:spPr/>
        <p:txBody>
          <a:bodyPr/>
          <a:lstStyle/>
          <a:p>
            <a:pPr marL="838200" indent="-838200"/>
            <a:r>
              <a:rPr lang="zh-CN" altLang="en-US" sz="4000" b="1">
                <a:latin typeface="宋体" pitchFamily="2" charset="-122"/>
              </a:rPr>
              <a:t>第五章 随机变量的数字特征与极限定理</a:t>
            </a:r>
          </a:p>
        </p:txBody>
      </p:sp>
      <p:sp>
        <p:nvSpPr>
          <p:cNvPr id="2411523" name="Rectangle 3"/>
          <p:cNvSpPr>
            <a:spLocks noGrp="1" noChangeArrowheads="1"/>
          </p:cNvSpPr>
          <p:nvPr>
            <p:ph type="body" idx="1"/>
          </p:nvPr>
        </p:nvSpPr>
        <p:spPr/>
        <p:txBody>
          <a:bodyPr/>
          <a:lstStyle/>
          <a:p>
            <a:pPr marL="609600" indent="-609600"/>
            <a:r>
              <a:rPr lang="en-US" altLang="zh-CN" b="1"/>
              <a:t>1.</a:t>
            </a:r>
            <a:r>
              <a:rPr lang="zh-CN" altLang="en-US" b="1"/>
              <a:t>理解随机变量的数学期望和方差的概念，并掌握它们的性质与计算。</a:t>
            </a:r>
          </a:p>
          <a:p>
            <a:pPr marL="609600" indent="-609600"/>
            <a:r>
              <a:rPr lang="en-US" altLang="zh-CN" b="1"/>
              <a:t>2.</a:t>
            </a:r>
            <a:r>
              <a:rPr lang="zh-CN" altLang="en-US" b="1"/>
              <a:t>熟记二项分布、泊松分布、均匀分布、指数分布和正态分布的数学期望和方差。</a:t>
            </a:r>
          </a:p>
          <a:p>
            <a:pPr marL="609600" indent="-609600"/>
            <a:r>
              <a:rPr lang="en-US" altLang="zh-CN" b="1"/>
              <a:t>3.</a:t>
            </a:r>
            <a:r>
              <a:rPr lang="zh-CN" altLang="en-US" b="1"/>
              <a:t>会计算随机变量函数的数学期望。</a:t>
            </a:r>
          </a:p>
          <a:p>
            <a:pPr marL="609600" indent="-609600"/>
            <a:r>
              <a:rPr lang="en-US" altLang="zh-CN" b="1"/>
              <a:t>4.</a:t>
            </a:r>
            <a:r>
              <a:rPr lang="zh-CN" altLang="en-US" b="1"/>
              <a:t>了解矩、协方差和相关系数的概念，掌握它们的性质与计算。</a:t>
            </a:r>
          </a:p>
          <a:p>
            <a:pPr marL="609600" indent="-609600"/>
            <a:r>
              <a:rPr lang="en-US" altLang="zh-CN" b="1"/>
              <a:t>5.</a:t>
            </a:r>
            <a:r>
              <a:rPr lang="zh-CN" altLang="en-US" b="1"/>
              <a:t>了解二维正态分布及其有关结论。</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411522"/>
                                        </p:tgtEl>
                                        <p:attrNameLst>
                                          <p:attrName>style.visibility</p:attrName>
                                        </p:attrNameLst>
                                      </p:cBhvr>
                                      <p:to>
                                        <p:strVal val="visible"/>
                                      </p:to>
                                    </p:set>
                                    <p:anim calcmode="lin" valueType="num">
                                      <p:cBhvr additive="base">
                                        <p:cTn id="7" dur="500" fill="hold"/>
                                        <p:tgtEl>
                                          <p:spTgt spid="2411522"/>
                                        </p:tgtEl>
                                        <p:attrNameLst>
                                          <p:attrName>ppt_x</p:attrName>
                                        </p:attrNameLst>
                                      </p:cBhvr>
                                      <p:tavLst>
                                        <p:tav tm="0">
                                          <p:val>
                                            <p:strVal val="0-#ppt_w/2"/>
                                          </p:val>
                                        </p:tav>
                                        <p:tav tm="100000">
                                          <p:val>
                                            <p:strVal val="#ppt_x"/>
                                          </p:val>
                                        </p:tav>
                                      </p:tavLst>
                                    </p:anim>
                                    <p:anim calcmode="lin" valueType="num">
                                      <p:cBhvr additive="base">
                                        <p:cTn id="8" dur="500" fill="hold"/>
                                        <p:tgtEl>
                                          <p:spTgt spid="241152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411523">
                                            <p:txEl>
                                              <p:pRg st="0" end="0"/>
                                            </p:txEl>
                                          </p:spTgt>
                                        </p:tgtEl>
                                        <p:attrNameLst>
                                          <p:attrName>style.visibility</p:attrName>
                                        </p:attrNameLst>
                                      </p:cBhvr>
                                      <p:to>
                                        <p:strVal val="visible"/>
                                      </p:to>
                                    </p:set>
                                    <p:anim calcmode="lin" valueType="num">
                                      <p:cBhvr additive="base">
                                        <p:cTn id="13" dur="500" fill="hold"/>
                                        <p:tgtEl>
                                          <p:spTgt spid="241152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41152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411523">
                                            <p:txEl>
                                              <p:pRg st="1" end="1"/>
                                            </p:txEl>
                                          </p:spTgt>
                                        </p:tgtEl>
                                        <p:attrNameLst>
                                          <p:attrName>style.visibility</p:attrName>
                                        </p:attrNameLst>
                                      </p:cBhvr>
                                      <p:to>
                                        <p:strVal val="visible"/>
                                      </p:to>
                                    </p:set>
                                    <p:anim calcmode="lin" valueType="num">
                                      <p:cBhvr additive="base">
                                        <p:cTn id="19" dur="500" fill="hold"/>
                                        <p:tgtEl>
                                          <p:spTgt spid="2411523">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41152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411523">
                                            <p:txEl>
                                              <p:pRg st="2" end="2"/>
                                            </p:txEl>
                                          </p:spTgt>
                                        </p:tgtEl>
                                        <p:attrNameLst>
                                          <p:attrName>style.visibility</p:attrName>
                                        </p:attrNameLst>
                                      </p:cBhvr>
                                      <p:to>
                                        <p:strVal val="visible"/>
                                      </p:to>
                                    </p:set>
                                    <p:anim calcmode="lin" valueType="num">
                                      <p:cBhvr additive="base">
                                        <p:cTn id="25" dur="500" fill="hold"/>
                                        <p:tgtEl>
                                          <p:spTgt spid="2411523">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41152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411523">
                                            <p:txEl>
                                              <p:pRg st="3" end="3"/>
                                            </p:txEl>
                                          </p:spTgt>
                                        </p:tgtEl>
                                        <p:attrNameLst>
                                          <p:attrName>style.visibility</p:attrName>
                                        </p:attrNameLst>
                                      </p:cBhvr>
                                      <p:to>
                                        <p:strVal val="visible"/>
                                      </p:to>
                                    </p:set>
                                    <p:anim calcmode="lin" valueType="num">
                                      <p:cBhvr additive="base">
                                        <p:cTn id="31" dur="500" fill="hold"/>
                                        <p:tgtEl>
                                          <p:spTgt spid="2411523">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41152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411523">
                                            <p:txEl>
                                              <p:pRg st="4" end="4"/>
                                            </p:txEl>
                                          </p:spTgt>
                                        </p:tgtEl>
                                        <p:attrNameLst>
                                          <p:attrName>style.visibility</p:attrName>
                                        </p:attrNameLst>
                                      </p:cBhvr>
                                      <p:to>
                                        <p:strVal val="visible"/>
                                      </p:to>
                                    </p:set>
                                    <p:anim calcmode="lin" valueType="num">
                                      <p:cBhvr additive="base">
                                        <p:cTn id="37" dur="500" fill="hold"/>
                                        <p:tgtEl>
                                          <p:spTgt spid="2411523">
                                            <p:txEl>
                                              <p:pRg st="4" end="4"/>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241152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1522" grpId="0"/>
      <p:bldP spid="241152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2546" name="Rectangle 2"/>
          <p:cNvSpPr>
            <a:spLocks noGrp="1" noChangeArrowheads="1"/>
          </p:cNvSpPr>
          <p:nvPr>
            <p:ph type="title"/>
          </p:nvPr>
        </p:nvSpPr>
        <p:spPr/>
        <p:txBody>
          <a:bodyPr/>
          <a:lstStyle/>
          <a:p>
            <a:pPr marL="838200" indent="-838200"/>
            <a:r>
              <a:rPr lang="zh-CN" altLang="en-US" sz="4000" b="1">
                <a:latin typeface="宋体" pitchFamily="2" charset="-122"/>
              </a:rPr>
              <a:t>第五章 随机变量的数字特征与极限定理</a:t>
            </a:r>
          </a:p>
        </p:txBody>
      </p:sp>
      <p:sp>
        <p:nvSpPr>
          <p:cNvPr id="2412547" name="Rectangle 3"/>
          <p:cNvSpPr>
            <a:spLocks noGrp="1" noChangeArrowheads="1"/>
          </p:cNvSpPr>
          <p:nvPr>
            <p:ph type="body" idx="1"/>
          </p:nvPr>
        </p:nvSpPr>
        <p:spPr/>
        <p:txBody>
          <a:bodyPr/>
          <a:lstStyle/>
          <a:p>
            <a:pPr marL="609600" indent="-609600"/>
            <a:r>
              <a:rPr lang="en-US" altLang="zh-CN" b="1"/>
              <a:t>6.</a:t>
            </a:r>
            <a:r>
              <a:rPr lang="zh-CN" altLang="en-US" b="1"/>
              <a:t>了解切比雪夫不等式。</a:t>
            </a:r>
          </a:p>
          <a:p>
            <a:pPr marL="609600" indent="-609600"/>
            <a:r>
              <a:rPr lang="en-US" altLang="zh-CN" b="1"/>
              <a:t>7.</a:t>
            </a:r>
            <a:r>
              <a:rPr lang="zh-CN" altLang="en-US" b="1"/>
              <a:t>了解伯努利大数定律、切比雪夫大数定律、辛钦大数定律。</a:t>
            </a:r>
          </a:p>
          <a:p>
            <a:pPr marL="609600" indent="-609600"/>
            <a:r>
              <a:rPr lang="en-US" altLang="zh-CN" b="1"/>
              <a:t>8.</a:t>
            </a:r>
            <a:r>
              <a:rPr lang="zh-CN" altLang="en-US" b="1"/>
              <a:t>了解列维</a:t>
            </a:r>
            <a:r>
              <a:rPr lang="en-US" altLang="zh-CN" b="1"/>
              <a:t>——</a:t>
            </a:r>
            <a:r>
              <a:rPr lang="zh-CN" altLang="en-US" b="1"/>
              <a:t>林德伯格</a:t>
            </a:r>
            <a:r>
              <a:rPr lang="en-US" altLang="zh-CN" b="1"/>
              <a:t>(</a:t>
            </a:r>
            <a:r>
              <a:rPr lang="zh-CN" altLang="en-US" b="1"/>
              <a:t>独立同分布的中心极限定理</a:t>
            </a:r>
            <a:r>
              <a:rPr lang="en-US" altLang="zh-CN" b="1"/>
              <a:t>)</a:t>
            </a:r>
            <a:r>
              <a:rPr lang="zh-CN" altLang="en-US" b="1"/>
              <a:t>和棣莫佛</a:t>
            </a:r>
            <a:r>
              <a:rPr lang="en-US" altLang="zh-CN" b="1"/>
              <a:t>——</a:t>
            </a:r>
            <a:r>
              <a:rPr lang="zh-CN" altLang="en-US" b="1"/>
              <a:t>拉普拉斯定理</a:t>
            </a:r>
            <a:r>
              <a:rPr lang="en-US" altLang="zh-CN" b="1"/>
              <a:t>(</a:t>
            </a:r>
            <a:r>
              <a:rPr lang="zh-CN" altLang="en-US" b="1"/>
              <a:t>二项分布以正态分布为极限的中心极限定理</a:t>
            </a:r>
            <a:r>
              <a:rPr lang="en-US" altLang="zh-CN" b="1"/>
              <a:t>)</a:t>
            </a:r>
            <a:r>
              <a:rPr lang="zh-CN" altLang="en-US" b="1"/>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412546"/>
                                        </p:tgtEl>
                                        <p:attrNameLst>
                                          <p:attrName>style.visibility</p:attrName>
                                        </p:attrNameLst>
                                      </p:cBhvr>
                                      <p:to>
                                        <p:strVal val="visible"/>
                                      </p:to>
                                    </p:set>
                                    <p:anim calcmode="lin" valueType="num">
                                      <p:cBhvr additive="base">
                                        <p:cTn id="7" dur="500" fill="hold"/>
                                        <p:tgtEl>
                                          <p:spTgt spid="2412546"/>
                                        </p:tgtEl>
                                        <p:attrNameLst>
                                          <p:attrName>ppt_x</p:attrName>
                                        </p:attrNameLst>
                                      </p:cBhvr>
                                      <p:tavLst>
                                        <p:tav tm="0">
                                          <p:val>
                                            <p:strVal val="0-#ppt_w/2"/>
                                          </p:val>
                                        </p:tav>
                                        <p:tav tm="100000">
                                          <p:val>
                                            <p:strVal val="#ppt_x"/>
                                          </p:val>
                                        </p:tav>
                                      </p:tavLst>
                                    </p:anim>
                                    <p:anim calcmode="lin" valueType="num">
                                      <p:cBhvr additive="base">
                                        <p:cTn id="8" dur="500" fill="hold"/>
                                        <p:tgtEl>
                                          <p:spTgt spid="241254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412547">
                                            <p:txEl>
                                              <p:pRg st="0" end="0"/>
                                            </p:txEl>
                                          </p:spTgt>
                                        </p:tgtEl>
                                        <p:attrNameLst>
                                          <p:attrName>style.visibility</p:attrName>
                                        </p:attrNameLst>
                                      </p:cBhvr>
                                      <p:to>
                                        <p:strVal val="visible"/>
                                      </p:to>
                                    </p:set>
                                    <p:anim calcmode="lin" valueType="num">
                                      <p:cBhvr additive="base">
                                        <p:cTn id="13" dur="500" fill="hold"/>
                                        <p:tgtEl>
                                          <p:spTgt spid="2412547">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41254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412547">
                                            <p:txEl>
                                              <p:pRg st="1" end="1"/>
                                            </p:txEl>
                                          </p:spTgt>
                                        </p:tgtEl>
                                        <p:attrNameLst>
                                          <p:attrName>style.visibility</p:attrName>
                                        </p:attrNameLst>
                                      </p:cBhvr>
                                      <p:to>
                                        <p:strVal val="visible"/>
                                      </p:to>
                                    </p:set>
                                    <p:anim calcmode="lin" valueType="num">
                                      <p:cBhvr additive="base">
                                        <p:cTn id="19" dur="500" fill="hold"/>
                                        <p:tgtEl>
                                          <p:spTgt spid="2412547">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41254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412547">
                                            <p:txEl>
                                              <p:pRg st="2" end="2"/>
                                            </p:txEl>
                                          </p:spTgt>
                                        </p:tgtEl>
                                        <p:attrNameLst>
                                          <p:attrName>style.visibility</p:attrName>
                                        </p:attrNameLst>
                                      </p:cBhvr>
                                      <p:to>
                                        <p:strVal val="visible"/>
                                      </p:to>
                                    </p:set>
                                    <p:anim calcmode="lin" valueType="num">
                                      <p:cBhvr additive="base">
                                        <p:cTn id="25" dur="500" fill="hold"/>
                                        <p:tgtEl>
                                          <p:spTgt spid="2412547">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412547">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2546" grpId="0"/>
      <p:bldP spid="2412547" grpId="0" build="p"/>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19714" name="Rectangle 2"/>
          <p:cNvSpPr>
            <a:spLocks noGrp="1" noChangeArrowheads="1"/>
          </p:cNvSpPr>
          <p:nvPr>
            <p:ph type="ctrTitle"/>
          </p:nvPr>
        </p:nvSpPr>
        <p:spPr/>
        <p:txBody>
          <a:bodyPr/>
          <a:lstStyle/>
          <a:p>
            <a:r>
              <a:rPr lang="en-US" altLang="zh-CN" b="1">
                <a:latin typeface="宋体" pitchFamily="2" charset="-122"/>
              </a:rPr>
              <a:t>《</a:t>
            </a:r>
            <a:r>
              <a:rPr lang="zh-CN" altLang="en-US" b="1">
                <a:latin typeface="宋体" pitchFamily="2" charset="-122"/>
              </a:rPr>
              <a:t>数理统计</a:t>
            </a:r>
            <a:r>
              <a:rPr lang="en-US" altLang="zh-CN" b="1">
                <a:latin typeface="宋体" pitchFamily="2" charset="-122"/>
              </a:rPr>
              <a:t>》</a:t>
            </a:r>
          </a:p>
        </p:txBody>
      </p:sp>
      <p:sp>
        <p:nvSpPr>
          <p:cNvPr id="2419715" name="Rectangle 3"/>
          <p:cNvSpPr>
            <a:spLocks noGrp="1" noChangeArrowheads="1"/>
          </p:cNvSpPr>
          <p:nvPr>
            <p:ph type="subTitle" idx="1"/>
          </p:nvPr>
        </p:nvSpPr>
        <p:spPr/>
        <p:txBody>
          <a:bodyPr/>
          <a:lstStyle/>
          <a:p>
            <a:r>
              <a:rPr lang="zh-CN" altLang="en-US" sz="4400" b="1" dirty="0">
                <a:latin typeface="宋体" pitchFamily="2" charset="-122"/>
              </a:rPr>
              <a:t>王 力</a:t>
            </a:r>
          </a:p>
          <a:p>
            <a:r>
              <a:rPr lang="en-US" altLang="zh-CN" sz="4400" b="1" dirty="0" smtClean="0">
                <a:latin typeface="宋体" pitchFamily="2" charset="-122"/>
              </a:rPr>
              <a:t>2020</a:t>
            </a:r>
            <a:r>
              <a:rPr lang="zh-CN" altLang="en-US" sz="4400" b="1" dirty="0" smtClean="0">
                <a:latin typeface="宋体" pitchFamily="2" charset="-122"/>
              </a:rPr>
              <a:t>高教</a:t>
            </a:r>
            <a:r>
              <a:rPr lang="zh-CN" altLang="en-US" sz="4400" b="1" dirty="0">
                <a:latin typeface="宋体" pitchFamily="2" charset="-122"/>
              </a:rPr>
              <a:t>版</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419714"/>
                                        </p:tgtEl>
                                        <p:attrNameLst>
                                          <p:attrName>style.visibility</p:attrName>
                                        </p:attrNameLst>
                                      </p:cBhvr>
                                      <p:to>
                                        <p:strVal val="visible"/>
                                      </p:to>
                                    </p:set>
                                    <p:anim calcmode="lin" valueType="num">
                                      <p:cBhvr additive="base">
                                        <p:cTn id="7" dur="500" fill="hold"/>
                                        <p:tgtEl>
                                          <p:spTgt spid="2419714"/>
                                        </p:tgtEl>
                                        <p:attrNameLst>
                                          <p:attrName>ppt_x</p:attrName>
                                        </p:attrNameLst>
                                      </p:cBhvr>
                                      <p:tavLst>
                                        <p:tav tm="0">
                                          <p:val>
                                            <p:strVal val="0-#ppt_w/2"/>
                                          </p:val>
                                        </p:tav>
                                        <p:tav tm="100000">
                                          <p:val>
                                            <p:strVal val="#ppt_x"/>
                                          </p:val>
                                        </p:tav>
                                      </p:tavLst>
                                    </p:anim>
                                    <p:anim calcmode="lin" valueType="num">
                                      <p:cBhvr additive="base">
                                        <p:cTn id="8" dur="500" fill="hold"/>
                                        <p:tgtEl>
                                          <p:spTgt spid="241971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419715">
                                            <p:txEl>
                                              <p:pRg st="0" end="0"/>
                                            </p:txEl>
                                          </p:spTgt>
                                        </p:tgtEl>
                                        <p:attrNameLst>
                                          <p:attrName>style.visibility</p:attrName>
                                        </p:attrNameLst>
                                      </p:cBhvr>
                                      <p:to>
                                        <p:strVal val="visible"/>
                                      </p:to>
                                    </p:set>
                                    <p:anim calcmode="lin" valueType="num">
                                      <p:cBhvr additive="base">
                                        <p:cTn id="13" dur="500" fill="hold"/>
                                        <p:tgtEl>
                                          <p:spTgt spid="2419715">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41971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419715">
                                            <p:txEl>
                                              <p:pRg st="1" end="1"/>
                                            </p:txEl>
                                          </p:spTgt>
                                        </p:tgtEl>
                                        <p:attrNameLst>
                                          <p:attrName>style.visibility</p:attrName>
                                        </p:attrNameLst>
                                      </p:cBhvr>
                                      <p:to>
                                        <p:strVal val="visible"/>
                                      </p:to>
                                    </p:set>
                                    <p:anim calcmode="lin" valueType="num">
                                      <p:cBhvr additive="base">
                                        <p:cTn id="19" dur="500" fill="hold"/>
                                        <p:tgtEl>
                                          <p:spTgt spid="2419715">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419715">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9714" grpId="0" autoUpdateAnimBg="0"/>
      <p:bldP spid="2419715"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3570" name="Rectangle 2"/>
          <p:cNvSpPr>
            <a:spLocks noGrp="1" noChangeArrowheads="1"/>
          </p:cNvSpPr>
          <p:nvPr>
            <p:ph type="title"/>
          </p:nvPr>
        </p:nvSpPr>
        <p:spPr/>
        <p:txBody>
          <a:bodyPr/>
          <a:lstStyle/>
          <a:p>
            <a:pPr marL="838200" indent="-838200"/>
            <a:r>
              <a:rPr lang="zh-CN" altLang="en-US" b="1">
                <a:latin typeface="宋体" pitchFamily="2" charset="-122"/>
              </a:rPr>
              <a:t>第六章 数理统计的基本概念</a:t>
            </a:r>
          </a:p>
        </p:txBody>
      </p:sp>
      <p:sp>
        <p:nvSpPr>
          <p:cNvPr id="2413571" name="Rectangle 3"/>
          <p:cNvSpPr>
            <a:spLocks noGrp="1" noChangeArrowheads="1"/>
          </p:cNvSpPr>
          <p:nvPr>
            <p:ph type="body" idx="1"/>
          </p:nvPr>
        </p:nvSpPr>
        <p:spPr/>
        <p:txBody>
          <a:bodyPr/>
          <a:lstStyle/>
          <a:p>
            <a:pPr marL="609600" indent="-609600"/>
            <a:r>
              <a:rPr lang="en-US" altLang="zh-CN" b="1"/>
              <a:t>1.</a:t>
            </a:r>
            <a:r>
              <a:rPr lang="zh-CN" altLang="en-US" b="1"/>
              <a:t>理解总体、个体、简单随机样本和统计量的概念，掌握样本均值和样本方差的计算。</a:t>
            </a:r>
          </a:p>
          <a:p>
            <a:pPr marL="609600" indent="-609600"/>
            <a:r>
              <a:rPr lang="en-US" altLang="zh-CN" b="1"/>
              <a:t>2.</a:t>
            </a:r>
            <a:r>
              <a:rPr lang="zh-CN" altLang="en-US" b="1"/>
              <a:t>了解</a:t>
            </a:r>
            <a:r>
              <a:rPr lang="zh-CN" altLang="en-US" b="1" i="1">
                <a:sym typeface="Symbol" pitchFamily="18" charset="2"/>
              </a:rPr>
              <a:t></a:t>
            </a:r>
            <a:r>
              <a:rPr kumimoji="1" lang="en-US" altLang="zh-CN" b="1" baseline="30000"/>
              <a:t>2</a:t>
            </a:r>
            <a:r>
              <a:rPr lang="zh-CN" altLang="en-US" b="1"/>
              <a:t>分布，</a:t>
            </a:r>
            <a:r>
              <a:rPr lang="en-US" altLang="zh-CN" b="1" i="1"/>
              <a:t>t</a:t>
            </a:r>
            <a:r>
              <a:rPr lang="zh-CN" altLang="en-US" b="1"/>
              <a:t>分布和 </a:t>
            </a:r>
            <a:r>
              <a:rPr lang="en-US" altLang="zh-CN" b="1" i="1"/>
              <a:t>F</a:t>
            </a:r>
            <a:r>
              <a:rPr lang="zh-CN" altLang="en-US" b="1"/>
              <a:t>分布的定义及性质，了解分位数的概念并会查表计算。</a:t>
            </a:r>
          </a:p>
          <a:p>
            <a:pPr marL="609600" indent="-609600"/>
            <a:r>
              <a:rPr lang="en-US" altLang="zh-CN" b="1"/>
              <a:t>3.</a:t>
            </a:r>
            <a:r>
              <a:rPr lang="zh-CN" altLang="en-US" b="1"/>
              <a:t>了解正态分布的某些常用统计量的分布。</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413570"/>
                                        </p:tgtEl>
                                        <p:attrNameLst>
                                          <p:attrName>style.visibility</p:attrName>
                                        </p:attrNameLst>
                                      </p:cBhvr>
                                      <p:to>
                                        <p:strVal val="visible"/>
                                      </p:to>
                                    </p:set>
                                    <p:anim calcmode="lin" valueType="num">
                                      <p:cBhvr additive="base">
                                        <p:cTn id="7" dur="500" fill="hold"/>
                                        <p:tgtEl>
                                          <p:spTgt spid="2413570"/>
                                        </p:tgtEl>
                                        <p:attrNameLst>
                                          <p:attrName>ppt_x</p:attrName>
                                        </p:attrNameLst>
                                      </p:cBhvr>
                                      <p:tavLst>
                                        <p:tav tm="0">
                                          <p:val>
                                            <p:strVal val="0-#ppt_w/2"/>
                                          </p:val>
                                        </p:tav>
                                        <p:tav tm="100000">
                                          <p:val>
                                            <p:strVal val="#ppt_x"/>
                                          </p:val>
                                        </p:tav>
                                      </p:tavLst>
                                    </p:anim>
                                    <p:anim calcmode="lin" valueType="num">
                                      <p:cBhvr additive="base">
                                        <p:cTn id="8" dur="500" fill="hold"/>
                                        <p:tgtEl>
                                          <p:spTgt spid="241357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413571">
                                            <p:txEl>
                                              <p:pRg st="0" end="0"/>
                                            </p:txEl>
                                          </p:spTgt>
                                        </p:tgtEl>
                                        <p:attrNameLst>
                                          <p:attrName>style.visibility</p:attrName>
                                        </p:attrNameLst>
                                      </p:cBhvr>
                                      <p:to>
                                        <p:strVal val="visible"/>
                                      </p:to>
                                    </p:set>
                                    <p:anim calcmode="lin" valueType="num">
                                      <p:cBhvr additive="base">
                                        <p:cTn id="13" dur="500" fill="hold"/>
                                        <p:tgtEl>
                                          <p:spTgt spid="2413571">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41357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413571">
                                            <p:txEl>
                                              <p:pRg st="1" end="1"/>
                                            </p:txEl>
                                          </p:spTgt>
                                        </p:tgtEl>
                                        <p:attrNameLst>
                                          <p:attrName>style.visibility</p:attrName>
                                        </p:attrNameLst>
                                      </p:cBhvr>
                                      <p:to>
                                        <p:strVal val="visible"/>
                                      </p:to>
                                    </p:set>
                                    <p:anim calcmode="lin" valueType="num">
                                      <p:cBhvr additive="base">
                                        <p:cTn id="19" dur="500" fill="hold"/>
                                        <p:tgtEl>
                                          <p:spTgt spid="2413571">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41357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413571">
                                            <p:txEl>
                                              <p:pRg st="2" end="2"/>
                                            </p:txEl>
                                          </p:spTgt>
                                        </p:tgtEl>
                                        <p:attrNameLst>
                                          <p:attrName>style.visibility</p:attrName>
                                        </p:attrNameLst>
                                      </p:cBhvr>
                                      <p:to>
                                        <p:strVal val="visible"/>
                                      </p:to>
                                    </p:set>
                                    <p:anim calcmode="lin" valueType="num">
                                      <p:cBhvr additive="base">
                                        <p:cTn id="25" dur="500" fill="hold"/>
                                        <p:tgtEl>
                                          <p:spTgt spid="2413571">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413571">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3570" grpId="0"/>
      <p:bldP spid="2413571"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4594" name="Rectangle 2"/>
          <p:cNvSpPr>
            <a:spLocks noGrp="1" noChangeArrowheads="1"/>
          </p:cNvSpPr>
          <p:nvPr>
            <p:ph type="title"/>
          </p:nvPr>
        </p:nvSpPr>
        <p:spPr/>
        <p:txBody>
          <a:bodyPr/>
          <a:lstStyle/>
          <a:p>
            <a:pPr marL="838200" indent="-838200"/>
            <a:r>
              <a:rPr lang="zh-CN" altLang="en-US" b="1">
                <a:latin typeface="宋体" pitchFamily="2" charset="-122"/>
              </a:rPr>
              <a:t>第七章 参数估计</a:t>
            </a:r>
          </a:p>
        </p:txBody>
      </p:sp>
      <p:sp>
        <p:nvSpPr>
          <p:cNvPr id="2414595" name="Rectangle 3"/>
          <p:cNvSpPr>
            <a:spLocks noGrp="1" noChangeArrowheads="1"/>
          </p:cNvSpPr>
          <p:nvPr>
            <p:ph type="body" idx="1"/>
          </p:nvPr>
        </p:nvSpPr>
        <p:spPr/>
        <p:txBody>
          <a:bodyPr/>
          <a:lstStyle/>
          <a:p>
            <a:pPr marL="609600" indent="-609600"/>
            <a:r>
              <a:rPr lang="en-US" altLang="zh-CN" b="1"/>
              <a:t>1.</a:t>
            </a:r>
            <a:r>
              <a:rPr lang="zh-CN" altLang="en-US" b="1"/>
              <a:t>理解点估计的概念。</a:t>
            </a:r>
          </a:p>
          <a:p>
            <a:pPr marL="609600" indent="-609600"/>
            <a:r>
              <a:rPr lang="en-US" altLang="zh-CN" b="1"/>
              <a:t>2.</a:t>
            </a:r>
            <a:r>
              <a:rPr lang="zh-CN" altLang="en-US" b="1"/>
              <a:t>掌握矩估计法</a:t>
            </a:r>
            <a:r>
              <a:rPr lang="en-US" altLang="zh-CN" b="1"/>
              <a:t>(</a:t>
            </a:r>
            <a:r>
              <a:rPr lang="zh-CN" altLang="en-US" b="1"/>
              <a:t>一阶、二阶</a:t>
            </a:r>
            <a:r>
              <a:rPr lang="en-US" altLang="zh-CN" b="1"/>
              <a:t>)</a:t>
            </a:r>
            <a:r>
              <a:rPr lang="zh-CN" altLang="en-US" b="1"/>
              <a:t>和极大似然估计。</a:t>
            </a:r>
          </a:p>
          <a:p>
            <a:pPr marL="609600" indent="-609600"/>
            <a:r>
              <a:rPr lang="en-US" altLang="zh-CN" b="1"/>
              <a:t>3.</a:t>
            </a:r>
            <a:r>
              <a:rPr lang="zh-CN" altLang="en-US" b="1"/>
              <a:t>了解估计量的鉴定标准</a:t>
            </a:r>
            <a:r>
              <a:rPr lang="en-US" altLang="zh-CN" b="1"/>
              <a:t>(</a:t>
            </a:r>
            <a:r>
              <a:rPr lang="zh-CN" altLang="en-US" b="1"/>
              <a:t>无偏性、有效性、一致性</a:t>
            </a:r>
            <a:r>
              <a:rPr lang="en-US" altLang="zh-CN" b="1"/>
              <a:t>)</a:t>
            </a:r>
            <a:r>
              <a:rPr lang="zh-CN" altLang="en-US" b="1"/>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414594"/>
                                        </p:tgtEl>
                                        <p:attrNameLst>
                                          <p:attrName>style.visibility</p:attrName>
                                        </p:attrNameLst>
                                      </p:cBhvr>
                                      <p:to>
                                        <p:strVal val="visible"/>
                                      </p:to>
                                    </p:set>
                                    <p:anim calcmode="lin" valueType="num">
                                      <p:cBhvr additive="base">
                                        <p:cTn id="7" dur="500" fill="hold"/>
                                        <p:tgtEl>
                                          <p:spTgt spid="2414594"/>
                                        </p:tgtEl>
                                        <p:attrNameLst>
                                          <p:attrName>ppt_x</p:attrName>
                                        </p:attrNameLst>
                                      </p:cBhvr>
                                      <p:tavLst>
                                        <p:tav tm="0">
                                          <p:val>
                                            <p:strVal val="0-#ppt_w/2"/>
                                          </p:val>
                                        </p:tav>
                                        <p:tav tm="100000">
                                          <p:val>
                                            <p:strVal val="#ppt_x"/>
                                          </p:val>
                                        </p:tav>
                                      </p:tavLst>
                                    </p:anim>
                                    <p:anim calcmode="lin" valueType="num">
                                      <p:cBhvr additive="base">
                                        <p:cTn id="8" dur="500" fill="hold"/>
                                        <p:tgtEl>
                                          <p:spTgt spid="241459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414595">
                                            <p:txEl>
                                              <p:pRg st="0" end="0"/>
                                            </p:txEl>
                                          </p:spTgt>
                                        </p:tgtEl>
                                        <p:attrNameLst>
                                          <p:attrName>style.visibility</p:attrName>
                                        </p:attrNameLst>
                                      </p:cBhvr>
                                      <p:to>
                                        <p:strVal val="visible"/>
                                      </p:to>
                                    </p:set>
                                    <p:anim calcmode="lin" valueType="num">
                                      <p:cBhvr additive="base">
                                        <p:cTn id="13" dur="500" fill="hold"/>
                                        <p:tgtEl>
                                          <p:spTgt spid="2414595">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41459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414595">
                                            <p:txEl>
                                              <p:pRg st="1" end="1"/>
                                            </p:txEl>
                                          </p:spTgt>
                                        </p:tgtEl>
                                        <p:attrNameLst>
                                          <p:attrName>style.visibility</p:attrName>
                                        </p:attrNameLst>
                                      </p:cBhvr>
                                      <p:to>
                                        <p:strVal val="visible"/>
                                      </p:to>
                                    </p:set>
                                    <p:anim calcmode="lin" valueType="num">
                                      <p:cBhvr additive="base">
                                        <p:cTn id="19" dur="500" fill="hold"/>
                                        <p:tgtEl>
                                          <p:spTgt spid="2414595">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41459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414595">
                                            <p:txEl>
                                              <p:pRg st="2" end="2"/>
                                            </p:txEl>
                                          </p:spTgt>
                                        </p:tgtEl>
                                        <p:attrNameLst>
                                          <p:attrName>style.visibility</p:attrName>
                                        </p:attrNameLst>
                                      </p:cBhvr>
                                      <p:to>
                                        <p:strVal val="visible"/>
                                      </p:to>
                                    </p:set>
                                    <p:anim calcmode="lin" valueType="num">
                                      <p:cBhvr additive="base">
                                        <p:cTn id="25" dur="500" fill="hold"/>
                                        <p:tgtEl>
                                          <p:spTgt spid="2414595">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414595">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4594" grpId="0"/>
      <p:bldP spid="2414595"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5618" name="Rectangle 2"/>
          <p:cNvSpPr>
            <a:spLocks noGrp="1" noChangeArrowheads="1"/>
          </p:cNvSpPr>
          <p:nvPr>
            <p:ph type="title"/>
          </p:nvPr>
        </p:nvSpPr>
        <p:spPr/>
        <p:txBody>
          <a:bodyPr/>
          <a:lstStyle/>
          <a:p>
            <a:pPr marL="838200" indent="-838200"/>
            <a:r>
              <a:rPr lang="zh-CN" altLang="en-US" b="1">
                <a:latin typeface="宋体" pitchFamily="2" charset="-122"/>
              </a:rPr>
              <a:t>第七章 参数估计</a:t>
            </a:r>
          </a:p>
        </p:txBody>
      </p:sp>
      <p:sp>
        <p:nvSpPr>
          <p:cNvPr id="2415619" name="Rectangle 3"/>
          <p:cNvSpPr>
            <a:spLocks noGrp="1" noChangeArrowheads="1"/>
          </p:cNvSpPr>
          <p:nvPr>
            <p:ph type="body" idx="1"/>
          </p:nvPr>
        </p:nvSpPr>
        <p:spPr/>
        <p:txBody>
          <a:bodyPr/>
          <a:lstStyle/>
          <a:p>
            <a:pPr marL="609600" indent="-609600"/>
            <a:r>
              <a:rPr lang="en-US" altLang="zh-CN" b="1"/>
              <a:t>4.</a:t>
            </a:r>
            <a:r>
              <a:rPr lang="zh-CN" altLang="en-US" b="1"/>
              <a:t>理解区间估计的概念。</a:t>
            </a:r>
          </a:p>
          <a:p>
            <a:pPr marL="609600" indent="-609600"/>
            <a:r>
              <a:rPr lang="en-US" altLang="zh-CN" b="1"/>
              <a:t>5.</a:t>
            </a:r>
            <a:r>
              <a:rPr lang="zh-CN" altLang="en-US" b="1"/>
              <a:t>会求单个正态总体的均值和方差的置信区间。</a:t>
            </a:r>
          </a:p>
          <a:p>
            <a:pPr marL="609600" indent="-609600"/>
            <a:r>
              <a:rPr lang="en-US" altLang="zh-CN" b="1"/>
              <a:t>6.</a:t>
            </a:r>
            <a:r>
              <a:rPr lang="zh-CN" altLang="en-US" b="1"/>
              <a:t>会求两个正态总体的均值差和方差比的置信区间。</a:t>
            </a:r>
            <a:endParaRPr lang="en-US" altLang="zh-CN" b="1"/>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415618"/>
                                        </p:tgtEl>
                                        <p:attrNameLst>
                                          <p:attrName>style.visibility</p:attrName>
                                        </p:attrNameLst>
                                      </p:cBhvr>
                                      <p:to>
                                        <p:strVal val="visible"/>
                                      </p:to>
                                    </p:set>
                                    <p:anim calcmode="lin" valueType="num">
                                      <p:cBhvr additive="base">
                                        <p:cTn id="7" dur="500" fill="hold"/>
                                        <p:tgtEl>
                                          <p:spTgt spid="2415618"/>
                                        </p:tgtEl>
                                        <p:attrNameLst>
                                          <p:attrName>ppt_x</p:attrName>
                                        </p:attrNameLst>
                                      </p:cBhvr>
                                      <p:tavLst>
                                        <p:tav tm="0">
                                          <p:val>
                                            <p:strVal val="0-#ppt_w/2"/>
                                          </p:val>
                                        </p:tav>
                                        <p:tav tm="100000">
                                          <p:val>
                                            <p:strVal val="#ppt_x"/>
                                          </p:val>
                                        </p:tav>
                                      </p:tavLst>
                                    </p:anim>
                                    <p:anim calcmode="lin" valueType="num">
                                      <p:cBhvr additive="base">
                                        <p:cTn id="8" dur="500" fill="hold"/>
                                        <p:tgtEl>
                                          <p:spTgt spid="241561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415619">
                                            <p:txEl>
                                              <p:pRg st="0" end="0"/>
                                            </p:txEl>
                                          </p:spTgt>
                                        </p:tgtEl>
                                        <p:attrNameLst>
                                          <p:attrName>style.visibility</p:attrName>
                                        </p:attrNameLst>
                                      </p:cBhvr>
                                      <p:to>
                                        <p:strVal val="visible"/>
                                      </p:to>
                                    </p:set>
                                    <p:anim calcmode="lin" valueType="num">
                                      <p:cBhvr additive="base">
                                        <p:cTn id="13" dur="500" fill="hold"/>
                                        <p:tgtEl>
                                          <p:spTgt spid="2415619">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41561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415619">
                                            <p:txEl>
                                              <p:pRg st="1" end="1"/>
                                            </p:txEl>
                                          </p:spTgt>
                                        </p:tgtEl>
                                        <p:attrNameLst>
                                          <p:attrName>style.visibility</p:attrName>
                                        </p:attrNameLst>
                                      </p:cBhvr>
                                      <p:to>
                                        <p:strVal val="visible"/>
                                      </p:to>
                                    </p:set>
                                    <p:anim calcmode="lin" valueType="num">
                                      <p:cBhvr additive="base">
                                        <p:cTn id="19" dur="500" fill="hold"/>
                                        <p:tgtEl>
                                          <p:spTgt spid="2415619">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41561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415619">
                                            <p:txEl>
                                              <p:pRg st="2" end="2"/>
                                            </p:txEl>
                                          </p:spTgt>
                                        </p:tgtEl>
                                        <p:attrNameLst>
                                          <p:attrName>style.visibility</p:attrName>
                                        </p:attrNameLst>
                                      </p:cBhvr>
                                      <p:to>
                                        <p:strVal val="visible"/>
                                      </p:to>
                                    </p:set>
                                    <p:anim calcmode="lin" valueType="num">
                                      <p:cBhvr additive="base">
                                        <p:cTn id="25" dur="500" fill="hold"/>
                                        <p:tgtEl>
                                          <p:spTgt spid="2415619">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415619">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5618" grpId="0"/>
      <p:bldP spid="2415619"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42" name="Rectangle 2"/>
          <p:cNvSpPr>
            <a:spLocks noGrp="1" noChangeArrowheads="1"/>
          </p:cNvSpPr>
          <p:nvPr>
            <p:ph type="title"/>
          </p:nvPr>
        </p:nvSpPr>
        <p:spPr/>
        <p:txBody>
          <a:bodyPr/>
          <a:lstStyle/>
          <a:p>
            <a:pPr marL="838200" indent="-838200"/>
            <a:r>
              <a:rPr lang="zh-CN" altLang="en-US" b="1">
                <a:latin typeface="宋体" pitchFamily="2" charset="-122"/>
              </a:rPr>
              <a:t>第八章 假设检验</a:t>
            </a:r>
          </a:p>
        </p:txBody>
      </p:sp>
      <p:sp>
        <p:nvSpPr>
          <p:cNvPr id="2416643" name="Rectangle 3"/>
          <p:cNvSpPr>
            <a:spLocks noGrp="1" noChangeArrowheads="1"/>
          </p:cNvSpPr>
          <p:nvPr>
            <p:ph type="body" idx="1"/>
          </p:nvPr>
        </p:nvSpPr>
        <p:spPr/>
        <p:txBody>
          <a:bodyPr/>
          <a:lstStyle/>
          <a:p>
            <a:pPr marL="609600" indent="-609600"/>
            <a:r>
              <a:rPr lang="en-US" altLang="zh-CN" b="1"/>
              <a:t>1.</a:t>
            </a:r>
            <a:r>
              <a:rPr lang="zh-CN" altLang="en-US" b="1"/>
              <a:t>理解假设检验的基本思想，掌握假设检验的基本步骤，了解假设检验可能产生的两类错误。</a:t>
            </a:r>
          </a:p>
          <a:p>
            <a:pPr marL="609600" indent="-609600"/>
            <a:r>
              <a:rPr lang="en-US" altLang="zh-CN" b="1"/>
              <a:t>2.</a:t>
            </a:r>
            <a:r>
              <a:rPr lang="zh-CN" altLang="en-US" b="1"/>
              <a:t>掌握单个和两个正态总体的均值和方差的假设检验。</a:t>
            </a:r>
            <a:endParaRPr lang="en-US" altLang="zh-CN" b="1"/>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416642"/>
                                        </p:tgtEl>
                                        <p:attrNameLst>
                                          <p:attrName>style.visibility</p:attrName>
                                        </p:attrNameLst>
                                      </p:cBhvr>
                                      <p:to>
                                        <p:strVal val="visible"/>
                                      </p:to>
                                    </p:set>
                                    <p:anim calcmode="lin" valueType="num">
                                      <p:cBhvr additive="base">
                                        <p:cTn id="7" dur="500" fill="hold"/>
                                        <p:tgtEl>
                                          <p:spTgt spid="2416642"/>
                                        </p:tgtEl>
                                        <p:attrNameLst>
                                          <p:attrName>ppt_x</p:attrName>
                                        </p:attrNameLst>
                                      </p:cBhvr>
                                      <p:tavLst>
                                        <p:tav tm="0">
                                          <p:val>
                                            <p:strVal val="0-#ppt_w/2"/>
                                          </p:val>
                                        </p:tav>
                                        <p:tav tm="100000">
                                          <p:val>
                                            <p:strVal val="#ppt_x"/>
                                          </p:val>
                                        </p:tav>
                                      </p:tavLst>
                                    </p:anim>
                                    <p:anim calcmode="lin" valueType="num">
                                      <p:cBhvr additive="base">
                                        <p:cTn id="8" dur="500" fill="hold"/>
                                        <p:tgtEl>
                                          <p:spTgt spid="241664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416643">
                                            <p:txEl>
                                              <p:pRg st="0" end="0"/>
                                            </p:txEl>
                                          </p:spTgt>
                                        </p:tgtEl>
                                        <p:attrNameLst>
                                          <p:attrName>style.visibility</p:attrName>
                                        </p:attrNameLst>
                                      </p:cBhvr>
                                      <p:to>
                                        <p:strVal val="visible"/>
                                      </p:to>
                                    </p:set>
                                    <p:anim calcmode="lin" valueType="num">
                                      <p:cBhvr additive="base">
                                        <p:cTn id="13" dur="500" fill="hold"/>
                                        <p:tgtEl>
                                          <p:spTgt spid="241664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41664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416643">
                                            <p:txEl>
                                              <p:pRg st="1" end="1"/>
                                            </p:txEl>
                                          </p:spTgt>
                                        </p:tgtEl>
                                        <p:attrNameLst>
                                          <p:attrName>style.visibility</p:attrName>
                                        </p:attrNameLst>
                                      </p:cBhvr>
                                      <p:to>
                                        <p:strVal val="visible"/>
                                      </p:to>
                                    </p:set>
                                    <p:anim calcmode="lin" valueType="num">
                                      <p:cBhvr additive="base">
                                        <p:cTn id="19" dur="500" fill="hold"/>
                                        <p:tgtEl>
                                          <p:spTgt spid="2416643">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416643">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6642" grpId="0"/>
      <p:bldP spid="241664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26530" name="Picture 2" descr="senery"/>
          <p:cNvPicPr>
            <a:picLocks noChangeAspect="1" noChangeArrowheads="1" noCrop="1"/>
          </p:cNvPicPr>
          <p:nvPr/>
        </p:nvPicPr>
        <p:blipFill>
          <a:blip r:embed="rId2"/>
          <a:srcRect/>
          <a:stretch>
            <a:fillRect/>
          </a:stretch>
        </p:blipFill>
        <p:spPr bwMode="auto">
          <a:xfrm>
            <a:off x="0" y="0"/>
            <a:ext cx="9144000" cy="6858000"/>
          </a:xfrm>
          <a:prstGeom prst="rect">
            <a:avLst/>
          </a:prstGeom>
          <a:noFill/>
        </p:spPr>
      </p:pic>
      <p:sp>
        <p:nvSpPr>
          <p:cNvPr id="2326531" name="Rectangle 3"/>
          <p:cNvSpPr>
            <a:spLocks noChangeArrowheads="1"/>
          </p:cNvSpPr>
          <p:nvPr/>
        </p:nvSpPr>
        <p:spPr bwMode="auto">
          <a:xfrm>
            <a:off x="3505200" y="228600"/>
            <a:ext cx="5638800" cy="2209800"/>
          </a:xfrm>
          <a:prstGeom prst="rect">
            <a:avLst/>
          </a:prstGeom>
          <a:noFill/>
          <a:ln w="9525">
            <a:noFill/>
            <a:miter lim="800000"/>
            <a:headEnd/>
            <a:tailEnd/>
          </a:ln>
          <a:effectLst/>
        </p:spPr>
        <p:txBody>
          <a:bodyPr anchor="ctr"/>
          <a:lstStyle/>
          <a:p>
            <a:pPr algn="ctr"/>
            <a:r>
              <a:rPr lang="zh-CN" altLang="en-US" sz="9600">
                <a:solidFill>
                  <a:srgbClr val="FF0000"/>
                </a:solidFill>
                <a:ea typeface="华文彩云" pitchFamily="2" charset="-122"/>
              </a:rPr>
              <a:t>课间休息</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21762" name="Rectangle 2"/>
          <p:cNvSpPr>
            <a:spLocks noGrp="1" noChangeArrowheads="1"/>
          </p:cNvSpPr>
          <p:nvPr>
            <p:ph type="ctrTitle"/>
          </p:nvPr>
        </p:nvSpPr>
        <p:spPr>
          <a:xfrm>
            <a:off x="685800" y="1341438"/>
            <a:ext cx="7772400" cy="2259012"/>
          </a:xfrm>
        </p:spPr>
        <p:txBody>
          <a:bodyPr/>
          <a:lstStyle/>
          <a:p>
            <a:r>
              <a:rPr lang="zh-CN" altLang="en-US" b="1">
                <a:latin typeface="宋体" pitchFamily="2" charset="-122"/>
              </a:rPr>
              <a:t>研究生</a:t>
            </a:r>
            <a:br>
              <a:rPr lang="zh-CN" altLang="en-US" b="1">
                <a:latin typeface="宋体" pitchFamily="2" charset="-122"/>
              </a:rPr>
            </a:br>
            <a:r>
              <a:rPr lang="en-US" altLang="zh-CN" b="1">
                <a:latin typeface="宋体" pitchFamily="2" charset="-122"/>
              </a:rPr>
              <a:t>《</a:t>
            </a:r>
            <a:r>
              <a:rPr lang="zh-CN" altLang="en-US" b="1">
                <a:latin typeface="宋体" pitchFamily="2" charset="-122"/>
              </a:rPr>
              <a:t>概率论与数理统计</a:t>
            </a:r>
            <a:r>
              <a:rPr lang="en-US" altLang="zh-CN" b="1">
                <a:latin typeface="宋体" pitchFamily="2" charset="-122"/>
              </a:rPr>
              <a:t>》</a:t>
            </a:r>
            <a:br>
              <a:rPr lang="en-US" altLang="zh-CN" b="1">
                <a:latin typeface="宋体" pitchFamily="2" charset="-122"/>
              </a:rPr>
            </a:br>
            <a:r>
              <a:rPr lang="zh-CN" altLang="en-US" b="1">
                <a:latin typeface="宋体" pitchFamily="2" charset="-122"/>
              </a:rPr>
              <a:t>考试大纲</a:t>
            </a:r>
          </a:p>
        </p:txBody>
      </p:sp>
      <p:sp>
        <p:nvSpPr>
          <p:cNvPr id="2421763" name="Rectangle 3"/>
          <p:cNvSpPr>
            <a:spLocks noGrp="1" noChangeArrowheads="1"/>
          </p:cNvSpPr>
          <p:nvPr>
            <p:ph type="subTitle" idx="1"/>
          </p:nvPr>
        </p:nvSpPr>
        <p:spPr/>
        <p:txBody>
          <a:bodyPr/>
          <a:lstStyle/>
          <a:p>
            <a:r>
              <a:rPr lang="zh-CN" altLang="en-US" sz="4400" b="1">
                <a:latin typeface="宋体" pitchFamily="2" charset="-122"/>
                <a:hlinkClick r:id="rId2" action="ppaction://hlinksldjump"/>
              </a:rPr>
              <a:t>数学一</a:t>
            </a:r>
            <a:endParaRPr lang="zh-CN" altLang="en-US" sz="4400" b="1">
              <a:latin typeface="宋体" pitchFamily="2" charset="-122"/>
            </a:endParaRPr>
          </a:p>
          <a:p>
            <a:r>
              <a:rPr lang="en-US" altLang="zh-CN" sz="4400" b="1">
                <a:latin typeface="宋体" pitchFamily="2" charset="-122"/>
              </a:rPr>
              <a:t>2020</a:t>
            </a:r>
            <a:r>
              <a:rPr lang="zh-CN" altLang="en-US" sz="4400" b="1">
                <a:latin typeface="宋体" pitchFamily="2" charset="-122"/>
              </a:rPr>
              <a:t>版</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421762"/>
                                        </p:tgtEl>
                                        <p:attrNameLst>
                                          <p:attrName>style.visibility</p:attrName>
                                        </p:attrNameLst>
                                      </p:cBhvr>
                                      <p:to>
                                        <p:strVal val="visible"/>
                                      </p:to>
                                    </p:set>
                                    <p:anim calcmode="lin" valueType="num">
                                      <p:cBhvr additive="base">
                                        <p:cTn id="7" dur="500" fill="hold"/>
                                        <p:tgtEl>
                                          <p:spTgt spid="2421762"/>
                                        </p:tgtEl>
                                        <p:attrNameLst>
                                          <p:attrName>ppt_x</p:attrName>
                                        </p:attrNameLst>
                                      </p:cBhvr>
                                      <p:tavLst>
                                        <p:tav tm="0">
                                          <p:val>
                                            <p:strVal val="0-#ppt_w/2"/>
                                          </p:val>
                                        </p:tav>
                                        <p:tav tm="100000">
                                          <p:val>
                                            <p:strVal val="#ppt_x"/>
                                          </p:val>
                                        </p:tav>
                                      </p:tavLst>
                                    </p:anim>
                                    <p:anim calcmode="lin" valueType="num">
                                      <p:cBhvr additive="base">
                                        <p:cTn id="8" dur="500" fill="hold"/>
                                        <p:tgtEl>
                                          <p:spTgt spid="242176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421763">
                                            <p:txEl>
                                              <p:pRg st="0" end="0"/>
                                            </p:txEl>
                                          </p:spTgt>
                                        </p:tgtEl>
                                        <p:attrNameLst>
                                          <p:attrName>style.visibility</p:attrName>
                                        </p:attrNameLst>
                                      </p:cBhvr>
                                      <p:to>
                                        <p:strVal val="visible"/>
                                      </p:to>
                                    </p:set>
                                    <p:anim calcmode="lin" valueType="num">
                                      <p:cBhvr additive="base">
                                        <p:cTn id="13" dur="500" fill="hold"/>
                                        <p:tgtEl>
                                          <p:spTgt spid="242176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42176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421763">
                                            <p:txEl>
                                              <p:pRg st="1" end="1"/>
                                            </p:txEl>
                                          </p:spTgt>
                                        </p:tgtEl>
                                        <p:attrNameLst>
                                          <p:attrName>style.visibility</p:attrName>
                                        </p:attrNameLst>
                                      </p:cBhvr>
                                      <p:to>
                                        <p:strVal val="visible"/>
                                      </p:to>
                                    </p:set>
                                    <p:anim calcmode="lin" valueType="num">
                                      <p:cBhvr additive="base">
                                        <p:cTn id="19" dur="500" fill="hold"/>
                                        <p:tgtEl>
                                          <p:spTgt spid="2421763">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421763">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21762" grpId="0" autoUpdateAnimBg="0"/>
      <p:bldP spid="2421763" grpId="0" build="p"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2786" name="Rectangle 2"/>
          <p:cNvSpPr>
            <a:spLocks noGrp="1" noChangeArrowheads="1"/>
          </p:cNvSpPr>
          <p:nvPr>
            <p:ph type="title"/>
          </p:nvPr>
        </p:nvSpPr>
        <p:spPr/>
        <p:txBody>
          <a:bodyPr/>
          <a:lstStyle/>
          <a:p>
            <a:pPr marL="838200" indent="-838200"/>
            <a:r>
              <a:rPr lang="zh-CN" altLang="en-US" b="1">
                <a:latin typeface="宋体" pitchFamily="2" charset="-122"/>
              </a:rPr>
              <a:t>一、 随机事件和概率</a:t>
            </a:r>
          </a:p>
        </p:txBody>
      </p:sp>
      <p:sp>
        <p:nvSpPr>
          <p:cNvPr id="2422787" name="Rectangle 3"/>
          <p:cNvSpPr>
            <a:spLocks noGrp="1" noChangeArrowheads="1"/>
          </p:cNvSpPr>
          <p:nvPr>
            <p:ph type="body" idx="1"/>
          </p:nvPr>
        </p:nvSpPr>
        <p:spPr/>
        <p:txBody>
          <a:bodyPr/>
          <a:lstStyle/>
          <a:p>
            <a:pPr marL="609600" indent="-609600"/>
            <a:r>
              <a:rPr lang="zh-CN" altLang="en-US" b="1"/>
              <a:t>考试内容</a:t>
            </a:r>
          </a:p>
          <a:p>
            <a:pPr marL="609600" indent="-609600"/>
            <a:r>
              <a:rPr lang="zh-CN" altLang="en-US" b="1"/>
              <a:t>随机事件和样本空间  事件的关系与运算   完备事件组  </a:t>
            </a:r>
          </a:p>
          <a:p>
            <a:pPr marL="609600" indent="-609600"/>
            <a:r>
              <a:rPr lang="zh-CN" altLang="en-US" b="1"/>
              <a:t>概率的概念  概率的基本性质  </a:t>
            </a:r>
          </a:p>
          <a:p>
            <a:pPr marL="609600" indent="-609600"/>
            <a:r>
              <a:rPr lang="zh-CN" altLang="en-US" b="1"/>
              <a:t>古典型概率  几何型概率  条件概率  概率的基本公式  </a:t>
            </a:r>
          </a:p>
          <a:p>
            <a:pPr marL="609600" indent="-609600"/>
            <a:r>
              <a:rPr lang="zh-CN" altLang="en-US" b="1"/>
              <a:t>事件的独立性  独立重复试验</a:t>
            </a:r>
            <a:r>
              <a:rPr lang="zh-CN" altLang="en-US"/>
              <a:t> </a:t>
            </a:r>
            <a:endParaRPr lang="zh-CN" altLang="en-US" b="1"/>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422786"/>
                                        </p:tgtEl>
                                        <p:attrNameLst>
                                          <p:attrName>style.visibility</p:attrName>
                                        </p:attrNameLst>
                                      </p:cBhvr>
                                      <p:to>
                                        <p:strVal val="visible"/>
                                      </p:to>
                                    </p:set>
                                    <p:anim calcmode="lin" valueType="num">
                                      <p:cBhvr additive="base">
                                        <p:cTn id="7" dur="500" fill="hold"/>
                                        <p:tgtEl>
                                          <p:spTgt spid="2422786"/>
                                        </p:tgtEl>
                                        <p:attrNameLst>
                                          <p:attrName>ppt_x</p:attrName>
                                        </p:attrNameLst>
                                      </p:cBhvr>
                                      <p:tavLst>
                                        <p:tav tm="0">
                                          <p:val>
                                            <p:strVal val="0-#ppt_w/2"/>
                                          </p:val>
                                        </p:tav>
                                        <p:tav tm="100000">
                                          <p:val>
                                            <p:strVal val="#ppt_x"/>
                                          </p:val>
                                        </p:tav>
                                      </p:tavLst>
                                    </p:anim>
                                    <p:anim calcmode="lin" valueType="num">
                                      <p:cBhvr additive="base">
                                        <p:cTn id="8" dur="500" fill="hold"/>
                                        <p:tgtEl>
                                          <p:spTgt spid="242278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422787">
                                            <p:txEl>
                                              <p:pRg st="0" end="0"/>
                                            </p:txEl>
                                          </p:spTgt>
                                        </p:tgtEl>
                                        <p:attrNameLst>
                                          <p:attrName>style.visibility</p:attrName>
                                        </p:attrNameLst>
                                      </p:cBhvr>
                                      <p:to>
                                        <p:strVal val="visible"/>
                                      </p:to>
                                    </p:set>
                                    <p:anim calcmode="lin" valueType="num">
                                      <p:cBhvr additive="base">
                                        <p:cTn id="13" dur="500" fill="hold"/>
                                        <p:tgtEl>
                                          <p:spTgt spid="2422787">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42278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422787">
                                            <p:txEl>
                                              <p:pRg st="1" end="1"/>
                                            </p:txEl>
                                          </p:spTgt>
                                        </p:tgtEl>
                                        <p:attrNameLst>
                                          <p:attrName>style.visibility</p:attrName>
                                        </p:attrNameLst>
                                      </p:cBhvr>
                                      <p:to>
                                        <p:strVal val="visible"/>
                                      </p:to>
                                    </p:set>
                                    <p:anim calcmode="lin" valueType="num">
                                      <p:cBhvr additive="base">
                                        <p:cTn id="19" dur="500" fill="hold"/>
                                        <p:tgtEl>
                                          <p:spTgt spid="2422787">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42278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422787">
                                            <p:txEl>
                                              <p:pRg st="2" end="2"/>
                                            </p:txEl>
                                          </p:spTgt>
                                        </p:tgtEl>
                                        <p:attrNameLst>
                                          <p:attrName>style.visibility</p:attrName>
                                        </p:attrNameLst>
                                      </p:cBhvr>
                                      <p:to>
                                        <p:strVal val="visible"/>
                                      </p:to>
                                    </p:set>
                                    <p:anim calcmode="lin" valueType="num">
                                      <p:cBhvr additive="base">
                                        <p:cTn id="25" dur="500" fill="hold"/>
                                        <p:tgtEl>
                                          <p:spTgt spid="2422787">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42278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422787">
                                            <p:txEl>
                                              <p:pRg st="3" end="3"/>
                                            </p:txEl>
                                          </p:spTgt>
                                        </p:tgtEl>
                                        <p:attrNameLst>
                                          <p:attrName>style.visibility</p:attrName>
                                        </p:attrNameLst>
                                      </p:cBhvr>
                                      <p:to>
                                        <p:strVal val="visible"/>
                                      </p:to>
                                    </p:set>
                                    <p:anim calcmode="lin" valueType="num">
                                      <p:cBhvr additive="base">
                                        <p:cTn id="31" dur="500" fill="hold"/>
                                        <p:tgtEl>
                                          <p:spTgt spid="2422787">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42278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422787">
                                            <p:txEl>
                                              <p:pRg st="4" end="4"/>
                                            </p:txEl>
                                          </p:spTgt>
                                        </p:tgtEl>
                                        <p:attrNameLst>
                                          <p:attrName>style.visibility</p:attrName>
                                        </p:attrNameLst>
                                      </p:cBhvr>
                                      <p:to>
                                        <p:strVal val="visible"/>
                                      </p:to>
                                    </p:set>
                                    <p:anim calcmode="lin" valueType="num">
                                      <p:cBhvr additive="base">
                                        <p:cTn id="37" dur="500" fill="hold"/>
                                        <p:tgtEl>
                                          <p:spTgt spid="2422787">
                                            <p:txEl>
                                              <p:pRg st="4" end="4"/>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2422787">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22786" grpId="0"/>
      <p:bldP spid="2422787" grpId="0" build="p"/>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17666" name="Rectangle 2"/>
          <p:cNvSpPr>
            <a:spLocks noGrp="1" noChangeArrowheads="1"/>
          </p:cNvSpPr>
          <p:nvPr>
            <p:ph type="ctrTitle"/>
          </p:nvPr>
        </p:nvSpPr>
        <p:spPr>
          <a:xfrm>
            <a:off x="685800" y="1341438"/>
            <a:ext cx="7772400" cy="2259012"/>
          </a:xfrm>
        </p:spPr>
        <p:txBody>
          <a:bodyPr/>
          <a:lstStyle/>
          <a:p>
            <a:r>
              <a:rPr lang="zh-CN" altLang="en-US" b="1">
                <a:latin typeface="宋体" pitchFamily="2" charset="-122"/>
              </a:rPr>
              <a:t>工科</a:t>
            </a:r>
            <a:br>
              <a:rPr lang="zh-CN" altLang="en-US" b="1">
                <a:latin typeface="宋体" pitchFamily="2" charset="-122"/>
              </a:rPr>
            </a:br>
            <a:r>
              <a:rPr lang="en-US" altLang="zh-CN" b="1">
                <a:latin typeface="宋体" pitchFamily="2" charset="-122"/>
              </a:rPr>
              <a:t>《</a:t>
            </a:r>
            <a:r>
              <a:rPr lang="zh-CN" altLang="en-US" b="1">
                <a:latin typeface="宋体" pitchFamily="2" charset="-122"/>
                <a:hlinkClick r:id="rId2" action="ppaction://hlinksldjump"/>
              </a:rPr>
              <a:t>概率论</a:t>
            </a:r>
            <a:r>
              <a:rPr lang="zh-CN" altLang="en-US" b="1">
                <a:latin typeface="宋体" pitchFamily="2" charset="-122"/>
              </a:rPr>
              <a:t>与</a:t>
            </a:r>
            <a:r>
              <a:rPr lang="zh-CN" altLang="en-US" b="1">
                <a:latin typeface="宋体" pitchFamily="2" charset="-122"/>
                <a:hlinkClick r:id="rId3" action="ppaction://hlinksldjump"/>
              </a:rPr>
              <a:t>数理统计</a:t>
            </a:r>
            <a:r>
              <a:rPr lang="en-US" altLang="zh-CN" b="1">
                <a:latin typeface="宋体" pitchFamily="2" charset="-122"/>
              </a:rPr>
              <a:t>》</a:t>
            </a:r>
            <a:br>
              <a:rPr lang="en-US" altLang="zh-CN" b="1">
                <a:latin typeface="宋体" pitchFamily="2" charset="-122"/>
              </a:rPr>
            </a:br>
            <a:r>
              <a:rPr lang="zh-CN" altLang="en-US" b="1">
                <a:latin typeface="宋体" pitchFamily="2" charset="-122"/>
              </a:rPr>
              <a:t>教学基本要求</a:t>
            </a:r>
          </a:p>
        </p:txBody>
      </p:sp>
      <p:sp>
        <p:nvSpPr>
          <p:cNvPr id="2417667" name="Rectangle 3"/>
          <p:cNvSpPr>
            <a:spLocks noGrp="1" noChangeArrowheads="1"/>
          </p:cNvSpPr>
          <p:nvPr>
            <p:ph type="subTitle" idx="1"/>
          </p:nvPr>
        </p:nvSpPr>
        <p:spPr/>
        <p:txBody>
          <a:bodyPr/>
          <a:lstStyle/>
          <a:p>
            <a:r>
              <a:rPr lang="zh-CN" altLang="en-US" sz="4400" b="1" dirty="0">
                <a:latin typeface="宋体" pitchFamily="2" charset="-122"/>
              </a:rPr>
              <a:t>王 力</a:t>
            </a:r>
          </a:p>
          <a:p>
            <a:r>
              <a:rPr lang="en-US" altLang="zh-CN" sz="4400" b="1" dirty="0" smtClean="0">
                <a:latin typeface="宋体" pitchFamily="2" charset="-122"/>
              </a:rPr>
              <a:t>2020</a:t>
            </a:r>
            <a:r>
              <a:rPr lang="zh-CN" altLang="en-US" sz="4400" b="1" dirty="0" smtClean="0">
                <a:latin typeface="宋体" pitchFamily="2" charset="-122"/>
              </a:rPr>
              <a:t>高教</a:t>
            </a:r>
            <a:r>
              <a:rPr lang="zh-CN" altLang="en-US" sz="4400" b="1" dirty="0">
                <a:latin typeface="宋体" pitchFamily="2" charset="-122"/>
              </a:rPr>
              <a:t>版</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417666"/>
                                        </p:tgtEl>
                                        <p:attrNameLst>
                                          <p:attrName>style.visibility</p:attrName>
                                        </p:attrNameLst>
                                      </p:cBhvr>
                                      <p:to>
                                        <p:strVal val="visible"/>
                                      </p:to>
                                    </p:set>
                                    <p:anim calcmode="lin" valueType="num">
                                      <p:cBhvr additive="base">
                                        <p:cTn id="7" dur="500" fill="hold"/>
                                        <p:tgtEl>
                                          <p:spTgt spid="2417666"/>
                                        </p:tgtEl>
                                        <p:attrNameLst>
                                          <p:attrName>ppt_x</p:attrName>
                                        </p:attrNameLst>
                                      </p:cBhvr>
                                      <p:tavLst>
                                        <p:tav tm="0">
                                          <p:val>
                                            <p:strVal val="0-#ppt_w/2"/>
                                          </p:val>
                                        </p:tav>
                                        <p:tav tm="100000">
                                          <p:val>
                                            <p:strVal val="#ppt_x"/>
                                          </p:val>
                                        </p:tav>
                                      </p:tavLst>
                                    </p:anim>
                                    <p:anim calcmode="lin" valueType="num">
                                      <p:cBhvr additive="base">
                                        <p:cTn id="8" dur="500" fill="hold"/>
                                        <p:tgtEl>
                                          <p:spTgt spid="241766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417667">
                                            <p:txEl>
                                              <p:pRg st="0" end="0"/>
                                            </p:txEl>
                                          </p:spTgt>
                                        </p:tgtEl>
                                        <p:attrNameLst>
                                          <p:attrName>style.visibility</p:attrName>
                                        </p:attrNameLst>
                                      </p:cBhvr>
                                      <p:to>
                                        <p:strVal val="visible"/>
                                      </p:to>
                                    </p:set>
                                    <p:anim calcmode="lin" valueType="num">
                                      <p:cBhvr additive="base">
                                        <p:cTn id="13" dur="500" fill="hold"/>
                                        <p:tgtEl>
                                          <p:spTgt spid="2417667">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41766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417667">
                                            <p:txEl>
                                              <p:pRg st="1" end="1"/>
                                            </p:txEl>
                                          </p:spTgt>
                                        </p:tgtEl>
                                        <p:attrNameLst>
                                          <p:attrName>style.visibility</p:attrName>
                                        </p:attrNameLst>
                                      </p:cBhvr>
                                      <p:to>
                                        <p:strVal val="visible"/>
                                      </p:to>
                                    </p:set>
                                    <p:anim calcmode="lin" valueType="num">
                                      <p:cBhvr additive="base">
                                        <p:cTn id="19" dur="500" fill="hold"/>
                                        <p:tgtEl>
                                          <p:spTgt spid="2417667">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417667">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7666" grpId="0" autoUpdateAnimBg="0"/>
      <p:bldP spid="2417667" grpId="0" build="p"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882" name="Rectangle 2"/>
          <p:cNvSpPr>
            <a:spLocks noGrp="1" noChangeArrowheads="1"/>
          </p:cNvSpPr>
          <p:nvPr>
            <p:ph type="title"/>
          </p:nvPr>
        </p:nvSpPr>
        <p:spPr/>
        <p:txBody>
          <a:bodyPr/>
          <a:lstStyle/>
          <a:p>
            <a:pPr marL="838200" indent="-838200"/>
            <a:r>
              <a:rPr lang="zh-CN" altLang="en-US" b="1">
                <a:latin typeface="宋体" pitchFamily="2" charset="-122"/>
              </a:rPr>
              <a:t>一、 随机事件和概率</a:t>
            </a:r>
          </a:p>
        </p:txBody>
      </p:sp>
      <p:sp>
        <p:nvSpPr>
          <p:cNvPr id="2426883" name="Rectangle 3"/>
          <p:cNvSpPr>
            <a:spLocks noGrp="1" noChangeArrowheads="1"/>
          </p:cNvSpPr>
          <p:nvPr>
            <p:ph type="body" idx="1"/>
          </p:nvPr>
        </p:nvSpPr>
        <p:spPr/>
        <p:txBody>
          <a:bodyPr/>
          <a:lstStyle/>
          <a:p>
            <a:pPr marL="609600" indent="-609600"/>
            <a:r>
              <a:rPr lang="zh-CN" altLang="en-US" b="1"/>
              <a:t>考试要求</a:t>
            </a:r>
          </a:p>
          <a:p>
            <a:pPr marL="609600" indent="-609600"/>
            <a:r>
              <a:rPr lang="en-US" altLang="zh-CN" b="1"/>
              <a:t>1.</a:t>
            </a:r>
            <a:r>
              <a:rPr lang="zh-CN" altLang="en-US" b="1"/>
              <a:t>了解样本空间（基本事件空间）的概念，理解随机事件的概念，掌握事件的关系及运算</a:t>
            </a:r>
            <a:r>
              <a:rPr lang="en-US" altLang="zh-CN" b="1"/>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426882"/>
                                        </p:tgtEl>
                                        <p:attrNameLst>
                                          <p:attrName>style.visibility</p:attrName>
                                        </p:attrNameLst>
                                      </p:cBhvr>
                                      <p:to>
                                        <p:strVal val="visible"/>
                                      </p:to>
                                    </p:set>
                                    <p:anim calcmode="lin" valueType="num">
                                      <p:cBhvr additive="base">
                                        <p:cTn id="7" dur="500" fill="hold"/>
                                        <p:tgtEl>
                                          <p:spTgt spid="2426882"/>
                                        </p:tgtEl>
                                        <p:attrNameLst>
                                          <p:attrName>ppt_x</p:attrName>
                                        </p:attrNameLst>
                                      </p:cBhvr>
                                      <p:tavLst>
                                        <p:tav tm="0">
                                          <p:val>
                                            <p:strVal val="0-#ppt_w/2"/>
                                          </p:val>
                                        </p:tav>
                                        <p:tav tm="100000">
                                          <p:val>
                                            <p:strVal val="#ppt_x"/>
                                          </p:val>
                                        </p:tav>
                                      </p:tavLst>
                                    </p:anim>
                                    <p:anim calcmode="lin" valueType="num">
                                      <p:cBhvr additive="base">
                                        <p:cTn id="8" dur="500" fill="hold"/>
                                        <p:tgtEl>
                                          <p:spTgt spid="242688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426883">
                                            <p:txEl>
                                              <p:pRg st="0" end="0"/>
                                            </p:txEl>
                                          </p:spTgt>
                                        </p:tgtEl>
                                        <p:attrNameLst>
                                          <p:attrName>style.visibility</p:attrName>
                                        </p:attrNameLst>
                                      </p:cBhvr>
                                      <p:to>
                                        <p:strVal val="visible"/>
                                      </p:to>
                                    </p:set>
                                    <p:anim calcmode="lin" valueType="num">
                                      <p:cBhvr additive="base">
                                        <p:cTn id="13" dur="500" fill="hold"/>
                                        <p:tgtEl>
                                          <p:spTgt spid="242688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42688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426883">
                                            <p:txEl>
                                              <p:pRg st="1" end="1"/>
                                            </p:txEl>
                                          </p:spTgt>
                                        </p:tgtEl>
                                        <p:attrNameLst>
                                          <p:attrName>style.visibility</p:attrName>
                                        </p:attrNameLst>
                                      </p:cBhvr>
                                      <p:to>
                                        <p:strVal val="visible"/>
                                      </p:to>
                                    </p:set>
                                    <p:anim calcmode="lin" valueType="num">
                                      <p:cBhvr additive="base">
                                        <p:cTn id="19" dur="500" fill="hold"/>
                                        <p:tgtEl>
                                          <p:spTgt spid="2426883">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426883">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26882" grpId="0"/>
      <p:bldP spid="242688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7906" name="Rectangle 2"/>
          <p:cNvSpPr>
            <a:spLocks noGrp="1" noChangeArrowheads="1"/>
          </p:cNvSpPr>
          <p:nvPr>
            <p:ph type="body" idx="1"/>
          </p:nvPr>
        </p:nvSpPr>
        <p:spPr>
          <a:xfrm>
            <a:off x="304800" y="692150"/>
            <a:ext cx="8540750" cy="5175250"/>
          </a:xfrm>
        </p:spPr>
        <p:txBody>
          <a:bodyPr/>
          <a:lstStyle/>
          <a:p>
            <a:pPr marL="609600" indent="-609600"/>
            <a:r>
              <a:rPr lang="en-US" altLang="zh-CN" b="1"/>
              <a:t>2.</a:t>
            </a:r>
            <a:r>
              <a:rPr lang="zh-CN" altLang="en-US" b="1"/>
              <a:t>理解概率、条件概率的概念，掌握概率的基本性质，会计算古典型概率和几何型概率，掌握概率的加法公式、减法公式、乘法公式、全概率公式以及贝叶斯公式</a:t>
            </a:r>
            <a:r>
              <a:rPr lang="en-US" altLang="zh-CN" b="1"/>
              <a:t>(Bayes) </a:t>
            </a:r>
            <a:r>
              <a:rPr lang="zh-CN" altLang="en-US" b="1"/>
              <a:t>公式等</a:t>
            </a:r>
            <a:r>
              <a:rPr lang="en-US" altLang="zh-CN" b="1"/>
              <a:t>.</a:t>
            </a:r>
          </a:p>
          <a:p>
            <a:pPr marL="609600" indent="-609600"/>
            <a:r>
              <a:rPr lang="en-US" altLang="zh-CN" b="1"/>
              <a:t>3.</a:t>
            </a:r>
            <a:r>
              <a:rPr lang="zh-CN" altLang="en-US" b="1"/>
              <a:t>理解事件独立性的概念，掌握用事件独立性进行概率计算；理解独立重复试验的概念，掌握计算有关事件概率的方法</a:t>
            </a:r>
            <a:r>
              <a:rPr lang="en-US" altLang="zh-CN" b="1"/>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427906">
                                            <p:txEl>
                                              <p:pRg st="0" end="0"/>
                                            </p:txEl>
                                          </p:spTgt>
                                        </p:tgtEl>
                                        <p:attrNameLst>
                                          <p:attrName>style.visibility</p:attrName>
                                        </p:attrNameLst>
                                      </p:cBhvr>
                                      <p:to>
                                        <p:strVal val="visible"/>
                                      </p:to>
                                    </p:set>
                                    <p:anim calcmode="lin" valueType="num">
                                      <p:cBhvr additive="base">
                                        <p:cTn id="7" dur="500" fill="hold"/>
                                        <p:tgtEl>
                                          <p:spTgt spid="242790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42790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427906">
                                            <p:txEl>
                                              <p:pRg st="1" end="1"/>
                                            </p:txEl>
                                          </p:spTgt>
                                        </p:tgtEl>
                                        <p:attrNameLst>
                                          <p:attrName>style.visibility</p:attrName>
                                        </p:attrNameLst>
                                      </p:cBhvr>
                                      <p:to>
                                        <p:strVal val="visible"/>
                                      </p:to>
                                    </p:set>
                                    <p:anim calcmode="lin" valueType="num">
                                      <p:cBhvr additive="base">
                                        <p:cTn id="13" dur="500" fill="hold"/>
                                        <p:tgtEl>
                                          <p:spTgt spid="2427906">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427906">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27906"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8930" name="Rectangle 2"/>
          <p:cNvSpPr>
            <a:spLocks noGrp="1" noChangeArrowheads="1"/>
          </p:cNvSpPr>
          <p:nvPr>
            <p:ph type="title"/>
          </p:nvPr>
        </p:nvSpPr>
        <p:spPr/>
        <p:txBody>
          <a:bodyPr/>
          <a:lstStyle/>
          <a:p>
            <a:pPr marL="838200" indent="-838200"/>
            <a:r>
              <a:rPr lang="zh-CN" altLang="en-US" b="1">
                <a:latin typeface="宋体" pitchFamily="2" charset="-122"/>
              </a:rPr>
              <a:t>二、一维</a:t>
            </a:r>
            <a:r>
              <a:rPr lang="zh-CN" altLang="en-US" b="1"/>
              <a:t>随机变量及其分布</a:t>
            </a:r>
            <a:r>
              <a:rPr lang="zh-CN" altLang="en-US"/>
              <a:t> </a:t>
            </a:r>
          </a:p>
        </p:txBody>
      </p:sp>
      <p:sp>
        <p:nvSpPr>
          <p:cNvPr id="2428931" name="Rectangle 3"/>
          <p:cNvSpPr>
            <a:spLocks noGrp="1" noChangeArrowheads="1"/>
          </p:cNvSpPr>
          <p:nvPr>
            <p:ph type="body" idx="1"/>
          </p:nvPr>
        </p:nvSpPr>
        <p:spPr/>
        <p:txBody>
          <a:bodyPr/>
          <a:lstStyle/>
          <a:p>
            <a:pPr marL="609600" indent="-609600"/>
            <a:r>
              <a:rPr lang="zh-CN" altLang="en-US" b="1"/>
              <a:t>考试内容</a:t>
            </a:r>
          </a:p>
          <a:p>
            <a:pPr marL="609600" indent="-609600"/>
            <a:r>
              <a:rPr lang="zh-CN" altLang="en-US" b="1"/>
              <a:t>随机变量  随机变量的分布函数的概念及其性质  离散型随机变量的概率分布  连续型随机变量的概率密度  常见随机变量的分布  随机变量函数的分布</a:t>
            </a:r>
            <a:r>
              <a:rPr lang="zh-CN" altLang="en-US"/>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428930"/>
                                        </p:tgtEl>
                                        <p:attrNameLst>
                                          <p:attrName>style.visibility</p:attrName>
                                        </p:attrNameLst>
                                      </p:cBhvr>
                                      <p:to>
                                        <p:strVal val="visible"/>
                                      </p:to>
                                    </p:set>
                                    <p:anim calcmode="lin" valueType="num">
                                      <p:cBhvr additive="base">
                                        <p:cTn id="7" dur="500" fill="hold"/>
                                        <p:tgtEl>
                                          <p:spTgt spid="2428930"/>
                                        </p:tgtEl>
                                        <p:attrNameLst>
                                          <p:attrName>ppt_x</p:attrName>
                                        </p:attrNameLst>
                                      </p:cBhvr>
                                      <p:tavLst>
                                        <p:tav tm="0">
                                          <p:val>
                                            <p:strVal val="0-#ppt_w/2"/>
                                          </p:val>
                                        </p:tav>
                                        <p:tav tm="100000">
                                          <p:val>
                                            <p:strVal val="#ppt_x"/>
                                          </p:val>
                                        </p:tav>
                                      </p:tavLst>
                                    </p:anim>
                                    <p:anim calcmode="lin" valueType="num">
                                      <p:cBhvr additive="base">
                                        <p:cTn id="8" dur="500" fill="hold"/>
                                        <p:tgtEl>
                                          <p:spTgt spid="242893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428931">
                                            <p:txEl>
                                              <p:pRg st="0" end="0"/>
                                            </p:txEl>
                                          </p:spTgt>
                                        </p:tgtEl>
                                        <p:attrNameLst>
                                          <p:attrName>style.visibility</p:attrName>
                                        </p:attrNameLst>
                                      </p:cBhvr>
                                      <p:to>
                                        <p:strVal val="visible"/>
                                      </p:to>
                                    </p:set>
                                    <p:anim calcmode="lin" valueType="num">
                                      <p:cBhvr additive="base">
                                        <p:cTn id="13" dur="500" fill="hold"/>
                                        <p:tgtEl>
                                          <p:spTgt spid="2428931">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42893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428931">
                                            <p:txEl>
                                              <p:pRg st="1" end="1"/>
                                            </p:txEl>
                                          </p:spTgt>
                                        </p:tgtEl>
                                        <p:attrNameLst>
                                          <p:attrName>style.visibility</p:attrName>
                                        </p:attrNameLst>
                                      </p:cBhvr>
                                      <p:to>
                                        <p:strVal val="visible"/>
                                      </p:to>
                                    </p:set>
                                    <p:anim calcmode="lin" valueType="num">
                                      <p:cBhvr additive="base">
                                        <p:cTn id="19" dur="500" fill="hold"/>
                                        <p:tgtEl>
                                          <p:spTgt spid="2428931">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428931">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28930" grpId="0"/>
      <p:bldP spid="2428931"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9954" name="Rectangle 2"/>
          <p:cNvSpPr>
            <a:spLocks noGrp="1" noChangeArrowheads="1"/>
          </p:cNvSpPr>
          <p:nvPr>
            <p:ph type="title"/>
          </p:nvPr>
        </p:nvSpPr>
        <p:spPr/>
        <p:txBody>
          <a:bodyPr/>
          <a:lstStyle/>
          <a:p>
            <a:pPr marL="838200" indent="-838200"/>
            <a:r>
              <a:rPr lang="zh-CN" altLang="en-US" b="1">
                <a:latin typeface="宋体" pitchFamily="2" charset="-122"/>
              </a:rPr>
              <a:t>二、一维</a:t>
            </a:r>
            <a:r>
              <a:rPr lang="zh-CN" altLang="en-US" b="1"/>
              <a:t>随机变量及其分布</a:t>
            </a:r>
          </a:p>
        </p:txBody>
      </p:sp>
      <p:sp>
        <p:nvSpPr>
          <p:cNvPr id="2429955" name="Rectangle 3"/>
          <p:cNvSpPr>
            <a:spLocks noGrp="1" noChangeArrowheads="1"/>
          </p:cNvSpPr>
          <p:nvPr>
            <p:ph type="body" idx="1"/>
          </p:nvPr>
        </p:nvSpPr>
        <p:spPr/>
        <p:txBody>
          <a:bodyPr/>
          <a:lstStyle/>
          <a:p>
            <a:pPr marL="609600" indent="-609600">
              <a:lnSpc>
                <a:spcPct val="90000"/>
              </a:lnSpc>
            </a:pPr>
            <a:r>
              <a:rPr lang="zh-CN" altLang="en-US" b="1"/>
              <a:t>考试要求</a:t>
            </a:r>
          </a:p>
          <a:p>
            <a:pPr marL="609600" indent="-609600">
              <a:lnSpc>
                <a:spcPct val="90000"/>
              </a:lnSpc>
            </a:pPr>
            <a:r>
              <a:rPr lang="en-US" altLang="zh-CN" b="1"/>
              <a:t>1.</a:t>
            </a:r>
            <a:r>
              <a:rPr lang="zh-CN" altLang="en-US" b="1"/>
              <a:t>理解随机变量的概念，理解分布函数</a:t>
            </a:r>
          </a:p>
          <a:p>
            <a:pPr marL="609600" indent="-609600" algn="ctr">
              <a:lnSpc>
                <a:spcPct val="90000"/>
              </a:lnSpc>
              <a:buFontTx/>
              <a:buNone/>
            </a:pPr>
            <a:r>
              <a:rPr lang="en-US" altLang="zh-CN" b="1" i="1"/>
              <a:t>F</a:t>
            </a:r>
            <a:r>
              <a:rPr lang="en-US" altLang="zh-CN" b="1" i="1" baseline="-25000"/>
              <a:t>X</a:t>
            </a:r>
            <a:r>
              <a:rPr lang="en-US" altLang="zh-CN" b="1"/>
              <a:t>(</a:t>
            </a:r>
            <a:r>
              <a:rPr lang="en-US" altLang="zh-CN" b="1" i="1">
                <a:latin typeface="Times New Roman" pitchFamily="18" charset="0"/>
              </a:rPr>
              <a:t>x</a:t>
            </a:r>
            <a:r>
              <a:rPr lang="en-US" altLang="zh-CN" b="1"/>
              <a:t>)=</a:t>
            </a:r>
            <a:r>
              <a:rPr lang="en-US" altLang="zh-CN" b="1" i="1"/>
              <a:t>P</a:t>
            </a:r>
            <a:r>
              <a:rPr lang="en-US" altLang="zh-CN" b="1"/>
              <a:t>{</a:t>
            </a:r>
            <a:r>
              <a:rPr lang="en-US" altLang="zh-CN" b="1" i="1"/>
              <a:t>X</a:t>
            </a:r>
            <a:r>
              <a:rPr lang="en-US" altLang="zh-CN" b="1">
                <a:cs typeface="Times New Roman" pitchFamily="18" charset="0"/>
              </a:rPr>
              <a:t>≤</a:t>
            </a:r>
            <a:r>
              <a:rPr lang="en-US" altLang="zh-CN" b="1" i="1">
                <a:latin typeface="Times New Roman" pitchFamily="18" charset="0"/>
              </a:rPr>
              <a:t>x</a:t>
            </a:r>
            <a:r>
              <a:rPr lang="en-US" altLang="zh-CN" b="1"/>
              <a:t>}</a:t>
            </a:r>
            <a:r>
              <a:rPr lang="zh-CN" altLang="en-US" b="1"/>
              <a:t>，</a:t>
            </a:r>
            <a:r>
              <a:rPr lang="en-US" altLang="zh-CN" b="1"/>
              <a:t>−∞&lt; </a:t>
            </a:r>
            <a:r>
              <a:rPr lang="en-US" altLang="zh-CN" b="1" i="1">
                <a:latin typeface="Times New Roman" pitchFamily="18" charset="0"/>
              </a:rPr>
              <a:t>x</a:t>
            </a:r>
            <a:r>
              <a:rPr lang="en-US" altLang="zh-CN" b="1"/>
              <a:t> &lt;+∞</a:t>
            </a:r>
            <a:endParaRPr lang="en-US" altLang="zh-CN" b="1">
              <a:solidFill>
                <a:srgbClr val="FF0000"/>
              </a:solidFill>
            </a:endParaRPr>
          </a:p>
          <a:p>
            <a:pPr marL="609600" indent="-609600">
              <a:lnSpc>
                <a:spcPct val="90000"/>
              </a:lnSpc>
              <a:buFontTx/>
              <a:buNone/>
            </a:pPr>
            <a:r>
              <a:rPr lang="zh-CN" altLang="en-US" b="1"/>
              <a:t>     的概念及性质，会计算与随机变量相联系的事件的概率</a:t>
            </a:r>
            <a:r>
              <a:rPr lang="en-US" altLang="zh-CN" b="1"/>
              <a:t>.</a:t>
            </a:r>
          </a:p>
          <a:p>
            <a:pPr marL="609600" indent="-609600">
              <a:lnSpc>
                <a:spcPct val="90000"/>
              </a:lnSpc>
            </a:pPr>
            <a:r>
              <a:rPr lang="en-US" altLang="zh-CN" b="1"/>
              <a:t>2.</a:t>
            </a:r>
            <a:r>
              <a:rPr lang="zh-CN" altLang="en-US" b="1"/>
              <a:t>理解离散型随机变量及其分布的概念，掌握</a:t>
            </a:r>
            <a:r>
              <a:rPr lang="en-US" altLang="zh-CN" b="1"/>
              <a:t>0-1</a:t>
            </a:r>
            <a:r>
              <a:rPr lang="zh-CN" altLang="en-US" b="1"/>
              <a:t>分布、二项分布</a:t>
            </a:r>
            <a:r>
              <a:rPr lang="en-US" altLang="zh-CN" b="1" i="1"/>
              <a:t>B</a:t>
            </a:r>
            <a:r>
              <a:rPr lang="en-US" altLang="zh-CN" b="1"/>
              <a:t>(</a:t>
            </a:r>
            <a:r>
              <a:rPr lang="en-US" altLang="zh-CN" b="1" i="1"/>
              <a:t>n</a:t>
            </a:r>
            <a:r>
              <a:rPr lang="en-US" altLang="zh-CN" b="1">
                <a:latin typeface="宋体" pitchFamily="2" charset="-122"/>
              </a:rPr>
              <a:t>,</a:t>
            </a:r>
            <a:r>
              <a:rPr lang="en-US" altLang="zh-CN" b="1" i="1"/>
              <a:t>p</a:t>
            </a:r>
            <a:r>
              <a:rPr lang="en-US" altLang="zh-CN" b="1"/>
              <a:t>)</a:t>
            </a:r>
            <a:r>
              <a:rPr lang="zh-CN" altLang="en-US" b="1"/>
              <a:t> </a:t>
            </a:r>
            <a:r>
              <a:rPr lang="zh-CN" altLang="en-US"/>
              <a:t>、</a:t>
            </a:r>
            <a:r>
              <a:rPr lang="zh-CN" altLang="en-US" b="1"/>
              <a:t>几何分布、超几何分布、泊松分布</a:t>
            </a:r>
            <a:r>
              <a:rPr lang="en-US" altLang="zh-CN" b="1" i="1"/>
              <a:t>P</a:t>
            </a:r>
            <a:r>
              <a:rPr lang="en-US" altLang="zh-CN" b="1"/>
              <a:t>(</a:t>
            </a:r>
            <a:r>
              <a:rPr lang="en-US" altLang="zh-CN" b="1" i="1"/>
              <a:t>λ</a:t>
            </a:r>
            <a:r>
              <a:rPr lang="en-US" altLang="zh-CN" b="1"/>
              <a:t>)</a:t>
            </a:r>
            <a:r>
              <a:rPr lang="zh-CN" altLang="en-US" b="1"/>
              <a:t>及其应用</a:t>
            </a:r>
            <a:r>
              <a:rPr lang="en-US" altLang="zh-CN" b="1"/>
              <a:t>.</a:t>
            </a:r>
            <a:endParaRPr lang="zh-CN" altLang="en-US" b="1"/>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429954"/>
                                        </p:tgtEl>
                                        <p:attrNameLst>
                                          <p:attrName>style.visibility</p:attrName>
                                        </p:attrNameLst>
                                      </p:cBhvr>
                                      <p:to>
                                        <p:strVal val="visible"/>
                                      </p:to>
                                    </p:set>
                                    <p:anim calcmode="lin" valueType="num">
                                      <p:cBhvr additive="base">
                                        <p:cTn id="7" dur="500" fill="hold"/>
                                        <p:tgtEl>
                                          <p:spTgt spid="2429954"/>
                                        </p:tgtEl>
                                        <p:attrNameLst>
                                          <p:attrName>ppt_x</p:attrName>
                                        </p:attrNameLst>
                                      </p:cBhvr>
                                      <p:tavLst>
                                        <p:tav tm="0">
                                          <p:val>
                                            <p:strVal val="0-#ppt_w/2"/>
                                          </p:val>
                                        </p:tav>
                                        <p:tav tm="100000">
                                          <p:val>
                                            <p:strVal val="#ppt_x"/>
                                          </p:val>
                                        </p:tav>
                                      </p:tavLst>
                                    </p:anim>
                                    <p:anim calcmode="lin" valueType="num">
                                      <p:cBhvr additive="base">
                                        <p:cTn id="8" dur="500" fill="hold"/>
                                        <p:tgtEl>
                                          <p:spTgt spid="242995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429955">
                                            <p:txEl>
                                              <p:pRg st="0" end="0"/>
                                            </p:txEl>
                                          </p:spTgt>
                                        </p:tgtEl>
                                        <p:attrNameLst>
                                          <p:attrName>style.visibility</p:attrName>
                                        </p:attrNameLst>
                                      </p:cBhvr>
                                      <p:to>
                                        <p:strVal val="visible"/>
                                      </p:to>
                                    </p:set>
                                    <p:anim calcmode="lin" valueType="num">
                                      <p:cBhvr additive="base">
                                        <p:cTn id="13" dur="500" fill="hold"/>
                                        <p:tgtEl>
                                          <p:spTgt spid="2429955">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42995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429955">
                                            <p:txEl>
                                              <p:pRg st="1" end="1"/>
                                            </p:txEl>
                                          </p:spTgt>
                                        </p:tgtEl>
                                        <p:attrNameLst>
                                          <p:attrName>style.visibility</p:attrName>
                                        </p:attrNameLst>
                                      </p:cBhvr>
                                      <p:to>
                                        <p:strVal val="visible"/>
                                      </p:to>
                                    </p:set>
                                    <p:anim calcmode="lin" valueType="num">
                                      <p:cBhvr additive="base">
                                        <p:cTn id="19" dur="500" fill="hold"/>
                                        <p:tgtEl>
                                          <p:spTgt spid="2429955">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42995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429955">
                                            <p:txEl>
                                              <p:pRg st="2" end="2"/>
                                            </p:txEl>
                                          </p:spTgt>
                                        </p:tgtEl>
                                        <p:attrNameLst>
                                          <p:attrName>style.visibility</p:attrName>
                                        </p:attrNameLst>
                                      </p:cBhvr>
                                      <p:to>
                                        <p:strVal val="visible"/>
                                      </p:to>
                                    </p:set>
                                    <p:anim calcmode="lin" valueType="num">
                                      <p:cBhvr additive="base">
                                        <p:cTn id="25" dur="500" fill="hold"/>
                                        <p:tgtEl>
                                          <p:spTgt spid="2429955">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42995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429955">
                                            <p:txEl>
                                              <p:pRg st="3" end="3"/>
                                            </p:txEl>
                                          </p:spTgt>
                                        </p:tgtEl>
                                        <p:attrNameLst>
                                          <p:attrName>style.visibility</p:attrName>
                                        </p:attrNameLst>
                                      </p:cBhvr>
                                      <p:to>
                                        <p:strVal val="visible"/>
                                      </p:to>
                                    </p:set>
                                    <p:anim calcmode="lin" valueType="num">
                                      <p:cBhvr additive="base">
                                        <p:cTn id="31" dur="500" fill="hold"/>
                                        <p:tgtEl>
                                          <p:spTgt spid="2429955">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42995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429955">
                                            <p:txEl>
                                              <p:pRg st="4" end="4"/>
                                            </p:txEl>
                                          </p:spTgt>
                                        </p:tgtEl>
                                        <p:attrNameLst>
                                          <p:attrName>style.visibility</p:attrName>
                                        </p:attrNameLst>
                                      </p:cBhvr>
                                      <p:to>
                                        <p:strVal val="visible"/>
                                      </p:to>
                                    </p:set>
                                    <p:anim calcmode="lin" valueType="num">
                                      <p:cBhvr additive="base">
                                        <p:cTn id="37" dur="500" fill="hold"/>
                                        <p:tgtEl>
                                          <p:spTgt spid="2429955">
                                            <p:txEl>
                                              <p:pRg st="4" end="4"/>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2429955">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29954" grpId="0"/>
      <p:bldP spid="2429955"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0978" name="Rectangle 2"/>
          <p:cNvSpPr>
            <a:spLocks noGrp="1" noChangeArrowheads="1"/>
          </p:cNvSpPr>
          <p:nvPr>
            <p:ph type="body" idx="1"/>
          </p:nvPr>
        </p:nvSpPr>
        <p:spPr>
          <a:xfrm>
            <a:off x="304800" y="692150"/>
            <a:ext cx="8540750" cy="5175250"/>
          </a:xfrm>
        </p:spPr>
        <p:txBody>
          <a:bodyPr/>
          <a:lstStyle/>
          <a:p>
            <a:pPr marL="609600" indent="-609600"/>
            <a:r>
              <a:rPr lang="en-US" altLang="zh-CN" b="1"/>
              <a:t>3.</a:t>
            </a:r>
            <a:r>
              <a:rPr lang="zh-CN" altLang="en-US" b="1"/>
              <a:t>了解泊松定理的结论和应用条件，会用泊松分布近似表示二项分布</a:t>
            </a:r>
            <a:r>
              <a:rPr lang="en-US" altLang="zh-CN" b="1"/>
              <a:t>.</a:t>
            </a:r>
          </a:p>
          <a:p>
            <a:pPr marL="609600" indent="-609600"/>
            <a:r>
              <a:rPr lang="en-US" altLang="zh-CN" b="1"/>
              <a:t>4.</a:t>
            </a:r>
            <a:r>
              <a:rPr lang="zh-CN" altLang="en-US" b="1"/>
              <a:t>理解连续型随机变量及其概率密度的概念，掌握均匀分布</a:t>
            </a:r>
            <a:r>
              <a:rPr lang="en-US" altLang="zh-CN" b="1" i="1"/>
              <a:t>U</a:t>
            </a:r>
            <a:r>
              <a:rPr lang="en-US" altLang="zh-CN" b="1"/>
              <a:t>(</a:t>
            </a:r>
            <a:r>
              <a:rPr lang="en-US" altLang="zh-CN" b="1" i="1"/>
              <a:t>a</a:t>
            </a:r>
            <a:r>
              <a:rPr lang="en-US" altLang="zh-CN" b="1">
                <a:latin typeface="宋体" pitchFamily="2" charset="-122"/>
              </a:rPr>
              <a:t>,</a:t>
            </a:r>
            <a:r>
              <a:rPr lang="en-US" altLang="zh-CN" b="1" i="1"/>
              <a:t>b</a:t>
            </a:r>
            <a:r>
              <a:rPr lang="en-US" altLang="zh-CN" b="1"/>
              <a:t>)</a:t>
            </a:r>
            <a:r>
              <a:rPr lang="zh-CN" altLang="en-US" b="1"/>
              <a:t>、正态分布</a:t>
            </a:r>
            <a:r>
              <a:rPr lang="en-US" altLang="zh-CN" b="1" i="1"/>
              <a:t>N</a:t>
            </a:r>
            <a:r>
              <a:rPr lang="en-US" altLang="zh-CN" b="1"/>
              <a:t>(</a:t>
            </a:r>
            <a:r>
              <a:rPr lang="en-US" altLang="zh-CN" b="1" i="1">
                <a:cs typeface="Times New Roman" pitchFamily="18" charset="0"/>
              </a:rPr>
              <a:t>μ</a:t>
            </a:r>
            <a:r>
              <a:rPr lang="en-US" altLang="zh-CN" b="1">
                <a:latin typeface="宋体" pitchFamily="2" charset="-122"/>
              </a:rPr>
              <a:t>,</a:t>
            </a:r>
            <a:r>
              <a:rPr lang="en-US" altLang="zh-CN" b="1" i="1">
                <a:cs typeface="Times New Roman" pitchFamily="18" charset="0"/>
              </a:rPr>
              <a:t>σ</a:t>
            </a:r>
            <a:r>
              <a:rPr kumimoji="1" lang="en-US" altLang="zh-CN" b="1" baseline="30000"/>
              <a:t>2</a:t>
            </a:r>
            <a:r>
              <a:rPr lang="en-US" altLang="zh-CN" b="1"/>
              <a:t>)</a:t>
            </a:r>
            <a:r>
              <a:rPr lang="zh-CN" altLang="en-US" b="1"/>
              <a:t> 、指数分布及其应用，其中参数为</a:t>
            </a:r>
            <a:r>
              <a:rPr lang="en-US" altLang="zh-CN" b="1" i="1"/>
              <a:t>λ</a:t>
            </a:r>
            <a:r>
              <a:rPr lang="en-US" altLang="zh-CN" b="1"/>
              <a:t>(</a:t>
            </a:r>
            <a:r>
              <a:rPr lang="en-US" altLang="zh-CN" b="1" i="1"/>
              <a:t>λ&gt;0</a:t>
            </a:r>
            <a:r>
              <a:rPr lang="en-US" altLang="zh-CN" b="1"/>
              <a:t>)</a:t>
            </a:r>
            <a:r>
              <a:rPr lang="zh-CN" altLang="en-US" b="1"/>
              <a:t>的指数分布</a:t>
            </a:r>
            <a:r>
              <a:rPr lang="en-US" altLang="zh-CN" b="1" i="1"/>
              <a:t>E</a:t>
            </a:r>
            <a:r>
              <a:rPr lang="en-US" altLang="zh-CN" b="1"/>
              <a:t>(</a:t>
            </a:r>
            <a:r>
              <a:rPr lang="en-US" altLang="zh-CN" b="1" i="1"/>
              <a:t>λ</a:t>
            </a:r>
            <a:r>
              <a:rPr lang="en-US" altLang="zh-CN" b="1"/>
              <a:t>)</a:t>
            </a:r>
            <a:r>
              <a:rPr lang="zh-CN" altLang="en-US" b="1"/>
              <a:t>的概率密度为</a:t>
            </a:r>
          </a:p>
        </p:txBody>
      </p:sp>
      <p:graphicFrame>
        <p:nvGraphicFramePr>
          <p:cNvPr id="2430979" name="Object 3"/>
          <p:cNvGraphicFramePr>
            <a:graphicFrameLocks noChangeAspect="1"/>
          </p:cNvGraphicFramePr>
          <p:nvPr/>
        </p:nvGraphicFramePr>
        <p:xfrm>
          <a:off x="2339975" y="3933825"/>
          <a:ext cx="4321175" cy="1433513"/>
        </p:xfrm>
        <a:graphic>
          <a:graphicData uri="http://schemas.openxmlformats.org/presentationml/2006/ole">
            <p:oleObj spid="_x0000_s2430979" name="Equation" r:id="rId3" imgW="1460160" imgH="482400" progId="Equation.DSMT4">
              <p:embed/>
            </p:oleObj>
          </a:graphicData>
        </a:graphic>
      </p:graphicFrame>
      <p:sp>
        <p:nvSpPr>
          <p:cNvPr id="2430980" name="Rectangle 4"/>
          <p:cNvSpPr>
            <a:spLocks noChangeArrowheads="1"/>
          </p:cNvSpPr>
          <p:nvPr/>
        </p:nvSpPr>
        <p:spPr bwMode="auto">
          <a:xfrm>
            <a:off x="457200" y="5516563"/>
            <a:ext cx="8229600" cy="609600"/>
          </a:xfrm>
          <a:prstGeom prst="rect">
            <a:avLst/>
          </a:prstGeom>
          <a:noFill/>
          <a:ln w="9525">
            <a:noFill/>
            <a:miter lim="800000"/>
            <a:headEnd/>
            <a:tailEnd/>
          </a:ln>
          <a:effectLst/>
        </p:spPr>
        <p:txBody>
          <a:bodyPr/>
          <a:lstStyle/>
          <a:p>
            <a:pPr marL="609600" indent="-609600">
              <a:spcBef>
                <a:spcPct val="20000"/>
              </a:spcBef>
              <a:buFontTx/>
              <a:buChar char="•"/>
            </a:pPr>
            <a:r>
              <a:rPr lang="en-US" altLang="zh-CN" sz="3200" b="1"/>
              <a:t>5.</a:t>
            </a:r>
            <a:r>
              <a:rPr lang="zh-CN" altLang="en-US" sz="3200" b="1"/>
              <a:t>会求随机变量函数的分布</a:t>
            </a:r>
            <a:r>
              <a:rPr lang="en-US" altLang="zh-CN" sz="3200" b="1"/>
              <a:t>.</a:t>
            </a:r>
            <a:endParaRPr lang="zh-CN" altLang="en-US" sz="3200" b="1"/>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430978">
                                            <p:txEl>
                                              <p:pRg st="0" end="0"/>
                                            </p:txEl>
                                          </p:spTgt>
                                        </p:tgtEl>
                                        <p:attrNameLst>
                                          <p:attrName>style.visibility</p:attrName>
                                        </p:attrNameLst>
                                      </p:cBhvr>
                                      <p:to>
                                        <p:strVal val="visible"/>
                                      </p:to>
                                    </p:set>
                                    <p:anim calcmode="lin" valueType="num">
                                      <p:cBhvr additive="base">
                                        <p:cTn id="7" dur="500" fill="hold"/>
                                        <p:tgtEl>
                                          <p:spTgt spid="243097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43097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430978">
                                            <p:txEl>
                                              <p:pRg st="1" end="1"/>
                                            </p:txEl>
                                          </p:spTgt>
                                        </p:tgtEl>
                                        <p:attrNameLst>
                                          <p:attrName>style.visibility</p:attrName>
                                        </p:attrNameLst>
                                      </p:cBhvr>
                                      <p:to>
                                        <p:strVal val="visible"/>
                                      </p:to>
                                    </p:set>
                                    <p:anim calcmode="lin" valueType="num">
                                      <p:cBhvr additive="base">
                                        <p:cTn id="13" dur="500" fill="hold"/>
                                        <p:tgtEl>
                                          <p:spTgt spid="2430978">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43097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2430979"/>
                                        </p:tgtEl>
                                        <p:attrNameLst>
                                          <p:attrName>style.visibility</p:attrName>
                                        </p:attrNameLst>
                                      </p:cBhvr>
                                      <p:to>
                                        <p:strVal val="visible"/>
                                      </p:to>
                                    </p:set>
                                    <p:anim calcmode="lin" valueType="num">
                                      <p:cBhvr additive="base">
                                        <p:cTn id="19" dur="500" fill="hold"/>
                                        <p:tgtEl>
                                          <p:spTgt spid="2430979"/>
                                        </p:tgtEl>
                                        <p:attrNameLst>
                                          <p:attrName>ppt_x</p:attrName>
                                        </p:attrNameLst>
                                      </p:cBhvr>
                                      <p:tavLst>
                                        <p:tav tm="0">
                                          <p:val>
                                            <p:strVal val="0-#ppt_w/2"/>
                                          </p:val>
                                        </p:tav>
                                        <p:tav tm="100000">
                                          <p:val>
                                            <p:strVal val="#ppt_x"/>
                                          </p:val>
                                        </p:tav>
                                      </p:tavLst>
                                    </p:anim>
                                    <p:anim calcmode="lin" valueType="num">
                                      <p:cBhvr additive="base">
                                        <p:cTn id="20" dur="500" fill="hold"/>
                                        <p:tgtEl>
                                          <p:spTgt spid="2430979"/>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430980">
                                            <p:txEl>
                                              <p:pRg st="0" end="0"/>
                                            </p:txEl>
                                          </p:spTgt>
                                        </p:tgtEl>
                                        <p:attrNameLst>
                                          <p:attrName>style.visibility</p:attrName>
                                        </p:attrNameLst>
                                      </p:cBhvr>
                                      <p:to>
                                        <p:strVal val="visible"/>
                                      </p:to>
                                    </p:set>
                                    <p:anim calcmode="lin" valueType="num">
                                      <p:cBhvr additive="base">
                                        <p:cTn id="25" dur="500" fill="hold"/>
                                        <p:tgtEl>
                                          <p:spTgt spid="2430980">
                                            <p:txEl>
                                              <p:pRg st="0" end="0"/>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430980">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30978" grpId="0" build="p"/>
      <p:bldP spid="2430980"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2002" name="Rectangle 2"/>
          <p:cNvSpPr>
            <a:spLocks noGrp="1" noChangeArrowheads="1"/>
          </p:cNvSpPr>
          <p:nvPr>
            <p:ph type="title"/>
          </p:nvPr>
        </p:nvSpPr>
        <p:spPr/>
        <p:txBody>
          <a:bodyPr/>
          <a:lstStyle/>
          <a:p>
            <a:pPr marL="838200" indent="-838200"/>
            <a:r>
              <a:rPr lang="zh-CN" altLang="en-US" b="1">
                <a:latin typeface="宋体" pitchFamily="2" charset="-122"/>
              </a:rPr>
              <a:t>三、多维</a:t>
            </a:r>
            <a:r>
              <a:rPr lang="zh-CN" altLang="en-US" b="1"/>
              <a:t>随机变量及其分布</a:t>
            </a:r>
            <a:r>
              <a:rPr lang="zh-CN" altLang="en-US"/>
              <a:t> </a:t>
            </a:r>
          </a:p>
        </p:txBody>
      </p:sp>
      <p:sp>
        <p:nvSpPr>
          <p:cNvPr id="2432003" name="Rectangle 3"/>
          <p:cNvSpPr>
            <a:spLocks noGrp="1" noChangeArrowheads="1"/>
          </p:cNvSpPr>
          <p:nvPr>
            <p:ph type="body" idx="1"/>
          </p:nvPr>
        </p:nvSpPr>
        <p:spPr/>
        <p:txBody>
          <a:bodyPr/>
          <a:lstStyle/>
          <a:p>
            <a:pPr marL="609600" indent="-609600"/>
            <a:r>
              <a:rPr lang="zh-CN" altLang="en-US" b="1"/>
              <a:t>考试内容</a:t>
            </a:r>
          </a:p>
          <a:p>
            <a:pPr marL="609600" indent="-609600"/>
            <a:r>
              <a:rPr lang="zh-CN" altLang="en-US" b="1"/>
              <a:t>多维随机变量及其分布  二维离散型随机变量的概率分布、边缘分布和条件分布  二维连续型随机变量的概率密度、边缘密度和条件密度  随机变量的独立性和不相关性  常用二维随机变量的分布  两个及两个以上随机变量简单函数的分布</a:t>
            </a:r>
            <a:r>
              <a:rPr lang="zh-CN" altLang="en-US"/>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432002"/>
                                        </p:tgtEl>
                                        <p:attrNameLst>
                                          <p:attrName>style.visibility</p:attrName>
                                        </p:attrNameLst>
                                      </p:cBhvr>
                                      <p:to>
                                        <p:strVal val="visible"/>
                                      </p:to>
                                    </p:set>
                                    <p:anim calcmode="lin" valueType="num">
                                      <p:cBhvr additive="base">
                                        <p:cTn id="7" dur="500" fill="hold"/>
                                        <p:tgtEl>
                                          <p:spTgt spid="2432002"/>
                                        </p:tgtEl>
                                        <p:attrNameLst>
                                          <p:attrName>ppt_x</p:attrName>
                                        </p:attrNameLst>
                                      </p:cBhvr>
                                      <p:tavLst>
                                        <p:tav tm="0">
                                          <p:val>
                                            <p:strVal val="0-#ppt_w/2"/>
                                          </p:val>
                                        </p:tav>
                                        <p:tav tm="100000">
                                          <p:val>
                                            <p:strVal val="#ppt_x"/>
                                          </p:val>
                                        </p:tav>
                                      </p:tavLst>
                                    </p:anim>
                                    <p:anim calcmode="lin" valueType="num">
                                      <p:cBhvr additive="base">
                                        <p:cTn id="8" dur="500" fill="hold"/>
                                        <p:tgtEl>
                                          <p:spTgt spid="243200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432003">
                                            <p:txEl>
                                              <p:pRg st="0" end="0"/>
                                            </p:txEl>
                                          </p:spTgt>
                                        </p:tgtEl>
                                        <p:attrNameLst>
                                          <p:attrName>style.visibility</p:attrName>
                                        </p:attrNameLst>
                                      </p:cBhvr>
                                      <p:to>
                                        <p:strVal val="visible"/>
                                      </p:to>
                                    </p:set>
                                    <p:anim calcmode="lin" valueType="num">
                                      <p:cBhvr additive="base">
                                        <p:cTn id="13" dur="500" fill="hold"/>
                                        <p:tgtEl>
                                          <p:spTgt spid="243200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43200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432003">
                                            <p:txEl>
                                              <p:pRg st="1" end="1"/>
                                            </p:txEl>
                                          </p:spTgt>
                                        </p:tgtEl>
                                        <p:attrNameLst>
                                          <p:attrName>style.visibility</p:attrName>
                                        </p:attrNameLst>
                                      </p:cBhvr>
                                      <p:to>
                                        <p:strVal val="visible"/>
                                      </p:to>
                                    </p:set>
                                    <p:anim calcmode="lin" valueType="num">
                                      <p:cBhvr additive="base">
                                        <p:cTn id="19" dur="500" fill="hold"/>
                                        <p:tgtEl>
                                          <p:spTgt spid="2432003">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432003">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32002" grpId="0"/>
      <p:bldP spid="243200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3026" name="Rectangle 2"/>
          <p:cNvSpPr>
            <a:spLocks noGrp="1" noChangeArrowheads="1"/>
          </p:cNvSpPr>
          <p:nvPr>
            <p:ph type="title"/>
          </p:nvPr>
        </p:nvSpPr>
        <p:spPr/>
        <p:txBody>
          <a:bodyPr/>
          <a:lstStyle/>
          <a:p>
            <a:pPr marL="838200" indent="-838200"/>
            <a:r>
              <a:rPr lang="zh-CN" altLang="en-US" b="1">
                <a:latin typeface="宋体" pitchFamily="2" charset="-122"/>
              </a:rPr>
              <a:t>三、多维</a:t>
            </a:r>
            <a:r>
              <a:rPr lang="zh-CN" altLang="en-US" b="1"/>
              <a:t>随机变量及其分布</a:t>
            </a:r>
            <a:r>
              <a:rPr lang="zh-CN" altLang="en-US"/>
              <a:t> </a:t>
            </a:r>
          </a:p>
        </p:txBody>
      </p:sp>
      <p:sp>
        <p:nvSpPr>
          <p:cNvPr id="2433027" name="Rectangle 3"/>
          <p:cNvSpPr>
            <a:spLocks noGrp="1" noChangeArrowheads="1"/>
          </p:cNvSpPr>
          <p:nvPr>
            <p:ph type="body" idx="1"/>
          </p:nvPr>
        </p:nvSpPr>
        <p:spPr/>
        <p:txBody>
          <a:bodyPr/>
          <a:lstStyle/>
          <a:p>
            <a:pPr marL="609600" indent="-609600"/>
            <a:r>
              <a:rPr lang="zh-CN" altLang="en-US" b="1"/>
              <a:t>考试要求</a:t>
            </a:r>
          </a:p>
          <a:p>
            <a:pPr marL="609600" indent="-609600"/>
            <a:r>
              <a:rPr lang="en-US" altLang="zh-CN" b="1"/>
              <a:t>1.</a:t>
            </a:r>
            <a:r>
              <a:rPr lang="zh-CN" altLang="en-US" b="1"/>
              <a:t>理解多维随机变量的概念，理解多维随机变量的分布的概念和性质，理解二维离散型随机变量的概率分布、边缘分布和条件分布；理解二维连续型随机变量的概率密度、边缘密度和条件密度；会求与二维随机变量相关事件的概率．</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433026"/>
                                        </p:tgtEl>
                                        <p:attrNameLst>
                                          <p:attrName>style.visibility</p:attrName>
                                        </p:attrNameLst>
                                      </p:cBhvr>
                                      <p:to>
                                        <p:strVal val="visible"/>
                                      </p:to>
                                    </p:set>
                                    <p:anim calcmode="lin" valueType="num">
                                      <p:cBhvr additive="base">
                                        <p:cTn id="7" dur="500" fill="hold"/>
                                        <p:tgtEl>
                                          <p:spTgt spid="2433026"/>
                                        </p:tgtEl>
                                        <p:attrNameLst>
                                          <p:attrName>ppt_x</p:attrName>
                                        </p:attrNameLst>
                                      </p:cBhvr>
                                      <p:tavLst>
                                        <p:tav tm="0">
                                          <p:val>
                                            <p:strVal val="0-#ppt_w/2"/>
                                          </p:val>
                                        </p:tav>
                                        <p:tav tm="100000">
                                          <p:val>
                                            <p:strVal val="#ppt_x"/>
                                          </p:val>
                                        </p:tav>
                                      </p:tavLst>
                                    </p:anim>
                                    <p:anim calcmode="lin" valueType="num">
                                      <p:cBhvr additive="base">
                                        <p:cTn id="8" dur="500" fill="hold"/>
                                        <p:tgtEl>
                                          <p:spTgt spid="243302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433027">
                                            <p:txEl>
                                              <p:pRg st="0" end="0"/>
                                            </p:txEl>
                                          </p:spTgt>
                                        </p:tgtEl>
                                        <p:attrNameLst>
                                          <p:attrName>style.visibility</p:attrName>
                                        </p:attrNameLst>
                                      </p:cBhvr>
                                      <p:to>
                                        <p:strVal val="visible"/>
                                      </p:to>
                                    </p:set>
                                    <p:anim calcmode="lin" valueType="num">
                                      <p:cBhvr additive="base">
                                        <p:cTn id="13" dur="500" fill="hold"/>
                                        <p:tgtEl>
                                          <p:spTgt spid="2433027">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43302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433027">
                                            <p:txEl>
                                              <p:pRg st="1" end="1"/>
                                            </p:txEl>
                                          </p:spTgt>
                                        </p:tgtEl>
                                        <p:attrNameLst>
                                          <p:attrName>style.visibility</p:attrName>
                                        </p:attrNameLst>
                                      </p:cBhvr>
                                      <p:to>
                                        <p:strVal val="visible"/>
                                      </p:to>
                                    </p:set>
                                    <p:anim calcmode="lin" valueType="num">
                                      <p:cBhvr additive="base">
                                        <p:cTn id="19" dur="500" fill="hold"/>
                                        <p:tgtEl>
                                          <p:spTgt spid="2433027">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433027">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33026" grpId="0"/>
      <p:bldP spid="2433027"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4050" name="Rectangle 2"/>
          <p:cNvSpPr>
            <a:spLocks noGrp="1" noChangeArrowheads="1"/>
          </p:cNvSpPr>
          <p:nvPr>
            <p:ph type="body" idx="1"/>
          </p:nvPr>
        </p:nvSpPr>
        <p:spPr>
          <a:xfrm>
            <a:off x="304800" y="692150"/>
            <a:ext cx="8540750" cy="5175250"/>
          </a:xfrm>
        </p:spPr>
        <p:txBody>
          <a:bodyPr/>
          <a:lstStyle/>
          <a:p>
            <a:pPr marL="609600" indent="-609600"/>
            <a:r>
              <a:rPr lang="en-US" altLang="zh-CN" b="1"/>
              <a:t>2.</a:t>
            </a:r>
            <a:r>
              <a:rPr lang="zh-CN" altLang="en-US" b="1"/>
              <a:t>理解随机变量的独立性及不相关性的概念，掌握随机变量独立的条件</a:t>
            </a:r>
            <a:r>
              <a:rPr lang="en-US" altLang="zh-CN" b="1"/>
              <a:t>.</a:t>
            </a:r>
          </a:p>
          <a:p>
            <a:pPr marL="609600" indent="-609600"/>
            <a:r>
              <a:rPr lang="en-US" altLang="zh-CN" b="1"/>
              <a:t>3. </a:t>
            </a:r>
            <a:r>
              <a:rPr lang="zh-CN" altLang="en-US" b="1"/>
              <a:t>掌握二维均匀分布；了解二维正态分布</a:t>
            </a:r>
            <a:endParaRPr lang="en-US" altLang="zh-CN" b="1"/>
          </a:p>
        </p:txBody>
      </p:sp>
      <p:graphicFrame>
        <p:nvGraphicFramePr>
          <p:cNvPr id="2434051" name="Object 3"/>
          <p:cNvGraphicFramePr>
            <a:graphicFrameLocks noChangeAspect="1"/>
          </p:cNvGraphicFramePr>
          <p:nvPr/>
        </p:nvGraphicFramePr>
        <p:xfrm>
          <a:off x="2484438" y="2420938"/>
          <a:ext cx="3333750" cy="650875"/>
        </p:xfrm>
        <a:graphic>
          <a:graphicData uri="http://schemas.openxmlformats.org/presentationml/2006/ole">
            <p:oleObj spid="_x0000_s2434051" name="Equation" r:id="rId3" imgW="1231560" imgH="241200" progId="Equation.DSMT4">
              <p:embed/>
            </p:oleObj>
          </a:graphicData>
        </a:graphic>
      </p:graphicFrame>
      <p:sp>
        <p:nvSpPr>
          <p:cNvPr id="2434052" name="Rectangle 4"/>
          <p:cNvSpPr>
            <a:spLocks noChangeArrowheads="1"/>
          </p:cNvSpPr>
          <p:nvPr/>
        </p:nvSpPr>
        <p:spPr bwMode="auto">
          <a:xfrm>
            <a:off x="457200" y="3284538"/>
            <a:ext cx="8229600" cy="2841625"/>
          </a:xfrm>
          <a:prstGeom prst="rect">
            <a:avLst/>
          </a:prstGeom>
          <a:noFill/>
          <a:ln w="9525">
            <a:noFill/>
            <a:miter lim="800000"/>
            <a:headEnd/>
            <a:tailEnd/>
          </a:ln>
          <a:effectLst/>
        </p:spPr>
        <p:txBody>
          <a:bodyPr/>
          <a:lstStyle/>
          <a:p>
            <a:pPr marL="609600" indent="-609600">
              <a:spcBef>
                <a:spcPct val="20000"/>
              </a:spcBef>
            </a:pPr>
            <a:r>
              <a:rPr lang="zh-CN" altLang="en-US" sz="3200" b="1"/>
              <a:t>     的概率密度，理解其中参数的概率意义</a:t>
            </a:r>
            <a:r>
              <a:rPr lang="en-US" altLang="zh-CN" sz="3200" b="1"/>
              <a:t>.</a:t>
            </a:r>
          </a:p>
          <a:p>
            <a:pPr marL="609600" indent="-609600">
              <a:spcBef>
                <a:spcPct val="20000"/>
              </a:spcBef>
              <a:buFontTx/>
              <a:buChar char="•"/>
            </a:pPr>
            <a:r>
              <a:rPr lang="en-US" altLang="zh-CN" sz="3200" b="1"/>
              <a:t>4.</a:t>
            </a:r>
            <a:r>
              <a:rPr lang="zh-CN" altLang="en-US" sz="3200" b="1"/>
              <a:t>会求两个随机变量简单函数的分布，会求多个相互独立随机变量简单函数的分布</a:t>
            </a:r>
            <a:r>
              <a:rPr lang="en-US" altLang="zh-CN" sz="3200" b="1"/>
              <a:t>.</a:t>
            </a:r>
            <a:endParaRPr lang="zh-CN" altLang="en-US" sz="3200" b="1"/>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434050">
                                            <p:txEl>
                                              <p:pRg st="0" end="0"/>
                                            </p:txEl>
                                          </p:spTgt>
                                        </p:tgtEl>
                                        <p:attrNameLst>
                                          <p:attrName>style.visibility</p:attrName>
                                        </p:attrNameLst>
                                      </p:cBhvr>
                                      <p:to>
                                        <p:strVal val="visible"/>
                                      </p:to>
                                    </p:set>
                                    <p:anim calcmode="lin" valueType="num">
                                      <p:cBhvr additive="base">
                                        <p:cTn id="7" dur="500" fill="hold"/>
                                        <p:tgtEl>
                                          <p:spTgt spid="243405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43405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434050">
                                            <p:txEl>
                                              <p:pRg st="1" end="1"/>
                                            </p:txEl>
                                          </p:spTgt>
                                        </p:tgtEl>
                                        <p:attrNameLst>
                                          <p:attrName>style.visibility</p:attrName>
                                        </p:attrNameLst>
                                      </p:cBhvr>
                                      <p:to>
                                        <p:strVal val="visible"/>
                                      </p:to>
                                    </p:set>
                                    <p:anim calcmode="lin" valueType="num">
                                      <p:cBhvr additive="base">
                                        <p:cTn id="13" dur="500" fill="hold"/>
                                        <p:tgtEl>
                                          <p:spTgt spid="2434050">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434050">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2434051"/>
                                        </p:tgtEl>
                                        <p:attrNameLst>
                                          <p:attrName>style.visibility</p:attrName>
                                        </p:attrNameLst>
                                      </p:cBhvr>
                                      <p:to>
                                        <p:strVal val="visible"/>
                                      </p:to>
                                    </p:set>
                                    <p:anim calcmode="lin" valueType="num">
                                      <p:cBhvr additive="base">
                                        <p:cTn id="19" dur="500" fill="hold"/>
                                        <p:tgtEl>
                                          <p:spTgt spid="2434051"/>
                                        </p:tgtEl>
                                        <p:attrNameLst>
                                          <p:attrName>ppt_x</p:attrName>
                                        </p:attrNameLst>
                                      </p:cBhvr>
                                      <p:tavLst>
                                        <p:tav tm="0">
                                          <p:val>
                                            <p:strVal val="0-#ppt_w/2"/>
                                          </p:val>
                                        </p:tav>
                                        <p:tav tm="100000">
                                          <p:val>
                                            <p:strVal val="#ppt_x"/>
                                          </p:val>
                                        </p:tav>
                                      </p:tavLst>
                                    </p:anim>
                                    <p:anim calcmode="lin" valueType="num">
                                      <p:cBhvr additive="base">
                                        <p:cTn id="20" dur="500" fill="hold"/>
                                        <p:tgtEl>
                                          <p:spTgt spid="2434051"/>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434052">
                                            <p:txEl>
                                              <p:pRg st="0" end="0"/>
                                            </p:txEl>
                                          </p:spTgt>
                                        </p:tgtEl>
                                        <p:attrNameLst>
                                          <p:attrName>style.visibility</p:attrName>
                                        </p:attrNameLst>
                                      </p:cBhvr>
                                      <p:to>
                                        <p:strVal val="visible"/>
                                      </p:to>
                                    </p:set>
                                    <p:anim calcmode="lin" valueType="num">
                                      <p:cBhvr additive="base">
                                        <p:cTn id="25" dur="500" fill="hold"/>
                                        <p:tgtEl>
                                          <p:spTgt spid="2434052">
                                            <p:txEl>
                                              <p:pRg st="0" end="0"/>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43405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434052">
                                            <p:txEl>
                                              <p:pRg st="1" end="1"/>
                                            </p:txEl>
                                          </p:spTgt>
                                        </p:tgtEl>
                                        <p:attrNameLst>
                                          <p:attrName>style.visibility</p:attrName>
                                        </p:attrNameLst>
                                      </p:cBhvr>
                                      <p:to>
                                        <p:strVal val="visible"/>
                                      </p:to>
                                    </p:set>
                                    <p:anim calcmode="lin" valueType="num">
                                      <p:cBhvr additive="base">
                                        <p:cTn id="31" dur="500" fill="hold"/>
                                        <p:tgtEl>
                                          <p:spTgt spid="2434052">
                                            <p:txEl>
                                              <p:pRg st="1" end="1"/>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434052">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34050" grpId="0" build="p"/>
      <p:bldP spid="2434052"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5074" name="Rectangle 2"/>
          <p:cNvSpPr>
            <a:spLocks noGrp="1" noChangeArrowheads="1"/>
          </p:cNvSpPr>
          <p:nvPr>
            <p:ph type="title"/>
          </p:nvPr>
        </p:nvSpPr>
        <p:spPr/>
        <p:txBody>
          <a:bodyPr/>
          <a:lstStyle/>
          <a:p>
            <a:pPr marL="838200" indent="-838200"/>
            <a:r>
              <a:rPr lang="zh-CN" altLang="en-US" b="1">
                <a:latin typeface="宋体" pitchFamily="2" charset="-122"/>
              </a:rPr>
              <a:t>四、</a:t>
            </a:r>
            <a:r>
              <a:rPr lang="zh-CN" altLang="en-US" b="1"/>
              <a:t>随机变量的数字特征</a:t>
            </a:r>
            <a:r>
              <a:rPr lang="zh-CN" altLang="en-US"/>
              <a:t> </a:t>
            </a:r>
          </a:p>
        </p:txBody>
      </p:sp>
      <p:sp>
        <p:nvSpPr>
          <p:cNvPr id="2435075" name="Rectangle 3"/>
          <p:cNvSpPr>
            <a:spLocks noGrp="1" noChangeArrowheads="1"/>
          </p:cNvSpPr>
          <p:nvPr>
            <p:ph type="body" idx="1"/>
          </p:nvPr>
        </p:nvSpPr>
        <p:spPr/>
        <p:txBody>
          <a:bodyPr/>
          <a:lstStyle/>
          <a:p>
            <a:pPr marL="609600" indent="-609600"/>
            <a:r>
              <a:rPr lang="zh-CN" altLang="en-US" b="1"/>
              <a:t>考试内容</a:t>
            </a:r>
          </a:p>
          <a:p>
            <a:pPr marL="609600" indent="-609600"/>
            <a:r>
              <a:rPr lang="zh-CN" altLang="en-US" b="1"/>
              <a:t>随机变量的数学期望（均值）、方差、标准差及其性质  随机变量函数的数学期望  矩、协方差、相关系数及其性质</a:t>
            </a:r>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435074"/>
                                        </p:tgtEl>
                                        <p:attrNameLst>
                                          <p:attrName>style.visibility</p:attrName>
                                        </p:attrNameLst>
                                      </p:cBhvr>
                                      <p:to>
                                        <p:strVal val="visible"/>
                                      </p:to>
                                    </p:set>
                                    <p:anim calcmode="lin" valueType="num">
                                      <p:cBhvr additive="base">
                                        <p:cTn id="7" dur="500" fill="hold"/>
                                        <p:tgtEl>
                                          <p:spTgt spid="2435074"/>
                                        </p:tgtEl>
                                        <p:attrNameLst>
                                          <p:attrName>ppt_x</p:attrName>
                                        </p:attrNameLst>
                                      </p:cBhvr>
                                      <p:tavLst>
                                        <p:tav tm="0">
                                          <p:val>
                                            <p:strVal val="0-#ppt_w/2"/>
                                          </p:val>
                                        </p:tav>
                                        <p:tav tm="100000">
                                          <p:val>
                                            <p:strVal val="#ppt_x"/>
                                          </p:val>
                                        </p:tav>
                                      </p:tavLst>
                                    </p:anim>
                                    <p:anim calcmode="lin" valueType="num">
                                      <p:cBhvr additive="base">
                                        <p:cTn id="8" dur="500" fill="hold"/>
                                        <p:tgtEl>
                                          <p:spTgt spid="243507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435075">
                                            <p:txEl>
                                              <p:pRg st="0" end="0"/>
                                            </p:txEl>
                                          </p:spTgt>
                                        </p:tgtEl>
                                        <p:attrNameLst>
                                          <p:attrName>style.visibility</p:attrName>
                                        </p:attrNameLst>
                                      </p:cBhvr>
                                      <p:to>
                                        <p:strVal val="visible"/>
                                      </p:to>
                                    </p:set>
                                    <p:anim calcmode="lin" valueType="num">
                                      <p:cBhvr additive="base">
                                        <p:cTn id="13" dur="500" fill="hold"/>
                                        <p:tgtEl>
                                          <p:spTgt spid="2435075">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43507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435075">
                                            <p:txEl>
                                              <p:pRg st="1" end="1"/>
                                            </p:txEl>
                                          </p:spTgt>
                                        </p:tgtEl>
                                        <p:attrNameLst>
                                          <p:attrName>style.visibility</p:attrName>
                                        </p:attrNameLst>
                                      </p:cBhvr>
                                      <p:to>
                                        <p:strVal val="visible"/>
                                      </p:to>
                                    </p:set>
                                    <p:anim calcmode="lin" valueType="num">
                                      <p:cBhvr additive="base">
                                        <p:cTn id="19" dur="500" fill="hold"/>
                                        <p:tgtEl>
                                          <p:spTgt spid="2435075">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435075">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35074" grpId="0"/>
      <p:bldP spid="2435075"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6098" name="Rectangle 2"/>
          <p:cNvSpPr>
            <a:spLocks noGrp="1" noChangeArrowheads="1"/>
          </p:cNvSpPr>
          <p:nvPr>
            <p:ph type="title"/>
          </p:nvPr>
        </p:nvSpPr>
        <p:spPr/>
        <p:txBody>
          <a:bodyPr/>
          <a:lstStyle/>
          <a:p>
            <a:pPr marL="838200" indent="-838200"/>
            <a:r>
              <a:rPr lang="zh-CN" altLang="en-US" b="1">
                <a:latin typeface="宋体" pitchFamily="2" charset="-122"/>
              </a:rPr>
              <a:t>四、</a:t>
            </a:r>
            <a:r>
              <a:rPr lang="zh-CN" altLang="en-US" b="1"/>
              <a:t>随机变量的数字特征</a:t>
            </a:r>
            <a:r>
              <a:rPr lang="zh-CN" altLang="en-US"/>
              <a:t> </a:t>
            </a:r>
          </a:p>
        </p:txBody>
      </p:sp>
      <p:sp>
        <p:nvSpPr>
          <p:cNvPr id="2436099" name="Rectangle 3"/>
          <p:cNvSpPr>
            <a:spLocks noGrp="1" noChangeArrowheads="1"/>
          </p:cNvSpPr>
          <p:nvPr>
            <p:ph type="body" idx="1"/>
          </p:nvPr>
        </p:nvSpPr>
        <p:spPr/>
        <p:txBody>
          <a:bodyPr/>
          <a:lstStyle/>
          <a:p>
            <a:pPr marL="609600" indent="-609600"/>
            <a:r>
              <a:rPr lang="zh-CN" altLang="en-US" b="1"/>
              <a:t>考试要求</a:t>
            </a:r>
          </a:p>
          <a:p>
            <a:pPr marL="609600" indent="-609600"/>
            <a:r>
              <a:rPr lang="en-US" altLang="zh-CN" b="1"/>
              <a:t>1</a:t>
            </a:r>
            <a:r>
              <a:rPr lang="zh-CN" altLang="en-US" b="1"/>
              <a:t>、理解随机变量数字特征（数学期望、方差，标准差、矩、协方差、相关系数）的概念，会运用数字特征的基本性质，并掌握常用分布的数字特征．</a:t>
            </a:r>
          </a:p>
          <a:p>
            <a:pPr marL="609600" indent="-609600"/>
            <a:r>
              <a:rPr lang="en-US" altLang="zh-CN" b="1"/>
              <a:t>2</a:t>
            </a:r>
            <a:r>
              <a:rPr lang="zh-CN" altLang="en-US" b="1"/>
              <a:t>、会求随机变量函数的数学期望．</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436098"/>
                                        </p:tgtEl>
                                        <p:attrNameLst>
                                          <p:attrName>style.visibility</p:attrName>
                                        </p:attrNameLst>
                                      </p:cBhvr>
                                      <p:to>
                                        <p:strVal val="visible"/>
                                      </p:to>
                                    </p:set>
                                    <p:anim calcmode="lin" valueType="num">
                                      <p:cBhvr additive="base">
                                        <p:cTn id="7" dur="500" fill="hold"/>
                                        <p:tgtEl>
                                          <p:spTgt spid="2436098"/>
                                        </p:tgtEl>
                                        <p:attrNameLst>
                                          <p:attrName>ppt_x</p:attrName>
                                        </p:attrNameLst>
                                      </p:cBhvr>
                                      <p:tavLst>
                                        <p:tav tm="0">
                                          <p:val>
                                            <p:strVal val="0-#ppt_w/2"/>
                                          </p:val>
                                        </p:tav>
                                        <p:tav tm="100000">
                                          <p:val>
                                            <p:strVal val="#ppt_x"/>
                                          </p:val>
                                        </p:tav>
                                      </p:tavLst>
                                    </p:anim>
                                    <p:anim calcmode="lin" valueType="num">
                                      <p:cBhvr additive="base">
                                        <p:cTn id="8" dur="500" fill="hold"/>
                                        <p:tgtEl>
                                          <p:spTgt spid="243609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436099">
                                            <p:txEl>
                                              <p:pRg st="0" end="0"/>
                                            </p:txEl>
                                          </p:spTgt>
                                        </p:tgtEl>
                                        <p:attrNameLst>
                                          <p:attrName>style.visibility</p:attrName>
                                        </p:attrNameLst>
                                      </p:cBhvr>
                                      <p:to>
                                        <p:strVal val="visible"/>
                                      </p:to>
                                    </p:set>
                                    <p:anim calcmode="lin" valueType="num">
                                      <p:cBhvr additive="base">
                                        <p:cTn id="13" dur="500" fill="hold"/>
                                        <p:tgtEl>
                                          <p:spTgt spid="2436099">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43609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436099">
                                            <p:txEl>
                                              <p:pRg st="1" end="1"/>
                                            </p:txEl>
                                          </p:spTgt>
                                        </p:tgtEl>
                                        <p:attrNameLst>
                                          <p:attrName>style.visibility</p:attrName>
                                        </p:attrNameLst>
                                      </p:cBhvr>
                                      <p:to>
                                        <p:strVal val="visible"/>
                                      </p:to>
                                    </p:set>
                                    <p:anim calcmode="lin" valueType="num">
                                      <p:cBhvr additive="base">
                                        <p:cTn id="19" dur="500" fill="hold"/>
                                        <p:tgtEl>
                                          <p:spTgt spid="2436099">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43609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436099">
                                            <p:txEl>
                                              <p:pRg st="2" end="2"/>
                                            </p:txEl>
                                          </p:spTgt>
                                        </p:tgtEl>
                                        <p:attrNameLst>
                                          <p:attrName>style.visibility</p:attrName>
                                        </p:attrNameLst>
                                      </p:cBhvr>
                                      <p:to>
                                        <p:strVal val="visible"/>
                                      </p:to>
                                    </p:set>
                                    <p:anim calcmode="lin" valueType="num">
                                      <p:cBhvr additive="base">
                                        <p:cTn id="25" dur="500" fill="hold"/>
                                        <p:tgtEl>
                                          <p:spTgt spid="2436099">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436099">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36098" grpId="0"/>
      <p:bldP spid="2436099"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0626" name="Rectangle 2"/>
          <p:cNvSpPr>
            <a:spLocks noGrp="1" noChangeArrowheads="1"/>
          </p:cNvSpPr>
          <p:nvPr>
            <p:ph type="title"/>
          </p:nvPr>
        </p:nvSpPr>
        <p:spPr/>
        <p:txBody>
          <a:bodyPr/>
          <a:lstStyle/>
          <a:p>
            <a:pPr marL="838200" indent="-838200"/>
            <a:r>
              <a:rPr lang="en-US" altLang="zh-CN" b="1">
                <a:latin typeface="宋体" pitchFamily="2" charset="-122"/>
              </a:rPr>
              <a:t>《</a:t>
            </a:r>
            <a:r>
              <a:rPr lang="zh-CN" altLang="en-US" b="1">
                <a:latin typeface="宋体" pitchFamily="2" charset="-122"/>
              </a:rPr>
              <a:t>概率论与数理统计</a:t>
            </a:r>
            <a:r>
              <a:rPr lang="en-US" altLang="zh-CN" b="1">
                <a:latin typeface="宋体" pitchFamily="2" charset="-122"/>
              </a:rPr>
              <a:t>》</a:t>
            </a:r>
            <a:endParaRPr lang="zh-CN" altLang="en-US" b="1">
              <a:latin typeface="宋体" pitchFamily="2" charset="-122"/>
            </a:endParaRPr>
          </a:p>
        </p:txBody>
      </p:sp>
      <p:sp>
        <p:nvSpPr>
          <p:cNvPr id="2330627" name="Rectangle 3"/>
          <p:cNvSpPr>
            <a:spLocks noGrp="1" noChangeArrowheads="1"/>
          </p:cNvSpPr>
          <p:nvPr>
            <p:ph type="body" idx="1"/>
          </p:nvPr>
        </p:nvSpPr>
        <p:spPr/>
        <p:txBody>
          <a:bodyPr/>
          <a:lstStyle/>
          <a:p>
            <a:pPr marL="609600" indent="-609600"/>
            <a:r>
              <a:rPr lang="zh-CN" altLang="en-US" b="1">
                <a:hlinkClick r:id="rId2" action="ppaction://hlinksldjump"/>
              </a:rPr>
              <a:t>概率论</a:t>
            </a:r>
            <a:r>
              <a:rPr lang="zh-CN" altLang="en-US" b="1"/>
              <a:t>与</a:t>
            </a:r>
            <a:r>
              <a:rPr lang="zh-CN" altLang="en-US" b="1">
                <a:hlinkClick r:id="rId3" action="ppaction://hlinksldjump"/>
              </a:rPr>
              <a:t>数理统计</a:t>
            </a:r>
            <a:r>
              <a:rPr lang="zh-CN" altLang="en-US" b="1"/>
              <a:t>是研究随机现象客观规律性的数学学科。</a:t>
            </a:r>
          </a:p>
          <a:p>
            <a:pPr marL="609600" indent="-609600"/>
            <a:r>
              <a:rPr lang="zh-CN" altLang="en-US" b="1"/>
              <a:t>通过本课程的学习，使学生掌握概率论与数理统计的基本概念，了解它的基本理论和方法，</a:t>
            </a:r>
          </a:p>
          <a:p>
            <a:pPr marL="609600" indent="-609600"/>
            <a:r>
              <a:rPr lang="zh-CN" altLang="en-US" b="1"/>
              <a:t>从而使学生初步掌握处理随机现象的基本思想和方法，培养学生运用概率统计方法分析和解决实际问题的能力。</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330626"/>
                                        </p:tgtEl>
                                        <p:attrNameLst>
                                          <p:attrName>style.visibility</p:attrName>
                                        </p:attrNameLst>
                                      </p:cBhvr>
                                      <p:to>
                                        <p:strVal val="visible"/>
                                      </p:to>
                                    </p:set>
                                    <p:anim calcmode="lin" valueType="num">
                                      <p:cBhvr additive="base">
                                        <p:cTn id="7" dur="500" fill="hold"/>
                                        <p:tgtEl>
                                          <p:spTgt spid="2330626"/>
                                        </p:tgtEl>
                                        <p:attrNameLst>
                                          <p:attrName>ppt_x</p:attrName>
                                        </p:attrNameLst>
                                      </p:cBhvr>
                                      <p:tavLst>
                                        <p:tav tm="0">
                                          <p:val>
                                            <p:strVal val="0-#ppt_w/2"/>
                                          </p:val>
                                        </p:tav>
                                        <p:tav tm="100000">
                                          <p:val>
                                            <p:strVal val="#ppt_x"/>
                                          </p:val>
                                        </p:tav>
                                      </p:tavLst>
                                    </p:anim>
                                    <p:anim calcmode="lin" valueType="num">
                                      <p:cBhvr additive="base">
                                        <p:cTn id="8" dur="500" fill="hold"/>
                                        <p:tgtEl>
                                          <p:spTgt spid="233062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330627">
                                            <p:txEl>
                                              <p:pRg st="0" end="0"/>
                                            </p:txEl>
                                          </p:spTgt>
                                        </p:tgtEl>
                                        <p:attrNameLst>
                                          <p:attrName>style.visibility</p:attrName>
                                        </p:attrNameLst>
                                      </p:cBhvr>
                                      <p:to>
                                        <p:strVal val="visible"/>
                                      </p:to>
                                    </p:set>
                                    <p:anim calcmode="lin" valueType="num">
                                      <p:cBhvr additive="base">
                                        <p:cTn id="13" dur="500" fill="hold"/>
                                        <p:tgtEl>
                                          <p:spTgt spid="2330627">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33062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330627">
                                            <p:txEl>
                                              <p:pRg st="1" end="1"/>
                                            </p:txEl>
                                          </p:spTgt>
                                        </p:tgtEl>
                                        <p:attrNameLst>
                                          <p:attrName>style.visibility</p:attrName>
                                        </p:attrNameLst>
                                      </p:cBhvr>
                                      <p:to>
                                        <p:strVal val="visible"/>
                                      </p:to>
                                    </p:set>
                                    <p:anim calcmode="lin" valueType="num">
                                      <p:cBhvr additive="base">
                                        <p:cTn id="19" dur="500" fill="hold"/>
                                        <p:tgtEl>
                                          <p:spTgt spid="2330627">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33062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330627">
                                            <p:txEl>
                                              <p:pRg st="2" end="2"/>
                                            </p:txEl>
                                          </p:spTgt>
                                        </p:tgtEl>
                                        <p:attrNameLst>
                                          <p:attrName>style.visibility</p:attrName>
                                        </p:attrNameLst>
                                      </p:cBhvr>
                                      <p:to>
                                        <p:strVal val="visible"/>
                                      </p:to>
                                    </p:set>
                                    <p:anim calcmode="lin" valueType="num">
                                      <p:cBhvr additive="base">
                                        <p:cTn id="25" dur="500" fill="hold"/>
                                        <p:tgtEl>
                                          <p:spTgt spid="2330627">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330627">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30626" grpId="0"/>
      <p:bldP spid="2330627"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22" name="Rectangle 2"/>
          <p:cNvSpPr>
            <a:spLocks noGrp="1" noChangeArrowheads="1"/>
          </p:cNvSpPr>
          <p:nvPr>
            <p:ph type="title"/>
          </p:nvPr>
        </p:nvSpPr>
        <p:spPr/>
        <p:txBody>
          <a:bodyPr/>
          <a:lstStyle/>
          <a:p>
            <a:pPr marL="838200" indent="-838200"/>
            <a:r>
              <a:rPr lang="zh-CN" altLang="en-US" b="1">
                <a:latin typeface="宋体" pitchFamily="2" charset="-122"/>
              </a:rPr>
              <a:t>五、</a:t>
            </a:r>
            <a:r>
              <a:rPr lang="zh-CN" altLang="en-US" b="1"/>
              <a:t>大数定律和中心极限定理</a:t>
            </a:r>
            <a:r>
              <a:rPr lang="zh-CN" altLang="en-US"/>
              <a:t> </a:t>
            </a:r>
          </a:p>
        </p:txBody>
      </p:sp>
      <p:sp>
        <p:nvSpPr>
          <p:cNvPr id="2437123" name="Rectangle 3"/>
          <p:cNvSpPr>
            <a:spLocks noGrp="1" noChangeArrowheads="1"/>
          </p:cNvSpPr>
          <p:nvPr>
            <p:ph type="body" idx="1"/>
          </p:nvPr>
        </p:nvSpPr>
        <p:spPr/>
        <p:txBody>
          <a:bodyPr/>
          <a:lstStyle/>
          <a:p>
            <a:pPr marL="609600" indent="-609600"/>
            <a:r>
              <a:rPr lang="zh-CN" altLang="en-US" b="1"/>
              <a:t>考试内容</a:t>
            </a:r>
          </a:p>
          <a:p>
            <a:pPr marL="609600" indent="-609600"/>
            <a:r>
              <a:rPr lang="zh-CN" altLang="en-US" b="1"/>
              <a:t>切比雪夫（</a:t>
            </a:r>
            <a:r>
              <a:rPr lang="en-US" altLang="zh-CN" b="1"/>
              <a:t>Chebyshev</a:t>
            </a:r>
            <a:r>
              <a:rPr lang="zh-CN" altLang="en-US" b="1"/>
              <a:t>）不等式</a:t>
            </a:r>
          </a:p>
          <a:p>
            <a:pPr marL="609600" indent="-609600"/>
            <a:r>
              <a:rPr lang="zh-CN" altLang="en-US" b="1"/>
              <a:t>伯努利大数定律 切比雪夫大数定律 辛钦</a:t>
            </a:r>
            <a:r>
              <a:rPr lang="en-US" altLang="zh-CN" b="1"/>
              <a:t>(Khintchine)</a:t>
            </a:r>
            <a:r>
              <a:rPr lang="zh-CN" altLang="en-US" b="1"/>
              <a:t>大数定律</a:t>
            </a:r>
            <a:r>
              <a:rPr lang="zh-CN" altLang="en-US"/>
              <a:t> </a:t>
            </a:r>
          </a:p>
          <a:p>
            <a:pPr marL="609600" indent="-609600"/>
            <a:r>
              <a:rPr lang="zh-CN" altLang="en-US" b="1"/>
              <a:t>列维</a:t>
            </a:r>
            <a:r>
              <a:rPr lang="en-US" altLang="zh-CN" b="1"/>
              <a:t>——</a:t>
            </a:r>
            <a:r>
              <a:rPr lang="zh-CN" altLang="en-US" b="1"/>
              <a:t>林德伯格</a:t>
            </a:r>
            <a:r>
              <a:rPr lang="en-US" altLang="zh-CN"/>
              <a:t>(</a:t>
            </a:r>
            <a:r>
              <a:rPr lang="en-US" altLang="zh-CN" b="1"/>
              <a:t>Levy——Lindeberg</a:t>
            </a:r>
            <a:r>
              <a:rPr lang="en-US" altLang="zh-CN"/>
              <a:t>) (</a:t>
            </a:r>
            <a:r>
              <a:rPr lang="zh-CN" altLang="en-US" b="1"/>
              <a:t>独立同分布的</a:t>
            </a:r>
            <a:r>
              <a:rPr lang="en-US" altLang="zh-CN"/>
              <a:t>)</a:t>
            </a:r>
            <a:r>
              <a:rPr lang="zh-CN" altLang="en-US" b="1"/>
              <a:t>中心极限定理 棣莫弗</a:t>
            </a:r>
            <a:r>
              <a:rPr lang="en-US" altLang="zh-CN" b="1"/>
              <a:t>——</a:t>
            </a:r>
            <a:r>
              <a:rPr lang="zh-CN" altLang="en-US" b="1"/>
              <a:t>拉普拉斯</a:t>
            </a:r>
            <a:r>
              <a:rPr lang="en-US" altLang="zh-CN" b="1"/>
              <a:t>(De Moivre——Laplace)</a:t>
            </a:r>
            <a:r>
              <a:rPr lang="zh-CN" altLang="en-US" b="1"/>
              <a:t>定理 </a:t>
            </a:r>
            <a:r>
              <a:rPr lang="en-US" altLang="zh-CN" b="1"/>
              <a:t>(</a:t>
            </a:r>
            <a:r>
              <a:rPr lang="zh-CN" altLang="en-US" b="1"/>
              <a:t>二项分布以正态分布为极限</a:t>
            </a:r>
            <a:r>
              <a:rPr lang="en-US" altLang="zh-CN" b="1"/>
              <a:t>)</a:t>
            </a:r>
            <a:r>
              <a:rPr lang="en-US" altLang="zh-CN"/>
              <a:t> </a:t>
            </a:r>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437122"/>
                                        </p:tgtEl>
                                        <p:attrNameLst>
                                          <p:attrName>style.visibility</p:attrName>
                                        </p:attrNameLst>
                                      </p:cBhvr>
                                      <p:to>
                                        <p:strVal val="visible"/>
                                      </p:to>
                                    </p:set>
                                    <p:anim calcmode="lin" valueType="num">
                                      <p:cBhvr additive="base">
                                        <p:cTn id="7" dur="500" fill="hold"/>
                                        <p:tgtEl>
                                          <p:spTgt spid="2437122"/>
                                        </p:tgtEl>
                                        <p:attrNameLst>
                                          <p:attrName>ppt_x</p:attrName>
                                        </p:attrNameLst>
                                      </p:cBhvr>
                                      <p:tavLst>
                                        <p:tav tm="0">
                                          <p:val>
                                            <p:strVal val="0-#ppt_w/2"/>
                                          </p:val>
                                        </p:tav>
                                        <p:tav tm="100000">
                                          <p:val>
                                            <p:strVal val="#ppt_x"/>
                                          </p:val>
                                        </p:tav>
                                      </p:tavLst>
                                    </p:anim>
                                    <p:anim calcmode="lin" valueType="num">
                                      <p:cBhvr additive="base">
                                        <p:cTn id="8" dur="500" fill="hold"/>
                                        <p:tgtEl>
                                          <p:spTgt spid="243712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437123">
                                            <p:txEl>
                                              <p:pRg st="0" end="0"/>
                                            </p:txEl>
                                          </p:spTgt>
                                        </p:tgtEl>
                                        <p:attrNameLst>
                                          <p:attrName>style.visibility</p:attrName>
                                        </p:attrNameLst>
                                      </p:cBhvr>
                                      <p:to>
                                        <p:strVal val="visible"/>
                                      </p:to>
                                    </p:set>
                                    <p:anim calcmode="lin" valueType="num">
                                      <p:cBhvr additive="base">
                                        <p:cTn id="13" dur="500" fill="hold"/>
                                        <p:tgtEl>
                                          <p:spTgt spid="243712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43712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437123">
                                            <p:txEl>
                                              <p:pRg st="1" end="1"/>
                                            </p:txEl>
                                          </p:spTgt>
                                        </p:tgtEl>
                                        <p:attrNameLst>
                                          <p:attrName>style.visibility</p:attrName>
                                        </p:attrNameLst>
                                      </p:cBhvr>
                                      <p:to>
                                        <p:strVal val="visible"/>
                                      </p:to>
                                    </p:set>
                                    <p:anim calcmode="lin" valueType="num">
                                      <p:cBhvr additive="base">
                                        <p:cTn id="19" dur="500" fill="hold"/>
                                        <p:tgtEl>
                                          <p:spTgt spid="2437123">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43712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437123">
                                            <p:txEl>
                                              <p:pRg st="2" end="2"/>
                                            </p:txEl>
                                          </p:spTgt>
                                        </p:tgtEl>
                                        <p:attrNameLst>
                                          <p:attrName>style.visibility</p:attrName>
                                        </p:attrNameLst>
                                      </p:cBhvr>
                                      <p:to>
                                        <p:strVal val="visible"/>
                                      </p:to>
                                    </p:set>
                                    <p:anim calcmode="lin" valueType="num">
                                      <p:cBhvr additive="base">
                                        <p:cTn id="25" dur="500" fill="hold"/>
                                        <p:tgtEl>
                                          <p:spTgt spid="2437123">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43712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437123">
                                            <p:txEl>
                                              <p:pRg st="3" end="3"/>
                                            </p:txEl>
                                          </p:spTgt>
                                        </p:tgtEl>
                                        <p:attrNameLst>
                                          <p:attrName>style.visibility</p:attrName>
                                        </p:attrNameLst>
                                      </p:cBhvr>
                                      <p:to>
                                        <p:strVal val="visible"/>
                                      </p:to>
                                    </p:set>
                                    <p:anim calcmode="lin" valueType="num">
                                      <p:cBhvr additive="base">
                                        <p:cTn id="31" dur="500" fill="hold"/>
                                        <p:tgtEl>
                                          <p:spTgt spid="2437123">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43712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37122" grpId="0"/>
      <p:bldP spid="243712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8146" name="Rectangle 2"/>
          <p:cNvSpPr>
            <a:spLocks noGrp="1" noChangeArrowheads="1"/>
          </p:cNvSpPr>
          <p:nvPr>
            <p:ph type="title"/>
          </p:nvPr>
        </p:nvSpPr>
        <p:spPr/>
        <p:txBody>
          <a:bodyPr/>
          <a:lstStyle/>
          <a:p>
            <a:pPr marL="838200" indent="-838200"/>
            <a:r>
              <a:rPr lang="zh-CN" altLang="en-US" b="1">
                <a:latin typeface="宋体" pitchFamily="2" charset="-122"/>
              </a:rPr>
              <a:t>五、</a:t>
            </a:r>
            <a:r>
              <a:rPr lang="zh-CN" altLang="en-US" b="1"/>
              <a:t>大数定律和中心极限定理</a:t>
            </a:r>
            <a:r>
              <a:rPr lang="zh-CN" altLang="en-US"/>
              <a:t> </a:t>
            </a:r>
          </a:p>
        </p:txBody>
      </p:sp>
      <p:sp>
        <p:nvSpPr>
          <p:cNvPr id="2438147" name="Rectangle 3"/>
          <p:cNvSpPr>
            <a:spLocks noGrp="1" noChangeArrowheads="1"/>
          </p:cNvSpPr>
          <p:nvPr>
            <p:ph type="body" idx="1"/>
          </p:nvPr>
        </p:nvSpPr>
        <p:spPr/>
        <p:txBody>
          <a:bodyPr/>
          <a:lstStyle/>
          <a:p>
            <a:pPr marL="609600" indent="-609600">
              <a:lnSpc>
                <a:spcPct val="90000"/>
              </a:lnSpc>
            </a:pPr>
            <a:r>
              <a:rPr lang="zh-CN" altLang="en-US" b="1"/>
              <a:t>考试要求</a:t>
            </a:r>
          </a:p>
          <a:p>
            <a:pPr marL="609600" indent="-609600">
              <a:lnSpc>
                <a:spcPct val="90000"/>
              </a:lnSpc>
            </a:pPr>
            <a:r>
              <a:rPr lang="en-US" altLang="zh-CN" b="1"/>
              <a:t>1.</a:t>
            </a:r>
            <a:r>
              <a:rPr lang="zh-CN" altLang="en-US" b="1"/>
              <a:t>了解切比雪夫不等式</a:t>
            </a:r>
          </a:p>
          <a:p>
            <a:pPr marL="609600" indent="-609600">
              <a:lnSpc>
                <a:spcPct val="90000"/>
              </a:lnSpc>
            </a:pPr>
            <a:r>
              <a:rPr lang="en-US" altLang="zh-CN" b="1"/>
              <a:t>2.</a:t>
            </a:r>
            <a:r>
              <a:rPr lang="zh-CN" altLang="en-US" b="1"/>
              <a:t>了解伯努利大数定律、切比雪夫大数定律和辛钦大数定律</a:t>
            </a:r>
            <a:r>
              <a:rPr lang="zh-CN" altLang="en-US"/>
              <a:t> </a:t>
            </a:r>
          </a:p>
          <a:p>
            <a:pPr marL="609600" indent="-609600">
              <a:lnSpc>
                <a:spcPct val="90000"/>
              </a:lnSpc>
            </a:pPr>
            <a:r>
              <a:rPr lang="en-US" altLang="zh-CN" b="1"/>
              <a:t>3.</a:t>
            </a:r>
            <a:r>
              <a:rPr lang="zh-CN" altLang="en-US" b="1"/>
              <a:t>了解列维</a:t>
            </a:r>
            <a:r>
              <a:rPr lang="en-US" altLang="zh-CN" b="1"/>
              <a:t>——</a:t>
            </a:r>
            <a:r>
              <a:rPr lang="zh-CN" altLang="en-US" b="1"/>
              <a:t>林德伯格</a:t>
            </a:r>
            <a:r>
              <a:rPr lang="en-US" altLang="zh-CN"/>
              <a:t>(</a:t>
            </a:r>
            <a:r>
              <a:rPr lang="en-US" altLang="zh-CN" b="1"/>
              <a:t>Levy——Lindeberg</a:t>
            </a:r>
            <a:r>
              <a:rPr lang="en-US" altLang="zh-CN"/>
              <a:t>) (</a:t>
            </a:r>
            <a:r>
              <a:rPr lang="zh-CN" altLang="en-US" b="1"/>
              <a:t>独立同分布的</a:t>
            </a:r>
            <a:r>
              <a:rPr lang="en-US" altLang="zh-CN"/>
              <a:t>)</a:t>
            </a:r>
            <a:r>
              <a:rPr lang="zh-CN" altLang="en-US" b="1"/>
              <a:t>中心极限定理棣莫弗</a:t>
            </a:r>
            <a:r>
              <a:rPr lang="en-US" altLang="zh-CN" b="1"/>
              <a:t>——</a:t>
            </a:r>
            <a:r>
              <a:rPr lang="zh-CN" altLang="en-US" b="1"/>
              <a:t>拉普拉斯</a:t>
            </a:r>
            <a:r>
              <a:rPr lang="en-US" altLang="zh-CN" b="1"/>
              <a:t>(De Moivre——Laplace)</a:t>
            </a:r>
            <a:r>
              <a:rPr lang="zh-CN" altLang="en-US" b="1"/>
              <a:t>定理 </a:t>
            </a:r>
            <a:r>
              <a:rPr lang="en-US" altLang="zh-CN" b="1"/>
              <a:t>(</a:t>
            </a:r>
            <a:r>
              <a:rPr lang="zh-CN" altLang="en-US" b="1"/>
              <a:t>二项分布以正态分布为极限</a:t>
            </a:r>
            <a:r>
              <a:rPr lang="en-US" altLang="zh-CN" b="1"/>
              <a:t>)</a:t>
            </a:r>
            <a:r>
              <a:rPr lang="en-US" altLang="zh-CN"/>
              <a:t> </a:t>
            </a:r>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438146"/>
                                        </p:tgtEl>
                                        <p:attrNameLst>
                                          <p:attrName>style.visibility</p:attrName>
                                        </p:attrNameLst>
                                      </p:cBhvr>
                                      <p:to>
                                        <p:strVal val="visible"/>
                                      </p:to>
                                    </p:set>
                                    <p:anim calcmode="lin" valueType="num">
                                      <p:cBhvr additive="base">
                                        <p:cTn id="7" dur="500" fill="hold"/>
                                        <p:tgtEl>
                                          <p:spTgt spid="2438146"/>
                                        </p:tgtEl>
                                        <p:attrNameLst>
                                          <p:attrName>ppt_x</p:attrName>
                                        </p:attrNameLst>
                                      </p:cBhvr>
                                      <p:tavLst>
                                        <p:tav tm="0">
                                          <p:val>
                                            <p:strVal val="0-#ppt_w/2"/>
                                          </p:val>
                                        </p:tav>
                                        <p:tav tm="100000">
                                          <p:val>
                                            <p:strVal val="#ppt_x"/>
                                          </p:val>
                                        </p:tav>
                                      </p:tavLst>
                                    </p:anim>
                                    <p:anim calcmode="lin" valueType="num">
                                      <p:cBhvr additive="base">
                                        <p:cTn id="8" dur="500" fill="hold"/>
                                        <p:tgtEl>
                                          <p:spTgt spid="243814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438147">
                                            <p:txEl>
                                              <p:pRg st="0" end="0"/>
                                            </p:txEl>
                                          </p:spTgt>
                                        </p:tgtEl>
                                        <p:attrNameLst>
                                          <p:attrName>style.visibility</p:attrName>
                                        </p:attrNameLst>
                                      </p:cBhvr>
                                      <p:to>
                                        <p:strVal val="visible"/>
                                      </p:to>
                                    </p:set>
                                    <p:anim calcmode="lin" valueType="num">
                                      <p:cBhvr additive="base">
                                        <p:cTn id="13" dur="500" fill="hold"/>
                                        <p:tgtEl>
                                          <p:spTgt spid="2438147">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43814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438147">
                                            <p:txEl>
                                              <p:pRg st="1" end="1"/>
                                            </p:txEl>
                                          </p:spTgt>
                                        </p:tgtEl>
                                        <p:attrNameLst>
                                          <p:attrName>style.visibility</p:attrName>
                                        </p:attrNameLst>
                                      </p:cBhvr>
                                      <p:to>
                                        <p:strVal val="visible"/>
                                      </p:to>
                                    </p:set>
                                    <p:anim calcmode="lin" valueType="num">
                                      <p:cBhvr additive="base">
                                        <p:cTn id="19" dur="500" fill="hold"/>
                                        <p:tgtEl>
                                          <p:spTgt spid="2438147">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43814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438147">
                                            <p:txEl>
                                              <p:pRg st="2" end="2"/>
                                            </p:txEl>
                                          </p:spTgt>
                                        </p:tgtEl>
                                        <p:attrNameLst>
                                          <p:attrName>style.visibility</p:attrName>
                                        </p:attrNameLst>
                                      </p:cBhvr>
                                      <p:to>
                                        <p:strVal val="visible"/>
                                      </p:to>
                                    </p:set>
                                    <p:anim calcmode="lin" valueType="num">
                                      <p:cBhvr additive="base">
                                        <p:cTn id="25" dur="500" fill="hold"/>
                                        <p:tgtEl>
                                          <p:spTgt spid="2438147">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43814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438147">
                                            <p:txEl>
                                              <p:pRg st="3" end="3"/>
                                            </p:txEl>
                                          </p:spTgt>
                                        </p:tgtEl>
                                        <p:attrNameLst>
                                          <p:attrName>style.visibility</p:attrName>
                                        </p:attrNameLst>
                                      </p:cBhvr>
                                      <p:to>
                                        <p:strVal val="visible"/>
                                      </p:to>
                                    </p:set>
                                    <p:anim calcmode="lin" valueType="num">
                                      <p:cBhvr additive="base">
                                        <p:cTn id="31" dur="500" fill="hold"/>
                                        <p:tgtEl>
                                          <p:spTgt spid="2438147">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438147">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38146" grpId="0"/>
      <p:bldP spid="2438147"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9170" name="Rectangle 2"/>
          <p:cNvSpPr>
            <a:spLocks noGrp="1" noChangeArrowheads="1"/>
          </p:cNvSpPr>
          <p:nvPr>
            <p:ph type="title"/>
          </p:nvPr>
        </p:nvSpPr>
        <p:spPr/>
        <p:txBody>
          <a:bodyPr/>
          <a:lstStyle/>
          <a:p>
            <a:pPr marL="838200" indent="-838200"/>
            <a:r>
              <a:rPr lang="zh-CN" altLang="en-US" b="1">
                <a:latin typeface="宋体" pitchFamily="2" charset="-122"/>
              </a:rPr>
              <a:t>六、</a:t>
            </a:r>
            <a:r>
              <a:rPr lang="zh-CN" altLang="en-US" b="1"/>
              <a:t>数理统计的基本概念</a:t>
            </a:r>
            <a:r>
              <a:rPr lang="zh-CN" altLang="en-US"/>
              <a:t> </a:t>
            </a:r>
          </a:p>
        </p:txBody>
      </p:sp>
      <p:sp>
        <p:nvSpPr>
          <p:cNvPr id="2439171" name="Rectangle 3"/>
          <p:cNvSpPr>
            <a:spLocks noGrp="1" noChangeArrowheads="1"/>
          </p:cNvSpPr>
          <p:nvPr>
            <p:ph type="body" idx="1"/>
          </p:nvPr>
        </p:nvSpPr>
        <p:spPr/>
        <p:txBody>
          <a:bodyPr/>
          <a:lstStyle/>
          <a:p>
            <a:pPr marL="609600" indent="-609600"/>
            <a:r>
              <a:rPr lang="zh-CN" altLang="en-US" b="1"/>
              <a:t>考试内容</a:t>
            </a:r>
          </a:p>
          <a:p>
            <a:pPr marL="609600" indent="-609600"/>
            <a:r>
              <a:rPr lang="zh-CN" altLang="en-US" b="1"/>
              <a:t>总体 个体 简单随机样本 统计量 样本均值 样本方差和样本矩</a:t>
            </a:r>
            <a:r>
              <a:rPr lang="zh-CN" altLang="en-US"/>
              <a:t> </a:t>
            </a:r>
          </a:p>
          <a:p>
            <a:pPr marL="609600" indent="-609600"/>
            <a:r>
              <a:rPr lang="zh-CN" altLang="en-US" b="1" i="1">
                <a:sym typeface="Symbol" pitchFamily="18" charset="2"/>
              </a:rPr>
              <a:t></a:t>
            </a:r>
            <a:r>
              <a:rPr kumimoji="1" lang="en-US" altLang="zh-CN" b="1" baseline="30000"/>
              <a:t>2</a:t>
            </a:r>
            <a:r>
              <a:rPr lang="zh-CN" altLang="en-US" b="1"/>
              <a:t>分布 </a:t>
            </a:r>
            <a:r>
              <a:rPr lang="en-US" altLang="zh-CN" b="1" i="1"/>
              <a:t>t</a:t>
            </a:r>
            <a:r>
              <a:rPr lang="zh-CN" altLang="en-US" b="1"/>
              <a:t>分布 </a:t>
            </a:r>
            <a:r>
              <a:rPr lang="en-US" altLang="zh-CN" b="1" i="1"/>
              <a:t>F</a:t>
            </a:r>
            <a:r>
              <a:rPr lang="zh-CN" altLang="en-US" b="1"/>
              <a:t>分布 </a:t>
            </a:r>
            <a:r>
              <a:rPr lang="zh-CN" altLang="en-US"/>
              <a:t> </a:t>
            </a:r>
            <a:r>
              <a:rPr lang="zh-CN" altLang="en-US" b="1"/>
              <a:t>分位数</a:t>
            </a:r>
          </a:p>
          <a:p>
            <a:pPr marL="609600" indent="-609600"/>
            <a:r>
              <a:rPr lang="zh-CN" altLang="en-US" b="1"/>
              <a:t>正态总体的常用抽样分布</a:t>
            </a:r>
            <a:r>
              <a:rPr lang="zh-CN" altLang="en-US"/>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439170"/>
                                        </p:tgtEl>
                                        <p:attrNameLst>
                                          <p:attrName>style.visibility</p:attrName>
                                        </p:attrNameLst>
                                      </p:cBhvr>
                                      <p:to>
                                        <p:strVal val="visible"/>
                                      </p:to>
                                    </p:set>
                                    <p:anim calcmode="lin" valueType="num">
                                      <p:cBhvr additive="base">
                                        <p:cTn id="7" dur="500" fill="hold"/>
                                        <p:tgtEl>
                                          <p:spTgt spid="2439170"/>
                                        </p:tgtEl>
                                        <p:attrNameLst>
                                          <p:attrName>ppt_x</p:attrName>
                                        </p:attrNameLst>
                                      </p:cBhvr>
                                      <p:tavLst>
                                        <p:tav tm="0">
                                          <p:val>
                                            <p:strVal val="0-#ppt_w/2"/>
                                          </p:val>
                                        </p:tav>
                                        <p:tav tm="100000">
                                          <p:val>
                                            <p:strVal val="#ppt_x"/>
                                          </p:val>
                                        </p:tav>
                                      </p:tavLst>
                                    </p:anim>
                                    <p:anim calcmode="lin" valueType="num">
                                      <p:cBhvr additive="base">
                                        <p:cTn id="8" dur="500" fill="hold"/>
                                        <p:tgtEl>
                                          <p:spTgt spid="243917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439171">
                                            <p:txEl>
                                              <p:pRg st="0" end="0"/>
                                            </p:txEl>
                                          </p:spTgt>
                                        </p:tgtEl>
                                        <p:attrNameLst>
                                          <p:attrName>style.visibility</p:attrName>
                                        </p:attrNameLst>
                                      </p:cBhvr>
                                      <p:to>
                                        <p:strVal val="visible"/>
                                      </p:to>
                                    </p:set>
                                    <p:anim calcmode="lin" valueType="num">
                                      <p:cBhvr additive="base">
                                        <p:cTn id="13" dur="500" fill="hold"/>
                                        <p:tgtEl>
                                          <p:spTgt spid="2439171">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43917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439171">
                                            <p:txEl>
                                              <p:pRg st="1" end="1"/>
                                            </p:txEl>
                                          </p:spTgt>
                                        </p:tgtEl>
                                        <p:attrNameLst>
                                          <p:attrName>style.visibility</p:attrName>
                                        </p:attrNameLst>
                                      </p:cBhvr>
                                      <p:to>
                                        <p:strVal val="visible"/>
                                      </p:to>
                                    </p:set>
                                    <p:anim calcmode="lin" valueType="num">
                                      <p:cBhvr additive="base">
                                        <p:cTn id="19" dur="500" fill="hold"/>
                                        <p:tgtEl>
                                          <p:spTgt spid="2439171">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43917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439171">
                                            <p:txEl>
                                              <p:pRg st="2" end="2"/>
                                            </p:txEl>
                                          </p:spTgt>
                                        </p:tgtEl>
                                        <p:attrNameLst>
                                          <p:attrName>style.visibility</p:attrName>
                                        </p:attrNameLst>
                                      </p:cBhvr>
                                      <p:to>
                                        <p:strVal val="visible"/>
                                      </p:to>
                                    </p:set>
                                    <p:anim calcmode="lin" valueType="num">
                                      <p:cBhvr additive="base">
                                        <p:cTn id="25" dur="500" fill="hold"/>
                                        <p:tgtEl>
                                          <p:spTgt spid="2439171">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43917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439171">
                                            <p:txEl>
                                              <p:pRg st="3" end="3"/>
                                            </p:txEl>
                                          </p:spTgt>
                                        </p:tgtEl>
                                        <p:attrNameLst>
                                          <p:attrName>style.visibility</p:attrName>
                                        </p:attrNameLst>
                                      </p:cBhvr>
                                      <p:to>
                                        <p:strVal val="visible"/>
                                      </p:to>
                                    </p:set>
                                    <p:anim calcmode="lin" valueType="num">
                                      <p:cBhvr additive="base">
                                        <p:cTn id="31" dur="500" fill="hold"/>
                                        <p:tgtEl>
                                          <p:spTgt spid="2439171">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439171">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39170" grpId="0"/>
      <p:bldP spid="2439171"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0194" name="Rectangle 2"/>
          <p:cNvSpPr>
            <a:spLocks noGrp="1" noChangeArrowheads="1"/>
          </p:cNvSpPr>
          <p:nvPr>
            <p:ph type="title"/>
          </p:nvPr>
        </p:nvSpPr>
        <p:spPr/>
        <p:txBody>
          <a:bodyPr/>
          <a:lstStyle/>
          <a:p>
            <a:pPr marL="838200" indent="-838200"/>
            <a:r>
              <a:rPr lang="zh-CN" altLang="en-US" b="1">
                <a:latin typeface="宋体" pitchFamily="2" charset="-122"/>
              </a:rPr>
              <a:t>六、</a:t>
            </a:r>
            <a:r>
              <a:rPr lang="zh-CN" altLang="en-US" b="1"/>
              <a:t>数理统计的基本概念</a:t>
            </a:r>
            <a:r>
              <a:rPr lang="zh-CN" altLang="en-US"/>
              <a:t> </a:t>
            </a:r>
          </a:p>
        </p:txBody>
      </p:sp>
      <p:sp>
        <p:nvSpPr>
          <p:cNvPr id="2440195" name="Rectangle 3"/>
          <p:cNvSpPr>
            <a:spLocks noGrp="1" noChangeArrowheads="1"/>
          </p:cNvSpPr>
          <p:nvPr>
            <p:ph type="body" idx="1"/>
          </p:nvPr>
        </p:nvSpPr>
        <p:spPr/>
        <p:txBody>
          <a:bodyPr/>
          <a:lstStyle/>
          <a:p>
            <a:pPr marL="609600" indent="-609600"/>
            <a:r>
              <a:rPr lang="zh-CN" altLang="en-US" b="1"/>
              <a:t>考试要求</a:t>
            </a:r>
          </a:p>
          <a:p>
            <a:pPr marL="609600" indent="-609600"/>
            <a:r>
              <a:rPr lang="en-US" altLang="zh-CN" b="1"/>
              <a:t>1.</a:t>
            </a:r>
            <a:r>
              <a:rPr lang="zh-CN" altLang="en-US" b="1"/>
              <a:t>理解总体、简单随机样本、统计量、样本均值、样本方差及样本矩的概念，其中样本均值、样本方差定义为</a:t>
            </a:r>
            <a:r>
              <a:rPr lang="zh-CN" altLang="en-US"/>
              <a:t> </a:t>
            </a:r>
          </a:p>
        </p:txBody>
      </p:sp>
      <p:graphicFrame>
        <p:nvGraphicFramePr>
          <p:cNvPr id="2440196" name="Object 4"/>
          <p:cNvGraphicFramePr>
            <a:graphicFrameLocks noChangeAspect="1"/>
          </p:cNvGraphicFramePr>
          <p:nvPr/>
        </p:nvGraphicFramePr>
        <p:xfrm>
          <a:off x="3132138" y="3716338"/>
          <a:ext cx="2400300" cy="1303337"/>
        </p:xfrm>
        <a:graphic>
          <a:graphicData uri="http://schemas.openxmlformats.org/presentationml/2006/ole">
            <p:oleObj spid="_x0000_s2440196" name="Equation" r:id="rId3" imgW="799920" imgH="431640" progId="Equation.DSMT4">
              <p:embed/>
            </p:oleObj>
          </a:graphicData>
        </a:graphic>
      </p:graphicFrame>
      <p:graphicFrame>
        <p:nvGraphicFramePr>
          <p:cNvPr id="2440197" name="Object 5"/>
          <p:cNvGraphicFramePr>
            <a:graphicFrameLocks noChangeAspect="1"/>
          </p:cNvGraphicFramePr>
          <p:nvPr/>
        </p:nvGraphicFramePr>
        <p:xfrm>
          <a:off x="2339975" y="5084763"/>
          <a:ext cx="4305300" cy="1304925"/>
        </p:xfrm>
        <a:graphic>
          <a:graphicData uri="http://schemas.openxmlformats.org/presentationml/2006/ole">
            <p:oleObj spid="_x0000_s2440197" name="Equation" r:id="rId4" imgW="1434960" imgH="431640" progId="Equation.DSMT4">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440194"/>
                                        </p:tgtEl>
                                        <p:attrNameLst>
                                          <p:attrName>style.visibility</p:attrName>
                                        </p:attrNameLst>
                                      </p:cBhvr>
                                      <p:to>
                                        <p:strVal val="visible"/>
                                      </p:to>
                                    </p:set>
                                    <p:anim calcmode="lin" valueType="num">
                                      <p:cBhvr additive="base">
                                        <p:cTn id="7" dur="500" fill="hold"/>
                                        <p:tgtEl>
                                          <p:spTgt spid="2440194"/>
                                        </p:tgtEl>
                                        <p:attrNameLst>
                                          <p:attrName>ppt_x</p:attrName>
                                        </p:attrNameLst>
                                      </p:cBhvr>
                                      <p:tavLst>
                                        <p:tav tm="0">
                                          <p:val>
                                            <p:strVal val="0-#ppt_w/2"/>
                                          </p:val>
                                        </p:tav>
                                        <p:tav tm="100000">
                                          <p:val>
                                            <p:strVal val="#ppt_x"/>
                                          </p:val>
                                        </p:tav>
                                      </p:tavLst>
                                    </p:anim>
                                    <p:anim calcmode="lin" valueType="num">
                                      <p:cBhvr additive="base">
                                        <p:cTn id="8" dur="500" fill="hold"/>
                                        <p:tgtEl>
                                          <p:spTgt spid="244019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440195">
                                            <p:txEl>
                                              <p:pRg st="0" end="0"/>
                                            </p:txEl>
                                          </p:spTgt>
                                        </p:tgtEl>
                                        <p:attrNameLst>
                                          <p:attrName>style.visibility</p:attrName>
                                        </p:attrNameLst>
                                      </p:cBhvr>
                                      <p:to>
                                        <p:strVal val="visible"/>
                                      </p:to>
                                    </p:set>
                                    <p:anim calcmode="lin" valueType="num">
                                      <p:cBhvr additive="base">
                                        <p:cTn id="13" dur="500" fill="hold"/>
                                        <p:tgtEl>
                                          <p:spTgt spid="2440195">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44019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440195">
                                            <p:txEl>
                                              <p:pRg st="1" end="1"/>
                                            </p:txEl>
                                          </p:spTgt>
                                        </p:tgtEl>
                                        <p:attrNameLst>
                                          <p:attrName>style.visibility</p:attrName>
                                        </p:attrNameLst>
                                      </p:cBhvr>
                                      <p:to>
                                        <p:strVal val="visible"/>
                                      </p:to>
                                    </p:set>
                                    <p:anim calcmode="lin" valueType="num">
                                      <p:cBhvr additive="base">
                                        <p:cTn id="19" dur="500" fill="hold"/>
                                        <p:tgtEl>
                                          <p:spTgt spid="2440195">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44019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2440196"/>
                                        </p:tgtEl>
                                        <p:attrNameLst>
                                          <p:attrName>style.visibility</p:attrName>
                                        </p:attrNameLst>
                                      </p:cBhvr>
                                      <p:to>
                                        <p:strVal val="visible"/>
                                      </p:to>
                                    </p:set>
                                    <p:anim calcmode="lin" valueType="num">
                                      <p:cBhvr additive="base">
                                        <p:cTn id="25" dur="500" fill="hold"/>
                                        <p:tgtEl>
                                          <p:spTgt spid="2440196"/>
                                        </p:tgtEl>
                                        <p:attrNameLst>
                                          <p:attrName>ppt_x</p:attrName>
                                        </p:attrNameLst>
                                      </p:cBhvr>
                                      <p:tavLst>
                                        <p:tav tm="0">
                                          <p:val>
                                            <p:strVal val="0-#ppt_w/2"/>
                                          </p:val>
                                        </p:tav>
                                        <p:tav tm="100000">
                                          <p:val>
                                            <p:strVal val="#ppt_x"/>
                                          </p:val>
                                        </p:tav>
                                      </p:tavLst>
                                    </p:anim>
                                    <p:anim calcmode="lin" valueType="num">
                                      <p:cBhvr additive="base">
                                        <p:cTn id="26" dur="500" fill="hold"/>
                                        <p:tgtEl>
                                          <p:spTgt spid="2440196"/>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2440197"/>
                                        </p:tgtEl>
                                        <p:attrNameLst>
                                          <p:attrName>style.visibility</p:attrName>
                                        </p:attrNameLst>
                                      </p:cBhvr>
                                      <p:to>
                                        <p:strVal val="visible"/>
                                      </p:to>
                                    </p:set>
                                    <p:anim calcmode="lin" valueType="num">
                                      <p:cBhvr additive="base">
                                        <p:cTn id="31" dur="500" fill="hold"/>
                                        <p:tgtEl>
                                          <p:spTgt spid="2440197"/>
                                        </p:tgtEl>
                                        <p:attrNameLst>
                                          <p:attrName>ppt_x</p:attrName>
                                        </p:attrNameLst>
                                      </p:cBhvr>
                                      <p:tavLst>
                                        <p:tav tm="0">
                                          <p:val>
                                            <p:strVal val="0-#ppt_w/2"/>
                                          </p:val>
                                        </p:tav>
                                        <p:tav tm="100000">
                                          <p:val>
                                            <p:strVal val="#ppt_x"/>
                                          </p:val>
                                        </p:tav>
                                      </p:tavLst>
                                    </p:anim>
                                    <p:anim calcmode="lin" valueType="num">
                                      <p:cBhvr additive="base">
                                        <p:cTn id="32" dur="500" fill="hold"/>
                                        <p:tgtEl>
                                          <p:spTgt spid="244019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40194" grpId="0"/>
      <p:bldP spid="2440195"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1218" name="Rectangle 2"/>
          <p:cNvSpPr>
            <a:spLocks noGrp="1" noChangeArrowheads="1"/>
          </p:cNvSpPr>
          <p:nvPr>
            <p:ph type="body" idx="1"/>
          </p:nvPr>
        </p:nvSpPr>
        <p:spPr>
          <a:xfrm>
            <a:off x="304800" y="692150"/>
            <a:ext cx="8540750" cy="5175250"/>
          </a:xfrm>
        </p:spPr>
        <p:txBody>
          <a:bodyPr/>
          <a:lstStyle/>
          <a:p>
            <a:pPr marL="609600" indent="-609600"/>
            <a:r>
              <a:rPr lang="en-US" altLang="zh-CN" b="1"/>
              <a:t>2.</a:t>
            </a:r>
            <a:r>
              <a:rPr lang="zh-CN" altLang="en-US" b="1"/>
              <a:t>了解</a:t>
            </a:r>
            <a:r>
              <a:rPr lang="zh-CN" altLang="en-US" b="1" i="1">
                <a:sym typeface="Symbol" pitchFamily="18" charset="2"/>
              </a:rPr>
              <a:t></a:t>
            </a:r>
            <a:r>
              <a:rPr kumimoji="1" lang="en-US" altLang="zh-CN" b="1" baseline="30000"/>
              <a:t>2</a:t>
            </a:r>
            <a:r>
              <a:rPr lang="zh-CN" altLang="en-US" b="1"/>
              <a:t>分布、</a:t>
            </a:r>
            <a:r>
              <a:rPr lang="en-US" altLang="zh-CN" b="1" i="1"/>
              <a:t>t</a:t>
            </a:r>
            <a:r>
              <a:rPr lang="zh-CN" altLang="en-US" b="1"/>
              <a:t>分布和</a:t>
            </a:r>
            <a:r>
              <a:rPr lang="en-US" altLang="zh-CN" b="1" i="1"/>
              <a:t>F</a:t>
            </a:r>
            <a:r>
              <a:rPr lang="zh-CN" altLang="en-US" b="1"/>
              <a:t>分布的概念及性质，了解上侧</a:t>
            </a:r>
            <a:r>
              <a:rPr lang="en-US" altLang="zh-CN" b="1" i="1"/>
              <a:t>α</a:t>
            </a:r>
            <a:r>
              <a:rPr lang="zh-CN" altLang="en-US" b="1"/>
              <a:t>分位数的概念并会查表计算． </a:t>
            </a:r>
          </a:p>
          <a:p>
            <a:pPr marL="609600" indent="-609600"/>
            <a:r>
              <a:rPr lang="en-US" altLang="zh-CN" b="1"/>
              <a:t>3.</a:t>
            </a:r>
            <a:r>
              <a:rPr lang="zh-CN" altLang="en-US" b="1"/>
              <a:t>了解正态总体的常用抽样分布．</a:t>
            </a:r>
            <a:endParaRPr lang="en-US" altLang="zh-CN" b="1"/>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441218">
                                            <p:txEl>
                                              <p:pRg st="0" end="0"/>
                                            </p:txEl>
                                          </p:spTgt>
                                        </p:tgtEl>
                                        <p:attrNameLst>
                                          <p:attrName>style.visibility</p:attrName>
                                        </p:attrNameLst>
                                      </p:cBhvr>
                                      <p:to>
                                        <p:strVal val="visible"/>
                                      </p:to>
                                    </p:set>
                                    <p:anim calcmode="lin" valueType="num">
                                      <p:cBhvr additive="base">
                                        <p:cTn id="7" dur="500" fill="hold"/>
                                        <p:tgtEl>
                                          <p:spTgt spid="244121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44121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441218">
                                            <p:txEl>
                                              <p:pRg st="1" end="1"/>
                                            </p:txEl>
                                          </p:spTgt>
                                        </p:tgtEl>
                                        <p:attrNameLst>
                                          <p:attrName>style.visibility</p:attrName>
                                        </p:attrNameLst>
                                      </p:cBhvr>
                                      <p:to>
                                        <p:strVal val="visible"/>
                                      </p:to>
                                    </p:set>
                                    <p:anim calcmode="lin" valueType="num">
                                      <p:cBhvr additive="base">
                                        <p:cTn id="13" dur="500" fill="hold"/>
                                        <p:tgtEl>
                                          <p:spTgt spid="2441218">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441218">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41218"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2242" name="Rectangle 2"/>
          <p:cNvSpPr>
            <a:spLocks noGrp="1" noChangeArrowheads="1"/>
          </p:cNvSpPr>
          <p:nvPr>
            <p:ph type="title"/>
          </p:nvPr>
        </p:nvSpPr>
        <p:spPr/>
        <p:txBody>
          <a:bodyPr/>
          <a:lstStyle/>
          <a:p>
            <a:pPr marL="838200" indent="-838200"/>
            <a:r>
              <a:rPr lang="zh-CN" altLang="en-US" b="1">
                <a:latin typeface="宋体" pitchFamily="2" charset="-122"/>
              </a:rPr>
              <a:t>七、</a:t>
            </a:r>
            <a:r>
              <a:rPr lang="zh-CN" altLang="en-US" b="1"/>
              <a:t>参数估计</a:t>
            </a:r>
            <a:r>
              <a:rPr lang="zh-CN" altLang="en-US"/>
              <a:t> </a:t>
            </a:r>
          </a:p>
        </p:txBody>
      </p:sp>
      <p:sp>
        <p:nvSpPr>
          <p:cNvPr id="2442243" name="Rectangle 3"/>
          <p:cNvSpPr>
            <a:spLocks noGrp="1" noChangeArrowheads="1"/>
          </p:cNvSpPr>
          <p:nvPr>
            <p:ph type="body" idx="1"/>
          </p:nvPr>
        </p:nvSpPr>
        <p:spPr/>
        <p:txBody>
          <a:bodyPr/>
          <a:lstStyle/>
          <a:p>
            <a:pPr marL="609600" indent="-609600"/>
            <a:r>
              <a:rPr lang="zh-CN" altLang="en-US" b="1"/>
              <a:t>考试内容</a:t>
            </a:r>
          </a:p>
          <a:p>
            <a:pPr marL="609600" indent="-609600"/>
            <a:r>
              <a:rPr lang="zh-CN" altLang="en-US" b="1"/>
              <a:t>点估计的概念 估计量与估计值</a:t>
            </a:r>
          </a:p>
          <a:p>
            <a:pPr marL="609600" indent="-609600"/>
            <a:r>
              <a:rPr lang="zh-CN" altLang="en-US" b="1"/>
              <a:t>矩估计法 最大似然估计法</a:t>
            </a:r>
          </a:p>
          <a:p>
            <a:pPr marL="609600" indent="-609600"/>
            <a:r>
              <a:rPr lang="zh-CN" altLang="en-US" b="1"/>
              <a:t>估计量的评选标准</a:t>
            </a:r>
          </a:p>
          <a:p>
            <a:pPr marL="609600" indent="-609600"/>
            <a:r>
              <a:rPr lang="zh-CN" altLang="en-US" b="1"/>
              <a:t>区间估计的概念 单个正态总体的均值和方差的区间估计 两个正态总体的均值差和方差比的区间估计</a:t>
            </a:r>
            <a:r>
              <a:rPr lang="zh-CN" altLang="en-US"/>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442242"/>
                                        </p:tgtEl>
                                        <p:attrNameLst>
                                          <p:attrName>style.visibility</p:attrName>
                                        </p:attrNameLst>
                                      </p:cBhvr>
                                      <p:to>
                                        <p:strVal val="visible"/>
                                      </p:to>
                                    </p:set>
                                    <p:anim calcmode="lin" valueType="num">
                                      <p:cBhvr additive="base">
                                        <p:cTn id="7" dur="500" fill="hold"/>
                                        <p:tgtEl>
                                          <p:spTgt spid="2442242"/>
                                        </p:tgtEl>
                                        <p:attrNameLst>
                                          <p:attrName>ppt_x</p:attrName>
                                        </p:attrNameLst>
                                      </p:cBhvr>
                                      <p:tavLst>
                                        <p:tav tm="0">
                                          <p:val>
                                            <p:strVal val="0-#ppt_w/2"/>
                                          </p:val>
                                        </p:tav>
                                        <p:tav tm="100000">
                                          <p:val>
                                            <p:strVal val="#ppt_x"/>
                                          </p:val>
                                        </p:tav>
                                      </p:tavLst>
                                    </p:anim>
                                    <p:anim calcmode="lin" valueType="num">
                                      <p:cBhvr additive="base">
                                        <p:cTn id="8" dur="500" fill="hold"/>
                                        <p:tgtEl>
                                          <p:spTgt spid="244224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442243">
                                            <p:txEl>
                                              <p:pRg st="0" end="0"/>
                                            </p:txEl>
                                          </p:spTgt>
                                        </p:tgtEl>
                                        <p:attrNameLst>
                                          <p:attrName>style.visibility</p:attrName>
                                        </p:attrNameLst>
                                      </p:cBhvr>
                                      <p:to>
                                        <p:strVal val="visible"/>
                                      </p:to>
                                    </p:set>
                                    <p:anim calcmode="lin" valueType="num">
                                      <p:cBhvr additive="base">
                                        <p:cTn id="13" dur="500" fill="hold"/>
                                        <p:tgtEl>
                                          <p:spTgt spid="244224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44224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442243">
                                            <p:txEl>
                                              <p:pRg st="1" end="1"/>
                                            </p:txEl>
                                          </p:spTgt>
                                        </p:tgtEl>
                                        <p:attrNameLst>
                                          <p:attrName>style.visibility</p:attrName>
                                        </p:attrNameLst>
                                      </p:cBhvr>
                                      <p:to>
                                        <p:strVal val="visible"/>
                                      </p:to>
                                    </p:set>
                                    <p:anim calcmode="lin" valueType="num">
                                      <p:cBhvr additive="base">
                                        <p:cTn id="19" dur="500" fill="hold"/>
                                        <p:tgtEl>
                                          <p:spTgt spid="2442243">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44224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442243">
                                            <p:txEl>
                                              <p:pRg st="2" end="2"/>
                                            </p:txEl>
                                          </p:spTgt>
                                        </p:tgtEl>
                                        <p:attrNameLst>
                                          <p:attrName>style.visibility</p:attrName>
                                        </p:attrNameLst>
                                      </p:cBhvr>
                                      <p:to>
                                        <p:strVal val="visible"/>
                                      </p:to>
                                    </p:set>
                                    <p:anim calcmode="lin" valueType="num">
                                      <p:cBhvr additive="base">
                                        <p:cTn id="25" dur="500" fill="hold"/>
                                        <p:tgtEl>
                                          <p:spTgt spid="2442243">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44224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442243">
                                            <p:txEl>
                                              <p:pRg st="3" end="3"/>
                                            </p:txEl>
                                          </p:spTgt>
                                        </p:tgtEl>
                                        <p:attrNameLst>
                                          <p:attrName>style.visibility</p:attrName>
                                        </p:attrNameLst>
                                      </p:cBhvr>
                                      <p:to>
                                        <p:strVal val="visible"/>
                                      </p:to>
                                    </p:set>
                                    <p:anim calcmode="lin" valueType="num">
                                      <p:cBhvr additive="base">
                                        <p:cTn id="31" dur="500" fill="hold"/>
                                        <p:tgtEl>
                                          <p:spTgt spid="2442243">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44224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442243">
                                            <p:txEl>
                                              <p:pRg st="4" end="4"/>
                                            </p:txEl>
                                          </p:spTgt>
                                        </p:tgtEl>
                                        <p:attrNameLst>
                                          <p:attrName>style.visibility</p:attrName>
                                        </p:attrNameLst>
                                      </p:cBhvr>
                                      <p:to>
                                        <p:strVal val="visible"/>
                                      </p:to>
                                    </p:set>
                                    <p:anim calcmode="lin" valueType="num">
                                      <p:cBhvr additive="base">
                                        <p:cTn id="37" dur="500" fill="hold"/>
                                        <p:tgtEl>
                                          <p:spTgt spid="2442243">
                                            <p:txEl>
                                              <p:pRg st="4" end="4"/>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244224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42242" grpId="0"/>
      <p:bldP spid="244224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3266" name="Rectangle 2"/>
          <p:cNvSpPr>
            <a:spLocks noGrp="1" noChangeArrowheads="1"/>
          </p:cNvSpPr>
          <p:nvPr>
            <p:ph type="title"/>
          </p:nvPr>
        </p:nvSpPr>
        <p:spPr/>
        <p:txBody>
          <a:bodyPr/>
          <a:lstStyle/>
          <a:p>
            <a:pPr marL="838200" indent="-838200"/>
            <a:r>
              <a:rPr lang="zh-CN" altLang="en-US" b="1">
                <a:latin typeface="宋体" pitchFamily="2" charset="-122"/>
              </a:rPr>
              <a:t>七、</a:t>
            </a:r>
            <a:r>
              <a:rPr lang="zh-CN" altLang="en-US" b="1"/>
              <a:t>参数估计</a:t>
            </a:r>
            <a:r>
              <a:rPr lang="zh-CN" altLang="en-US"/>
              <a:t> </a:t>
            </a:r>
          </a:p>
        </p:txBody>
      </p:sp>
      <p:sp>
        <p:nvSpPr>
          <p:cNvPr id="2443267" name="Rectangle 3"/>
          <p:cNvSpPr>
            <a:spLocks noGrp="1" noChangeArrowheads="1"/>
          </p:cNvSpPr>
          <p:nvPr>
            <p:ph type="body" idx="1"/>
          </p:nvPr>
        </p:nvSpPr>
        <p:spPr/>
        <p:txBody>
          <a:bodyPr/>
          <a:lstStyle/>
          <a:p>
            <a:pPr marL="609600" indent="-609600"/>
            <a:r>
              <a:rPr lang="zh-CN" altLang="en-US" b="1"/>
              <a:t>考试要求</a:t>
            </a:r>
          </a:p>
          <a:p>
            <a:pPr marL="609600" indent="-609600"/>
            <a:r>
              <a:rPr lang="en-US" altLang="zh-CN" b="1"/>
              <a:t>1.</a:t>
            </a:r>
            <a:r>
              <a:rPr lang="zh-CN" altLang="en-US" b="1"/>
              <a:t>理解参数的点估计、估计量与估计值的概念． </a:t>
            </a:r>
          </a:p>
          <a:p>
            <a:pPr marL="609600" indent="-609600"/>
            <a:r>
              <a:rPr lang="en-US" altLang="zh-CN" b="1"/>
              <a:t>2.</a:t>
            </a:r>
            <a:r>
              <a:rPr lang="zh-CN" altLang="en-US" b="1"/>
              <a:t>掌握矩估计法</a:t>
            </a:r>
            <a:r>
              <a:rPr lang="en-US" altLang="zh-CN" b="1"/>
              <a:t>(</a:t>
            </a:r>
            <a:r>
              <a:rPr lang="zh-CN" altLang="en-US" b="1"/>
              <a:t>一阶矩、二阶矩</a:t>
            </a:r>
            <a:r>
              <a:rPr lang="en-US" altLang="zh-CN" b="1"/>
              <a:t>)</a:t>
            </a:r>
            <a:r>
              <a:rPr lang="zh-CN" altLang="en-US" b="1"/>
              <a:t>和最大似然估计法． </a:t>
            </a:r>
          </a:p>
          <a:p>
            <a:pPr marL="609600" indent="-609600"/>
            <a:r>
              <a:rPr lang="en-US" altLang="zh-CN" b="1"/>
              <a:t>3.</a:t>
            </a:r>
            <a:r>
              <a:rPr lang="zh-CN" altLang="en-US" b="1"/>
              <a:t>了解估计量的无偏性、有效性</a:t>
            </a:r>
            <a:r>
              <a:rPr lang="en-US" altLang="zh-CN" b="1"/>
              <a:t>(</a:t>
            </a:r>
            <a:r>
              <a:rPr lang="zh-CN" altLang="en-US" b="1"/>
              <a:t>最小方差性</a:t>
            </a:r>
            <a:r>
              <a:rPr lang="en-US" altLang="zh-CN" b="1"/>
              <a:t>)</a:t>
            </a:r>
            <a:r>
              <a:rPr lang="zh-CN" altLang="en-US" b="1"/>
              <a:t>和一致性</a:t>
            </a:r>
            <a:r>
              <a:rPr lang="en-US" altLang="zh-CN" b="1"/>
              <a:t>(</a:t>
            </a:r>
            <a:r>
              <a:rPr lang="zh-CN" altLang="en-US" b="1"/>
              <a:t>相合性</a:t>
            </a:r>
            <a:r>
              <a:rPr lang="en-US" altLang="zh-CN" b="1"/>
              <a:t>)</a:t>
            </a:r>
            <a:r>
              <a:rPr lang="zh-CN" altLang="en-US" b="1"/>
              <a:t>的概念，并会验证估计量的无偏性．</a:t>
            </a:r>
            <a:r>
              <a:rPr lang="zh-CN" altLang="en-US"/>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443266"/>
                                        </p:tgtEl>
                                        <p:attrNameLst>
                                          <p:attrName>style.visibility</p:attrName>
                                        </p:attrNameLst>
                                      </p:cBhvr>
                                      <p:to>
                                        <p:strVal val="visible"/>
                                      </p:to>
                                    </p:set>
                                    <p:anim calcmode="lin" valueType="num">
                                      <p:cBhvr additive="base">
                                        <p:cTn id="7" dur="500" fill="hold"/>
                                        <p:tgtEl>
                                          <p:spTgt spid="2443266"/>
                                        </p:tgtEl>
                                        <p:attrNameLst>
                                          <p:attrName>ppt_x</p:attrName>
                                        </p:attrNameLst>
                                      </p:cBhvr>
                                      <p:tavLst>
                                        <p:tav tm="0">
                                          <p:val>
                                            <p:strVal val="0-#ppt_w/2"/>
                                          </p:val>
                                        </p:tav>
                                        <p:tav tm="100000">
                                          <p:val>
                                            <p:strVal val="#ppt_x"/>
                                          </p:val>
                                        </p:tav>
                                      </p:tavLst>
                                    </p:anim>
                                    <p:anim calcmode="lin" valueType="num">
                                      <p:cBhvr additive="base">
                                        <p:cTn id="8" dur="500" fill="hold"/>
                                        <p:tgtEl>
                                          <p:spTgt spid="244326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443267">
                                            <p:txEl>
                                              <p:pRg st="0" end="0"/>
                                            </p:txEl>
                                          </p:spTgt>
                                        </p:tgtEl>
                                        <p:attrNameLst>
                                          <p:attrName>style.visibility</p:attrName>
                                        </p:attrNameLst>
                                      </p:cBhvr>
                                      <p:to>
                                        <p:strVal val="visible"/>
                                      </p:to>
                                    </p:set>
                                    <p:anim calcmode="lin" valueType="num">
                                      <p:cBhvr additive="base">
                                        <p:cTn id="13" dur="500" fill="hold"/>
                                        <p:tgtEl>
                                          <p:spTgt spid="2443267">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44326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443267">
                                            <p:txEl>
                                              <p:pRg st="1" end="1"/>
                                            </p:txEl>
                                          </p:spTgt>
                                        </p:tgtEl>
                                        <p:attrNameLst>
                                          <p:attrName>style.visibility</p:attrName>
                                        </p:attrNameLst>
                                      </p:cBhvr>
                                      <p:to>
                                        <p:strVal val="visible"/>
                                      </p:to>
                                    </p:set>
                                    <p:anim calcmode="lin" valueType="num">
                                      <p:cBhvr additive="base">
                                        <p:cTn id="19" dur="500" fill="hold"/>
                                        <p:tgtEl>
                                          <p:spTgt spid="2443267">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44326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443267">
                                            <p:txEl>
                                              <p:pRg st="2" end="2"/>
                                            </p:txEl>
                                          </p:spTgt>
                                        </p:tgtEl>
                                        <p:attrNameLst>
                                          <p:attrName>style.visibility</p:attrName>
                                        </p:attrNameLst>
                                      </p:cBhvr>
                                      <p:to>
                                        <p:strVal val="visible"/>
                                      </p:to>
                                    </p:set>
                                    <p:anim calcmode="lin" valueType="num">
                                      <p:cBhvr additive="base">
                                        <p:cTn id="25" dur="500" fill="hold"/>
                                        <p:tgtEl>
                                          <p:spTgt spid="2443267">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44326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443267">
                                            <p:txEl>
                                              <p:pRg st="3" end="3"/>
                                            </p:txEl>
                                          </p:spTgt>
                                        </p:tgtEl>
                                        <p:attrNameLst>
                                          <p:attrName>style.visibility</p:attrName>
                                        </p:attrNameLst>
                                      </p:cBhvr>
                                      <p:to>
                                        <p:strVal val="visible"/>
                                      </p:to>
                                    </p:set>
                                    <p:anim calcmode="lin" valueType="num">
                                      <p:cBhvr additive="base">
                                        <p:cTn id="31" dur="500" fill="hold"/>
                                        <p:tgtEl>
                                          <p:spTgt spid="2443267">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443267">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43266" grpId="0"/>
      <p:bldP spid="2443267"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4290" name="Rectangle 2"/>
          <p:cNvSpPr>
            <a:spLocks noGrp="1" noChangeArrowheads="1"/>
          </p:cNvSpPr>
          <p:nvPr>
            <p:ph type="body" idx="1"/>
          </p:nvPr>
        </p:nvSpPr>
        <p:spPr>
          <a:xfrm>
            <a:off x="304800" y="692150"/>
            <a:ext cx="8540750" cy="5175250"/>
          </a:xfrm>
        </p:spPr>
        <p:txBody>
          <a:bodyPr/>
          <a:lstStyle/>
          <a:p>
            <a:pPr marL="609600" indent="-609600"/>
            <a:r>
              <a:rPr lang="en-US" altLang="zh-CN" b="1"/>
              <a:t>4.</a:t>
            </a:r>
            <a:r>
              <a:rPr lang="zh-CN" altLang="en-US" b="1"/>
              <a:t>理解区间估计的概念，会求单个正态总体的均值和方差的置信区间，会求两个正态总体的均值差和方差比的置信区间．</a:t>
            </a:r>
            <a:endParaRPr lang="en-US" altLang="zh-CN" b="1"/>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444290">
                                            <p:txEl>
                                              <p:pRg st="0" end="0"/>
                                            </p:txEl>
                                          </p:spTgt>
                                        </p:tgtEl>
                                        <p:attrNameLst>
                                          <p:attrName>style.visibility</p:attrName>
                                        </p:attrNameLst>
                                      </p:cBhvr>
                                      <p:to>
                                        <p:strVal val="visible"/>
                                      </p:to>
                                    </p:set>
                                    <p:anim calcmode="lin" valueType="num">
                                      <p:cBhvr additive="base">
                                        <p:cTn id="7" dur="500" fill="hold"/>
                                        <p:tgtEl>
                                          <p:spTgt spid="244429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444290">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44290"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5314" name="Rectangle 2"/>
          <p:cNvSpPr>
            <a:spLocks noGrp="1" noChangeArrowheads="1"/>
          </p:cNvSpPr>
          <p:nvPr>
            <p:ph type="title"/>
          </p:nvPr>
        </p:nvSpPr>
        <p:spPr/>
        <p:txBody>
          <a:bodyPr/>
          <a:lstStyle/>
          <a:p>
            <a:pPr marL="838200" indent="-838200"/>
            <a:r>
              <a:rPr lang="zh-CN" altLang="en-US" b="1">
                <a:latin typeface="宋体" pitchFamily="2" charset="-122"/>
              </a:rPr>
              <a:t>八、</a:t>
            </a:r>
            <a:r>
              <a:rPr lang="zh-CN" altLang="en-US" b="1"/>
              <a:t>假设检验</a:t>
            </a:r>
            <a:r>
              <a:rPr lang="zh-CN" altLang="en-US"/>
              <a:t> </a:t>
            </a:r>
          </a:p>
        </p:txBody>
      </p:sp>
      <p:sp>
        <p:nvSpPr>
          <p:cNvPr id="2445315" name="Rectangle 3"/>
          <p:cNvSpPr>
            <a:spLocks noGrp="1" noChangeArrowheads="1"/>
          </p:cNvSpPr>
          <p:nvPr>
            <p:ph type="body" idx="1"/>
          </p:nvPr>
        </p:nvSpPr>
        <p:spPr/>
        <p:txBody>
          <a:bodyPr/>
          <a:lstStyle/>
          <a:p>
            <a:pPr marL="609600" indent="-609600"/>
            <a:r>
              <a:rPr lang="zh-CN" altLang="en-US" b="1"/>
              <a:t>考试内容</a:t>
            </a:r>
          </a:p>
          <a:p>
            <a:pPr marL="609600" indent="-609600"/>
            <a:r>
              <a:rPr lang="zh-CN" altLang="en-US" b="1"/>
              <a:t>显著性检验 </a:t>
            </a:r>
          </a:p>
          <a:p>
            <a:pPr marL="609600" indent="-609600"/>
            <a:r>
              <a:rPr lang="zh-CN" altLang="en-US" b="1"/>
              <a:t>假设检验的两类错误</a:t>
            </a:r>
          </a:p>
          <a:p>
            <a:pPr marL="609600" indent="-609600"/>
            <a:r>
              <a:rPr lang="zh-CN" altLang="en-US" b="1"/>
              <a:t>单个及两个正态总体的均值和方差的假设检验</a:t>
            </a:r>
            <a:r>
              <a:rPr lang="zh-CN" altLang="en-US"/>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445314"/>
                                        </p:tgtEl>
                                        <p:attrNameLst>
                                          <p:attrName>style.visibility</p:attrName>
                                        </p:attrNameLst>
                                      </p:cBhvr>
                                      <p:to>
                                        <p:strVal val="visible"/>
                                      </p:to>
                                    </p:set>
                                    <p:anim calcmode="lin" valueType="num">
                                      <p:cBhvr additive="base">
                                        <p:cTn id="7" dur="500" fill="hold"/>
                                        <p:tgtEl>
                                          <p:spTgt spid="2445314"/>
                                        </p:tgtEl>
                                        <p:attrNameLst>
                                          <p:attrName>ppt_x</p:attrName>
                                        </p:attrNameLst>
                                      </p:cBhvr>
                                      <p:tavLst>
                                        <p:tav tm="0">
                                          <p:val>
                                            <p:strVal val="0-#ppt_w/2"/>
                                          </p:val>
                                        </p:tav>
                                        <p:tav tm="100000">
                                          <p:val>
                                            <p:strVal val="#ppt_x"/>
                                          </p:val>
                                        </p:tav>
                                      </p:tavLst>
                                    </p:anim>
                                    <p:anim calcmode="lin" valueType="num">
                                      <p:cBhvr additive="base">
                                        <p:cTn id="8" dur="500" fill="hold"/>
                                        <p:tgtEl>
                                          <p:spTgt spid="244531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445315">
                                            <p:txEl>
                                              <p:pRg st="0" end="0"/>
                                            </p:txEl>
                                          </p:spTgt>
                                        </p:tgtEl>
                                        <p:attrNameLst>
                                          <p:attrName>style.visibility</p:attrName>
                                        </p:attrNameLst>
                                      </p:cBhvr>
                                      <p:to>
                                        <p:strVal val="visible"/>
                                      </p:to>
                                    </p:set>
                                    <p:anim calcmode="lin" valueType="num">
                                      <p:cBhvr additive="base">
                                        <p:cTn id="13" dur="500" fill="hold"/>
                                        <p:tgtEl>
                                          <p:spTgt spid="2445315">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44531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445315">
                                            <p:txEl>
                                              <p:pRg st="1" end="1"/>
                                            </p:txEl>
                                          </p:spTgt>
                                        </p:tgtEl>
                                        <p:attrNameLst>
                                          <p:attrName>style.visibility</p:attrName>
                                        </p:attrNameLst>
                                      </p:cBhvr>
                                      <p:to>
                                        <p:strVal val="visible"/>
                                      </p:to>
                                    </p:set>
                                    <p:anim calcmode="lin" valueType="num">
                                      <p:cBhvr additive="base">
                                        <p:cTn id="19" dur="500" fill="hold"/>
                                        <p:tgtEl>
                                          <p:spTgt spid="2445315">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44531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445315">
                                            <p:txEl>
                                              <p:pRg st="2" end="2"/>
                                            </p:txEl>
                                          </p:spTgt>
                                        </p:tgtEl>
                                        <p:attrNameLst>
                                          <p:attrName>style.visibility</p:attrName>
                                        </p:attrNameLst>
                                      </p:cBhvr>
                                      <p:to>
                                        <p:strVal val="visible"/>
                                      </p:to>
                                    </p:set>
                                    <p:anim calcmode="lin" valueType="num">
                                      <p:cBhvr additive="base">
                                        <p:cTn id="25" dur="500" fill="hold"/>
                                        <p:tgtEl>
                                          <p:spTgt spid="2445315">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44531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445315">
                                            <p:txEl>
                                              <p:pRg st="3" end="3"/>
                                            </p:txEl>
                                          </p:spTgt>
                                        </p:tgtEl>
                                        <p:attrNameLst>
                                          <p:attrName>style.visibility</p:attrName>
                                        </p:attrNameLst>
                                      </p:cBhvr>
                                      <p:to>
                                        <p:strVal val="visible"/>
                                      </p:to>
                                    </p:set>
                                    <p:anim calcmode="lin" valueType="num">
                                      <p:cBhvr additive="base">
                                        <p:cTn id="31" dur="500" fill="hold"/>
                                        <p:tgtEl>
                                          <p:spTgt spid="2445315">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445315">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45314" grpId="0"/>
      <p:bldP spid="2445315"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6338" name="Rectangle 2"/>
          <p:cNvSpPr>
            <a:spLocks noGrp="1" noChangeArrowheads="1"/>
          </p:cNvSpPr>
          <p:nvPr>
            <p:ph type="title"/>
          </p:nvPr>
        </p:nvSpPr>
        <p:spPr/>
        <p:txBody>
          <a:bodyPr/>
          <a:lstStyle/>
          <a:p>
            <a:pPr marL="838200" indent="-838200"/>
            <a:r>
              <a:rPr lang="zh-CN" altLang="en-US" b="1">
                <a:latin typeface="宋体" pitchFamily="2" charset="-122"/>
              </a:rPr>
              <a:t>八、</a:t>
            </a:r>
            <a:r>
              <a:rPr lang="zh-CN" altLang="en-US" b="1"/>
              <a:t>假设检验</a:t>
            </a:r>
            <a:r>
              <a:rPr lang="zh-CN" altLang="en-US"/>
              <a:t> </a:t>
            </a:r>
          </a:p>
        </p:txBody>
      </p:sp>
      <p:sp>
        <p:nvSpPr>
          <p:cNvPr id="2446339" name="Rectangle 3"/>
          <p:cNvSpPr>
            <a:spLocks noGrp="1" noChangeArrowheads="1"/>
          </p:cNvSpPr>
          <p:nvPr>
            <p:ph type="body" idx="1"/>
          </p:nvPr>
        </p:nvSpPr>
        <p:spPr/>
        <p:txBody>
          <a:bodyPr/>
          <a:lstStyle/>
          <a:p>
            <a:pPr marL="609600" indent="-609600"/>
            <a:r>
              <a:rPr lang="zh-CN" altLang="en-US" b="1"/>
              <a:t>考试要求</a:t>
            </a:r>
          </a:p>
          <a:p>
            <a:pPr marL="609600" indent="-609600"/>
            <a:r>
              <a:rPr lang="en-US" altLang="zh-CN" b="1"/>
              <a:t>1.</a:t>
            </a:r>
            <a:r>
              <a:rPr lang="zh-CN" altLang="en-US" b="1"/>
              <a:t>显著理解显著性检验的基本思想，掌握假设检验的基本步骤，了解假设检验可能产生的两类错误． </a:t>
            </a:r>
          </a:p>
          <a:p>
            <a:pPr marL="609600" indent="-609600"/>
            <a:r>
              <a:rPr lang="en-US" altLang="zh-CN" b="1"/>
              <a:t>2.</a:t>
            </a:r>
            <a:r>
              <a:rPr lang="zh-CN" altLang="en-US" b="1"/>
              <a:t>掌握单个及两个正态总体的均值和方差的假设检验</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446338"/>
                                        </p:tgtEl>
                                        <p:attrNameLst>
                                          <p:attrName>style.visibility</p:attrName>
                                        </p:attrNameLst>
                                      </p:cBhvr>
                                      <p:to>
                                        <p:strVal val="visible"/>
                                      </p:to>
                                    </p:set>
                                    <p:anim calcmode="lin" valueType="num">
                                      <p:cBhvr additive="base">
                                        <p:cTn id="7" dur="500" fill="hold"/>
                                        <p:tgtEl>
                                          <p:spTgt spid="2446338"/>
                                        </p:tgtEl>
                                        <p:attrNameLst>
                                          <p:attrName>ppt_x</p:attrName>
                                        </p:attrNameLst>
                                      </p:cBhvr>
                                      <p:tavLst>
                                        <p:tav tm="0">
                                          <p:val>
                                            <p:strVal val="0-#ppt_w/2"/>
                                          </p:val>
                                        </p:tav>
                                        <p:tav tm="100000">
                                          <p:val>
                                            <p:strVal val="#ppt_x"/>
                                          </p:val>
                                        </p:tav>
                                      </p:tavLst>
                                    </p:anim>
                                    <p:anim calcmode="lin" valueType="num">
                                      <p:cBhvr additive="base">
                                        <p:cTn id="8" dur="500" fill="hold"/>
                                        <p:tgtEl>
                                          <p:spTgt spid="244633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446339">
                                            <p:txEl>
                                              <p:pRg st="0" end="0"/>
                                            </p:txEl>
                                          </p:spTgt>
                                        </p:tgtEl>
                                        <p:attrNameLst>
                                          <p:attrName>style.visibility</p:attrName>
                                        </p:attrNameLst>
                                      </p:cBhvr>
                                      <p:to>
                                        <p:strVal val="visible"/>
                                      </p:to>
                                    </p:set>
                                    <p:anim calcmode="lin" valueType="num">
                                      <p:cBhvr additive="base">
                                        <p:cTn id="13" dur="500" fill="hold"/>
                                        <p:tgtEl>
                                          <p:spTgt spid="2446339">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44633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446339">
                                            <p:txEl>
                                              <p:pRg st="1" end="1"/>
                                            </p:txEl>
                                          </p:spTgt>
                                        </p:tgtEl>
                                        <p:attrNameLst>
                                          <p:attrName>style.visibility</p:attrName>
                                        </p:attrNameLst>
                                      </p:cBhvr>
                                      <p:to>
                                        <p:strVal val="visible"/>
                                      </p:to>
                                    </p:set>
                                    <p:anim calcmode="lin" valueType="num">
                                      <p:cBhvr additive="base">
                                        <p:cTn id="19" dur="500" fill="hold"/>
                                        <p:tgtEl>
                                          <p:spTgt spid="2446339">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44633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446339">
                                            <p:txEl>
                                              <p:pRg st="2" end="2"/>
                                            </p:txEl>
                                          </p:spTgt>
                                        </p:tgtEl>
                                        <p:attrNameLst>
                                          <p:attrName>style.visibility</p:attrName>
                                        </p:attrNameLst>
                                      </p:cBhvr>
                                      <p:to>
                                        <p:strVal val="visible"/>
                                      </p:to>
                                    </p:set>
                                    <p:anim calcmode="lin" valueType="num">
                                      <p:cBhvr additive="base">
                                        <p:cTn id="25" dur="500" fill="hold"/>
                                        <p:tgtEl>
                                          <p:spTgt spid="2446339">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446339">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46338" grpId="0"/>
      <p:bldP spid="2446339" grpId="0" build="p"/>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18690" name="Rectangle 2"/>
          <p:cNvSpPr>
            <a:spLocks noGrp="1" noChangeArrowheads="1"/>
          </p:cNvSpPr>
          <p:nvPr>
            <p:ph type="ctrTitle"/>
          </p:nvPr>
        </p:nvSpPr>
        <p:spPr/>
        <p:txBody>
          <a:bodyPr/>
          <a:lstStyle/>
          <a:p>
            <a:r>
              <a:rPr lang="en-US" altLang="zh-CN" b="1">
                <a:latin typeface="宋体" pitchFamily="2" charset="-122"/>
              </a:rPr>
              <a:t>《</a:t>
            </a:r>
            <a:r>
              <a:rPr lang="zh-CN" altLang="en-US" b="1">
                <a:latin typeface="宋体" pitchFamily="2" charset="-122"/>
              </a:rPr>
              <a:t>概率论</a:t>
            </a:r>
            <a:r>
              <a:rPr lang="en-US" altLang="zh-CN" b="1">
                <a:latin typeface="宋体" pitchFamily="2" charset="-122"/>
              </a:rPr>
              <a:t>》</a:t>
            </a:r>
          </a:p>
        </p:txBody>
      </p:sp>
      <p:sp>
        <p:nvSpPr>
          <p:cNvPr id="2418691" name="Rectangle 3"/>
          <p:cNvSpPr>
            <a:spLocks noGrp="1" noChangeArrowheads="1"/>
          </p:cNvSpPr>
          <p:nvPr>
            <p:ph type="subTitle" idx="1"/>
          </p:nvPr>
        </p:nvSpPr>
        <p:spPr/>
        <p:txBody>
          <a:bodyPr/>
          <a:lstStyle/>
          <a:p>
            <a:r>
              <a:rPr lang="zh-CN" altLang="en-US" sz="4400" b="1" dirty="0">
                <a:latin typeface="宋体" pitchFamily="2" charset="-122"/>
              </a:rPr>
              <a:t>王 力</a:t>
            </a:r>
          </a:p>
          <a:p>
            <a:r>
              <a:rPr lang="en-US" altLang="zh-CN" sz="4400" b="1" dirty="0" smtClean="0">
                <a:latin typeface="宋体" pitchFamily="2" charset="-122"/>
              </a:rPr>
              <a:t>2020</a:t>
            </a:r>
            <a:r>
              <a:rPr lang="zh-CN" altLang="en-US" sz="4400" b="1" dirty="0" smtClean="0">
                <a:latin typeface="宋体" pitchFamily="2" charset="-122"/>
              </a:rPr>
              <a:t>高教</a:t>
            </a:r>
            <a:r>
              <a:rPr lang="zh-CN" altLang="en-US" sz="4400" b="1" dirty="0">
                <a:latin typeface="宋体" pitchFamily="2" charset="-122"/>
              </a:rPr>
              <a:t>版</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418690"/>
                                        </p:tgtEl>
                                        <p:attrNameLst>
                                          <p:attrName>style.visibility</p:attrName>
                                        </p:attrNameLst>
                                      </p:cBhvr>
                                      <p:to>
                                        <p:strVal val="visible"/>
                                      </p:to>
                                    </p:set>
                                    <p:anim calcmode="lin" valueType="num">
                                      <p:cBhvr additive="base">
                                        <p:cTn id="7" dur="500" fill="hold"/>
                                        <p:tgtEl>
                                          <p:spTgt spid="2418690"/>
                                        </p:tgtEl>
                                        <p:attrNameLst>
                                          <p:attrName>ppt_x</p:attrName>
                                        </p:attrNameLst>
                                      </p:cBhvr>
                                      <p:tavLst>
                                        <p:tav tm="0">
                                          <p:val>
                                            <p:strVal val="0-#ppt_w/2"/>
                                          </p:val>
                                        </p:tav>
                                        <p:tav tm="100000">
                                          <p:val>
                                            <p:strVal val="#ppt_x"/>
                                          </p:val>
                                        </p:tav>
                                      </p:tavLst>
                                    </p:anim>
                                    <p:anim calcmode="lin" valueType="num">
                                      <p:cBhvr additive="base">
                                        <p:cTn id="8" dur="500" fill="hold"/>
                                        <p:tgtEl>
                                          <p:spTgt spid="241869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418691">
                                            <p:txEl>
                                              <p:pRg st="0" end="0"/>
                                            </p:txEl>
                                          </p:spTgt>
                                        </p:tgtEl>
                                        <p:attrNameLst>
                                          <p:attrName>style.visibility</p:attrName>
                                        </p:attrNameLst>
                                      </p:cBhvr>
                                      <p:to>
                                        <p:strVal val="visible"/>
                                      </p:to>
                                    </p:set>
                                    <p:anim calcmode="lin" valueType="num">
                                      <p:cBhvr additive="base">
                                        <p:cTn id="13" dur="500" fill="hold"/>
                                        <p:tgtEl>
                                          <p:spTgt spid="2418691">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41869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418691">
                                            <p:txEl>
                                              <p:pRg st="1" end="1"/>
                                            </p:txEl>
                                          </p:spTgt>
                                        </p:tgtEl>
                                        <p:attrNameLst>
                                          <p:attrName>style.visibility</p:attrName>
                                        </p:attrNameLst>
                                      </p:cBhvr>
                                      <p:to>
                                        <p:strVal val="visible"/>
                                      </p:to>
                                    </p:set>
                                    <p:anim calcmode="lin" valueType="num">
                                      <p:cBhvr additive="base">
                                        <p:cTn id="19" dur="500" fill="hold"/>
                                        <p:tgtEl>
                                          <p:spTgt spid="2418691">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418691">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8690" grpId="0" autoUpdateAnimBg="0"/>
      <p:bldP spid="2418691" grpId="0" build="p"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20738" name="Picture 2" descr="senery"/>
          <p:cNvPicPr>
            <a:picLocks noChangeAspect="1" noChangeArrowheads="1" noCrop="1"/>
          </p:cNvPicPr>
          <p:nvPr/>
        </p:nvPicPr>
        <p:blipFill>
          <a:blip r:embed="rId2"/>
          <a:srcRect/>
          <a:stretch>
            <a:fillRect/>
          </a:stretch>
        </p:blipFill>
        <p:spPr bwMode="auto">
          <a:xfrm>
            <a:off x="0" y="0"/>
            <a:ext cx="9144000" cy="6858000"/>
          </a:xfrm>
          <a:prstGeom prst="rect">
            <a:avLst/>
          </a:prstGeom>
          <a:noFill/>
        </p:spPr>
      </p:pic>
      <p:sp>
        <p:nvSpPr>
          <p:cNvPr id="2420739" name="Rectangle 3"/>
          <p:cNvSpPr>
            <a:spLocks noChangeArrowheads="1"/>
          </p:cNvSpPr>
          <p:nvPr/>
        </p:nvSpPr>
        <p:spPr bwMode="auto">
          <a:xfrm>
            <a:off x="3505200" y="228600"/>
            <a:ext cx="5638800" cy="2209800"/>
          </a:xfrm>
          <a:prstGeom prst="rect">
            <a:avLst/>
          </a:prstGeom>
          <a:noFill/>
          <a:ln w="9525">
            <a:noFill/>
            <a:miter lim="800000"/>
            <a:headEnd/>
            <a:tailEnd/>
          </a:ln>
          <a:effectLst/>
        </p:spPr>
        <p:txBody>
          <a:bodyPr anchor="ctr"/>
          <a:lstStyle/>
          <a:p>
            <a:pPr algn="ctr"/>
            <a:r>
              <a:rPr lang="zh-CN" altLang="en-US" sz="9600">
                <a:solidFill>
                  <a:srgbClr val="FF0000"/>
                </a:solidFill>
                <a:ea typeface="华文彩云" pitchFamily="2" charset="-122"/>
              </a:rPr>
              <a:t>课间休息</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47362" name="Rectangle 2"/>
          <p:cNvSpPr>
            <a:spLocks noGrp="1" noChangeArrowheads="1"/>
          </p:cNvSpPr>
          <p:nvPr>
            <p:ph type="ctrTitle"/>
          </p:nvPr>
        </p:nvSpPr>
        <p:spPr>
          <a:xfrm>
            <a:off x="685800" y="1341438"/>
            <a:ext cx="7772400" cy="2259012"/>
          </a:xfrm>
        </p:spPr>
        <p:txBody>
          <a:bodyPr/>
          <a:lstStyle/>
          <a:p>
            <a:r>
              <a:rPr lang="zh-CN" altLang="en-US" b="1">
                <a:latin typeface="宋体" pitchFamily="2" charset="-122"/>
              </a:rPr>
              <a:t>研究生</a:t>
            </a:r>
            <a:br>
              <a:rPr lang="zh-CN" altLang="en-US" b="1">
                <a:latin typeface="宋体" pitchFamily="2" charset="-122"/>
              </a:rPr>
            </a:br>
            <a:r>
              <a:rPr lang="en-US" altLang="zh-CN" b="1">
                <a:latin typeface="宋体" pitchFamily="2" charset="-122"/>
              </a:rPr>
              <a:t>《</a:t>
            </a:r>
            <a:r>
              <a:rPr lang="zh-CN" altLang="en-US" b="1">
                <a:latin typeface="宋体" pitchFamily="2" charset="-122"/>
              </a:rPr>
              <a:t>概率论与数理统计</a:t>
            </a:r>
            <a:r>
              <a:rPr lang="en-US" altLang="zh-CN" b="1">
                <a:latin typeface="宋体" pitchFamily="2" charset="-122"/>
              </a:rPr>
              <a:t>》</a:t>
            </a:r>
            <a:br>
              <a:rPr lang="en-US" altLang="zh-CN" b="1">
                <a:latin typeface="宋体" pitchFamily="2" charset="-122"/>
              </a:rPr>
            </a:br>
            <a:r>
              <a:rPr lang="zh-CN" altLang="en-US" b="1">
                <a:latin typeface="宋体" pitchFamily="2" charset="-122"/>
              </a:rPr>
              <a:t>考试大纲</a:t>
            </a:r>
          </a:p>
        </p:txBody>
      </p:sp>
      <p:sp>
        <p:nvSpPr>
          <p:cNvPr id="2447363" name="Rectangle 3"/>
          <p:cNvSpPr>
            <a:spLocks noGrp="1" noChangeArrowheads="1"/>
          </p:cNvSpPr>
          <p:nvPr>
            <p:ph type="subTitle" idx="1"/>
          </p:nvPr>
        </p:nvSpPr>
        <p:spPr/>
        <p:txBody>
          <a:bodyPr/>
          <a:lstStyle/>
          <a:p>
            <a:r>
              <a:rPr lang="zh-CN" altLang="en-US" sz="4400" b="1">
                <a:latin typeface="宋体" pitchFamily="2" charset="-122"/>
                <a:hlinkClick r:id="rId2" action="ppaction://hlinksldjump"/>
              </a:rPr>
              <a:t>数学三</a:t>
            </a:r>
            <a:endParaRPr lang="en-US" altLang="zh-CN" sz="4400" b="1">
              <a:latin typeface="宋体" pitchFamily="2" charset="-122"/>
            </a:endParaRPr>
          </a:p>
          <a:p>
            <a:r>
              <a:rPr lang="en-US" altLang="zh-CN" sz="4400" b="1">
                <a:latin typeface="宋体" pitchFamily="2" charset="-122"/>
              </a:rPr>
              <a:t>2020</a:t>
            </a:r>
            <a:r>
              <a:rPr lang="zh-CN" altLang="en-US" sz="4400" b="1">
                <a:latin typeface="宋体" pitchFamily="2" charset="-122"/>
              </a:rPr>
              <a:t>版</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447362"/>
                                        </p:tgtEl>
                                        <p:attrNameLst>
                                          <p:attrName>style.visibility</p:attrName>
                                        </p:attrNameLst>
                                      </p:cBhvr>
                                      <p:to>
                                        <p:strVal val="visible"/>
                                      </p:to>
                                    </p:set>
                                    <p:anim calcmode="lin" valueType="num">
                                      <p:cBhvr additive="base">
                                        <p:cTn id="7" dur="500" fill="hold"/>
                                        <p:tgtEl>
                                          <p:spTgt spid="2447362"/>
                                        </p:tgtEl>
                                        <p:attrNameLst>
                                          <p:attrName>ppt_x</p:attrName>
                                        </p:attrNameLst>
                                      </p:cBhvr>
                                      <p:tavLst>
                                        <p:tav tm="0">
                                          <p:val>
                                            <p:strVal val="0-#ppt_w/2"/>
                                          </p:val>
                                        </p:tav>
                                        <p:tav tm="100000">
                                          <p:val>
                                            <p:strVal val="#ppt_x"/>
                                          </p:val>
                                        </p:tav>
                                      </p:tavLst>
                                    </p:anim>
                                    <p:anim calcmode="lin" valueType="num">
                                      <p:cBhvr additive="base">
                                        <p:cTn id="8" dur="500" fill="hold"/>
                                        <p:tgtEl>
                                          <p:spTgt spid="244736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447363">
                                            <p:txEl>
                                              <p:pRg st="0" end="0"/>
                                            </p:txEl>
                                          </p:spTgt>
                                        </p:tgtEl>
                                        <p:attrNameLst>
                                          <p:attrName>style.visibility</p:attrName>
                                        </p:attrNameLst>
                                      </p:cBhvr>
                                      <p:to>
                                        <p:strVal val="visible"/>
                                      </p:to>
                                    </p:set>
                                    <p:anim calcmode="lin" valueType="num">
                                      <p:cBhvr additive="base">
                                        <p:cTn id="13" dur="500" fill="hold"/>
                                        <p:tgtEl>
                                          <p:spTgt spid="244736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44736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447363">
                                            <p:txEl>
                                              <p:pRg st="1" end="1"/>
                                            </p:txEl>
                                          </p:spTgt>
                                        </p:tgtEl>
                                        <p:attrNameLst>
                                          <p:attrName>style.visibility</p:attrName>
                                        </p:attrNameLst>
                                      </p:cBhvr>
                                      <p:to>
                                        <p:strVal val="visible"/>
                                      </p:to>
                                    </p:set>
                                    <p:anim calcmode="lin" valueType="num">
                                      <p:cBhvr additive="base">
                                        <p:cTn id="19" dur="500" fill="hold"/>
                                        <p:tgtEl>
                                          <p:spTgt spid="2447363">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447363">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47362" grpId="0" autoUpdateAnimBg="0"/>
      <p:bldP spid="2447363" grpId="0" build="p"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8386" name="Rectangle 2"/>
          <p:cNvSpPr>
            <a:spLocks noGrp="1" noChangeArrowheads="1"/>
          </p:cNvSpPr>
          <p:nvPr>
            <p:ph type="title"/>
          </p:nvPr>
        </p:nvSpPr>
        <p:spPr/>
        <p:txBody>
          <a:bodyPr/>
          <a:lstStyle/>
          <a:p>
            <a:pPr marL="838200" indent="-838200"/>
            <a:r>
              <a:rPr lang="zh-CN" altLang="en-US" b="1">
                <a:latin typeface="宋体" pitchFamily="2" charset="-122"/>
              </a:rPr>
              <a:t>一、 随机事件和概率</a:t>
            </a:r>
          </a:p>
        </p:txBody>
      </p:sp>
      <p:sp>
        <p:nvSpPr>
          <p:cNvPr id="2448387" name="Rectangle 3"/>
          <p:cNvSpPr>
            <a:spLocks noGrp="1" noChangeArrowheads="1"/>
          </p:cNvSpPr>
          <p:nvPr>
            <p:ph type="body" idx="1"/>
          </p:nvPr>
        </p:nvSpPr>
        <p:spPr/>
        <p:txBody>
          <a:bodyPr/>
          <a:lstStyle/>
          <a:p>
            <a:pPr marL="609600" indent="-609600"/>
            <a:r>
              <a:rPr lang="zh-CN" altLang="en-US" b="1"/>
              <a:t>考试内容</a:t>
            </a:r>
          </a:p>
          <a:p>
            <a:pPr marL="609600" indent="-609600"/>
            <a:r>
              <a:rPr lang="zh-CN" altLang="en-US" b="1"/>
              <a:t>随机事件与样本空间  事件的关系与运算   完备事件组  </a:t>
            </a:r>
          </a:p>
          <a:p>
            <a:pPr marL="609600" indent="-609600"/>
            <a:r>
              <a:rPr lang="zh-CN" altLang="en-US" b="1"/>
              <a:t>概率的概念  概率的基本性质  </a:t>
            </a:r>
          </a:p>
          <a:p>
            <a:pPr marL="609600" indent="-609600"/>
            <a:r>
              <a:rPr lang="zh-CN" altLang="en-US" b="1"/>
              <a:t>古典型概率  几何型概率  条件概率  概率的基本公式  </a:t>
            </a:r>
          </a:p>
          <a:p>
            <a:pPr marL="609600" indent="-609600"/>
            <a:r>
              <a:rPr lang="zh-CN" altLang="en-US" b="1"/>
              <a:t>事件的独立性  独立重复试验</a:t>
            </a:r>
            <a:r>
              <a:rPr lang="zh-CN" altLang="en-US"/>
              <a:t> </a:t>
            </a:r>
            <a:endParaRPr lang="zh-CN" altLang="en-US" b="1"/>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448386"/>
                                        </p:tgtEl>
                                        <p:attrNameLst>
                                          <p:attrName>style.visibility</p:attrName>
                                        </p:attrNameLst>
                                      </p:cBhvr>
                                      <p:to>
                                        <p:strVal val="visible"/>
                                      </p:to>
                                    </p:set>
                                    <p:anim calcmode="lin" valueType="num">
                                      <p:cBhvr additive="base">
                                        <p:cTn id="7" dur="500" fill="hold"/>
                                        <p:tgtEl>
                                          <p:spTgt spid="2448386"/>
                                        </p:tgtEl>
                                        <p:attrNameLst>
                                          <p:attrName>ppt_x</p:attrName>
                                        </p:attrNameLst>
                                      </p:cBhvr>
                                      <p:tavLst>
                                        <p:tav tm="0">
                                          <p:val>
                                            <p:strVal val="0-#ppt_w/2"/>
                                          </p:val>
                                        </p:tav>
                                        <p:tav tm="100000">
                                          <p:val>
                                            <p:strVal val="#ppt_x"/>
                                          </p:val>
                                        </p:tav>
                                      </p:tavLst>
                                    </p:anim>
                                    <p:anim calcmode="lin" valueType="num">
                                      <p:cBhvr additive="base">
                                        <p:cTn id="8" dur="500" fill="hold"/>
                                        <p:tgtEl>
                                          <p:spTgt spid="244838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448387">
                                            <p:txEl>
                                              <p:pRg st="0" end="0"/>
                                            </p:txEl>
                                          </p:spTgt>
                                        </p:tgtEl>
                                        <p:attrNameLst>
                                          <p:attrName>style.visibility</p:attrName>
                                        </p:attrNameLst>
                                      </p:cBhvr>
                                      <p:to>
                                        <p:strVal val="visible"/>
                                      </p:to>
                                    </p:set>
                                    <p:anim calcmode="lin" valueType="num">
                                      <p:cBhvr additive="base">
                                        <p:cTn id="13" dur="500" fill="hold"/>
                                        <p:tgtEl>
                                          <p:spTgt spid="2448387">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44838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448387">
                                            <p:txEl>
                                              <p:pRg st="1" end="1"/>
                                            </p:txEl>
                                          </p:spTgt>
                                        </p:tgtEl>
                                        <p:attrNameLst>
                                          <p:attrName>style.visibility</p:attrName>
                                        </p:attrNameLst>
                                      </p:cBhvr>
                                      <p:to>
                                        <p:strVal val="visible"/>
                                      </p:to>
                                    </p:set>
                                    <p:anim calcmode="lin" valueType="num">
                                      <p:cBhvr additive="base">
                                        <p:cTn id="19" dur="500" fill="hold"/>
                                        <p:tgtEl>
                                          <p:spTgt spid="2448387">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44838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448387">
                                            <p:txEl>
                                              <p:pRg st="2" end="2"/>
                                            </p:txEl>
                                          </p:spTgt>
                                        </p:tgtEl>
                                        <p:attrNameLst>
                                          <p:attrName>style.visibility</p:attrName>
                                        </p:attrNameLst>
                                      </p:cBhvr>
                                      <p:to>
                                        <p:strVal val="visible"/>
                                      </p:to>
                                    </p:set>
                                    <p:anim calcmode="lin" valueType="num">
                                      <p:cBhvr additive="base">
                                        <p:cTn id="25" dur="500" fill="hold"/>
                                        <p:tgtEl>
                                          <p:spTgt spid="2448387">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44838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448387">
                                            <p:txEl>
                                              <p:pRg st="3" end="3"/>
                                            </p:txEl>
                                          </p:spTgt>
                                        </p:tgtEl>
                                        <p:attrNameLst>
                                          <p:attrName>style.visibility</p:attrName>
                                        </p:attrNameLst>
                                      </p:cBhvr>
                                      <p:to>
                                        <p:strVal val="visible"/>
                                      </p:to>
                                    </p:set>
                                    <p:anim calcmode="lin" valueType="num">
                                      <p:cBhvr additive="base">
                                        <p:cTn id="31" dur="500" fill="hold"/>
                                        <p:tgtEl>
                                          <p:spTgt spid="2448387">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44838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448387">
                                            <p:txEl>
                                              <p:pRg st="4" end="4"/>
                                            </p:txEl>
                                          </p:spTgt>
                                        </p:tgtEl>
                                        <p:attrNameLst>
                                          <p:attrName>style.visibility</p:attrName>
                                        </p:attrNameLst>
                                      </p:cBhvr>
                                      <p:to>
                                        <p:strVal val="visible"/>
                                      </p:to>
                                    </p:set>
                                    <p:anim calcmode="lin" valueType="num">
                                      <p:cBhvr additive="base">
                                        <p:cTn id="37" dur="500" fill="hold"/>
                                        <p:tgtEl>
                                          <p:spTgt spid="2448387">
                                            <p:txEl>
                                              <p:pRg st="4" end="4"/>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2448387">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48386" grpId="0"/>
      <p:bldP spid="2448387"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9410" name="Rectangle 2"/>
          <p:cNvSpPr>
            <a:spLocks noGrp="1" noChangeArrowheads="1"/>
          </p:cNvSpPr>
          <p:nvPr>
            <p:ph type="title"/>
          </p:nvPr>
        </p:nvSpPr>
        <p:spPr/>
        <p:txBody>
          <a:bodyPr/>
          <a:lstStyle/>
          <a:p>
            <a:pPr marL="838200" indent="-838200"/>
            <a:r>
              <a:rPr lang="zh-CN" altLang="en-US" b="1">
                <a:latin typeface="宋体" pitchFamily="2" charset="-122"/>
              </a:rPr>
              <a:t>一、 随机事件和概率</a:t>
            </a:r>
          </a:p>
        </p:txBody>
      </p:sp>
      <p:sp>
        <p:nvSpPr>
          <p:cNvPr id="2449411" name="Rectangle 3"/>
          <p:cNvSpPr>
            <a:spLocks noGrp="1" noChangeArrowheads="1"/>
          </p:cNvSpPr>
          <p:nvPr>
            <p:ph type="body" idx="1"/>
          </p:nvPr>
        </p:nvSpPr>
        <p:spPr/>
        <p:txBody>
          <a:bodyPr/>
          <a:lstStyle/>
          <a:p>
            <a:pPr marL="609600" indent="-609600"/>
            <a:r>
              <a:rPr lang="zh-CN" altLang="en-US" b="1"/>
              <a:t>考试要求</a:t>
            </a:r>
          </a:p>
          <a:p>
            <a:pPr marL="609600" indent="-609600"/>
            <a:r>
              <a:rPr lang="en-US" altLang="zh-CN" b="1"/>
              <a:t>1.</a:t>
            </a:r>
            <a:r>
              <a:rPr lang="zh-CN" altLang="en-US" b="1"/>
              <a:t>了解样本空间（基本事件空间）的概念，理解随机事件的概念，掌握事件的关系及运算</a:t>
            </a:r>
            <a:r>
              <a:rPr lang="en-US" altLang="zh-CN" b="1"/>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449410"/>
                                        </p:tgtEl>
                                        <p:attrNameLst>
                                          <p:attrName>style.visibility</p:attrName>
                                        </p:attrNameLst>
                                      </p:cBhvr>
                                      <p:to>
                                        <p:strVal val="visible"/>
                                      </p:to>
                                    </p:set>
                                    <p:anim calcmode="lin" valueType="num">
                                      <p:cBhvr additive="base">
                                        <p:cTn id="7" dur="500" fill="hold"/>
                                        <p:tgtEl>
                                          <p:spTgt spid="2449410"/>
                                        </p:tgtEl>
                                        <p:attrNameLst>
                                          <p:attrName>ppt_x</p:attrName>
                                        </p:attrNameLst>
                                      </p:cBhvr>
                                      <p:tavLst>
                                        <p:tav tm="0">
                                          <p:val>
                                            <p:strVal val="0-#ppt_w/2"/>
                                          </p:val>
                                        </p:tav>
                                        <p:tav tm="100000">
                                          <p:val>
                                            <p:strVal val="#ppt_x"/>
                                          </p:val>
                                        </p:tav>
                                      </p:tavLst>
                                    </p:anim>
                                    <p:anim calcmode="lin" valueType="num">
                                      <p:cBhvr additive="base">
                                        <p:cTn id="8" dur="500" fill="hold"/>
                                        <p:tgtEl>
                                          <p:spTgt spid="244941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449411">
                                            <p:txEl>
                                              <p:pRg st="0" end="0"/>
                                            </p:txEl>
                                          </p:spTgt>
                                        </p:tgtEl>
                                        <p:attrNameLst>
                                          <p:attrName>style.visibility</p:attrName>
                                        </p:attrNameLst>
                                      </p:cBhvr>
                                      <p:to>
                                        <p:strVal val="visible"/>
                                      </p:to>
                                    </p:set>
                                    <p:anim calcmode="lin" valueType="num">
                                      <p:cBhvr additive="base">
                                        <p:cTn id="13" dur="500" fill="hold"/>
                                        <p:tgtEl>
                                          <p:spTgt spid="2449411">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44941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449411">
                                            <p:txEl>
                                              <p:pRg st="1" end="1"/>
                                            </p:txEl>
                                          </p:spTgt>
                                        </p:tgtEl>
                                        <p:attrNameLst>
                                          <p:attrName>style.visibility</p:attrName>
                                        </p:attrNameLst>
                                      </p:cBhvr>
                                      <p:to>
                                        <p:strVal val="visible"/>
                                      </p:to>
                                    </p:set>
                                    <p:anim calcmode="lin" valueType="num">
                                      <p:cBhvr additive="base">
                                        <p:cTn id="19" dur="500" fill="hold"/>
                                        <p:tgtEl>
                                          <p:spTgt spid="2449411">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449411">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49410" grpId="0"/>
      <p:bldP spid="2449411"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0434" name="Rectangle 2"/>
          <p:cNvSpPr>
            <a:spLocks noGrp="1" noChangeArrowheads="1"/>
          </p:cNvSpPr>
          <p:nvPr>
            <p:ph type="body" idx="1"/>
          </p:nvPr>
        </p:nvSpPr>
        <p:spPr>
          <a:xfrm>
            <a:off x="304800" y="692150"/>
            <a:ext cx="8540750" cy="5175250"/>
          </a:xfrm>
        </p:spPr>
        <p:txBody>
          <a:bodyPr/>
          <a:lstStyle/>
          <a:p>
            <a:pPr marL="609600" indent="-609600"/>
            <a:r>
              <a:rPr lang="en-US" altLang="zh-CN" b="1"/>
              <a:t>2.</a:t>
            </a:r>
            <a:r>
              <a:rPr lang="zh-CN" altLang="en-US" b="1"/>
              <a:t>理解概率、条件概率的概念，掌握概率的基本性质，会计算古典型概率和几何型概率，掌握概率的加法公式、减法公式、乘法公式、全概率公式以及贝叶斯公式</a:t>
            </a:r>
            <a:r>
              <a:rPr lang="en-US" altLang="zh-CN" b="1"/>
              <a:t>(Bayes) </a:t>
            </a:r>
            <a:r>
              <a:rPr lang="zh-CN" altLang="en-US" b="1"/>
              <a:t>公式等</a:t>
            </a:r>
            <a:r>
              <a:rPr lang="en-US" altLang="zh-CN" b="1"/>
              <a:t>.</a:t>
            </a:r>
          </a:p>
          <a:p>
            <a:pPr marL="609600" indent="-609600"/>
            <a:r>
              <a:rPr lang="en-US" altLang="zh-CN" b="1"/>
              <a:t>3.</a:t>
            </a:r>
            <a:r>
              <a:rPr lang="zh-CN" altLang="en-US" b="1"/>
              <a:t>理解事件独立性的概念，掌握用事件独立性进行概率计算；理解独立重复试验的概念，掌握计算有关事件概率的方法</a:t>
            </a:r>
            <a:r>
              <a:rPr lang="en-US" altLang="zh-CN" b="1"/>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450434">
                                            <p:txEl>
                                              <p:pRg st="0" end="0"/>
                                            </p:txEl>
                                          </p:spTgt>
                                        </p:tgtEl>
                                        <p:attrNameLst>
                                          <p:attrName>style.visibility</p:attrName>
                                        </p:attrNameLst>
                                      </p:cBhvr>
                                      <p:to>
                                        <p:strVal val="visible"/>
                                      </p:to>
                                    </p:set>
                                    <p:anim calcmode="lin" valueType="num">
                                      <p:cBhvr additive="base">
                                        <p:cTn id="7" dur="500" fill="hold"/>
                                        <p:tgtEl>
                                          <p:spTgt spid="245043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45043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450434">
                                            <p:txEl>
                                              <p:pRg st="1" end="1"/>
                                            </p:txEl>
                                          </p:spTgt>
                                        </p:tgtEl>
                                        <p:attrNameLst>
                                          <p:attrName>style.visibility</p:attrName>
                                        </p:attrNameLst>
                                      </p:cBhvr>
                                      <p:to>
                                        <p:strVal val="visible"/>
                                      </p:to>
                                    </p:set>
                                    <p:anim calcmode="lin" valueType="num">
                                      <p:cBhvr additive="base">
                                        <p:cTn id="13" dur="500" fill="hold"/>
                                        <p:tgtEl>
                                          <p:spTgt spid="2450434">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450434">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0434"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1458" name="Rectangle 2"/>
          <p:cNvSpPr>
            <a:spLocks noGrp="1" noChangeArrowheads="1"/>
          </p:cNvSpPr>
          <p:nvPr>
            <p:ph type="title"/>
          </p:nvPr>
        </p:nvSpPr>
        <p:spPr/>
        <p:txBody>
          <a:bodyPr/>
          <a:lstStyle/>
          <a:p>
            <a:pPr marL="838200" indent="-838200"/>
            <a:r>
              <a:rPr lang="zh-CN" altLang="en-US" b="1">
                <a:latin typeface="宋体" pitchFamily="2" charset="-122"/>
              </a:rPr>
              <a:t>二、一维</a:t>
            </a:r>
            <a:r>
              <a:rPr lang="zh-CN" altLang="en-US" b="1"/>
              <a:t>随机变量及其分布</a:t>
            </a:r>
            <a:r>
              <a:rPr lang="zh-CN" altLang="en-US"/>
              <a:t> </a:t>
            </a:r>
          </a:p>
        </p:txBody>
      </p:sp>
      <p:sp>
        <p:nvSpPr>
          <p:cNvPr id="2451459" name="Rectangle 3"/>
          <p:cNvSpPr>
            <a:spLocks noGrp="1" noChangeArrowheads="1"/>
          </p:cNvSpPr>
          <p:nvPr>
            <p:ph type="body" idx="1"/>
          </p:nvPr>
        </p:nvSpPr>
        <p:spPr/>
        <p:txBody>
          <a:bodyPr/>
          <a:lstStyle/>
          <a:p>
            <a:pPr marL="609600" indent="-609600"/>
            <a:r>
              <a:rPr lang="zh-CN" altLang="en-US" b="1"/>
              <a:t>考试内容</a:t>
            </a:r>
          </a:p>
          <a:p>
            <a:pPr marL="609600" indent="-609600"/>
            <a:r>
              <a:rPr lang="zh-CN" altLang="en-US" b="1"/>
              <a:t>随机变量  随机变量的分布函数的概念及其性质  </a:t>
            </a:r>
          </a:p>
          <a:p>
            <a:pPr marL="609600" indent="-609600"/>
            <a:r>
              <a:rPr lang="zh-CN" altLang="en-US" b="1"/>
              <a:t>离散型随机变量的概率分布  </a:t>
            </a:r>
          </a:p>
          <a:p>
            <a:pPr marL="609600" indent="-609600"/>
            <a:r>
              <a:rPr lang="zh-CN" altLang="en-US" b="1"/>
              <a:t>连续型随机变量的概率密度  常见随机变量的分布 </a:t>
            </a:r>
          </a:p>
          <a:p>
            <a:pPr marL="609600" indent="-609600"/>
            <a:r>
              <a:rPr lang="zh-CN" altLang="en-US" b="1"/>
              <a:t> 随机变量函数的分布</a:t>
            </a:r>
            <a:r>
              <a:rPr lang="zh-CN" altLang="en-US"/>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451458"/>
                                        </p:tgtEl>
                                        <p:attrNameLst>
                                          <p:attrName>style.visibility</p:attrName>
                                        </p:attrNameLst>
                                      </p:cBhvr>
                                      <p:to>
                                        <p:strVal val="visible"/>
                                      </p:to>
                                    </p:set>
                                    <p:anim calcmode="lin" valueType="num">
                                      <p:cBhvr additive="base">
                                        <p:cTn id="7" dur="500" fill="hold"/>
                                        <p:tgtEl>
                                          <p:spTgt spid="2451458"/>
                                        </p:tgtEl>
                                        <p:attrNameLst>
                                          <p:attrName>ppt_x</p:attrName>
                                        </p:attrNameLst>
                                      </p:cBhvr>
                                      <p:tavLst>
                                        <p:tav tm="0">
                                          <p:val>
                                            <p:strVal val="0-#ppt_w/2"/>
                                          </p:val>
                                        </p:tav>
                                        <p:tav tm="100000">
                                          <p:val>
                                            <p:strVal val="#ppt_x"/>
                                          </p:val>
                                        </p:tav>
                                      </p:tavLst>
                                    </p:anim>
                                    <p:anim calcmode="lin" valueType="num">
                                      <p:cBhvr additive="base">
                                        <p:cTn id="8" dur="500" fill="hold"/>
                                        <p:tgtEl>
                                          <p:spTgt spid="245145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451459">
                                            <p:txEl>
                                              <p:pRg st="0" end="0"/>
                                            </p:txEl>
                                          </p:spTgt>
                                        </p:tgtEl>
                                        <p:attrNameLst>
                                          <p:attrName>style.visibility</p:attrName>
                                        </p:attrNameLst>
                                      </p:cBhvr>
                                      <p:to>
                                        <p:strVal val="visible"/>
                                      </p:to>
                                    </p:set>
                                    <p:anim calcmode="lin" valueType="num">
                                      <p:cBhvr additive="base">
                                        <p:cTn id="13" dur="500" fill="hold"/>
                                        <p:tgtEl>
                                          <p:spTgt spid="2451459">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45145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451459">
                                            <p:txEl>
                                              <p:pRg st="1" end="1"/>
                                            </p:txEl>
                                          </p:spTgt>
                                        </p:tgtEl>
                                        <p:attrNameLst>
                                          <p:attrName>style.visibility</p:attrName>
                                        </p:attrNameLst>
                                      </p:cBhvr>
                                      <p:to>
                                        <p:strVal val="visible"/>
                                      </p:to>
                                    </p:set>
                                    <p:anim calcmode="lin" valueType="num">
                                      <p:cBhvr additive="base">
                                        <p:cTn id="19" dur="500" fill="hold"/>
                                        <p:tgtEl>
                                          <p:spTgt spid="2451459">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45145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451459">
                                            <p:txEl>
                                              <p:pRg st="2" end="2"/>
                                            </p:txEl>
                                          </p:spTgt>
                                        </p:tgtEl>
                                        <p:attrNameLst>
                                          <p:attrName>style.visibility</p:attrName>
                                        </p:attrNameLst>
                                      </p:cBhvr>
                                      <p:to>
                                        <p:strVal val="visible"/>
                                      </p:to>
                                    </p:set>
                                    <p:anim calcmode="lin" valueType="num">
                                      <p:cBhvr additive="base">
                                        <p:cTn id="25" dur="500" fill="hold"/>
                                        <p:tgtEl>
                                          <p:spTgt spid="2451459">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45145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451459">
                                            <p:txEl>
                                              <p:pRg st="3" end="3"/>
                                            </p:txEl>
                                          </p:spTgt>
                                        </p:tgtEl>
                                        <p:attrNameLst>
                                          <p:attrName>style.visibility</p:attrName>
                                        </p:attrNameLst>
                                      </p:cBhvr>
                                      <p:to>
                                        <p:strVal val="visible"/>
                                      </p:to>
                                    </p:set>
                                    <p:anim calcmode="lin" valueType="num">
                                      <p:cBhvr additive="base">
                                        <p:cTn id="31" dur="500" fill="hold"/>
                                        <p:tgtEl>
                                          <p:spTgt spid="2451459">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45145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451459">
                                            <p:txEl>
                                              <p:pRg st="4" end="4"/>
                                            </p:txEl>
                                          </p:spTgt>
                                        </p:tgtEl>
                                        <p:attrNameLst>
                                          <p:attrName>style.visibility</p:attrName>
                                        </p:attrNameLst>
                                      </p:cBhvr>
                                      <p:to>
                                        <p:strVal val="visible"/>
                                      </p:to>
                                    </p:set>
                                    <p:anim calcmode="lin" valueType="num">
                                      <p:cBhvr additive="base">
                                        <p:cTn id="37" dur="500" fill="hold"/>
                                        <p:tgtEl>
                                          <p:spTgt spid="2451459">
                                            <p:txEl>
                                              <p:pRg st="4" end="4"/>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2451459">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1458" grpId="0"/>
      <p:bldP spid="2451459"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2482" name="Rectangle 2"/>
          <p:cNvSpPr>
            <a:spLocks noGrp="1" noChangeArrowheads="1"/>
          </p:cNvSpPr>
          <p:nvPr>
            <p:ph type="title"/>
          </p:nvPr>
        </p:nvSpPr>
        <p:spPr/>
        <p:txBody>
          <a:bodyPr/>
          <a:lstStyle/>
          <a:p>
            <a:pPr marL="838200" indent="-838200"/>
            <a:r>
              <a:rPr lang="zh-CN" altLang="en-US" b="1">
                <a:latin typeface="宋体" pitchFamily="2" charset="-122"/>
              </a:rPr>
              <a:t>二、一维</a:t>
            </a:r>
            <a:r>
              <a:rPr lang="zh-CN" altLang="en-US" b="1"/>
              <a:t>随机变量及其分布</a:t>
            </a:r>
          </a:p>
        </p:txBody>
      </p:sp>
      <p:sp>
        <p:nvSpPr>
          <p:cNvPr id="2452483" name="Rectangle 3"/>
          <p:cNvSpPr>
            <a:spLocks noGrp="1" noChangeArrowheads="1"/>
          </p:cNvSpPr>
          <p:nvPr>
            <p:ph type="body" idx="1"/>
          </p:nvPr>
        </p:nvSpPr>
        <p:spPr/>
        <p:txBody>
          <a:bodyPr/>
          <a:lstStyle/>
          <a:p>
            <a:pPr marL="609600" indent="-609600">
              <a:lnSpc>
                <a:spcPct val="90000"/>
              </a:lnSpc>
            </a:pPr>
            <a:r>
              <a:rPr lang="zh-CN" altLang="en-US" b="1"/>
              <a:t>考试要求</a:t>
            </a:r>
          </a:p>
          <a:p>
            <a:pPr marL="609600" indent="-609600">
              <a:lnSpc>
                <a:spcPct val="90000"/>
              </a:lnSpc>
            </a:pPr>
            <a:r>
              <a:rPr lang="en-US" altLang="zh-CN" b="1"/>
              <a:t>1.</a:t>
            </a:r>
            <a:r>
              <a:rPr lang="zh-CN" altLang="en-US" b="1"/>
              <a:t>理解随机变量的概念，理解分布函数</a:t>
            </a:r>
          </a:p>
          <a:p>
            <a:pPr marL="609600" indent="-609600" algn="ctr">
              <a:lnSpc>
                <a:spcPct val="90000"/>
              </a:lnSpc>
              <a:buFontTx/>
              <a:buNone/>
            </a:pPr>
            <a:r>
              <a:rPr lang="en-US" altLang="zh-CN" b="1" i="1"/>
              <a:t>F</a:t>
            </a:r>
            <a:r>
              <a:rPr lang="en-US" altLang="zh-CN" b="1" i="1" baseline="-25000"/>
              <a:t>X</a:t>
            </a:r>
            <a:r>
              <a:rPr lang="en-US" altLang="zh-CN" b="1"/>
              <a:t>(</a:t>
            </a:r>
            <a:r>
              <a:rPr lang="en-US" altLang="zh-CN" b="1" i="1">
                <a:latin typeface="Times New Roman" pitchFamily="18" charset="0"/>
              </a:rPr>
              <a:t>x</a:t>
            </a:r>
            <a:r>
              <a:rPr lang="en-US" altLang="zh-CN" b="1"/>
              <a:t>)=</a:t>
            </a:r>
            <a:r>
              <a:rPr lang="en-US" altLang="zh-CN" b="1" i="1"/>
              <a:t>P</a:t>
            </a:r>
            <a:r>
              <a:rPr lang="en-US" altLang="zh-CN" b="1"/>
              <a:t>{</a:t>
            </a:r>
            <a:r>
              <a:rPr lang="en-US" altLang="zh-CN" b="1" i="1"/>
              <a:t>X</a:t>
            </a:r>
            <a:r>
              <a:rPr lang="en-US" altLang="zh-CN" b="1">
                <a:cs typeface="Times New Roman" pitchFamily="18" charset="0"/>
              </a:rPr>
              <a:t>≤</a:t>
            </a:r>
            <a:r>
              <a:rPr lang="en-US" altLang="zh-CN" b="1" i="1">
                <a:latin typeface="Times New Roman" pitchFamily="18" charset="0"/>
              </a:rPr>
              <a:t>x</a:t>
            </a:r>
            <a:r>
              <a:rPr lang="en-US" altLang="zh-CN" b="1"/>
              <a:t>}</a:t>
            </a:r>
            <a:r>
              <a:rPr lang="zh-CN" altLang="en-US" b="1"/>
              <a:t>，</a:t>
            </a:r>
            <a:r>
              <a:rPr lang="en-US" altLang="zh-CN" b="1"/>
              <a:t>−∞&lt; </a:t>
            </a:r>
            <a:r>
              <a:rPr lang="en-US" altLang="zh-CN" b="1" i="1">
                <a:latin typeface="Times New Roman" pitchFamily="18" charset="0"/>
              </a:rPr>
              <a:t>x</a:t>
            </a:r>
            <a:r>
              <a:rPr lang="en-US" altLang="zh-CN" b="1"/>
              <a:t> &lt;+∞</a:t>
            </a:r>
            <a:endParaRPr lang="en-US" altLang="zh-CN" b="1">
              <a:solidFill>
                <a:srgbClr val="FF0000"/>
              </a:solidFill>
            </a:endParaRPr>
          </a:p>
          <a:p>
            <a:pPr marL="609600" indent="-609600">
              <a:lnSpc>
                <a:spcPct val="90000"/>
              </a:lnSpc>
              <a:buFontTx/>
              <a:buNone/>
            </a:pPr>
            <a:r>
              <a:rPr lang="zh-CN" altLang="en-US" b="1"/>
              <a:t>     的概念及性质，会计算与随机变量相联系的事件的概率</a:t>
            </a:r>
            <a:r>
              <a:rPr lang="en-US" altLang="zh-CN" b="1"/>
              <a:t>.</a:t>
            </a:r>
          </a:p>
          <a:p>
            <a:pPr marL="609600" indent="-609600">
              <a:lnSpc>
                <a:spcPct val="90000"/>
              </a:lnSpc>
            </a:pPr>
            <a:r>
              <a:rPr lang="en-US" altLang="zh-CN" b="1"/>
              <a:t>2.</a:t>
            </a:r>
            <a:r>
              <a:rPr lang="zh-CN" altLang="en-US" b="1"/>
              <a:t>理解离散型随机变量及其分布的概念，掌握</a:t>
            </a:r>
            <a:r>
              <a:rPr lang="en-US" altLang="zh-CN" b="1"/>
              <a:t>0-1</a:t>
            </a:r>
            <a:r>
              <a:rPr lang="zh-CN" altLang="en-US" b="1"/>
              <a:t>分布、二项分布</a:t>
            </a:r>
            <a:r>
              <a:rPr lang="en-US" altLang="zh-CN" b="1" i="1"/>
              <a:t>B</a:t>
            </a:r>
            <a:r>
              <a:rPr lang="en-US" altLang="zh-CN" b="1"/>
              <a:t>(</a:t>
            </a:r>
            <a:r>
              <a:rPr lang="en-US" altLang="zh-CN" b="1" i="1"/>
              <a:t>n</a:t>
            </a:r>
            <a:r>
              <a:rPr lang="en-US" altLang="zh-CN" b="1">
                <a:latin typeface="宋体" pitchFamily="2" charset="-122"/>
              </a:rPr>
              <a:t>,</a:t>
            </a:r>
            <a:r>
              <a:rPr lang="en-US" altLang="zh-CN" b="1" i="1"/>
              <a:t>p</a:t>
            </a:r>
            <a:r>
              <a:rPr lang="en-US" altLang="zh-CN" b="1"/>
              <a:t>)</a:t>
            </a:r>
            <a:r>
              <a:rPr lang="zh-CN" altLang="en-US" b="1"/>
              <a:t> </a:t>
            </a:r>
            <a:r>
              <a:rPr lang="zh-CN" altLang="en-US"/>
              <a:t>、</a:t>
            </a:r>
            <a:r>
              <a:rPr lang="zh-CN" altLang="en-US" b="1"/>
              <a:t>几何分布、超几何分布、泊松分布</a:t>
            </a:r>
            <a:r>
              <a:rPr lang="en-US" altLang="zh-CN" b="1" i="1"/>
              <a:t>P</a:t>
            </a:r>
            <a:r>
              <a:rPr lang="en-US" altLang="zh-CN" b="1"/>
              <a:t>(</a:t>
            </a:r>
            <a:r>
              <a:rPr lang="en-US" altLang="zh-CN" b="1" i="1"/>
              <a:t>λ</a:t>
            </a:r>
            <a:r>
              <a:rPr lang="en-US" altLang="zh-CN" b="1"/>
              <a:t>)</a:t>
            </a:r>
            <a:r>
              <a:rPr lang="zh-CN" altLang="en-US" b="1"/>
              <a:t>及其应用</a:t>
            </a:r>
            <a:r>
              <a:rPr lang="en-US" altLang="zh-CN" b="1"/>
              <a:t>.</a:t>
            </a:r>
            <a:endParaRPr lang="zh-CN" altLang="en-US" b="1"/>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452482"/>
                                        </p:tgtEl>
                                        <p:attrNameLst>
                                          <p:attrName>style.visibility</p:attrName>
                                        </p:attrNameLst>
                                      </p:cBhvr>
                                      <p:to>
                                        <p:strVal val="visible"/>
                                      </p:to>
                                    </p:set>
                                    <p:anim calcmode="lin" valueType="num">
                                      <p:cBhvr additive="base">
                                        <p:cTn id="7" dur="500" fill="hold"/>
                                        <p:tgtEl>
                                          <p:spTgt spid="2452482"/>
                                        </p:tgtEl>
                                        <p:attrNameLst>
                                          <p:attrName>ppt_x</p:attrName>
                                        </p:attrNameLst>
                                      </p:cBhvr>
                                      <p:tavLst>
                                        <p:tav tm="0">
                                          <p:val>
                                            <p:strVal val="0-#ppt_w/2"/>
                                          </p:val>
                                        </p:tav>
                                        <p:tav tm="100000">
                                          <p:val>
                                            <p:strVal val="#ppt_x"/>
                                          </p:val>
                                        </p:tav>
                                      </p:tavLst>
                                    </p:anim>
                                    <p:anim calcmode="lin" valueType="num">
                                      <p:cBhvr additive="base">
                                        <p:cTn id="8" dur="500" fill="hold"/>
                                        <p:tgtEl>
                                          <p:spTgt spid="245248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452483">
                                            <p:txEl>
                                              <p:pRg st="0" end="0"/>
                                            </p:txEl>
                                          </p:spTgt>
                                        </p:tgtEl>
                                        <p:attrNameLst>
                                          <p:attrName>style.visibility</p:attrName>
                                        </p:attrNameLst>
                                      </p:cBhvr>
                                      <p:to>
                                        <p:strVal val="visible"/>
                                      </p:to>
                                    </p:set>
                                    <p:anim calcmode="lin" valueType="num">
                                      <p:cBhvr additive="base">
                                        <p:cTn id="13" dur="500" fill="hold"/>
                                        <p:tgtEl>
                                          <p:spTgt spid="245248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45248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452483">
                                            <p:txEl>
                                              <p:pRg st="1" end="1"/>
                                            </p:txEl>
                                          </p:spTgt>
                                        </p:tgtEl>
                                        <p:attrNameLst>
                                          <p:attrName>style.visibility</p:attrName>
                                        </p:attrNameLst>
                                      </p:cBhvr>
                                      <p:to>
                                        <p:strVal val="visible"/>
                                      </p:to>
                                    </p:set>
                                    <p:anim calcmode="lin" valueType="num">
                                      <p:cBhvr additive="base">
                                        <p:cTn id="19" dur="500" fill="hold"/>
                                        <p:tgtEl>
                                          <p:spTgt spid="2452483">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45248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452483">
                                            <p:txEl>
                                              <p:pRg st="2" end="2"/>
                                            </p:txEl>
                                          </p:spTgt>
                                        </p:tgtEl>
                                        <p:attrNameLst>
                                          <p:attrName>style.visibility</p:attrName>
                                        </p:attrNameLst>
                                      </p:cBhvr>
                                      <p:to>
                                        <p:strVal val="visible"/>
                                      </p:to>
                                    </p:set>
                                    <p:anim calcmode="lin" valueType="num">
                                      <p:cBhvr additive="base">
                                        <p:cTn id="25" dur="500" fill="hold"/>
                                        <p:tgtEl>
                                          <p:spTgt spid="2452483">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45248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452483">
                                            <p:txEl>
                                              <p:pRg st="3" end="3"/>
                                            </p:txEl>
                                          </p:spTgt>
                                        </p:tgtEl>
                                        <p:attrNameLst>
                                          <p:attrName>style.visibility</p:attrName>
                                        </p:attrNameLst>
                                      </p:cBhvr>
                                      <p:to>
                                        <p:strVal val="visible"/>
                                      </p:to>
                                    </p:set>
                                    <p:anim calcmode="lin" valueType="num">
                                      <p:cBhvr additive="base">
                                        <p:cTn id="31" dur="500" fill="hold"/>
                                        <p:tgtEl>
                                          <p:spTgt spid="2452483">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45248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452483">
                                            <p:txEl>
                                              <p:pRg st="4" end="4"/>
                                            </p:txEl>
                                          </p:spTgt>
                                        </p:tgtEl>
                                        <p:attrNameLst>
                                          <p:attrName>style.visibility</p:attrName>
                                        </p:attrNameLst>
                                      </p:cBhvr>
                                      <p:to>
                                        <p:strVal val="visible"/>
                                      </p:to>
                                    </p:set>
                                    <p:anim calcmode="lin" valueType="num">
                                      <p:cBhvr additive="base">
                                        <p:cTn id="37" dur="500" fill="hold"/>
                                        <p:tgtEl>
                                          <p:spTgt spid="2452483">
                                            <p:txEl>
                                              <p:pRg st="4" end="4"/>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245248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2482" grpId="0"/>
      <p:bldP spid="245248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3506" name="Rectangle 2"/>
          <p:cNvSpPr>
            <a:spLocks noGrp="1" noChangeArrowheads="1"/>
          </p:cNvSpPr>
          <p:nvPr>
            <p:ph type="body" idx="1"/>
          </p:nvPr>
        </p:nvSpPr>
        <p:spPr>
          <a:xfrm>
            <a:off x="304800" y="692150"/>
            <a:ext cx="8540750" cy="5175250"/>
          </a:xfrm>
        </p:spPr>
        <p:txBody>
          <a:bodyPr/>
          <a:lstStyle/>
          <a:p>
            <a:pPr marL="609600" indent="-609600"/>
            <a:r>
              <a:rPr lang="en-US" altLang="zh-CN" b="1"/>
              <a:t>3.</a:t>
            </a:r>
            <a:r>
              <a:rPr lang="zh-CN" altLang="en-US" b="1">
                <a:solidFill>
                  <a:srgbClr val="FF0000"/>
                </a:solidFill>
              </a:rPr>
              <a:t>掌握</a:t>
            </a:r>
            <a:r>
              <a:rPr lang="zh-CN" altLang="en-US" b="1"/>
              <a:t>泊松定理的结论和应用条件，会用泊松分布近似表示二项分布</a:t>
            </a:r>
            <a:r>
              <a:rPr lang="en-US" altLang="zh-CN" b="1"/>
              <a:t>.</a:t>
            </a:r>
          </a:p>
          <a:p>
            <a:pPr marL="609600" indent="-609600"/>
            <a:r>
              <a:rPr lang="en-US" altLang="zh-CN" b="1"/>
              <a:t>4.</a:t>
            </a:r>
            <a:r>
              <a:rPr lang="zh-CN" altLang="en-US" b="1"/>
              <a:t>理解连续型随机变量及其概率密度的概念，掌握均匀分布</a:t>
            </a:r>
            <a:r>
              <a:rPr lang="en-US" altLang="zh-CN" b="1" i="1"/>
              <a:t>U</a:t>
            </a:r>
            <a:r>
              <a:rPr lang="en-US" altLang="zh-CN" b="1"/>
              <a:t>(</a:t>
            </a:r>
            <a:r>
              <a:rPr lang="en-US" altLang="zh-CN" b="1" i="1"/>
              <a:t>a</a:t>
            </a:r>
            <a:r>
              <a:rPr lang="en-US" altLang="zh-CN" b="1">
                <a:latin typeface="宋体" pitchFamily="2" charset="-122"/>
              </a:rPr>
              <a:t>,</a:t>
            </a:r>
            <a:r>
              <a:rPr lang="en-US" altLang="zh-CN" b="1" i="1"/>
              <a:t>b</a:t>
            </a:r>
            <a:r>
              <a:rPr lang="en-US" altLang="zh-CN" b="1"/>
              <a:t>)</a:t>
            </a:r>
            <a:r>
              <a:rPr lang="zh-CN" altLang="en-US" b="1"/>
              <a:t>、正态分布</a:t>
            </a:r>
            <a:r>
              <a:rPr lang="en-US" altLang="zh-CN" b="1" i="1"/>
              <a:t>N</a:t>
            </a:r>
            <a:r>
              <a:rPr lang="en-US" altLang="zh-CN" b="1"/>
              <a:t>(</a:t>
            </a:r>
            <a:r>
              <a:rPr lang="en-US" altLang="zh-CN" b="1" i="1">
                <a:cs typeface="Times New Roman" pitchFamily="18" charset="0"/>
              </a:rPr>
              <a:t>μ</a:t>
            </a:r>
            <a:r>
              <a:rPr lang="en-US" altLang="zh-CN" b="1">
                <a:latin typeface="宋体" pitchFamily="2" charset="-122"/>
              </a:rPr>
              <a:t>,</a:t>
            </a:r>
            <a:r>
              <a:rPr lang="en-US" altLang="zh-CN" b="1" i="1">
                <a:cs typeface="Times New Roman" pitchFamily="18" charset="0"/>
              </a:rPr>
              <a:t>σ</a:t>
            </a:r>
            <a:r>
              <a:rPr kumimoji="1" lang="en-US" altLang="zh-CN" b="1" baseline="30000"/>
              <a:t>2</a:t>
            </a:r>
            <a:r>
              <a:rPr lang="en-US" altLang="zh-CN" b="1"/>
              <a:t>)</a:t>
            </a:r>
            <a:r>
              <a:rPr lang="zh-CN" altLang="en-US" b="1"/>
              <a:t> 、指数分布及其应用，其中参数为</a:t>
            </a:r>
            <a:r>
              <a:rPr lang="en-US" altLang="zh-CN" b="1" i="1"/>
              <a:t>λ</a:t>
            </a:r>
            <a:r>
              <a:rPr lang="en-US" altLang="zh-CN" b="1"/>
              <a:t>(</a:t>
            </a:r>
            <a:r>
              <a:rPr lang="en-US" altLang="zh-CN" b="1" i="1"/>
              <a:t>λ&gt;0</a:t>
            </a:r>
            <a:r>
              <a:rPr lang="en-US" altLang="zh-CN" b="1"/>
              <a:t>)</a:t>
            </a:r>
            <a:r>
              <a:rPr lang="zh-CN" altLang="en-US" b="1"/>
              <a:t>的指数分布</a:t>
            </a:r>
            <a:r>
              <a:rPr lang="en-US" altLang="zh-CN" b="1" i="1"/>
              <a:t>E</a:t>
            </a:r>
            <a:r>
              <a:rPr lang="en-US" altLang="zh-CN" b="1"/>
              <a:t>(</a:t>
            </a:r>
            <a:r>
              <a:rPr lang="en-US" altLang="zh-CN" b="1" i="1"/>
              <a:t>λ</a:t>
            </a:r>
            <a:r>
              <a:rPr lang="en-US" altLang="zh-CN" b="1"/>
              <a:t>)</a:t>
            </a:r>
            <a:r>
              <a:rPr lang="zh-CN" altLang="en-US" b="1"/>
              <a:t>的概率密度为</a:t>
            </a:r>
          </a:p>
        </p:txBody>
      </p:sp>
      <p:graphicFrame>
        <p:nvGraphicFramePr>
          <p:cNvPr id="2453507" name="Object 3"/>
          <p:cNvGraphicFramePr>
            <a:graphicFrameLocks noChangeAspect="1"/>
          </p:cNvGraphicFramePr>
          <p:nvPr/>
        </p:nvGraphicFramePr>
        <p:xfrm>
          <a:off x="2339975" y="3933825"/>
          <a:ext cx="4321175" cy="1433513"/>
        </p:xfrm>
        <a:graphic>
          <a:graphicData uri="http://schemas.openxmlformats.org/presentationml/2006/ole">
            <p:oleObj spid="_x0000_s2453507" name="Equation" r:id="rId3" imgW="1460160" imgH="482400" progId="Equation.DSMT4">
              <p:embed/>
            </p:oleObj>
          </a:graphicData>
        </a:graphic>
      </p:graphicFrame>
      <p:sp>
        <p:nvSpPr>
          <p:cNvPr id="2453508" name="Rectangle 4"/>
          <p:cNvSpPr>
            <a:spLocks noChangeArrowheads="1"/>
          </p:cNvSpPr>
          <p:nvPr/>
        </p:nvSpPr>
        <p:spPr bwMode="auto">
          <a:xfrm>
            <a:off x="457200" y="5516563"/>
            <a:ext cx="8229600" cy="609600"/>
          </a:xfrm>
          <a:prstGeom prst="rect">
            <a:avLst/>
          </a:prstGeom>
          <a:noFill/>
          <a:ln w="9525">
            <a:noFill/>
            <a:miter lim="800000"/>
            <a:headEnd/>
            <a:tailEnd/>
          </a:ln>
          <a:effectLst/>
        </p:spPr>
        <p:txBody>
          <a:bodyPr/>
          <a:lstStyle/>
          <a:p>
            <a:pPr marL="609600" indent="-609600">
              <a:spcBef>
                <a:spcPct val="20000"/>
              </a:spcBef>
              <a:buFontTx/>
              <a:buChar char="•"/>
            </a:pPr>
            <a:r>
              <a:rPr lang="en-US" altLang="zh-CN" sz="3200" b="1"/>
              <a:t>5.</a:t>
            </a:r>
            <a:r>
              <a:rPr lang="zh-CN" altLang="en-US" sz="3200" b="1"/>
              <a:t>会求随机变量函数的分布</a:t>
            </a:r>
            <a:r>
              <a:rPr lang="en-US" altLang="zh-CN" sz="3200" b="1"/>
              <a:t>.</a:t>
            </a:r>
            <a:endParaRPr lang="zh-CN" altLang="en-US" sz="3200" b="1"/>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453506">
                                            <p:txEl>
                                              <p:pRg st="0" end="0"/>
                                            </p:txEl>
                                          </p:spTgt>
                                        </p:tgtEl>
                                        <p:attrNameLst>
                                          <p:attrName>style.visibility</p:attrName>
                                        </p:attrNameLst>
                                      </p:cBhvr>
                                      <p:to>
                                        <p:strVal val="visible"/>
                                      </p:to>
                                    </p:set>
                                    <p:anim calcmode="lin" valueType="num">
                                      <p:cBhvr additive="base">
                                        <p:cTn id="7" dur="500" fill="hold"/>
                                        <p:tgtEl>
                                          <p:spTgt spid="245350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45350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453506">
                                            <p:txEl>
                                              <p:pRg st="1" end="1"/>
                                            </p:txEl>
                                          </p:spTgt>
                                        </p:tgtEl>
                                        <p:attrNameLst>
                                          <p:attrName>style.visibility</p:attrName>
                                        </p:attrNameLst>
                                      </p:cBhvr>
                                      <p:to>
                                        <p:strVal val="visible"/>
                                      </p:to>
                                    </p:set>
                                    <p:anim calcmode="lin" valueType="num">
                                      <p:cBhvr additive="base">
                                        <p:cTn id="13" dur="500" fill="hold"/>
                                        <p:tgtEl>
                                          <p:spTgt spid="2453506">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45350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2453507"/>
                                        </p:tgtEl>
                                        <p:attrNameLst>
                                          <p:attrName>style.visibility</p:attrName>
                                        </p:attrNameLst>
                                      </p:cBhvr>
                                      <p:to>
                                        <p:strVal val="visible"/>
                                      </p:to>
                                    </p:set>
                                    <p:anim calcmode="lin" valueType="num">
                                      <p:cBhvr additive="base">
                                        <p:cTn id="19" dur="500" fill="hold"/>
                                        <p:tgtEl>
                                          <p:spTgt spid="2453507"/>
                                        </p:tgtEl>
                                        <p:attrNameLst>
                                          <p:attrName>ppt_x</p:attrName>
                                        </p:attrNameLst>
                                      </p:cBhvr>
                                      <p:tavLst>
                                        <p:tav tm="0">
                                          <p:val>
                                            <p:strVal val="0-#ppt_w/2"/>
                                          </p:val>
                                        </p:tav>
                                        <p:tav tm="100000">
                                          <p:val>
                                            <p:strVal val="#ppt_x"/>
                                          </p:val>
                                        </p:tav>
                                      </p:tavLst>
                                    </p:anim>
                                    <p:anim calcmode="lin" valueType="num">
                                      <p:cBhvr additive="base">
                                        <p:cTn id="20" dur="500" fill="hold"/>
                                        <p:tgtEl>
                                          <p:spTgt spid="2453507"/>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453508">
                                            <p:txEl>
                                              <p:pRg st="0" end="0"/>
                                            </p:txEl>
                                          </p:spTgt>
                                        </p:tgtEl>
                                        <p:attrNameLst>
                                          <p:attrName>style.visibility</p:attrName>
                                        </p:attrNameLst>
                                      </p:cBhvr>
                                      <p:to>
                                        <p:strVal val="visible"/>
                                      </p:to>
                                    </p:set>
                                    <p:anim calcmode="lin" valueType="num">
                                      <p:cBhvr additive="base">
                                        <p:cTn id="25" dur="500" fill="hold"/>
                                        <p:tgtEl>
                                          <p:spTgt spid="2453508">
                                            <p:txEl>
                                              <p:pRg st="0" end="0"/>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453508">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3506" grpId="0" build="p"/>
      <p:bldP spid="2453508"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4530" name="Rectangle 2"/>
          <p:cNvSpPr>
            <a:spLocks noGrp="1" noChangeArrowheads="1"/>
          </p:cNvSpPr>
          <p:nvPr>
            <p:ph type="title"/>
          </p:nvPr>
        </p:nvSpPr>
        <p:spPr/>
        <p:txBody>
          <a:bodyPr/>
          <a:lstStyle/>
          <a:p>
            <a:pPr marL="838200" indent="-838200"/>
            <a:r>
              <a:rPr lang="zh-CN" altLang="en-US" b="1">
                <a:latin typeface="宋体" pitchFamily="2" charset="-122"/>
              </a:rPr>
              <a:t>三、多维</a:t>
            </a:r>
            <a:r>
              <a:rPr lang="zh-CN" altLang="en-US" b="1"/>
              <a:t>随机变量及其分布</a:t>
            </a:r>
            <a:r>
              <a:rPr lang="zh-CN" altLang="en-US"/>
              <a:t> </a:t>
            </a:r>
          </a:p>
        </p:txBody>
      </p:sp>
      <p:sp>
        <p:nvSpPr>
          <p:cNvPr id="2454531" name="Rectangle 3"/>
          <p:cNvSpPr>
            <a:spLocks noGrp="1" noChangeArrowheads="1"/>
          </p:cNvSpPr>
          <p:nvPr>
            <p:ph type="body" idx="1"/>
          </p:nvPr>
        </p:nvSpPr>
        <p:spPr/>
        <p:txBody>
          <a:bodyPr/>
          <a:lstStyle/>
          <a:p>
            <a:pPr marL="609600" indent="-609600"/>
            <a:r>
              <a:rPr lang="zh-CN" altLang="en-US" b="1"/>
              <a:t>考试内容</a:t>
            </a:r>
          </a:p>
          <a:p>
            <a:pPr marL="609600" indent="-609600"/>
            <a:r>
              <a:rPr lang="zh-CN" altLang="en-US" b="1"/>
              <a:t>多维随机变量及其分布  二维离散型随机变量的概率分布、边缘分布和条件分布  二维连续型随机变量的概率密度、边缘密度和条件密度  </a:t>
            </a:r>
          </a:p>
          <a:p>
            <a:pPr marL="609600" indent="-609600"/>
            <a:r>
              <a:rPr lang="zh-CN" altLang="en-US" b="1"/>
              <a:t>随机变量的独立性和不相关性  </a:t>
            </a:r>
          </a:p>
          <a:p>
            <a:pPr marL="609600" indent="-609600"/>
            <a:r>
              <a:rPr lang="zh-CN" altLang="en-US" b="1"/>
              <a:t>常用二维随机变量的分布  </a:t>
            </a:r>
          </a:p>
          <a:p>
            <a:pPr marL="609600" indent="-609600"/>
            <a:r>
              <a:rPr lang="zh-CN" altLang="en-US" b="1"/>
              <a:t>两个及两个以上随机变量简单函数的分布</a:t>
            </a:r>
            <a:r>
              <a:rPr lang="zh-CN" altLang="en-US"/>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454530"/>
                                        </p:tgtEl>
                                        <p:attrNameLst>
                                          <p:attrName>style.visibility</p:attrName>
                                        </p:attrNameLst>
                                      </p:cBhvr>
                                      <p:to>
                                        <p:strVal val="visible"/>
                                      </p:to>
                                    </p:set>
                                    <p:anim calcmode="lin" valueType="num">
                                      <p:cBhvr additive="base">
                                        <p:cTn id="7" dur="500" fill="hold"/>
                                        <p:tgtEl>
                                          <p:spTgt spid="2454530"/>
                                        </p:tgtEl>
                                        <p:attrNameLst>
                                          <p:attrName>ppt_x</p:attrName>
                                        </p:attrNameLst>
                                      </p:cBhvr>
                                      <p:tavLst>
                                        <p:tav tm="0">
                                          <p:val>
                                            <p:strVal val="0-#ppt_w/2"/>
                                          </p:val>
                                        </p:tav>
                                        <p:tav tm="100000">
                                          <p:val>
                                            <p:strVal val="#ppt_x"/>
                                          </p:val>
                                        </p:tav>
                                      </p:tavLst>
                                    </p:anim>
                                    <p:anim calcmode="lin" valueType="num">
                                      <p:cBhvr additive="base">
                                        <p:cTn id="8" dur="500" fill="hold"/>
                                        <p:tgtEl>
                                          <p:spTgt spid="245453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454531">
                                            <p:txEl>
                                              <p:pRg st="0" end="0"/>
                                            </p:txEl>
                                          </p:spTgt>
                                        </p:tgtEl>
                                        <p:attrNameLst>
                                          <p:attrName>style.visibility</p:attrName>
                                        </p:attrNameLst>
                                      </p:cBhvr>
                                      <p:to>
                                        <p:strVal val="visible"/>
                                      </p:to>
                                    </p:set>
                                    <p:anim calcmode="lin" valueType="num">
                                      <p:cBhvr additive="base">
                                        <p:cTn id="13" dur="500" fill="hold"/>
                                        <p:tgtEl>
                                          <p:spTgt spid="2454531">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45453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454531">
                                            <p:txEl>
                                              <p:pRg st="1" end="1"/>
                                            </p:txEl>
                                          </p:spTgt>
                                        </p:tgtEl>
                                        <p:attrNameLst>
                                          <p:attrName>style.visibility</p:attrName>
                                        </p:attrNameLst>
                                      </p:cBhvr>
                                      <p:to>
                                        <p:strVal val="visible"/>
                                      </p:to>
                                    </p:set>
                                    <p:anim calcmode="lin" valueType="num">
                                      <p:cBhvr additive="base">
                                        <p:cTn id="19" dur="500" fill="hold"/>
                                        <p:tgtEl>
                                          <p:spTgt spid="2454531">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45453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454531">
                                            <p:txEl>
                                              <p:pRg st="2" end="2"/>
                                            </p:txEl>
                                          </p:spTgt>
                                        </p:tgtEl>
                                        <p:attrNameLst>
                                          <p:attrName>style.visibility</p:attrName>
                                        </p:attrNameLst>
                                      </p:cBhvr>
                                      <p:to>
                                        <p:strVal val="visible"/>
                                      </p:to>
                                    </p:set>
                                    <p:anim calcmode="lin" valueType="num">
                                      <p:cBhvr additive="base">
                                        <p:cTn id="25" dur="500" fill="hold"/>
                                        <p:tgtEl>
                                          <p:spTgt spid="2454531">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45453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454531">
                                            <p:txEl>
                                              <p:pRg st="3" end="3"/>
                                            </p:txEl>
                                          </p:spTgt>
                                        </p:tgtEl>
                                        <p:attrNameLst>
                                          <p:attrName>style.visibility</p:attrName>
                                        </p:attrNameLst>
                                      </p:cBhvr>
                                      <p:to>
                                        <p:strVal val="visible"/>
                                      </p:to>
                                    </p:set>
                                    <p:anim calcmode="lin" valueType="num">
                                      <p:cBhvr additive="base">
                                        <p:cTn id="31" dur="500" fill="hold"/>
                                        <p:tgtEl>
                                          <p:spTgt spid="2454531">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45453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454531">
                                            <p:txEl>
                                              <p:pRg st="4" end="4"/>
                                            </p:txEl>
                                          </p:spTgt>
                                        </p:tgtEl>
                                        <p:attrNameLst>
                                          <p:attrName>style.visibility</p:attrName>
                                        </p:attrNameLst>
                                      </p:cBhvr>
                                      <p:to>
                                        <p:strVal val="visible"/>
                                      </p:to>
                                    </p:set>
                                    <p:anim calcmode="lin" valueType="num">
                                      <p:cBhvr additive="base">
                                        <p:cTn id="37" dur="500" fill="hold"/>
                                        <p:tgtEl>
                                          <p:spTgt spid="2454531">
                                            <p:txEl>
                                              <p:pRg st="4" end="4"/>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2454531">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4530" grpId="0"/>
      <p:bldP spid="2454531"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5554" name="Rectangle 2"/>
          <p:cNvSpPr>
            <a:spLocks noGrp="1" noChangeArrowheads="1"/>
          </p:cNvSpPr>
          <p:nvPr>
            <p:ph type="title"/>
          </p:nvPr>
        </p:nvSpPr>
        <p:spPr/>
        <p:txBody>
          <a:bodyPr/>
          <a:lstStyle/>
          <a:p>
            <a:pPr marL="838200" indent="-838200"/>
            <a:r>
              <a:rPr lang="zh-CN" altLang="en-US" b="1">
                <a:latin typeface="宋体" pitchFamily="2" charset="-122"/>
              </a:rPr>
              <a:t>三、多维</a:t>
            </a:r>
            <a:r>
              <a:rPr lang="zh-CN" altLang="en-US" b="1"/>
              <a:t>随机变量及其分布</a:t>
            </a:r>
            <a:r>
              <a:rPr lang="zh-CN" altLang="en-US"/>
              <a:t> </a:t>
            </a:r>
          </a:p>
        </p:txBody>
      </p:sp>
      <p:sp>
        <p:nvSpPr>
          <p:cNvPr id="2455555" name="Rectangle 3"/>
          <p:cNvSpPr>
            <a:spLocks noGrp="1" noChangeArrowheads="1"/>
          </p:cNvSpPr>
          <p:nvPr>
            <p:ph type="body" idx="1"/>
          </p:nvPr>
        </p:nvSpPr>
        <p:spPr/>
        <p:txBody>
          <a:bodyPr/>
          <a:lstStyle/>
          <a:p>
            <a:pPr marL="609600" indent="-609600"/>
            <a:r>
              <a:rPr lang="zh-CN" altLang="en-US" b="1"/>
              <a:t>考试要求</a:t>
            </a:r>
          </a:p>
          <a:p>
            <a:pPr marL="609600" indent="-609600"/>
            <a:r>
              <a:rPr lang="en-US" altLang="zh-CN" b="1"/>
              <a:t>1.</a:t>
            </a:r>
            <a:r>
              <a:rPr lang="zh-CN" altLang="en-US" b="1"/>
              <a:t>理解多维随机变量的分布函数的概念和基本性质</a:t>
            </a:r>
            <a:r>
              <a:rPr lang="en-US" altLang="zh-CN" b="1"/>
              <a:t>.</a:t>
            </a:r>
          </a:p>
          <a:p>
            <a:pPr marL="609600" indent="-609600"/>
            <a:r>
              <a:rPr lang="en-US" altLang="zh-CN" b="1"/>
              <a:t>2.</a:t>
            </a:r>
            <a:r>
              <a:rPr lang="zh-CN" altLang="en-US" b="1"/>
              <a:t>理解二维离散型随机变量的概率分布和二维连续型随机变量的概率密度，掌握二维随机变量边缘分布的和条件分布．</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455554"/>
                                        </p:tgtEl>
                                        <p:attrNameLst>
                                          <p:attrName>style.visibility</p:attrName>
                                        </p:attrNameLst>
                                      </p:cBhvr>
                                      <p:to>
                                        <p:strVal val="visible"/>
                                      </p:to>
                                    </p:set>
                                    <p:anim calcmode="lin" valueType="num">
                                      <p:cBhvr additive="base">
                                        <p:cTn id="7" dur="500" fill="hold"/>
                                        <p:tgtEl>
                                          <p:spTgt spid="2455554"/>
                                        </p:tgtEl>
                                        <p:attrNameLst>
                                          <p:attrName>ppt_x</p:attrName>
                                        </p:attrNameLst>
                                      </p:cBhvr>
                                      <p:tavLst>
                                        <p:tav tm="0">
                                          <p:val>
                                            <p:strVal val="0-#ppt_w/2"/>
                                          </p:val>
                                        </p:tav>
                                        <p:tav tm="100000">
                                          <p:val>
                                            <p:strVal val="#ppt_x"/>
                                          </p:val>
                                        </p:tav>
                                      </p:tavLst>
                                    </p:anim>
                                    <p:anim calcmode="lin" valueType="num">
                                      <p:cBhvr additive="base">
                                        <p:cTn id="8" dur="500" fill="hold"/>
                                        <p:tgtEl>
                                          <p:spTgt spid="245555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455555">
                                            <p:txEl>
                                              <p:pRg st="0" end="0"/>
                                            </p:txEl>
                                          </p:spTgt>
                                        </p:tgtEl>
                                        <p:attrNameLst>
                                          <p:attrName>style.visibility</p:attrName>
                                        </p:attrNameLst>
                                      </p:cBhvr>
                                      <p:to>
                                        <p:strVal val="visible"/>
                                      </p:to>
                                    </p:set>
                                    <p:anim calcmode="lin" valueType="num">
                                      <p:cBhvr additive="base">
                                        <p:cTn id="13" dur="500" fill="hold"/>
                                        <p:tgtEl>
                                          <p:spTgt spid="2455555">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45555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455555">
                                            <p:txEl>
                                              <p:pRg st="1" end="1"/>
                                            </p:txEl>
                                          </p:spTgt>
                                        </p:tgtEl>
                                        <p:attrNameLst>
                                          <p:attrName>style.visibility</p:attrName>
                                        </p:attrNameLst>
                                      </p:cBhvr>
                                      <p:to>
                                        <p:strVal val="visible"/>
                                      </p:to>
                                    </p:set>
                                    <p:anim calcmode="lin" valueType="num">
                                      <p:cBhvr additive="base">
                                        <p:cTn id="19" dur="500" fill="hold"/>
                                        <p:tgtEl>
                                          <p:spTgt spid="2455555">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45555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455555">
                                            <p:txEl>
                                              <p:pRg st="2" end="2"/>
                                            </p:txEl>
                                          </p:spTgt>
                                        </p:tgtEl>
                                        <p:attrNameLst>
                                          <p:attrName>style.visibility</p:attrName>
                                        </p:attrNameLst>
                                      </p:cBhvr>
                                      <p:to>
                                        <p:strVal val="visible"/>
                                      </p:to>
                                    </p:set>
                                    <p:anim calcmode="lin" valueType="num">
                                      <p:cBhvr additive="base">
                                        <p:cTn id="25" dur="500" fill="hold"/>
                                        <p:tgtEl>
                                          <p:spTgt spid="2455555">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455555">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5554" grpId="0"/>
      <p:bldP spid="245555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1650" name="Rectangle 2"/>
          <p:cNvSpPr>
            <a:spLocks noGrp="1" noChangeArrowheads="1"/>
          </p:cNvSpPr>
          <p:nvPr>
            <p:ph type="title"/>
          </p:nvPr>
        </p:nvSpPr>
        <p:spPr/>
        <p:txBody>
          <a:bodyPr/>
          <a:lstStyle/>
          <a:p>
            <a:pPr marL="838200" indent="-838200"/>
            <a:r>
              <a:rPr lang="zh-CN" altLang="en-US" b="1">
                <a:latin typeface="宋体" pitchFamily="2" charset="-122"/>
              </a:rPr>
              <a:t>第一章 随机事件与概率</a:t>
            </a:r>
          </a:p>
        </p:txBody>
      </p:sp>
      <p:sp>
        <p:nvSpPr>
          <p:cNvPr id="2331651" name="Rectangle 3"/>
          <p:cNvSpPr>
            <a:spLocks noGrp="1" noChangeArrowheads="1"/>
          </p:cNvSpPr>
          <p:nvPr>
            <p:ph type="body" idx="1"/>
          </p:nvPr>
        </p:nvSpPr>
        <p:spPr/>
        <p:txBody>
          <a:bodyPr/>
          <a:lstStyle/>
          <a:p>
            <a:pPr marL="609600" indent="-609600"/>
            <a:r>
              <a:rPr lang="en-US" altLang="zh-CN" b="1"/>
              <a:t>1.</a:t>
            </a:r>
            <a:r>
              <a:rPr lang="zh-CN" altLang="en-US" b="1"/>
              <a:t> 了解样本空间的概念，理解随机事件的概念，掌握事件之间的关系和基本运算。</a:t>
            </a:r>
          </a:p>
          <a:p>
            <a:pPr marL="609600" indent="-609600"/>
            <a:r>
              <a:rPr lang="en-US" altLang="zh-CN" b="1"/>
              <a:t>2.</a:t>
            </a:r>
            <a:r>
              <a:rPr lang="zh-CN" altLang="en-US" b="1"/>
              <a:t>理解事件频率的概念，了解随机现象的统计规律性。</a:t>
            </a:r>
          </a:p>
          <a:p>
            <a:pPr marL="609600" indent="-609600"/>
            <a:r>
              <a:rPr lang="en-US" altLang="zh-CN" b="1"/>
              <a:t>3.</a:t>
            </a:r>
            <a:r>
              <a:rPr lang="zh-CN" altLang="en-US" b="1"/>
              <a:t>理解古典概率的定义，了解几何概率的定义和概率的统计定义。</a:t>
            </a:r>
          </a:p>
          <a:p>
            <a:pPr marL="609600" indent="-609600"/>
            <a:r>
              <a:rPr lang="en-US" altLang="zh-CN" b="1"/>
              <a:t>4.</a:t>
            </a:r>
            <a:r>
              <a:rPr lang="zh-CN" altLang="en-US" b="1"/>
              <a:t>掌握概率的基本性质和应用这些性质进行概率计算。</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331650"/>
                                        </p:tgtEl>
                                        <p:attrNameLst>
                                          <p:attrName>style.visibility</p:attrName>
                                        </p:attrNameLst>
                                      </p:cBhvr>
                                      <p:to>
                                        <p:strVal val="visible"/>
                                      </p:to>
                                    </p:set>
                                    <p:anim calcmode="lin" valueType="num">
                                      <p:cBhvr additive="base">
                                        <p:cTn id="7" dur="500" fill="hold"/>
                                        <p:tgtEl>
                                          <p:spTgt spid="2331650"/>
                                        </p:tgtEl>
                                        <p:attrNameLst>
                                          <p:attrName>ppt_x</p:attrName>
                                        </p:attrNameLst>
                                      </p:cBhvr>
                                      <p:tavLst>
                                        <p:tav tm="0">
                                          <p:val>
                                            <p:strVal val="0-#ppt_w/2"/>
                                          </p:val>
                                        </p:tav>
                                        <p:tav tm="100000">
                                          <p:val>
                                            <p:strVal val="#ppt_x"/>
                                          </p:val>
                                        </p:tav>
                                      </p:tavLst>
                                    </p:anim>
                                    <p:anim calcmode="lin" valueType="num">
                                      <p:cBhvr additive="base">
                                        <p:cTn id="8" dur="500" fill="hold"/>
                                        <p:tgtEl>
                                          <p:spTgt spid="233165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331651">
                                            <p:txEl>
                                              <p:pRg st="0" end="0"/>
                                            </p:txEl>
                                          </p:spTgt>
                                        </p:tgtEl>
                                        <p:attrNameLst>
                                          <p:attrName>style.visibility</p:attrName>
                                        </p:attrNameLst>
                                      </p:cBhvr>
                                      <p:to>
                                        <p:strVal val="visible"/>
                                      </p:to>
                                    </p:set>
                                    <p:anim calcmode="lin" valueType="num">
                                      <p:cBhvr additive="base">
                                        <p:cTn id="13" dur="500" fill="hold"/>
                                        <p:tgtEl>
                                          <p:spTgt spid="2331651">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33165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331651">
                                            <p:txEl>
                                              <p:pRg st="1" end="1"/>
                                            </p:txEl>
                                          </p:spTgt>
                                        </p:tgtEl>
                                        <p:attrNameLst>
                                          <p:attrName>style.visibility</p:attrName>
                                        </p:attrNameLst>
                                      </p:cBhvr>
                                      <p:to>
                                        <p:strVal val="visible"/>
                                      </p:to>
                                    </p:set>
                                    <p:anim calcmode="lin" valueType="num">
                                      <p:cBhvr additive="base">
                                        <p:cTn id="19" dur="500" fill="hold"/>
                                        <p:tgtEl>
                                          <p:spTgt spid="2331651">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33165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331651">
                                            <p:txEl>
                                              <p:pRg st="2" end="2"/>
                                            </p:txEl>
                                          </p:spTgt>
                                        </p:tgtEl>
                                        <p:attrNameLst>
                                          <p:attrName>style.visibility</p:attrName>
                                        </p:attrNameLst>
                                      </p:cBhvr>
                                      <p:to>
                                        <p:strVal val="visible"/>
                                      </p:to>
                                    </p:set>
                                    <p:anim calcmode="lin" valueType="num">
                                      <p:cBhvr additive="base">
                                        <p:cTn id="25" dur="500" fill="hold"/>
                                        <p:tgtEl>
                                          <p:spTgt spid="2331651">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33165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331651">
                                            <p:txEl>
                                              <p:pRg st="3" end="3"/>
                                            </p:txEl>
                                          </p:spTgt>
                                        </p:tgtEl>
                                        <p:attrNameLst>
                                          <p:attrName>style.visibility</p:attrName>
                                        </p:attrNameLst>
                                      </p:cBhvr>
                                      <p:to>
                                        <p:strVal val="visible"/>
                                      </p:to>
                                    </p:set>
                                    <p:anim calcmode="lin" valueType="num">
                                      <p:cBhvr additive="base">
                                        <p:cTn id="31" dur="500" fill="hold"/>
                                        <p:tgtEl>
                                          <p:spTgt spid="2331651">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331651">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31650" grpId="0"/>
      <p:bldP spid="2331651"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6578" name="Rectangle 2"/>
          <p:cNvSpPr>
            <a:spLocks noGrp="1" noChangeArrowheads="1"/>
          </p:cNvSpPr>
          <p:nvPr>
            <p:ph type="body" idx="1"/>
          </p:nvPr>
        </p:nvSpPr>
        <p:spPr>
          <a:xfrm>
            <a:off x="304800" y="692150"/>
            <a:ext cx="8540750" cy="5175250"/>
          </a:xfrm>
        </p:spPr>
        <p:txBody>
          <a:bodyPr/>
          <a:lstStyle/>
          <a:p>
            <a:pPr marL="609600" indent="-609600"/>
            <a:r>
              <a:rPr lang="en-US" altLang="zh-CN" b="1"/>
              <a:t>3.</a:t>
            </a:r>
            <a:r>
              <a:rPr lang="zh-CN" altLang="en-US" b="1"/>
              <a:t>理解随机变量的独立性及不相关性的概念，掌握随机变量独立的条件，理解随机变量的独立性及不相关性的关系</a:t>
            </a:r>
            <a:r>
              <a:rPr lang="en-US" altLang="zh-CN" b="1"/>
              <a:t>. </a:t>
            </a:r>
          </a:p>
          <a:p>
            <a:pPr marL="609600" indent="-609600"/>
            <a:r>
              <a:rPr lang="en-US" altLang="zh-CN" b="1"/>
              <a:t>4. </a:t>
            </a:r>
            <a:r>
              <a:rPr lang="zh-CN" altLang="en-US" b="1"/>
              <a:t>掌握二维均匀分布和二维正态分布</a:t>
            </a:r>
            <a:endParaRPr lang="en-US" altLang="zh-CN" b="1"/>
          </a:p>
        </p:txBody>
      </p:sp>
      <p:graphicFrame>
        <p:nvGraphicFramePr>
          <p:cNvPr id="2456579" name="Object 3"/>
          <p:cNvGraphicFramePr>
            <a:graphicFrameLocks noChangeAspect="1"/>
          </p:cNvGraphicFramePr>
          <p:nvPr/>
        </p:nvGraphicFramePr>
        <p:xfrm>
          <a:off x="2555875" y="2852738"/>
          <a:ext cx="3436938" cy="650875"/>
        </p:xfrm>
        <a:graphic>
          <a:graphicData uri="http://schemas.openxmlformats.org/presentationml/2006/ole">
            <p:oleObj spid="_x0000_s2456579" name="Equation" r:id="rId3" imgW="1269720" imgH="241200" progId="Equation.DSMT4">
              <p:embed/>
            </p:oleObj>
          </a:graphicData>
        </a:graphic>
      </p:graphicFrame>
      <p:sp>
        <p:nvSpPr>
          <p:cNvPr id="2456580" name="Rectangle 4"/>
          <p:cNvSpPr>
            <a:spLocks noChangeArrowheads="1"/>
          </p:cNvSpPr>
          <p:nvPr/>
        </p:nvSpPr>
        <p:spPr bwMode="auto">
          <a:xfrm>
            <a:off x="457200" y="3573463"/>
            <a:ext cx="8229600" cy="2552700"/>
          </a:xfrm>
          <a:prstGeom prst="rect">
            <a:avLst/>
          </a:prstGeom>
          <a:noFill/>
          <a:ln w="9525">
            <a:noFill/>
            <a:miter lim="800000"/>
            <a:headEnd/>
            <a:tailEnd/>
          </a:ln>
          <a:effectLst/>
        </p:spPr>
        <p:txBody>
          <a:bodyPr/>
          <a:lstStyle/>
          <a:p>
            <a:pPr marL="609600" indent="-609600">
              <a:spcBef>
                <a:spcPct val="20000"/>
              </a:spcBef>
            </a:pPr>
            <a:r>
              <a:rPr lang="zh-CN" altLang="en-US" sz="3200" b="1"/>
              <a:t>     理解其中参数的概率意义</a:t>
            </a:r>
            <a:r>
              <a:rPr lang="en-US" altLang="zh-CN" sz="3200" b="1"/>
              <a:t>.</a:t>
            </a:r>
          </a:p>
          <a:p>
            <a:pPr marL="609600" indent="-609600">
              <a:spcBef>
                <a:spcPct val="20000"/>
              </a:spcBef>
              <a:buFontTx/>
              <a:buChar char="•"/>
            </a:pPr>
            <a:r>
              <a:rPr lang="en-US" altLang="zh-CN" sz="3200" b="1"/>
              <a:t>5.</a:t>
            </a:r>
            <a:r>
              <a:rPr lang="zh-CN" altLang="en-US" sz="3200" b="1"/>
              <a:t>会根据两个随机变量的联合分布求其函数的分布，会根据多个相互独立随机变量的联合分布求其简单函数的分布</a:t>
            </a:r>
            <a:r>
              <a:rPr lang="en-US" altLang="zh-CN" sz="3200" b="1"/>
              <a:t>.</a:t>
            </a:r>
            <a:endParaRPr lang="zh-CN" altLang="en-US" sz="3200" b="1"/>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456578">
                                            <p:txEl>
                                              <p:pRg st="0" end="0"/>
                                            </p:txEl>
                                          </p:spTgt>
                                        </p:tgtEl>
                                        <p:attrNameLst>
                                          <p:attrName>style.visibility</p:attrName>
                                        </p:attrNameLst>
                                      </p:cBhvr>
                                      <p:to>
                                        <p:strVal val="visible"/>
                                      </p:to>
                                    </p:set>
                                    <p:anim calcmode="lin" valueType="num">
                                      <p:cBhvr additive="base">
                                        <p:cTn id="7" dur="500" fill="hold"/>
                                        <p:tgtEl>
                                          <p:spTgt spid="245657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45657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456578">
                                            <p:txEl>
                                              <p:pRg st="1" end="1"/>
                                            </p:txEl>
                                          </p:spTgt>
                                        </p:tgtEl>
                                        <p:attrNameLst>
                                          <p:attrName>style.visibility</p:attrName>
                                        </p:attrNameLst>
                                      </p:cBhvr>
                                      <p:to>
                                        <p:strVal val="visible"/>
                                      </p:to>
                                    </p:set>
                                    <p:anim calcmode="lin" valueType="num">
                                      <p:cBhvr additive="base">
                                        <p:cTn id="13" dur="500" fill="hold"/>
                                        <p:tgtEl>
                                          <p:spTgt spid="2456578">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45657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2456579"/>
                                        </p:tgtEl>
                                        <p:attrNameLst>
                                          <p:attrName>style.visibility</p:attrName>
                                        </p:attrNameLst>
                                      </p:cBhvr>
                                      <p:to>
                                        <p:strVal val="visible"/>
                                      </p:to>
                                    </p:set>
                                    <p:anim calcmode="lin" valueType="num">
                                      <p:cBhvr additive="base">
                                        <p:cTn id="19" dur="500" fill="hold"/>
                                        <p:tgtEl>
                                          <p:spTgt spid="2456579"/>
                                        </p:tgtEl>
                                        <p:attrNameLst>
                                          <p:attrName>ppt_x</p:attrName>
                                        </p:attrNameLst>
                                      </p:cBhvr>
                                      <p:tavLst>
                                        <p:tav tm="0">
                                          <p:val>
                                            <p:strVal val="0-#ppt_w/2"/>
                                          </p:val>
                                        </p:tav>
                                        <p:tav tm="100000">
                                          <p:val>
                                            <p:strVal val="#ppt_x"/>
                                          </p:val>
                                        </p:tav>
                                      </p:tavLst>
                                    </p:anim>
                                    <p:anim calcmode="lin" valueType="num">
                                      <p:cBhvr additive="base">
                                        <p:cTn id="20" dur="500" fill="hold"/>
                                        <p:tgtEl>
                                          <p:spTgt spid="2456579"/>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456580">
                                            <p:txEl>
                                              <p:pRg st="0" end="0"/>
                                            </p:txEl>
                                          </p:spTgt>
                                        </p:tgtEl>
                                        <p:attrNameLst>
                                          <p:attrName>style.visibility</p:attrName>
                                        </p:attrNameLst>
                                      </p:cBhvr>
                                      <p:to>
                                        <p:strVal val="visible"/>
                                      </p:to>
                                    </p:set>
                                    <p:anim calcmode="lin" valueType="num">
                                      <p:cBhvr additive="base">
                                        <p:cTn id="25" dur="500" fill="hold"/>
                                        <p:tgtEl>
                                          <p:spTgt spid="2456580">
                                            <p:txEl>
                                              <p:pRg st="0" end="0"/>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45658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456580">
                                            <p:txEl>
                                              <p:pRg st="1" end="1"/>
                                            </p:txEl>
                                          </p:spTgt>
                                        </p:tgtEl>
                                        <p:attrNameLst>
                                          <p:attrName>style.visibility</p:attrName>
                                        </p:attrNameLst>
                                      </p:cBhvr>
                                      <p:to>
                                        <p:strVal val="visible"/>
                                      </p:to>
                                    </p:set>
                                    <p:anim calcmode="lin" valueType="num">
                                      <p:cBhvr additive="base">
                                        <p:cTn id="31" dur="500" fill="hold"/>
                                        <p:tgtEl>
                                          <p:spTgt spid="2456580">
                                            <p:txEl>
                                              <p:pRg st="1" end="1"/>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456580">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6578" grpId="0" build="p"/>
      <p:bldP spid="2456580"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02" name="Rectangle 2"/>
          <p:cNvSpPr>
            <a:spLocks noGrp="1" noChangeArrowheads="1"/>
          </p:cNvSpPr>
          <p:nvPr>
            <p:ph type="title"/>
          </p:nvPr>
        </p:nvSpPr>
        <p:spPr/>
        <p:txBody>
          <a:bodyPr/>
          <a:lstStyle/>
          <a:p>
            <a:pPr marL="838200" indent="-838200"/>
            <a:r>
              <a:rPr lang="zh-CN" altLang="en-US" b="1">
                <a:latin typeface="宋体" pitchFamily="2" charset="-122"/>
              </a:rPr>
              <a:t>四、</a:t>
            </a:r>
            <a:r>
              <a:rPr lang="zh-CN" altLang="en-US" b="1"/>
              <a:t>随机变量的数字特征</a:t>
            </a:r>
            <a:r>
              <a:rPr lang="zh-CN" altLang="en-US"/>
              <a:t> </a:t>
            </a:r>
          </a:p>
        </p:txBody>
      </p:sp>
      <p:sp>
        <p:nvSpPr>
          <p:cNvPr id="2457603" name="Rectangle 3"/>
          <p:cNvSpPr>
            <a:spLocks noGrp="1" noChangeArrowheads="1"/>
          </p:cNvSpPr>
          <p:nvPr>
            <p:ph type="body" idx="1"/>
          </p:nvPr>
        </p:nvSpPr>
        <p:spPr/>
        <p:txBody>
          <a:bodyPr/>
          <a:lstStyle/>
          <a:p>
            <a:pPr marL="609600" indent="-609600"/>
            <a:r>
              <a:rPr lang="zh-CN" altLang="en-US" b="1"/>
              <a:t>考试内容</a:t>
            </a:r>
          </a:p>
          <a:p>
            <a:pPr marL="609600" indent="-609600"/>
            <a:r>
              <a:rPr lang="zh-CN" altLang="en-US" b="1"/>
              <a:t>随机变量的数学期望（均值）、方差、标准差及其性质  </a:t>
            </a:r>
          </a:p>
          <a:p>
            <a:pPr marL="609600" indent="-609600"/>
            <a:r>
              <a:rPr lang="zh-CN" altLang="en-US" b="1"/>
              <a:t>随机变量函数的数学期望</a:t>
            </a:r>
          </a:p>
          <a:p>
            <a:pPr marL="609600" indent="-609600"/>
            <a:r>
              <a:rPr lang="zh-CN" altLang="en-US" b="1"/>
              <a:t>切比雪夫</a:t>
            </a:r>
            <a:r>
              <a:rPr lang="en-US" altLang="zh-CN" b="1"/>
              <a:t>(Chebyshev)</a:t>
            </a:r>
            <a:r>
              <a:rPr lang="zh-CN" altLang="en-US" b="1"/>
              <a:t>不等式</a:t>
            </a:r>
          </a:p>
          <a:p>
            <a:pPr marL="609600" indent="-609600"/>
            <a:r>
              <a:rPr lang="zh-CN" altLang="en-US" b="1"/>
              <a:t>矩、协方差、相关系数及其性质</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457602"/>
                                        </p:tgtEl>
                                        <p:attrNameLst>
                                          <p:attrName>style.visibility</p:attrName>
                                        </p:attrNameLst>
                                      </p:cBhvr>
                                      <p:to>
                                        <p:strVal val="visible"/>
                                      </p:to>
                                    </p:set>
                                    <p:anim calcmode="lin" valueType="num">
                                      <p:cBhvr additive="base">
                                        <p:cTn id="7" dur="500" fill="hold"/>
                                        <p:tgtEl>
                                          <p:spTgt spid="2457602"/>
                                        </p:tgtEl>
                                        <p:attrNameLst>
                                          <p:attrName>ppt_x</p:attrName>
                                        </p:attrNameLst>
                                      </p:cBhvr>
                                      <p:tavLst>
                                        <p:tav tm="0">
                                          <p:val>
                                            <p:strVal val="0-#ppt_w/2"/>
                                          </p:val>
                                        </p:tav>
                                        <p:tav tm="100000">
                                          <p:val>
                                            <p:strVal val="#ppt_x"/>
                                          </p:val>
                                        </p:tav>
                                      </p:tavLst>
                                    </p:anim>
                                    <p:anim calcmode="lin" valueType="num">
                                      <p:cBhvr additive="base">
                                        <p:cTn id="8" dur="500" fill="hold"/>
                                        <p:tgtEl>
                                          <p:spTgt spid="245760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457603">
                                            <p:txEl>
                                              <p:pRg st="0" end="0"/>
                                            </p:txEl>
                                          </p:spTgt>
                                        </p:tgtEl>
                                        <p:attrNameLst>
                                          <p:attrName>style.visibility</p:attrName>
                                        </p:attrNameLst>
                                      </p:cBhvr>
                                      <p:to>
                                        <p:strVal val="visible"/>
                                      </p:to>
                                    </p:set>
                                    <p:anim calcmode="lin" valueType="num">
                                      <p:cBhvr additive="base">
                                        <p:cTn id="13" dur="500" fill="hold"/>
                                        <p:tgtEl>
                                          <p:spTgt spid="245760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45760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457603">
                                            <p:txEl>
                                              <p:pRg st="1" end="1"/>
                                            </p:txEl>
                                          </p:spTgt>
                                        </p:tgtEl>
                                        <p:attrNameLst>
                                          <p:attrName>style.visibility</p:attrName>
                                        </p:attrNameLst>
                                      </p:cBhvr>
                                      <p:to>
                                        <p:strVal val="visible"/>
                                      </p:to>
                                    </p:set>
                                    <p:anim calcmode="lin" valueType="num">
                                      <p:cBhvr additive="base">
                                        <p:cTn id="19" dur="500" fill="hold"/>
                                        <p:tgtEl>
                                          <p:spTgt spid="2457603">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45760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457603">
                                            <p:txEl>
                                              <p:pRg st="2" end="2"/>
                                            </p:txEl>
                                          </p:spTgt>
                                        </p:tgtEl>
                                        <p:attrNameLst>
                                          <p:attrName>style.visibility</p:attrName>
                                        </p:attrNameLst>
                                      </p:cBhvr>
                                      <p:to>
                                        <p:strVal val="visible"/>
                                      </p:to>
                                    </p:set>
                                    <p:anim calcmode="lin" valueType="num">
                                      <p:cBhvr additive="base">
                                        <p:cTn id="25" dur="500" fill="hold"/>
                                        <p:tgtEl>
                                          <p:spTgt spid="2457603">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45760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457603">
                                            <p:txEl>
                                              <p:pRg st="3" end="3"/>
                                            </p:txEl>
                                          </p:spTgt>
                                        </p:tgtEl>
                                        <p:attrNameLst>
                                          <p:attrName>style.visibility</p:attrName>
                                        </p:attrNameLst>
                                      </p:cBhvr>
                                      <p:to>
                                        <p:strVal val="visible"/>
                                      </p:to>
                                    </p:set>
                                    <p:anim calcmode="lin" valueType="num">
                                      <p:cBhvr additive="base">
                                        <p:cTn id="31" dur="500" fill="hold"/>
                                        <p:tgtEl>
                                          <p:spTgt spid="2457603">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45760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457603">
                                            <p:txEl>
                                              <p:pRg st="4" end="4"/>
                                            </p:txEl>
                                          </p:spTgt>
                                        </p:tgtEl>
                                        <p:attrNameLst>
                                          <p:attrName>style.visibility</p:attrName>
                                        </p:attrNameLst>
                                      </p:cBhvr>
                                      <p:to>
                                        <p:strVal val="visible"/>
                                      </p:to>
                                    </p:set>
                                    <p:anim calcmode="lin" valueType="num">
                                      <p:cBhvr additive="base">
                                        <p:cTn id="37" dur="500" fill="hold"/>
                                        <p:tgtEl>
                                          <p:spTgt spid="2457603">
                                            <p:txEl>
                                              <p:pRg st="4" end="4"/>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245760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602" grpId="0"/>
      <p:bldP spid="2457603"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626" name="Rectangle 2"/>
          <p:cNvSpPr>
            <a:spLocks noGrp="1" noChangeArrowheads="1"/>
          </p:cNvSpPr>
          <p:nvPr>
            <p:ph type="title"/>
          </p:nvPr>
        </p:nvSpPr>
        <p:spPr/>
        <p:txBody>
          <a:bodyPr/>
          <a:lstStyle/>
          <a:p>
            <a:pPr marL="838200" indent="-838200"/>
            <a:r>
              <a:rPr lang="zh-CN" altLang="en-US" b="1">
                <a:latin typeface="宋体" pitchFamily="2" charset="-122"/>
              </a:rPr>
              <a:t>四、</a:t>
            </a:r>
            <a:r>
              <a:rPr lang="zh-CN" altLang="en-US" b="1"/>
              <a:t>随机变量的数字特征</a:t>
            </a:r>
            <a:r>
              <a:rPr lang="zh-CN" altLang="en-US"/>
              <a:t> </a:t>
            </a:r>
          </a:p>
        </p:txBody>
      </p:sp>
      <p:sp>
        <p:nvSpPr>
          <p:cNvPr id="2458627" name="Rectangle 3"/>
          <p:cNvSpPr>
            <a:spLocks noGrp="1" noChangeArrowheads="1"/>
          </p:cNvSpPr>
          <p:nvPr>
            <p:ph type="body" idx="1"/>
          </p:nvPr>
        </p:nvSpPr>
        <p:spPr/>
        <p:txBody>
          <a:bodyPr/>
          <a:lstStyle/>
          <a:p>
            <a:pPr marL="609600" indent="-609600"/>
            <a:r>
              <a:rPr lang="zh-CN" altLang="en-US" b="1"/>
              <a:t>考试要求</a:t>
            </a:r>
          </a:p>
          <a:p>
            <a:pPr marL="609600" indent="-609600"/>
            <a:r>
              <a:rPr lang="en-US" altLang="zh-CN" b="1"/>
              <a:t>1.</a:t>
            </a:r>
            <a:r>
              <a:rPr lang="zh-CN" altLang="en-US" b="1"/>
              <a:t>理解随机变量数字特征（数学期望、方差，标准差、矩、协方差、相关系数）的概念，会运用数字特征的基本性质，并掌握常用分布的数字特征．</a:t>
            </a:r>
          </a:p>
          <a:p>
            <a:pPr marL="609600" indent="-609600"/>
            <a:r>
              <a:rPr lang="en-US" altLang="zh-CN" b="1"/>
              <a:t>2.</a:t>
            </a:r>
            <a:r>
              <a:rPr lang="zh-CN" altLang="en-US" b="1"/>
              <a:t>会求随机变量函数的数学期望．</a:t>
            </a:r>
          </a:p>
          <a:p>
            <a:pPr marL="609600" indent="-609600"/>
            <a:r>
              <a:rPr lang="en-US" altLang="zh-CN" b="1"/>
              <a:t>3.</a:t>
            </a:r>
            <a:r>
              <a:rPr lang="zh-CN" altLang="en-US" b="1"/>
              <a:t>了解切比雪夫不等式</a:t>
            </a:r>
            <a:endParaRPr lang="en-US" altLang="zh-CN" b="1"/>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458626"/>
                                        </p:tgtEl>
                                        <p:attrNameLst>
                                          <p:attrName>style.visibility</p:attrName>
                                        </p:attrNameLst>
                                      </p:cBhvr>
                                      <p:to>
                                        <p:strVal val="visible"/>
                                      </p:to>
                                    </p:set>
                                    <p:anim calcmode="lin" valueType="num">
                                      <p:cBhvr additive="base">
                                        <p:cTn id="7" dur="500" fill="hold"/>
                                        <p:tgtEl>
                                          <p:spTgt spid="2458626"/>
                                        </p:tgtEl>
                                        <p:attrNameLst>
                                          <p:attrName>ppt_x</p:attrName>
                                        </p:attrNameLst>
                                      </p:cBhvr>
                                      <p:tavLst>
                                        <p:tav tm="0">
                                          <p:val>
                                            <p:strVal val="0-#ppt_w/2"/>
                                          </p:val>
                                        </p:tav>
                                        <p:tav tm="100000">
                                          <p:val>
                                            <p:strVal val="#ppt_x"/>
                                          </p:val>
                                        </p:tav>
                                      </p:tavLst>
                                    </p:anim>
                                    <p:anim calcmode="lin" valueType="num">
                                      <p:cBhvr additive="base">
                                        <p:cTn id="8" dur="500" fill="hold"/>
                                        <p:tgtEl>
                                          <p:spTgt spid="245862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458627">
                                            <p:txEl>
                                              <p:pRg st="0" end="0"/>
                                            </p:txEl>
                                          </p:spTgt>
                                        </p:tgtEl>
                                        <p:attrNameLst>
                                          <p:attrName>style.visibility</p:attrName>
                                        </p:attrNameLst>
                                      </p:cBhvr>
                                      <p:to>
                                        <p:strVal val="visible"/>
                                      </p:to>
                                    </p:set>
                                    <p:anim calcmode="lin" valueType="num">
                                      <p:cBhvr additive="base">
                                        <p:cTn id="13" dur="500" fill="hold"/>
                                        <p:tgtEl>
                                          <p:spTgt spid="2458627">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45862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458627">
                                            <p:txEl>
                                              <p:pRg st="1" end="1"/>
                                            </p:txEl>
                                          </p:spTgt>
                                        </p:tgtEl>
                                        <p:attrNameLst>
                                          <p:attrName>style.visibility</p:attrName>
                                        </p:attrNameLst>
                                      </p:cBhvr>
                                      <p:to>
                                        <p:strVal val="visible"/>
                                      </p:to>
                                    </p:set>
                                    <p:anim calcmode="lin" valueType="num">
                                      <p:cBhvr additive="base">
                                        <p:cTn id="19" dur="500" fill="hold"/>
                                        <p:tgtEl>
                                          <p:spTgt spid="2458627">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45862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458627">
                                            <p:txEl>
                                              <p:pRg st="2" end="2"/>
                                            </p:txEl>
                                          </p:spTgt>
                                        </p:tgtEl>
                                        <p:attrNameLst>
                                          <p:attrName>style.visibility</p:attrName>
                                        </p:attrNameLst>
                                      </p:cBhvr>
                                      <p:to>
                                        <p:strVal val="visible"/>
                                      </p:to>
                                    </p:set>
                                    <p:anim calcmode="lin" valueType="num">
                                      <p:cBhvr additive="base">
                                        <p:cTn id="25" dur="500" fill="hold"/>
                                        <p:tgtEl>
                                          <p:spTgt spid="2458627">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45862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458627">
                                            <p:txEl>
                                              <p:pRg st="3" end="3"/>
                                            </p:txEl>
                                          </p:spTgt>
                                        </p:tgtEl>
                                        <p:attrNameLst>
                                          <p:attrName>style.visibility</p:attrName>
                                        </p:attrNameLst>
                                      </p:cBhvr>
                                      <p:to>
                                        <p:strVal val="visible"/>
                                      </p:to>
                                    </p:set>
                                    <p:anim calcmode="lin" valueType="num">
                                      <p:cBhvr additive="base">
                                        <p:cTn id="31" dur="500" fill="hold"/>
                                        <p:tgtEl>
                                          <p:spTgt spid="2458627">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458627">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626" grpId="0"/>
      <p:bldP spid="2458627"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9650" name="Rectangle 2"/>
          <p:cNvSpPr>
            <a:spLocks noGrp="1" noChangeArrowheads="1"/>
          </p:cNvSpPr>
          <p:nvPr>
            <p:ph type="title"/>
          </p:nvPr>
        </p:nvSpPr>
        <p:spPr/>
        <p:txBody>
          <a:bodyPr/>
          <a:lstStyle/>
          <a:p>
            <a:pPr marL="838200" indent="-838200"/>
            <a:r>
              <a:rPr lang="zh-CN" altLang="en-US" b="1">
                <a:latin typeface="宋体" pitchFamily="2" charset="-122"/>
              </a:rPr>
              <a:t>五、</a:t>
            </a:r>
            <a:r>
              <a:rPr lang="zh-CN" altLang="en-US" b="1"/>
              <a:t>大数定律和中心极限定理</a:t>
            </a:r>
            <a:r>
              <a:rPr lang="zh-CN" altLang="en-US"/>
              <a:t> </a:t>
            </a:r>
          </a:p>
        </p:txBody>
      </p:sp>
      <p:sp>
        <p:nvSpPr>
          <p:cNvPr id="2459651" name="Rectangle 3"/>
          <p:cNvSpPr>
            <a:spLocks noGrp="1" noChangeArrowheads="1"/>
          </p:cNvSpPr>
          <p:nvPr>
            <p:ph type="body" idx="1"/>
          </p:nvPr>
        </p:nvSpPr>
        <p:spPr/>
        <p:txBody>
          <a:bodyPr/>
          <a:lstStyle/>
          <a:p>
            <a:pPr marL="609600" indent="-609600"/>
            <a:r>
              <a:rPr lang="zh-CN" altLang="en-US" b="1"/>
              <a:t>考试内容</a:t>
            </a:r>
          </a:p>
          <a:p>
            <a:pPr marL="609600" indent="-609600"/>
            <a:r>
              <a:rPr lang="zh-CN" altLang="en-US" b="1"/>
              <a:t>伯努利大数定律 切比雪夫大数定律 辛钦</a:t>
            </a:r>
            <a:r>
              <a:rPr lang="en-US" altLang="zh-CN" b="1"/>
              <a:t>(Khintchine)</a:t>
            </a:r>
            <a:r>
              <a:rPr lang="zh-CN" altLang="en-US" b="1"/>
              <a:t>大数定律</a:t>
            </a:r>
            <a:r>
              <a:rPr lang="zh-CN" altLang="en-US"/>
              <a:t> </a:t>
            </a:r>
          </a:p>
          <a:p>
            <a:pPr marL="609600" indent="-609600"/>
            <a:r>
              <a:rPr lang="zh-CN" altLang="en-US" b="1"/>
              <a:t>列维</a:t>
            </a:r>
            <a:r>
              <a:rPr lang="en-US" altLang="zh-CN" b="1"/>
              <a:t>——</a:t>
            </a:r>
            <a:r>
              <a:rPr lang="zh-CN" altLang="en-US" b="1"/>
              <a:t>林德伯格</a:t>
            </a:r>
            <a:r>
              <a:rPr lang="en-US" altLang="zh-CN"/>
              <a:t>(</a:t>
            </a:r>
            <a:r>
              <a:rPr lang="en-US" altLang="zh-CN" b="1"/>
              <a:t>Levy——Lindeberg</a:t>
            </a:r>
            <a:r>
              <a:rPr lang="en-US" altLang="zh-CN"/>
              <a:t>) (</a:t>
            </a:r>
            <a:r>
              <a:rPr lang="zh-CN" altLang="en-US" b="1"/>
              <a:t>独立同分布的</a:t>
            </a:r>
            <a:r>
              <a:rPr lang="en-US" altLang="zh-CN"/>
              <a:t>)</a:t>
            </a:r>
            <a:r>
              <a:rPr lang="zh-CN" altLang="en-US" b="1"/>
              <a:t>中心极限定理 棣莫弗</a:t>
            </a:r>
            <a:r>
              <a:rPr lang="en-US" altLang="zh-CN" b="1"/>
              <a:t>——</a:t>
            </a:r>
            <a:r>
              <a:rPr lang="zh-CN" altLang="en-US" b="1"/>
              <a:t>拉普拉斯</a:t>
            </a:r>
            <a:r>
              <a:rPr lang="en-US" altLang="zh-CN" b="1"/>
              <a:t>(De Moivre——Laplace)</a:t>
            </a:r>
            <a:r>
              <a:rPr lang="zh-CN" altLang="en-US" b="1"/>
              <a:t>定理 </a:t>
            </a:r>
            <a:r>
              <a:rPr lang="en-US" altLang="zh-CN" b="1"/>
              <a:t>(</a:t>
            </a:r>
            <a:r>
              <a:rPr lang="zh-CN" altLang="en-US" b="1"/>
              <a:t>二项分布以正态分布为极限</a:t>
            </a:r>
            <a:r>
              <a:rPr lang="en-US" altLang="zh-CN" b="1"/>
              <a:t>)</a:t>
            </a:r>
            <a:r>
              <a:rPr lang="en-US" altLang="zh-CN"/>
              <a:t> </a:t>
            </a:r>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459650"/>
                                        </p:tgtEl>
                                        <p:attrNameLst>
                                          <p:attrName>style.visibility</p:attrName>
                                        </p:attrNameLst>
                                      </p:cBhvr>
                                      <p:to>
                                        <p:strVal val="visible"/>
                                      </p:to>
                                    </p:set>
                                    <p:anim calcmode="lin" valueType="num">
                                      <p:cBhvr additive="base">
                                        <p:cTn id="7" dur="500" fill="hold"/>
                                        <p:tgtEl>
                                          <p:spTgt spid="2459650"/>
                                        </p:tgtEl>
                                        <p:attrNameLst>
                                          <p:attrName>ppt_x</p:attrName>
                                        </p:attrNameLst>
                                      </p:cBhvr>
                                      <p:tavLst>
                                        <p:tav tm="0">
                                          <p:val>
                                            <p:strVal val="0-#ppt_w/2"/>
                                          </p:val>
                                        </p:tav>
                                        <p:tav tm="100000">
                                          <p:val>
                                            <p:strVal val="#ppt_x"/>
                                          </p:val>
                                        </p:tav>
                                      </p:tavLst>
                                    </p:anim>
                                    <p:anim calcmode="lin" valueType="num">
                                      <p:cBhvr additive="base">
                                        <p:cTn id="8" dur="500" fill="hold"/>
                                        <p:tgtEl>
                                          <p:spTgt spid="245965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459651">
                                            <p:txEl>
                                              <p:pRg st="0" end="0"/>
                                            </p:txEl>
                                          </p:spTgt>
                                        </p:tgtEl>
                                        <p:attrNameLst>
                                          <p:attrName>style.visibility</p:attrName>
                                        </p:attrNameLst>
                                      </p:cBhvr>
                                      <p:to>
                                        <p:strVal val="visible"/>
                                      </p:to>
                                    </p:set>
                                    <p:anim calcmode="lin" valueType="num">
                                      <p:cBhvr additive="base">
                                        <p:cTn id="13" dur="500" fill="hold"/>
                                        <p:tgtEl>
                                          <p:spTgt spid="2459651">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45965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459651">
                                            <p:txEl>
                                              <p:pRg st="1" end="1"/>
                                            </p:txEl>
                                          </p:spTgt>
                                        </p:tgtEl>
                                        <p:attrNameLst>
                                          <p:attrName>style.visibility</p:attrName>
                                        </p:attrNameLst>
                                      </p:cBhvr>
                                      <p:to>
                                        <p:strVal val="visible"/>
                                      </p:to>
                                    </p:set>
                                    <p:anim calcmode="lin" valueType="num">
                                      <p:cBhvr additive="base">
                                        <p:cTn id="19" dur="500" fill="hold"/>
                                        <p:tgtEl>
                                          <p:spTgt spid="2459651">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45965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459651">
                                            <p:txEl>
                                              <p:pRg st="2" end="2"/>
                                            </p:txEl>
                                          </p:spTgt>
                                        </p:tgtEl>
                                        <p:attrNameLst>
                                          <p:attrName>style.visibility</p:attrName>
                                        </p:attrNameLst>
                                      </p:cBhvr>
                                      <p:to>
                                        <p:strVal val="visible"/>
                                      </p:to>
                                    </p:set>
                                    <p:anim calcmode="lin" valueType="num">
                                      <p:cBhvr additive="base">
                                        <p:cTn id="25" dur="500" fill="hold"/>
                                        <p:tgtEl>
                                          <p:spTgt spid="2459651">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459651">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9650" grpId="0"/>
      <p:bldP spid="2459651"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0674" name="Rectangle 2"/>
          <p:cNvSpPr>
            <a:spLocks noGrp="1" noChangeArrowheads="1"/>
          </p:cNvSpPr>
          <p:nvPr>
            <p:ph type="title"/>
          </p:nvPr>
        </p:nvSpPr>
        <p:spPr/>
        <p:txBody>
          <a:bodyPr/>
          <a:lstStyle/>
          <a:p>
            <a:pPr marL="838200" indent="-838200"/>
            <a:r>
              <a:rPr lang="zh-CN" altLang="en-US" b="1">
                <a:latin typeface="宋体" pitchFamily="2" charset="-122"/>
              </a:rPr>
              <a:t>五、</a:t>
            </a:r>
            <a:r>
              <a:rPr lang="zh-CN" altLang="en-US" b="1"/>
              <a:t>大数定律和中心极限定理</a:t>
            </a:r>
            <a:r>
              <a:rPr lang="zh-CN" altLang="en-US"/>
              <a:t> </a:t>
            </a:r>
          </a:p>
        </p:txBody>
      </p:sp>
      <p:sp>
        <p:nvSpPr>
          <p:cNvPr id="2460675" name="Rectangle 3"/>
          <p:cNvSpPr>
            <a:spLocks noGrp="1" noChangeArrowheads="1"/>
          </p:cNvSpPr>
          <p:nvPr>
            <p:ph type="body" idx="1"/>
          </p:nvPr>
        </p:nvSpPr>
        <p:spPr/>
        <p:txBody>
          <a:bodyPr/>
          <a:lstStyle/>
          <a:p>
            <a:pPr marL="609600" indent="-609600">
              <a:lnSpc>
                <a:spcPct val="90000"/>
              </a:lnSpc>
            </a:pPr>
            <a:r>
              <a:rPr lang="zh-CN" altLang="en-US" b="1"/>
              <a:t>考试要求</a:t>
            </a:r>
          </a:p>
          <a:p>
            <a:pPr marL="609600" indent="-609600">
              <a:lnSpc>
                <a:spcPct val="90000"/>
              </a:lnSpc>
            </a:pPr>
            <a:r>
              <a:rPr lang="en-US" altLang="zh-CN" b="1"/>
              <a:t>1.</a:t>
            </a:r>
            <a:r>
              <a:rPr lang="zh-CN" altLang="en-US" b="1"/>
              <a:t> 了解伯努利大数定律、切比雪夫大数定律和辛钦大数定律</a:t>
            </a:r>
            <a:r>
              <a:rPr lang="en-US" altLang="zh-CN" b="1"/>
              <a:t>.</a:t>
            </a:r>
            <a:r>
              <a:rPr lang="en-US" altLang="zh-CN"/>
              <a:t> </a:t>
            </a:r>
          </a:p>
          <a:p>
            <a:pPr marL="609600" indent="-609600">
              <a:lnSpc>
                <a:spcPct val="90000"/>
              </a:lnSpc>
            </a:pPr>
            <a:r>
              <a:rPr lang="en-US" altLang="zh-CN" b="1"/>
              <a:t>2.</a:t>
            </a:r>
            <a:r>
              <a:rPr lang="zh-CN" altLang="en-US" b="1"/>
              <a:t>了解列维</a:t>
            </a:r>
            <a:r>
              <a:rPr lang="en-US" altLang="zh-CN" b="1"/>
              <a:t>——</a:t>
            </a:r>
            <a:r>
              <a:rPr lang="zh-CN" altLang="en-US" b="1"/>
              <a:t>林德伯格</a:t>
            </a:r>
            <a:r>
              <a:rPr lang="en-US" altLang="zh-CN"/>
              <a:t>(</a:t>
            </a:r>
            <a:r>
              <a:rPr lang="en-US" altLang="zh-CN" b="1"/>
              <a:t>Levy——Lindeberg</a:t>
            </a:r>
            <a:r>
              <a:rPr lang="en-US" altLang="zh-CN"/>
              <a:t>) (</a:t>
            </a:r>
            <a:r>
              <a:rPr lang="zh-CN" altLang="en-US" b="1"/>
              <a:t>独立同分布的</a:t>
            </a:r>
            <a:r>
              <a:rPr lang="en-US" altLang="zh-CN"/>
              <a:t>)</a:t>
            </a:r>
            <a:r>
              <a:rPr lang="zh-CN" altLang="en-US" b="1"/>
              <a:t>中心极限定理 德莫弗</a:t>
            </a:r>
            <a:r>
              <a:rPr lang="en-US" altLang="zh-CN" b="1"/>
              <a:t>——</a:t>
            </a:r>
            <a:r>
              <a:rPr lang="zh-CN" altLang="en-US" b="1"/>
              <a:t>拉普拉斯</a:t>
            </a:r>
            <a:r>
              <a:rPr lang="en-US" altLang="zh-CN" b="1"/>
              <a:t>(De Moivre——Laplace)</a:t>
            </a:r>
            <a:r>
              <a:rPr lang="zh-CN" altLang="en-US" b="1"/>
              <a:t>定理 </a:t>
            </a:r>
            <a:r>
              <a:rPr lang="en-US" altLang="zh-CN" b="1"/>
              <a:t>(</a:t>
            </a:r>
            <a:r>
              <a:rPr lang="zh-CN" altLang="en-US" b="1"/>
              <a:t>二项分布以正态分布为极限</a:t>
            </a:r>
            <a:r>
              <a:rPr lang="en-US" altLang="zh-CN" b="1"/>
              <a:t>)</a:t>
            </a:r>
            <a:r>
              <a:rPr lang="zh-CN" altLang="en-US" b="1"/>
              <a:t>，并会用相关定理近似计算有关事件的概率</a:t>
            </a:r>
            <a:r>
              <a:rPr lang="en-US" altLang="zh-CN" b="1"/>
              <a:t>.</a:t>
            </a:r>
            <a:r>
              <a:rPr lang="en-US" altLang="zh-CN"/>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460674"/>
                                        </p:tgtEl>
                                        <p:attrNameLst>
                                          <p:attrName>style.visibility</p:attrName>
                                        </p:attrNameLst>
                                      </p:cBhvr>
                                      <p:to>
                                        <p:strVal val="visible"/>
                                      </p:to>
                                    </p:set>
                                    <p:anim calcmode="lin" valueType="num">
                                      <p:cBhvr additive="base">
                                        <p:cTn id="7" dur="500" fill="hold"/>
                                        <p:tgtEl>
                                          <p:spTgt spid="2460674"/>
                                        </p:tgtEl>
                                        <p:attrNameLst>
                                          <p:attrName>ppt_x</p:attrName>
                                        </p:attrNameLst>
                                      </p:cBhvr>
                                      <p:tavLst>
                                        <p:tav tm="0">
                                          <p:val>
                                            <p:strVal val="0-#ppt_w/2"/>
                                          </p:val>
                                        </p:tav>
                                        <p:tav tm="100000">
                                          <p:val>
                                            <p:strVal val="#ppt_x"/>
                                          </p:val>
                                        </p:tav>
                                      </p:tavLst>
                                    </p:anim>
                                    <p:anim calcmode="lin" valueType="num">
                                      <p:cBhvr additive="base">
                                        <p:cTn id="8" dur="500" fill="hold"/>
                                        <p:tgtEl>
                                          <p:spTgt spid="246067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460675">
                                            <p:txEl>
                                              <p:pRg st="0" end="0"/>
                                            </p:txEl>
                                          </p:spTgt>
                                        </p:tgtEl>
                                        <p:attrNameLst>
                                          <p:attrName>style.visibility</p:attrName>
                                        </p:attrNameLst>
                                      </p:cBhvr>
                                      <p:to>
                                        <p:strVal val="visible"/>
                                      </p:to>
                                    </p:set>
                                    <p:anim calcmode="lin" valueType="num">
                                      <p:cBhvr additive="base">
                                        <p:cTn id="13" dur="500" fill="hold"/>
                                        <p:tgtEl>
                                          <p:spTgt spid="2460675">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46067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460675">
                                            <p:txEl>
                                              <p:pRg st="1" end="1"/>
                                            </p:txEl>
                                          </p:spTgt>
                                        </p:tgtEl>
                                        <p:attrNameLst>
                                          <p:attrName>style.visibility</p:attrName>
                                        </p:attrNameLst>
                                      </p:cBhvr>
                                      <p:to>
                                        <p:strVal val="visible"/>
                                      </p:to>
                                    </p:set>
                                    <p:anim calcmode="lin" valueType="num">
                                      <p:cBhvr additive="base">
                                        <p:cTn id="19" dur="500" fill="hold"/>
                                        <p:tgtEl>
                                          <p:spTgt spid="2460675">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46067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460675">
                                            <p:txEl>
                                              <p:pRg st="2" end="2"/>
                                            </p:txEl>
                                          </p:spTgt>
                                        </p:tgtEl>
                                        <p:attrNameLst>
                                          <p:attrName>style.visibility</p:attrName>
                                        </p:attrNameLst>
                                      </p:cBhvr>
                                      <p:to>
                                        <p:strVal val="visible"/>
                                      </p:to>
                                    </p:set>
                                    <p:anim calcmode="lin" valueType="num">
                                      <p:cBhvr additive="base">
                                        <p:cTn id="25" dur="500" fill="hold"/>
                                        <p:tgtEl>
                                          <p:spTgt spid="2460675">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460675">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0674" grpId="0"/>
      <p:bldP spid="2460675"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1698" name="Rectangle 2"/>
          <p:cNvSpPr>
            <a:spLocks noGrp="1" noChangeArrowheads="1"/>
          </p:cNvSpPr>
          <p:nvPr>
            <p:ph type="title"/>
          </p:nvPr>
        </p:nvSpPr>
        <p:spPr/>
        <p:txBody>
          <a:bodyPr/>
          <a:lstStyle/>
          <a:p>
            <a:pPr marL="838200" indent="-838200"/>
            <a:r>
              <a:rPr lang="zh-CN" altLang="en-US" b="1">
                <a:latin typeface="宋体" pitchFamily="2" charset="-122"/>
              </a:rPr>
              <a:t>六、</a:t>
            </a:r>
            <a:r>
              <a:rPr lang="zh-CN" altLang="en-US" b="1"/>
              <a:t>数理统计的基本概念</a:t>
            </a:r>
            <a:r>
              <a:rPr lang="zh-CN" altLang="en-US"/>
              <a:t> </a:t>
            </a:r>
          </a:p>
        </p:txBody>
      </p:sp>
      <p:sp>
        <p:nvSpPr>
          <p:cNvPr id="2461699" name="Rectangle 3"/>
          <p:cNvSpPr>
            <a:spLocks noGrp="1" noChangeArrowheads="1"/>
          </p:cNvSpPr>
          <p:nvPr>
            <p:ph type="body" idx="1"/>
          </p:nvPr>
        </p:nvSpPr>
        <p:spPr/>
        <p:txBody>
          <a:bodyPr/>
          <a:lstStyle/>
          <a:p>
            <a:pPr marL="609600" indent="-609600"/>
            <a:r>
              <a:rPr lang="zh-CN" altLang="en-US" b="1"/>
              <a:t>考试内容</a:t>
            </a:r>
          </a:p>
          <a:p>
            <a:pPr marL="609600" indent="-609600"/>
            <a:r>
              <a:rPr lang="zh-CN" altLang="en-US" b="1"/>
              <a:t>总体 个体 简单随机样本 统计量 样本均值 样本方差和样本矩</a:t>
            </a:r>
            <a:r>
              <a:rPr lang="zh-CN" altLang="en-US"/>
              <a:t> </a:t>
            </a:r>
          </a:p>
          <a:p>
            <a:pPr marL="609600" indent="-609600"/>
            <a:r>
              <a:rPr lang="zh-CN" altLang="en-US" b="1" i="1">
                <a:sym typeface="Symbol" pitchFamily="18" charset="2"/>
              </a:rPr>
              <a:t></a:t>
            </a:r>
            <a:r>
              <a:rPr kumimoji="1" lang="en-US" altLang="zh-CN" b="1" baseline="30000"/>
              <a:t>2</a:t>
            </a:r>
            <a:r>
              <a:rPr lang="zh-CN" altLang="en-US" b="1"/>
              <a:t>分布 </a:t>
            </a:r>
            <a:r>
              <a:rPr lang="en-US" altLang="zh-CN" b="1" i="1"/>
              <a:t>t</a:t>
            </a:r>
            <a:r>
              <a:rPr lang="zh-CN" altLang="en-US" b="1"/>
              <a:t>分布 </a:t>
            </a:r>
            <a:r>
              <a:rPr lang="en-US" altLang="zh-CN" b="1" i="1"/>
              <a:t>F</a:t>
            </a:r>
            <a:r>
              <a:rPr lang="zh-CN" altLang="en-US" b="1"/>
              <a:t>分布 </a:t>
            </a:r>
            <a:r>
              <a:rPr lang="zh-CN" altLang="en-US"/>
              <a:t> </a:t>
            </a:r>
            <a:r>
              <a:rPr lang="zh-CN" altLang="en-US" b="1"/>
              <a:t>分位数</a:t>
            </a:r>
          </a:p>
          <a:p>
            <a:pPr marL="609600" indent="-609600"/>
            <a:r>
              <a:rPr lang="zh-CN" altLang="en-US" b="1"/>
              <a:t>正态总体的常用抽样分布</a:t>
            </a:r>
            <a:r>
              <a:rPr lang="zh-CN" altLang="en-US"/>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461698"/>
                                        </p:tgtEl>
                                        <p:attrNameLst>
                                          <p:attrName>style.visibility</p:attrName>
                                        </p:attrNameLst>
                                      </p:cBhvr>
                                      <p:to>
                                        <p:strVal val="visible"/>
                                      </p:to>
                                    </p:set>
                                    <p:anim calcmode="lin" valueType="num">
                                      <p:cBhvr additive="base">
                                        <p:cTn id="7" dur="500" fill="hold"/>
                                        <p:tgtEl>
                                          <p:spTgt spid="2461698"/>
                                        </p:tgtEl>
                                        <p:attrNameLst>
                                          <p:attrName>ppt_x</p:attrName>
                                        </p:attrNameLst>
                                      </p:cBhvr>
                                      <p:tavLst>
                                        <p:tav tm="0">
                                          <p:val>
                                            <p:strVal val="0-#ppt_w/2"/>
                                          </p:val>
                                        </p:tav>
                                        <p:tav tm="100000">
                                          <p:val>
                                            <p:strVal val="#ppt_x"/>
                                          </p:val>
                                        </p:tav>
                                      </p:tavLst>
                                    </p:anim>
                                    <p:anim calcmode="lin" valueType="num">
                                      <p:cBhvr additive="base">
                                        <p:cTn id="8" dur="500" fill="hold"/>
                                        <p:tgtEl>
                                          <p:spTgt spid="246169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461699">
                                            <p:txEl>
                                              <p:pRg st="0" end="0"/>
                                            </p:txEl>
                                          </p:spTgt>
                                        </p:tgtEl>
                                        <p:attrNameLst>
                                          <p:attrName>style.visibility</p:attrName>
                                        </p:attrNameLst>
                                      </p:cBhvr>
                                      <p:to>
                                        <p:strVal val="visible"/>
                                      </p:to>
                                    </p:set>
                                    <p:anim calcmode="lin" valueType="num">
                                      <p:cBhvr additive="base">
                                        <p:cTn id="13" dur="500" fill="hold"/>
                                        <p:tgtEl>
                                          <p:spTgt spid="2461699">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46169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461699">
                                            <p:txEl>
                                              <p:pRg st="1" end="1"/>
                                            </p:txEl>
                                          </p:spTgt>
                                        </p:tgtEl>
                                        <p:attrNameLst>
                                          <p:attrName>style.visibility</p:attrName>
                                        </p:attrNameLst>
                                      </p:cBhvr>
                                      <p:to>
                                        <p:strVal val="visible"/>
                                      </p:to>
                                    </p:set>
                                    <p:anim calcmode="lin" valueType="num">
                                      <p:cBhvr additive="base">
                                        <p:cTn id="19" dur="500" fill="hold"/>
                                        <p:tgtEl>
                                          <p:spTgt spid="2461699">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46169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461699">
                                            <p:txEl>
                                              <p:pRg st="2" end="2"/>
                                            </p:txEl>
                                          </p:spTgt>
                                        </p:tgtEl>
                                        <p:attrNameLst>
                                          <p:attrName>style.visibility</p:attrName>
                                        </p:attrNameLst>
                                      </p:cBhvr>
                                      <p:to>
                                        <p:strVal val="visible"/>
                                      </p:to>
                                    </p:set>
                                    <p:anim calcmode="lin" valueType="num">
                                      <p:cBhvr additive="base">
                                        <p:cTn id="25" dur="500" fill="hold"/>
                                        <p:tgtEl>
                                          <p:spTgt spid="2461699">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46169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461699">
                                            <p:txEl>
                                              <p:pRg st="3" end="3"/>
                                            </p:txEl>
                                          </p:spTgt>
                                        </p:tgtEl>
                                        <p:attrNameLst>
                                          <p:attrName>style.visibility</p:attrName>
                                        </p:attrNameLst>
                                      </p:cBhvr>
                                      <p:to>
                                        <p:strVal val="visible"/>
                                      </p:to>
                                    </p:set>
                                    <p:anim calcmode="lin" valueType="num">
                                      <p:cBhvr additive="base">
                                        <p:cTn id="31" dur="500" fill="hold"/>
                                        <p:tgtEl>
                                          <p:spTgt spid="2461699">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461699">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1698" grpId="0"/>
      <p:bldP spid="2461699"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2722" name="Rectangle 2"/>
          <p:cNvSpPr>
            <a:spLocks noGrp="1" noChangeArrowheads="1"/>
          </p:cNvSpPr>
          <p:nvPr>
            <p:ph type="title"/>
          </p:nvPr>
        </p:nvSpPr>
        <p:spPr/>
        <p:txBody>
          <a:bodyPr/>
          <a:lstStyle/>
          <a:p>
            <a:pPr marL="838200" indent="-838200"/>
            <a:r>
              <a:rPr lang="zh-CN" altLang="en-US" b="1">
                <a:latin typeface="宋体" pitchFamily="2" charset="-122"/>
              </a:rPr>
              <a:t>六、</a:t>
            </a:r>
            <a:r>
              <a:rPr lang="zh-CN" altLang="en-US" b="1"/>
              <a:t>数理统计的基本概念</a:t>
            </a:r>
            <a:r>
              <a:rPr lang="zh-CN" altLang="en-US"/>
              <a:t> </a:t>
            </a:r>
          </a:p>
        </p:txBody>
      </p:sp>
      <p:sp>
        <p:nvSpPr>
          <p:cNvPr id="2462723" name="Rectangle 3"/>
          <p:cNvSpPr>
            <a:spLocks noGrp="1" noChangeArrowheads="1"/>
          </p:cNvSpPr>
          <p:nvPr>
            <p:ph type="body" idx="1"/>
          </p:nvPr>
        </p:nvSpPr>
        <p:spPr/>
        <p:txBody>
          <a:bodyPr/>
          <a:lstStyle/>
          <a:p>
            <a:pPr marL="609600" indent="-609600"/>
            <a:r>
              <a:rPr lang="zh-CN" altLang="en-US" b="1"/>
              <a:t>考试要求</a:t>
            </a:r>
          </a:p>
          <a:p>
            <a:pPr marL="609600" indent="-609600"/>
            <a:r>
              <a:rPr lang="en-US" altLang="zh-CN" b="1"/>
              <a:t>1.</a:t>
            </a:r>
            <a:r>
              <a:rPr lang="zh-CN" altLang="en-US" b="1">
                <a:solidFill>
                  <a:srgbClr val="FF0000"/>
                </a:solidFill>
              </a:rPr>
              <a:t>了解</a:t>
            </a:r>
            <a:r>
              <a:rPr lang="zh-CN" altLang="en-US" b="1"/>
              <a:t>总体、简单随机样本、统计量、样本均值、样本方差及样本矩的概念，其中样本均值、样本方差定义为</a:t>
            </a:r>
            <a:r>
              <a:rPr lang="zh-CN" altLang="en-US"/>
              <a:t> </a:t>
            </a:r>
          </a:p>
        </p:txBody>
      </p:sp>
      <p:graphicFrame>
        <p:nvGraphicFramePr>
          <p:cNvPr id="2462724" name="Object 4"/>
          <p:cNvGraphicFramePr>
            <a:graphicFrameLocks noChangeAspect="1"/>
          </p:cNvGraphicFramePr>
          <p:nvPr/>
        </p:nvGraphicFramePr>
        <p:xfrm>
          <a:off x="3132138" y="3716338"/>
          <a:ext cx="2400300" cy="1303337"/>
        </p:xfrm>
        <a:graphic>
          <a:graphicData uri="http://schemas.openxmlformats.org/presentationml/2006/ole">
            <p:oleObj spid="_x0000_s2462724" name="Equation" r:id="rId3" imgW="799920" imgH="431640" progId="Equation.DSMT4">
              <p:embed/>
            </p:oleObj>
          </a:graphicData>
        </a:graphic>
      </p:graphicFrame>
      <p:graphicFrame>
        <p:nvGraphicFramePr>
          <p:cNvPr id="2462725" name="Object 5"/>
          <p:cNvGraphicFramePr>
            <a:graphicFrameLocks noChangeAspect="1"/>
          </p:cNvGraphicFramePr>
          <p:nvPr/>
        </p:nvGraphicFramePr>
        <p:xfrm>
          <a:off x="2339975" y="5084763"/>
          <a:ext cx="4305300" cy="1304925"/>
        </p:xfrm>
        <a:graphic>
          <a:graphicData uri="http://schemas.openxmlformats.org/presentationml/2006/ole">
            <p:oleObj spid="_x0000_s2462725" name="Equation" r:id="rId4" imgW="1434960" imgH="431640" progId="Equation.DSMT4">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462722"/>
                                        </p:tgtEl>
                                        <p:attrNameLst>
                                          <p:attrName>style.visibility</p:attrName>
                                        </p:attrNameLst>
                                      </p:cBhvr>
                                      <p:to>
                                        <p:strVal val="visible"/>
                                      </p:to>
                                    </p:set>
                                    <p:anim calcmode="lin" valueType="num">
                                      <p:cBhvr additive="base">
                                        <p:cTn id="7" dur="500" fill="hold"/>
                                        <p:tgtEl>
                                          <p:spTgt spid="2462722"/>
                                        </p:tgtEl>
                                        <p:attrNameLst>
                                          <p:attrName>ppt_x</p:attrName>
                                        </p:attrNameLst>
                                      </p:cBhvr>
                                      <p:tavLst>
                                        <p:tav tm="0">
                                          <p:val>
                                            <p:strVal val="0-#ppt_w/2"/>
                                          </p:val>
                                        </p:tav>
                                        <p:tav tm="100000">
                                          <p:val>
                                            <p:strVal val="#ppt_x"/>
                                          </p:val>
                                        </p:tav>
                                      </p:tavLst>
                                    </p:anim>
                                    <p:anim calcmode="lin" valueType="num">
                                      <p:cBhvr additive="base">
                                        <p:cTn id="8" dur="500" fill="hold"/>
                                        <p:tgtEl>
                                          <p:spTgt spid="246272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462723">
                                            <p:txEl>
                                              <p:pRg st="0" end="0"/>
                                            </p:txEl>
                                          </p:spTgt>
                                        </p:tgtEl>
                                        <p:attrNameLst>
                                          <p:attrName>style.visibility</p:attrName>
                                        </p:attrNameLst>
                                      </p:cBhvr>
                                      <p:to>
                                        <p:strVal val="visible"/>
                                      </p:to>
                                    </p:set>
                                    <p:anim calcmode="lin" valueType="num">
                                      <p:cBhvr additive="base">
                                        <p:cTn id="13" dur="500" fill="hold"/>
                                        <p:tgtEl>
                                          <p:spTgt spid="246272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46272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462723">
                                            <p:txEl>
                                              <p:pRg st="1" end="1"/>
                                            </p:txEl>
                                          </p:spTgt>
                                        </p:tgtEl>
                                        <p:attrNameLst>
                                          <p:attrName>style.visibility</p:attrName>
                                        </p:attrNameLst>
                                      </p:cBhvr>
                                      <p:to>
                                        <p:strVal val="visible"/>
                                      </p:to>
                                    </p:set>
                                    <p:anim calcmode="lin" valueType="num">
                                      <p:cBhvr additive="base">
                                        <p:cTn id="19" dur="500" fill="hold"/>
                                        <p:tgtEl>
                                          <p:spTgt spid="2462723">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46272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2462724"/>
                                        </p:tgtEl>
                                        <p:attrNameLst>
                                          <p:attrName>style.visibility</p:attrName>
                                        </p:attrNameLst>
                                      </p:cBhvr>
                                      <p:to>
                                        <p:strVal val="visible"/>
                                      </p:to>
                                    </p:set>
                                    <p:anim calcmode="lin" valueType="num">
                                      <p:cBhvr additive="base">
                                        <p:cTn id="25" dur="500" fill="hold"/>
                                        <p:tgtEl>
                                          <p:spTgt spid="2462724"/>
                                        </p:tgtEl>
                                        <p:attrNameLst>
                                          <p:attrName>ppt_x</p:attrName>
                                        </p:attrNameLst>
                                      </p:cBhvr>
                                      <p:tavLst>
                                        <p:tav tm="0">
                                          <p:val>
                                            <p:strVal val="0-#ppt_w/2"/>
                                          </p:val>
                                        </p:tav>
                                        <p:tav tm="100000">
                                          <p:val>
                                            <p:strVal val="#ppt_x"/>
                                          </p:val>
                                        </p:tav>
                                      </p:tavLst>
                                    </p:anim>
                                    <p:anim calcmode="lin" valueType="num">
                                      <p:cBhvr additive="base">
                                        <p:cTn id="26" dur="500" fill="hold"/>
                                        <p:tgtEl>
                                          <p:spTgt spid="2462724"/>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2462725"/>
                                        </p:tgtEl>
                                        <p:attrNameLst>
                                          <p:attrName>style.visibility</p:attrName>
                                        </p:attrNameLst>
                                      </p:cBhvr>
                                      <p:to>
                                        <p:strVal val="visible"/>
                                      </p:to>
                                    </p:set>
                                    <p:anim calcmode="lin" valueType="num">
                                      <p:cBhvr additive="base">
                                        <p:cTn id="31" dur="500" fill="hold"/>
                                        <p:tgtEl>
                                          <p:spTgt spid="2462725"/>
                                        </p:tgtEl>
                                        <p:attrNameLst>
                                          <p:attrName>ppt_x</p:attrName>
                                        </p:attrNameLst>
                                      </p:cBhvr>
                                      <p:tavLst>
                                        <p:tav tm="0">
                                          <p:val>
                                            <p:strVal val="0-#ppt_w/2"/>
                                          </p:val>
                                        </p:tav>
                                        <p:tav tm="100000">
                                          <p:val>
                                            <p:strVal val="#ppt_x"/>
                                          </p:val>
                                        </p:tav>
                                      </p:tavLst>
                                    </p:anim>
                                    <p:anim calcmode="lin" valueType="num">
                                      <p:cBhvr additive="base">
                                        <p:cTn id="32" dur="500" fill="hold"/>
                                        <p:tgtEl>
                                          <p:spTgt spid="24627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2722" grpId="0"/>
      <p:bldP spid="2462723"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3746" name="Rectangle 2"/>
          <p:cNvSpPr>
            <a:spLocks noGrp="1" noChangeArrowheads="1"/>
          </p:cNvSpPr>
          <p:nvPr>
            <p:ph type="body" idx="1"/>
          </p:nvPr>
        </p:nvSpPr>
        <p:spPr>
          <a:xfrm>
            <a:off x="304800" y="692150"/>
            <a:ext cx="8540750" cy="5175250"/>
          </a:xfrm>
        </p:spPr>
        <p:txBody>
          <a:bodyPr/>
          <a:lstStyle/>
          <a:p>
            <a:pPr marL="609600" indent="-609600"/>
            <a:r>
              <a:rPr lang="en-US" altLang="zh-CN" b="1"/>
              <a:t>2.</a:t>
            </a:r>
            <a:r>
              <a:rPr lang="zh-CN" altLang="en-US" b="1"/>
              <a:t>了解产生</a:t>
            </a:r>
            <a:r>
              <a:rPr lang="zh-CN" altLang="en-US" b="1" i="1">
                <a:sym typeface="Symbol" pitchFamily="18" charset="2"/>
              </a:rPr>
              <a:t></a:t>
            </a:r>
            <a:r>
              <a:rPr kumimoji="1" lang="en-US" altLang="zh-CN" b="1" baseline="30000"/>
              <a:t>2</a:t>
            </a:r>
            <a:r>
              <a:rPr lang="zh-CN" altLang="en-US" b="1"/>
              <a:t>变量、</a:t>
            </a:r>
            <a:r>
              <a:rPr lang="en-US" altLang="zh-CN" b="1" i="1"/>
              <a:t>t</a:t>
            </a:r>
            <a:r>
              <a:rPr lang="zh-CN" altLang="en-US" b="1"/>
              <a:t>变量和</a:t>
            </a:r>
            <a:r>
              <a:rPr lang="en-US" altLang="zh-CN" b="1" i="1"/>
              <a:t>F</a:t>
            </a:r>
            <a:r>
              <a:rPr lang="zh-CN" altLang="en-US" b="1"/>
              <a:t>变量的</a:t>
            </a:r>
            <a:r>
              <a:rPr lang="zh-CN" altLang="en-US" b="1">
                <a:solidFill>
                  <a:srgbClr val="FF0000"/>
                </a:solidFill>
              </a:rPr>
              <a:t>典型模式</a:t>
            </a:r>
            <a:r>
              <a:rPr lang="zh-CN" altLang="en-US" b="1"/>
              <a:t>；了解标准正态分布、 </a:t>
            </a:r>
            <a:r>
              <a:rPr lang="zh-CN" altLang="en-US" b="1" i="1">
                <a:sym typeface="Symbol" pitchFamily="18" charset="2"/>
              </a:rPr>
              <a:t></a:t>
            </a:r>
            <a:r>
              <a:rPr kumimoji="1" lang="en-US" altLang="zh-CN" b="1" baseline="30000"/>
              <a:t>2</a:t>
            </a:r>
            <a:r>
              <a:rPr lang="zh-CN" altLang="en-US" b="1"/>
              <a:t>分布、</a:t>
            </a:r>
            <a:r>
              <a:rPr lang="en-US" altLang="zh-CN" b="1" i="1"/>
              <a:t>t</a:t>
            </a:r>
            <a:r>
              <a:rPr lang="zh-CN" altLang="en-US" b="1"/>
              <a:t>分布和</a:t>
            </a:r>
            <a:r>
              <a:rPr lang="en-US" altLang="zh-CN" b="1" i="1"/>
              <a:t>F</a:t>
            </a:r>
            <a:r>
              <a:rPr lang="zh-CN" altLang="en-US" b="1"/>
              <a:t>分布的上侧</a:t>
            </a:r>
            <a:r>
              <a:rPr lang="en-US" altLang="zh-CN" b="1" i="1"/>
              <a:t>α</a:t>
            </a:r>
            <a:r>
              <a:rPr lang="zh-CN" altLang="en-US" b="1"/>
              <a:t>分位数，会查相应的数值表． </a:t>
            </a:r>
          </a:p>
          <a:p>
            <a:pPr marL="609600" indent="-609600"/>
            <a:r>
              <a:rPr lang="en-US" altLang="zh-CN" b="1"/>
              <a:t>3.</a:t>
            </a:r>
            <a:r>
              <a:rPr lang="zh-CN" altLang="en-US" b="1">
                <a:solidFill>
                  <a:srgbClr val="FF0000"/>
                </a:solidFill>
              </a:rPr>
              <a:t>掌握</a:t>
            </a:r>
            <a:r>
              <a:rPr lang="zh-CN" altLang="en-US" b="1"/>
              <a:t>正态总体的样本均值、样本方差、样本矩的抽样分布．</a:t>
            </a:r>
          </a:p>
          <a:p>
            <a:pPr marL="609600" indent="-609600"/>
            <a:r>
              <a:rPr lang="en-US" altLang="zh-CN" b="1">
                <a:solidFill>
                  <a:srgbClr val="FF0000"/>
                </a:solidFill>
              </a:rPr>
              <a:t>4</a:t>
            </a:r>
            <a:r>
              <a:rPr lang="en-US" altLang="zh-CN" b="1"/>
              <a:t>.</a:t>
            </a:r>
            <a:r>
              <a:rPr lang="zh-CN" altLang="en-US" b="1"/>
              <a:t>了解经验分布函数的概念和性质</a:t>
            </a:r>
            <a:r>
              <a:rPr lang="en-US" altLang="zh-CN" b="1"/>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463746">
                                            <p:txEl>
                                              <p:pRg st="0" end="0"/>
                                            </p:txEl>
                                          </p:spTgt>
                                        </p:tgtEl>
                                        <p:attrNameLst>
                                          <p:attrName>style.visibility</p:attrName>
                                        </p:attrNameLst>
                                      </p:cBhvr>
                                      <p:to>
                                        <p:strVal val="visible"/>
                                      </p:to>
                                    </p:set>
                                    <p:anim calcmode="lin" valueType="num">
                                      <p:cBhvr additive="base">
                                        <p:cTn id="7" dur="500" fill="hold"/>
                                        <p:tgtEl>
                                          <p:spTgt spid="246374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46374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463746">
                                            <p:txEl>
                                              <p:pRg st="1" end="1"/>
                                            </p:txEl>
                                          </p:spTgt>
                                        </p:tgtEl>
                                        <p:attrNameLst>
                                          <p:attrName>style.visibility</p:attrName>
                                        </p:attrNameLst>
                                      </p:cBhvr>
                                      <p:to>
                                        <p:strVal val="visible"/>
                                      </p:to>
                                    </p:set>
                                    <p:anim calcmode="lin" valueType="num">
                                      <p:cBhvr additive="base">
                                        <p:cTn id="13" dur="500" fill="hold"/>
                                        <p:tgtEl>
                                          <p:spTgt spid="2463746">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46374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463746">
                                            <p:txEl>
                                              <p:pRg st="2" end="2"/>
                                            </p:txEl>
                                          </p:spTgt>
                                        </p:tgtEl>
                                        <p:attrNameLst>
                                          <p:attrName>style.visibility</p:attrName>
                                        </p:attrNameLst>
                                      </p:cBhvr>
                                      <p:to>
                                        <p:strVal val="visible"/>
                                      </p:to>
                                    </p:set>
                                    <p:anim calcmode="lin" valueType="num">
                                      <p:cBhvr additive="base">
                                        <p:cTn id="19" dur="500" fill="hold"/>
                                        <p:tgtEl>
                                          <p:spTgt spid="2463746">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463746">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3746"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4770" name="Rectangle 2"/>
          <p:cNvSpPr>
            <a:spLocks noGrp="1" noChangeArrowheads="1"/>
          </p:cNvSpPr>
          <p:nvPr>
            <p:ph type="title"/>
          </p:nvPr>
        </p:nvSpPr>
        <p:spPr/>
        <p:txBody>
          <a:bodyPr/>
          <a:lstStyle/>
          <a:p>
            <a:pPr marL="838200" indent="-838200"/>
            <a:r>
              <a:rPr lang="zh-CN" altLang="en-US" b="1">
                <a:latin typeface="宋体" pitchFamily="2" charset="-122"/>
              </a:rPr>
              <a:t>七、</a:t>
            </a:r>
            <a:r>
              <a:rPr lang="zh-CN" altLang="en-US" b="1"/>
              <a:t>参数估计</a:t>
            </a:r>
            <a:r>
              <a:rPr lang="zh-CN" altLang="en-US"/>
              <a:t> </a:t>
            </a:r>
          </a:p>
        </p:txBody>
      </p:sp>
      <p:sp>
        <p:nvSpPr>
          <p:cNvPr id="2464771" name="Rectangle 3"/>
          <p:cNvSpPr>
            <a:spLocks noGrp="1" noChangeArrowheads="1"/>
          </p:cNvSpPr>
          <p:nvPr>
            <p:ph type="body" idx="1"/>
          </p:nvPr>
        </p:nvSpPr>
        <p:spPr/>
        <p:txBody>
          <a:bodyPr/>
          <a:lstStyle/>
          <a:p>
            <a:pPr marL="609600" indent="-609600"/>
            <a:r>
              <a:rPr lang="zh-CN" altLang="en-US" b="1"/>
              <a:t>考试内容</a:t>
            </a:r>
          </a:p>
          <a:p>
            <a:pPr marL="609600" indent="-609600"/>
            <a:r>
              <a:rPr lang="zh-CN" altLang="en-US" b="1"/>
              <a:t>点估计的概念 估计量与估计值</a:t>
            </a:r>
          </a:p>
          <a:p>
            <a:pPr marL="609600" indent="-609600"/>
            <a:r>
              <a:rPr lang="zh-CN" altLang="en-US" b="1"/>
              <a:t>矩估计法 最大似然估计法</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464770"/>
                                        </p:tgtEl>
                                        <p:attrNameLst>
                                          <p:attrName>style.visibility</p:attrName>
                                        </p:attrNameLst>
                                      </p:cBhvr>
                                      <p:to>
                                        <p:strVal val="visible"/>
                                      </p:to>
                                    </p:set>
                                    <p:anim calcmode="lin" valueType="num">
                                      <p:cBhvr additive="base">
                                        <p:cTn id="7" dur="500" fill="hold"/>
                                        <p:tgtEl>
                                          <p:spTgt spid="2464770"/>
                                        </p:tgtEl>
                                        <p:attrNameLst>
                                          <p:attrName>ppt_x</p:attrName>
                                        </p:attrNameLst>
                                      </p:cBhvr>
                                      <p:tavLst>
                                        <p:tav tm="0">
                                          <p:val>
                                            <p:strVal val="0-#ppt_w/2"/>
                                          </p:val>
                                        </p:tav>
                                        <p:tav tm="100000">
                                          <p:val>
                                            <p:strVal val="#ppt_x"/>
                                          </p:val>
                                        </p:tav>
                                      </p:tavLst>
                                    </p:anim>
                                    <p:anim calcmode="lin" valueType="num">
                                      <p:cBhvr additive="base">
                                        <p:cTn id="8" dur="500" fill="hold"/>
                                        <p:tgtEl>
                                          <p:spTgt spid="246477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464771">
                                            <p:txEl>
                                              <p:pRg st="0" end="0"/>
                                            </p:txEl>
                                          </p:spTgt>
                                        </p:tgtEl>
                                        <p:attrNameLst>
                                          <p:attrName>style.visibility</p:attrName>
                                        </p:attrNameLst>
                                      </p:cBhvr>
                                      <p:to>
                                        <p:strVal val="visible"/>
                                      </p:to>
                                    </p:set>
                                    <p:anim calcmode="lin" valueType="num">
                                      <p:cBhvr additive="base">
                                        <p:cTn id="13" dur="500" fill="hold"/>
                                        <p:tgtEl>
                                          <p:spTgt spid="2464771">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46477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464771">
                                            <p:txEl>
                                              <p:pRg st="1" end="1"/>
                                            </p:txEl>
                                          </p:spTgt>
                                        </p:tgtEl>
                                        <p:attrNameLst>
                                          <p:attrName>style.visibility</p:attrName>
                                        </p:attrNameLst>
                                      </p:cBhvr>
                                      <p:to>
                                        <p:strVal val="visible"/>
                                      </p:to>
                                    </p:set>
                                    <p:anim calcmode="lin" valueType="num">
                                      <p:cBhvr additive="base">
                                        <p:cTn id="19" dur="500" fill="hold"/>
                                        <p:tgtEl>
                                          <p:spTgt spid="2464771">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46477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464771">
                                            <p:txEl>
                                              <p:pRg st="2" end="2"/>
                                            </p:txEl>
                                          </p:spTgt>
                                        </p:tgtEl>
                                        <p:attrNameLst>
                                          <p:attrName>style.visibility</p:attrName>
                                        </p:attrNameLst>
                                      </p:cBhvr>
                                      <p:to>
                                        <p:strVal val="visible"/>
                                      </p:to>
                                    </p:set>
                                    <p:anim calcmode="lin" valueType="num">
                                      <p:cBhvr additive="base">
                                        <p:cTn id="25" dur="500" fill="hold"/>
                                        <p:tgtEl>
                                          <p:spTgt spid="2464771">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464771">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4770" grpId="0"/>
      <p:bldP spid="2464771"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5794" name="Rectangle 2"/>
          <p:cNvSpPr>
            <a:spLocks noGrp="1" noChangeArrowheads="1"/>
          </p:cNvSpPr>
          <p:nvPr>
            <p:ph type="title"/>
          </p:nvPr>
        </p:nvSpPr>
        <p:spPr/>
        <p:txBody>
          <a:bodyPr/>
          <a:lstStyle/>
          <a:p>
            <a:pPr marL="838200" indent="-838200"/>
            <a:r>
              <a:rPr lang="zh-CN" altLang="en-US" b="1">
                <a:latin typeface="宋体" pitchFamily="2" charset="-122"/>
              </a:rPr>
              <a:t>七、</a:t>
            </a:r>
            <a:r>
              <a:rPr lang="zh-CN" altLang="en-US" b="1"/>
              <a:t>参数估计</a:t>
            </a:r>
            <a:r>
              <a:rPr lang="zh-CN" altLang="en-US"/>
              <a:t> </a:t>
            </a:r>
          </a:p>
        </p:txBody>
      </p:sp>
      <p:sp>
        <p:nvSpPr>
          <p:cNvPr id="2465795" name="Rectangle 3"/>
          <p:cNvSpPr>
            <a:spLocks noGrp="1" noChangeArrowheads="1"/>
          </p:cNvSpPr>
          <p:nvPr>
            <p:ph type="body" idx="1"/>
          </p:nvPr>
        </p:nvSpPr>
        <p:spPr/>
        <p:txBody>
          <a:bodyPr/>
          <a:lstStyle/>
          <a:p>
            <a:pPr marL="609600" indent="-609600"/>
            <a:r>
              <a:rPr lang="zh-CN" altLang="en-US" b="1"/>
              <a:t>考试要求</a:t>
            </a:r>
          </a:p>
          <a:p>
            <a:pPr marL="609600" indent="-609600"/>
            <a:r>
              <a:rPr lang="en-US" altLang="zh-CN" b="1"/>
              <a:t>1.</a:t>
            </a:r>
            <a:r>
              <a:rPr lang="zh-CN" altLang="en-US" b="1">
                <a:solidFill>
                  <a:srgbClr val="FF0000"/>
                </a:solidFill>
              </a:rPr>
              <a:t>了解</a:t>
            </a:r>
            <a:r>
              <a:rPr lang="zh-CN" altLang="en-US" b="1"/>
              <a:t>参数的点估计、估计量与估计值的概念． </a:t>
            </a:r>
          </a:p>
          <a:p>
            <a:pPr marL="609600" indent="-609600"/>
            <a:r>
              <a:rPr lang="en-US" altLang="zh-CN" b="1"/>
              <a:t>2.</a:t>
            </a:r>
            <a:r>
              <a:rPr lang="zh-CN" altLang="en-US" b="1"/>
              <a:t>掌握矩估计法</a:t>
            </a:r>
            <a:r>
              <a:rPr lang="en-US" altLang="zh-CN" b="1"/>
              <a:t>(</a:t>
            </a:r>
            <a:r>
              <a:rPr lang="zh-CN" altLang="en-US" b="1"/>
              <a:t>一阶矩、二阶矩</a:t>
            </a:r>
            <a:r>
              <a:rPr lang="en-US" altLang="zh-CN" b="1"/>
              <a:t>)</a:t>
            </a:r>
            <a:r>
              <a:rPr lang="zh-CN" altLang="en-US" b="1"/>
              <a:t>和最大似然估计法． </a:t>
            </a:r>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465794"/>
                                        </p:tgtEl>
                                        <p:attrNameLst>
                                          <p:attrName>style.visibility</p:attrName>
                                        </p:attrNameLst>
                                      </p:cBhvr>
                                      <p:to>
                                        <p:strVal val="visible"/>
                                      </p:to>
                                    </p:set>
                                    <p:anim calcmode="lin" valueType="num">
                                      <p:cBhvr additive="base">
                                        <p:cTn id="7" dur="500" fill="hold"/>
                                        <p:tgtEl>
                                          <p:spTgt spid="2465794"/>
                                        </p:tgtEl>
                                        <p:attrNameLst>
                                          <p:attrName>ppt_x</p:attrName>
                                        </p:attrNameLst>
                                      </p:cBhvr>
                                      <p:tavLst>
                                        <p:tav tm="0">
                                          <p:val>
                                            <p:strVal val="0-#ppt_w/2"/>
                                          </p:val>
                                        </p:tav>
                                        <p:tav tm="100000">
                                          <p:val>
                                            <p:strVal val="#ppt_x"/>
                                          </p:val>
                                        </p:tav>
                                      </p:tavLst>
                                    </p:anim>
                                    <p:anim calcmode="lin" valueType="num">
                                      <p:cBhvr additive="base">
                                        <p:cTn id="8" dur="500" fill="hold"/>
                                        <p:tgtEl>
                                          <p:spTgt spid="246579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465795">
                                            <p:txEl>
                                              <p:pRg st="0" end="0"/>
                                            </p:txEl>
                                          </p:spTgt>
                                        </p:tgtEl>
                                        <p:attrNameLst>
                                          <p:attrName>style.visibility</p:attrName>
                                        </p:attrNameLst>
                                      </p:cBhvr>
                                      <p:to>
                                        <p:strVal val="visible"/>
                                      </p:to>
                                    </p:set>
                                    <p:anim calcmode="lin" valueType="num">
                                      <p:cBhvr additive="base">
                                        <p:cTn id="13" dur="500" fill="hold"/>
                                        <p:tgtEl>
                                          <p:spTgt spid="2465795">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46579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465795">
                                            <p:txEl>
                                              <p:pRg st="1" end="1"/>
                                            </p:txEl>
                                          </p:spTgt>
                                        </p:tgtEl>
                                        <p:attrNameLst>
                                          <p:attrName>style.visibility</p:attrName>
                                        </p:attrNameLst>
                                      </p:cBhvr>
                                      <p:to>
                                        <p:strVal val="visible"/>
                                      </p:to>
                                    </p:set>
                                    <p:anim calcmode="lin" valueType="num">
                                      <p:cBhvr additive="base">
                                        <p:cTn id="19" dur="500" fill="hold"/>
                                        <p:tgtEl>
                                          <p:spTgt spid="2465795">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46579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465795">
                                            <p:txEl>
                                              <p:pRg st="2" end="2"/>
                                            </p:txEl>
                                          </p:spTgt>
                                        </p:tgtEl>
                                        <p:attrNameLst>
                                          <p:attrName>style.visibility</p:attrName>
                                        </p:attrNameLst>
                                      </p:cBhvr>
                                      <p:to>
                                        <p:strVal val="visible"/>
                                      </p:to>
                                    </p:set>
                                    <p:anim calcmode="lin" valueType="num">
                                      <p:cBhvr additive="base">
                                        <p:cTn id="25" dur="500" fill="hold"/>
                                        <p:tgtEl>
                                          <p:spTgt spid="2465795">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465795">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5794" grpId="0"/>
      <p:bldP spid="246579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7426" name="Rectangle 2"/>
          <p:cNvSpPr>
            <a:spLocks noGrp="1" noChangeArrowheads="1"/>
          </p:cNvSpPr>
          <p:nvPr>
            <p:ph type="title"/>
          </p:nvPr>
        </p:nvSpPr>
        <p:spPr/>
        <p:txBody>
          <a:bodyPr/>
          <a:lstStyle/>
          <a:p>
            <a:pPr marL="838200" indent="-838200"/>
            <a:r>
              <a:rPr lang="zh-CN" altLang="en-US" b="1">
                <a:latin typeface="宋体" pitchFamily="2" charset="-122"/>
              </a:rPr>
              <a:t>第二章 条件概率与独立性</a:t>
            </a:r>
          </a:p>
        </p:txBody>
      </p:sp>
      <p:sp>
        <p:nvSpPr>
          <p:cNvPr id="2407427" name="Rectangle 3"/>
          <p:cNvSpPr>
            <a:spLocks noGrp="1" noChangeArrowheads="1"/>
          </p:cNvSpPr>
          <p:nvPr>
            <p:ph type="body" idx="1"/>
          </p:nvPr>
        </p:nvSpPr>
        <p:spPr/>
        <p:txBody>
          <a:bodyPr/>
          <a:lstStyle/>
          <a:p>
            <a:pPr marL="609600" indent="-609600"/>
            <a:r>
              <a:rPr lang="en-US" altLang="zh-CN" b="1"/>
              <a:t>1.</a:t>
            </a:r>
            <a:r>
              <a:rPr lang="zh-CN" altLang="en-US" b="1"/>
              <a:t>理解条件概率的概念，掌握乘法定理、全概率公式和贝叶斯公式以及应用这些公式进行概率计算。</a:t>
            </a:r>
          </a:p>
          <a:p>
            <a:pPr marL="609600" indent="-609600"/>
            <a:r>
              <a:rPr lang="en-US" altLang="zh-CN" b="1"/>
              <a:t>2.</a:t>
            </a:r>
            <a:r>
              <a:rPr lang="zh-CN" altLang="en-US" b="1"/>
              <a:t>理解事件的独立性概念，掌握应用事件独立性进行概率计算。</a:t>
            </a:r>
          </a:p>
          <a:p>
            <a:pPr marL="609600" indent="-609600"/>
            <a:r>
              <a:rPr lang="en-US" altLang="zh-CN" b="1"/>
              <a:t>3.</a:t>
            </a:r>
            <a:r>
              <a:rPr lang="zh-CN" altLang="en-US" b="1"/>
              <a:t>理解伯努利试验，掌握二项概率公式及其应用。</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407426"/>
                                        </p:tgtEl>
                                        <p:attrNameLst>
                                          <p:attrName>style.visibility</p:attrName>
                                        </p:attrNameLst>
                                      </p:cBhvr>
                                      <p:to>
                                        <p:strVal val="visible"/>
                                      </p:to>
                                    </p:set>
                                    <p:anim calcmode="lin" valueType="num">
                                      <p:cBhvr additive="base">
                                        <p:cTn id="7" dur="500" fill="hold"/>
                                        <p:tgtEl>
                                          <p:spTgt spid="2407426"/>
                                        </p:tgtEl>
                                        <p:attrNameLst>
                                          <p:attrName>ppt_x</p:attrName>
                                        </p:attrNameLst>
                                      </p:cBhvr>
                                      <p:tavLst>
                                        <p:tav tm="0">
                                          <p:val>
                                            <p:strVal val="0-#ppt_w/2"/>
                                          </p:val>
                                        </p:tav>
                                        <p:tav tm="100000">
                                          <p:val>
                                            <p:strVal val="#ppt_x"/>
                                          </p:val>
                                        </p:tav>
                                      </p:tavLst>
                                    </p:anim>
                                    <p:anim calcmode="lin" valueType="num">
                                      <p:cBhvr additive="base">
                                        <p:cTn id="8" dur="500" fill="hold"/>
                                        <p:tgtEl>
                                          <p:spTgt spid="240742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407427">
                                            <p:txEl>
                                              <p:pRg st="0" end="0"/>
                                            </p:txEl>
                                          </p:spTgt>
                                        </p:tgtEl>
                                        <p:attrNameLst>
                                          <p:attrName>style.visibility</p:attrName>
                                        </p:attrNameLst>
                                      </p:cBhvr>
                                      <p:to>
                                        <p:strVal val="visible"/>
                                      </p:to>
                                    </p:set>
                                    <p:anim calcmode="lin" valueType="num">
                                      <p:cBhvr additive="base">
                                        <p:cTn id="13" dur="500" fill="hold"/>
                                        <p:tgtEl>
                                          <p:spTgt spid="2407427">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40742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407427">
                                            <p:txEl>
                                              <p:pRg st="1" end="1"/>
                                            </p:txEl>
                                          </p:spTgt>
                                        </p:tgtEl>
                                        <p:attrNameLst>
                                          <p:attrName>style.visibility</p:attrName>
                                        </p:attrNameLst>
                                      </p:cBhvr>
                                      <p:to>
                                        <p:strVal val="visible"/>
                                      </p:to>
                                    </p:set>
                                    <p:anim calcmode="lin" valueType="num">
                                      <p:cBhvr additive="base">
                                        <p:cTn id="19" dur="500" fill="hold"/>
                                        <p:tgtEl>
                                          <p:spTgt spid="2407427">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40742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407427">
                                            <p:txEl>
                                              <p:pRg st="2" end="2"/>
                                            </p:txEl>
                                          </p:spTgt>
                                        </p:tgtEl>
                                        <p:attrNameLst>
                                          <p:attrName>style.visibility</p:attrName>
                                        </p:attrNameLst>
                                      </p:cBhvr>
                                      <p:to>
                                        <p:strVal val="visible"/>
                                      </p:to>
                                    </p:set>
                                    <p:anim calcmode="lin" valueType="num">
                                      <p:cBhvr additive="base">
                                        <p:cTn id="25" dur="500" fill="hold"/>
                                        <p:tgtEl>
                                          <p:spTgt spid="2407427">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407427">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7426" grpId="0"/>
      <p:bldP spid="2407427"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69890" name="Picture 2" descr="senery"/>
          <p:cNvPicPr>
            <a:picLocks noChangeAspect="1" noChangeArrowheads="1" noCrop="1"/>
          </p:cNvPicPr>
          <p:nvPr/>
        </p:nvPicPr>
        <p:blipFill>
          <a:blip r:embed="rId2"/>
          <a:srcRect/>
          <a:stretch>
            <a:fillRect/>
          </a:stretch>
        </p:blipFill>
        <p:spPr bwMode="auto">
          <a:xfrm>
            <a:off x="0" y="0"/>
            <a:ext cx="9144000" cy="6858000"/>
          </a:xfrm>
          <a:prstGeom prst="rect">
            <a:avLst/>
          </a:prstGeom>
          <a:noFill/>
        </p:spPr>
      </p:pic>
      <p:sp>
        <p:nvSpPr>
          <p:cNvPr id="2469891" name="Rectangle 3"/>
          <p:cNvSpPr>
            <a:spLocks noChangeArrowheads="1"/>
          </p:cNvSpPr>
          <p:nvPr/>
        </p:nvSpPr>
        <p:spPr bwMode="auto">
          <a:xfrm>
            <a:off x="3505200" y="228600"/>
            <a:ext cx="5638800" cy="2209800"/>
          </a:xfrm>
          <a:prstGeom prst="rect">
            <a:avLst/>
          </a:prstGeom>
          <a:noFill/>
          <a:ln w="9525">
            <a:noFill/>
            <a:miter lim="800000"/>
            <a:headEnd/>
            <a:tailEnd/>
          </a:ln>
          <a:effectLst/>
        </p:spPr>
        <p:txBody>
          <a:bodyPr anchor="ctr"/>
          <a:lstStyle/>
          <a:p>
            <a:pPr algn="ctr"/>
            <a:r>
              <a:rPr lang="zh-CN" altLang="en-US" sz="9600">
                <a:solidFill>
                  <a:srgbClr val="FF0000"/>
                </a:solidFill>
                <a:ea typeface="华文彩云" pitchFamily="2" charset="-122"/>
              </a:rPr>
              <a:t>课间休息</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8450" name="Rectangle 2"/>
          <p:cNvSpPr>
            <a:spLocks noGrp="1" noChangeArrowheads="1"/>
          </p:cNvSpPr>
          <p:nvPr>
            <p:ph type="title"/>
          </p:nvPr>
        </p:nvSpPr>
        <p:spPr/>
        <p:txBody>
          <a:bodyPr/>
          <a:lstStyle/>
          <a:p>
            <a:pPr marL="838200" indent="-838200"/>
            <a:r>
              <a:rPr lang="zh-CN" altLang="en-US" b="1">
                <a:latin typeface="宋体" pitchFamily="2" charset="-122"/>
              </a:rPr>
              <a:t>第三章 随机变量及其分布</a:t>
            </a:r>
          </a:p>
        </p:txBody>
      </p:sp>
      <p:sp>
        <p:nvSpPr>
          <p:cNvPr id="2408451" name="Rectangle 3"/>
          <p:cNvSpPr>
            <a:spLocks noGrp="1" noChangeArrowheads="1"/>
          </p:cNvSpPr>
          <p:nvPr>
            <p:ph type="body" idx="1"/>
          </p:nvPr>
        </p:nvSpPr>
        <p:spPr/>
        <p:txBody>
          <a:bodyPr/>
          <a:lstStyle/>
          <a:p>
            <a:pPr marL="609600" indent="-609600"/>
            <a:r>
              <a:rPr lang="en-US" altLang="zh-CN" b="1"/>
              <a:t>1.</a:t>
            </a:r>
            <a:r>
              <a:rPr lang="zh-CN" altLang="en-US" b="1"/>
              <a:t>理解随机变量的概念，掌握离散型随机变量和连续型随机变量的描述方法，理解分布列与概率密度的概念及其性质。</a:t>
            </a:r>
          </a:p>
          <a:p>
            <a:pPr marL="609600" indent="-609600"/>
            <a:r>
              <a:rPr lang="en-US" altLang="zh-CN" b="1"/>
              <a:t>2.</a:t>
            </a:r>
            <a:r>
              <a:rPr lang="zh-CN" altLang="en-US" b="1"/>
              <a:t>理解分布函数的概念及性质。</a:t>
            </a:r>
          </a:p>
          <a:p>
            <a:pPr marL="609600" indent="-609600"/>
            <a:r>
              <a:rPr lang="en-US" altLang="zh-CN" b="1"/>
              <a:t>3.</a:t>
            </a:r>
            <a:r>
              <a:rPr lang="zh-CN" altLang="en-US" b="1"/>
              <a:t>会利用概率分布计算有关事件的概率。</a:t>
            </a:r>
          </a:p>
          <a:p>
            <a:pPr marL="609600" indent="-609600"/>
            <a:r>
              <a:rPr lang="en-US" altLang="zh-CN" b="1"/>
              <a:t>4.</a:t>
            </a:r>
            <a:r>
              <a:rPr lang="zh-CN" altLang="en-US" b="1"/>
              <a:t>掌握二项分布、泊松分布、均匀分布、正态分布和指数分布。</a:t>
            </a:r>
          </a:p>
          <a:p>
            <a:pPr marL="609600" indent="-609600"/>
            <a:r>
              <a:rPr lang="en-US" altLang="zh-CN" b="1"/>
              <a:t>5.</a:t>
            </a:r>
            <a:r>
              <a:rPr lang="zh-CN" altLang="en-US" b="1"/>
              <a:t>会求简单随机变量函数的分布。</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408450"/>
                                        </p:tgtEl>
                                        <p:attrNameLst>
                                          <p:attrName>style.visibility</p:attrName>
                                        </p:attrNameLst>
                                      </p:cBhvr>
                                      <p:to>
                                        <p:strVal val="visible"/>
                                      </p:to>
                                    </p:set>
                                    <p:anim calcmode="lin" valueType="num">
                                      <p:cBhvr additive="base">
                                        <p:cTn id="7" dur="500" fill="hold"/>
                                        <p:tgtEl>
                                          <p:spTgt spid="2408450"/>
                                        </p:tgtEl>
                                        <p:attrNameLst>
                                          <p:attrName>ppt_x</p:attrName>
                                        </p:attrNameLst>
                                      </p:cBhvr>
                                      <p:tavLst>
                                        <p:tav tm="0">
                                          <p:val>
                                            <p:strVal val="0-#ppt_w/2"/>
                                          </p:val>
                                        </p:tav>
                                        <p:tav tm="100000">
                                          <p:val>
                                            <p:strVal val="#ppt_x"/>
                                          </p:val>
                                        </p:tav>
                                      </p:tavLst>
                                    </p:anim>
                                    <p:anim calcmode="lin" valueType="num">
                                      <p:cBhvr additive="base">
                                        <p:cTn id="8" dur="500" fill="hold"/>
                                        <p:tgtEl>
                                          <p:spTgt spid="240845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408451">
                                            <p:txEl>
                                              <p:pRg st="0" end="0"/>
                                            </p:txEl>
                                          </p:spTgt>
                                        </p:tgtEl>
                                        <p:attrNameLst>
                                          <p:attrName>style.visibility</p:attrName>
                                        </p:attrNameLst>
                                      </p:cBhvr>
                                      <p:to>
                                        <p:strVal val="visible"/>
                                      </p:to>
                                    </p:set>
                                    <p:anim calcmode="lin" valueType="num">
                                      <p:cBhvr additive="base">
                                        <p:cTn id="13" dur="500" fill="hold"/>
                                        <p:tgtEl>
                                          <p:spTgt spid="2408451">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40845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408451">
                                            <p:txEl>
                                              <p:pRg st="1" end="1"/>
                                            </p:txEl>
                                          </p:spTgt>
                                        </p:tgtEl>
                                        <p:attrNameLst>
                                          <p:attrName>style.visibility</p:attrName>
                                        </p:attrNameLst>
                                      </p:cBhvr>
                                      <p:to>
                                        <p:strVal val="visible"/>
                                      </p:to>
                                    </p:set>
                                    <p:anim calcmode="lin" valueType="num">
                                      <p:cBhvr additive="base">
                                        <p:cTn id="19" dur="500" fill="hold"/>
                                        <p:tgtEl>
                                          <p:spTgt spid="2408451">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40845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408451">
                                            <p:txEl>
                                              <p:pRg st="2" end="2"/>
                                            </p:txEl>
                                          </p:spTgt>
                                        </p:tgtEl>
                                        <p:attrNameLst>
                                          <p:attrName>style.visibility</p:attrName>
                                        </p:attrNameLst>
                                      </p:cBhvr>
                                      <p:to>
                                        <p:strVal val="visible"/>
                                      </p:to>
                                    </p:set>
                                    <p:anim calcmode="lin" valueType="num">
                                      <p:cBhvr additive="base">
                                        <p:cTn id="25" dur="500" fill="hold"/>
                                        <p:tgtEl>
                                          <p:spTgt spid="2408451">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40845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408451">
                                            <p:txEl>
                                              <p:pRg st="3" end="3"/>
                                            </p:txEl>
                                          </p:spTgt>
                                        </p:tgtEl>
                                        <p:attrNameLst>
                                          <p:attrName>style.visibility</p:attrName>
                                        </p:attrNameLst>
                                      </p:cBhvr>
                                      <p:to>
                                        <p:strVal val="visible"/>
                                      </p:to>
                                    </p:set>
                                    <p:anim calcmode="lin" valueType="num">
                                      <p:cBhvr additive="base">
                                        <p:cTn id="31" dur="500" fill="hold"/>
                                        <p:tgtEl>
                                          <p:spTgt spid="2408451">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40845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408451">
                                            <p:txEl>
                                              <p:pRg st="4" end="4"/>
                                            </p:txEl>
                                          </p:spTgt>
                                        </p:tgtEl>
                                        <p:attrNameLst>
                                          <p:attrName>style.visibility</p:attrName>
                                        </p:attrNameLst>
                                      </p:cBhvr>
                                      <p:to>
                                        <p:strVal val="visible"/>
                                      </p:to>
                                    </p:set>
                                    <p:anim calcmode="lin" valueType="num">
                                      <p:cBhvr additive="base">
                                        <p:cTn id="37" dur="500" fill="hold"/>
                                        <p:tgtEl>
                                          <p:spTgt spid="2408451">
                                            <p:txEl>
                                              <p:pRg st="4" end="4"/>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2408451">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8450" grpId="0"/>
      <p:bldP spid="2408451"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9474" name="Rectangle 2"/>
          <p:cNvSpPr>
            <a:spLocks noGrp="1" noChangeArrowheads="1"/>
          </p:cNvSpPr>
          <p:nvPr>
            <p:ph type="title"/>
          </p:nvPr>
        </p:nvSpPr>
        <p:spPr/>
        <p:txBody>
          <a:bodyPr/>
          <a:lstStyle/>
          <a:p>
            <a:pPr marL="838200" indent="-838200"/>
            <a:r>
              <a:rPr lang="zh-CN" altLang="en-US" b="1">
                <a:latin typeface="宋体" pitchFamily="2" charset="-122"/>
              </a:rPr>
              <a:t>第四章 多维随机变量及其分布</a:t>
            </a:r>
          </a:p>
        </p:txBody>
      </p:sp>
      <p:sp>
        <p:nvSpPr>
          <p:cNvPr id="2409475" name="Rectangle 3"/>
          <p:cNvSpPr>
            <a:spLocks noGrp="1" noChangeArrowheads="1"/>
          </p:cNvSpPr>
          <p:nvPr>
            <p:ph type="body" idx="1"/>
          </p:nvPr>
        </p:nvSpPr>
        <p:spPr/>
        <p:txBody>
          <a:bodyPr/>
          <a:lstStyle/>
          <a:p>
            <a:pPr marL="609600" indent="-609600"/>
            <a:r>
              <a:rPr lang="en-US" altLang="zh-CN" b="1"/>
              <a:t>1.</a:t>
            </a:r>
            <a:r>
              <a:rPr lang="zh-CN" altLang="en-US" b="1"/>
              <a:t>了解多维随机变量的概念。</a:t>
            </a:r>
          </a:p>
          <a:p>
            <a:pPr marL="609600" indent="-609600"/>
            <a:r>
              <a:rPr lang="en-US" altLang="zh-CN" b="1"/>
              <a:t>2.</a:t>
            </a:r>
            <a:r>
              <a:rPr lang="zh-CN" altLang="en-US" b="1"/>
              <a:t>了解二维随机变量的分布函数及其性质，了解二维离散型随机变量的分布及其性质；了解二维连续型的概率密度及其性质，会利用它们计算有关事件的概率。</a:t>
            </a:r>
          </a:p>
          <a:p>
            <a:pPr marL="609600" indent="-609600"/>
            <a:r>
              <a:rPr lang="en-US" altLang="zh-CN" b="1"/>
              <a:t>3.</a:t>
            </a:r>
            <a:r>
              <a:rPr lang="zh-CN" altLang="en-US" b="1"/>
              <a:t>掌握二维随机变量的边缘分布与联合分布的关系。</a:t>
            </a:r>
          </a:p>
          <a:p>
            <a:pPr marL="609600" indent="-609600"/>
            <a:r>
              <a:rPr lang="en-US" altLang="zh-CN" b="1"/>
              <a:t>4.</a:t>
            </a:r>
            <a:r>
              <a:rPr lang="zh-CN" altLang="en-US" b="1"/>
              <a:t>掌握二维均匀分布。</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409474"/>
                                        </p:tgtEl>
                                        <p:attrNameLst>
                                          <p:attrName>style.visibility</p:attrName>
                                        </p:attrNameLst>
                                      </p:cBhvr>
                                      <p:to>
                                        <p:strVal val="visible"/>
                                      </p:to>
                                    </p:set>
                                    <p:anim calcmode="lin" valueType="num">
                                      <p:cBhvr additive="base">
                                        <p:cTn id="7" dur="500" fill="hold"/>
                                        <p:tgtEl>
                                          <p:spTgt spid="2409474"/>
                                        </p:tgtEl>
                                        <p:attrNameLst>
                                          <p:attrName>ppt_x</p:attrName>
                                        </p:attrNameLst>
                                      </p:cBhvr>
                                      <p:tavLst>
                                        <p:tav tm="0">
                                          <p:val>
                                            <p:strVal val="0-#ppt_w/2"/>
                                          </p:val>
                                        </p:tav>
                                        <p:tav tm="100000">
                                          <p:val>
                                            <p:strVal val="#ppt_x"/>
                                          </p:val>
                                        </p:tav>
                                      </p:tavLst>
                                    </p:anim>
                                    <p:anim calcmode="lin" valueType="num">
                                      <p:cBhvr additive="base">
                                        <p:cTn id="8" dur="500" fill="hold"/>
                                        <p:tgtEl>
                                          <p:spTgt spid="240947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409475">
                                            <p:txEl>
                                              <p:pRg st="0" end="0"/>
                                            </p:txEl>
                                          </p:spTgt>
                                        </p:tgtEl>
                                        <p:attrNameLst>
                                          <p:attrName>style.visibility</p:attrName>
                                        </p:attrNameLst>
                                      </p:cBhvr>
                                      <p:to>
                                        <p:strVal val="visible"/>
                                      </p:to>
                                    </p:set>
                                    <p:anim calcmode="lin" valueType="num">
                                      <p:cBhvr additive="base">
                                        <p:cTn id="13" dur="500" fill="hold"/>
                                        <p:tgtEl>
                                          <p:spTgt spid="2409475">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40947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409475">
                                            <p:txEl>
                                              <p:pRg st="1" end="1"/>
                                            </p:txEl>
                                          </p:spTgt>
                                        </p:tgtEl>
                                        <p:attrNameLst>
                                          <p:attrName>style.visibility</p:attrName>
                                        </p:attrNameLst>
                                      </p:cBhvr>
                                      <p:to>
                                        <p:strVal val="visible"/>
                                      </p:to>
                                    </p:set>
                                    <p:anim calcmode="lin" valueType="num">
                                      <p:cBhvr additive="base">
                                        <p:cTn id="19" dur="500" fill="hold"/>
                                        <p:tgtEl>
                                          <p:spTgt spid="2409475">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40947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409475">
                                            <p:txEl>
                                              <p:pRg st="2" end="2"/>
                                            </p:txEl>
                                          </p:spTgt>
                                        </p:tgtEl>
                                        <p:attrNameLst>
                                          <p:attrName>style.visibility</p:attrName>
                                        </p:attrNameLst>
                                      </p:cBhvr>
                                      <p:to>
                                        <p:strVal val="visible"/>
                                      </p:to>
                                    </p:set>
                                    <p:anim calcmode="lin" valueType="num">
                                      <p:cBhvr additive="base">
                                        <p:cTn id="25" dur="500" fill="hold"/>
                                        <p:tgtEl>
                                          <p:spTgt spid="2409475">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40947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409475">
                                            <p:txEl>
                                              <p:pRg st="3" end="3"/>
                                            </p:txEl>
                                          </p:spTgt>
                                        </p:tgtEl>
                                        <p:attrNameLst>
                                          <p:attrName>style.visibility</p:attrName>
                                        </p:attrNameLst>
                                      </p:cBhvr>
                                      <p:to>
                                        <p:strVal val="visible"/>
                                      </p:to>
                                    </p:set>
                                    <p:anim calcmode="lin" valueType="num">
                                      <p:cBhvr additive="base">
                                        <p:cTn id="31" dur="500" fill="hold"/>
                                        <p:tgtEl>
                                          <p:spTgt spid="2409475">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409475">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9474" grpId="0"/>
      <p:bldP spid="2409475"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0498" name="Rectangle 2"/>
          <p:cNvSpPr>
            <a:spLocks noGrp="1" noChangeArrowheads="1"/>
          </p:cNvSpPr>
          <p:nvPr>
            <p:ph type="title"/>
          </p:nvPr>
        </p:nvSpPr>
        <p:spPr/>
        <p:txBody>
          <a:bodyPr/>
          <a:lstStyle/>
          <a:p>
            <a:pPr marL="838200" indent="-838200"/>
            <a:r>
              <a:rPr lang="zh-CN" altLang="en-US" b="1">
                <a:latin typeface="宋体" pitchFamily="2" charset="-122"/>
              </a:rPr>
              <a:t>第四章 多维随机变量及其分布</a:t>
            </a:r>
          </a:p>
        </p:txBody>
      </p:sp>
      <p:sp>
        <p:nvSpPr>
          <p:cNvPr id="2410499" name="Rectangle 3"/>
          <p:cNvSpPr>
            <a:spLocks noGrp="1" noChangeArrowheads="1"/>
          </p:cNvSpPr>
          <p:nvPr>
            <p:ph type="body" idx="1"/>
          </p:nvPr>
        </p:nvSpPr>
        <p:spPr/>
        <p:txBody>
          <a:bodyPr/>
          <a:lstStyle/>
          <a:p>
            <a:pPr marL="609600" indent="-609600"/>
            <a:r>
              <a:rPr lang="en-US" altLang="zh-CN" b="1" dirty="0"/>
              <a:t>5.</a:t>
            </a:r>
            <a:r>
              <a:rPr lang="zh-CN" altLang="en-US" b="1" dirty="0"/>
              <a:t>理解随机变量独立性的概念，掌握应用随机变量的独立性进行概率计算。</a:t>
            </a:r>
          </a:p>
          <a:p>
            <a:pPr marL="609600" indent="-609600"/>
            <a:r>
              <a:rPr lang="en-US" altLang="zh-CN" b="1" dirty="0"/>
              <a:t>6.</a:t>
            </a:r>
            <a:r>
              <a:rPr lang="zh-CN" altLang="en-US" b="1" dirty="0"/>
              <a:t>会求两个独立随机变量的</a:t>
            </a:r>
            <a:r>
              <a:rPr lang="zh-CN" altLang="en-US" b="1" dirty="0" smtClean="0"/>
              <a:t>简单函数的</a:t>
            </a:r>
            <a:r>
              <a:rPr lang="zh-CN" altLang="en-US" b="1" dirty="0"/>
              <a:t>分布。</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410498"/>
                                        </p:tgtEl>
                                        <p:attrNameLst>
                                          <p:attrName>style.visibility</p:attrName>
                                        </p:attrNameLst>
                                      </p:cBhvr>
                                      <p:to>
                                        <p:strVal val="visible"/>
                                      </p:to>
                                    </p:set>
                                    <p:anim calcmode="lin" valueType="num">
                                      <p:cBhvr additive="base">
                                        <p:cTn id="7" dur="500" fill="hold"/>
                                        <p:tgtEl>
                                          <p:spTgt spid="2410498"/>
                                        </p:tgtEl>
                                        <p:attrNameLst>
                                          <p:attrName>ppt_x</p:attrName>
                                        </p:attrNameLst>
                                      </p:cBhvr>
                                      <p:tavLst>
                                        <p:tav tm="0">
                                          <p:val>
                                            <p:strVal val="0-#ppt_w/2"/>
                                          </p:val>
                                        </p:tav>
                                        <p:tav tm="100000">
                                          <p:val>
                                            <p:strVal val="#ppt_x"/>
                                          </p:val>
                                        </p:tav>
                                      </p:tavLst>
                                    </p:anim>
                                    <p:anim calcmode="lin" valueType="num">
                                      <p:cBhvr additive="base">
                                        <p:cTn id="8" dur="500" fill="hold"/>
                                        <p:tgtEl>
                                          <p:spTgt spid="241049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410499">
                                            <p:txEl>
                                              <p:pRg st="0" end="0"/>
                                            </p:txEl>
                                          </p:spTgt>
                                        </p:tgtEl>
                                        <p:attrNameLst>
                                          <p:attrName>style.visibility</p:attrName>
                                        </p:attrNameLst>
                                      </p:cBhvr>
                                      <p:to>
                                        <p:strVal val="visible"/>
                                      </p:to>
                                    </p:set>
                                    <p:anim calcmode="lin" valueType="num">
                                      <p:cBhvr additive="base">
                                        <p:cTn id="13" dur="500" fill="hold"/>
                                        <p:tgtEl>
                                          <p:spTgt spid="2410499">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41049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410499">
                                            <p:txEl>
                                              <p:pRg st="1" end="1"/>
                                            </p:txEl>
                                          </p:spTgt>
                                        </p:tgtEl>
                                        <p:attrNameLst>
                                          <p:attrName>style.visibility</p:attrName>
                                        </p:attrNameLst>
                                      </p:cBhvr>
                                      <p:to>
                                        <p:strVal val="visible"/>
                                      </p:to>
                                    </p:set>
                                    <p:anim calcmode="lin" valueType="num">
                                      <p:cBhvr additive="base">
                                        <p:cTn id="19" dur="500" fill="hold"/>
                                        <p:tgtEl>
                                          <p:spTgt spid="2410499">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410499">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0498" grpId="0"/>
      <p:bldP spid="2410499" grpId="0" build="p"/>
    </p:bld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2410</TotalTime>
  <Pages>0</Pages>
  <Words>2673</Words>
  <Characters>0</Characters>
  <Application>WPS Office 专业版</Application>
  <DocSecurity>0</DocSecurity>
  <PresentationFormat>全屏显示(4:3)</PresentationFormat>
  <Lines>0</Lines>
  <Paragraphs>232</Paragraphs>
  <Slides>60</Slides>
  <Notes>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60</vt:i4>
      </vt:variant>
    </vt:vector>
  </HeadingPairs>
  <TitlesOfParts>
    <vt:vector size="62" baseType="lpstr">
      <vt:lpstr>默认设计模板</vt:lpstr>
      <vt:lpstr>Equation</vt:lpstr>
      <vt:lpstr>《概率论与数理统计》</vt:lpstr>
      <vt:lpstr>工科 《概率论与数理统计》 教学基本要求</vt:lpstr>
      <vt:lpstr>《概率论与数理统计》</vt:lpstr>
      <vt:lpstr>《概率论》</vt:lpstr>
      <vt:lpstr>第一章 随机事件与概率</vt:lpstr>
      <vt:lpstr>第二章 条件概率与独立性</vt:lpstr>
      <vt:lpstr>第三章 随机变量及其分布</vt:lpstr>
      <vt:lpstr>第四章 多维随机变量及其分布</vt:lpstr>
      <vt:lpstr>第四章 多维随机变量及其分布</vt:lpstr>
      <vt:lpstr>第五章 随机变量的数字特征与极限定理</vt:lpstr>
      <vt:lpstr>第五章 随机变量的数字特征与极限定理</vt:lpstr>
      <vt:lpstr>《数理统计》</vt:lpstr>
      <vt:lpstr>第六章 数理统计的基本概念</vt:lpstr>
      <vt:lpstr>第七章 参数估计</vt:lpstr>
      <vt:lpstr>第七章 参数估计</vt:lpstr>
      <vt:lpstr>第八章 假设检验</vt:lpstr>
      <vt:lpstr>幻灯片 17</vt:lpstr>
      <vt:lpstr>研究生 《概率论与数理统计》 考试大纲</vt:lpstr>
      <vt:lpstr>一、 随机事件和概率</vt:lpstr>
      <vt:lpstr>一、 随机事件和概率</vt:lpstr>
      <vt:lpstr>幻灯片 21</vt:lpstr>
      <vt:lpstr>二、一维随机变量及其分布 </vt:lpstr>
      <vt:lpstr>二、一维随机变量及其分布</vt:lpstr>
      <vt:lpstr>幻灯片 24</vt:lpstr>
      <vt:lpstr>三、多维随机变量及其分布 </vt:lpstr>
      <vt:lpstr>三、多维随机变量及其分布 </vt:lpstr>
      <vt:lpstr>幻灯片 27</vt:lpstr>
      <vt:lpstr>四、随机变量的数字特征 </vt:lpstr>
      <vt:lpstr>四、随机变量的数字特征 </vt:lpstr>
      <vt:lpstr>五、大数定律和中心极限定理 </vt:lpstr>
      <vt:lpstr>五、大数定律和中心极限定理 </vt:lpstr>
      <vt:lpstr>六、数理统计的基本概念 </vt:lpstr>
      <vt:lpstr>六、数理统计的基本概念 </vt:lpstr>
      <vt:lpstr>幻灯片 34</vt:lpstr>
      <vt:lpstr>七、参数估计 </vt:lpstr>
      <vt:lpstr>七、参数估计 </vt:lpstr>
      <vt:lpstr>幻灯片 37</vt:lpstr>
      <vt:lpstr>八、假设检验 </vt:lpstr>
      <vt:lpstr>八、假设检验 </vt:lpstr>
      <vt:lpstr>幻灯片 40</vt:lpstr>
      <vt:lpstr>研究生 《概率论与数理统计》 考试大纲</vt:lpstr>
      <vt:lpstr>一、 随机事件和概率</vt:lpstr>
      <vt:lpstr>一、 随机事件和概率</vt:lpstr>
      <vt:lpstr>幻灯片 44</vt:lpstr>
      <vt:lpstr>二、一维随机变量及其分布 </vt:lpstr>
      <vt:lpstr>二、一维随机变量及其分布</vt:lpstr>
      <vt:lpstr>幻灯片 47</vt:lpstr>
      <vt:lpstr>三、多维随机变量及其分布 </vt:lpstr>
      <vt:lpstr>三、多维随机变量及其分布 </vt:lpstr>
      <vt:lpstr>幻灯片 50</vt:lpstr>
      <vt:lpstr>四、随机变量的数字特征 </vt:lpstr>
      <vt:lpstr>四、随机变量的数字特征 </vt:lpstr>
      <vt:lpstr>五、大数定律和中心极限定理 </vt:lpstr>
      <vt:lpstr>五、大数定律和中心极限定理 </vt:lpstr>
      <vt:lpstr>六、数理统计的基本概念 </vt:lpstr>
      <vt:lpstr>六、数理统计的基本概念 </vt:lpstr>
      <vt:lpstr>幻灯片 57</vt:lpstr>
      <vt:lpstr>七、参数估计 </vt:lpstr>
      <vt:lpstr>七、参数估计 </vt:lpstr>
      <vt:lpstr>幻灯片 60</vt:lpstr>
    </vt:vector>
  </TitlesOfParts>
  <Manager/>
  <Company/>
  <LinksUpToDate>false</LinksUpToDate>
  <CharactersWithSpaces>0</CharactersWithSpaces>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教学基本要求2019课本版</dc:title>
  <dc:subject>概率论与数理统计</dc:subject>
  <dc:creator>wangli</dc:creator>
  <cp:keywords/>
  <dc:description/>
  <cp:lastModifiedBy>Microsoft</cp:lastModifiedBy>
  <cp:revision>123</cp:revision>
  <dcterms:created xsi:type="dcterms:W3CDTF">2012-06-06T01:30:27Z</dcterms:created>
  <dcterms:modified xsi:type="dcterms:W3CDTF">2022-08-21T10:59:54Z</dcterms:modified>
  <cp:category/>
  <cp:contentStatus>最终状态</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2052-8.1.0.2424</vt:lpwstr>
  </property>
  <property fmtid="{D5CDD505-2E9C-101B-9397-08002B2CF9AE}" pid="3" name="_MarkAsFinal">
    <vt:bool>true</vt:bool>
  </property>
</Properties>
</file>