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97" r:id="rId3"/>
    <p:sldId id="443" r:id="rId4"/>
    <p:sldId id="444" r:id="rId5"/>
    <p:sldId id="448" r:id="rId6"/>
    <p:sldId id="298" r:id="rId7"/>
    <p:sldId id="452" r:id="rId8"/>
    <p:sldId id="454" r:id="rId9"/>
    <p:sldId id="453" r:id="rId10"/>
    <p:sldId id="455" r:id="rId11"/>
    <p:sldId id="456" r:id="rId12"/>
    <p:sldId id="426" r:id="rId13"/>
    <p:sldId id="442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FF3300"/>
    <a:srgbClr val="FFCCFF"/>
    <a:srgbClr val="FF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91" autoAdjust="0"/>
    <p:restoredTop sz="94671" autoAdjust="0"/>
  </p:normalViewPr>
  <p:slideViewPr>
    <p:cSldViewPr>
      <p:cViewPr varScale="1">
        <p:scale>
          <a:sx n="72" d="100"/>
          <a:sy n="72" d="100"/>
        </p:scale>
        <p:origin x="-10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DB8716-FD59-4E7A-BEF7-6BED0F95E9F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D5977-0966-4F8A-ACCF-1CF79CD31A73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07E40-C454-4CA4-891A-2EA57E8FBEC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25BA9-16D7-48D9-ADF5-DE6F7CEFB9D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0C413-2378-4BC2-9EEA-79BDB51B3E4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47094-91D1-454B-A507-1D0902BB15E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5479D-D160-4DD8-B90B-CC633BA5C6F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E6D7A-0839-4C90-9E56-682DE974BF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A0018-EB5E-4194-B85D-8D04DE0633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E513A-7177-4B53-994B-BF07CC25B8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FE760-C3F1-46C5-9A5A-8E712C51987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3AD5B-A8FA-468F-A3A4-F776FBE63DC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66F7F-59CE-4A24-94E7-0EB4B4D0C8E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B21933-5857-48EE-BF06-8045CF9C86B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 dirty="0">
                <a:latin typeface="宋体" pitchFamily="2" charset="-122"/>
              </a:rPr>
              <a:t>概率论与</a:t>
            </a:r>
            <a:r>
              <a:rPr lang="zh-CN" altLang="en-US" b="1" dirty="0" smtClean="0">
                <a:latin typeface="宋体" pitchFamily="2" charset="-122"/>
              </a:rPr>
              <a:t>数理统计</a:t>
            </a:r>
            <a:r>
              <a:rPr lang="en-US" altLang="zh-CN" b="1" dirty="0" smtClean="0">
                <a:latin typeface="宋体" pitchFamily="2" charset="-122"/>
              </a:rPr>
              <a:t>48</a:t>
            </a:r>
            <a:r>
              <a:rPr lang="zh-CN" altLang="en-US" b="1" dirty="0" smtClean="0">
                <a:latin typeface="宋体" pitchFamily="2" charset="-122"/>
              </a:rPr>
              <a:t>学时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>
              <a:buFontTx/>
              <a:buNone/>
            </a:pPr>
            <a:endParaRPr lang="zh-CN" altLang="en-US" sz="4400" b="1" dirty="0">
              <a:latin typeface="宋体" pitchFamily="2" charset="-122"/>
            </a:endParaRPr>
          </a:p>
          <a:p>
            <a:pPr marL="609600" indent="-609600" algn="ctr">
              <a:buFontTx/>
              <a:buNone/>
            </a:pPr>
            <a:r>
              <a:rPr lang="zh-CN" altLang="en-US" sz="4400" b="1" dirty="0">
                <a:latin typeface="宋体" pitchFamily="2" charset="-122"/>
              </a:rPr>
              <a:t>概率论</a:t>
            </a:r>
            <a:r>
              <a:rPr lang="en-US" altLang="zh-CN" sz="4400" b="1" dirty="0">
                <a:latin typeface="宋体" pitchFamily="2" charset="-122"/>
              </a:rPr>
              <a:t>(</a:t>
            </a:r>
            <a:r>
              <a:rPr lang="en-US" altLang="zh-CN" sz="4400" b="1" dirty="0" smtClean="0">
                <a:latin typeface="宋体" pitchFamily="2" charset="-122"/>
              </a:rPr>
              <a:t>Probability)</a:t>
            </a:r>
          </a:p>
          <a:p>
            <a:pPr marL="609600" indent="-609600" algn="ctr">
              <a:buFontTx/>
              <a:buNone/>
            </a:pPr>
            <a:r>
              <a:rPr lang="en-US" altLang="zh-CN" sz="4400" b="1" dirty="0" smtClean="0">
                <a:latin typeface="宋体" pitchFamily="2" charset="-122"/>
              </a:rPr>
              <a:t>36</a:t>
            </a:r>
            <a:r>
              <a:rPr lang="zh-CN" altLang="en-US" sz="4400" b="1" dirty="0" smtClean="0">
                <a:latin typeface="宋体" pitchFamily="2" charset="-122"/>
              </a:rPr>
              <a:t>学时</a:t>
            </a:r>
            <a:endParaRPr lang="en-US" altLang="zh-CN" sz="4400" b="1" dirty="0">
              <a:latin typeface="宋体" pitchFamily="2" charset="-122"/>
            </a:endParaRPr>
          </a:p>
          <a:p>
            <a:pPr marL="609600" indent="-609600" algn="ctr">
              <a:buFontTx/>
              <a:buNone/>
            </a:pPr>
            <a:r>
              <a:rPr lang="zh-CN" altLang="en-US" sz="4400" b="1" dirty="0">
                <a:latin typeface="宋体" pitchFamily="2" charset="-122"/>
              </a:rPr>
              <a:t>数理统计</a:t>
            </a:r>
            <a:r>
              <a:rPr lang="en-US" altLang="zh-CN" sz="4400" b="1" dirty="0">
                <a:latin typeface="宋体" pitchFamily="2" charset="-122"/>
              </a:rPr>
              <a:t>(mathematical </a:t>
            </a:r>
            <a:r>
              <a:rPr lang="en-US" altLang="zh-CN" sz="4400" b="1" dirty="0" smtClean="0">
                <a:latin typeface="宋体" pitchFamily="2" charset="-122"/>
              </a:rPr>
              <a:t>statistics)</a:t>
            </a:r>
          </a:p>
          <a:p>
            <a:pPr marL="609600" indent="-609600" algn="ctr">
              <a:buFontTx/>
              <a:buNone/>
            </a:pPr>
            <a:r>
              <a:rPr lang="en-US" altLang="zh-CN" sz="4400" b="1" dirty="0" smtClean="0">
                <a:latin typeface="宋体" pitchFamily="2" charset="-122"/>
              </a:rPr>
              <a:t>10</a:t>
            </a:r>
            <a:r>
              <a:rPr lang="zh-CN" altLang="en-US" sz="4400" b="1" dirty="0" smtClean="0">
                <a:latin typeface="宋体" pitchFamily="2" charset="-122"/>
              </a:rPr>
              <a:t>学时</a:t>
            </a:r>
            <a:endParaRPr lang="en-US" altLang="zh-CN" sz="44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 dirty="0"/>
              <a:t>说明</a:t>
            </a:r>
          </a:p>
        </p:txBody>
      </p:sp>
      <p:pic>
        <p:nvPicPr>
          <p:cNvPr id="6" name="图片 5" descr="哈工大版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785926"/>
            <a:ext cx="1905000" cy="1905000"/>
          </a:xfrm>
          <a:prstGeom prst="rect">
            <a:avLst/>
          </a:prstGeom>
        </p:spPr>
      </p:pic>
      <p:pic>
        <p:nvPicPr>
          <p:cNvPr id="7" name="图片 6" descr="哈工大版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1928802"/>
            <a:ext cx="1714512" cy="1714512"/>
          </a:xfrm>
          <a:prstGeom prst="rect">
            <a:avLst/>
          </a:prstGeom>
        </p:spPr>
      </p:pic>
      <p:pic>
        <p:nvPicPr>
          <p:cNvPr id="8" name="图片 7" descr="科学1版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4214818"/>
            <a:ext cx="1857388" cy="1857388"/>
          </a:xfrm>
          <a:prstGeom prst="rect">
            <a:avLst/>
          </a:prstGeom>
        </p:spPr>
      </p:pic>
      <p:pic>
        <p:nvPicPr>
          <p:cNvPr id="9" name="图片 8" descr="科学2版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2" y="4286256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 dirty="0"/>
              <a:t>说明</a:t>
            </a:r>
          </a:p>
        </p:txBody>
      </p:sp>
      <p:pic>
        <p:nvPicPr>
          <p:cNvPr id="10" name="图片 9" descr="高教1版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142984"/>
            <a:ext cx="1905000" cy="1905000"/>
          </a:xfrm>
          <a:prstGeom prst="rect">
            <a:avLst/>
          </a:prstGeom>
        </p:spPr>
      </p:pic>
      <p:pic>
        <p:nvPicPr>
          <p:cNvPr id="11" name="图片 10" descr="高教1版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214686"/>
            <a:ext cx="3333750" cy="3333750"/>
          </a:xfrm>
          <a:prstGeom prst="rect">
            <a:avLst/>
          </a:prstGeom>
        </p:spPr>
      </p:pic>
      <p:pic>
        <p:nvPicPr>
          <p:cNvPr id="12" name="图片 11" descr="高教2版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1428736"/>
            <a:ext cx="2119314" cy="2119314"/>
          </a:xfrm>
          <a:prstGeom prst="rect">
            <a:avLst/>
          </a:prstGeom>
        </p:spPr>
      </p:pic>
      <p:pic>
        <p:nvPicPr>
          <p:cNvPr id="13" name="图片 12" descr="高教3版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0694" y="3571876"/>
            <a:ext cx="3071834" cy="307183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说明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概率论的理论基础</a:t>
            </a:r>
          </a:p>
          <a:p>
            <a:pPr marL="609600" indent="-609600"/>
            <a:r>
              <a:rPr lang="en-US" altLang="zh-CN" b="1" dirty="0"/>
              <a:t>《</a:t>
            </a:r>
            <a:r>
              <a:rPr lang="zh-CN" altLang="en-US" b="1" dirty="0"/>
              <a:t>测度论</a:t>
            </a:r>
            <a:r>
              <a:rPr lang="en-US" altLang="zh-CN" b="1" dirty="0"/>
              <a:t>》</a:t>
            </a:r>
          </a:p>
          <a:p>
            <a:pPr marL="609600" indent="-609600"/>
            <a:r>
              <a:rPr lang="zh-CN" altLang="en-US" b="1" dirty="0"/>
              <a:t>定义、定理</a:t>
            </a:r>
          </a:p>
          <a:p>
            <a:pPr marL="609600" indent="-609600"/>
            <a:r>
              <a:rPr lang="zh-CN" altLang="en-US" b="1" dirty="0"/>
              <a:t>不严格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  <p:bldP spid="2263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2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课程预习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考核安排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三部分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第一部分</a:t>
            </a:r>
            <a:r>
              <a:rPr lang="en-US" altLang="zh-CN" b="1">
                <a:latin typeface="宋体" pitchFamily="2" charset="-122"/>
              </a:rPr>
              <a:t>:</a:t>
            </a:r>
            <a:r>
              <a:rPr lang="zh-CN" altLang="en-US" b="1">
                <a:latin typeface="宋体" pitchFamily="2" charset="-122"/>
              </a:rPr>
              <a:t>平时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>
                <a:latin typeface="宋体" pitchFamily="2" charset="-122"/>
              </a:rPr>
              <a:t>       作业占</a:t>
            </a:r>
            <a:r>
              <a:rPr lang="zh-CN" altLang="en-US" b="1"/>
              <a:t>考核成绩的</a:t>
            </a:r>
            <a:r>
              <a:rPr lang="en-US" altLang="zh-CN" b="1"/>
              <a:t>20% </a:t>
            </a:r>
            <a:r>
              <a:rPr lang="zh-CN" altLang="en-US" b="1"/>
              <a:t>，即</a:t>
            </a:r>
            <a:r>
              <a:rPr lang="en-US" altLang="zh-CN" b="1"/>
              <a:t>20</a:t>
            </a:r>
            <a:r>
              <a:rPr lang="zh-CN" altLang="en-US" b="1"/>
              <a:t>分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第二部分</a:t>
            </a:r>
            <a:r>
              <a:rPr lang="en-US" altLang="zh-CN" b="1">
                <a:latin typeface="宋体" pitchFamily="2" charset="-122"/>
              </a:rPr>
              <a:t>:</a:t>
            </a:r>
            <a:r>
              <a:rPr lang="zh-CN" altLang="en-US" b="1"/>
              <a:t>课程论文、课堂表现占考核成绩的</a:t>
            </a:r>
            <a:r>
              <a:rPr lang="en-US" altLang="zh-CN" b="1"/>
              <a:t>10% </a:t>
            </a:r>
            <a:r>
              <a:rPr lang="zh-CN" altLang="en-US" b="1"/>
              <a:t>，即</a:t>
            </a:r>
            <a:r>
              <a:rPr lang="en-US" altLang="zh-CN" b="1"/>
              <a:t>10</a:t>
            </a:r>
            <a:r>
              <a:rPr lang="zh-CN" altLang="en-US" b="1"/>
              <a:t>分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第三部分</a:t>
            </a:r>
            <a:r>
              <a:rPr lang="en-US" altLang="zh-CN" b="1">
                <a:latin typeface="宋体" pitchFamily="2" charset="-122"/>
              </a:rPr>
              <a:t>:</a:t>
            </a:r>
            <a:r>
              <a:rPr lang="zh-CN" altLang="en-US" b="1"/>
              <a:t>期末试卷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>
                <a:latin typeface="宋体" pitchFamily="2" charset="-122"/>
              </a:rPr>
              <a:t>       占</a:t>
            </a:r>
            <a:r>
              <a:rPr lang="zh-CN" altLang="en-US" b="1"/>
              <a:t>考核成绩的</a:t>
            </a:r>
            <a:r>
              <a:rPr lang="en-US" altLang="zh-CN" b="1"/>
              <a:t>70% </a:t>
            </a:r>
            <a:r>
              <a:rPr lang="zh-CN" altLang="en-US" b="1"/>
              <a:t>，即</a:t>
            </a:r>
            <a:r>
              <a:rPr lang="en-US" altLang="zh-CN" b="1"/>
              <a:t>70</a:t>
            </a:r>
            <a:r>
              <a:rPr lang="zh-CN" altLang="en-US" b="1"/>
              <a:t>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870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考核安排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 dirty="0">
                <a:latin typeface="宋体" pitchFamily="2" charset="-122"/>
              </a:rPr>
              <a:t>三部分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 dirty="0">
                <a:latin typeface="宋体" pitchFamily="2" charset="-122"/>
              </a:rPr>
              <a:t>第一部分</a:t>
            </a:r>
            <a:r>
              <a:rPr lang="en-US" altLang="zh-CN" b="1" dirty="0">
                <a:latin typeface="宋体" pitchFamily="2" charset="-122"/>
              </a:rPr>
              <a:t>:</a:t>
            </a:r>
            <a:r>
              <a:rPr lang="zh-CN" altLang="en-US" b="1" dirty="0">
                <a:latin typeface="宋体" pitchFamily="2" charset="-122"/>
              </a:rPr>
              <a:t>平时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 作业占</a:t>
            </a:r>
            <a:r>
              <a:rPr lang="zh-CN" altLang="en-US" b="1" dirty="0"/>
              <a:t>考核成绩的</a:t>
            </a:r>
            <a:r>
              <a:rPr lang="en-US" altLang="zh-CN" b="1" dirty="0"/>
              <a:t>20% </a:t>
            </a:r>
            <a:r>
              <a:rPr lang="zh-CN" altLang="en-US" b="1" dirty="0"/>
              <a:t>，即</a:t>
            </a:r>
            <a:r>
              <a:rPr lang="en-US" altLang="zh-CN" b="1" dirty="0"/>
              <a:t>20</a:t>
            </a:r>
            <a:r>
              <a:rPr lang="zh-CN" altLang="en-US" b="1" dirty="0"/>
              <a:t>分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b="1" dirty="0"/>
              <a:t>《</a:t>
            </a:r>
            <a:r>
              <a:rPr lang="zh-CN" altLang="en-US" b="1" dirty="0"/>
              <a:t>概率论与数理统计同步训练</a:t>
            </a:r>
            <a:r>
              <a:rPr lang="en-US" altLang="zh-CN" b="1" dirty="0"/>
              <a:t>》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/>
      <p:bldP spid="2519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考核安排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 dirty="0"/>
              <a:t>第二部分</a:t>
            </a:r>
            <a:r>
              <a:rPr lang="en-US" altLang="zh-CN" b="1" dirty="0">
                <a:latin typeface="宋体" pitchFamily="2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</a:rPr>
              <a:t>课程论文</a:t>
            </a:r>
            <a:r>
              <a:rPr lang="zh-CN" altLang="en-US" b="1" dirty="0"/>
              <a:t>、课堂表现占考核成绩的</a:t>
            </a:r>
            <a:r>
              <a:rPr lang="en-US" altLang="zh-CN" b="1" dirty="0"/>
              <a:t>10% </a:t>
            </a:r>
            <a:r>
              <a:rPr lang="zh-CN" altLang="en-US" b="1" dirty="0"/>
              <a:t>，即</a:t>
            </a:r>
            <a:r>
              <a:rPr lang="en-US" altLang="zh-CN" b="1" dirty="0"/>
              <a:t>10</a:t>
            </a:r>
            <a:r>
              <a:rPr lang="zh-CN" altLang="en-US" b="1" dirty="0"/>
              <a:t>分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 dirty="0"/>
              <a:t>不少于</a:t>
            </a:r>
            <a:r>
              <a:rPr lang="en-US" altLang="zh-CN" b="1" dirty="0"/>
              <a:t>2000</a:t>
            </a:r>
            <a:r>
              <a:rPr lang="zh-CN" altLang="en-US" b="1" dirty="0"/>
              <a:t>字的有关概率论与数理统计内容的</a:t>
            </a:r>
            <a:r>
              <a:rPr lang="en-US" altLang="zh-CN" b="1" dirty="0"/>
              <a:t>《</a:t>
            </a:r>
            <a:r>
              <a:rPr lang="zh-CN" altLang="en-US" b="1" dirty="0"/>
              <a:t>哈尔滨工业大学学报</a:t>
            </a:r>
            <a:r>
              <a:rPr lang="en-US" altLang="zh-CN" b="1" dirty="0"/>
              <a:t>》</a:t>
            </a:r>
            <a:r>
              <a:rPr lang="zh-CN" altLang="en-US" b="1" dirty="0"/>
              <a:t>或其他科学杂志</a:t>
            </a:r>
            <a:r>
              <a:rPr lang="zh-CN" altLang="en-US" b="1" dirty="0">
                <a:solidFill>
                  <a:srgbClr val="FF0000"/>
                </a:solidFill>
              </a:rPr>
              <a:t>格式</a:t>
            </a:r>
            <a:r>
              <a:rPr lang="zh-CN" altLang="en-US" b="1" dirty="0"/>
              <a:t>形式的作文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 dirty="0"/>
              <a:t>即</a:t>
            </a:r>
            <a:r>
              <a:rPr lang="en-US" altLang="zh-CN" b="1" dirty="0"/>
              <a:t>《</a:t>
            </a:r>
            <a:r>
              <a:rPr lang="zh-CN" altLang="en-US" b="1" dirty="0"/>
              <a:t>概率论与数理统计</a:t>
            </a:r>
            <a:r>
              <a:rPr lang="en-US" altLang="zh-CN" b="1" dirty="0"/>
              <a:t>》</a:t>
            </a:r>
            <a:r>
              <a:rPr lang="zh-CN" altLang="en-US" b="1" dirty="0"/>
              <a:t>课程内容学后感或读后感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考核安排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 dirty="0" smtClean="0"/>
              <a:t>第三部分</a:t>
            </a:r>
            <a:r>
              <a:rPr lang="en-US" altLang="zh-CN" b="1" dirty="0" smtClean="0">
                <a:latin typeface="宋体" pitchFamily="2" charset="-122"/>
              </a:rPr>
              <a:t>:</a:t>
            </a:r>
            <a:r>
              <a:rPr lang="zh-CN" altLang="en-US" b="1" dirty="0" smtClean="0">
                <a:latin typeface="宋体" pitchFamily="2" charset="-122"/>
              </a:rPr>
              <a:t>期末试卷</a:t>
            </a:r>
            <a:r>
              <a:rPr lang="zh-CN" altLang="en-US" b="1" dirty="0" smtClean="0"/>
              <a:t>，占考核成绩的</a:t>
            </a:r>
            <a:r>
              <a:rPr lang="en-US" altLang="zh-CN" b="1" dirty="0" smtClean="0"/>
              <a:t>70% </a:t>
            </a:r>
            <a:r>
              <a:rPr lang="zh-CN" altLang="en-US" b="1" dirty="0" smtClean="0"/>
              <a:t>，即</a:t>
            </a:r>
            <a:r>
              <a:rPr lang="en-US" altLang="zh-CN" b="1" dirty="0" smtClean="0"/>
              <a:t>70</a:t>
            </a:r>
            <a:r>
              <a:rPr lang="zh-CN" altLang="en-US" b="1" dirty="0" smtClean="0"/>
              <a:t>分</a:t>
            </a:r>
            <a:endParaRPr lang="en-US" altLang="zh-CN" b="1" dirty="0" smtClean="0"/>
          </a:p>
          <a:p>
            <a:pPr marL="609600" indent="-609600">
              <a:lnSpc>
                <a:spcPct val="90000"/>
              </a:lnSpc>
            </a:pPr>
            <a:r>
              <a:rPr lang="zh-CN" altLang="en-US" b="1" dirty="0" smtClean="0"/>
              <a:t>包括</a:t>
            </a:r>
            <a:endParaRPr lang="zh-CN" altLang="en-US" b="1" dirty="0"/>
          </a:p>
          <a:p>
            <a:pPr marL="609600" indent="-609600">
              <a:lnSpc>
                <a:spcPct val="90000"/>
              </a:lnSpc>
            </a:pPr>
            <a:r>
              <a:rPr lang="en-US" altLang="zh-CN" b="1" dirty="0" smtClean="0"/>
              <a:t>5</a:t>
            </a:r>
            <a:r>
              <a:rPr lang="zh-CN" altLang="en-US" b="1" dirty="0" smtClean="0"/>
              <a:t>道填空题占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分</a:t>
            </a:r>
            <a:endParaRPr lang="en-US" altLang="zh-CN" b="1" dirty="0" smtClean="0"/>
          </a:p>
          <a:p>
            <a:pPr marL="609600" indent="-609600">
              <a:lnSpc>
                <a:spcPct val="90000"/>
              </a:lnSpc>
            </a:pPr>
            <a:r>
              <a:rPr lang="en-US" altLang="zh-CN" b="1" dirty="0" smtClean="0"/>
              <a:t>5</a:t>
            </a:r>
            <a:r>
              <a:rPr lang="zh-CN" altLang="en-US" b="1" dirty="0" smtClean="0"/>
              <a:t>道选择题占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分</a:t>
            </a:r>
            <a:endParaRPr lang="en-US" altLang="zh-CN" b="1" dirty="0" smtClean="0"/>
          </a:p>
          <a:p>
            <a:pPr marL="609600" indent="-609600">
              <a:lnSpc>
                <a:spcPct val="90000"/>
              </a:lnSpc>
            </a:pPr>
            <a:r>
              <a:rPr lang="en-US" altLang="zh-CN" b="1" dirty="0" smtClean="0"/>
              <a:t>5</a:t>
            </a:r>
            <a:r>
              <a:rPr lang="zh-CN" altLang="en-US" b="1" dirty="0" smtClean="0"/>
              <a:t>道计算证明题占</a:t>
            </a:r>
            <a:r>
              <a:rPr lang="en-US" altLang="zh-CN" b="1" dirty="0" smtClean="0"/>
              <a:t>40</a:t>
            </a:r>
            <a:r>
              <a:rPr lang="zh-CN" altLang="en-US" b="1" dirty="0" smtClean="0"/>
              <a:t>分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学习参考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 dirty="0"/>
              <a:t>《</a:t>
            </a:r>
            <a:r>
              <a:rPr lang="zh-CN" altLang="en-US" b="1" dirty="0"/>
              <a:t>概率论与数理统计同步训练</a:t>
            </a:r>
            <a:r>
              <a:rPr lang="en-US" altLang="zh-CN" b="1" dirty="0"/>
              <a:t>》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作业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marL="609600" indent="-609600"/>
            <a:r>
              <a:rPr lang="en-US" altLang="zh-CN" b="1" dirty="0"/>
              <a:t>《</a:t>
            </a:r>
            <a:r>
              <a:rPr lang="zh-CN" altLang="en-US" b="1" dirty="0"/>
              <a:t>概率论与数理统计综合训练</a:t>
            </a:r>
            <a:r>
              <a:rPr lang="en-US" altLang="zh-CN" b="1" dirty="0"/>
              <a:t>》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模拟题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marL="609600" indent="-609600"/>
            <a:r>
              <a:rPr lang="en-US" altLang="zh-CN" b="1" dirty="0"/>
              <a:t>《</a:t>
            </a:r>
            <a:r>
              <a:rPr lang="zh-CN" altLang="en-US" b="1" dirty="0"/>
              <a:t>概率论与数理统计同步辅导与习题解答</a:t>
            </a:r>
            <a:r>
              <a:rPr lang="en-US" altLang="zh-CN" b="1" dirty="0"/>
              <a:t>》</a:t>
            </a:r>
            <a:r>
              <a:rPr lang="zh-CN" altLang="en-US" b="1" dirty="0"/>
              <a:t> </a:t>
            </a:r>
          </a:p>
          <a:p>
            <a:pPr marL="609600" indent="-609600"/>
            <a:r>
              <a:rPr lang="zh-CN" altLang="en-US" b="1" dirty="0" smtClean="0"/>
              <a:t>微</a:t>
            </a:r>
            <a:r>
              <a:rPr lang="zh-CN" altLang="en-US" b="1" dirty="0" smtClean="0"/>
              <a:t>店</a:t>
            </a:r>
            <a:r>
              <a:rPr lang="zh-CN" altLang="en-US" b="1" dirty="0" smtClean="0"/>
              <a:t>购买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同步训练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54" y="0"/>
            <a:ext cx="452169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习题解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54" y="0"/>
            <a:ext cx="452169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综合训练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54" y="0"/>
            <a:ext cx="452169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</TotalTime>
  <Pages>0</Pages>
  <Words>243</Words>
  <Characters>0</Characters>
  <Application>Microsoft Office PowerPoint</Application>
  <DocSecurity>0</DocSecurity>
  <PresentationFormat>全屏显示(4:3)</PresentationFormat>
  <Lines>0</Lines>
  <Paragraphs>42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概率论与数理统计48学时</vt:lpstr>
      <vt:lpstr>考核安排</vt:lpstr>
      <vt:lpstr>考核安排</vt:lpstr>
      <vt:lpstr>考核安排</vt:lpstr>
      <vt:lpstr>考核安排</vt:lpstr>
      <vt:lpstr>学习参考</vt:lpstr>
      <vt:lpstr>幻灯片 7</vt:lpstr>
      <vt:lpstr>幻灯片 8</vt:lpstr>
      <vt:lpstr>幻灯片 9</vt:lpstr>
      <vt:lpstr>说明</vt:lpstr>
      <vt:lpstr>说明</vt:lpstr>
      <vt:lpstr>说明</vt:lpstr>
      <vt:lpstr>幻灯片 13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概率论与数理统计引言</dc:title>
  <dc:subject>概率论与数理统计课程引入</dc:subject>
  <dc:creator>王力</dc:creator>
  <cp:keywords/>
  <dc:description/>
  <cp:lastModifiedBy>Microsoft</cp:lastModifiedBy>
  <cp:revision>78</cp:revision>
  <dcterms:created xsi:type="dcterms:W3CDTF">2012-06-06T01:30:27Z</dcterms:created>
  <dcterms:modified xsi:type="dcterms:W3CDTF">2023-08-27T09:16:22Z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