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464" r:id="rId3"/>
    <p:sldId id="466" r:id="rId4"/>
    <p:sldId id="469" r:id="rId5"/>
    <p:sldId id="427" r:id="rId6"/>
    <p:sldId id="485" r:id="rId7"/>
    <p:sldId id="486" r:id="rId8"/>
    <p:sldId id="487" r:id="rId9"/>
    <p:sldId id="488" r:id="rId10"/>
    <p:sldId id="428" r:id="rId11"/>
    <p:sldId id="429" r:id="rId12"/>
    <p:sldId id="430" r:id="rId13"/>
    <p:sldId id="431" r:id="rId14"/>
    <p:sldId id="432" r:id="rId15"/>
    <p:sldId id="433" r:id="rId16"/>
    <p:sldId id="489" r:id="rId17"/>
    <p:sldId id="471" r:id="rId18"/>
    <p:sldId id="472" r:id="rId19"/>
    <p:sldId id="513" r:id="rId20"/>
    <p:sldId id="446" r:id="rId21"/>
    <p:sldId id="437" r:id="rId22"/>
    <p:sldId id="491" r:id="rId23"/>
    <p:sldId id="492" r:id="rId24"/>
    <p:sldId id="439" r:id="rId25"/>
    <p:sldId id="440" r:id="rId26"/>
    <p:sldId id="496" r:id="rId27"/>
    <p:sldId id="443" r:id="rId28"/>
    <p:sldId id="444" r:id="rId29"/>
    <p:sldId id="445" r:id="rId30"/>
    <p:sldId id="498" r:id="rId31"/>
    <p:sldId id="490" r:id="rId32"/>
    <p:sldId id="478" r:id="rId33"/>
    <p:sldId id="479" r:id="rId34"/>
    <p:sldId id="504" r:id="rId35"/>
    <p:sldId id="474" r:id="rId36"/>
    <p:sldId id="475" r:id="rId37"/>
    <p:sldId id="463" r:id="rId38"/>
    <p:sldId id="394" r:id="rId39"/>
    <p:sldId id="511" r:id="rId40"/>
    <p:sldId id="398" r:id="rId41"/>
    <p:sldId id="400" r:id="rId42"/>
    <p:sldId id="401" r:id="rId43"/>
    <p:sldId id="514" r:id="rId44"/>
    <p:sldId id="407" r:id="rId45"/>
    <p:sldId id="512" r:id="rId46"/>
    <p:sldId id="408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z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CC99"/>
    <a:srgbClr val="0033CC"/>
    <a:srgbClr val="FF3300"/>
    <a:srgbClr val="FFCCFF"/>
    <a:srgbClr val="FF66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0" autoAdjust="0"/>
    <p:restoredTop sz="94660"/>
  </p:normalViewPr>
  <p:slideViewPr>
    <p:cSldViewPr>
      <p:cViewPr varScale="1">
        <p:scale>
          <a:sx n="71" d="100"/>
          <a:sy n="71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5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8F62C4-7DB6-4243-BC24-255180869A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114A0-19F9-413A-8FD6-9266D734815E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DC838-203D-412C-BA3F-2417946F8A6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AA3F9-8CE0-4F4F-93B0-C7B1F047D9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9926F-A513-40B0-9DD0-5F8EDA8416A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C5E9E35-18C2-4D7E-A566-D53DAE7F1E9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AF1A1-9CB3-4FB1-B4BA-6C949D5B8CA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AD455-0354-4156-A622-164856BBD40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AEAD0-FCAD-41BD-A0F5-4D960342652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CB059-D9AA-43C0-BA57-32744607D38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94F52-8673-49AD-A160-7DBEF91C7CF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75D67-15E3-4A64-9A2C-297ADF808B7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C0043-FF43-4F90-A553-DE5CDD6675B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5F6C7-A4A1-4796-BC6B-82A4458426C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90672D-3489-4E60-970B-253BCB74261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>
                <a:latin typeface="宋体" pitchFamily="2" charset="-122"/>
              </a:rPr>
              <a:t>概率论与数理统计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4400" b="1" dirty="0">
                <a:latin typeface="宋体" pitchFamily="2" charset="-122"/>
              </a:rPr>
              <a:t>王 力</a:t>
            </a:r>
          </a:p>
          <a:p>
            <a:r>
              <a:rPr lang="en-US" altLang="zh-CN" sz="4400" b="1" dirty="0" smtClean="0">
                <a:latin typeface="宋体" pitchFamily="2" charset="-122"/>
              </a:rPr>
              <a:t>2023</a:t>
            </a:r>
            <a:r>
              <a:rPr lang="zh-CN" altLang="en-US" sz="4400" b="1" dirty="0" smtClean="0">
                <a:latin typeface="宋体" pitchFamily="2" charset="-122"/>
              </a:rPr>
              <a:t>高教</a:t>
            </a:r>
            <a:r>
              <a:rPr lang="zh-CN" altLang="en-US" sz="4400" b="1" dirty="0">
                <a:latin typeface="宋体" pitchFamily="2" charset="-122"/>
              </a:rPr>
              <a:t>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随机试验</a:t>
            </a:r>
            <a:r>
              <a:rPr lang="en-US" altLang="zh-CN" b="1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a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FF0000"/>
                </a:solidFill>
              </a:rPr>
              <a:t>试验可</a:t>
            </a:r>
            <a:r>
              <a:rPr lang="zh-CN" altLang="en-US" b="1"/>
              <a:t>以在相同的条件下</a:t>
            </a:r>
            <a:r>
              <a:rPr lang="zh-CN" altLang="en-US" b="1">
                <a:solidFill>
                  <a:srgbClr val="FF0000"/>
                </a:solidFill>
              </a:rPr>
              <a:t>重复</a:t>
            </a:r>
            <a:r>
              <a:rPr lang="zh-CN" altLang="en-US" b="1"/>
              <a:t>进行；</a:t>
            </a:r>
          </a:p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b</a:t>
            </a:r>
            <a:r>
              <a:rPr lang="zh-CN" altLang="en-US" b="1"/>
              <a:t>）试验的所有可能的</a:t>
            </a:r>
            <a:r>
              <a:rPr lang="zh-CN" altLang="en-US" b="1">
                <a:solidFill>
                  <a:srgbClr val="FF0000"/>
                </a:solidFill>
              </a:rPr>
              <a:t>结果不止一个</a:t>
            </a:r>
            <a:r>
              <a:rPr lang="zh-CN" altLang="en-US" b="1"/>
              <a:t>，而且是事先</a:t>
            </a:r>
            <a:r>
              <a:rPr lang="zh-CN" altLang="en-US" b="1">
                <a:solidFill>
                  <a:srgbClr val="FF0000"/>
                </a:solidFill>
              </a:rPr>
              <a:t>已知</a:t>
            </a:r>
            <a:r>
              <a:rPr lang="zh-CN" altLang="en-US" b="1"/>
              <a:t>的；</a:t>
            </a:r>
          </a:p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c</a:t>
            </a:r>
            <a:r>
              <a:rPr lang="zh-CN" altLang="en-US" b="1"/>
              <a:t>）每次试验总是</a:t>
            </a:r>
            <a:r>
              <a:rPr lang="zh-CN" altLang="en-US" b="1">
                <a:solidFill>
                  <a:srgbClr val="FF0000"/>
                </a:solidFill>
              </a:rPr>
              <a:t>恰好</a:t>
            </a:r>
            <a:r>
              <a:rPr lang="zh-CN" altLang="en-US" b="1"/>
              <a:t>出现这些可能结果中的</a:t>
            </a:r>
            <a:r>
              <a:rPr lang="zh-CN" altLang="en-US" b="1">
                <a:solidFill>
                  <a:srgbClr val="FF0000"/>
                </a:solidFill>
              </a:rPr>
              <a:t>一个</a:t>
            </a:r>
            <a:r>
              <a:rPr lang="zh-CN" altLang="en-US" b="1"/>
              <a:t>，但究竟出现哪一个结果，试验之前是</a:t>
            </a:r>
            <a:r>
              <a:rPr lang="zh-CN" altLang="en-US" b="1">
                <a:solidFill>
                  <a:srgbClr val="FF0000"/>
                </a:solidFill>
              </a:rPr>
              <a:t>不能确切预言</a:t>
            </a:r>
            <a:r>
              <a:rPr lang="zh-CN" altLang="en-US" b="1"/>
              <a:t>的</a:t>
            </a:r>
            <a:r>
              <a:rPr lang="en-US" altLang="zh-CN" b="1"/>
              <a:t>.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/>
      <p:bldP spid="2324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样本点、样本空间</a:t>
            </a:r>
            <a:endParaRPr lang="en-US" altLang="zh-CN" b="1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随机试验的</a:t>
            </a:r>
            <a:r>
              <a:rPr lang="zh-CN" altLang="en-US" b="1">
                <a:solidFill>
                  <a:srgbClr val="FF0000"/>
                </a:solidFill>
              </a:rPr>
              <a:t>每一个可能的结果</a:t>
            </a:r>
            <a:r>
              <a:rPr lang="zh-CN" altLang="en-US" b="1"/>
              <a:t>称为</a:t>
            </a:r>
            <a:r>
              <a:rPr lang="zh-CN" altLang="en-US" b="1">
                <a:solidFill>
                  <a:srgbClr val="FF0000"/>
                </a:solidFill>
              </a:rPr>
              <a:t>基本事件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00"/>
                </a:solidFill>
              </a:rPr>
              <a:t>event</a:t>
            </a:r>
            <a:r>
              <a:rPr lang="en-US" altLang="zh-CN" b="1"/>
              <a:t>)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/>
              <a:t>，也称作</a:t>
            </a:r>
            <a:r>
              <a:rPr lang="zh-CN" altLang="en-US" b="1">
                <a:solidFill>
                  <a:srgbClr val="FF0000"/>
                </a:solidFill>
              </a:rPr>
              <a:t>样本点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00"/>
                </a:solidFill>
              </a:rPr>
              <a:t>sample point</a:t>
            </a:r>
            <a:r>
              <a:rPr lang="en-US" altLang="zh-CN" b="1"/>
              <a:t>)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/>
              <a:t>，用字母</a:t>
            </a:r>
            <a:r>
              <a:rPr lang="en-US" altLang="zh-CN" b="1" i="1">
                <a:solidFill>
                  <a:srgbClr val="FF0000"/>
                </a:solidFill>
              </a:rPr>
              <a:t>e</a:t>
            </a:r>
            <a:r>
              <a:rPr lang="zh-CN" altLang="en-US" b="1"/>
              <a:t>表示</a:t>
            </a:r>
            <a:r>
              <a:rPr lang="en-US" altLang="zh-CN" b="1"/>
              <a:t>.</a:t>
            </a:r>
          </a:p>
          <a:p>
            <a:pPr marL="609600" indent="-609600" algn="just"/>
            <a:r>
              <a:rPr lang="zh-CN" altLang="en-US" b="1">
                <a:latin typeface="宋体" pitchFamily="2" charset="-122"/>
              </a:rPr>
              <a:t>随机试验</a:t>
            </a:r>
            <a:r>
              <a:rPr lang="en-US" altLang="zh-CN" b="1" i="1">
                <a:latin typeface="Times New Roman" pitchFamily="18" charset="0"/>
              </a:rPr>
              <a:t>E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全体基本事件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所构成的集合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</a:t>
            </a:r>
            <a:r>
              <a:rPr lang="zh-CN" altLang="en-US" b="1">
                <a:latin typeface="宋体" pitchFamily="2" charset="-122"/>
              </a:rPr>
              <a:t>称为</a:t>
            </a:r>
            <a:r>
              <a:rPr lang="en-US" altLang="zh-CN" b="1" i="1">
                <a:latin typeface="Times New Roman" pitchFamily="18" charset="0"/>
              </a:rPr>
              <a:t>E</a:t>
            </a:r>
            <a:r>
              <a:rPr lang="zh-CN" altLang="en-US" b="1">
                <a:latin typeface="宋体" pitchFamily="2" charset="-122"/>
              </a:rPr>
              <a:t>的</a:t>
            </a:r>
          </a:p>
          <a:p>
            <a:pPr marL="609600" indent="-609600" algn="just"/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样本空间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00"/>
                </a:solidFill>
              </a:rPr>
              <a:t>sample space</a:t>
            </a:r>
            <a:r>
              <a:rPr lang="en-US" altLang="zh-CN" b="1"/>
              <a:t>)</a:t>
            </a:r>
            <a:r>
              <a:rPr lang="zh-CN" altLang="en-US" b="1">
                <a:latin typeface="宋体" pitchFamily="2" charset="-122"/>
              </a:rPr>
              <a:t>，记为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altLang="zh-CN" b="1">
                <a:latin typeface="宋体" pitchFamily="2" charset="-122"/>
              </a:rPr>
              <a:t>.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  <p:bldP spid="2334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随机事件</a:t>
            </a:r>
            <a:endParaRPr lang="en-US" altLang="zh-CN" b="1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>
                <a:latin typeface="宋体" pitchFamily="2" charset="-122"/>
                <a:cs typeface="Times New Roman" pitchFamily="18" charset="0"/>
              </a:rPr>
              <a:t>在</a:t>
            </a:r>
            <a:r>
              <a:rPr lang="zh-CN" altLang="en-US" b="1">
                <a:latin typeface="宋体" pitchFamily="2" charset="-122"/>
              </a:rPr>
              <a:t>随机试验中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可能发生也可能不发生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事情</a:t>
            </a:r>
            <a:r>
              <a:rPr lang="zh-CN" altLang="en-US" b="1">
                <a:latin typeface="宋体" pitchFamily="2" charset="-122"/>
              </a:rPr>
              <a:t>称为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随机事件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00"/>
                </a:solidFill>
              </a:rPr>
              <a:t>random event</a:t>
            </a:r>
            <a:r>
              <a:rPr lang="en-US" altLang="zh-CN" b="1"/>
              <a:t>)</a:t>
            </a:r>
            <a:r>
              <a:rPr lang="zh-CN" altLang="en-US" b="1">
                <a:latin typeface="宋体" pitchFamily="2" charset="-122"/>
              </a:rPr>
              <a:t>，</a:t>
            </a:r>
          </a:p>
          <a:p>
            <a:pPr marL="609600" indent="-609600"/>
            <a:r>
              <a:rPr lang="zh-CN" altLang="en-US" b="1">
                <a:latin typeface="宋体" pitchFamily="2" charset="-122"/>
              </a:rPr>
              <a:t>简称为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事件</a:t>
            </a:r>
            <a:r>
              <a:rPr lang="zh-CN" altLang="en-US" b="1">
                <a:latin typeface="宋体" pitchFamily="2" charset="-122"/>
              </a:rPr>
              <a:t>，以字母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>
                <a:latin typeface="Times New Roman" pitchFamily="18" charset="0"/>
              </a:rPr>
              <a:t>…</a:t>
            </a:r>
            <a:r>
              <a:rPr lang="zh-CN" altLang="en-US" b="1">
                <a:latin typeface="Times New Roman" pitchFamily="18" charset="0"/>
              </a:rPr>
              <a:t>等</a:t>
            </a:r>
            <a:r>
              <a:rPr lang="zh-CN" altLang="en-US" b="1">
                <a:latin typeface="宋体" pitchFamily="2" charset="-122"/>
              </a:rPr>
              <a:t>来表示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/>
      <p:bldP spid="2344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随机事件</a:t>
            </a:r>
            <a:endParaRPr lang="en-US" altLang="zh-CN" b="1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有了样本空间的概念便可以用</a:t>
            </a:r>
            <a:r>
              <a:rPr lang="zh-CN" altLang="en-US" b="1">
                <a:solidFill>
                  <a:srgbClr val="FF0000"/>
                </a:solidFill>
              </a:rPr>
              <a:t>集合的语言</a:t>
            </a:r>
            <a:r>
              <a:rPr lang="zh-CN" altLang="en-US" b="1"/>
              <a:t>来定义事件</a:t>
            </a:r>
            <a:r>
              <a:rPr lang="en-US" altLang="zh-CN" b="1"/>
              <a:t>.</a:t>
            </a:r>
          </a:p>
          <a:p>
            <a:pPr marL="609600" indent="-609600"/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/>
      <p:bldP spid="2355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一般地，人们将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事件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定义为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基本事件</a:t>
            </a:r>
            <a:r>
              <a:rPr lang="en-US" altLang="zh-CN" b="1" i="1"/>
              <a:t>e</a:t>
            </a:r>
            <a:r>
              <a:rPr lang="zh-CN" altLang="en-US" b="1">
                <a:solidFill>
                  <a:srgbClr val="FF0000"/>
                </a:solidFill>
              </a:rPr>
              <a:t>的某个集合</a:t>
            </a:r>
            <a:r>
              <a:rPr lang="zh-CN" altLang="en-US" b="1"/>
              <a:t>，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即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样本空间</a:t>
            </a:r>
            <a:r>
              <a:rPr lang="en-US" altLang="zh-CN" b="1" i="1"/>
              <a:t>S</a:t>
            </a:r>
            <a:r>
              <a:rPr lang="zh-CN" altLang="en-US" b="1">
                <a:solidFill>
                  <a:srgbClr val="FF0000"/>
                </a:solidFill>
              </a:rPr>
              <a:t>的某个子集</a:t>
            </a:r>
            <a:r>
              <a:rPr lang="zh-CN" altLang="en-US" b="1"/>
              <a:t>，</a:t>
            </a:r>
          </a:p>
          <a:p>
            <a:pPr marL="609600" indent="-609600"/>
            <a:r>
              <a:rPr lang="zh-CN" altLang="en-US" b="1"/>
              <a:t>称</a:t>
            </a:r>
            <a:r>
              <a:rPr lang="zh-CN" altLang="en-US" b="1">
                <a:solidFill>
                  <a:srgbClr val="FF0000"/>
                </a:solidFill>
              </a:rPr>
              <a:t>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发生</a:t>
            </a:r>
            <a:r>
              <a:rPr lang="zh-CN" altLang="en-US" b="1"/>
              <a:t>，当且仅当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中的某一个基本事件出现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6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6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6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Times New Roman" pitchFamily="18" charset="0"/>
              </a:rPr>
              <a:t>特殊</a:t>
            </a:r>
            <a:r>
              <a:rPr lang="zh-CN" altLang="en-US" b="1"/>
              <a:t>事件</a:t>
            </a:r>
            <a:endParaRPr lang="en-US" altLang="zh-CN" b="1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我们将</a:t>
            </a:r>
          </a:p>
          <a:p>
            <a:pPr marL="609600" indent="-609600" algn="ctr">
              <a:buFontTx/>
              <a:buNone/>
            </a:pPr>
            <a:r>
              <a:rPr lang="zh-CN" altLang="en-US" b="1"/>
              <a:t>样本空间</a:t>
            </a:r>
            <a:r>
              <a:rPr lang="en-US" altLang="zh-CN" b="1" i="1"/>
              <a:t>S  </a:t>
            </a:r>
            <a:r>
              <a:rPr lang="zh-CN" altLang="en-US" b="1"/>
              <a:t>和 空集</a:t>
            </a:r>
            <a:r>
              <a:rPr lang="zh-CN" altLang="en-US" b="1">
                <a:sym typeface="Symbol" pitchFamily="18" charset="2"/>
              </a:rPr>
              <a:t></a:t>
            </a:r>
          </a:p>
          <a:p>
            <a:pPr marL="609600" indent="-609600"/>
            <a:r>
              <a:rPr lang="zh-CN" altLang="en-US" b="1"/>
              <a:t>这两个样本空间</a:t>
            </a:r>
            <a:r>
              <a:rPr lang="en-US" altLang="zh-CN" b="1" i="1"/>
              <a:t>S</a:t>
            </a:r>
            <a:r>
              <a:rPr lang="zh-CN" altLang="en-US" b="1"/>
              <a:t>的特殊子集看作事件的极端情况，并分别称为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必然事件 </a:t>
            </a:r>
            <a:r>
              <a:rPr lang="zh-CN" altLang="en-US" b="1"/>
              <a:t>与 </a:t>
            </a:r>
            <a:r>
              <a:rPr lang="zh-CN" altLang="en-US" b="1">
                <a:solidFill>
                  <a:srgbClr val="FF0000"/>
                </a:solidFill>
              </a:rPr>
              <a:t>不可能事件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/>
      <p:bldP spid="2375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4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课程预习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预习（</a:t>
            </a:r>
            <a:r>
              <a:rPr lang="en-US" altLang="zh-CN" b="1"/>
              <a:t>1.2</a:t>
            </a:r>
            <a:r>
              <a:rPr lang="zh-CN" altLang="en-US" b="1"/>
              <a:t>节</a:t>
            </a:r>
            <a:r>
              <a:rPr lang="zh-CN" altLang="en-US" b="1">
                <a:latin typeface="宋体" pitchFamily="2" charset="-122"/>
              </a:rPr>
              <a:t>）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/>
              <a:t>1.2</a:t>
            </a:r>
            <a:r>
              <a:rPr lang="zh-CN" altLang="en-US" b="1"/>
              <a:t>事件的关系（包含、相等、互不相容及对立）与运算（积、和、差）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/>
      <p:bldP spid="2887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b="1"/>
              <a:t>1.2</a:t>
            </a:r>
            <a:r>
              <a:rPr lang="zh-CN" altLang="en-US" b="1"/>
              <a:t>节 学习成效要求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掌握：事件的关系（包含、相等、互不相容及对立）和运算（积、和、差）及性质</a:t>
            </a:r>
          </a:p>
          <a:p>
            <a:pPr marL="609600" indent="-609600"/>
            <a:r>
              <a:rPr lang="zh-CN" altLang="en-US" b="1"/>
              <a:t>熟练：随机事件的表示</a:t>
            </a:r>
          </a:p>
          <a:p>
            <a:pPr marL="609600" indent="-609600"/>
            <a:r>
              <a:rPr lang="zh-CN" altLang="en-US" b="1"/>
              <a:t>重点：对偶原理的应用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/>
      <p:bldP spid="2897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2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课程引入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 dirty="0" smtClean="0">
                <a:latin typeface="宋体" pitchFamily="2" charset="-122"/>
              </a:rPr>
              <a:t>内容：第一</a:t>
            </a:r>
            <a:r>
              <a:rPr lang="zh-CN" altLang="en-US" b="1" dirty="0">
                <a:latin typeface="宋体" pitchFamily="2" charset="-122"/>
              </a:rPr>
              <a:t>章</a:t>
            </a:r>
            <a:r>
              <a:rPr lang="en-US" altLang="zh-CN" b="1" dirty="0"/>
              <a:t>1.1</a:t>
            </a:r>
            <a:r>
              <a:rPr lang="zh-CN" altLang="en-US" b="1" dirty="0"/>
              <a:t>节及</a:t>
            </a:r>
            <a:r>
              <a:rPr lang="en-US" altLang="zh-CN" b="1" dirty="0"/>
              <a:t>1.2</a:t>
            </a:r>
            <a:r>
              <a:rPr lang="zh-CN" altLang="en-US" b="1" dirty="0" smtClean="0"/>
              <a:t>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 dirty="0"/>
              <a:t>1.1 </a:t>
            </a:r>
            <a:r>
              <a:rPr lang="zh-CN" altLang="en-US" b="1" dirty="0"/>
              <a:t>随机事件</a:t>
            </a:r>
          </a:p>
          <a:p>
            <a:pPr marL="609600" indent="-609600"/>
            <a:r>
              <a:rPr lang="en-US" altLang="zh-CN" b="1" dirty="0"/>
              <a:t>1.1.1 </a:t>
            </a:r>
            <a:r>
              <a:rPr lang="zh-CN" altLang="en-US" b="1" dirty="0"/>
              <a:t>必然现象与随机现象</a:t>
            </a:r>
          </a:p>
          <a:p>
            <a:pPr marL="609600" indent="-609600"/>
            <a:r>
              <a:rPr lang="en-US" altLang="zh-CN" b="1" dirty="0"/>
              <a:t>1.1.2 </a:t>
            </a:r>
            <a:r>
              <a:rPr lang="zh-CN" altLang="en-US" b="1" dirty="0"/>
              <a:t>随机试验</a:t>
            </a:r>
            <a:r>
              <a:rPr lang="zh-CN" altLang="en-US" b="1" dirty="0" smtClean="0"/>
              <a:t>与事件、</a:t>
            </a:r>
            <a:r>
              <a:rPr lang="zh-CN" altLang="en-US" b="1" dirty="0"/>
              <a:t>样本空间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609600" indent="-609600"/>
            <a:endParaRPr lang="zh-CN" altLang="en-US" b="1" dirty="0"/>
          </a:p>
          <a:p>
            <a:pPr marL="609600" indent="-609600"/>
            <a:r>
              <a:rPr lang="en-US" altLang="zh-CN" b="1" dirty="0"/>
              <a:t>1.2 </a:t>
            </a:r>
            <a:r>
              <a:rPr lang="zh-CN" altLang="en-US" b="1" dirty="0"/>
              <a:t>事件的</a:t>
            </a:r>
            <a:r>
              <a:rPr lang="zh-CN" altLang="en-US" b="1" dirty="0" smtClean="0"/>
              <a:t>关系与运算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/>
      <p:bldP spid="2816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 dirty="0">
                <a:latin typeface="宋体" pitchFamily="2" charset="-122"/>
              </a:rPr>
              <a:t>随机事件的关系和运算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 dirty="0"/>
              <a:t>1.</a:t>
            </a:r>
            <a:r>
              <a:rPr lang="zh-CN" altLang="en-US" b="1" dirty="0"/>
              <a:t>事件的包含和相等</a:t>
            </a:r>
            <a:r>
              <a:rPr lang="en-US" altLang="zh-CN" b="1" dirty="0">
                <a:latin typeface="Times New Roman" pitchFamily="18" charset="0"/>
              </a:rPr>
              <a:t>: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b="1" i="1" dirty="0">
                <a:solidFill>
                  <a:srgbClr val="FF0000"/>
                </a:solidFill>
              </a:rPr>
              <a:t>B </a:t>
            </a:r>
            <a:r>
              <a:rPr lang="zh-CN" altLang="en-US" b="1" dirty="0"/>
              <a:t>或 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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</a:p>
          <a:p>
            <a:pPr marL="609600" indent="-609600"/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endParaRPr lang="en-US" altLang="zh-CN" b="1" dirty="0"/>
          </a:p>
          <a:p>
            <a:pPr marL="609600" indent="-609600"/>
            <a:r>
              <a:rPr lang="en-US" altLang="zh-CN" b="1" dirty="0"/>
              <a:t>2.</a:t>
            </a:r>
            <a:r>
              <a:rPr lang="zh-CN" altLang="en-US" b="1" dirty="0"/>
              <a:t>事件的积</a:t>
            </a:r>
            <a:r>
              <a:rPr lang="en-US" altLang="zh-CN" b="1" dirty="0"/>
              <a:t>(</a:t>
            </a:r>
            <a:r>
              <a:rPr lang="zh-CN" altLang="en-US" b="1" dirty="0"/>
              <a:t>或交</a:t>
            </a:r>
            <a:r>
              <a:rPr lang="en-US" altLang="zh-CN" b="1" dirty="0"/>
              <a:t>)</a:t>
            </a:r>
            <a:r>
              <a:rPr lang="en-US" altLang="zh-CN" b="1" dirty="0">
                <a:latin typeface="Times New Roman" pitchFamily="18" charset="0"/>
              </a:rPr>
              <a:t>: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∩</a:t>
            </a:r>
            <a:r>
              <a:rPr lang="en-US" altLang="zh-CN" b="1" i="1" dirty="0">
                <a:solidFill>
                  <a:srgbClr val="FF0000"/>
                </a:solidFill>
              </a:rPr>
              <a:t>B </a:t>
            </a:r>
            <a:r>
              <a:rPr lang="zh-CN" altLang="en-US" b="1" dirty="0"/>
              <a:t>或 </a:t>
            </a:r>
            <a:r>
              <a:rPr lang="en-US" altLang="zh-CN" b="1" i="1" dirty="0">
                <a:solidFill>
                  <a:srgbClr val="FF0000"/>
                </a:solidFill>
              </a:rPr>
              <a:t>AB</a:t>
            </a:r>
            <a:endParaRPr lang="en-US" altLang="zh-CN" b="1" dirty="0"/>
          </a:p>
          <a:p>
            <a:pPr marL="609600" indent="-609600"/>
            <a:r>
              <a:rPr lang="en-US" altLang="zh-CN" b="1" dirty="0"/>
              <a:t>3.</a:t>
            </a:r>
            <a:r>
              <a:rPr lang="zh-CN" altLang="en-US" b="1" dirty="0"/>
              <a:t>互不相容事件</a:t>
            </a:r>
            <a:r>
              <a:rPr lang="en-US" altLang="zh-CN" b="1" dirty="0">
                <a:latin typeface="Times New Roman" pitchFamily="18" charset="0"/>
              </a:rPr>
              <a:t>: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AB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</a:t>
            </a:r>
            <a:endParaRPr lang="en-US" altLang="zh-CN" b="1" dirty="0"/>
          </a:p>
          <a:p>
            <a:pPr marL="609600" indent="-609600"/>
            <a:r>
              <a:rPr lang="en-US" altLang="zh-CN" b="1" dirty="0"/>
              <a:t>4.</a:t>
            </a:r>
            <a:r>
              <a:rPr lang="zh-CN" altLang="en-US" b="1" dirty="0"/>
              <a:t>事件的和</a:t>
            </a:r>
            <a:r>
              <a:rPr lang="en-US" altLang="zh-CN" b="1" dirty="0"/>
              <a:t>(</a:t>
            </a:r>
            <a:r>
              <a:rPr lang="zh-CN" altLang="en-US" b="1" dirty="0"/>
              <a:t>或并</a:t>
            </a:r>
            <a:r>
              <a:rPr lang="en-US" altLang="zh-CN" b="1" dirty="0"/>
              <a:t>)</a:t>
            </a:r>
            <a:r>
              <a:rPr lang="en-US" altLang="zh-CN" b="1" dirty="0">
                <a:latin typeface="Times New Roman" pitchFamily="18" charset="0"/>
              </a:rPr>
              <a:t>: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∪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endParaRPr lang="en-US" altLang="zh-CN" b="1" dirty="0"/>
          </a:p>
          <a:p>
            <a:pPr marL="609600" indent="-609600"/>
            <a:r>
              <a:rPr lang="en-US" altLang="zh-CN" b="1" dirty="0"/>
              <a:t>5.</a:t>
            </a:r>
            <a:r>
              <a:rPr lang="zh-CN" altLang="en-US" b="1" dirty="0"/>
              <a:t>事件的差</a:t>
            </a:r>
            <a:r>
              <a:rPr lang="en-US" altLang="zh-CN" b="1" dirty="0">
                <a:latin typeface="Times New Roman" pitchFamily="18" charset="0"/>
              </a:rPr>
              <a:t>: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−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endParaRPr lang="en-US" altLang="zh-CN" b="1" dirty="0"/>
          </a:p>
          <a:p>
            <a:pPr marL="609600" indent="-609600"/>
            <a:r>
              <a:rPr lang="en-US" altLang="zh-CN" b="1" dirty="0"/>
              <a:t>6.</a:t>
            </a:r>
            <a:r>
              <a:rPr lang="zh-CN" altLang="en-US" b="1" dirty="0"/>
              <a:t>对立事件</a:t>
            </a:r>
            <a:r>
              <a:rPr lang="en-US" altLang="zh-CN" b="1" dirty="0">
                <a:latin typeface="Times New Roman" pitchFamily="18" charset="0"/>
              </a:rPr>
              <a:t>: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S−A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/>
      <p:bldP spid="2590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b="1"/>
              <a:t>1.</a:t>
            </a:r>
            <a:r>
              <a:rPr lang="zh-CN" altLang="en-US" b="1"/>
              <a:t>事件的</a:t>
            </a:r>
            <a:r>
              <a:rPr lang="zh-CN" altLang="en-US" b="1">
                <a:solidFill>
                  <a:srgbClr val="FF0000"/>
                </a:solidFill>
              </a:rPr>
              <a:t>包含</a:t>
            </a:r>
            <a:r>
              <a:rPr lang="zh-CN" altLang="en-US" b="1"/>
              <a:t>和</a:t>
            </a:r>
            <a:r>
              <a:rPr lang="zh-CN" altLang="en-US" b="1">
                <a:solidFill>
                  <a:srgbClr val="FF3300"/>
                </a:solidFill>
              </a:rPr>
              <a:t>相等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b="1" i="1">
                <a:solidFill>
                  <a:srgbClr val="FF0000"/>
                </a:solidFill>
              </a:rPr>
              <a:t>B </a:t>
            </a:r>
            <a:r>
              <a:rPr lang="zh-CN" altLang="en-US" b="1"/>
              <a:t>或 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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242692" name="Group 4"/>
          <p:cNvGrpSpPr>
            <a:grpSpLocks/>
          </p:cNvGrpSpPr>
          <p:nvPr/>
        </p:nvGrpSpPr>
        <p:grpSpPr bwMode="auto">
          <a:xfrm>
            <a:off x="5148263" y="2781300"/>
            <a:ext cx="3429000" cy="3429000"/>
            <a:chOff x="480" y="1296"/>
            <a:chExt cx="2160" cy="2160"/>
          </a:xfrm>
        </p:grpSpPr>
        <p:sp>
          <p:nvSpPr>
            <p:cNvPr id="242693" name="Rectangle 5"/>
            <p:cNvSpPr>
              <a:spLocks noChangeArrowheads="1"/>
            </p:cNvSpPr>
            <p:nvPr/>
          </p:nvSpPr>
          <p:spPr bwMode="auto">
            <a:xfrm>
              <a:off x="480" y="1296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694" name="Text Box 6"/>
            <p:cNvSpPr txBox="1">
              <a:spLocks noChangeArrowheads="1"/>
            </p:cNvSpPr>
            <p:nvPr/>
          </p:nvSpPr>
          <p:spPr bwMode="auto">
            <a:xfrm>
              <a:off x="2208" y="3072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242695" name="Oval 7" descr="宽上对角线"/>
            <p:cNvSpPr>
              <a:spLocks noChangeArrowheads="1"/>
            </p:cNvSpPr>
            <p:nvPr/>
          </p:nvSpPr>
          <p:spPr bwMode="auto">
            <a:xfrm>
              <a:off x="624" y="1392"/>
              <a:ext cx="1920" cy="1920"/>
            </a:xfrm>
            <a:prstGeom prst="ellipse">
              <a:avLst/>
            </a:prstGeom>
            <a:pattFill prst="wdUpDiag">
              <a:fgClr>
                <a:srgbClr val="FFCC00"/>
              </a:fgClr>
              <a:bgClr>
                <a:srgbClr val="FFFFFF"/>
              </a:bgClr>
            </a:patt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696" name="Text Box 8"/>
            <p:cNvSpPr txBox="1">
              <a:spLocks noChangeArrowheads="1"/>
            </p:cNvSpPr>
            <p:nvPr/>
          </p:nvSpPr>
          <p:spPr bwMode="auto">
            <a:xfrm>
              <a:off x="1968" y="2256"/>
              <a:ext cx="38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242697" name="Oval 9"/>
            <p:cNvSpPr>
              <a:spLocks noChangeArrowheads="1"/>
            </p:cNvSpPr>
            <p:nvPr/>
          </p:nvSpPr>
          <p:spPr bwMode="auto">
            <a:xfrm>
              <a:off x="768" y="1776"/>
              <a:ext cx="1056" cy="1056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698" name="Text Box 10"/>
            <p:cNvSpPr txBox="1">
              <a:spLocks noChangeArrowheads="1"/>
            </p:cNvSpPr>
            <p:nvPr/>
          </p:nvSpPr>
          <p:spPr bwMode="auto">
            <a:xfrm>
              <a:off x="1056" y="2256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/>
      <p:bldP spid="2426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1657350"/>
          </a:xfrm>
        </p:spPr>
        <p:txBody>
          <a:bodyPr/>
          <a:lstStyle/>
          <a:p>
            <a:pPr marL="609600" indent="-609600"/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b="1" i="1">
                <a:solidFill>
                  <a:srgbClr val="FF0000"/>
                </a:solidFill>
              </a:rPr>
              <a:t>B </a:t>
            </a:r>
            <a:r>
              <a:rPr lang="zh-CN" altLang="en-US" b="1"/>
              <a:t>或 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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在概率论中的含义</a:t>
            </a:r>
          </a:p>
          <a:p>
            <a:pPr marL="609600" indent="-609600"/>
            <a:r>
              <a:rPr lang="zh-CN" altLang="en-US" b="1"/>
              <a:t>做一次随机试验</a:t>
            </a:r>
            <a:r>
              <a:rPr lang="en-US" altLang="zh-CN" b="1" i="1"/>
              <a:t>E</a:t>
            </a:r>
            <a:r>
              <a:rPr lang="zh-CN" altLang="en-US" b="1"/>
              <a:t>，出现了样本点</a:t>
            </a:r>
            <a:r>
              <a:rPr lang="en-US" altLang="zh-CN" b="1" i="1"/>
              <a:t>e</a:t>
            </a:r>
            <a:r>
              <a:rPr lang="zh-CN" altLang="en-US" b="1"/>
              <a:t>，</a:t>
            </a:r>
            <a:r>
              <a:rPr lang="en-US" altLang="zh-CN" b="1" i="1"/>
              <a:t>e</a:t>
            </a:r>
            <a:r>
              <a:rPr lang="en-US" altLang="zh-CN" b="1"/>
              <a:t>∊</a:t>
            </a:r>
            <a:r>
              <a:rPr lang="en-US" altLang="zh-CN" b="1" i="1"/>
              <a:t>S</a:t>
            </a:r>
            <a:r>
              <a:rPr lang="en-US" altLang="zh-CN" b="1"/>
              <a:t>.</a:t>
            </a:r>
          </a:p>
        </p:txBody>
      </p:sp>
      <p:grpSp>
        <p:nvGrpSpPr>
          <p:cNvPr id="312323" name="Group 3"/>
          <p:cNvGrpSpPr>
            <a:grpSpLocks/>
          </p:cNvGrpSpPr>
          <p:nvPr/>
        </p:nvGrpSpPr>
        <p:grpSpPr bwMode="auto">
          <a:xfrm>
            <a:off x="755650" y="2565400"/>
            <a:ext cx="3429000" cy="3429000"/>
            <a:chOff x="480" y="1296"/>
            <a:chExt cx="2160" cy="2160"/>
          </a:xfrm>
        </p:grpSpPr>
        <p:sp>
          <p:nvSpPr>
            <p:cNvPr id="312324" name="Rectangle 4"/>
            <p:cNvSpPr>
              <a:spLocks noChangeArrowheads="1"/>
            </p:cNvSpPr>
            <p:nvPr/>
          </p:nvSpPr>
          <p:spPr bwMode="auto">
            <a:xfrm>
              <a:off x="480" y="1296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25" name="Text Box 5"/>
            <p:cNvSpPr txBox="1">
              <a:spLocks noChangeArrowheads="1"/>
            </p:cNvSpPr>
            <p:nvPr/>
          </p:nvSpPr>
          <p:spPr bwMode="auto">
            <a:xfrm>
              <a:off x="2208" y="3072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312326" name="Oval 6" descr="宽上对角线"/>
            <p:cNvSpPr>
              <a:spLocks noChangeArrowheads="1"/>
            </p:cNvSpPr>
            <p:nvPr/>
          </p:nvSpPr>
          <p:spPr bwMode="auto">
            <a:xfrm>
              <a:off x="624" y="1392"/>
              <a:ext cx="1920" cy="1920"/>
            </a:xfrm>
            <a:prstGeom prst="ellipse">
              <a:avLst/>
            </a:prstGeom>
            <a:pattFill prst="wdUpDiag">
              <a:fgClr>
                <a:srgbClr val="FFCC00"/>
              </a:fgClr>
              <a:bgClr>
                <a:srgbClr val="FFFFFF"/>
              </a:bgClr>
            </a:patt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27" name="Text Box 7"/>
            <p:cNvSpPr txBox="1">
              <a:spLocks noChangeArrowheads="1"/>
            </p:cNvSpPr>
            <p:nvPr/>
          </p:nvSpPr>
          <p:spPr bwMode="auto">
            <a:xfrm>
              <a:off x="1968" y="2256"/>
              <a:ext cx="38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312328" name="Oval 8"/>
            <p:cNvSpPr>
              <a:spLocks noChangeArrowheads="1"/>
            </p:cNvSpPr>
            <p:nvPr/>
          </p:nvSpPr>
          <p:spPr bwMode="auto">
            <a:xfrm>
              <a:off x="768" y="1776"/>
              <a:ext cx="1056" cy="1056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1056" y="2256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</p:grpSp>
      <p:grpSp>
        <p:nvGrpSpPr>
          <p:cNvPr id="312330" name="Group 10"/>
          <p:cNvGrpSpPr>
            <a:grpSpLocks/>
          </p:cNvGrpSpPr>
          <p:nvPr/>
        </p:nvGrpSpPr>
        <p:grpSpPr bwMode="auto">
          <a:xfrm>
            <a:off x="179388" y="3789363"/>
            <a:ext cx="2376487" cy="936625"/>
            <a:chOff x="336" y="2112"/>
            <a:chExt cx="2016" cy="864"/>
          </a:xfrm>
        </p:grpSpPr>
        <p:sp>
          <p:nvSpPr>
            <p:cNvPr id="312331" name="Oval 11"/>
            <p:cNvSpPr>
              <a:spLocks noChangeArrowheads="1"/>
            </p:cNvSpPr>
            <p:nvPr/>
          </p:nvSpPr>
          <p:spPr bwMode="auto">
            <a:xfrm>
              <a:off x="2208" y="2112"/>
              <a:ext cx="144" cy="14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32" name="AutoShape 12"/>
            <p:cNvSpPr>
              <a:spLocks/>
            </p:cNvSpPr>
            <p:nvPr/>
          </p:nvSpPr>
          <p:spPr bwMode="auto">
            <a:xfrm>
              <a:off x="336" y="2304"/>
              <a:ext cx="912" cy="672"/>
            </a:xfrm>
            <a:prstGeom prst="borderCallout1">
              <a:avLst>
                <a:gd name="adj1" fmla="val 10713"/>
                <a:gd name="adj2" fmla="val 105264"/>
                <a:gd name="adj3" fmla="val -16667"/>
                <a:gd name="adj4" fmla="val 201755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宋体" pitchFamily="2" charset="-122"/>
                </a:rPr>
                <a:t>样本点</a:t>
              </a:r>
              <a:r>
                <a:rPr lang="en-US" altLang="zh-CN" sz="2400" b="1" i="1"/>
                <a:t>e</a:t>
              </a:r>
            </a:p>
          </p:txBody>
        </p:sp>
      </p:grpSp>
      <p:sp>
        <p:nvSpPr>
          <p:cNvPr id="312333" name="Rectangle 13"/>
          <p:cNvSpPr>
            <a:spLocks noRot="1" noChangeArrowheads="1"/>
          </p:cNvSpPr>
          <p:nvPr/>
        </p:nvSpPr>
        <p:spPr bwMode="auto">
          <a:xfrm>
            <a:off x="4572000" y="2492375"/>
            <a:ext cx="427355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若</a:t>
            </a:r>
            <a:r>
              <a:rPr lang="en-US" altLang="zh-CN" sz="3200" b="1" i="1"/>
              <a:t>e</a:t>
            </a:r>
            <a:r>
              <a:rPr lang="en-US" altLang="zh-CN" sz="3200" b="1"/>
              <a:t>∊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/>
              <a:t>，则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>
                <a:solidFill>
                  <a:srgbClr val="FF0000"/>
                </a:solidFill>
              </a:rPr>
              <a:t>发生了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>
                <a:solidFill>
                  <a:srgbClr val="FF0000"/>
                </a:solidFill>
              </a:rPr>
              <a:t>由于事件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包含事件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/>
              <a:t>，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则</a:t>
            </a:r>
            <a:r>
              <a:rPr lang="en-US" altLang="zh-CN" sz="3200" b="1" i="1"/>
              <a:t>e</a:t>
            </a:r>
            <a:r>
              <a:rPr lang="en-US" altLang="zh-CN" sz="3200" b="1"/>
              <a:t>∊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/>
              <a:t>，因此</a:t>
            </a:r>
          </a:p>
          <a:p>
            <a:pPr marL="609600" indent="-609600" algn="ctr"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事件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也发生了</a:t>
            </a:r>
            <a:r>
              <a:rPr lang="en-US" altLang="zh-CN" sz="3200" b="1"/>
              <a:t>.</a:t>
            </a:r>
            <a:endParaRPr lang="zh-CN" altLang="en-US" sz="3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2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2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2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2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2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2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2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2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 build="p"/>
      <p:bldP spid="31233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b="1"/>
              <a:t>1.</a:t>
            </a:r>
            <a:r>
              <a:rPr lang="zh-CN" altLang="en-US" b="1"/>
              <a:t>事件的</a:t>
            </a:r>
            <a:r>
              <a:rPr lang="zh-CN" altLang="en-US" b="1">
                <a:solidFill>
                  <a:srgbClr val="FF0000"/>
                </a:solidFill>
              </a:rPr>
              <a:t>包含</a:t>
            </a:r>
            <a:r>
              <a:rPr lang="zh-CN" altLang="en-US" b="1"/>
              <a:t>和</a:t>
            </a:r>
            <a:r>
              <a:rPr lang="zh-CN" altLang="en-US" b="1">
                <a:solidFill>
                  <a:srgbClr val="FF3300"/>
                </a:solidFill>
              </a:rPr>
              <a:t>相等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若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发生必然导致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发生</a:t>
            </a:r>
            <a:r>
              <a:rPr lang="zh-CN" altLang="en-US" b="1"/>
              <a:t>，则称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包含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zh-CN" altLang="en-US" b="1"/>
              <a:t>记作</a:t>
            </a:r>
            <a:endParaRPr lang="en-US" altLang="zh-CN" b="1"/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b="1" i="1">
                <a:solidFill>
                  <a:srgbClr val="FF0000"/>
                </a:solidFill>
              </a:rPr>
              <a:t>B </a:t>
            </a:r>
            <a:r>
              <a:rPr lang="zh-CN" altLang="en-US" b="1"/>
              <a:t>或 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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/>
              <a:t>.</a:t>
            </a:r>
            <a:endParaRPr lang="en-US" altLang="zh-CN" b="1" i="1">
              <a:solidFill>
                <a:srgbClr val="FF0000"/>
              </a:solidFill>
            </a:endParaRPr>
          </a:p>
          <a:p>
            <a:pPr marL="609600" indent="-609600"/>
            <a:r>
              <a:rPr lang="zh-CN" altLang="en-US" b="1"/>
              <a:t>如果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zh-CN" altLang="en-US" b="1"/>
              <a:t>且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zh-CN" altLang="en-US" b="1"/>
              <a:t>则称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相等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zh-CN" altLang="en-US" b="1"/>
              <a:t>记作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=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/>
      <p:bldP spid="3143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b="1"/>
              <a:t>2.</a:t>
            </a:r>
            <a:r>
              <a:rPr lang="zh-CN" altLang="en-US" b="1"/>
              <a:t>事件的</a:t>
            </a:r>
            <a:r>
              <a:rPr lang="zh-CN" altLang="en-US" b="1">
                <a:solidFill>
                  <a:srgbClr val="FF3300"/>
                </a:solidFill>
              </a:rPr>
              <a:t>积</a:t>
            </a:r>
            <a:r>
              <a:rPr lang="en-US" altLang="zh-CN" b="1"/>
              <a:t>(</a:t>
            </a:r>
            <a:r>
              <a:rPr lang="zh-CN" altLang="en-US" b="1"/>
              <a:t>或</a:t>
            </a:r>
            <a:r>
              <a:rPr lang="zh-CN" altLang="en-US" b="1">
                <a:solidFill>
                  <a:srgbClr val="FF3300"/>
                </a:solidFill>
              </a:rPr>
              <a:t>交</a:t>
            </a:r>
            <a:r>
              <a:rPr lang="en-US" altLang="zh-CN" b="1"/>
              <a:t>)</a:t>
            </a:r>
            <a:endParaRPr lang="zh-CN" altLang="en-US" b="1"/>
          </a:p>
        </p:txBody>
      </p:sp>
      <p:grpSp>
        <p:nvGrpSpPr>
          <p:cNvPr id="244740" name="Group 4"/>
          <p:cNvGrpSpPr>
            <a:grpSpLocks/>
          </p:cNvGrpSpPr>
          <p:nvPr/>
        </p:nvGrpSpPr>
        <p:grpSpPr bwMode="auto">
          <a:xfrm>
            <a:off x="5219700" y="2708275"/>
            <a:ext cx="3429000" cy="3429000"/>
            <a:chOff x="480" y="1296"/>
            <a:chExt cx="2160" cy="2160"/>
          </a:xfrm>
        </p:grpSpPr>
        <p:sp>
          <p:nvSpPr>
            <p:cNvPr id="244741" name="Rectangle 5"/>
            <p:cNvSpPr>
              <a:spLocks noChangeArrowheads="1"/>
            </p:cNvSpPr>
            <p:nvPr/>
          </p:nvSpPr>
          <p:spPr bwMode="auto">
            <a:xfrm>
              <a:off x="480" y="1296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42" name="Text Box 6"/>
            <p:cNvSpPr txBox="1">
              <a:spLocks noChangeArrowheads="1"/>
            </p:cNvSpPr>
            <p:nvPr/>
          </p:nvSpPr>
          <p:spPr bwMode="auto">
            <a:xfrm>
              <a:off x="2208" y="3072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244743" name="Oval 7"/>
            <p:cNvSpPr>
              <a:spLocks noChangeArrowheads="1"/>
            </p:cNvSpPr>
            <p:nvPr/>
          </p:nvSpPr>
          <p:spPr bwMode="auto">
            <a:xfrm>
              <a:off x="528" y="1776"/>
              <a:ext cx="1632" cy="1632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44" name="Text Box 8"/>
            <p:cNvSpPr txBox="1">
              <a:spLocks noChangeArrowheads="1"/>
            </p:cNvSpPr>
            <p:nvPr/>
          </p:nvSpPr>
          <p:spPr bwMode="auto">
            <a:xfrm>
              <a:off x="1008" y="2592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  <p:sp>
          <p:nvSpPr>
            <p:cNvPr id="244745" name="Oval 9"/>
            <p:cNvSpPr>
              <a:spLocks noChangeArrowheads="1"/>
            </p:cNvSpPr>
            <p:nvPr/>
          </p:nvSpPr>
          <p:spPr bwMode="auto">
            <a:xfrm>
              <a:off x="1248" y="1344"/>
              <a:ext cx="1344" cy="1344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46" name="Text Box 10"/>
            <p:cNvSpPr txBox="1">
              <a:spLocks noChangeArrowheads="1"/>
            </p:cNvSpPr>
            <p:nvPr/>
          </p:nvSpPr>
          <p:spPr bwMode="auto">
            <a:xfrm>
              <a:off x="1920" y="1776"/>
              <a:ext cx="38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244747" name="Text Box 11"/>
            <p:cNvSpPr txBox="1">
              <a:spLocks noChangeArrowheads="1"/>
            </p:cNvSpPr>
            <p:nvPr/>
          </p:nvSpPr>
          <p:spPr bwMode="auto">
            <a:xfrm>
              <a:off x="1440" y="2112"/>
              <a:ext cx="48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/>
                <a:t>AB</a:t>
              </a:r>
            </a:p>
          </p:txBody>
        </p:sp>
      </p:grpSp>
      <p:sp>
        <p:nvSpPr>
          <p:cNvPr id="244749" name="Rectangle 1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09600" indent="-609600"/>
            <a:r>
              <a:rPr lang="zh-CN" altLang="en-US" b="1"/>
              <a:t>称</a:t>
            </a:r>
            <a:r>
              <a:rPr lang="en-US" altLang="zh-CN" b="1" i="1">
                <a:solidFill>
                  <a:srgbClr val="FF0000"/>
                </a:solidFill>
              </a:rPr>
              <a:t>AB</a:t>
            </a:r>
            <a:r>
              <a:rPr lang="zh-CN" altLang="en-US" b="1"/>
              <a:t> 或 </a:t>
            </a:r>
            <a:r>
              <a:rPr lang="en-US" altLang="zh-CN" b="1">
                <a:solidFill>
                  <a:srgbClr val="FF0000"/>
                </a:solidFill>
              </a:rPr>
              <a:t>A∩B</a:t>
            </a:r>
            <a:r>
              <a:rPr lang="en-US" altLang="zh-CN" b="1" i="1"/>
              <a:t> </a:t>
            </a:r>
            <a:r>
              <a:rPr lang="zh-CN" altLang="en-US" b="1"/>
              <a:t>为</a:t>
            </a:r>
            <a:r>
              <a:rPr lang="en-US" altLang="zh-CN" b="1" i="1"/>
              <a:t>A</a:t>
            </a:r>
            <a:r>
              <a:rPr lang="zh-CN" altLang="en-US" b="1"/>
              <a:t>与</a:t>
            </a:r>
            <a:r>
              <a:rPr lang="en-US" altLang="zh-CN" b="1" i="1"/>
              <a:t>B</a:t>
            </a:r>
            <a:r>
              <a:rPr lang="zh-CN" altLang="en-US" b="1"/>
              <a:t>同时发生或都发生的事件</a:t>
            </a:r>
            <a:r>
              <a:rPr lang="en-US" altLang="zh-CN" b="1"/>
              <a:t>.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/>
      <p:bldP spid="24474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b="1"/>
              <a:t>3.</a:t>
            </a:r>
            <a:r>
              <a:rPr lang="zh-CN" altLang="en-US" b="1"/>
              <a:t>互不相容事件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如果</a:t>
            </a:r>
            <a:r>
              <a:rPr lang="en-US" altLang="zh-CN" b="1" i="1">
                <a:solidFill>
                  <a:srgbClr val="FF0000"/>
                </a:solidFill>
              </a:rPr>
              <a:t>AB</a:t>
            </a:r>
            <a:r>
              <a:rPr lang="en-US" altLang="zh-CN" b="1">
                <a:solidFill>
                  <a:srgbClr val="FF0000"/>
                </a:solidFill>
              </a:rPr>
              <a:t>=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</a:t>
            </a:r>
            <a:r>
              <a:rPr lang="zh-CN" altLang="en-US" b="1"/>
              <a:t>，即</a:t>
            </a:r>
            <a:r>
              <a:rPr lang="en-US" altLang="zh-CN" b="1" i="1"/>
              <a:t>A</a:t>
            </a:r>
            <a:r>
              <a:rPr lang="zh-CN" altLang="en-US" b="1"/>
              <a:t>与</a:t>
            </a:r>
            <a:r>
              <a:rPr lang="en-US" altLang="zh-CN" b="1" i="1"/>
              <a:t>B</a:t>
            </a:r>
            <a:r>
              <a:rPr lang="zh-CN" altLang="en-US" b="1"/>
              <a:t>不能同时发生，</a:t>
            </a:r>
          </a:p>
        </p:txBody>
      </p:sp>
      <p:grpSp>
        <p:nvGrpSpPr>
          <p:cNvPr id="246788" name="Group 4"/>
          <p:cNvGrpSpPr>
            <a:grpSpLocks/>
          </p:cNvGrpSpPr>
          <p:nvPr/>
        </p:nvGrpSpPr>
        <p:grpSpPr bwMode="auto">
          <a:xfrm>
            <a:off x="468313" y="2636838"/>
            <a:ext cx="3429000" cy="3429000"/>
            <a:chOff x="480" y="1296"/>
            <a:chExt cx="2160" cy="2160"/>
          </a:xfrm>
        </p:grpSpPr>
        <p:sp>
          <p:nvSpPr>
            <p:cNvPr id="246789" name="Rectangle 5"/>
            <p:cNvSpPr>
              <a:spLocks noChangeArrowheads="1"/>
            </p:cNvSpPr>
            <p:nvPr/>
          </p:nvSpPr>
          <p:spPr bwMode="auto">
            <a:xfrm>
              <a:off x="480" y="1296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0" name="Text Box 6"/>
            <p:cNvSpPr txBox="1">
              <a:spLocks noChangeArrowheads="1"/>
            </p:cNvSpPr>
            <p:nvPr/>
          </p:nvSpPr>
          <p:spPr bwMode="auto">
            <a:xfrm>
              <a:off x="2208" y="3072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246791" name="Oval 7"/>
            <p:cNvSpPr>
              <a:spLocks noChangeArrowheads="1"/>
            </p:cNvSpPr>
            <p:nvPr/>
          </p:nvSpPr>
          <p:spPr bwMode="auto">
            <a:xfrm>
              <a:off x="624" y="2544"/>
              <a:ext cx="768" cy="768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2" name="Text Box 8"/>
            <p:cNvSpPr txBox="1">
              <a:spLocks noChangeArrowheads="1"/>
            </p:cNvSpPr>
            <p:nvPr/>
          </p:nvSpPr>
          <p:spPr bwMode="auto">
            <a:xfrm>
              <a:off x="768" y="2784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  <p:sp>
          <p:nvSpPr>
            <p:cNvPr id="246793" name="Oval 9"/>
            <p:cNvSpPr>
              <a:spLocks noChangeArrowheads="1"/>
            </p:cNvSpPr>
            <p:nvPr/>
          </p:nvSpPr>
          <p:spPr bwMode="auto">
            <a:xfrm>
              <a:off x="1392" y="1392"/>
              <a:ext cx="1152" cy="1152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4" name="Text Box 10"/>
            <p:cNvSpPr txBox="1">
              <a:spLocks noChangeArrowheads="1"/>
            </p:cNvSpPr>
            <p:nvPr/>
          </p:nvSpPr>
          <p:spPr bwMode="auto">
            <a:xfrm>
              <a:off x="1776" y="1824"/>
              <a:ext cx="38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</p:grpSp>
      <p:sp>
        <p:nvSpPr>
          <p:cNvPr id="246795" name="Rectangle 11"/>
          <p:cNvSpPr>
            <a:spLocks noRot="1" noChangeArrowheads="1"/>
          </p:cNvSpPr>
          <p:nvPr/>
        </p:nvSpPr>
        <p:spPr bwMode="auto">
          <a:xfrm>
            <a:off x="4572000" y="2492375"/>
            <a:ext cx="427355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则称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>
                <a:solidFill>
                  <a:srgbClr val="FF0000"/>
                </a:solidFill>
              </a:rPr>
              <a:t>与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为互不相容的事件</a:t>
            </a:r>
            <a:r>
              <a:rPr lang="en-US" altLang="zh-CN" sz="3200" b="1"/>
              <a:t>(</a:t>
            </a:r>
            <a:r>
              <a:rPr lang="zh-CN" altLang="en-US" sz="3200" b="1"/>
              <a:t>或</a:t>
            </a:r>
            <a:r>
              <a:rPr lang="zh-CN" altLang="en-US" sz="3200" b="1">
                <a:solidFill>
                  <a:srgbClr val="FF0000"/>
                </a:solidFill>
              </a:rPr>
              <a:t>互斥事件</a:t>
            </a:r>
            <a:r>
              <a:rPr lang="en-US" altLang="zh-CN" sz="3200" b="1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/>
      <p:bldP spid="246787" grpId="0" build="p"/>
      <p:bldP spid="2467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有限个、可数个事件互不相容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>
                <a:latin typeface="宋体" pitchFamily="2" charset="-122"/>
              </a:rPr>
              <a:t>如果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n</a:t>
            </a:r>
            <a:r>
              <a:rPr lang="zh-CN" altLang="en-US" b="1">
                <a:latin typeface="宋体" pitchFamily="2" charset="-122"/>
              </a:rPr>
              <a:t>中的任意两个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事件</a:t>
            </a:r>
            <a:r>
              <a:rPr lang="zh-CN" altLang="en-US" b="1">
                <a:latin typeface="宋体" pitchFamily="2" charset="-122"/>
              </a:rPr>
              <a:t>是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互不相容的，</a:t>
            </a:r>
            <a:r>
              <a:rPr lang="zh-CN" altLang="en-US" b="1">
                <a:latin typeface="宋体" pitchFamily="2" charset="-122"/>
              </a:rPr>
              <a:t>则称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n</a:t>
            </a:r>
          </a:p>
          <a:p>
            <a:pPr marL="609600" indent="-609600">
              <a:buFontTx/>
              <a:buNone/>
            </a:pPr>
            <a:r>
              <a:rPr lang="en-US" altLang="zh-CN" b="1">
                <a:latin typeface="Times New Roman" pitchFamily="18" charset="0"/>
              </a:rPr>
              <a:t>     </a:t>
            </a:r>
            <a:r>
              <a:rPr lang="zh-CN" altLang="en-US" b="1">
                <a:latin typeface="Times New Roman" pitchFamily="18" charset="0"/>
              </a:rPr>
              <a:t>是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互不相容的</a:t>
            </a:r>
            <a:r>
              <a:rPr lang="en-US" altLang="zh-CN" b="1">
                <a:latin typeface="宋体" pitchFamily="2" charset="-122"/>
              </a:rPr>
              <a:t>.</a:t>
            </a:r>
          </a:p>
          <a:p>
            <a:pPr marL="609600" indent="-609600"/>
            <a:r>
              <a:rPr lang="zh-CN" altLang="en-US" b="1">
                <a:latin typeface="宋体" pitchFamily="2" charset="-122"/>
              </a:rPr>
              <a:t>如果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n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zh-CN" altLang="en-US" b="1">
                <a:latin typeface="宋体" pitchFamily="2" charset="-122"/>
              </a:rPr>
              <a:t>中的任意两个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事件</a:t>
            </a:r>
            <a:r>
              <a:rPr lang="zh-CN" altLang="en-US" b="1">
                <a:latin typeface="宋体" pitchFamily="2" charset="-122"/>
              </a:rPr>
              <a:t>是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互不相容的，</a:t>
            </a:r>
            <a:r>
              <a:rPr lang="zh-CN" altLang="en-US" b="1">
                <a:latin typeface="宋体" pitchFamily="2" charset="-122"/>
              </a:rPr>
              <a:t>则称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n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zh-CN" altLang="en-US" b="1">
                <a:latin typeface="Times New Roman" pitchFamily="18" charset="0"/>
              </a:rPr>
              <a:t>是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互不相容的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/>
      <p:bldP spid="3194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b="1"/>
              <a:t>4.</a:t>
            </a:r>
            <a:r>
              <a:rPr lang="zh-CN" altLang="en-US" b="1"/>
              <a:t>事件的</a:t>
            </a:r>
            <a:r>
              <a:rPr lang="zh-CN" altLang="en-US" b="1">
                <a:solidFill>
                  <a:srgbClr val="FF3300"/>
                </a:solidFill>
              </a:rPr>
              <a:t>和</a:t>
            </a:r>
            <a:r>
              <a:rPr lang="en-US" altLang="zh-CN" b="1"/>
              <a:t>(</a:t>
            </a:r>
            <a:r>
              <a:rPr lang="zh-CN" altLang="en-US" b="1"/>
              <a:t>或</a:t>
            </a:r>
            <a:r>
              <a:rPr lang="zh-CN" altLang="en-US" b="1">
                <a:solidFill>
                  <a:srgbClr val="FF3300"/>
                </a:solidFill>
              </a:rPr>
              <a:t>并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/>
              <a:t>为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/>
              <a:t>中</a:t>
            </a:r>
            <a:r>
              <a:rPr lang="zh-CN" altLang="en-US" b="1">
                <a:solidFill>
                  <a:srgbClr val="FF0000"/>
                </a:solidFill>
              </a:rPr>
              <a:t>至少</a:t>
            </a:r>
            <a:r>
              <a:rPr lang="zh-CN" altLang="en-US" b="1"/>
              <a:t>有</a:t>
            </a:r>
            <a:r>
              <a:rPr lang="zh-CN" altLang="en-US" b="1">
                <a:solidFill>
                  <a:srgbClr val="FF0000"/>
                </a:solidFill>
              </a:rPr>
              <a:t>一个发生</a:t>
            </a:r>
            <a:r>
              <a:rPr lang="zh-CN" altLang="en-US" b="1"/>
              <a:t>的事件</a:t>
            </a:r>
            <a:r>
              <a:rPr lang="en-US" altLang="zh-CN" b="1"/>
              <a:t>.</a:t>
            </a:r>
          </a:p>
        </p:txBody>
      </p:sp>
      <p:grpSp>
        <p:nvGrpSpPr>
          <p:cNvPr id="250884" name="Group 4"/>
          <p:cNvGrpSpPr>
            <a:grpSpLocks/>
          </p:cNvGrpSpPr>
          <p:nvPr/>
        </p:nvGrpSpPr>
        <p:grpSpPr bwMode="auto">
          <a:xfrm>
            <a:off x="755650" y="2636838"/>
            <a:ext cx="3429000" cy="3429000"/>
            <a:chOff x="480" y="1488"/>
            <a:chExt cx="2160" cy="2160"/>
          </a:xfrm>
        </p:grpSpPr>
        <p:sp>
          <p:nvSpPr>
            <p:cNvPr id="250885" name="Rectangle 5"/>
            <p:cNvSpPr>
              <a:spLocks noChangeArrowheads="1"/>
            </p:cNvSpPr>
            <p:nvPr/>
          </p:nvSpPr>
          <p:spPr bwMode="auto">
            <a:xfrm>
              <a:off x="480" y="1488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86" name="Text Box 6"/>
            <p:cNvSpPr txBox="1">
              <a:spLocks noChangeArrowheads="1"/>
            </p:cNvSpPr>
            <p:nvPr/>
          </p:nvSpPr>
          <p:spPr bwMode="auto">
            <a:xfrm>
              <a:off x="2208" y="3264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250887" name="Oval 7" descr="宽上对角线"/>
            <p:cNvSpPr>
              <a:spLocks noChangeArrowheads="1"/>
            </p:cNvSpPr>
            <p:nvPr/>
          </p:nvSpPr>
          <p:spPr bwMode="auto">
            <a:xfrm>
              <a:off x="576" y="1920"/>
              <a:ext cx="1344" cy="1344"/>
            </a:xfrm>
            <a:prstGeom prst="ellipse">
              <a:avLst/>
            </a:prstGeom>
            <a:pattFill prst="wdUpDiag">
              <a:fgClr>
                <a:srgbClr val="FF6600"/>
              </a:fgClr>
              <a:bgClr>
                <a:srgbClr val="FFFFFF"/>
              </a:bgClr>
            </a:patt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88" name="Text Box 8"/>
            <p:cNvSpPr txBox="1">
              <a:spLocks noChangeArrowheads="1"/>
            </p:cNvSpPr>
            <p:nvPr/>
          </p:nvSpPr>
          <p:spPr bwMode="auto">
            <a:xfrm>
              <a:off x="1008" y="2496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  <p:sp>
          <p:nvSpPr>
            <p:cNvPr id="250889" name="Oval 9"/>
            <p:cNvSpPr>
              <a:spLocks noChangeArrowheads="1"/>
            </p:cNvSpPr>
            <p:nvPr/>
          </p:nvSpPr>
          <p:spPr bwMode="auto">
            <a:xfrm>
              <a:off x="1632" y="2112"/>
              <a:ext cx="912" cy="912"/>
            </a:xfrm>
            <a:prstGeom prst="ellipse">
              <a:avLst/>
            </a:prstGeom>
            <a:solidFill>
              <a:srgbClr val="FF6600">
                <a:alpha val="5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90" name="Text Box 10"/>
            <p:cNvSpPr txBox="1">
              <a:spLocks noChangeArrowheads="1"/>
            </p:cNvSpPr>
            <p:nvPr/>
          </p:nvSpPr>
          <p:spPr bwMode="auto">
            <a:xfrm>
              <a:off x="1824" y="2496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250891" name="Text Box 11"/>
            <p:cNvSpPr txBox="1">
              <a:spLocks noChangeArrowheads="1"/>
            </p:cNvSpPr>
            <p:nvPr/>
          </p:nvSpPr>
          <p:spPr bwMode="auto">
            <a:xfrm>
              <a:off x="1536" y="2448"/>
              <a:ext cx="480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AB</a:t>
              </a:r>
            </a:p>
          </p:txBody>
        </p:sp>
      </p:grpSp>
      <p:sp>
        <p:nvSpPr>
          <p:cNvPr id="250892" name="Rectangle 12"/>
          <p:cNvSpPr>
            <a:spLocks noRot="1" noChangeArrowheads="1"/>
          </p:cNvSpPr>
          <p:nvPr/>
        </p:nvSpPr>
        <p:spPr bwMode="auto">
          <a:xfrm>
            <a:off x="4572000" y="2492375"/>
            <a:ext cx="427355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如果</a:t>
            </a:r>
            <a:r>
              <a:rPr lang="en-US" altLang="zh-CN" sz="3200" b="1" i="1"/>
              <a:t>A</a:t>
            </a:r>
            <a:r>
              <a:rPr lang="zh-CN" altLang="en-US" sz="3200" b="1"/>
              <a:t>与</a:t>
            </a:r>
            <a:r>
              <a:rPr lang="en-US" altLang="zh-CN" sz="3200" b="1" i="1"/>
              <a:t>B</a:t>
            </a:r>
            <a:r>
              <a:rPr lang="zh-CN" altLang="en-US" sz="3200" b="1"/>
              <a:t>是互不相容的事件，则它们的和</a:t>
            </a:r>
            <a:r>
              <a:rPr lang="en-US" altLang="zh-CN" sz="3200" b="1" i="1"/>
              <a:t>A</a:t>
            </a:r>
            <a:r>
              <a:rPr lang="en-US" altLang="zh-CN" sz="3200" b="1"/>
              <a:t>∪</a:t>
            </a:r>
            <a:r>
              <a:rPr lang="en-US" altLang="zh-CN" sz="3200" b="1" i="1"/>
              <a:t>B</a:t>
            </a:r>
            <a:r>
              <a:rPr lang="zh-CN" altLang="en-US" sz="3200" b="1"/>
              <a:t>也记为</a:t>
            </a:r>
          </a:p>
          <a:p>
            <a:pPr marL="609600" indent="-609600" algn="ctr">
              <a:spcBef>
                <a:spcPct val="20000"/>
              </a:spcBef>
            </a:pP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>
                <a:solidFill>
                  <a:srgbClr val="FF0000"/>
                </a:solidFill>
              </a:rPr>
              <a:t>+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/>
      <p:bldP spid="250883" grpId="0" build="p"/>
      <p:bldP spid="25089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b="1"/>
              <a:t>5.</a:t>
            </a:r>
            <a:r>
              <a:rPr lang="zh-CN" altLang="en-US" b="1"/>
              <a:t>事件的差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/>
              <a:t>之差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−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/>
              <a:t>，表示事件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发生而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不发生</a:t>
            </a:r>
            <a:r>
              <a:rPr lang="en-US" altLang="zh-CN" b="1"/>
              <a:t>.</a:t>
            </a:r>
            <a:endParaRPr lang="zh-CN" altLang="en-US" b="1"/>
          </a:p>
        </p:txBody>
      </p:sp>
      <p:grpSp>
        <p:nvGrpSpPr>
          <p:cNvPr id="253956" name="Group 4"/>
          <p:cNvGrpSpPr>
            <a:grpSpLocks/>
          </p:cNvGrpSpPr>
          <p:nvPr/>
        </p:nvGrpSpPr>
        <p:grpSpPr bwMode="auto">
          <a:xfrm>
            <a:off x="5148263" y="2781300"/>
            <a:ext cx="3429000" cy="3429000"/>
            <a:chOff x="476" y="1661"/>
            <a:chExt cx="2160" cy="2160"/>
          </a:xfrm>
        </p:grpSpPr>
        <p:sp>
          <p:nvSpPr>
            <p:cNvPr id="253957" name="Rectangle 5"/>
            <p:cNvSpPr>
              <a:spLocks noChangeArrowheads="1"/>
            </p:cNvSpPr>
            <p:nvPr/>
          </p:nvSpPr>
          <p:spPr bwMode="auto">
            <a:xfrm>
              <a:off x="476" y="1661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58" name="Text Box 6"/>
            <p:cNvSpPr txBox="1">
              <a:spLocks noChangeArrowheads="1"/>
            </p:cNvSpPr>
            <p:nvPr/>
          </p:nvSpPr>
          <p:spPr bwMode="auto">
            <a:xfrm>
              <a:off x="2204" y="3437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253959" name="Oval 7"/>
            <p:cNvSpPr>
              <a:spLocks noChangeArrowheads="1"/>
            </p:cNvSpPr>
            <p:nvPr/>
          </p:nvSpPr>
          <p:spPr bwMode="auto">
            <a:xfrm>
              <a:off x="620" y="2333"/>
              <a:ext cx="1344" cy="1344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60" name="Text Box 8"/>
            <p:cNvSpPr txBox="1">
              <a:spLocks noChangeArrowheads="1"/>
            </p:cNvSpPr>
            <p:nvPr/>
          </p:nvSpPr>
          <p:spPr bwMode="auto">
            <a:xfrm>
              <a:off x="884" y="2957"/>
              <a:ext cx="60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A-B</a:t>
              </a:r>
            </a:p>
          </p:txBody>
        </p:sp>
        <p:sp>
          <p:nvSpPr>
            <p:cNvPr id="253961" name="Oval 9"/>
            <p:cNvSpPr>
              <a:spLocks noChangeArrowheads="1"/>
            </p:cNvSpPr>
            <p:nvPr/>
          </p:nvSpPr>
          <p:spPr bwMode="auto">
            <a:xfrm>
              <a:off x="1388" y="1805"/>
              <a:ext cx="1152" cy="1152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62" name="Text Box 10"/>
            <p:cNvSpPr txBox="1">
              <a:spLocks noChangeArrowheads="1"/>
            </p:cNvSpPr>
            <p:nvPr/>
          </p:nvSpPr>
          <p:spPr bwMode="auto">
            <a:xfrm>
              <a:off x="1772" y="2237"/>
              <a:ext cx="38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253963" name="Line 11"/>
            <p:cNvSpPr>
              <a:spLocks noChangeShapeType="1"/>
            </p:cNvSpPr>
            <p:nvPr/>
          </p:nvSpPr>
          <p:spPr bwMode="auto">
            <a:xfrm flipV="1">
              <a:off x="1868" y="3101"/>
              <a:ext cx="288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64" name="Rectangle 12"/>
            <p:cNvSpPr>
              <a:spLocks noChangeArrowheads="1"/>
            </p:cNvSpPr>
            <p:nvPr/>
          </p:nvSpPr>
          <p:spPr bwMode="auto">
            <a:xfrm>
              <a:off x="2108" y="2848"/>
              <a:ext cx="3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i="1"/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/>
      <p:bldP spid="2539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b="1"/>
              <a:t>6.</a:t>
            </a:r>
            <a:r>
              <a:rPr lang="zh-CN" altLang="en-US" b="1"/>
              <a:t>对立事件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 i="1"/>
              <a:t>S</a:t>
            </a:r>
            <a:r>
              <a:rPr lang="zh-CN" altLang="en-US" b="1"/>
              <a:t>与</a:t>
            </a:r>
            <a:r>
              <a:rPr lang="en-US" altLang="zh-CN" b="1" i="1"/>
              <a:t>A</a:t>
            </a:r>
            <a:r>
              <a:rPr lang="zh-CN" altLang="en-US" b="1"/>
              <a:t>之差</a:t>
            </a:r>
            <a:r>
              <a:rPr lang="en-US" altLang="zh-CN" b="1" i="1"/>
              <a:t>S</a:t>
            </a:r>
            <a:r>
              <a:rPr lang="en-US" altLang="zh-CN" b="1"/>
              <a:t>−</a:t>
            </a:r>
            <a:r>
              <a:rPr lang="en-US" altLang="zh-CN" b="1" i="1"/>
              <a:t>A</a:t>
            </a:r>
            <a:r>
              <a:rPr lang="zh-CN" altLang="en-US" b="1"/>
              <a:t>，称为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0000"/>
                </a:solidFill>
              </a:rPr>
              <a:t>对立事件</a:t>
            </a:r>
            <a:r>
              <a:rPr lang="zh-CN" altLang="en-US" b="1"/>
              <a:t>，</a:t>
            </a:r>
          </a:p>
          <a:p>
            <a:pPr marL="609600" indent="-609600"/>
            <a:r>
              <a:rPr lang="zh-CN" altLang="en-US" b="1"/>
              <a:t>记作</a:t>
            </a:r>
          </a:p>
          <a:p>
            <a:pPr marL="609600" indent="-609600"/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kumimoji="1" lang="en-US" altLang="zh-CN" baseline="30000">
                <a:latin typeface="Times New Roman" pitchFamily="18" charset="0"/>
              </a:rPr>
              <a:t>  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或       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.</a:t>
            </a:r>
            <a:endParaRPr lang="zh-CN" altLang="en-US" b="1">
              <a:latin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56004" name="Object 4"/>
          <p:cNvGraphicFramePr>
            <a:graphicFrameLocks noChangeAspect="1"/>
          </p:cNvGraphicFramePr>
          <p:nvPr/>
        </p:nvGraphicFramePr>
        <p:xfrm>
          <a:off x="2411413" y="2492375"/>
          <a:ext cx="776287" cy="990600"/>
        </p:xfrm>
        <a:graphic>
          <a:graphicData uri="http://schemas.openxmlformats.org/presentationml/2006/ole">
            <p:oleObj spid="_x0000_s256012" name="Equation" r:id="rId3" imgW="3657600" imgH="4572000" progId="Equation.DSMT4">
              <p:embed/>
            </p:oleObj>
          </a:graphicData>
        </a:graphic>
      </p:graphicFrame>
      <p:grpSp>
        <p:nvGrpSpPr>
          <p:cNvPr id="256005" name="Group 5"/>
          <p:cNvGrpSpPr>
            <a:grpSpLocks/>
          </p:cNvGrpSpPr>
          <p:nvPr/>
        </p:nvGrpSpPr>
        <p:grpSpPr bwMode="auto">
          <a:xfrm>
            <a:off x="5219700" y="2924175"/>
            <a:ext cx="3429000" cy="3429000"/>
            <a:chOff x="480" y="1488"/>
            <a:chExt cx="2160" cy="2160"/>
          </a:xfrm>
        </p:grpSpPr>
        <p:sp>
          <p:nvSpPr>
            <p:cNvPr id="256006" name="Rectangle 6" descr="宽上对角线"/>
            <p:cNvSpPr>
              <a:spLocks noChangeArrowheads="1"/>
            </p:cNvSpPr>
            <p:nvPr/>
          </p:nvSpPr>
          <p:spPr bwMode="auto">
            <a:xfrm>
              <a:off x="480" y="1488"/>
              <a:ext cx="2160" cy="2160"/>
            </a:xfrm>
            <a:prstGeom prst="rect">
              <a:avLst/>
            </a:prstGeom>
            <a:pattFill prst="wdUpDiag">
              <a:fgClr>
                <a:srgbClr val="FF6600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7" name="Text Box 7"/>
            <p:cNvSpPr txBox="1">
              <a:spLocks noChangeArrowheads="1"/>
            </p:cNvSpPr>
            <p:nvPr/>
          </p:nvSpPr>
          <p:spPr bwMode="auto">
            <a:xfrm>
              <a:off x="2208" y="3264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256008" name="Oval 8"/>
            <p:cNvSpPr>
              <a:spLocks noChangeArrowheads="1"/>
            </p:cNvSpPr>
            <p:nvPr/>
          </p:nvSpPr>
          <p:spPr bwMode="auto">
            <a:xfrm>
              <a:off x="912" y="1680"/>
              <a:ext cx="1392" cy="139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9" name="Text Box 9"/>
            <p:cNvSpPr txBox="1">
              <a:spLocks noChangeArrowheads="1"/>
            </p:cNvSpPr>
            <p:nvPr/>
          </p:nvSpPr>
          <p:spPr bwMode="auto">
            <a:xfrm>
              <a:off x="1392" y="2304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  <p:sp>
          <p:nvSpPr>
            <p:cNvPr id="256010" name="Rectangle 10"/>
            <p:cNvSpPr>
              <a:spLocks noChangeArrowheads="1"/>
            </p:cNvSpPr>
            <p:nvPr/>
          </p:nvSpPr>
          <p:spPr bwMode="auto">
            <a:xfrm>
              <a:off x="657" y="3137"/>
              <a:ext cx="37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3200" b="1" i="1">
                  <a:latin typeface="Symbol" pitchFamily="18" charset="2"/>
                </a:rPr>
                <a:t>A</a:t>
              </a:r>
              <a:r>
                <a:rPr kumimoji="1" lang="en-US" altLang="zh-CN" sz="3200" b="1" baseline="30000">
                  <a:latin typeface="Times New Roman" pitchFamily="18" charset="0"/>
                </a:rPr>
                <a:t>c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graphicFrame>
          <p:nvGraphicFramePr>
            <p:cNvPr id="256011" name="Object 11"/>
            <p:cNvGraphicFramePr>
              <a:graphicFrameLocks noChangeAspect="1"/>
            </p:cNvGraphicFramePr>
            <p:nvPr/>
          </p:nvGraphicFramePr>
          <p:xfrm>
            <a:off x="1647" y="3120"/>
            <a:ext cx="376" cy="480"/>
          </p:xfrm>
          <a:graphic>
            <a:graphicData uri="http://schemas.openxmlformats.org/presentationml/2006/ole">
              <p:oleObj spid="_x0000_s256013" name="Equation" r:id="rId4" imgW="3657600" imgH="457200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/>
      <p:bldP spid="2560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课程预习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b="1" i="1">
                <a:solidFill>
                  <a:srgbClr val="FF0000"/>
                </a:solidFill>
              </a:rPr>
              <a:t>A </a:t>
            </a:r>
            <a:r>
              <a:rPr lang="zh-CN" altLang="en-US" b="1">
                <a:solidFill>
                  <a:schemeClr val="tx1"/>
                </a:solidFill>
              </a:rPr>
              <a:t>与 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zh-CN" altLang="en-US" b="1"/>
              <a:t>关系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在任意一次试验中，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与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zh-CN" altLang="en-US" b="1">
                <a:solidFill>
                  <a:srgbClr val="FF0000"/>
                </a:solidFill>
              </a:rPr>
              <a:t>不可能同时发生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FF0000"/>
                </a:solidFill>
              </a:rPr>
              <a:t>但</a:t>
            </a:r>
            <a:r>
              <a:rPr lang="zh-CN" altLang="en-US" b="1"/>
              <a:t>它们二者之中</a:t>
            </a:r>
            <a:r>
              <a:rPr lang="zh-CN" altLang="en-US" b="1">
                <a:solidFill>
                  <a:srgbClr val="FF0000"/>
                </a:solidFill>
              </a:rPr>
              <a:t>必然有一个发生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>
                <a:cs typeface="Times New Roman" pitchFamily="18" charset="0"/>
              </a:rPr>
              <a:t>因而，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zh-CN" altLang="en-US" b="1">
                <a:cs typeface="Times New Roman" pitchFamily="18" charset="0"/>
              </a:rPr>
              <a:t>就是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latin typeface="宋体"/>
                <a:cs typeface="Times New Roman" pitchFamily="18" charset="0"/>
              </a:rPr>
              <a:t>“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  <a:cs typeface="Times New Roman" pitchFamily="18" charset="0"/>
              </a:rPr>
              <a:t>不发生</a:t>
            </a:r>
            <a:r>
              <a:rPr lang="zh-CN" altLang="en-US" b="1">
                <a:latin typeface="宋体"/>
                <a:cs typeface="Times New Roman" pitchFamily="18" charset="0"/>
              </a:rPr>
              <a:t>”</a:t>
            </a:r>
            <a:r>
              <a:rPr lang="zh-CN" altLang="en-US" b="1">
                <a:cs typeface="Times New Roman" pitchFamily="18" charset="0"/>
              </a:rPr>
              <a:t>，</a:t>
            </a:r>
          </a:p>
          <a:p>
            <a:pPr marL="609600" indent="-609600"/>
            <a:r>
              <a:rPr lang="zh-CN" altLang="en-US" b="1">
                <a:cs typeface="Times New Roman" pitchFamily="18" charset="0"/>
              </a:rPr>
              <a:t>且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>
                <a:cs typeface="Times New Roman" pitchFamily="18" charset="0"/>
              </a:rPr>
              <a:t>=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cs typeface="Times New Roman" pitchFamily="18" charset="0"/>
              </a:rPr>
              <a:t>，</a:t>
            </a:r>
            <a:r>
              <a:rPr lang="zh-CN" altLang="en-US" b="1"/>
              <a:t>即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/>
        </p:nvGraphicFramePr>
        <p:xfrm>
          <a:off x="3779838" y="4581525"/>
          <a:ext cx="1449387" cy="782638"/>
        </p:xfrm>
        <a:graphic>
          <a:graphicData uri="http://schemas.openxmlformats.org/presentationml/2006/ole">
            <p:oleObj spid="_x0000_s321541" name="Equation" r:id="rId3" imgW="10363200" imgH="5486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/>
      <p:bldP spid="32153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98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课程预习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预习（</a:t>
            </a:r>
            <a:r>
              <a:rPr lang="en-US" altLang="zh-CN" b="1"/>
              <a:t>1.2</a:t>
            </a:r>
            <a:r>
              <a:rPr lang="zh-CN" altLang="en-US" b="1"/>
              <a:t>节事件的运算性质</a:t>
            </a:r>
            <a:r>
              <a:rPr lang="zh-CN" altLang="en-US" b="1">
                <a:latin typeface="宋体" pitchFamily="2" charset="-122"/>
              </a:rPr>
              <a:t>）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交换律、结合律、分配律，对偶原理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0" grpId="0"/>
      <p:bldP spid="2990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b="1"/>
              <a:t>1.2</a:t>
            </a:r>
            <a:r>
              <a:rPr lang="zh-CN" altLang="en-US" b="1"/>
              <a:t>节学习成效要求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掌握：事件的关系（包含、相等、互不相容及对立）和运算（积、和、差）及性质</a:t>
            </a:r>
          </a:p>
          <a:p>
            <a:pPr marL="609600" indent="-609600"/>
            <a:r>
              <a:rPr lang="zh-CN" altLang="en-US" b="1"/>
              <a:t>熟练：随机事件的表示</a:t>
            </a:r>
          </a:p>
          <a:p>
            <a:pPr marL="609600" indent="-609600"/>
            <a:r>
              <a:rPr lang="zh-CN" altLang="en-US" b="1"/>
              <a:t>重点：对偶原理的应用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/>
      <p:bldP spid="3000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82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课程讲解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随机事件的运算性质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FF0000"/>
                </a:solidFill>
              </a:rPr>
              <a:t>交换律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endParaRPr lang="en-US" altLang="zh-CN" b="1"/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，</a:t>
            </a:r>
            <a:r>
              <a:rPr lang="en-US" altLang="zh-CN" b="1" i="1">
                <a:solidFill>
                  <a:srgbClr val="FF0000"/>
                </a:solidFill>
              </a:rPr>
              <a:t>AB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BA</a:t>
            </a:r>
            <a:r>
              <a:rPr lang="zh-CN" altLang="en-US" b="1"/>
              <a:t>；</a:t>
            </a:r>
          </a:p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FF0000"/>
                </a:solidFill>
              </a:rPr>
              <a:t>结合律</a:t>
            </a:r>
            <a:r>
              <a:rPr lang="zh-CN" altLang="en-US" b="1"/>
              <a:t>： </a:t>
            </a:r>
          </a:p>
          <a:p>
            <a:pPr marL="609600" indent="-609600" algn="ctr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)∪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∪(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/>
              <a:t>， </a:t>
            </a:r>
          </a:p>
          <a:p>
            <a:pPr marL="609600" indent="-609600" algn="ctr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AB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BC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/>
              <a:t>；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2" grpId="0"/>
      <p:bldP spid="2918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随机事件的关系和运算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FF0000"/>
                </a:solidFill>
              </a:rPr>
              <a:t>分配律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/>
              <a:t> </a:t>
            </a:r>
          </a:p>
          <a:p>
            <a:pPr marL="609600" indent="-609600" algn="ctr">
              <a:buFontTx/>
              <a:buNone/>
            </a:pP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∪</a:t>
            </a:r>
            <a:r>
              <a:rPr lang="en-US" altLang="zh-CN" b="1" i="1"/>
              <a:t>B</a:t>
            </a:r>
            <a:r>
              <a:rPr lang="en-US" altLang="zh-CN" b="1"/>
              <a:t>)∩</a:t>
            </a:r>
            <a:r>
              <a:rPr lang="en-US" altLang="zh-CN" b="1" i="1"/>
              <a:t>C</a:t>
            </a:r>
            <a:r>
              <a:rPr lang="en-US" altLang="zh-CN" b="1"/>
              <a:t>=(</a:t>
            </a:r>
            <a:r>
              <a:rPr lang="en-US" altLang="zh-CN" b="1" i="1"/>
              <a:t>A</a:t>
            </a:r>
            <a:r>
              <a:rPr lang="en-US" altLang="zh-CN" b="1"/>
              <a:t>∩</a:t>
            </a:r>
            <a:r>
              <a:rPr lang="en-US" altLang="zh-CN" b="1" i="1"/>
              <a:t>C</a:t>
            </a:r>
            <a:r>
              <a:rPr lang="en-US" altLang="zh-CN" b="1"/>
              <a:t>)∪(</a:t>
            </a:r>
            <a:r>
              <a:rPr lang="en-US" altLang="zh-CN" b="1" i="1"/>
              <a:t>B</a:t>
            </a:r>
            <a:r>
              <a:rPr lang="en-US" altLang="zh-CN" b="1"/>
              <a:t>∩</a:t>
            </a:r>
            <a:r>
              <a:rPr lang="en-US" altLang="zh-CN" b="1" i="1"/>
              <a:t>C</a:t>
            </a:r>
            <a:r>
              <a:rPr lang="en-US" altLang="zh-CN" b="1"/>
              <a:t>)</a:t>
            </a:r>
            <a:r>
              <a:rPr lang="zh-CN" altLang="en-US" b="1"/>
              <a:t>， </a:t>
            </a:r>
          </a:p>
          <a:p>
            <a:pPr marL="609600" indent="-609600" algn="ctr">
              <a:buFontTx/>
              <a:buNone/>
            </a:pP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∩</a:t>
            </a:r>
            <a:r>
              <a:rPr lang="en-US" altLang="zh-CN" b="1" i="1"/>
              <a:t>B</a:t>
            </a:r>
            <a:r>
              <a:rPr lang="en-US" altLang="zh-CN" b="1"/>
              <a:t>)∪</a:t>
            </a:r>
            <a:r>
              <a:rPr lang="en-US" altLang="zh-CN" b="1" i="1"/>
              <a:t>C</a:t>
            </a:r>
            <a:r>
              <a:rPr lang="en-US" altLang="zh-CN" b="1"/>
              <a:t>=(</a:t>
            </a:r>
            <a:r>
              <a:rPr lang="en-US" altLang="zh-CN" b="1" i="1"/>
              <a:t>A</a:t>
            </a:r>
            <a:r>
              <a:rPr lang="en-US" altLang="zh-CN" b="1"/>
              <a:t>∪</a:t>
            </a:r>
            <a:r>
              <a:rPr lang="en-US" altLang="zh-CN" b="1" i="1"/>
              <a:t>C</a:t>
            </a:r>
            <a:r>
              <a:rPr lang="en-US" altLang="zh-CN" b="1"/>
              <a:t>)∩(</a:t>
            </a:r>
            <a:r>
              <a:rPr lang="en-US" altLang="zh-CN" b="1" i="1"/>
              <a:t>B</a:t>
            </a:r>
            <a:r>
              <a:rPr lang="en-US" altLang="zh-CN" b="1"/>
              <a:t>∪</a:t>
            </a:r>
            <a:r>
              <a:rPr lang="en-US" altLang="zh-CN" b="1" i="1"/>
              <a:t>C</a:t>
            </a:r>
            <a:r>
              <a:rPr lang="en-US" altLang="zh-CN" b="1"/>
              <a:t>)</a:t>
            </a:r>
            <a:r>
              <a:rPr lang="zh-CN" altLang="en-US" b="1"/>
              <a:t>；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/>
              <a:t>4</a:t>
            </a:r>
            <a:r>
              <a:rPr lang="zh-CN" altLang="en-US" b="1">
                <a:latin typeface="宋体" pitchFamily="2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对偶原理</a:t>
            </a:r>
            <a:r>
              <a:rPr lang="zh-CN" altLang="en-US" b="1">
                <a:latin typeface="宋体" pitchFamily="2" charset="-122"/>
              </a:rPr>
              <a:t>：</a:t>
            </a:r>
            <a:endParaRPr lang="zh-CN" altLang="en-US">
              <a:latin typeface="宋体" pitchFamily="2" charset="-122"/>
            </a:endParaRP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b="1" i="1">
                <a:solidFill>
                  <a:srgbClr val="FF3300"/>
                </a:solidFill>
              </a:rPr>
              <a:t>AB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33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∪</a:t>
            </a:r>
            <a:r>
              <a:rPr lang="en-US" altLang="zh-CN" b="1" i="1">
                <a:solidFill>
                  <a:srgbClr val="FF3300"/>
                </a:solidFill>
              </a:rPr>
              <a:t>B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zh-CN" altLang="en-US" b="1">
                <a:latin typeface="宋体" pitchFamily="2" charset="-122"/>
              </a:rPr>
              <a:t>， 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b="1" i="1">
                <a:solidFill>
                  <a:srgbClr val="FF33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∪</a:t>
            </a:r>
            <a:r>
              <a:rPr lang="en-US" altLang="zh-CN" b="1" i="1">
                <a:solidFill>
                  <a:srgbClr val="FF33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33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∩</a:t>
            </a:r>
            <a:r>
              <a:rPr lang="en-US" altLang="zh-CN" b="1" i="1">
                <a:solidFill>
                  <a:srgbClr val="FF3300"/>
                </a:solidFill>
              </a:rPr>
              <a:t>B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zh-CN" altLang="en-US" b="1">
                <a:latin typeface="Times New Roman" pitchFamily="18" charset="0"/>
              </a:rPr>
              <a:t>；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>
                <a:latin typeface="宋体" pitchFamily="2" charset="-122"/>
              </a:rPr>
              <a:t>即</a:t>
            </a:r>
          </a:p>
        </p:txBody>
      </p:sp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1908175" y="5373688"/>
          <a:ext cx="5229225" cy="804862"/>
        </p:xfrm>
        <a:graphic>
          <a:graphicData uri="http://schemas.openxmlformats.org/presentationml/2006/ole">
            <p:oleObj spid="_x0000_s292869" name="Equation" r:id="rId3" imgW="37185600" imgH="579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/>
      <p:bldP spid="2928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课程习题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再看几个事件运算的例子</a:t>
            </a:r>
          </a:p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1.1.3</a:t>
            </a:r>
            <a:r>
              <a:rPr lang="zh-CN" altLang="en-US" b="1"/>
              <a:t>选择题：</a:t>
            </a:r>
          </a:p>
          <a:p>
            <a:pPr marL="609600" indent="-609600"/>
            <a:r>
              <a:rPr lang="zh-CN" altLang="en-US" b="1"/>
              <a:t>如果随机事件</a:t>
            </a:r>
            <a:r>
              <a:rPr lang="en-US" altLang="zh-CN" b="1" i="1"/>
              <a:t>A</a:t>
            </a:r>
            <a:r>
              <a:rPr lang="zh-CN" altLang="en-US" b="1"/>
              <a:t>、</a:t>
            </a:r>
            <a:r>
              <a:rPr lang="en-US" altLang="zh-CN" b="1" i="1"/>
              <a:t>B</a:t>
            </a:r>
            <a:r>
              <a:rPr lang="zh-CN" altLang="en-US" b="1"/>
              <a:t>满足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AB</a:t>
            </a:r>
            <a:r>
              <a:rPr lang="en-US" altLang="zh-CN" b="1"/>
              <a:t>=</a:t>
            </a:r>
            <a:r>
              <a:rPr lang="en-US" altLang="zh-CN" b="1" i="1"/>
              <a:t>A</a:t>
            </a:r>
            <a:r>
              <a:rPr kumimoji="1" lang="en-US" altLang="zh-CN" b="1" baseline="30000"/>
              <a:t>c</a:t>
            </a:r>
            <a:r>
              <a:rPr lang="en-US" altLang="zh-CN" b="1" i="1"/>
              <a:t>B</a:t>
            </a:r>
            <a:r>
              <a:rPr kumimoji="1" lang="en-US" altLang="zh-CN" b="1" baseline="30000"/>
              <a:t>c</a:t>
            </a:r>
            <a:endParaRPr kumimoji="1" lang="en-US" altLang="zh-CN" b="1"/>
          </a:p>
          <a:p>
            <a:pPr marL="609600" indent="-609600"/>
            <a:r>
              <a:rPr lang="zh-CN" altLang="en-US" b="1"/>
              <a:t>则</a:t>
            </a:r>
            <a:r>
              <a:rPr lang="en-US" altLang="zh-CN" b="1"/>
              <a:t>(    ).</a:t>
            </a:r>
          </a:p>
          <a:p>
            <a:pPr marL="609600" indent="-609600"/>
            <a:r>
              <a:rPr lang="en-US" altLang="zh-CN" b="1"/>
              <a:t>(A) </a:t>
            </a:r>
            <a:r>
              <a:rPr lang="en-US" altLang="zh-CN" b="1" i="1"/>
              <a:t>A</a:t>
            </a:r>
            <a:r>
              <a:rPr lang="en-US" altLang="zh-CN" b="1"/>
              <a:t>∪</a:t>
            </a:r>
            <a:r>
              <a:rPr lang="en-US" altLang="zh-CN" b="1" i="1"/>
              <a:t>B</a:t>
            </a:r>
            <a:r>
              <a:rPr lang="en-US" altLang="zh-CN" b="1"/>
              <a:t>=</a:t>
            </a:r>
            <a:r>
              <a:rPr lang="en-US" altLang="zh-CN" b="1">
                <a:sym typeface="Symbol" pitchFamily="18" charset="2"/>
              </a:rPr>
              <a:t></a:t>
            </a:r>
            <a:r>
              <a:rPr lang="zh-CN" altLang="en-US" b="1"/>
              <a:t>；   </a:t>
            </a:r>
            <a:r>
              <a:rPr lang="en-US" altLang="zh-CN" b="1"/>
              <a:t>(B)</a:t>
            </a:r>
            <a:r>
              <a:rPr lang="en-US" altLang="zh-CN" b="1" i="1"/>
              <a:t> A</a:t>
            </a:r>
            <a:r>
              <a:rPr lang="en-US" altLang="zh-CN" b="1"/>
              <a:t>∪</a:t>
            </a:r>
            <a:r>
              <a:rPr lang="en-US" altLang="zh-CN" b="1" i="1"/>
              <a:t>B</a:t>
            </a:r>
            <a:r>
              <a:rPr lang="en-US" altLang="zh-CN" b="1"/>
              <a:t>=</a:t>
            </a:r>
            <a:r>
              <a:rPr lang="en-US" altLang="zh-CN" b="1" i="1"/>
              <a:t>S</a:t>
            </a:r>
            <a:r>
              <a:rPr lang="zh-CN" altLang="en-US" b="1"/>
              <a:t>；                </a:t>
            </a:r>
            <a:r>
              <a:rPr lang="en-US" altLang="zh-CN" b="1"/>
              <a:t>(C)</a:t>
            </a:r>
            <a:r>
              <a:rPr lang="en-US" altLang="zh-CN" b="1" i="1"/>
              <a:t> A</a:t>
            </a:r>
            <a:r>
              <a:rPr lang="en-US" altLang="zh-CN" b="1"/>
              <a:t>∪</a:t>
            </a:r>
            <a:r>
              <a:rPr lang="en-US" altLang="zh-CN" b="1" i="1"/>
              <a:t>B</a:t>
            </a:r>
            <a:r>
              <a:rPr lang="en-US" altLang="zh-CN" b="1"/>
              <a:t>=</a:t>
            </a:r>
            <a:r>
              <a:rPr lang="en-US" altLang="zh-CN" b="1" i="1"/>
              <a:t>A</a:t>
            </a:r>
            <a:r>
              <a:rPr lang="zh-CN" altLang="en-US" b="1"/>
              <a:t>；    </a:t>
            </a:r>
            <a:r>
              <a:rPr lang="en-US" altLang="zh-CN" b="1"/>
              <a:t>(D)</a:t>
            </a:r>
            <a:r>
              <a:rPr lang="en-US" altLang="zh-CN" b="1" i="1"/>
              <a:t> A</a:t>
            </a:r>
            <a:r>
              <a:rPr lang="en-US" altLang="zh-CN" b="1"/>
              <a:t>∪</a:t>
            </a:r>
            <a:r>
              <a:rPr lang="en-US" altLang="zh-CN" b="1" i="1"/>
              <a:t>B</a:t>
            </a:r>
            <a:r>
              <a:rPr lang="en-US" altLang="zh-CN" b="1"/>
              <a:t>=</a:t>
            </a:r>
            <a:r>
              <a:rPr lang="en-US" altLang="zh-CN" b="1" i="1"/>
              <a:t>B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0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纯事件的关系和运算往届考题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/>
            <a:r>
              <a:rPr lang="zh-CN" altLang="en-US" b="1"/>
              <a:t>例</a:t>
            </a:r>
            <a:r>
              <a:rPr lang="en-US" altLang="zh-CN" b="1"/>
              <a:t>1</a:t>
            </a:r>
            <a:r>
              <a:rPr lang="en-US" altLang="zh-CN"/>
              <a:t> </a:t>
            </a:r>
            <a:r>
              <a:rPr lang="en-US" altLang="zh-CN" b="1">
                <a:cs typeface="Times New Roman" pitchFamily="18" charset="0"/>
              </a:rPr>
              <a:t>(1988</a:t>
            </a:r>
            <a:r>
              <a:rPr lang="zh-CN" altLang="en-US" b="1"/>
              <a:t>，试卷四，</a:t>
            </a:r>
            <a:r>
              <a:rPr lang="en-US" altLang="zh-CN" b="1">
                <a:cs typeface="Times New Roman" pitchFamily="18" charset="0"/>
              </a:rPr>
              <a:t>2</a:t>
            </a:r>
            <a:r>
              <a:rPr lang="zh-CN" altLang="en-US" b="1"/>
              <a:t>分</a:t>
            </a:r>
            <a:r>
              <a:rPr lang="en-US" altLang="zh-CN" b="1">
                <a:cs typeface="Times New Roman" pitchFamily="18" charset="0"/>
              </a:rPr>
              <a:t>) </a:t>
            </a:r>
            <a:r>
              <a:rPr lang="zh-CN" altLang="en-US" b="1"/>
              <a:t>判断正误题</a:t>
            </a:r>
            <a:endParaRPr lang="zh-CN" altLang="en-US" b="1">
              <a:cs typeface="Times New Roman" pitchFamily="18" charset="0"/>
            </a:endParaRPr>
          </a:p>
          <a:p>
            <a:pPr marL="609600" indent="-609600"/>
            <a:r>
              <a:rPr lang="zh-CN" altLang="en-US" b="1"/>
              <a:t>若事件</a:t>
            </a:r>
            <a:r>
              <a:rPr lang="en-US" altLang="zh-CN" b="1" i="1"/>
              <a:t>A</a:t>
            </a:r>
            <a:r>
              <a:rPr lang="zh-CN" altLang="en-US" b="1"/>
              <a:t>、</a:t>
            </a:r>
            <a:r>
              <a:rPr lang="en-US" altLang="zh-CN" b="1" i="1"/>
              <a:t>B</a:t>
            </a:r>
            <a:r>
              <a:rPr lang="zh-CN" altLang="en-US" b="1"/>
              <a:t>、</a:t>
            </a:r>
            <a:r>
              <a:rPr lang="en-US" altLang="zh-CN" b="1" i="1"/>
              <a:t>C</a:t>
            </a:r>
            <a:r>
              <a:rPr lang="zh-CN" altLang="en-US" b="1"/>
              <a:t>满足等式</a:t>
            </a:r>
            <a:r>
              <a:rPr lang="en-US" altLang="zh-CN" b="1" i="1"/>
              <a:t>A</a:t>
            </a:r>
            <a:r>
              <a:rPr lang="en-US" altLang="zh-CN" b="1">
                <a:cs typeface="Times New Roman" pitchFamily="18" charset="0"/>
              </a:rPr>
              <a:t>∪</a:t>
            </a:r>
            <a:r>
              <a:rPr lang="en-US" altLang="zh-CN" b="1" i="1"/>
              <a:t>C</a:t>
            </a:r>
            <a:r>
              <a:rPr lang="en-US" altLang="zh-CN" b="1"/>
              <a:t>=</a:t>
            </a:r>
            <a:r>
              <a:rPr lang="en-US" altLang="zh-CN" b="1" i="1"/>
              <a:t>B</a:t>
            </a:r>
            <a:r>
              <a:rPr lang="en-US" altLang="zh-CN" b="1">
                <a:cs typeface="Times New Roman" pitchFamily="18" charset="0"/>
              </a:rPr>
              <a:t>∪</a:t>
            </a:r>
            <a:r>
              <a:rPr lang="en-US" altLang="zh-CN" b="1" i="1"/>
              <a:t>C</a:t>
            </a:r>
            <a:r>
              <a:rPr lang="zh-CN" altLang="en-US" b="1"/>
              <a:t>，则 </a:t>
            </a:r>
            <a:r>
              <a:rPr lang="en-US" altLang="zh-CN" b="1" i="1"/>
              <a:t>A</a:t>
            </a:r>
            <a:r>
              <a:rPr lang="en-US" altLang="zh-CN" b="1"/>
              <a:t>=</a:t>
            </a:r>
            <a:r>
              <a:rPr lang="en-US" altLang="zh-CN" b="1" i="1"/>
              <a:t>B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/>
      <p:bldP spid="3348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 dirty="0">
                <a:latin typeface="宋体" pitchFamily="2" charset="-122"/>
              </a:rPr>
              <a:t>预习（</a:t>
            </a:r>
            <a:r>
              <a:rPr lang="en-US" altLang="zh-CN" b="1" dirty="0">
                <a:hlinkClick r:id="rId2" action="ppaction://hlinksldjump"/>
              </a:rPr>
              <a:t>1.1</a:t>
            </a:r>
            <a:r>
              <a:rPr lang="zh-CN" altLang="en-US" b="1" dirty="0">
                <a:hlinkClick r:id="rId2" action="ppaction://hlinksldjump"/>
              </a:rPr>
              <a:t>节</a:t>
            </a:r>
            <a:r>
              <a:rPr lang="zh-CN" altLang="en-US" b="1" dirty="0"/>
              <a:t>及</a:t>
            </a:r>
            <a:r>
              <a:rPr lang="en-US" altLang="zh-CN" b="1" dirty="0"/>
              <a:t>1.2</a:t>
            </a:r>
            <a:r>
              <a:rPr lang="zh-CN" altLang="en-US" b="1" dirty="0"/>
              <a:t>节</a:t>
            </a:r>
            <a:r>
              <a:rPr lang="zh-CN" altLang="en-US" b="1" dirty="0">
                <a:latin typeface="宋体" pitchFamily="2" charset="-122"/>
              </a:rPr>
              <a:t>）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 dirty="0"/>
              <a:t>1.1 </a:t>
            </a:r>
            <a:r>
              <a:rPr lang="zh-CN" altLang="en-US" b="1" dirty="0"/>
              <a:t>随机事件</a:t>
            </a:r>
          </a:p>
          <a:p>
            <a:pPr marL="609600" indent="-609600"/>
            <a:r>
              <a:rPr lang="en-US" altLang="zh-CN" b="1" dirty="0"/>
              <a:t>1.1.1 </a:t>
            </a:r>
            <a:r>
              <a:rPr lang="zh-CN" altLang="en-US" b="1" dirty="0"/>
              <a:t>必然现象与随机现象</a:t>
            </a:r>
          </a:p>
          <a:p>
            <a:pPr marL="609600" indent="-609600"/>
            <a:r>
              <a:rPr lang="en-US" altLang="zh-CN" b="1" dirty="0"/>
              <a:t>1.1.2 </a:t>
            </a:r>
            <a:r>
              <a:rPr lang="zh-CN" altLang="en-US" b="1" dirty="0"/>
              <a:t>随机试验与样本点、样本空间，</a:t>
            </a:r>
            <a:r>
              <a:rPr lang="zh-CN" altLang="en-US" b="1" dirty="0" smtClean="0"/>
              <a:t>随机事件</a:t>
            </a:r>
            <a:endParaRPr lang="en-US" altLang="zh-CN" b="1" dirty="0" smtClean="0"/>
          </a:p>
          <a:p>
            <a:pPr marL="609600" indent="-609600"/>
            <a:endParaRPr lang="zh-CN" altLang="en-US" b="1" dirty="0"/>
          </a:p>
          <a:p>
            <a:pPr marL="609600" indent="-609600"/>
            <a:r>
              <a:rPr lang="en-US" altLang="zh-CN" b="1" dirty="0"/>
              <a:t>1.2 </a:t>
            </a:r>
            <a:r>
              <a:rPr lang="zh-CN" altLang="en-US" b="1" dirty="0"/>
              <a:t>事件的关系（包含、相等、互不相容及对立）与运算（积、和、差）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/>
      <p:bldP spid="2867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2</a:t>
            </a:r>
            <a:r>
              <a:rPr lang="en-US" altLang="zh-CN"/>
              <a:t> </a:t>
            </a:r>
            <a:r>
              <a:rPr lang="en-US" altLang="zh-CN" b="1"/>
              <a:t>(1989</a:t>
            </a:r>
            <a:r>
              <a:rPr lang="zh-CN" altLang="en-US" b="1"/>
              <a:t>，试卷四，</a:t>
            </a:r>
            <a:r>
              <a:rPr lang="en-US" altLang="zh-CN" b="1"/>
              <a:t>3</a:t>
            </a:r>
            <a:r>
              <a:rPr lang="zh-CN" altLang="en-US" b="1"/>
              <a:t>分</a:t>
            </a:r>
            <a:r>
              <a:rPr lang="en-US" altLang="zh-CN" b="1"/>
              <a:t>)</a:t>
            </a:r>
            <a:r>
              <a:rPr lang="zh-CN" altLang="en-US" b="1"/>
              <a:t>选择题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</a:t>
            </a:r>
            <a:r>
              <a:rPr lang="en-US" altLang="zh-CN" b="1"/>
              <a:t>(</a:t>
            </a:r>
            <a:r>
              <a:rPr lang="zh-CN" altLang="en-US" b="1"/>
              <a:t>补二</a:t>
            </a:r>
            <a:r>
              <a:rPr lang="en-US" altLang="zh-CN" b="1"/>
              <a:t>1.) </a:t>
            </a:r>
            <a:r>
              <a:rPr lang="zh-CN" altLang="en-US" b="1"/>
              <a:t>以</a:t>
            </a:r>
            <a:r>
              <a:rPr lang="en-US" altLang="zh-CN" b="1" i="1"/>
              <a:t>A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甲种产品畅销，乙种产品滞销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，则其对立事件为</a:t>
            </a:r>
            <a:r>
              <a:rPr lang="en-US" altLang="zh-CN" b="1"/>
              <a:t>(    ).</a:t>
            </a:r>
          </a:p>
          <a:p>
            <a:pPr marL="609600" indent="-609600">
              <a:buFontTx/>
              <a:buNone/>
            </a:pPr>
            <a:r>
              <a:rPr lang="en-US" altLang="zh-CN" b="1"/>
              <a:t>      (A) 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甲种产品滞销，乙种产品畅销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；  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</a:t>
            </a:r>
            <a:r>
              <a:rPr lang="en-US" altLang="zh-CN" b="1"/>
              <a:t>(B) 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甲、乙两种产品均畅销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；  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</a:t>
            </a:r>
            <a:r>
              <a:rPr lang="en-US" altLang="zh-CN" b="1"/>
              <a:t>(C) 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甲种产品滞销或乙种产品畅销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； 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</a:t>
            </a:r>
            <a:r>
              <a:rPr lang="en-US" altLang="zh-CN" b="1"/>
              <a:t>(D) 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甲种产品滞销</a:t>
            </a:r>
            <a:r>
              <a:rPr lang="zh-CN" altLang="en-US" b="1">
                <a:latin typeface="宋体"/>
              </a:rPr>
              <a:t>”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3</a:t>
            </a:r>
            <a:r>
              <a:rPr lang="en-US" altLang="zh-CN" dirty="0"/>
              <a:t> </a:t>
            </a:r>
            <a:r>
              <a:rPr lang="en-US" altLang="zh-CN" b="1" dirty="0"/>
              <a:t>(2001</a:t>
            </a:r>
            <a:r>
              <a:rPr lang="zh-CN" altLang="en-US" b="1" dirty="0"/>
              <a:t>，试卷四，</a:t>
            </a:r>
            <a:r>
              <a:rPr lang="en-US" altLang="zh-CN" b="1" dirty="0"/>
              <a:t>3</a:t>
            </a:r>
            <a:r>
              <a:rPr lang="zh-CN" altLang="en-US" b="1" dirty="0"/>
              <a:t>分</a:t>
            </a:r>
            <a:r>
              <a:rPr lang="en-US" altLang="zh-CN" b="1" dirty="0"/>
              <a:t>)</a:t>
            </a:r>
            <a:r>
              <a:rPr lang="zh-CN" altLang="en-US" b="1" dirty="0"/>
              <a:t>选择题</a:t>
            </a:r>
          </a:p>
          <a:p>
            <a:pPr marL="609600" indent="-609600"/>
            <a:r>
              <a:rPr lang="zh-CN" altLang="en-US" b="1" dirty="0"/>
              <a:t>对任意二事件</a:t>
            </a:r>
            <a:r>
              <a:rPr lang="en-US" altLang="zh-CN" b="1" i="1" dirty="0"/>
              <a:t>A</a:t>
            </a:r>
            <a:r>
              <a:rPr lang="zh-CN" altLang="en-US" b="1" dirty="0"/>
              <a:t>和</a:t>
            </a:r>
            <a:r>
              <a:rPr lang="en-US" altLang="zh-CN" b="1" i="1" dirty="0"/>
              <a:t>B</a:t>
            </a:r>
            <a:r>
              <a:rPr lang="zh-CN" altLang="en-US" b="1" dirty="0"/>
              <a:t>，与</a:t>
            </a:r>
            <a:r>
              <a:rPr lang="en-US" altLang="zh-CN" b="1" i="1" dirty="0"/>
              <a:t>A</a:t>
            </a:r>
            <a:r>
              <a:rPr lang="en-US" altLang="zh-CN" b="1" dirty="0"/>
              <a:t>∪</a:t>
            </a:r>
            <a:r>
              <a:rPr lang="en-US" altLang="zh-CN" b="1" i="1" dirty="0"/>
              <a:t>B</a:t>
            </a:r>
            <a:r>
              <a:rPr lang="en-US" altLang="zh-CN" b="1" dirty="0"/>
              <a:t>=</a:t>
            </a:r>
            <a:r>
              <a:rPr lang="en-US" altLang="zh-CN" b="1" i="1" dirty="0"/>
              <a:t>B</a:t>
            </a:r>
            <a:r>
              <a:rPr lang="zh-CN" altLang="en-US" b="1" dirty="0"/>
              <a:t>不等价的是</a:t>
            </a:r>
            <a:r>
              <a:rPr lang="en-US" altLang="zh-CN" b="1" dirty="0"/>
              <a:t>(    ).</a:t>
            </a:r>
          </a:p>
          <a:p>
            <a:pPr marL="609600" indent="-609600"/>
            <a:r>
              <a:rPr lang="en-US" altLang="zh-CN" b="1" dirty="0">
                <a:cs typeface="Times New Roman" pitchFamily="18" charset="0"/>
              </a:rPr>
              <a:t>(A)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itchFamily="18" charset="2"/>
              </a:rPr>
              <a:t></a:t>
            </a:r>
            <a:r>
              <a:rPr lang="en-US" altLang="zh-CN" b="1" i="1" dirty="0"/>
              <a:t>B</a:t>
            </a:r>
            <a:r>
              <a:rPr lang="zh-CN" altLang="en-US" b="1" dirty="0"/>
              <a:t>；       </a:t>
            </a:r>
            <a:r>
              <a:rPr lang="en-US" altLang="zh-CN" b="1" dirty="0">
                <a:cs typeface="Times New Roman" pitchFamily="18" charset="0"/>
              </a:rPr>
              <a:t>(B) </a:t>
            </a:r>
            <a:r>
              <a:rPr lang="en-US" altLang="zh-CN" b="1" i="1" dirty="0" err="1"/>
              <a:t>B</a:t>
            </a:r>
            <a:r>
              <a:rPr kumimoji="1" lang="en-US" altLang="zh-CN" b="1" baseline="30000" dirty="0" err="1"/>
              <a:t>c</a:t>
            </a:r>
            <a:r>
              <a:rPr lang="en-US" altLang="zh-CN" b="1" dirty="0" err="1">
                <a:sym typeface="Symbol" pitchFamily="18" charset="2"/>
              </a:rPr>
              <a:t></a:t>
            </a:r>
            <a:r>
              <a:rPr lang="en-US" altLang="zh-CN" b="1" i="1" dirty="0" err="1"/>
              <a:t>A</a:t>
            </a:r>
            <a:r>
              <a:rPr kumimoji="1" lang="en-US" altLang="zh-CN" b="1" baseline="30000" dirty="0" err="1"/>
              <a:t>c</a:t>
            </a:r>
            <a:r>
              <a:rPr lang="zh-CN" altLang="en-US" b="1" dirty="0"/>
              <a:t>；        </a:t>
            </a:r>
            <a:endParaRPr lang="en-US" altLang="zh-CN" b="1" dirty="0"/>
          </a:p>
          <a:p>
            <a:pPr marL="609600" indent="-609600">
              <a:buNone/>
            </a:pPr>
            <a:r>
              <a:rPr lang="en-US" altLang="zh-CN" b="1" dirty="0">
                <a:cs typeface="Times New Roman" pitchFamily="18" charset="0"/>
              </a:rPr>
              <a:t>     (C)</a:t>
            </a:r>
            <a:r>
              <a:rPr lang="en-US" altLang="zh-CN" b="1" i="1" dirty="0" err="1"/>
              <a:t>AB</a:t>
            </a:r>
            <a:r>
              <a:rPr kumimoji="1" lang="en-US" altLang="zh-CN" b="1" baseline="30000" dirty="0" err="1"/>
              <a:t>c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itchFamily="18" charset="2"/>
              </a:rPr>
              <a:t></a:t>
            </a:r>
            <a:r>
              <a:rPr lang="zh-CN" altLang="en-US" b="1" dirty="0"/>
              <a:t>；   </a:t>
            </a:r>
            <a:r>
              <a:rPr lang="en-US" altLang="zh-CN" b="1" dirty="0">
                <a:cs typeface="Times New Roman" pitchFamily="18" charset="0"/>
              </a:rPr>
              <a:t>(D) </a:t>
            </a:r>
            <a:r>
              <a:rPr lang="en-US" altLang="zh-CN" b="1" i="1" dirty="0" err="1"/>
              <a:t>A</a:t>
            </a:r>
            <a:r>
              <a:rPr kumimoji="1" lang="en-US" altLang="zh-CN" b="1" baseline="30000" dirty="0" err="1"/>
              <a:t>c</a:t>
            </a:r>
            <a:r>
              <a:rPr lang="en-US" altLang="zh-CN" b="1" i="1" dirty="0" err="1"/>
              <a:t>B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itchFamily="18" charset="2"/>
              </a:rPr>
              <a:t></a:t>
            </a:r>
            <a:r>
              <a:rPr lang="en-US" altLang="zh-CN" b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4</a:t>
            </a:r>
            <a:r>
              <a:rPr lang="en-US" altLang="zh-CN" dirty="0"/>
              <a:t> </a:t>
            </a:r>
            <a:r>
              <a:rPr lang="en-US" altLang="zh-CN" b="1" dirty="0"/>
              <a:t>(2000</a:t>
            </a:r>
            <a:r>
              <a:rPr lang="zh-CN" altLang="en-US" b="1" dirty="0"/>
              <a:t>，试卷三、四，</a:t>
            </a:r>
            <a:r>
              <a:rPr lang="en-US" altLang="zh-CN" b="1" dirty="0"/>
              <a:t>3</a:t>
            </a:r>
            <a:r>
              <a:rPr lang="zh-CN" altLang="en-US" b="1" dirty="0"/>
              <a:t>分</a:t>
            </a:r>
            <a:r>
              <a:rPr lang="en-US" altLang="zh-CN" b="1" dirty="0"/>
              <a:t>) </a:t>
            </a:r>
            <a:r>
              <a:rPr lang="zh-CN" altLang="en-US" b="1" dirty="0"/>
              <a:t>选择题</a:t>
            </a:r>
          </a:p>
          <a:p>
            <a:pPr marL="609600" indent="-609600"/>
            <a:r>
              <a:rPr lang="zh-CN" altLang="en-US" b="1" dirty="0"/>
              <a:t>在电炉上安装了</a:t>
            </a:r>
            <a:r>
              <a:rPr lang="en-US" altLang="zh-CN" b="1" dirty="0"/>
              <a:t>4</a:t>
            </a:r>
            <a:r>
              <a:rPr lang="zh-CN" altLang="en-US" b="1" dirty="0"/>
              <a:t>个温控器，它们显示温度的误差是随机的，在使用的过程中，只要有两个温控器显示的温度不低于临界温度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0</a:t>
            </a:r>
            <a:r>
              <a:rPr lang="zh-CN" altLang="en-US" b="1" dirty="0"/>
              <a:t>，电炉就断电，以</a:t>
            </a:r>
            <a:r>
              <a:rPr lang="en-US" altLang="zh-CN" b="1" i="1" dirty="0"/>
              <a:t>E</a:t>
            </a:r>
            <a:r>
              <a:rPr lang="zh-CN" altLang="en-US" b="1" dirty="0"/>
              <a:t>表示事件</a:t>
            </a:r>
            <a:r>
              <a:rPr lang="zh-CN" altLang="en-US" b="1" dirty="0">
                <a:latin typeface="宋体"/>
              </a:rPr>
              <a:t>“</a:t>
            </a:r>
            <a:r>
              <a:rPr lang="zh-CN" altLang="en-US" b="1" dirty="0"/>
              <a:t>电炉断电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，而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(1)</a:t>
            </a:r>
            <a:r>
              <a:rPr lang="en-US" altLang="zh-CN" b="1" dirty="0">
                <a:cs typeface="Times New Roman" pitchFamily="18" charset="0"/>
              </a:rPr>
              <a:t>≤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(2)</a:t>
            </a:r>
            <a:r>
              <a:rPr lang="en-US" altLang="zh-CN" b="1" dirty="0">
                <a:cs typeface="Times New Roman" pitchFamily="18" charset="0"/>
              </a:rPr>
              <a:t>≤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(3)</a:t>
            </a:r>
            <a:r>
              <a:rPr lang="en-US" altLang="zh-CN" b="1" dirty="0">
                <a:cs typeface="Times New Roman" pitchFamily="18" charset="0"/>
              </a:rPr>
              <a:t>≤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(4)</a:t>
            </a:r>
            <a:r>
              <a:rPr lang="zh-CN" altLang="en-US" b="1" dirty="0"/>
              <a:t>为</a:t>
            </a:r>
            <a:r>
              <a:rPr lang="en-US" altLang="zh-CN" b="1" dirty="0"/>
              <a:t>4</a:t>
            </a:r>
            <a:r>
              <a:rPr lang="zh-CN" altLang="en-US" b="1" dirty="0"/>
              <a:t>个温控器显示的按递增顺序排列的温度值，则事件</a:t>
            </a:r>
            <a:r>
              <a:rPr lang="en-US" altLang="zh-CN" b="1" i="1" dirty="0"/>
              <a:t>E</a:t>
            </a:r>
            <a:r>
              <a:rPr lang="zh-CN" altLang="en-US" b="1" dirty="0"/>
              <a:t>等于</a:t>
            </a:r>
            <a:r>
              <a:rPr lang="en-US" altLang="zh-CN" b="1" dirty="0"/>
              <a:t>(    ).</a:t>
            </a:r>
          </a:p>
          <a:p>
            <a:pPr marL="609600" indent="-609600"/>
            <a:r>
              <a:rPr lang="en-US" altLang="zh-CN" b="1" dirty="0">
                <a:cs typeface="Times New Roman" pitchFamily="18" charset="0"/>
              </a:rPr>
              <a:t>(A) {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(1)</a:t>
            </a:r>
            <a:r>
              <a:rPr lang="en-US" altLang="zh-CN" b="1" dirty="0">
                <a:cs typeface="Times New Roman" pitchFamily="18" charset="0"/>
              </a:rPr>
              <a:t>≥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}</a:t>
            </a:r>
            <a:r>
              <a:rPr lang="zh-CN" altLang="en-US" b="1" dirty="0"/>
              <a:t>；</a:t>
            </a:r>
            <a:r>
              <a:rPr lang="en-US" altLang="zh-CN" b="1" dirty="0">
                <a:cs typeface="Times New Roman" pitchFamily="18" charset="0"/>
              </a:rPr>
              <a:t>(B) {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(2)</a:t>
            </a:r>
            <a:r>
              <a:rPr lang="en-US" altLang="zh-CN" b="1" dirty="0">
                <a:cs typeface="Times New Roman" pitchFamily="18" charset="0"/>
              </a:rPr>
              <a:t>≥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}</a:t>
            </a:r>
            <a:r>
              <a:rPr lang="zh-CN" altLang="en-US" b="1" dirty="0"/>
              <a:t>；                 </a:t>
            </a:r>
            <a:endParaRPr lang="en-US" altLang="zh-CN" b="1" dirty="0"/>
          </a:p>
          <a:p>
            <a:pPr marL="609600" indent="-609600">
              <a:buNone/>
            </a:pPr>
            <a:r>
              <a:rPr lang="zh-CN" altLang="en-US" b="1" dirty="0">
                <a:cs typeface="Times New Roman" pitchFamily="18" charset="0"/>
              </a:rPr>
              <a:t>     </a:t>
            </a:r>
            <a:r>
              <a:rPr lang="en-US" altLang="zh-CN" b="1" dirty="0">
                <a:cs typeface="Times New Roman" pitchFamily="18" charset="0"/>
              </a:rPr>
              <a:t>(C) {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(3)</a:t>
            </a:r>
            <a:r>
              <a:rPr lang="en-US" altLang="zh-CN" b="1" dirty="0">
                <a:cs typeface="Times New Roman" pitchFamily="18" charset="0"/>
              </a:rPr>
              <a:t>≥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}</a:t>
            </a:r>
            <a:r>
              <a:rPr lang="zh-CN" altLang="en-US" b="1" dirty="0"/>
              <a:t>；</a:t>
            </a:r>
            <a:r>
              <a:rPr lang="en-US" altLang="zh-CN" b="1" dirty="0">
                <a:cs typeface="Times New Roman" pitchFamily="18" charset="0"/>
              </a:rPr>
              <a:t>(D) {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(4)</a:t>
            </a:r>
            <a:r>
              <a:rPr lang="en-US" altLang="zh-CN" b="1" dirty="0">
                <a:cs typeface="Times New Roman" pitchFamily="18" charset="0"/>
              </a:rPr>
              <a:t>≥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}.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5</a:t>
            </a:r>
            <a:r>
              <a:rPr lang="en-US" altLang="zh-CN" dirty="0"/>
              <a:t> </a:t>
            </a:r>
            <a:r>
              <a:rPr lang="zh-CN" altLang="en-US" b="1" dirty="0"/>
              <a:t>填空题</a:t>
            </a:r>
          </a:p>
          <a:p>
            <a:pPr marL="609600" indent="-609600"/>
            <a:r>
              <a:rPr lang="zh-CN" altLang="en-US" b="1" dirty="0"/>
              <a:t>设</a:t>
            </a:r>
            <a:r>
              <a:rPr lang="en-US" altLang="zh-CN" b="1" i="1" dirty="0"/>
              <a:t>A</a:t>
            </a:r>
            <a:r>
              <a:rPr lang="zh-CN" altLang="en-US" b="1" dirty="0"/>
              <a:t>、</a:t>
            </a:r>
            <a:r>
              <a:rPr lang="en-US" altLang="zh-CN" b="1" i="1" dirty="0"/>
              <a:t>B</a:t>
            </a:r>
            <a:r>
              <a:rPr lang="zh-CN" altLang="en-US" b="1" dirty="0"/>
              <a:t>是任意两个随机事件，则</a:t>
            </a:r>
          </a:p>
          <a:p>
            <a:pPr marL="609600" indent="-609600" algn="ctr">
              <a:buFontTx/>
              <a:buNone/>
            </a:pPr>
            <a:r>
              <a:rPr lang="en-US" altLang="zh-CN" b="1" dirty="0" smtClean="0">
                <a:cs typeface="Times New Roman" pitchFamily="18" charset="0"/>
              </a:rPr>
              <a:t>(</a:t>
            </a:r>
            <a:r>
              <a:rPr lang="en-US" altLang="zh-CN" b="1" i="1" dirty="0" err="1" smtClean="0"/>
              <a:t>A</a:t>
            </a:r>
            <a:r>
              <a:rPr kumimoji="1" lang="en-US" altLang="zh-CN" b="1" baseline="30000" dirty="0" err="1" smtClean="0"/>
              <a:t>c</a:t>
            </a:r>
            <a:r>
              <a:rPr lang="en-US" altLang="zh-CN" b="1" dirty="0" err="1" smtClean="0"/>
              <a:t>∪</a:t>
            </a:r>
            <a:r>
              <a:rPr lang="en-US" altLang="zh-CN" b="1" i="1" dirty="0" err="1" smtClean="0"/>
              <a:t>B</a:t>
            </a:r>
            <a:r>
              <a:rPr lang="en-US" altLang="zh-CN" b="1" dirty="0" smtClean="0">
                <a:cs typeface="Times New Roman" pitchFamily="18" charset="0"/>
              </a:rPr>
              <a:t>)(</a:t>
            </a:r>
            <a:r>
              <a:rPr lang="en-US" altLang="zh-CN" b="1" i="1" dirty="0" smtClean="0"/>
              <a:t>A</a:t>
            </a:r>
            <a:r>
              <a:rPr lang="en-US" altLang="zh-CN" b="1" dirty="0" smtClean="0"/>
              <a:t>∪</a:t>
            </a:r>
            <a:r>
              <a:rPr lang="en-US" altLang="zh-CN" b="1" i="1" dirty="0" smtClean="0"/>
              <a:t>B</a:t>
            </a:r>
            <a:r>
              <a:rPr lang="en-US" altLang="zh-CN" b="1" dirty="0" smtClean="0">
                <a:cs typeface="Times New Roman" pitchFamily="18" charset="0"/>
              </a:rPr>
              <a:t>)(</a:t>
            </a:r>
            <a:r>
              <a:rPr lang="en-US" altLang="zh-CN" b="1" i="1" dirty="0" err="1" smtClean="0"/>
              <a:t>A</a:t>
            </a:r>
            <a:r>
              <a:rPr kumimoji="1" lang="en-US" altLang="zh-CN" b="1" baseline="30000" dirty="0" err="1" smtClean="0"/>
              <a:t>c</a:t>
            </a:r>
            <a:r>
              <a:rPr lang="en-US" altLang="zh-CN" b="1" dirty="0" err="1" smtClean="0"/>
              <a:t>∪</a:t>
            </a:r>
            <a:r>
              <a:rPr lang="en-US" altLang="zh-CN" b="1" i="1" dirty="0" err="1" smtClean="0"/>
              <a:t>B</a:t>
            </a:r>
            <a:r>
              <a:rPr kumimoji="1" lang="en-US" altLang="zh-CN" b="1" baseline="30000" dirty="0" err="1" smtClean="0"/>
              <a:t>c</a:t>
            </a:r>
            <a:r>
              <a:rPr lang="en-US" altLang="zh-CN" b="1" dirty="0" smtClean="0">
                <a:cs typeface="Times New Roman" pitchFamily="18" charset="0"/>
              </a:rPr>
              <a:t>)(</a:t>
            </a:r>
            <a:r>
              <a:rPr lang="en-US" altLang="zh-CN" b="1" i="1" dirty="0" err="1" smtClean="0"/>
              <a:t>A</a:t>
            </a:r>
            <a:r>
              <a:rPr lang="en-US" altLang="zh-CN" b="1" dirty="0" err="1" smtClean="0"/>
              <a:t>∪</a:t>
            </a:r>
            <a:r>
              <a:rPr lang="en-US" altLang="zh-CN" b="1" i="1" dirty="0" err="1" smtClean="0"/>
              <a:t>B</a:t>
            </a:r>
            <a:r>
              <a:rPr kumimoji="1" lang="en-US" altLang="zh-CN" b="1" baseline="30000" dirty="0" err="1" smtClean="0"/>
              <a:t>c</a:t>
            </a:r>
            <a:r>
              <a:rPr lang="en-US" altLang="zh-CN" b="1" dirty="0" smtClean="0">
                <a:cs typeface="Times New Roman" pitchFamily="18" charset="0"/>
              </a:rPr>
              <a:t>)</a:t>
            </a:r>
            <a:r>
              <a:rPr lang="en-US" altLang="zh-CN" b="1" dirty="0" smtClean="0"/>
              <a:t>= </a:t>
            </a:r>
            <a:r>
              <a:rPr lang="en-US" altLang="zh-CN" b="1" dirty="0"/>
              <a:t>(    </a:t>
            </a:r>
            <a:r>
              <a:rPr lang="en-US" altLang="zh-CN" b="1" dirty="0" smtClean="0"/>
              <a:t>).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1296988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5 </a:t>
            </a:r>
            <a:r>
              <a:rPr lang="en-US" altLang="zh-CN" b="1">
                <a:cs typeface="Times New Roman" pitchFamily="18" charset="0"/>
              </a:rPr>
              <a:t>(1997</a:t>
            </a:r>
            <a:r>
              <a:rPr lang="zh-CN" altLang="en-US" b="1"/>
              <a:t>，试卷四，</a:t>
            </a:r>
            <a:r>
              <a:rPr lang="en-US" altLang="zh-CN" b="1">
                <a:cs typeface="Times New Roman" pitchFamily="18" charset="0"/>
              </a:rPr>
              <a:t>3</a:t>
            </a:r>
            <a:r>
              <a:rPr lang="zh-CN" altLang="en-US" b="1"/>
              <a:t>分</a:t>
            </a:r>
            <a:r>
              <a:rPr lang="en-US" altLang="zh-CN" b="1">
                <a:cs typeface="Times New Roman" pitchFamily="18" charset="0"/>
              </a:rPr>
              <a:t>)</a:t>
            </a:r>
            <a:r>
              <a:rPr lang="zh-CN" altLang="en-US" b="1"/>
              <a:t>填空题</a:t>
            </a:r>
            <a:endParaRPr lang="zh-CN" altLang="en-US" b="1">
              <a:cs typeface="Times New Roman" pitchFamily="18" charset="0"/>
            </a:endParaRPr>
          </a:p>
          <a:p>
            <a:pPr marL="609600" indent="-609600"/>
            <a:r>
              <a:rPr lang="zh-CN" altLang="en-US" b="1"/>
              <a:t>设</a:t>
            </a:r>
            <a:r>
              <a:rPr lang="en-US" altLang="zh-CN" b="1" i="1"/>
              <a:t>A</a:t>
            </a:r>
            <a:r>
              <a:rPr lang="zh-CN" altLang="en-US" b="1"/>
              <a:t>、</a:t>
            </a:r>
            <a:r>
              <a:rPr lang="en-US" altLang="zh-CN" b="1" i="1"/>
              <a:t>B</a:t>
            </a:r>
            <a:r>
              <a:rPr lang="zh-CN" altLang="en-US" b="1"/>
              <a:t>是任意两个随机事件，则</a:t>
            </a: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000100" y="2071678"/>
          <a:ext cx="7232650" cy="928688"/>
        </p:xfrm>
        <a:graphic>
          <a:graphicData uri="http://schemas.openxmlformats.org/presentationml/2006/ole">
            <p:oleObj spid="_x0000_s203781" name="Equation" r:id="rId3" imgW="2819160" imgH="3045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4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 dirty="0" smtClean="0">
                <a:solidFill>
                  <a:srgbClr val="FF0000"/>
                </a:solidFill>
                <a:ea typeface="华文彩云" pitchFamily="2" charset="-122"/>
              </a:rPr>
              <a:t>思考题</a:t>
            </a:r>
            <a:endParaRPr lang="zh-CN" altLang="en-US" sz="9600" dirty="0">
              <a:solidFill>
                <a:srgbClr val="FF0000"/>
              </a:solidFill>
              <a:ea typeface="华文彩云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solidFill>
                  <a:schemeClr val="tx1"/>
                </a:solidFill>
              </a:rPr>
              <a:t>分赌注问题：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甲乙二人赌技相同</a:t>
            </a:r>
            <a:r>
              <a:rPr lang="en-US" altLang="zh-CN" b="1"/>
              <a:t>.</a:t>
            </a:r>
            <a:r>
              <a:rPr lang="zh-CN" altLang="en-US" b="1"/>
              <a:t>各出赌资</a:t>
            </a:r>
            <a:r>
              <a:rPr lang="en-US" altLang="zh-CN" b="1"/>
              <a:t>500</a:t>
            </a:r>
            <a:r>
              <a:rPr lang="zh-CN" altLang="en-US" b="1"/>
              <a:t>元进行赌博活动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约定：谁先胜三局，则谁拿走全部</a:t>
            </a:r>
            <a:r>
              <a:rPr lang="en-US" altLang="zh-CN" b="1"/>
              <a:t>1000</a:t>
            </a:r>
            <a:r>
              <a:rPr lang="zh-CN" altLang="en-US" b="1"/>
              <a:t>元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现已赌了三局，甲二胜一负而因故要终止赌博，问这</a:t>
            </a:r>
            <a:r>
              <a:rPr lang="en-US" altLang="zh-CN" b="1"/>
              <a:t>1000</a:t>
            </a:r>
            <a:r>
              <a:rPr lang="zh-CN" altLang="en-US" b="1"/>
              <a:t>元要如何分，才算公平？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/>
      <p:bldP spid="2048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预习效果检验</a:t>
            </a:r>
            <a:endParaRPr lang="en-US" altLang="zh-CN" b="1">
              <a:latin typeface="宋体" pitchFamily="2" charset="-122"/>
            </a:endParaRPr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09600" indent="-609600"/>
            <a:r>
              <a:rPr lang="zh-CN" altLang="en-US" b="1" dirty="0"/>
              <a:t>必然现象与随机现象</a:t>
            </a:r>
          </a:p>
          <a:p>
            <a:pPr marL="609600" indent="-609600"/>
            <a:r>
              <a:rPr lang="zh-CN" altLang="en-US" b="1" dirty="0"/>
              <a:t>随机试验</a:t>
            </a:r>
          </a:p>
          <a:p>
            <a:pPr marL="609600" indent="-609600"/>
            <a:r>
              <a:rPr lang="zh-CN" altLang="en-US" b="1" dirty="0"/>
              <a:t>样本点、样本空间，随机事件</a:t>
            </a:r>
          </a:p>
          <a:p>
            <a:pPr marL="609600" indent="-609600"/>
            <a:r>
              <a:rPr lang="zh-CN" altLang="en-US" b="1" dirty="0"/>
              <a:t>随机事件的表示</a:t>
            </a:r>
          </a:p>
          <a:p>
            <a:pPr marL="609600" indent="-609600"/>
            <a:r>
              <a:rPr lang="zh-CN" altLang="en-US" b="1" dirty="0"/>
              <a:t>事件的关系（包含、相等、互不相容及对立）和运算（积、和、差）及性质</a:t>
            </a:r>
          </a:p>
          <a:p>
            <a:pPr marL="609600" indent="-609600"/>
            <a:r>
              <a:rPr lang="zh-CN" altLang="en-US" b="1" dirty="0"/>
              <a:t>对偶原理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b="1">
                <a:hlinkClick r:id="rId2" action="ppaction://hlinksldjump"/>
              </a:rPr>
              <a:t>1.1</a:t>
            </a:r>
            <a:r>
              <a:rPr lang="zh-CN" altLang="en-US" b="1">
                <a:hlinkClick r:id="rId2" action="ppaction://hlinksldjump"/>
              </a:rPr>
              <a:t>节</a:t>
            </a:r>
            <a:r>
              <a:rPr lang="zh-CN" altLang="en-US" b="1"/>
              <a:t>及</a:t>
            </a:r>
            <a:r>
              <a:rPr lang="en-US" altLang="zh-CN" b="1"/>
              <a:t>1.2</a:t>
            </a:r>
            <a:r>
              <a:rPr lang="zh-CN" altLang="en-US" b="1"/>
              <a:t>节学习成效要求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 dirty="0"/>
              <a:t>了解：随机试验</a:t>
            </a:r>
          </a:p>
          <a:p>
            <a:pPr marL="609600" indent="-609600"/>
            <a:r>
              <a:rPr lang="zh-CN" altLang="en-US" b="1" dirty="0"/>
              <a:t>理解：样本点、样本空间，随机事件</a:t>
            </a:r>
          </a:p>
          <a:p>
            <a:pPr marL="609600" indent="-609600"/>
            <a:r>
              <a:rPr lang="zh-CN" altLang="en-US" b="1" dirty="0"/>
              <a:t>掌握：事件的关系（包含、相等、互不相容及对立）和运算（积、和、差）及性质</a:t>
            </a:r>
          </a:p>
          <a:p>
            <a:pPr marL="609600" indent="-609600"/>
            <a:r>
              <a:rPr lang="zh-CN" altLang="en-US" b="1" dirty="0"/>
              <a:t>熟练：随机事件的表示</a:t>
            </a:r>
          </a:p>
          <a:p>
            <a:pPr marL="609600" indent="-609600"/>
            <a:r>
              <a:rPr lang="zh-CN" altLang="en-US" b="1" dirty="0"/>
              <a:t>重点：对偶原理的应用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  <p:bldP spid="3061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2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课程引入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现象分类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/>
              <a:t>人们在实践活动中所遇到的现象，一般来说可以分为两类：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/>
              <a:t>      一类是</a:t>
            </a:r>
            <a:r>
              <a:rPr lang="zh-CN" altLang="en-US" b="1">
                <a:solidFill>
                  <a:srgbClr val="FF0000"/>
                </a:solidFill>
              </a:rPr>
              <a:t>必然现象</a:t>
            </a:r>
            <a:r>
              <a:rPr lang="zh-CN" altLang="en-US" b="1"/>
              <a:t>，或称</a:t>
            </a:r>
            <a:r>
              <a:rPr lang="zh-CN" altLang="en-US" b="1">
                <a:solidFill>
                  <a:srgbClr val="FF0000"/>
                </a:solidFill>
              </a:rPr>
              <a:t>确定性现象</a:t>
            </a:r>
            <a:r>
              <a:rPr lang="zh-CN" altLang="en-US" b="1"/>
              <a:t>；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/>
              <a:t>      另一类是</a:t>
            </a:r>
            <a:r>
              <a:rPr lang="zh-CN" altLang="en-US" b="1">
                <a:solidFill>
                  <a:srgbClr val="FF0000"/>
                </a:solidFill>
              </a:rPr>
              <a:t>不确定性现象</a:t>
            </a:r>
            <a:r>
              <a:rPr lang="zh-CN" altLang="en-US" b="1"/>
              <a:t>，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/>
              <a:t>      不确定性现象中有一种被称为</a:t>
            </a:r>
            <a:r>
              <a:rPr lang="zh-CN" altLang="en-US" b="1">
                <a:solidFill>
                  <a:srgbClr val="FF0000"/>
                </a:solidFill>
              </a:rPr>
              <a:t>随机现象</a:t>
            </a:r>
            <a:r>
              <a:rPr lang="en-US" altLang="zh-CN" b="1"/>
              <a:t>.</a:t>
            </a:r>
            <a:endParaRPr lang="en-US" altLang="zh-CN" b="1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/>
      <p:bldP spid="3082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随机现象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/>
              <a:t>随机现象也具有规律性，这种规律性可在相同条件下的大量重复试验或观察中呈现出来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这种规律性称为</a:t>
            </a:r>
            <a:r>
              <a:rPr lang="zh-CN" altLang="en-US" b="1">
                <a:solidFill>
                  <a:srgbClr val="FF0000"/>
                </a:solidFill>
              </a:rPr>
              <a:t>随机现象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0000"/>
                </a:solidFill>
              </a:rPr>
              <a:t>统计规律性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>
                <a:solidFill>
                  <a:srgbClr val="FF0000"/>
                </a:solidFill>
              </a:rPr>
              <a:t>概率论和数理统计</a:t>
            </a:r>
            <a:r>
              <a:rPr lang="zh-CN" altLang="en-US" b="1"/>
              <a:t>就是研究</a:t>
            </a:r>
            <a:r>
              <a:rPr lang="zh-CN" altLang="en-US" b="1">
                <a:solidFill>
                  <a:srgbClr val="FF0000"/>
                </a:solidFill>
              </a:rPr>
              <a:t>随机现象统计规律</a:t>
            </a:r>
            <a:r>
              <a:rPr lang="zh-CN" altLang="en-US" b="1"/>
              <a:t>的一门数学学科</a:t>
            </a:r>
            <a:r>
              <a:rPr lang="en-US" altLang="zh-CN" b="1"/>
              <a:t>.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/>
      <p:bldP spid="309251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Pages>0</Pages>
  <Words>1714</Words>
  <Characters>0</Characters>
  <Application>Microsoft Office PowerPoint</Application>
  <DocSecurity>0</DocSecurity>
  <PresentationFormat>全屏显示(4:3)</PresentationFormat>
  <Lines>0</Lines>
  <Paragraphs>201</Paragraphs>
  <Slides>46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默认设计模板</vt:lpstr>
      <vt:lpstr>Equation</vt:lpstr>
      <vt:lpstr>概率论与数理统计</vt:lpstr>
      <vt:lpstr>内容：第一章1.1节及1.2节</vt:lpstr>
      <vt:lpstr>幻灯片 3</vt:lpstr>
      <vt:lpstr>预习（1.1节及1.2节）</vt:lpstr>
      <vt:lpstr>预习效果检验</vt:lpstr>
      <vt:lpstr>1.1节及1.2节学习成效要求</vt:lpstr>
      <vt:lpstr>幻灯片 7</vt:lpstr>
      <vt:lpstr>现象分类</vt:lpstr>
      <vt:lpstr>随机现象</vt:lpstr>
      <vt:lpstr>随机试验E</vt:lpstr>
      <vt:lpstr>样本点、样本空间</vt:lpstr>
      <vt:lpstr>随机事件</vt:lpstr>
      <vt:lpstr>随机事件</vt:lpstr>
      <vt:lpstr>幻灯片 14</vt:lpstr>
      <vt:lpstr>特殊事件</vt:lpstr>
      <vt:lpstr>幻灯片 16</vt:lpstr>
      <vt:lpstr>预习（1.2节）</vt:lpstr>
      <vt:lpstr>1.2节 学习成效要求</vt:lpstr>
      <vt:lpstr>幻灯片 19</vt:lpstr>
      <vt:lpstr>随机事件的关系和运算</vt:lpstr>
      <vt:lpstr>1.事件的包含和相等</vt:lpstr>
      <vt:lpstr>幻灯片 22</vt:lpstr>
      <vt:lpstr>1.事件的包含和相等</vt:lpstr>
      <vt:lpstr>2.事件的积(或交)</vt:lpstr>
      <vt:lpstr>3.互不相容事件</vt:lpstr>
      <vt:lpstr>有限个、可数个事件互不相容</vt:lpstr>
      <vt:lpstr>4.事件的和(或并)</vt:lpstr>
      <vt:lpstr>5.事件的差</vt:lpstr>
      <vt:lpstr>6.对立事件</vt:lpstr>
      <vt:lpstr>A 与 Ac关系</vt:lpstr>
      <vt:lpstr>幻灯片 31</vt:lpstr>
      <vt:lpstr>预习（1.2节事件的运算性质）</vt:lpstr>
      <vt:lpstr>1.2节学习成效要求</vt:lpstr>
      <vt:lpstr>幻灯片 34</vt:lpstr>
      <vt:lpstr>随机事件的运算性质</vt:lpstr>
      <vt:lpstr>随机事件的关系和运算</vt:lpstr>
      <vt:lpstr>幻灯片 37</vt:lpstr>
      <vt:lpstr>幻灯片 38</vt:lpstr>
      <vt:lpstr>纯事件的关系和运算往届考题</vt:lpstr>
      <vt:lpstr>幻灯片 40</vt:lpstr>
      <vt:lpstr>幻灯片 41</vt:lpstr>
      <vt:lpstr>幻灯片 42</vt:lpstr>
      <vt:lpstr>幻灯片 43</vt:lpstr>
      <vt:lpstr>幻灯片 44</vt:lpstr>
      <vt:lpstr>幻灯片 45</vt:lpstr>
      <vt:lpstr>分赌注问题：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随机事件、事件的关系与运算</dc:title>
  <dc:subject>第一章随机事件与概率</dc:subject>
  <dc:creator>王力</dc:creator>
  <cp:keywords/>
  <dc:description/>
  <cp:lastModifiedBy>Microsoft</cp:lastModifiedBy>
  <cp:revision>150</cp:revision>
  <dcterms:created xsi:type="dcterms:W3CDTF">2012-06-06T01:30:27Z</dcterms:created>
  <dcterms:modified xsi:type="dcterms:W3CDTF">2023-08-27T10:59:00Z</dcterms:modified>
  <cp:category/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  <property fmtid="{D5CDD505-2E9C-101B-9397-08002B2CF9AE}" pid="3" name="_MarkAsFinal">
    <vt:bool>true</vt:bool>
  </property>
</Properties>
</file>