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7" r:id="rId2"/>
    <p:sldId id="486" r:id="rId3"/>
    <p:sldId id="487" r:id="rId4"/>
    <p:sldId id="488" r:id="rId5"/>
    <p:sldId id="428" r:id="rId6"/>
    <p:sldId id="429" r:id="rId7"/>
    <p:sldId id="430" r:id="rId8"/>
    <p:sldId id="431" r:id="rId9"/>
    <p:sldId id="432" r:id="rId10"/>
    <p:sldId id="433" r:id="rId11"/>
    <p:sldId id="48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481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426" r:id="rId49"/>
    <p:sldId id="336" r:id="rId50"/>
    <p:sldId id="337" r:id="rId51"/>
    <p:sldId id="338" r:id="rId52"/>
    <p:sldId id="339" r:id="rId53"/>
    <p:sldId id="340" r:id="rId54"/>
    <p:sldId id="341" r:id="rId55"/>
    <p:sldId id="482" r:id="rId56"/>
    <p:sldId id="441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483" r:id="rId87"/>
    <p:sldId id="453" r:id="rId88"/>
    <p:sldId id="499" r:id="rId89"/>
    <p:sldId id="500" r:id="rId90"/>
    <p:sldId id="501" r:id="rId91"/>
    <p:sldId id="502" r:id="rId92"/>
    <p:sldId id="503" r:id="rId93"/>
    <p:sldId id="376" r:id="rId94"/>
    <p:sldId id="377" r:id="rId95"/>
    <p:sldId id="378" r:id="rId96"/>
    <p:sldId id="504" r:id="rId97"/>
    <p:sldId id="474" r:id="rId98"/>
    <p:sldId id="475" r:id="rId99"/>
    <p:sldId id="476" r:id="rId100"/>
    <p:sldId id="383" r:id="rId101"/>
    <p:sldId id="505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460" r:id="rId113"/>
    <p:sldId id="461" r:id="rId114"/>
    <p:sldId id="462" r:id="rId115"/>
    <p:sldId id="463" r:id="rId116"/>
    <p:sldId id="394" r:id="rId117"/>
    <p:sldId id="511" r:id="rId118"/>
    <p:sldId id="398" r:id="rId119"/>
    <p:sldId id="400" r:id="rId120"/>
    <p:sldId id="401" r:id="rId121"/>
    <p:sldId id="405" r:id="rId122"/>
    <p:sldId id="407" r:id="rId123"/>
    <p:sldId id="408" r:id="rId124"/>
    <p:sldId id="425" r:id="rId1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CC99"/>
    <a:srgbClr val="0033CC"/>
    <a:srgbClr val="FF3300"/>
    <a:srgbClr val="FFCCFF"/>
    <a:srgbClr val="FF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91" autoAdjust="0"/>
    <p:restoredTop sz="9466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8F62C4-7DB6-4243-BC24-255180869A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615A7-9B53-49CA-B8F7-C81477C4FE4A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47104-89F6-4E39-9B55-D43F5D3E16E0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DC838-203D-412C-BA3F-2417946F8A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A3F9-8CE0-4F4F-93B0-C7B1F047D9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9926F-A513-40B0-9DD0-5F8EDA8416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C5E9E35-18C2-4D7E-A566-D53DAE7F1E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AF1A1-9CB3-4FB1-B4BA-6C949D5B8C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AD455-0354-4156-A622-164856BBD4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AEAD0-FCAD-41BD-A0F5-4D96034265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CB059-D9AA-43C0-BA57-32744607D3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94F52-8673-49AD-A160-7DBEF91C7CF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75D67-15E3-4A64-9A2C-297ADF808B7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C0043-FF43-4F90-A553-DE5CDD6675B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5F6C7-A4A1-4796-BC6B-82A4458426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90672D-3489-4E60-970B-253BCB7426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概率论与数理统计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>
                <a:latin typeface="宋体" pitchFamily="2" charset="-122"/>
              </a:rPr>
              <a:t>王 力</a:t>
            </a:r>
          </a:p>
          <a:p>
            <a:r>
              <a:rPr lang="en-US" altLang="zh-CN" sz="4400" b="1" smtClean="0">
                <a:latin typeface="宋体" pitchFamily="2" charset="-122"/>
              </a:rPr>
              <a:t>2023</a:t>
            </a:r>
            <a:r>
              <a:rPr lang="zh-CN" altLang="en-US" sz="4400" b="1" smtClean="0">
                <a:latin typeface="宋体" pitchFamily="2" charset="-122"/>
              </a:rPr>
              <a:t>高教</a:t>
            </a:r>
            <a:r>
              <a:rPr lang="zh-CN" altLang="en-US" sz="4400" b="1" dirty="0">
                <a:latin typeface="宋体" pitchFamily="2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Times New Roman" pitchFamily="18" charset="0"/>
              </a:rPr>
              <a:t>特殊</a:t>
            </a:r>
            <a:r>
              <a:rPr lang="zh-CN" altLang="en-US" b="1"/>
              <a:t>事件</a:t>
            </a:r>
            <a:endParaRPr lang="en-US" altLang="zh-CN" b="1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我们将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样本空间</a:t>
            </a:r>
            <a:r>
              <a:rPr lang="en-US" altLang="zh-CN" b="1" i="1"/>
              <a:t>S  </a:t>
            </a:r>
            <a:r>
              <a:rPr lang="zh-CN" altLang="en-US" b="1"/>
              <a:t>和 空集</a:t>
            </a:r>
            <a:r>
              <a:rPr lang="zh-CN" altLang="en-US" b="1">
                <a:sym typeface="Symbol" pitchFamily="18" charset="2"/>
              </a:rPr>
              <a:t></a:t>
            </a:r>
          </a:p>
          <a:p>
            <a:pPr marL="609600" indent="-609600"/>
            <a:r>
              <a:rPr lang="zh-CN" altLang="en-US" b="1"/>
              <a:t>这两个样本空间</a:t>
            </a:r>
            <a:r>
              <a:rPr lang="en-US" altLang="zh-CN" b="1" i="1"/>
              <a:t>S</a:t>
            </a:r>
            <a:r>
              <a:rPr lang="zh-CN" altLang="en-US" b="1"/>
              <a:t>的特殊子集看作事件的极端情况，并分别称为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必然事件 </a:t>
            </a:r>
            <a:r>
              <a:rPr lang="zh-CN" altLang="en-US" b="1"/>
              <a:t>与 </a:t>
            </a:r>
            <a:r>
              <a:rPr lang="zh-CN" altLang="en-US" b="1">
                <a:solidFill>
                  <a:srgbClr val="FF0000"/>
                </a:solidFill>
              </a:rPr>
              <a:t>不可能事件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Rot="1" noChangeArrowheads="1"/>
          </p:cNvSpPr>
          <p:nvPr/>
        </p:nvSpPr>
        <p:spPr bwMode="auto">
          <a:xfrm>
            <a:off x="304800" y="685800"/>
            <a:ext cx="8540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对偶原理在事件的运算中经常用到，它可以推广到更多个事件的情况，即</a:t>
            </a: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638300" y="1619250"/>
          <a:ext cx="2436813" cy="1377950"/>
        </p:xfrm>
        <a:graphic>
          <a:graphicData uri="http://schemas.openxmlformats.org/presentationml/2006/ole">
            <p:oleObj spid="_x0000_s179207" name="Equation" r:id="rId3" imgW="19202400" imgH="10972800" progId="Equation.DSMT4">
              <p:embed/>
            </p:oleObj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4838700" y="1695450"/>
          <a:ext cx="2436813" cy="1377950"/>
        </p:xfrm>
        <a:graphic>
          <a:graphicData uri="http://schemas.openxmlformats.org/presentationml/2006/ole">
            <p:oleObj spid="_x0000_s179208" name="Equation" r:id="rId4" imgW="19202400" imgH="10972800" progId="Equation.DSMT4">
              <p:embed/>
            </p:oleObj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714500" y="3143250"/>
          <a:ext cx="2436813" cy="1377950"/>
        </p:xfrm>
        <a:graphic>
          <a:graphicData uri="http://schemas.openxmlformats.org/presentationml/2006/ole">
            <p:oleObj spid="_x0000_s179209" name="Equation" r:id="rId5" imgW="19202400" imgH="10972800" progId="Equation.DSMT4">
              <p:embed/>
            </p:oleObj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4953000" y="3219450"/>
          <a:ext cx="2438400" cy="1349375"/>
        </p:xfrm>
        <a:graphic>
          <a:graphicData uri="http://schemas.openxmlformats.org/presentationml/2006/ole">
            <p:oleObj spid="_x0000_s179210" name="Equation" r:id="rId6" imgW="19202400" imgH="1097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事件间关系的相互转换</a:t>
            </a: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3348038" y="1484313"/>
          <a:ext cx="2247900" cy="574675"/>
        </p:xfrm>
        <a:graphic>
          <a:graphicData uri="http://schemas.openxmlformats.org/presentationml/2006/ole">
            <p:oleObj spid="_x0000_s180229" name="Equation" r:id="rId3" imgW="17983200" imgH="4572000" progId="Equation.DSMT4">
              <p:embed/>
            </p:oleObj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619250" y="2492375"/>
          <a:ext cx="6248400" cy="650875"/>
        </p:xfrm>
        <a:graphic>
          <a:graphicData uri="http://schemas.openxmlformats.org/presentationml/2006/ole">
            <p:oleObj spid="_x0000_s180230" name="Equation" r:id="rId4" imgW="49987200" imgH="5181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en-US" altLang="zh-CN" b="1"/>
              <a:t>⇔ 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不能同时发生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          ⇔ </a:t>
            </a:r>
            <a:r>
              <a:rPr lang="en-US" altLang="zh-CN" b="1" i="1"/>
              <a:t>AB</a:t>
            </a:r>
            <a:r>
              <a:rPr lang="zh-CN" altLang="en-US" b="1"/>
              <a:t>是不可能事件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          ⇔</a:t>
            </a:r>
            <a:r>
              <a:rPr lang="zh-CN" altLang="en-US" b="1" i="1"/>
              <a:t> </a:t>
            </a: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 i="1"/>
              <a:t>A 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          ⇔ </a:t>
            </a:r>
            <a:r>
              <a:rPr lang="en-US" altLang="zh-CN" b="1" i="1"/>
              <a:t>B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 i="1"/>
              <a:t>B 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          ⇔</a:t>
            </a: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>
                <a:cs typeface="Times New Roman" pitchFamily="18" charset="0"/>
              </a:rPr>
              <a:t>B</a:t>
            </a:r>
            <a:r>
              <a:rPr kumimoji="1" lang="en-US" altLang="zh-CN" b="1" baseline="30000"/>
              <a:t>c</a:t>
            </a:r>
            <a:endParaRPr kumimoji="1" lang="en-US" altLang="zh-CN" b="1"/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223963"/>
          </a:xfrm>
        </p:spPr>
        <p:txBody>
          <a:bodyPr/>
          <a:lstStyle/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完备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事件</a:t>
            </a:r>
            <a:r>
              <a:rPr lang="zh-CN" altLang="en-US" b="1">
                <a:solidFill>
                  <a:srgbClr val="FF0000"/>
                </a:solidFill>
              </a:rPr>
              <a:t>组</a:t>
            </a:r>
            <a:r>
              <a:rPr lang="en-US" altLang="zh-CN" b="1">
                <a:cs typeface="Times New Roman" pitchFamily="18" charset="0"/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完全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事件</a:t>
            </a:r>
            <a:r>
              <a:rPr lang="zh-CN" altLang="en-US" b="1">
                <a:solidFill>
                  <a:srgbClr val="FF0000"/>
                </a:solidFill>
              </a:rPr>
              <a:t>组</a:t>
            </a:r>
            <a:r>
              <a:rPr lang="en-US" altLang="zh-CN" b="1">
                <a:cs typeface="Times New Roman" pitchFamily="18" charset="0"/>
              </a:rPr>
              <a:t>)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/>
              <a:t>A</a:t>
            </a:r>
            <a:r>
              <a:rPr lang="en-US" altLang="zh-CN" b="1" baseline="-25000"/>
              <a:t>n</a:t>
            </a:r>
            <a:r>
              <a:rPr lang="zh-CN" altLang="en-US" b="1"/>
              <a:t>互斥，且</a:t>
            </a:r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2484438" y="1916113"/>
          <a:ext cx="1752600" cy="1233487"/>
        </p:xfrm>
        <a:graphic>
          <a:graphicData uri="http://schemas.openxmlformats.org/presentationml/2006/ole">
            <p:oleObj spid="_x0000_s182278" r:id="rId3" imgW="14630400" imgH="10363200" progId="Equation.3">
              <p:embed/>
            </p:oleObj>
          </a:graphicData>
        </a:graphic>
      </p:graphicFrame>
      <p:sp>
        <p:nvSpPr>
          <p:cNvPr id="182276" name="Rectangle 4"/>
          <p:cNvSpPr>
            <a:spLocks noRot="1" noChangeArrowheads="1"/>
          </p:cNvSpPr>
          <p:nvPr/>
        </p:nvSpPr>
        <p:spPr bwMode="auto">
          <a:xfrm>
            <a:off x="304800" y="3284538"/>
            <a:ext cx="8540750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zh-CN" altLang="en-US" sz="3200" b="1"/>
              <a:t>      则称</a:t>
            </a:r>
            <a:r>
              <a:rPr lang="en-US" altLang="zh-CN" sz="3200" b="1" i="1"/>
              <a:t>A</a:t>
            </a:r>
            <a:r>
              <a:rPr lang="en-US" altLang="zh-CN" sz="3200" b="1" baseline="-25000"/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/>
              <a:t>A</a:t>
            </a:r>
            <a:r>
              <a:rPr lang="en-US" altLang="zh-CN" sz="3200" b="1" baseline="-25000"/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/>
              <a:t>A</a:t>
            </a:r>
            <a:r>
              <a:rPr lang="en-US" altLang="zh-CN" sz="3200" b="1" baseline="-25000"/>
              <a:t>n</a:t>
            </a:r>
            <a:r>
              <a:rPr lang="zh-CN" altLang="en-US" sz="3200" b="1"/>
              <a:t>为一个完备事件组</a:t>
            </a:r>
            <a:r>
              <a:rPr lang="en-US" altLang="zh-CN" sz="3200" b="1"/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最简单的完备事件组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484438" y="4652963"/>
          <a:ext cx="4224337" cy="785812"/>
        </p:xfrm>
        <a:graphic>
          <a:graphicData uri="http://schemas.openxmlformats.org/presentationml/2006/ole">
            <p:oleObj spid="_x0000_s182279" name="Equation" r:id="rId4" imgW="29565600" imgH="548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  <p:bldP spid="182276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1.1.1</a:t>
            </a:r>
            <a:r>
              <a:rPr lang="en-US" altLang="zh-CN"/>
              <a:t> </a:t>
            </a:r>
            <a:r>
              <a:rPr lang="zh-CN" altLang="en-US" b="1"/>
              <a:t>在检查某种圆柱形零件时，要求它的长度和直径都必须合格</a:t>
            </a:r>
            <a:r>
              <a:rPr lang="en-US" altLang="zh-CN" b="1"/>
              <a:t>.</a:t>
            </a:r>
          </a:p>
        </p:txBody>
      </p:sp>
      <p:sp>
        <p:nvSpPr>
          <p:cNvPr id="183299" name="AutoShape 3"/>
          <p:cNvSpPr>
            <a:spLocks noChangeArrowheads="1"/>
          </p:cNvSpPr>
          <p:nvPr/>
        </p:nvSpPr>
        <p:spPr bwMode="auto">
          <a:xfrm>
            <a:off x="2843213" y="2420938"/>
            <a:ext cx="2376487" cy="3024187"/>
          </a:xfrm>
          <a:prstGeom prst="can">
            <a:avLst>
              <a:gd name="adj" fmla="val 31814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/>
      <p:bldP spid="18329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1.1.1</a:t>
            </a:r>
            <a:r>
              <a:rPr lang="en-US" altLang="zh-CN"/>
              <a:t> </a:t>
            </a:r>
            <a:r>
              <a:rPr lang="zh-CN" altLang="en-US" b="1"/>
              <a:t>在检查某种圆柱形零件时，要求它的长度和直径都必须合格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、</a:t>
            </a:r>
            <a:r>
              <a:rPr lang="en-US" altLang="zh-CN" b="1" i="1"/>
              <a:t>C</a:t>
            </a:r>
            <a:r>
              <a:rPr lang="zh-CN" altLang="en-US" b="1"/>
              <a:t>分别表示事件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直径合格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长度合格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产品合格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</a:t>
            </a:r>
          </a:p>
          <a:p>
            <a:pPr marL="609600" indent="-609600"/>
            <a:r>
              <a:rPr lang="en-US" altLang="zh-CN" b="1"/>
              <a:t>(a)</a:t>
            </a:r>
            <a:r>
              <a:rPr lang="en-US" altLang="zh-CN" b="1" i="1"/>
              <a:t>C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A</a:t>
            </a:r>
            <a:r>
              <a:rPr lang="en-US" altLang="zh-CN" b="1">
                <a:latin typeface="Times New Roman" pitchFamily="18" charset="0"/>
              </a:rPr>
              <a:t>,</a:t>
            </a:r>
            <a:r>
              <a:rPr lang="en-US" altLang="zh-CN" b="1" i="1"/>
              <a:t>C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B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(b)</a:t>
            </a:r>
            <a:r>
              <a:rPr lang="en-US" altLang="zh-CN" b="1" i="1"/>
              <a:t>C</a:t>
            </a:r>
            <a:r>
              <a:rPr kumimoji="1" lang="en-US" altLang="zh-CN" b="1" baseline="30000"/>
              <a:t>c</a:t>
            </a:r>
            <a:r>
              <a:rPr lang="en-US" altLang="zh-CN" b="1">
                <a:latin typeface="Times New Roman" pitchFamily="18" charset="0"/>
              </a:rPr>
              <a:t>,</a:t>
            </a:r>
            <a:r>
              <a:rPr lang="en-US" altLang="zh-CN" b="1" i="1"/>
              <a:t>B</a:t>
            </a:r>
            <a:r>
              <a:rPr kumimoji="1" lang="en-US" altLang="zh-CN" b="1" baseline="30000"/>
              <a:t>c</a:t>
            </a:r>
            <a:r>
              <a:rPr lang="en-US" altLang="zh-CN" b="1">
                <a:latin typeface="Times New Roman" pitchFamily="18" charset="0"/>
              </a:rPr>
              <a:t>,</a:t>
            </a:r>
            <a:r>
              <a:rPr lang="en-US" altLang="zh-CN" b="1" i="1"/>
              <a:t>A</a:t>
            </a:r>
            <a:r>
              <a:rPr kumimoji="1" lang="en-US" altLang="zh-CN" b="1" baseline="30000"/>
              <a:t>c</a:t>
            </a:r>
            <a:r>
              <a:rPr lang="zh-CN" altLang="en-US" b="1"/>
              <a:t>分别表示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产品不合格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长度不合格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直径不合格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(c)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∩</a:t>
            </a:r>
            <a:r>
              <a:rPr lang="en-US" altLang="zh-CN" b="1" i="1"/>
              <a:t>B</a:t>
            </a:r>
            <a:r>
              <a:rPr lang="zh-CN" altLang="en-US" b="1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1.1.1</a:t>
            </a:r>
            <a:r>
              <a:rPr lang="en-US" altLang="zh-CN"/>
              <a:t> </a:t>
            </a:r>
            <a:r>
              <a:rPr lang="zh-CN" altLang="en-US" b="1"/>
              <a:t>在检查某种圆柱形零件时，要求它的长度和直径都必须合格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、</a:t>
            </a:r>
            <a:r>
              <a:rPr lang="en-US" altLang="zh-CN" b="1" i="1"/>
              <a:t>C</a:t>
            </a:r>
            <a:r>
              <a:rPr lang="zh-CN" altLang="en-US" b="1"/>
              <a:t>分别表示事件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直径合格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长度合格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产品合格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</a:t>
            </a:r>
          </a:p>
          <a:p>
            <a:pPr marL="609600" indent="-609600"/>
            <a:r>
              <a:rPr lang="en-US" altLang="zh-CN" b="1"/>
              <a:t>(c)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>
                <a:cs typeface="Times New Roman" pitchFamily="18" charset="0"/>
              </a:rPr>
              <a:t>∩</a:t>
            </a:r>
            <a:r>
              <a:rPr lang="en-US" altLang="zh-CN" b="1" i="1"/>
              <a:t>B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(d)</a:t>
            </a:r>
            <a:r>
              <a:rPr lang="en-US" altLang="zh-CN" b="1" i="1"/>
              <a:t>C</a:t>
            </a:r>
            <a:r>
              <a:rPr kumimoji="1" lang="en-US" altLang="zh-CN" b="1" baseline="30000"/>
              <a:t>c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kumimoji="1" lang="en-US" altLang="zh-CN" b="1" baseline="30000"/>
              <a:t>c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 i="1"/>
              <a:t>B</a:t>
            </a:r>
            <a:r>
              <a:rPr kumimoji="1" lang="en-US" altLang="zh-CN" b="1" baseline="30000"/>
              <a:t>c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(e)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B</a:t>
            </a:r>
            <a:r>
              <a:rPr kumimoji="1" lang="en-US" altLang="zh-CN" b="1" baseline="30000"/>
              <a:t>c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1.1.2</a:t>
            </a:r>
            <a:r>
              <a:rPr lang="en-US" altLang="zh-CN" dirty="0"/>
              <a:t> </a:t>
            </a:r>
            <a:r>
              <a:rPr lang="zh-CN" altLang="en-US" b="1" dirty="0"/>
              <a:t>某射手向一个目标进行三次射击，令</a:t>
            </a:r>
          </a:p>
          <a:p>
            <a:pPr marL="609600" indent="-609600"/>
            <a:r>
              <a:rPr lang="en-US" altLang="zh-CN" b="1" i="1" dirty="0"/>
              <a:t>A</a:t>
            </a:r>
            <a:r>
              <a:rPr lang="en-US" altLang="zh-CN" b="1" i="1" baseline="-25000" dirty="0"/>
              <a:t>i</a:t>
            </a:r>
            <a:r>
              <a:rPr lang="en-US" altLang="zh-CN" b="1" i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第</a:t>
            </a:r>
            <a:r>
              <a:rPr lang="en-US" altLang="zh-CN" b="1" i="1" dirty="0" err="1"/>
              <a:t>i</a:t>
            </a:r>
            <a:r>
              <a:rPr lang="zh-CN" altLang="en-US" b="1" dirty="0"/>
              <a:t>次射击命中目标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 err="1"/>
              <a:t>i</a:t>
            </a:r>
            <a:r>
              <a:rPr lang="en-US" altLang="zh-CN" b="1" dirty="0"/>
              <a:t>=1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  <a:p>
            <a:pPr marL="609600" indent="-609600"/>
            <a:r>
              <a:rPr lang="en-US" altLang="zh-CN" b="1" i="1" dirty="0" err="1"/>
              <a:t>B</a:t>
            </a:r>
            <a:r>
              <a:rPr lang="en-US" altLang="zh-CN" b="1" i="1" baseline="-25000" dirty="0" err="1"/>
              <a:t>j</a:t>
            </a:r>
            <a:r>
              <a:rPr lang="en-US" altLang="zh-CN" b="1" i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在三次射击中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恰好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命中</a:t>
            </a:r>
            <a:r>
              <a:rPr lang="en-US" altLang="zh-CN" b="1" i="1" dirty="0"/>
              <a:t>j</a:t>
            </a:r>
            <a:r>
              <a:rPr lang="zh-CN" altLang="en-US" b="1" dirty="0"/>
              <a:t>次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/>
              <a:t>j</a:t>
            </a:r>
            <a:r>
              <a:rPr lang="en-US" altLang="zh-CN" b="1" dirty="0"/>
              <a:t>=0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 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  <a:p>
            <a:pPr marL="609600" indent="-609600"/>
            <a:r>
              <a:rPr lang="en-US" altLang="zh-CN" b="1" i="1" dirty="0"/>
              <a:t>C</a:t>
            </a:r>
            <a:r>
              <a:rPr lang="en-US" altLang="zh-CN" b="1" i="1" baseline="-25000" dirty="0"/>
              <a:t>k</a:t>
            </a:r>
            <a:r>
              <a:rPr lang="en-US" altLang="zh-CN" b="1" i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在三次射击中</a:t>
            </a:r>
            <a:r>
              <a:rPr lang="zh-CN" altLang="en-US" b="1" dirty="0">
                <a:solidFill>
                  <a:srgbClr val="0033CC"/>
                </a:solidFill>
              </a:rPr>
              <a:t>至少</a:t>
            </a:r>
            <a:r>
              <a:rPr lang="zh-CN" altLang="en-US" b="1" dirty="0"/>
              <a:t>命中</a:t>
            </a:r>
            <a:r>
              <a:rPr lang="en-US" altLang="zh-CN" b="1" i="1" dirty="0"/>
              <a:t>k</a:t>
            </a:r>
            <a:r>
              <a:rPr lang="zh-CN" altLang="en-US" b="1" dirty="0"/>
              <a:t>次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/>
              <a:t>k</a:t>
            </a:r>
            <a:r>
              <a:rPr lang="en-US" altLang="zh-CN" b="1" dirty="0"/>
              <a:t>=0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  <a:p>
            <a:pPr marL="609600" indent="-609600"/>
            <a:r>
              <a:rPr lang="en-US" altLang="zh-CN" b="1" i="1" dirty="0"/>
              <a:t>D</a:t>
            </a:r>
            <a:r>
              <a:rPr lang="en-US" altLang="zh-CN" b="1" i="1" baseline="-25000" dirty="0"/>
              <a:t>m</a:t>
            </a:r>
            <a:r>
              <a:rPr lang="en-US" altLang="zh-CN" b="1" i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在三次射击中</a:t>
            </a:r>
            <a:r>
              <a:rPr lang="zh-CN" altLang="en-US" b="1" dirty="0">
                <a:solidFill>
                  <a:srgbClr val="00CC99"/>
                </a:solidFill>
              </a:rPr>
              <a:t>至多</a:t>
            </a:r>
            <a:r>
              <a:rPr lang="zh-CN" altLang="en-US" b="1" dirty="0"/>
              <a:t>命中</a:t>
            </a:r>
            <a:r>
              <a:rPr lang="en-US" altLang="zh-CN" b="1" i="1" dirty="0"/>
              <a:t>m</a:t>
            </a:r>
            <a:r>
              <a:rPr lang="zh-CN" altLang="en-US" b="1" dirty="0"/>
              <a:t>次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/>
              <a:t>m</a:t>
            </a:r>
            <a:r>
              <a:rPr lang="en-US" altLang="zh-CN" b="1" dirty="0"/>
              <a:t>=0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则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755775" y="1341438"/>
          <a:ext cx="5629275" cy="849312"/>
        </p:xfrm>
        <a:graphic>
          <a:graphicData uri="http://schemas.openxmlformats.org/presentationml/2006/ole">
            <p:oleObj spid="_x0000_s187399" name="Equation" r:id="rId3" imgW="40843200" imgH="6096000" progId="Equation.DSMT4">
              <p:embed/>
            </p:oleObj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547813" y="2349500"/>
          <a:ext cx="7065962" cy="869950"/>
        </p:xfrm>
        <a:graphic>
          <a:graphicData uri="http://schemas.openxmlformats.org/presentationml/2006/ole">
            <p:oleObj spid="_x0000_s187400" name="Equation" r:id="rId4" imgW="46329600" imgH="5791200" progId="Equation.3">
              <p:embed/>
            </p:oleObj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1331913" y="3284538"/>
          <a:ext cx="6851650" cy="835025"/>
        </p:xfrm>
        <a:graphic>
          <a:graphicData uri="http://schemas.openxmlformats.org/presentationml/2006/ole">
            <p:oleObj spid="_x0000_s187401" name="Equation" r:id="rId5" imgW="46939200" imgH="5791200" progId="Equation.3">
              <p:embed/>
            </p:oleObj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2700338" y="4149725"/>
          <a:ext cx="3063875" cy="866775"/>
        </p:xfrm>
        <a:graphic>
          <a:graphicData uri="http://schemas.openxmlformats.org/presentationml/2006/ole">
            <p:oleObj spid="_x0000_s187402" name="Equation" r:id="rId6" imgW="19507200" imgH="548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1.1.2</a:t>
            </a:r>
            <a:r>
              <a:rPr lang="en-US" altLang="zh-CN"/>
              <a:t> </a:t>
            </a:r>
            <a:r>
              <a:rPr lang="zh-CN" altLang="en-US" b="1"/>
              <a:t>某射手向一个目标进行三次射击，令</a:t>
            </a:r>
          </a:p>
          <a:p>
            <a:pPr marL="609600" indent="-609600"/>
            <a:r>
              <a:rPr lang="en-US" altLang="zh-CN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 i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第</a:t>
            </a:r>
            <a:r>
              <a:rPr lang="en-US" altLang="zh-CN" b="1" i="1"/>
              <a:t>i</a:t>
            </a:r>
            <a:r>
              <a:rPr lang="zh-CN" altLang="en-US" b="1"/>
              <a:t>次射击命中目标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i</a:t>
            </a:r>
            <a:r>
              <a:rPr lang="en-US" altLang="zh-CN" b="1"/>
              <a:t>=1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 i="1"/>
              <a:t>B</a:t>
            </a:r>
            <a:r>
              <a:rPr lang="en-US" altLang="zh-CN" b="1" i="1" baseline="-25000"/>
              <a:t>j</a:t>
            </a:r>
            <a:r>
              <a:rPr lang="en-US" altLang="zh-CN" b="1" i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在三次射击中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恰好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命中</a:t>
            </a:r>
            <a:r>
              <a:rPr lang="en-US" altLang="zh-CN" b="1" i="1"/>
              <a:t>j</a:t>
            </a:r>
            <a:r>
              <a:rPr lang="zh-CN" altLang="en-US" b="1"/>
              <a:t>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j</a:t>
            </a:r>
            <a:r>
              <a:rPr lang="en-US" altLang="zh-CN" b="1"/>
              <a:t>=0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 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 i="1"/>
              <a:t>C</a:t>
            </a:r>
            <a:r>
              <a:rPr lang="en-US" altLang="zh-CN" b="1" i="1" baseline="-25000"/>
              <a:t>k</a:t>
            </a:r>
            <a:r>
              <a:rPr lang="en-US" altLang="zh-CN" b="1" i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在三次射击中至少命中</a:t>
            </a:r>
            <a:r>
              <a:rPr lang="en-US" altLang="zh-CN" b="1" i="1"/>
              <a:t>k</a:t>
            </a:r>
            <a:r>
              <a:rPr lang="zh-CN" altLang="en-US" b="1"/>
              <a:t>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k</a:t>
            </a:r>
            <a:r>
              <a:rPr lang="en-US" altLang="zh-CN" b="1"/>
              <a:t>=0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而</a:t>
            </a: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2290763" y="1447800"/>
          <a:ext cx="3465512" cy="719138"/>
        </p:xfrm>
        <a:graphic>
          <a:graphicData uri="http://schemas.openxmlformats.org/presentationml/2006/ole">
            <p:oleObj spid="_x0000_s189446" name="Equation" r:id="rId3" imgW="26517600" imgH="5486400" progId="Equation.3">
              <p:embed/>
            </p:oleObj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627313" y="2565400"/>
          <a:ext cx="2819400" cy="769938"/>
        </p:xfrm>
        <a:graphic>
          <a:graphicData uri="http://schemas.openxmlformats.org/presentationml/2006/ole">
            <p:oleObj spid="_x0000_s189447" name="Equation" r:id="rId4" imgW="20116800" imgH="5486400" progId="Equation.3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2268538" y="3644900"/>
          <a:ext cx="3692525" cy="752475"/>
        </p:xfrm>
        <a:graphic>
          <a:graphicData uri="http://schemas.openxmlformats.org/presentationml/2006/ole">
            <p:oleObj spid="_x0000_s189448" name="Equation" r:id="rId5" imgW="26822400" imgH="548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复习预习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复习（ </a:t>
            </a:r>
            <a:r>
              <a:rPr lang="en-US" altLang="zh-CN" b="1"/>
              <a:t>1.1</a:t>
            </a:r>
            <a:r>
              <a:rPr lang="zh-CN" altLang="en-US" b="1"/>
              <a:t>节及</a:t>
            </a:r>
            <a:r>
              <a:rPr lang="en-US" altLang="zh-CN" b="1"/>
              <a:t>1.2</a:t>
            </a:r>
            <a:r>
              <a:rPr lang="zh-CN" altLang="en-US" b="1"/>
              <a:t>节</a:t>
            </a:r>
            <a:r>
              <a:rPr lang="zh-CN" altLang="en-US" b="1">
                <a:latin typeface="宋体" pitchFamily="2" charset="-122"/>
              </a:rPr>
              <a:t> ）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了解：随机试验</a:t>
            </a:r>
          </a:p>
          <a:p>
            <a:pPr marL="609600" indent="-609600"/>
            <a:r>
              <a:rPr lang="zh-CN" altLang="en-US" b="1"/>
              <a:t>理解：样本点、样本空间，随机事件</a:t>
            </a:r>
          </a:p>
          <a:p>
            <a:pPr marL="609600" indent="-609600"/>
            <a:r>
              <a:rPr lang="zh-CN" altLang="en-US" b="1"/>
              <a:t>掌握：事件的关系（包含、相等、互不相容及对立）和运算（积、和、差）及性质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/>
              <a:t>熟练：随机事件的表示</a:t>
            </a:r>
          </a:p>
          <a:p>
            <a:pPr marL="609600" indent="-609600"/>
            <a:r>
              <a:rPr lang="zh-CN" altLang="en-US" b="1"/>
              <a:t>重点：对偶原理的应用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  <p:bldP spid="27853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1.3</a:t>
            </a:r>
            <a:r>
              <a:rPr lang="zh-CN" altLang="en-US" b="1"/>
              <a:t>节古典概率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1.3 </a:t>
            </a:r>
            <a:r>
              <a:rPr lang="zh-CN" altLang="en-US" b="1"/>
              <a:t>古典概率</a:t>
            </a:r>
          </a:p>
          <a:p>
            <a:pPr marL="609600" indent="-609600"/>
            <a:r>
              <a:rPr lang="en-US" altLang="zh-CN" b="1"/>
              <a:t>1.3.1 </a:t>
            </a:r>
            <a:r>
              <a:rPr lang="zh-CN" altLang="en-US" b="1"/>
              <a:t>古典概率的定义与计算</a:t>
            </a:r>
          </a:p>
          <a:p>
            <a:pPr marL="609600" indent="-609600"/>
            <a:r>
              <a:rPr lang="en-US" altLang="zh-CN" b="1"/>
              <a:t>1.3.2 </a:t>
            </a:r>
            <a:r>
              <a:rPr lang="zh-CN" altLang="en-US" b="1"/>
              <a:t>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  <p:bldP spid="279555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课程习题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再看几个事件运算的例子</a:t>
            </a:r>
          </a:p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1.1.3</a:t>
            </a:r>
            <a:r>
              <a:rPr lang="zh-CN" altLang="en-US" b="1" dirty="0"/>
              <a:t>选择题：</a:t>
            </a:r>
          </a:p>
          <a:p>
            <a:pPr marL="609600" indent="-609600"/>
            <a:r>
              <a:rPr lang="zh-CN" altLang="en-US" b="1" dirty="0"/>
              <a:t>如果随机事件</a:t>
            </a:r>
            <a:r>
              <a:rPr lang="en-US" altLang="zh-CN" b="1" i="1" dirty="0"/>
              <a:t>A</a:t>
            </a:r>
            <a:r>
              <a:rPr lang="zh-CN" altLang="en-US" b="1" dirty="0"/>
              <a:t>、</a:t>
            </a:r>
            <a:r>
              <a:rPr lang="en-US" altLang="zh-CN" b="1" i="1" dirty="0"/>
              <a:t>B</a:t>
            </a:r>
            <a:r>
              <a:rPr lang="zh-CN" altLang="en-US" b="1" dirty="0"/>
              <a:t>满足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/>
              <a:t>AB</a:t>
            </a:r>
            <a:r>
              <a:rPr lang="en-US" altLang="zh-CN" b="1" dirty="0"/>
              <a:t>=</a:t>
            </a:r>
            <a:r>
              <a:rPr lang="en-US" altLang="zh-CN" b="1" i="1" dirty="0" err="1"/>
              <a:t>A</a:t>
            </a:r>
            <a:r>
              <a:rPr kumimoji="1" lang="en-US" altLang="zh-CN" b="1" baseline="30000" dirty="0" err="1"/>
              <a:t>c</a:t>
            </a:r>
            <a:r>
              <a:rPr lang="en-US" altLang="zh-CN" b="1" i="1" dirty="0" err="1"/>
              <a:t>B</a:t>
            </a:r>
            <a:r>
              <a:rPr kumimoji="1" lang="en-US" altLang="zh-CN" b="1" baseline="30000" dirty="0" err="1"/>
              <a:t>c</a:t>
            </a:r>
            <a:endParaRPr kumimoji="1" lang="en-US" altLang="zh-CN" b="1" dirty="0"/>
          </a:p>
          <a:p>
            <a:pPr marL="609600" indent="-609600"/>
            <a:r>
              <a:rPr lang="zh-CN" altLang="en-US" b="1" dirty="0"/>
              <a:t>则</a:t>
            </a:r>
            <a:r>
              <a:rPr lang="en-US" altLang="zh-CN" b="1" dirty="0"/>
              <a:t>(    ).</a:t>
            </a:r>
          </a:p>
          <a:p>
            <a:pPr marL="609600" indent="-609600"/>
            <a:r>
              <a:rPr lang="en-US" altLang="zh-CN" b="1" dirty="0"/>
              <a:t>(A) </a:t>
            </a:r>
            <a:r>
              <a:rPr lang="en-US" altLang="zh-CN" b="1" i="1" dirty="0"/>
              <a:t>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zh-CN" altLang="en-US" b="1" dirty="0"/>
              <a:t>；   </a:t>
            </a:r>
            <a:r>
              <a:rPr lang="en-US" altLang="zh-CN" b="1" dirty="0"/>
              <a:t>(B)</a:t>
            </a:r>
            <a:r>
              <a:rPr lang="en-US" altLang="zh-CN" b="1" i="1" dirty="0"/>
              <a:t> 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S</a:t>
            </a:r>
            <a:r>
              <a:rPr lang="zh-CN" altLang="en-US" b="1" dirty="0"/>
              <a:t>；                </a:t>
            </a:r>
            <a:r>
              <a:rPr lang="en-US" altLang="zh-CN" b="1" dirty="0"/>
              <a:t>(C)</a:t>
            </a:r>
            <a:r>
              <a:rPr lang="en-US" altLang="zh-CN" b="1" i="1" dirty="0"/>
              <a:t> 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A</a:t>
            </a:r>
            <a:r>
              <a:rPr lang="zh-CN" altLang="en-US" b="1" dirty="0"/>
              <a:t>；    </a:t>
            </a:r>
            <a:r>
              <a:rPr lang="en-US" altLang="zh-CN" b="1" dirty="0"/>
              <a:t>(D)</a:t>
            </a:r>
            <a:r>
              <a:rPr lang="en-US" altLang="zh-CN" b="1" i="1" dirty="0"/>
              <a:t> 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纯事件的关系和运算往届考题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 </a:t>
            </a:r>
            <a:r>
              <a:rPr lang="en-US" altLang="zh-CN" b="1">
                <a:cs typeface="Times New Roman" pitchFamily="18" charset="0"/>
              </a:rPr>
              <a:t>(1988</a:t>
            </a:r>
            <a:r>
              <a:rPr lang="zh-CN" altLang="en-US" b="1"/>
              <a:t>，试卷四，</a:t>
            </a:r>
            <a:r>
              <a:rPr lang="en-US" altLang="zh-CN" b="1">
                <a:cs typeface="Times New Roman" pitchFamily="18" charset="0"/>
              </a:rPr>
              <a:t>2</a:t>
            </a:r>
            <a:r>
              <a:rPr lang="zh-CN" altLang="en-US" b="1"/>
              <a:t>分</a:t>
            </a:r>
            <a:r>
              <a:rPr lang="en-US" altLang="zh-CN" b="1">
                <a:cs typeface="Times New Roman" pitchFamily="18" charset="0"/>
              </a:rPr>
              <a:t>) </a:t>
            </a:r>
            <a:r>
              <a:rPr lang="zh-CN" altLang="en-US" b="1"/>
              <a:t>判断正误题</a:t>
            </a:r>
            <a:endParaRPr lang="zh-CN" altLang="en-US" b="1">
              <a:cs typeface="Times New Roman" pitchFamily="18" charset="0"/>
            </a:endParaRPr>
          </a:p>
          <a:p>
            <a:pPr marL="609600" indent="-609600"/>
            <a:r>
              <a:rPr lang="zh-CN" altLang="en-US" b="1"/>
              <a:t>若事件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、</a:t>
            </a:r>
            <a:r>
              <a:rPr lang="en-US" altLang="zh-CN" b="1" i="1"/>
              <a:t>C</a:t>
            </a:r>
            <a:r>
              <a:rPr lang="zh-CN" altLang="en-US" b="1"/>
              <a:t>满足等式</a:t>
            </a:r>
            <a:r>
              <a:rPr lang="en-US" altLang="zh-CN" b="1" i="1"/>
              <a:t>A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 i="1"/>
              <a:t>C</a:t>
            </a:r>
            <a:r>
              <a:rPr lang="zh-CN" altLang="en-US" b="1"/>
              <a:t>，则 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  <p:bldP spid="33485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</a:t>
            </a:r>
            <a:r>
              <a:rPr lang="en-US" altLang="zh-CN" b="1"/>
              <a:t>(1989</a:t>
            </a:r>
            <a:r>
              <a:rPr lang="zh-CN" altLang="en-US" b="1"/>
              <a:t>，试卷四，</a:t>
            </a:r>
            <a:r>
              <a:rPr lang="en-US" altLang="zh-CN" b="1"/>
              <a:t>3</a:t>
            </a:r>
            <a:r>
              <a:rPr lang="zh-CN" altLang="en-US" b="1"/>
              <a:t>分</a:t>
            </a:r>
            <a:r>
              <a:rPr lang="en-US" altLang="zh-CN" b="1"/>
              <a:t>)</a:t>
            </a:r>
            <a:r>
              <a:rPr lang="zh-CN" altLang="en-US" b="1"/>
              <a:t>选择题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</a:t>
            </a:r>
            <a:r>
              <a:rPr lang="en-US" altLang="zh-CN" b="1"/>
              <a:t>(</a:t>
            </a:r>
            <a:r>
              <a:rPr lang="zh-CN" altLang="en-US" b="1"/>
              <a:t>补二</a:t>
            </a:r>
            <a:r>
              <a:rPr lang="en-US" altLang="zh-CN" b="1"/>
              <a:t>1.) </a:t>
            </a:r>
            <a:r>
              <a:rPr lang="zh-CN" altLang="en-US" b="1"/>
              <a:t>以</a:t>
            </a: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甲种产品畅销，乙种产品滞销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，则其对立事件为</a:t>
            </a:r>
            <a:r>
              <a:rPr lang="en-US" altLang="zh-CN" b="1"/>
              <a:t>(    ).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(A)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甲种产品滞销，乙种产品畅销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(B)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甲、乙两种产品均畅销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(C)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甲种产品滞销或乙种产品畅销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(D)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</a:t>
            </a:r>
            <a:r>
              <a:rPr lang="zh-CN" altLang="en-US" b="1">
                <a:latin typeface="宋体"/>
              </a:rPr>
              <a:t>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3</a:t>
            </a:r>
            <a:r>
              <a:rPr lang="en-US" altLang="zh-CN" dirty="0"/>
              <a:t> </a:t>
            </a:r>
            <a:r>
              <a:rPr lang="en-US" altLang="zh-CN" b="1" dirty="0"/>
              <a:t>(2001</a:t>
            </a:r>
            <a:r>
              <a:rPr lang="zh-CN" altLang="en-US" b="1" dirty="0"/>
              <a:t>，试卷四，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</a:t>
            </a:r>
            <a:r>
              <a:rPr lang="zh-CN" altLang="en-US" b="1" dirty="0"/>
              <a:t>选择题</a:t>
            </a:r>
          </a:p>
          <a:p>
            <a:pPr marL="609600" indent="-609600"/>
            <a:r>
              <a:rPr lang="zh-CN" altLang="en-US" b="1" dirty="0"/>
              <a:t>对任意二事件</a:t>
            </a:r>
            <a:r>
              <a:rPr lang="en-US" altLang="zh-CN" b="1" i="1" dirty="0"/>
              <a:t>A</a:t>
            </a:r>
            <a:r>
              <a:rPr lang="zh-CN" altLang="en-US" b="1" dirty="0"/>
              <a:t>和</a:t>
            </a:r>
            <a:r>
              <a:rPr lang="en-US" altLang="zh-CN" b="1" i="1" dirty="0"/>
              <a:t>B</a:t>
            </a:r>
            <a:r>
              <a:rPr lang="zh-CN" altLang="en-US" b="1" dirty="0"/>
              <a:t>，与</a:t>
            </a:r>
            <a:r>
              <a:rPr lang="en-US" altLang="zh-CN" b="1" i="1" dirty="0"/>
              <a:t>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zh-CN" altLang="en-US" b="1" dirty="0"/>
              <a:t>不等价的是</a:t>
            </a:r>
            <a:r>
              <a:rPr lang="en-US" altLang="zh-CN" b="1" dirty="0"/>
              <a:t>(    ).</a:t>
            </a:r>
          </a:p>
          <a:p>
            <a:pPr marL="609600" indent="-609600"/>
            <a:r>
              <a:rPr lang="en-US" altLang="zh-CN" b="1" dirty="0">
                <a:cs typeface="Times New Roman" pitchFamily="18" charset="0"/>
              </a:rPr>
              <a:t>(A)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</a:t>
            </a:r>
            <a:r>
              <a:rPr lang="en-US" altLang="zh-CN" b="1" i="1" dirty="0"/>
              <a:t>B</a:t>
            </a:r>
            <a:r>
              <a:rPr lang="zh-CN" altLang="en-US" b="1" dirty="0"/>
              <a:t>；       </a:t>
            </a:r>
            <a:r>
              <a:rPr lang="en-US" altLang="zh-CN" b="1" dirty="0">
                <a:cs typeface="Times New Roman" pitchFamily="18" charset="0"/>
              </a:rPr>
              <a:t>(B) </a:t>
            </a:r>
            <a:r>
              <a:rPr lang="en-US" altLang="zh-CN" b="1" i="1" dirty="0" err="1"/>
              <a:t>B</a:t>
            </a:r>
            <a:r>
              <a:rPr kumimoji="1" lang="en-US" altLang="zh-CN" b="1" baseline="30000" dirty="0" err="1"/>
              <a:t>c</a:t>
            </a:r>
            <a:r>
              <a:rPr lang="en-US" altLang="zh-CN" b="1" dirty="0" err="1">
                <a:sym typeface="Symbol" pitchFamily="18" charset="2"/>
              </a:rPr>
              <a:t></a:t>
            </a:r>
            <a:r>
              <a:rPr lang="en-US" altLang="zh-CN" b="1" i="1" dirty="0" err="1"/>
              <a:t>A</a:t>
            </a:r>
            <a:r>
              <a:rPr kumimoji="1" lang="en-US" altLang="zh-CN" b="1" baseline="30000" dirty="0" err="1"/>
              <a:t>c</a:t>
            </a:r>
            <a:r>
              <a:rPr lang="zh-CN" altLang="en-US" b="1" dirty="0"/>
              <a:t>；        </a:t>
            </a:r>
            <a:endParaRPr lang="en-US" altLang="zh-CN" b="1" dirty="0"/>
          </a:p>
          <a:p>
            <a:pPr marL="609600" indent="-609600">
              <a:buNone/>
            </a:pPr>
            <a:r>
              <a:rPr lang="en-US" altLang="zh-CN" b="1" dirty="0">
                <a:cs typeface="Times New Roman" pitchFamily="18" charset="0"/>
              </a:rPr>
              <a:t>     (C)</a:t>
            </a:r>
            <a:r>
              <a:rPr lang="en-US" altLang="zh-CN" b="1" i="1" dirty="0" err="1"/>
              <a:t>AB</a:t>
            </a:r>
            <a:r>
              <a:rPr kumimoji="1" lang="en-US" altLang="zh-CN" b="1" baseline="30000" dirty="0" err="1"/>
              <a:t>c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zh-CN" altLang="en-US" b="1" dirty="0"/>
              <a:t>；   </a:t>
            </a:r>
            <a:r>
              <a:rPr lang="en-US" altLang="zh-CN" b="1" dirty="0">
                <a:cs typeface="Times New Roman" pitchFamily="18" charset="0"/>
              </a:rPr>
              <a:t>(D) </a:t>
            </a:r>
            <a:r>
              <a:rPr lang="en-US" altLang="zh-CN" b="1" i="1" dirty="0" err="1"/>
              <a:t>A</a:t>
            </a:r>
            <a:r>
              <a:rPr kumimoji="1" lang="en-US" altLang="zh-CN" b="1" baseline="30000" dirty="0" err="1"/>
              <a:t>c</a:t>
            </a:r>
            <a:r>
              <a:rPr lang="en-US" altLang="zh-CN" b="1" i="1" dirty="0" err="1"/>
              <a:t>B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lnSpc>
                <a:spcPct val="90000"/>
              </a:lnSpc>
            </a:pPr>
            <a:r>
              <a:rPr lang="en-US" altLang="zh-CN" b="1">
                <a:cs typeface="Times New Roman" pitchFamily="18" charset="0"/>
                <a:hlinkClick r:id="rId2" action="ppaction://hlinksldjump"/>
              </a:rPr>
              <a:t>1.</a:t>
            </a:r>
            <a:r>
              <a:rPr lang="en-US" altLang="zh-CN" b="1">
                <a:hlinkClick r:id="rId2" action="ppaction://hlinksldjump"/>
              </a:rPr>
              <a:t>1</a:t>
            </a:r>
            <a:r>
              <a:rPr lang="en-US" altLang="zh-CN" b="1">
                <a:cs typeface="Times New Roman" pitchFamily="18" charset="0"/>
                <a:hlinkClick r:id="rId2" action="ppaction://hlinksldjump"/>
              </a:rPr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</a:t>
            </a:r>
            <a:r>
              <a:rPr lang="zh-CN" altLang="en-US" b="1">
                <a:latin typeface="宋体" pitchFamily="2" charset="-122"/>
              </a:rPr>
              <a:t>随机事件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en-US" altLang="zh-CN" b="1"/>
              <a:t>random event</a:t>
            </a:r>
            <a:r>
              <a:rPr lang="en-US" altLang="zh-CN" b="1">
                <a:latin typeface="宋体" pitchFamily="2" charset="-12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b="1">
                <a:hlinkClick r:id="rId3" action="ppaction://hlinksldjump"/>
              </a:rPr>
              <a:t>1.1.1 </a:t>
            </a:r>
            <a:r>
              <a:rPr lang="en-US" altLang="zh-CN" b="1"/>
              <a:t> </a:t>
            </a:r>
            <a:r>
              <a:rPr lang="zh-CN" altLang="en-US" b="1"/>
              <a:t>必然现象和随机现象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人们在实践活动中所遇到的现象，一般来说可以分为两类：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一类是</a:t>
            </a:r>
            <a:r>
              <a:rPr lang="zh-CN" altLang="en-US" b="1">
                <a:solidFill>
                  <a:srgbClr val="FF0000"/>
                </a:solidFill>
              </a:rPr>
              <a:t>必然现象</a:t>
            </a:r>
            <a:r>
              <a:rPr lang="zh-CN" altLang="en-US" b="1"/>
              <a:t>，或称</a:t>
            </a:r>
            <a:r>
              <a:rPr lang="zh-CN" altLang="en-US" b="1">
                <a:solidFill>
                  <a:srgbClr val="FF0000"/>
                </a:solidFill>
              </a:rPr>
              <a:t>确定性现象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另一类是</a:t>
            </a:r>
            <a:r>
              <a:rPr lang="zh-CN" altLang="en-US" b="1">
                <a:solidFill>
                  <a:srgbClr val="FF0000"/>
                </a:solidFill>
              </a:rPr>
              <a:t>不确定性现象</a:t>
            </a:r>
            <a:r>
              <a:rPr lang="zh-CN" altLang="en-US" b="1"/>
              <a:t>，不确定性现象中有一种被称为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4</a:t>
            </a:r>
            <a:r>
              <a:rPr lang="en-US" altLang="zh-CN" dirty="0"/>
              <a:t> </a:t>
            </a:r>
            <a:r>
              <a:rPr lang="en-US" altLang="zh-CN" b="1" dirty="0"/>
              <a:t>(2000</a:t>
            </a:r>
            <a:r>
              <a:rPr lang="zh-CN" altLang="en-US" b="1" dirty="0"/>
              <a:t>，试卷三、四，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选择题</a:t>
            </a:r>
          </a:p>
          <a:p>
            <a:pPr marL="609600" indent="-609600"/>
            <a:r>
              <a:rPr lang="zh-CN" altLang="en-US" b="1" dirty="0"/>
              <a:t>在电炉上安装了</a:t>
            </a:r>
            <a:r>
              <a:rPr lang="en-US" altLang="zh-CN" b="1" dirty="0"/>
              <a:t>4</a:t>
            </a:r>
            <a:r>
              <a:rPr lang="zh-CN" altLang="en-US" b="1" dirty="0"/>
              <a:t>个温控器，它们显示温度的误差是随机的，在使用的过程中，只要有两个温控器显示的温度不低于临界温度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，电炉就断电，以</a:t>
            </a:r>
            <a:r>
              <a:rPr lang="en-US" altLang="zh-CN" b="1" i="1" dirty="0"/>
              <a:t>E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zh-CN" altLang="en-US" b="1" dirty="0"/>
              <a:t>电炉断电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，而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(1)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(2)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(3)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(4)</a:t>
            </a:r>
            <a:r>
              <a:rPr lang="zh-CN" altLang="en-US" b="1" dirty="0"/>
              <a:t>为</a:t>
            </a:r>
            <a:r>
              <a:rPr lang="en-US" altLang="zh-CN" b="1" dirty="0"/>
              <a:t>4</a:t>
            </a:r>
            <a:r>
              <a:rPr lang="zh-CN" altLang="en-US" b="1" dirty="0"/>
              <a:t>个温控器显示的按递增顺序排列的温度值，则事件</a:t>
            </a:r>
            <a:r>
              <a:rPr lang="en-US" altLang="zh-CN" b="1" i="1" dirty="0"/>
              <a:t>E</a:t>
            </a:r>
            <a:r>
              <a:rPr lang="zh-CN" altLang="en-US" b="1" dirty="0"/>
              <a:t>等于</a:t>
            </a:r>
            <a:r>
              <a:rPr lang="en-US" altLang="zh-CN" b="1" dirty="0"/>
              <a:t>(    ).</a:t>
            </a:r>
          </a:p>
          <a:p>
            <a:pPr marL="609600" indent="-609600"/>
            <a:r>
              <a:rPr lang="en-US" altLang="zh-CN" b="1" dirty="0">
                <a:cs typeface="Times New Roman" pitchFamily="18" charset="0"/>
              </a:rPr>
              <a:t>(A)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(1)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r>
              <a:rPr lang="en-US" altLang="zh-CN" b="1" dirty="0">
                <a:cs typeface="Times New Roman" pitchFamily="18" charset="0"/>
              </a:rPr>
              <a:t>(B)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(2)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                 </a:t>
            </a:r>
            <a:endParaRPr lang="en-US" altLang="zh-CN" b="1" dirty="0"/>
          </a:p>
          <a:p>
            <a:pPr marL="609600" indent="-609600">
              <a:buNone/>
            </a:pPr>
            <a:r>
              <a:rPr lang="zh-CN" altLang="en-US" b="1" dirty="0">
                <a:cs typeface="Times New Roman" pitchFamily="18" charset="0"/>
              </a:rPr>
              <a:t>     </a:t>
            </a:r>
            <a:r>
              <a:rPr lang="en-US" altLang="zh-CN" b="1" dirty="0">
                <a:cs typeface="Times New Roman" pitchFamily="18" charset="0"/>
              </a:rPr>
              <a:t>(C)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(3)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r>
              <a:rPr lang="en-US" altLang="zh-CN" b="1" dirty="0">
                <a:cs typeface="Times New Roman" pitchFamily="18" charset="0"/>
              </a:rPr>
              <a:t>(D)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(4)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5</a:t>
            </a:r>
            <a:r>
              <a:rPr lang="en-US" altLang="zh-CN" dirty="0"/>
              <a:t>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zh-CN" altLang="en-US" b="1" dirty="0"/>
              <a:t>设</a:t>
            </a:r>
            <a:r>
              <a:rPr lang="en-US" altLang="zh-CN" b="1" i="1" dirty="0"/>
              <a:t>A</a:t>
            </a:r>
            <a:r>
              <a:rPr lang="zh-CN" altLang="en-US" b="1" dirty="0"/>
              <a:t>、</a:t>
            </a:r>
            <a:r>
              <a:rPr lang="en-US" altLang="zh-CN" b="1" i="1" dirty="0"/>
              <a:t>B</a:t>
            </a:r>
            <a:r>
              <a:rPr lang="zh-CN" altLang="en-US" b="1" dirty="0"/>
              <a:t>是任意两个随机事件，则</a:t>
            </a:r>
          </a:p>
          <a:p>
            <a:pPr marL="609600" indent="-609600" algn="ctr"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(</a:t>
            </a:r>
            <a:r>
              <a:rPr lang="en-US" altLang="zh-CN" b="1" i="1" dirty="0" err="1" smtClean="0"/>
              <a:t>A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lang="en-US" altLang="zh-CN" b="1" dirty="0">
                <a:cs typeface="Times New Roman" pitchFamily="18" charset="0"/>
              </a:rPr>
              <a:t>)(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∪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cs typeface="Times New Roman" pitchFamily="18" charset="0"/>
              </a:rPr>
              <a:t>)(</a:t>
            </a:r>
            <a:r>
              <a:rPr lang="en-US" altLang="zh-CN" b="1" i="1" dirty="0" err="1" smtClean="0"/>
              <a:t>A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>
                <a:cs typeface="Times New Roman" pitchFamily="18" charset="0"/>
              </a:rPr>
              <a:t>)(</a:t>
            </a:r>
            <a:r>
              <a:rPr lang="en-US" altLang="zh-CN" b="1" i="1" dirty="0" err="1" smtClean="0"/>
              <a:t>A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en-US" altLang="zh-CN" b="1" dirty="0"/>
              <a:t>= (    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296988"/>
          </a:xfrm>
        </p:spPr>
        <p:txBody>
          <a:bodyPr/>
          <a:lstStyle/>
          <a:p>
            <a:pPr marL="609600" indent="-609600"/>
            <a:r>
              <a:rPr lang="zh-CN" altLang="en-US" b="1" dirty="0" smtClean="0"/>
              <a:t>例</a:t>
            </a:r>
            <a:r>
              <a:rPr lang="en-US" altLang="zh-CN" b="1" dirty="0" smtClean="0"/>
              <a:t>6 </a:t>
            </a:r>
            <a:r>
              <a:rPr lang="en-US" altLang="zh-CN" b="1" dirty="0">
                <a:cs typeface="Times New Roman" pitchFamily="18" charset="0"/>
              </a:rPr>
              <a:t>(1997</a:t>
            </a:r>
            <a:r>
              <a:rPr lang="zh-CN" altLang="en-US" b="1" dirty="0"/>
              <a:t>，试卷四，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/>
              <a:t>分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/>
              <a:t>填空题</a:t>
            </a:r>
            <a:endParaRPr lang="zh-CN" altLang="en-US" b="1" dirty="0">
              <a:cs typeface="Times New Roman" pitchFamily="18" charset="0"/>
            </a:endParaRPr>
          </a:p>
          <a:p>
            <a:pPr marL="609600" indent="-609600"/>
            <a:r>
              <a:rPr lang="zh-CN" altLang="en-US" b="1" dirty="0"/>
              <a:t>设</a:t>
            </a:r>
            <a:r>
              <a:rPr lang="en-US" altLang="zh-CN" b="1" i="1" dirty="0"/>
              <a:t>A</a:t>
            </a:r>
            <a:r>
              <a:rPr lang="zh-CN" altLang="en-US" b="1" dirty="0"/>
              <a:t>、</a:t>
            </a:r>
            <a:r>
              <a:rPr lang="en-US" altLang="zh-CN" b="1" i="1" dirty="0"/>
              <a:t>B</a:t>
            </a:r>
            <a:r>
              <a:rPr lang="zh-CN" altLang="en-US" b="1" dirty="0"/>
              <a:t>是任意两个随机事件，则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777875" y="2143125"/>
          <a:ext cx="7232650" cy="928688"/>
        </p:xfrm>
        <a:graphic>
          <a:graphicData uri="http://schemas.openxmlformats.org/presentationml/2006/ole">
            <p:oleObj spid="_x0000_s203781" name="Equation" r:id="rId3" imgW="281916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分赌注问题：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甲乙二人赌技相同</a:t>
            </a:r>
            <a:r>
              <a:rPr lang="en-US" altLang="zh-CN" b="1"/>
              <a:t>.</a:t>
            </a:r>
            <a:r>
              <a:rPr lang="zh-CN" altLang="en-US" b="1"/>
              <a:t>各出赌资</a:t>
            </a:r>
            <a:r>
              <a:rPr lang="en-US" altLang="zh-CN" b="1"/>
              <a:t>500</a:t>
            </a:r>
            <a:r>
              <a:rPr lang="zh-CN" altLang="en-US" b="1"/>
              <a:t>元进行赌博活动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约定：谁先胜三局，则谁拿走全部</a:t>
            </a:r>
            <a:r>
              <a:rPr lang="en-US" altLang="zh-CN" b="1"/>
              <a:t>1000</a:t>
            </a:r>
            <a:r>
              <a:rPr lang="zh-CN" altLang="en-US" b="1"/>
              <a:t>元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现已赌了三局，甲二胜一负而因故要终止赌博，问这</a:t>
            </a:r>
            <a:r>
              <a:rPr lang="en-US" altLang="zh-CN" b="1"/>
              <a:t>1000</a:t>
            </a:r>
            <a:r>
              <a:rPr lang="zh-CN" altLang="en-US" b="1"/>
              <a:t>元要如何分，才算公平？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课间休息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必然现象</a:t>
            </a:r>
            <a:r>
              <a:rPr lang="zh-CN" altLang="en-US" b="1"/>
              <a:t>是指在相同条件下重复试验，所得结果总是确定的现象；只要试验条件不变，试验结果在试验之前是可以预言的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例如：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在标准大气压下，将纯水加热到</a:t>
            </a:r>
            <a:r>
              <a:rPr lang="en-US" altLang="zh-CN" b="1"/>
              <a:t>100℃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/>
              <a:t>继续加热水必然沸腾；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用手向空中抛出的石子，必然下落；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作匀速直线运动的物体，如果没有外力的作用，必然继续作匀速直线运动等等，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这些现象都是必然现象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zh-CN" altLang="en-US" b="1"/>
              <a:t>是指在相同条件下重复试验，所得结果不一定相同的现象，即试验结果是不确定的现象：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对这种现象来说，在每次试验之前哪一个结果发生，是无法预言的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</a:t>
            </a:r>
            <a:r>
              <a:rPr lang="zh-CN" altLang="en-US" b="1">
                <a:solidFill>
                  <a:srgbClr val="FF0000"/>
                </a:solidFill>
              </a:rPr>
              <a:t>不确定性现象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例如：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新生婴儿，可能是男孩，也可能是女孩；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向一个目标进行射击，可能命中目标，也可能不命中目标；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测量某个物理量，由于许多偶然因素的影响，各次测量的结果不一定相同等等，</a:t>
            </a:r>
          </a:p>
          <a:p>
            <a:pPr marL="609600" indent="-609600"/>
            <a:r>
              <a:rPr lang="zh-CN" altLang="en-US" b="1"/>
              <a:t>这些现象都是随机现象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对随机现象，是否有规律可寻呢？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人们经过长期的反复实践，发现这类现象虽然就每次试验结果来说，具有不确定性，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但大量重复试验，所得的结果却呈现出某种规律性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例如：</a:t>
            </a:r>
          </a:p>
          <a:p>
            <a:pPr marL="609600" indent="-609600"/>
            <a:r>
              <a:rPr lang="en-US" altLang="zh-CN" b="1"/>
              <a:t>(1)</a:t>
            </a:r>
            <a:r>
              <a:rPr lang="zh-CN" altLang="en-US" b="1"/>
              <a:t>掷一枚质量均匀的硬币，当投掷次数很大时，就会发现正面和反面出现的次数几乎各占</a:t>
            </a:r>
            <a:r>
              <a:rPr lang="en-US" altLang="zh-CN" b="1"/>
              <a:t>1/2.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历史上，蒲丰</a:t>
            </a:r>
            <a:r>
              <a:rPr lang="en-US" altLang="zh-CN" b="1"/>
              <a:t>(Buffon) </a:t>
            </a:r>
            <a:r>
              <a:rPr lang="zh-CN" altLang="en-US" b="1"/>
              <a:t>掷过</a:t>
            </a:r>
            <a:r>
              <a:rPr lang="en-US" altLang="zh-CN" b="1"/>
              <a:t>4040</a:t>
            </a:r>
            <a:r>
              <a:rPr lang="zh-CN" altLang="en-US" b="1"/>
              <a:t>次，得到</a:t>
            </a:r>
            <a:r>
              <a:rPr lang="en-US" altLang="zh-CN" b="1"/>
              <a:t>2048</a:t>
            </a:r>
            <a:r>
              <a:rPr lang="zh-CN" altLang="en-US" b="1"/>
              <a:t>次正面；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皮尔逊</a:t>
            </a:r>
            <a:r>
              <a:rPr lang="en-US" altLang="zh-CN" b="1"/>
              <a:t>(K. Pearson) </a:t>
            </a:r>
            <a:r>
              <a:rPr lang="zh-CN" altLang="en-US" b="1"/>
              <a:t>掷过</a:t>
            </a:r>
            <a:r>
              <a:rPr lang="en-US" altLang="zh-CN" b="1"/>
              <a:t>24000</a:t>
            </a:r>
            <a:r>
              <a:rPr lang="zh-CN" altLang="en-US" b="1"/>
              <a:t>次，得到</a:t>
            </a:r>
            <a:r>
              <a:rPr lang="en-US" altLang="zh-CN" b="1"/>
              <a:t>12012</a:t>
            </a:r>
            <a:r>
              <a:rPr lang="zh-CN" altLang="en-US" b="1"/>
              <a:t>次正面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(2)</a:t>
            </a:r>
            <a:r>
              <a:rPr lang="zh-CN" altLang="en-US" b="1"/>
              <a:t>对一个目标进行射击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考察</a:t>
            </a:r>
            <a:r>
              <a:rPr lang="zh-CN" altLang="en-US" b="1"/>
              <a:t>弹孔的分布</a:t>
            </a:r>
          </a:p>
        </p:txBody>
      </p:sp>
      <p:pic>
        <p:nvPicPr>
          <p:cNvPr id="99331" name="Picture 3" descr="射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925" y="2381250"/>
            <a:ext cx="2724150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/>
          <p:cNvSpPr>
            <a:spLocks noChangeArrowheads="1"/>
          </p:cNvSpPr>
          <p:nvPr/>
        </p:nvSpPr>
        <p:spPr bwMode="auto">
          <a:xfrm>
            <a:off x="1752600" y="1143000"/>
            <a:ext cx="5029200" cy="45720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 flipV="1">
            <a:off x="4267200" y="609600"/>
            <a:ext cx="0" cy="533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380288" y="3284538"/>
            <a:ext cx="38735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x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779838" y="3357563"/>
            <a:ext cx="4778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O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4356100" y="476250"/>
            <a:ext cx="3048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y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52578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4211638" y="3357563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课程引入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(2)</a:t>
            </a:r>
            <a:r>
              <a:rPr lang="zh-CN" altLang="en-US" b="1"/>
              <a:t>对一个目标进行射击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考察</a:t>
            </a:r>
            <a:r>
              <a:rPr lang="zh-CN" altLang="en-US" b="1"/>
              <a:t>弹孔的分布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当射击次数不多时，弹孔的分布看不出有什么规律性；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/>
          <p:cNvSpPr>
            <a:spLocks noChangeArrowheads="1"/>
          </p:cNvSpPr>
          <p:nvPr/>
        </p:nvSpPr>
        <p:spPr bwMode="auto">
          <a:xfrm>
            <a:off x="1752600" y="1143000"/>
            <a:ext cx="5029200" cy="45720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609600"/>
            <a:ext cx="0" cy="533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7380288" y="3284538"/>
            <a:ext cx="38735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x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779838" y="3357563"/>
            <a:ext cx="4778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O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356100" y="476250"/>
            <a:ext cx="3048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y</a:t>
            </a: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4859338" y="27813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4211638" y="3357563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4716463" y="30686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5940425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2411413" y="40767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5795963" y="4652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2627313" y="20605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52578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6" name="Oval 16"/>
          <p:cNvSpPr>
            <a:spLocks noChangeArrowheads="1"/>
          </p:cNvSpPr>
          <p:nvPr/>
        </p:nvSpPr>
        <p:spPr bwMode="auto">
          <a:xfrm>
            <a:off x="1835150" y="27813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7" name="Oval 17"/>
          <p:cNvSpPr>
            <a:spLocks noChangeArrowheads="1"/>
          </p:cNvSpPr>
          <p:nvPr/>
        </p:nvSpPr>
        <p:spPr bwMode="auto">
          <a:xfrm>
            <a:off x="6443663" y="1484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8" name="Oval 18"/>
          <p:cNvSpPr>
            <a:spLocks noChangeArrowheads="1"/>
          </p:cNvSpPr>
          <p:nvPr/>
        </p:nvSpPr>
        <p:spPr bwMode="auto">
          <a:xfrm>
            <a:off x="4500563" y="35734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3708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Oval 20"/>
          <p:cNvSpPr>
            <a:spLocks noChangeArrowheads="1"/>
          </p:cNvSpPr>
          <p:nvPr/>
        </p:nvSpPr>
        <p:spPr bwMode="auto">
          <a:xfrm>
            <a:off x="4859338" y="40767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3563938" y="43656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(2)</a:t>
            </a:r>
            <a:r>
              <a:rPr lang="zh-CN" altLang="en-US" b="1"/>
              <a:t>对一个目标进行射击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考察</a:t>
            </a:r>
            <a:r>
              <a:rPr lang="zh-CN" altLang="en-US" b="1"/>
              <a:t>弹孔的分布</a:t>
            </a:r>
          </a:p>
          <a:p>
            <a:pPr marL="609600" indent="-609600"/>
            <a:r>
              <a:rPr lang="zh-CN" altLang="en-US" b="1"/>
              <a:t>当射击次数不多时，弹孔的分布看不出有什么规律性；</a:t>
            </a:r>
          </a:p>
          <a:p>
            <a:pPr marL="609600" indent="-609600"/>
            <a:r>
              <a:rPr lang="zh-CN" altLang="en-US" b="1"/>
              <a:t>但当射击次数非常多时，就可以发现弹孔的分布呈现出一定的规律性：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弹孔关于目标的分布略呈对称性，且越靠近目标的地方弹孔越密，越远离目标的地方弹孔越稀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/>
          <p:cNvSpPr>
            <a:spLocks noChangeArrowheads="1"/>
          </p:cNvSpPr>
          <p:nvPr/>
        </p:nvSpPr>
        <p:spPr bwMode="auto">
          <a:xfrm>
            <a:off x="1752600" y="1143000"/>
            <a:ext cx="5029200" cy="45720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2667000" y="1981200"/>
            <a:ext cx="3200400" cy="2895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4267200" y="609600"/>
            <a:ext cx="0" cy="533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380288" y="3284538"/>
            <a:ext cx="38735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x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3779838" y="3357563"/>
            <a:ext cx="4778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O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356100" y="476250"/>
            <a:ext cx="3048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y</a:t>
            </a: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V="1">
            <a:off x="4267200" y="2362200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H="1">
            <a:off x="42672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rot="-5400000" flipH="1" flipV="1">
            <a:off x="4800600" y="2895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52578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7086600" y="5486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4500563" y="30686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4643438" y="3357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4" name="Oval 16"/>
          <p:cNvSpPr>
            <a:spLocks noChangeArrowheads="1"/>
          </p:cNvSpPr>
          <p:nvPr/>
        </p:nvSpPr>
        <p:spPr bwMode="auto">
          <a:xfrm>
            <a:off x="4067175" y="32131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4500563" y="35734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4067175" y="39338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3779838" y="37893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4283075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3779838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3851275" y="32845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4284663" y="37163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4427538" y="37163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4140200" y="299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4" name="Oval 26"/>
          <p:cNvSpPr>
            <a:spLocks noChangeArrowheads="1"/>
          </p:cNvSpPr>
          <p:nvPr/>
        </p:nvSpPr>
        <p:spPr bwMode="auto">
          <a:xfrm>
            <a:off x="4356100" y="31416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5" name="Oval 27"/>
          <p:cNvSpPr>
            <a:spLocks noChangeArrowheads="1"/>
          </p:cNvSpPr>
          <p:nvPr/>
        </p:nvSpPr>
        <p:spPr bwMode="auto">
          <a:xfrm>
            <a:off x="3924300" y="30686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4572000" y="32131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3635375" y="36449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3635375" y="3357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9" name="Oval 31"/>
          <p:cNvSpPr>
            <a:spLocks noChangeArrowheads="1"/>
          </p:cNvSpPr>
          <p:nvPr/>
        </p:nvSpPr>
        <p:spPr bwMode="auto">
          <a:xfrm>
            <a:off x="4356100" y="299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2627313" y="43656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>
            <a:off x="5076825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2" name="Oval 34"/>
          <p:cNvSpPr>
            <a:spLocks noChangeArrowheads="1"/>
          </p:cNvSpPr>
          <p:nvPr/>
        </p:nvSpPr>
        <p:spPr bwMode="auto">
          <a:xfrm>
            <a:off x="2700338" y="30686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3" name="Oval 35"/>
          <p:cNvSpPr>
            <a:spLocks noChangeArrowheads="1"/>
          </p:cNvSpPr>
          <p:nvPr/>
        </p:nvSpPr>
        <p:spPr bwMode="auto">
          <a:xfrm>
            <a:off x="4787900" y="44370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(3)</a:t>
            </a:r>
            <a:r>
              <a:rPr lang="zh-CN" altLang="en-US" b="1"/>
              <a:t>从分子物理学的观点来看，气体分子对器壁的压力是气体分子对器壁碰撞的结果</a:t>
            </a:r>
            <a:r>
              <a:rPr lang="en-US" altLang="zh-CN" b="1"/>
              <a:t>.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2819400" y="2209800"/>
            <a:ext cx="2971800" cy="1905000"/>
            <a:chOff x="1776" y="1392"/>
            <a:chExt cx="1872" cy="1200"/>
          </a:xfrm>
        </p:grpSpPr>
        <p:sp>
          <p:nvSpPr>
            <p:cNvPr id="105476" name="AutoShape 4"/>
            <p:cNvSpPr>
              <a:spLocks noChangeArrowheads="1"/>
            </p:cNvSpPr>
            <p:nvPr/>
          </p:nvSpPr>
          <p:spPr bwMode="auto">
            <a:xfrm>
              <a:off x="1776" y="1392"/>
              <a:ext cx="1872" cy="1200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838200" indent="-838200" algn="ctr">
                <a:buFontTx/>
                <a:buAutoNum type="circleNumDbPlain" startAt="2"/>
              </a:pPr>
              <a:endParaRPr lang="zh-CN" altLang="en-US" sz="3200">
                <a:solidFill>
                  <a:schemeClr val="tx2"/>
                </a:solidFill>
              </a:endParaRPr>
            </a:p>
          </p:txBody>
        </p:sp>
        <p:sp>
          <p:nvSpPr>
            <p:cNvPr id="105477" name="Oval 5"/>
            <p:cNvSpPr>
              <a:spLocks noChangeArrowheads="1"/>
            </p:cNvSpPr>
            <p:nvPr/>
          </p:nvSpPr>
          <p:spPr bwMode="auto">
            <a:xfrm>
              <a:off x="3456" y="17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(3)</a:t>
            </a:r>
            <a:r>
              <a:rPr lang="zh-CN" altLang="en-US" b="1"/>
              <a:t>从分子物理学的观点来看，气体分子对器壁的压力是气体分子对器壁碰撞的结果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由于分子是时刻不停地、杂乱无章地运动着的，运动的速度和轨道都是随机的，因而气体分子对器壁的压力也是随机的</a:t>
            </a:r>
            <a:r>
              <a:rPr lang="en-US" altLang="zh-CN" b="1"/>
              <a:t>.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2771775" y="3644900"/>
            <a:ext cx="2971800" cy="1905000"/>
            <a:chOff x="1776" y="1392"/>
            <a:chExt cx="1872" cy="1200"/>
          </a:xfrm>
        </p:grpSpPr>
        <p:sp>
          <p:nvSpPr>
            <p:cNvPr id="106500" name="AutoShape 4"/>
            <p:cNvSpPr>
              <a:spLocks noChangeArrowheads="1"/>
            </p:cNvSpPr>
            <p:nvPr/>
          </p:nvSpPr>
          <p:spPr bwMode="auto">
            <a:xfrm>
              <a:off x="1776" y="1392"/>
              <a:ext cx="1872" cy="1200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838200" indent="-838200" algn="ctr">
                <a:buFontTx/>
                <a:buAutoNum type="circleNumDbPlain" startAt="2"/>
              </a:pPr>
              <a:endParaRPr lang="zh-CN" altLang="en-US" sz="3200">
                <a:solidFill>
                  <a:schemeClr val="tx2"/>
                </a:solidFill>
              </a:endParaRPr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3456" y="17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ChangeArrowheads="1"/>
          </p:cNvSpPr>
          <p:nvPr/>
        </p:nvSpPr>
        <p:spPr bwMode="auto">
          <a:xfrm>
            <a:off x="2819400" y="2209800"/>
            <a:ext cx="2971800" cy="1905000"/>
          </a:xfrm>
          <a:prstGeom prst="cube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838200" indent="-838200" algn="ctr">
              <a:buFontTx/>
              <a:buAutoNum type="circleNumDbPlain" startAt="2"/>
            </a:pP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07523" name="Oval 3"/>
          <p:cNvSpPr>
            <a:spLocks noChangeArrowheads="1"/>
          </p:cNvSpPr>
          <p:nvPr/>
        </p:nvSpPr>
        <p:spPr bwMode="auto">
          <a:xfrm>
            <a:off x="54864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(3)</a:t>
            </a:r>
            <a:r>
              <a:rPr lang="zh-CN" altLang="en-US" b="1"/>
              <a:t>从分子物理学的观点来看，气体分子对器壁的压力是气体分子对器壁碰撞的结果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初看起来器壁所受的压力是不稳定的；</a:t>
            </a:r>
          </a:p>
          <a:p>
            <a:pPr marL="609600" indent="-609600"/>
            <a:r>
              <a:rPr lang="zh-CN" altLang="en-US" b="1"/>
              <a:t>可是实验证明，由于分子的数目非常大，各分子运动所具有的随机性在集体中互相抵消、互相平衡了，使得器壁所受的总压力呈现一种稳定性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ChangeArrowheads="1"/>
          </p:cNvSpPr>
          <p:nvPr/>
        </p:nvSpPr>
        <p:spPr bwMode="auto">
          <a:xfrm>
            <a:off x="2819400" y="2209800"/>
            <a:ext cx="2971800" cy="1905000"/>
          </a:xfrm>
          <a:prstGeom prst="cube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54864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5364163" y="32845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4932363" y="32845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779838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4356100" y="299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3995738" y="31416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3851275" y="28527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8" name="Oval 10"/>
          <p:cNvSpPr>
            <a:spLocks noChangeArrowheads="1"/>
          </p:cNvSpPr>
          <p:nvPr/>
        </p:nvSpPr>
        <p:spPr bwMode="auto">
          <a:xfrm>
            <a:off x="4572000" y="32131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Oval 11"/>
          <p:cNvSpPr>
            <a:spLocks noChangeArrowheads="1"/>
          </p:cNvSpPr>
          <p:nvPr/>
        </p:nvSpPr>
        <p:spPr bwMode="auto">
          <a:xfrm>
            <a:off x="47879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5003800" y="36449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Oval 13"/>
          <p:cNvSpPr>
            <a:spLocks noChangeArrowheads="1"/>
          </p:cNvSpPr>
          <p:nvPr/>
        </p:nvSpPr>
        <p:spPr bwMode="auto">
          <a:xfrm>
            <a:off x="4211638" y="3357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Oval 14"/>
          <p:cNvSpPr>
            <a:spLocks noChangeArrowheads="1"/>
          </p:cNvSpPr>
          <p:nvPr/>
        </p:nvSpPr>
        <p:spPr bwMode="auto">
          <a:xfrm>
            <a:off x="4427538" y="35734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Oval 15"/>
          <p:cNvSpPr>
            <a:spLocks noChangeArrowheads="1"/>
          </p:cNvSpPr>
          <p:nvPr/>
        </p:nvSpPr>
        <p:spPr bwMode="auto">
          <a:xfrm>
            <a:off x="3419475" y="30686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Oval 16"/>
          <p:cNvSpPr>
            <a:spLocks noChangeArrowheads="1"/>
          </p:cNvSpPr>
          <p:nvPr/>
        </p:nvSpPr>
        <p:spPr bwMode="auto">
          <a:xfrm>
            <a:off x="4067175" y="32845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Oval 17"/>
          <p:cNvSpPr>
            <a:spLocks noChangeArrowheads="1"/>
          </p:cNvSpPr>
          <p:nvPr/>
        </p:nvSpPr>
        <p:spPr bwMode="auto">
          <a:xfrm>
            <a:off x="3419475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Oval 18"/>
          <p:cNvSpPr>
            <a:spLocks noChangeArrowheads="1"/>
          </p:cNvSpPr>
          <p:nvPr/>
        </p:nvSpPr>
        <p:spPr bwMode="auto">
          <a:xfrm>
            <a:off x="4067175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4140200" y="37163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8" name="Oval 20"/>
          <p:cNvSpPr>
            <a:spLocks noChangeArrowheads="1"/>
          </p:cNvSpPr>
          <p:nvPr/>
        </p:nvSpPr>
        <p:spPr bwMode="auto">
          <a:xfrm>
            <a:off x="3635375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2987675" y="35004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3203575" y="32845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4140200" y="36449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3419475" y="29241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3" name="Rectangle 25"/>
          <p:cNvSpPr>
            <a:spLocks noRot="1" noChangeArrowheads="1"/>
          </p:cNvSpPr>
          <p:nvPr/>
        </p:nvSpPr>
        <p:spPr bwMode="auto">
          <a:xfrm>
            <a:off x="304800" y="4437063"/>
            <a:ext cx="854075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气体分子的数目越多，器壁所受的压力就越稳定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从上述的几个例子可以看到，随机现象也具有规律性，这种规律性可在相同条件下的大量重复试验或观察中呈现出来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这种规律性称为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统计规律性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概率论和数理统计</a:t>
            </a:r>
            <a:r>
              <a:rPr lang="zh-CN" altLang="en-US" b="1"/>
              <a:t>就是研究</a:t>
            </a:r>
            <a:r>
              <a:rPr lang="zh-CN" altLang="en-US" b="1">
                <a:solidFill>
                  <a:srgbClr val="FF0000"/>
                </a:solidFill>
              </a:rPr>
              <a:t>随机现象统计规律</a:t>
            </a:r>
            <a:r>
              <a:rPr lang="zh-CN" altLang="en-US" b="1"/>
              <a:t>的一门数学学科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现象分类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人们在实践活动中所遇到的现象，一般来说可以分为两类：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一类是</a:t>
            </a:r>
            <a:r>
              <a:rPr lang="zh-CN" altLang="en-US" b="1">
                <a:solidFill>
                  <a:srgbClr val="FF0000"/>
                </a:solidFill>
              </a:rPr>
              <a:t>必然现象</a:t>
            </a:r>
            <a:r>
              <a:rPr lang="zh-CN" altLang="en-US" b="1"/>
              <a:t>，或称</a:t>
            </a:r>
            <a:r>
              <a:rPr lang="zh-CN" altLang="en-US" b="1">
                <a:solidFill>
                  <a:srgbClr val="FF0000"/>
                </a:solidFill>
              </a:rPr>
              <a:t>确定性现象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另一类是</a:t>
            </a:r>
            <a:r>
              <a:rPr lang="zh-CN" altLang="en-US" b="1">
                <a:solidFill>
                  <a:srgbClr val="FF0000"/>
                </a:solidFill>
              </a:rPr>
              <a:t>不确定性现象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不确定性现象中有一种被称为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2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zh-CN" b="1">
                <a:cs typeface="Times New Roman" pitchFamily="18" charset="0"/>
              </a:rPr>
              <a:t>1.</a:t>
            </a:r>
            <a:r>
              <a:rPr lang="en-US" altLang="zh-CN" b="1"/>
              <a:t>1</a:t>
            </a:r>
            <a:r>
              <a:rPr lang="en-US" altLang="zh-CN" b="1"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</a:rPr>
              <a:t>随机事件</a:t>
            </a:r>
          </a:p>
          <a:p>
            <a:pPr marL="609600" indent="-609600"/>
            <a:r>
              <a:rPr lang="en-US" altLang="zh-CN" b="1">
                <a:hlinkClick r:id="rId2" action="ppaction://hlinksldjump"/>
              </a:rPr>
              <a:t>1.1.2</a:t>
            </a:r>
            <a:r>
              <a:rPr lang="en-US" altLang="zh-CN" b="1"/>
              <a:t>  </a:t>
            </a:r>
            <a:r>
              <a:rPr lang="zh-CN" altLang="en-US" b="1"/>
              <a:t>随机试验与事件、样本空间</a:t>
            </a:r>
          </a:p>
          <a:p>
            <a:pPr marL="609600" indent="-609600"/>
            <a:r>
              <a:rPr lang="zh-CN" altLang="en-US" b="1"/>
              <a:t>对随机现象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FF0000"/>
                </a:solidFill>
              </a:rPr>
              <a:t>的统计规律性</a:t>
            </a:r>
            <a:r>
              <a:rPr lang="en-US" altLang="zh-CN" b="1"/>
              <a:t>)</a:t>
            </a:r>
            <a:r>
              <a:rPr lang="zh-CN" altLang="en-US" b="1"/>
              <a:t>的研究，总是要进行</a:t>
            </a:r>
            <a:r>
              <a:rPr lang="zh-CN" altLang="en-US" b="1">
                <a:solidFill>
                  <a:srgbClr val="FF0000"/>
                </a:solidFill>
              </a:rPr>
              <a:t>观察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测量</a:t>
            </a:r>
            <a:r>
              <a:rPr lang="zh-CN" altLang="en-US" b="1"/>
              <a:t>或做各种</a:t>
            </a:r>
            <a:r>
              <a:rPr lang="zh-CN" altLang="en-US" b="1">
                <a:solidFill>
                  <a:srgbClr val="FF0000"/>
                </a:solidFill>
              </a:rPr>
              <a:t>科学实验</a:t>
            </a:r>
            <a:r>
              <a:rPr lang="en-US" altLang="zh-CN" b="1"/>
              <a:t>(</a:t>
            </a:r>
            <a:r>
              <a:rPr lang="zh-CN" altLang="en-US" b="1"/>
              <a:t>为了叙述方便，把这些手段统称为</a:t>
            </a:r>
            <a:r>
              <a:rPr lang="zh-CN" altLang="en-US" b="1">
                <a:solidFill>
                  <a:srgbClr val="FF0000"/>
                </a:solidFill>
              </a:rPr>
              <a:t>试验</a:t>
            </a:r>
            <a:r>
              <a:rPr lang="en-US" altLang="zh-CN" b="1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例如，掷一枚硬币，观察哪个面朝上；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向一个目标进行射击，观察是否命中；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从一批产品中随机抽取一个产品，检查它是否合格；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</a:rPr>
              <a:t>   向坐标平面内任投一银针，测量此针的针尖指向与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 b="1">
                <a:latin typeface="宋体" pitchFamily="2" charset="-122"/>
              </a:rPr>
              <a:t>轴正向之间的交角，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</a:rPr>
              <a:t>   观察每一天某种外汇的买入价及其卖出价</a:t>
            </a:r>
            <a:r>
              <a:rPr lang="en-US" altLang="zh-CN" b="1">
                <a:latin typeface="宋体" pitchFamily="2" charset="-122"/>
              </a:rPr>
              <a:t>,</a:t>
            </a:r>
          </a:p>
          <a:p>
            <a:pPr marL="609600" indent="-609600">
              <a:buFontTx/>
              <a:buNone/>
            </a:pPr>
            <a:r>
              <a:rPr lang="en-US" altLang="zh-CN" b="1">
                <a:latin typeface="宋体" pitchFamily="2" charset="-122"/>
              </a:rPr>
              <a:t>   </a:t>
            </a:r>
            <a:r>
              <a:rPr lang="zh-CN" altLang="en-US" b="1"/>
              <a:t>掷三枚硬币，观察各面出现的情况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</a:rPr>
              <a:t>等等</a:t>
            </a:r>
            <a:r>
              <a:rPr lang="en-US" altLang="zh-CN" b="1">
                <a:latin typeface="宋体" pitchFamily="2" charset="-122"/>
              </a:rPr>
              <a:t>,</a:t>
            </a:r>
          </a:p>
          <a:p>
            <a:pPr marL="609600" indent="-609600"/>
            <a:r>
              <a:rPr lang="zh-CN" altLang="en-US" b="1"/>
              <a:t>这些都是试验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通过仔细的分析，可以发现，这些试验具有如下的共同特点：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试验可</a:t>
            </a:r>
            <a:r>
              <a:rPr lang="zh-CN" altLang="en-US" b="1"/>
              <a:t>以在相同的条件下</a:t>
            </a:r>
            <a:r>
              <a:rPr lang="zh-CN" altLang="en-US" b="1">
                <a:solidFill>
                  <a:srgbClr val="FF0000"/>
                </a:solidFill>
              </a:rPr>
              <a:t>重复</a:t>
            </a:r>
            <a:r>
              <a:rPr lang="zh-CN" altLang="en-US" b="1"/>
              <a:t>进行；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b</a:t>
            </a:r>
            <a:r>
              <a:rPr lang="zh-CN" altLang="en-US" b="1"/>
              <a:t>）试验的所有可能的</a:t>
            </a:r>
            <a:r>
              <a:rPr lang="zh-CN" altLang="en-US" b="1">
                <a:solidFill>
                  <a:srgbClr val="FF0000"/>
                </a:solidFill>
              </a:rPr>
              <a:t>结果不止一个</a:t>
            </a:r>
            <a:r>
              <a:rPr lang="zh-CN" altLang="en-US" b="1"/>
              <a:t>，而且是事先</a:t>
            </a:r>
            <a:r>
              <a:rPr lang="zh-CN" altLang="en-US" b="1">
                <a:solidFill>
                  <a:srgbClr val="FF0000"/>
                </a:solidFill>
              </a:rPr>
              <a:t>已知</a:t>
            </a:r>
            <a:r>
              <a:rPr lang="zh-CN" altLang="en-US" b="1"/>
              <a:t>的；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c</a:t>
            </a:r>
            <a:r>
              <a:rPr lang="zh-CN" altLang="en-US" b="1"/>
              <a:t>）每次试验总是</a:t>
            </a:r>
            <a:r>
              <a:rPr lang="zh-CN" altLang="en-US" b="1">
                <a:solidFill>
                  <a:srgbClr val="FF0000"/>
                </a:solidFill>
              </a:rPr>
              <a:t>恰好</a:t>
            </a:r>
            <a:r>
              <a:rPr lang="zh-CN" altLang="en-US" b="1"/>
              <a:t>出现这些可能结果中的</a:t>
            </a:r>
            <a:r>
              <a:rPr lang="zh-CN" altLang="en-US" b="1">
                <a:solidFill>
                  <a:srgbClr val="FF0000"/>
                </a:solidFill>
              </a:rPr>
              <a:t>一个</a:t>
            </a:r>
            <a:r>
              <a:rPr lang="zh-CN" altLang="en-US" b="1"/>
              <a:t>，但究竟出现哪一个结果，试验之前是</a:t>
            </a:r>
            <a:r>
              <a:rPr lang="zh-CN" altLang="en-US" b="1">
                <a:solidFill>
                  <a:srgbClr val="FF0000"/>
                </a:solidFill>
              </a:rPr>
              <a:t>不能确切预言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761038"/>
          </a:xfrm>
        </p:spPr>
        <p:txBody>
          <a:bodyPr/>
          <a:lstStyle/>
          <a:p>
            <a:pPr marL="609600" indent="-609600"/>
            <a:r>
              <a:rPr lang="zh-CN" altLang="en-US" b="1"/>
              <a:t>如掷硬币观察哪个面朝上的例子，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试验是可以在相同的条件下重复进行的，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试验的可能的结果有两个，即正面和反面；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每次试验必出现其中之一，但投掷之前是不可能预言正面出现还是反面出现</a:t>
            </a:r>
            <a:r>
              <a:rPr lang="en-US" altLang="zh-CN" b="1"/>
              <a:t>.</a:t>
            </a:r>
          </a:p>
        </p:txBody>
      </p:sp>
      <p:pic>
        <p:nvPicPr>
          <p:cNvPr id="114691" name="Picture 3" descr="u=93448537,3585952470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573463"/>
            <a:ext cx="509587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人们将满足上述（</a:t>
            </a:r>
            <a:r>
              <a:rPr lang="en-US" altLang="zh-CN" b="1"/>
              <a:t>a</a:t>
            </a:r>
            <a:r>
              <a:rPr lang="zh-CN" altLang="en-US" b="1"/>
              <a:t>）、（ </a:t>
            </a:r>
            <a:r>
              <a:rPr lang="en-US" altLang="zh-CN" b="1"/>
              <a:t>b </a:t>
            </a:r>
            <a:r>
              <a:rPr lang="zh-CN" altLang="en-US" b="1"/>
              <a:t>）、（ </a:t>
            </a:r>
            <a:r>
              <a:rPr lang="en-US" altLang="zh-CN" b="1"/>
              <a:t>c </a:t>
            </a:r>
            <a:r>
              <a:rPr lang="zh-CN" altLang="en-US" b="1"/>
              <a:t>）三个条件的试验，称为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随机试验</a:t>
            </a:r>
            <a:r>
              <a:rPr lang="zh-CN" altLang="en-US" b="1"/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简称为</a:t>
            </a:r>
            <a:r>
              <a:rPr lang="zh-CN" altLang="en-US" b="1">
                <a:solidFill>
                  <a:srgbClr val="FF0000"/>
                </a:solidFill>
              </a:rPr>
              <a:t>试验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Experiment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，以字母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来表示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由随机试验的（</a:t>
            </a:r>
            <a:r>
              <a:rPr lang="en-US" altLang="zh-CN" b="1"/>
              <a:t>a</a:t>
            </a:r>
            <a:r>
              <a:rPr lang="zh-CN" altLang="en-US" b="1"/>
              <a:t>）、（ </a:t>
            </a:r>
            <a:r>
              <a:rPr lang="en-US" altLang="zh-CN" b="1"/>
              <a:t>b </a:t>
            </a:r>
            <a:r>
              <a:rPr lang="zh-CN" altLang="en-US" b="1"/>
              <a:t>）、（ </a:t>
            </a:r>
            <a:r>
              <a:rPr lang="en-US" altLang="zh-CN" b="1"/>
              <a:t>c </a:t>
            </a:r>
            <a:r>
              <a:rPr lang="zh-CN" altLang="en-US" b="1"/>
              <a:t>）三个条件可见，为了研究随机试验，首先要知道这个试验的</a:t>
            </a:r>
            <a:r>
              <a:rPr lang="zh-CN" altLang="en-US" b="1">
                <a:solidFill>
                  <a:srgbClr val="FF0000"/>
                </a:solidFill>
              </a:rPr>
              <a:t>所有可能的结果</a:t>
            </a:r>
            <a:r>
              <a:rPr lang="zh-CN" altLang="en-US" b="1"/>
              <a:t>是哪些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随机试验的</a:t>
            </a:r>
            <a:r>
              <a:rPr lang="zh-CN" altLang="en-US" b="1">
                <a:solidFill>
                  <a:srgbClr val="FF0000"/>
                </a:solidFill>
              </a:rPr>
              <a:t>每一个可能的结果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event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，也称作</a:t>
            </a:r>
            <a:r>
              <a:rPr lang="zh-CN" altLang="en-US" b="1">
                <a:solidFill>
                  <a:srgbClr val="FF0000"/>
                </a:solidFill>
              </a:rPr>
              <a:t>样本点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point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，用字母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表示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>
                <a:latin typeface="宋体" pitchFamily="2" charset="-122"/>
              </a:rPr>
              <a:t>随机试验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全体基本事件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所构成的集合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样本空间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space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，记为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在讨论一个随机试验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/>
              <a:t>时，首先要明确它的样本空间</a:t>
            </a:r>
            <a:r>
              <a:rPr lang="en-US" altLang="zh-CN" b="1" i="1"/>
              <a:t>S</a:t>
            </a:r>
            <a:r>
              <a:rPr lang="en-US" altLang="zh-CN" b="1"/>
              <a:t>. </a:t>
            </a:r>
          </a:p>
          <a:p>
            <a:pPr marL="609600" indent="-609600"/>
            <a:r>
              <a:rPr lang="zh-CN" altLang="en-US" b="1"/>
              <a:t>对一个具体的试验来说，其样本空间可以由试验的具体内容确定</a:t>
            </a:r>
            <a:r>
              <a:rPr lang="en-US" altLang="zh-CN" b="1"/>
              <a:t>.</a:t>
            </a:r>
          </a:p>
          <a:p>
            <a:pPr marL="609600" indent="-609600" algn="ctr"/>
            <a:r>
              <a:rPr lang="zh-CN" altLang="en-US" b="1"/>
              <a:t>下面看几个例子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1.1.1</a:t>
            </a:r>
            <a:r>
              <a:rPr lang="zh-CN" altLang="en-US" b="1"/>
              <a:t>掷一枚硬币，观察正反面出现情况，这是个随机试验</a:t>
            </a:r>
            <a:r>
              <a:rPr lang="en-US" altLang="zh-CN" b="1" i="1"/>
              <a:t>E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可能的结果</a:t>
            </a:r>
            <a:r>
              <a:rPr lang="en-US" altLang="zh-CN" b="1" i="1"/>
              <a:t>e</a:t>
            </a:r>
            <a:r>
              <a:rPr lang="zh-CN" altLang="en-US" b="1"/>
              <a:t>有两个：正</a:t>
            </a:r>
            <a:r>
              <a:rPr lang="en-US" altLang="zh-CN" b="1"/>
              <a:t>(</a:t>
            </a:r>
            <a:r>
              <a:rPr lang="zh-CN" altLang="en-US" b="1"/>
              <a:t>正面朝上</a:t>
            </a:r>
            <a:r>
              <a:rPr lang="en-US" altLang="zh-CN" b="1"/>
              <a:t>)</a:t>
            </a:r>
            <a:r>
              <a:rPr lang="zh-CN" altLang="en-US" b="1"/>
              <a:t>，反</a:t>
            </a:r>
            <a:r>
              <a:rPr lang="en-US" altLang="zh-CN" b="1"/>
              <a:t>(</a:t>
            </a:r>
            <a:r>
              <a:rPr lang="zh-CN" altLang="en-US" b="1"/>
              <a:t>反面朝上</a:t>
            </a:r>
            <a:r>
              <a:rPr lang="en-US" altLang="zh-CN" b="1"/>
              <a:t>).</a:t>
            </a:r>
          </a:p>
          <a:p>
            <a:pPr marL="609600" indent="-609600"/>
            <a:r>
              <a:rPr lang="zh-CN" altLang="en-US" b="1"/>
              <a:t>故样本空间 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}</a:t>
            </a:r>
            <a:r>
              <a:rPr lang="en-US" altLang="zh-CN" b="1"/>
              <a:t>.</a:t>
            </a:r>
          </a:p>
        </p:txBody>
      </p:sp>
      <p:pic>
        <p:nvPicPr>
          <p:cNvPr id="118787" name="Picture 3" descr="一元硬币图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4076700"/>
            <a:ext cx="423862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1.1.2</a:t>
            </a:r>
            <a:r>
              <a:rPr lang="en-US" altLang="zh-CN"/>
              <a:t> </a:t>
            </a:r>
            <a:r>
              <a:rPr lang="zh-CN" altLang="en-US" b="1"/>
              <a:t>将一枚硬币投掷两次，观察正反面出现情况，这也是个随机试验</a:t>
            </a:r>
            <a:r>
              <a:rPr lang="en-US" altLang="zh-CN" b="1" i="1"/>
              <a:t>E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可能的结果</a:t>
            </a:r>
            <a:r>
              <a:rPr lang="en-US" altLang="zh-CN" b="1" i="1"/>
              <a:t>e</a:t>
            </a:r>
            <a:r>
              <a:rPr lang="zh-CN" altLang="en-US" b="1"/>
              <a:t>有四个： 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).</a:t>
            </a:r>
          </a:p>
          <a:p>
            <a:pPr marL="609600" indent="-609600"/>
            <a:r>
              <a:rPr lang="zh-CN" altLang="en-US" b="1"/>
              <a:t>这里括号内的第一个和第二个字，分别表示第一次和第二次投掷得到的结果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故样本空间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随机现象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随机现象也具有规律性，这种规律性可在相同条件下的大量重复试验或观察中呈现出来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这种规律性称为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统计规律性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概率论和数理统计</a:t>
            </a:r>
            <a:r>
              <a:rPr lang="zh-CN" altLang="en-US" b="1"/>
              <a:t>就是研究</a:t>
            </a:r>
            <a:r>
              <a:rPr lang="zh-CN" altLang="en-US" b="1">
                <a:solidFill>
                  <a:srgbClr val="FF0000"/>
                </a:solidFill>
              </a:rPr>
              <a:t>随机现象统计规律</a:t>
            </a:r>
            <a:r>
              <a:rPr lang="zh-CN" altLang="en-US" b="1"/>
              <a:t>的一门数学学科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1.1.3</a:t>
            </a:r>
            <a:r>
              <a:rPr lang="en-US" altLang="zh-CN" dirty="0"/>
              <a:t> </a:t>
            </a:r>
            <a:r>
              <a:rPr lang="zh-CN" altLang="en-US" b="1" dirty="0"/>
              <a:t>记录某电话投诉受理台在一段时间内接到的呼叫次数，这是个随机试验</a:t>
            </a:r>
            <a:r>
              <a:rPr lang="en-US" altLang="zh-CN" b="1" i="1" dirty="0"/>
              <a:t>E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它的基本事件</a:t>
            </a:r>
            <a:r>
              <a:rPr lang="en-US" altLang="zh-CN" b="1" i="1" dirty="0"/>
              <a:t>e</a:t>
            </a:r>
            <a:r>
              <a:rPr lang="en-US" altLang="zh-CN" b="1" dirty="0"/>
              <a:t>(</a:t>
            </a:r>
            <a:r>
              <a:rPr lang="zh-CN" altLang="en-US" b="1" dirty="0"/>
              <a:t>记录的结果</a:t>
            </a:r>
            <a:r>
              <a:rPr lang="en-US" altLang="zh-CN" b="1" dirty="0"/>
              <a:t>)</a:t>
            </a:r>
            <a:r>
              <a:rPr lang="zh-CN" altLang="en-US" b="1" dirty="0"/>
              <a:t>是一个非负的整数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{0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n}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由于难以确定一个呼叫的上界，所以样本空间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{0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…}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1.1.4</a:t>
            </a:r>
            <a:r>
              <a:rPr lang="en-US" altLang="zh-CN"/>
              <a:t> </a:t>
            </a:r>
            <a:r>
              <a:rPr lang="zh-CN" altLang="en-US" b="1"/>
              <a:t>从一批灯泡中抽取一只灯泡，测试它的使用寿命，这是个随机试验</a:t>
            </a:r>
            <a:r>
              <a:rPr lang="en-US" altLang="zh-CN" b="1" i="1"/>
              <a:t>E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设</a:t>
            </a:r>
            <a:r>
              <a:rPr lang="en-US" altLang="zh-CN" b="1" i="1"/>
              <a:t>t</a:t>
            </a:r>
            <a:r>
              <a:rPr lang="zh-CN" altLang="en-US" b="1"/>
              <a:t>表示灯泡的使用寿命，则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t</a:t>
            </a:r>
            <a:r>
              <a:rPr lang="en-US" altLang="zh-CN" b="1"/>
              <a:t>≥0</a:t>
            </a:r>
          </a:p>
          <a:p>
            <a:pPr marL="609600" indent="-609600"/>
            <a:r>
              <a:rPr lang="zh-CN" altLang="en-US" b="1"/>
              <a:t>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|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≥0}</a:t>
            </a:r>
            <a:r>
              <a:rPr lang="en-US" altLang="zh-CN" b="1"/>
              <a:t>.</a:t>
            </a:r>
          </a:p>
        </p:txBody>
      </p:sp>
      <p:pic>
        <p:nvPicPr>
          <p:cNvPr id="121859" name="Picture 3" descr="灯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4076700"/>
            <a:ext cx="3429000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例</a:t>
            </a:r>
            <a:r>
              <a:rPr lang="en-US" altLang="zh-CN" b="1"/>
              <a:t>1.1.5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观察某个地区一昼夜的最低温度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最高温度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="1">
                <a:latin typeface="宋体" pitchFamily="2" charset="-122"/>
              </a:rPr>
              <a:t>.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 </a:t>
            </a:r>
          </a:p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设这个地区的温度不会小于</a:t>
            </a:r>
            <a:r>
              <a:rPr lang="en-US" altLang="zh-CN" b="1" i="1"/>
              <a:t>T</a:t>
            </a:r>
            <a:r>
              <a:rPr lang="en-US" altLang="zh-CN" b="1" baseline="-25000"/>
              <a:t>0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也不会大于</a:t>
            </a:r>
            <a:r>
              <a:rPr lang="en-US" altLang="zh-CN" b="1" i="1"/>
              <a:t>T</a:t>
            </a:r>
            <a:r>
              <a:rPr lang="en-US" altLang="zh-CN" b="1" baseline="-25000"/>
              <a:t>1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，则</a:t>
            </a:r>
            <a:r>
              <a:rPr lang="zh-CN" altLang="en-US" b="1">
                <a:latin typeface="宋体" pitchFamily="2" charset="-122"/>
              </a:rPr>
              <a:t>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0 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&lt;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}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b="1">
                <a:latin typeface="宋体" pitchFamily="2" charset="-122"/>
              </a:rPr>
              <a:t>随机试验中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可能发生也可能不发生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事情</a:t>
            </a:r>
            <a:r>
              <a:rPr lang="zh-CN" altLang="en-US" b="1">
                <a:latin typeface="宋体" pitchFamily="2" charset="-122"/>
              </a:rPr>
              <a:t>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随机事件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random event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简称为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事件</a:t>
            </a:r>
            <a:r>
              <a:rPr lang="zh-CN" altLang="en-US" b="1">
                <a:latin typeface="宋体" pitchFamily="2" charset="-122"/>
              </a:rPr>
              <a:t>，以字母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Times New Roman" pitchFamily="18" charset="0"/>
              </a:rPr>
              <a:t>…</a:t>
            </a:r>
            <a:r>
              <a:rPr lang="zh-CN" altLang="en-US" b="1">
                <a:latin typeface="Times New Roman" pitchFamily="18" charset="0"/>
              </a:rPr>
              <a:t>等</a:t>
            </a:r>
            <a:r>
              <a:rPr lang="zh-CN" altLang="en-US" b="1">
                <a:latin typeface="宋体" pitchFamily="2" charset="-122"/>
              </a:rPr>
              <a:t>来表示</a:t>
            </a:r>
            <a:r>
              <a:rPr lang="en-US" altLang="zh-CN" b="1">
                <a:latin typeface="宋体" pitchFamily="2" charset="-122"/>
              </a:rPr>
              <a:t>.</a:t>
            </a:r>
          </a:p>
          <a:p>
            <a:pPr marL="609600" indent="-609600"/>
            <a:r>
              <a:rPr lang="zh-CN" altLang="en-US" b="1"/>
              <a:t>有了样本空间的概念便可以用</a:t>
            </a:r>
            <a:r>
              <a:rPr lang="zh-CN" altLang="en-US" b="1">
                <a:solidFill>
                  <a:srgbClr val="FF0000"/>
                </a:solidFill>
              </a:rPr>
              <a:t>集合的语言</a:t>
            </a:r>
            <a:r>
              <a:rPr lang="zh-CN" altLang="en-US" b="1"/>
              <a:t>来定义事件</a:t>
            </a:r>
            <a:r>
              <a:rPr lang="en-US" altLang="zh-CN" b="1"/>
              <a:t>.</a:t>
            </a:r>
          </a:p>
          <a:p>
            <a:pPr marL="609600" indent="-609600" algn="ctr"/>
            <a:r>
              <a:rPr lang="zh-CN" altLang="en-US" b="1"/>
              <a:t>下面先从一个例子来分析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  <a:cs typeface="Times New Roman" pitchFamily="18" charset="0"/>
              </a:rPr>
              <a:t>例</a:t>
            </a:r>
            <a:r>
              <a:rPr lang="en-US" altLang="zh-CN" b="1"/>
              <a:t>1.1.6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将</a:t>
            </a:r>
            <a:r>
              <a:rPr lang="zh-CN" altLang="en-US" b="1">
                <a:latin typeface="宋体" pitchFamily="2" charset="-122"/>
              </a:rPr>
              <a:t>一枚硬币投掷两次，观察正反面出现情况，这是个随机试验</a:t>
            </a:r>
            <a:r>
              <a:rPr lang="en-US" altLang="zh-CN" b="1">
                <a:latin typeface="宋体" pitchFamily="2" charset="-122"/>
              </a:rPr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在这个随机试验中，如果设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第一次出现正面</a:t>
            </a:r>
            <a:r>
              <a:rPr lang="zh-CN" altLang="en-US" b="1">
                <a:latin typeface="宋体"/>
              </a:rPr>
              <a:t>”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样本空间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S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)}.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在一次试验中，</a:t>
            </a:r>
            <a:r>
              <a:rPr lang="en-US" altLang="zh-CN" b="1" i="1"/>
              <a:t>A</a:t>
            </a:r>
            <a:r>
              <a:rPr lang="zh-CN" altLang="en-US" b="1"/>
              <a:t>发生当且仅当在这次试验中出现基本事件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/>
              <a:t>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中的一个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这样可以认为</a:t>
            </a:r>
            <a:r>
              <a:rPr lang="en-US" altLang="zh-CN" b="1" i="1"/>
              <a:t>A</a:t>
            </a:r>
            <a:r>
              <a:rPr lang="zh-CN" altLang="en-US" b="1"/>
              <a:t>是由</a:t>
            </a:r>
            <a:r>
              <a:rPr lang="en-US" altLang="zh-CN" b="1"/>
              <a:t>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  <a:r>
              <a:rPr lang="zh-CN" altLang="en-US" b="1"/>
              <a:t>组成的，而将</a:t>
            </a:r>
            <a:r>
              <a:rPr lang="en-US" altLang="zh-CN" b="1" i="1"/>
              <a:t>A</a:t>
            </a:r>
            <a:r>
              <a:rPr lang="zh-CN" altLang="en-US" b="1"/>
              <a:t>定义为它们组成的集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  <a:r>
              <a:rPr lang="en-US" altLang="zh-CN" b="1"/>
              <a:t>.</a:t>
            </a:r>
          </a:p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是样本空间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子集</a:t>
            </a:r>
            <a:r>
              <a:rPr lang="en-US" altLang="zh-CN" b="1"/>
              <a:t>.</a:t>
            </a:r>
          </a:p>
          <a:p>
            <a:pPr marL="609600" indent="-609600" algn="ctr">
              <a:buFontTx/>
              <a:buNone/>
            </a:pPr>
            <a:endParaRPr lang="en-US" altLang="zh-CN" b="1"/>
          </a:p>
          <a:p>
            <a:pPr marL="609600" indent="-609600" algn="ctr"/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又如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事件</a:t>
            </a:r>
            <a:r>
              <a:rPr lang="en-US" altLang="zh-CN" b="1" i="1"/>
              <a:t>B</a:t>
            </a:r>
            <a:r>
              <a:rPr lang="zh-CN" altLang="en-US" b="1"/>
              <a:t>表示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两次出现同一面</a:t>
            </a:r>
            <a:r>
              <a:rPr lang="zh-CN" altLang="en-US" b="1">
                <a:latin typeface="宋体"/>
              </a:rPr>
              <a:t>”</a:t>
            </a:r>
            <a:endParaRPr lang="zh-CN" altLang="en-US" b="1"/>
          </a:p>
          <a:p>
            <a:pPr marL="609600" indent="-609600"/>
            <a:r>
              <a:rPr lang="zh-CN" altLang="en-US" b="1"/>
              <a:t>在一次试验中，</a:t>
            </a:r>
            <a:r>
              <a:rPr lang="en-US" altLang="zh-CN" b="1" i="1"/>
              <a:t>B</a:t>
            </a:r>
            <a:r>
              <a:rPr lang="zh-CN" altLang="en-US" b="1"/>
              <a:t>发生当且仅当在这次试验中基本事件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中的一个出现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这样可以认为</a:t>
            </a:r>
            <a:r>
              <a:rPr lang="en-US" altLang="zh-CN" b="1" i="1"/>
              <a:t>B</a:t>
            </a:r>
            <a:r>
              <a:rPr lang="zh-CN" altLang="en-US" b="1"/>
              <a:t>是由</a:t>
            </a:r>
            <a:r>
              <a:rPr lang="en-US" altLang="zh-CN" b="1"/>
              <a:t>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</a:t>
            </a:r>
            <a:r>
              <a:rPr lang="zh-CN" altLang="en-US" b="1"/>
              <a:t>组成的，而将</a:t>
            </a:r>
            <a:r>
              <a:rPr lang="en-US" altLang="zh-CN" b="1" i="1"/>
              <a:t>B</a:t>
            </a:r>
            <a:r>
              <a:rPr lang="zh-CN" altLang="en-US" b="1"/>
              <a:t>定义为它们组成的集合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类似地，事件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至少有一次出现正面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，可定义为集合</a:t>
            </a:r>
            <a:r>
              <a:rPr lang="zh-CN" altLang="en-US"/>
              <a:t> 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反，正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事件</a:t>
            </a:r>
            <a:r>
              <a:rPr lang="en-US" altLang="zh-CN" b="1" i="1"/>
              <a:t>D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第一次出现反面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，可定义为集合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反，正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  <a:r>
              <a:rPr lang="en-US" altLang="zh-CN" b="1"/>
              <a:t>.</a:t>
            </a:r>
            <a:endParaRPr lang="en-US" altLang="zh-CN" b="1" i="1">
              <a:solidFill>
                <a:srgbClr val="FF0000"/>
              </a:solidFill>
            </a:endParaRPr>
          </a:p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 i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 i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 i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zh-CN" altLang="en-US" b="1"/>
              <a:t>是样本空间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zh-CN" altLang="en-US" b="1">
                <a:solidFill>
                  <a:srgbClr val="FF0000"/>
                </a:solidFill>
              </a:rPr>
              <a:t>正，正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正，反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反，正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反，反</a:t>
            </a:r>
            <a:r>
              <a:rPr lang="en-US" altLang="zh-CN" b="1">
                <a:solidFill>
                  <a:srgbClr val="FF0000"/>
                </a:solidFill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子集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参考书</a:t>
            </a:r>
            <a:r>
              <a:rPr lang="en-US" altLang="zh-CN" b="1"/>
              <a:t>(Bibliography)</a:t>
            </a:r>
          </a:p>
        </p:txBody>
      </p:sp>
      <p:sp>
        <p:nvSpPr>
          <p:cNvPr id="229379" name="Rectangle 3"/>
          <p:cNvSpPr>
            <a:spLocks noRot="1" noChangeArrowheads="1"/>
          </p:cNvSpPr>
          <p:nvPr/>
        </p:nvSpPr>
        <p:spPr bwMode="auto">
          <a:xfrm>
            <a:off x="4651375" y="1981200"/>
            <a:ext cx="4194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zh-CN" altLang="zh-CN" sz="4000" b="1"/>
              <a:t>概率论基础 </a:t>
            </a:r>
            <a:endParaRPr lang="zh-CN" altLang="en-US" sz="4000" b="1"/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zh-CN" altLang="zh-CN" sz="4000" b="1"/>
              <a:t>严士健、王隽骧、刘秀芳 著，</a:t>
            </a:r>
            <a:endParaRPr lang="zh-CN" altLang="en-US" sz="4000" b="1"/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zh-CN" altLang="zh-CN" sz="4000" b="1"/>
              <a:t>科学出版社</a:t>
            </a:r>
            <a:endParaRPr lang="zh-CN" altLang="en-US" sz="4000" b="1"/>
          </a:p>
        </p:txBody>
      </p:sp>
      <p:pic>
        <p:nvPicPr>
          <p:cNvPr id="229380" name="Picture 4" descr="概率论基础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3763" y="1600200"/>
            <a:ext cx="3165475" cy="45259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一般地，人们将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事件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定义为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 i="1"/>
              <a:t>e</a:t>
            </a:r>
            <a:r>
              <a:rPr lang="zh-CN" altLang="en-US" b="1">
                <a:solidFill>
                  <a:srgbClr val="FF0000"/>
                </a:solidFill>
              </a:rPr>
              <a:t>的某个集合</a:t>
            </a:r>
            <a:r>
              <a:rPr lang="zh-CN" altLang="en-US" b="1"/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即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样本空间</a:t>
            </a:r>
            <a:r>
              <a:rPr lang="en-US" altLang="zh-CN" b="1" i="1"/>
              <a:t>S</a:t>
            </a:r>
            <a:r>
              <a:rPr lang="zh-CN" altLang="en-US" b="1">
                <a:solidFill>
                  <a:srgbClr val="FF0000"/>
                </a:solidFill>
              </a:rPr>
              <a:t>的某个子集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称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，当且仅当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中的某一个基本事件出现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随机试验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试验可</a:t>
            </a:r>
            <a:r>
              <a:rPr lang="zh-CN" altLang="en-US" b="1"/>
              <a:t>以在相同的条件下</a:t>
            </a:r>
            <a:r>
              <a:rPr lang="zh-CN" altLang="en-US" b="1">
                <a:solidFill>
                  <a:srgbClr val="FF0000"/>
                </a:solidFill>
              </a:rPr>
              <a:t>重复</a:t>
            </a:r>
            <a:r>
              <a:rPr lang="zh-CN" altLang="en-US" b="1"/>
              <a:t>进行；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b</a:t>
            </a:r>
            <a:r>
              <a:rPr lang="zh-CN" altLang="en-US" b="1"/>
              <a:t>）试验的所有可能的</a:t>
            </a:r>
            <a:r>
              <a:rPr lang="zh-CN" altLang="en-US" b="1">
                <a:solidFill>
                  <a:srgbClr val="FF0000"/>
                </a:solidFill>
              </a:rPr>
              <a:t>结果不止一个</a:t>
            </a:r>
            <a:r>
              <a:rPr lang="zh-CN" altLang="en-US" b="1"/>
              <a:t>，而且是事先</a:t>
            </a:r>
            <a:r>
              <a:rPr lang="zh-CN" altLang="en-US" b="1">
                <a:solidFill>
                  <a:srgbClr val="FF0000"/>
                </a:solidFill>
              </a:rPr>
              <a:t>已知</a:t>
            </a:r>
            <a:r>
              <a:rPr lang="zh-CN" altLang="en-US" b="1"/>
              <a:t>的；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c</a:t>
            </a:r>
            <a:r>
              <a:rPr lang="zh-CN" altLang="en-US" b="1"/>
              <a:t>）每次试验总是</a:t>
            </a:r>
            <a:r>
              <a:rPr lang="zh-CN" altLang="en-US" b="1">
                <a:solidFill>
                  <a:srgbClr val="FF0000"/>
                </a:solidFill>
              </a:rPr>
              <a:t>恰好</a:t>
            </a:r>
            <a:r>
              <a:rPr lang="zh-CN" altLang="en-US" b="1"/>
              <a:t>出现这些可能结果中的</a:t>
            </a:r>
            <a:r>
              <a:rPr lang="zh-CN" altLang="en-US" b="1">
                <a:solidFill>
                  <a:srgbClr val="FF0000"/>
                </a:solidFill>
              </a:rPr>
              <a:t>一个</a:t>
            </a:r>
            <a:r>
              <a:rPr lang="zh-CN" altLang="en-US" b="1"/>
              <a:t>，但究竟出现哪一个结果，试验之前是</a:t>
            </a:r>
            <a:r>
              <a:rPr lang="zh-CN" altLang="en-US" b="1">
                <a:solidFill>
                  <a:srgbClr val="FF0000"/>
                </a:solidFill>
              </a:rPr>
              <a:t>不能确切预言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</a:pPr>
            <a:r>
              <a:rPr lang="zh-CN" altLang="en-US" sz="3600" b="1">
                <a:latin typeface="Times New Roman" pitchFamily="18" charset="0"/>
              </a:rPr>
              <a:t>特殊</a:t>
            </a:r>
            <a:r>
              <a:rPr lang="zh-CN" altLang="en-US" sz="3600" b="1">
                <a:latin typeface="宋体" pitchFamily="2" charset="-122"/>
              </a:rPr>
              <a:t>事件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样本空间</a:t>
            </a:r>
            <a:r>
              <a:rPr lang="en-US" altLang="zh-CN" b="1" i="1"/>
              <a:t>S</a:t>
            </a:r>
            <a:r>
              <a:rPr lang="zh-CN" altLang="en-US" b="1"/>
              <a:t>和空集</a:t>
            </a:r>
            <a:r>
              <a:rPr lang="zh-CN" altLang="en-US" b="1">
                <a:sym typeface="Symbol" pitchFamily="18" charset="2"/>
              </a:rPr>
              <a:t></a:t>
            </a:r>
            <a:r>
              <a:rPr lang="zh-CN" altLang="en-US" b="1"/>
              <a:t>作为</a:t>
            </a:r>
            <a:r>
              <a:rPr lang="en-US" altLang="zh-CN" b="1" i="1"/>
              <a:t>S</a:t>
            </a:r>
            <a:r>
              <a:rPr lang="zh-CN" altLang="en-US" b="1"/>
              <a:t>的子集也看作事件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由于</a:t>
            </a:r>
            <a:r>
              <a:rPr lang="en-US" altLang="zh-CN" b="1" i="1"/>
              <a:t>S</a:t>
            </a:r>
            <a:r>
              <a:rPr lang="zh-CN" altLang="en-US" b="1"/>
              <a:t>包含所有的基本事件，故在每次试验中，必有一个基本事件</a:t>
            </a:r>
            <a:r>
              <a:rPr lang="en-US" altLang="zh-CN" b="1" i="1"/>
              <a:t>e</a:t>
            </a:r>
            <a:r>
              <a:rPr lang="en-US" altLang="zh-CN" b="1"/>
              <a:t>∊</a:t>
            </a:r>
            <a:r>
              <a:rPr lang="en-US" altLang="zh-CN" b="1" i="1"/>
              <a:t>S</a:t>
            </a:r>
            <a:r>
              <a:rPr lang="zh-CN" altLang="en-US" b="1"/>
              <a:t>发生，即在试验中，事件</a:t>
            </a:r>
            <a:r>
              <a:rPr lang="en-US" altLang="zh-CN" b="1" i="1"/>
              <a:t>S</a:t>
            </a:r>
            <a:r>
              <a:rPr lang="zh-CN" altLang="en-US" b="1"/>
              <a:t>必然发生；因此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/>
              <a:t>S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F0000"/>
                </a:solidFill>
              </a:rPr>
              <a:t>必然事件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又因在</a:t>
            </a:r>
            <a:r>
              <a:rPr lang="zh-CN" altLang="en-US" b="1">
                <a:sym typeface="Symbol" pitchFamily="18" charset="2"/>
              </a:rPr>
              <a:t></a:t>
            </a:r>
            <a:r>
              <a:rPr lang="zh-CN" altLang="en-US" b="1"/>
              <a:t>中不包含任何一个基本事件，故在任何一次试验中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 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永远不会发生；因此</a:t>
            </a:r>
            <a:r>
              <a:rPr lang="en-US" altLang="zh-CN" b="1">
                <a:latin typeface="宋体" pitchFamily="2" charset="-122"/>
              </a:rPr>
              <a:t>, 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F0000"/>
                </a:solidFill>
              </a:rPr>
              <a:t>不可能事件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常用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zh-CN" altLang="en-US" b="1"/>
              <a:t>分别表示</a:t>
            </a:r>
            <a:r>
              <a:rPr lang="zh-CN" altLang="en-US" b="1">
                <a:solidFill>
                  <a:srgbClr val="FF0000"/>
                </a:solidFill>
              </a:rPr>
              <a:t>必然事件</a:t>
            </a:r>
            <a:r>
              <a:rPr lang="zh-CN" altLang="en-US" b="1"/>
              <a:t>与</a:t>
            </a:r>
            <a:r>
              <a:rPr lang="zh-CN" altLang="en-US" b="1">
                <a:solidFill>
                  <a:srgbClr val="FF0000"/>
                </a:solidFill>
              </a:rPr>
              <a:t>不可能事件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必然事件</a:t>
            </a:r>
            <a:r>
              <a:rPr lang="en-US" altLang="zh-CN" b="1" i="1"/>
              <a:t>S</a:t>
            </a:r>
            <a:r>
              <a:rPr lang="zh-CN" altLang="en-US" b="1"/>
              <a:t>与不可能事件</a:t>
            </a:r>
            <a:r>
              <a:rPr lang="zh-CN" altLang="en-US" b="1">
                <a:sym typeface="Symbol" pitchFamily="18" charset="2"/>
              </a:rPr>
              <a:t></a:t>
            </a:r>
            <a:r>
              <a:rPr lang="zh-CN" altLang="en-US" b="1"/>
              <a:t>可以说不是随机事件，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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endParaRPr lang="en-US" altLang="zh-CN" b="1"/>
          </a:p>
          <a:p>
            <a:pPr marL="609600" indent="-609600"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但是为了研究的方便，还是把它们作为随机事件的两个</a:t>
            </a:r>
            <a:r>
              <a:rPr lang="zh-CN" altLang="en-US" b="1">
                <a:solidFill>
                  <a:srgbClr val="FF0000"/>
                </a:solidFill>
              </a:rPr>
              <a:t>极端情形</a:t>
            </a:r>
            <a:r>
              <a:rPr lang="zh-CN" altLang="en-US" b="1"/>
              <a:t>来处理</a:t>
            </a:r>
            <a:r>
              <a:rPr lang="en-US" altLang="zh-CN" b="1"/>
              <a:t>.</a:t>
            </a:r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1979613" y="3429000"/>
            <a:ext cx="3429000" cy="3429000"/>
            <a:chOff x="1392" y="768"/>
            <a:chExt cx="2160" cy="2160"/>
          </a:xfrm>
        </p:grpSpPr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1392" y="768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0" y="2544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S</a:t>
              </a:r>
            </a:p>
          </p:txBody>
        </p:sp>
        <p:sp>
          <p:nvSpPr>
            <p:cNvPr id="131078" name="Oval 6" descr="宽上对角线"/>
            <p:cNvSpPr>
              <a:spLocks noChangeArrowheads="1"/>
            </p:cNvSpPr>
            <p:nvPr/>
          </p:nvSpPr>
          <p:spPr bwMode="auto">
            <a:xfrm>
              <a:off x="1536" y="864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9" name="Text Box 7"/>
            <p:cNvSpPr txBox="1">
              <a:spLocks noChangeArrowheads="1"/>
            </p:cNvSpPr>
            <p:nvPr/>
          </p:nvSpPr>
          <p:spPr bwMode="auto">
            <a:xfrm>
              <a:off x="2304" y="1728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ctr"/>
            <a:r>
              <a:rPr lang="zh-CN" altLang="en-US" b="1">
                <a:latin typeface="宋体" pitchFamily="2" charset="-122"/>
                <a:cs typeface="Times New Roman" pitchFamily="18" charset="0"/>
              </a:rPr>
              <a:t>再看几个</a:t>
            </a:r>
            <a:r>
              <a:rPr lang="zh-CN" altLang="en-US" b="1">
                <a:latin typeface="宋体" pitchFamily="2" charset="-122"/>
              </a:rPr>
              <a:t>事件的例子</a:t>
            </a:r>
          </a:p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1.1.7</a:t>
            </a:r>
            <a:r>
              <a:rPr lang="en-US" altLang="zh-CN"/>
              <a:t> </a:t>
            </a:r>
            <a:r>
              <a:rPr lang="zh-CN" altLang="en-US" b="1"/>
              <a:t>在例</a:t>
            </a:r>
            <a:r>
              <a:rPr lang="en-US" altLang="zh-CN" b="1"/>
              <a:t>3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记录某电话交换台在一段时间内接到的呼叫次数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这个随机试验中，如果设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</a:t>
            </a:r>
            <a:r>
              <a:rPr lang="zh-CN" altLang="en-US" b="1">
                <a:solidFill>
                  <a:srgbClr val="FF0000"/>
                </a:solidFill>
              </a:rPr>
              <a:t>不超过</a:t>
            </a:r>
            <a:r>
              <a:rPr lang="zh-CN" altLang="en-US" b="1"/>
              <a:t>三次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</a:t>
            </a:r>
            <a:r>
              <a:rPr lang="zh-CN" altLang="en-US" b="1">
                <a:solidFill>
                  <a:srgbClr val="FF0000"/>
                </a:solidFill>
              </a:rPr>
              <a:t>大于</a:t>
            </a:r>
            <a:r>
              <a:rPr lang="zh-CN" altLang="en-US" b="1"/>
              <a:t>五次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则样本空间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{0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…}</a:t>
            </a:r>
            <a:r>
              <a:rPr lang="en-US" altLang="zh-CN" b="1"/>
              <a:t>.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{0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3}</a:t>
            </a:r>
            <a:r>
              <a:rPr lang="zh-CN" altLang="en-US" b="1"/>
              <a:t>，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{6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8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…}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例</a:t>
            </a:r>
            <a:r>
              <a:rPr lang="en-US" altLang="zh-CN" b="1"/>
              <a:t>1.1.8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在例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</a:t>
            </a:r>
            <a:r>
              <a:rPr lang="zh-CN" altLang="en-US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从一批灯泡中抽取一只灯泡，测试它的使用寿命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这个随机试验中，</a:t>
            </a:r>
          </a:p>
          <a:p>
            <a:pPr marL="609600" indent="-609600"/>
            <a:r>
              <a:rPr lang="zh-CN" altLang="en-US" b="1"/>
              <a:t>设</a:t>
            </a:r>
            <a:r>
              <a:rPr lang="en-US" altLang="zh-CN" b="1" i="1"/>
              <a:t>t</a:t>
            </a:r>
            <a:r>
              <a:rPr lang="zh-CN" altLang="en-US" b="1"/>
              <a:t>表示灯泡的使用寿命，则样本空间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/>
              <a:t>|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≥0}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如果设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灯泡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寿命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小于</a:t>
            </a:r>
            <a:r>
              <a:rPr lang="zh-CN" altLang="en-US" b="1">
                <a:latin typeface="宋体" pitchFamily="2" charset="-122"/>
              </a:rPr>
              <a:t>五小时</a:t>
            </a:r>
            <a:r>
              <a:rPr lang="zh-CN" altLang="en-US" b="1">
                <a:latin typeface="Times New Roman"/>
              </a:rPr>
              <a:t>”</a:t>
            </a:r>
            <a:r>
              <a:rPr lang="zh-CN" altLang="en-US" b="1"/>
              <a:t>，</a:t>
            </a:r>
            <a:endParaRPr lang="zh-CN" altLang="en-US" b="1">
              <a:latin typeface="宋体" pitchFamily="2" charset="-122"/>
            </a:endParaRP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则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latin typeface="Times New Roman" pitchFamily="18" charset="0"/>
              </a:rPr>
              <a:t>:</a:t>
            </a:r>
            <a:r>
              <a:rPr lang="en-US" altLang="zh-CN" b="1">
                <a:solidFill>
                  <a:srgbClr val="FF0000"/>
                </a:solidFill>
              </a:rPr>
              <a:t>0≤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&lt;5}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1.1.9</a:t>
            </a:r>
            <a:r>
              <a:rPr lang="en-US" altLang="zh-CN"/>
              <a:t> </a:t>
            </a:r>
            <a:r>
              <a:rPr lang="zh-CN" altLang="en-US" b="1"/>
              <a:t>在例</a:t>
            </a:r>
            <a:r>
              <a:rPr lang="en-US" altLang="zh-CN" b="1"/>
              <a:t>5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观察某个地区一昼夜的最低温度和最高温度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</a:t>
            </a:r>
          </a:p>
          <a:p>
            <a:pPr marL="609600" indent="-609600"/>
            <a:r>
              <a:rPr lang="zh-CN" altLang="en-US" b="1"/>
              <a:t>如果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设这个地区的温度不会小于</a:t>
            </a:r>
            <a:r>
              <a:rPr lang="en-US" altLang="zh-CN" b="1" i="1"/>
              <a:t>T</a:t>
            </a:r>
            <a:r>
              <a:rPr lang="en-US" altLang="zh-CN" b="1" baseline="-25000"/>
              <a:t>0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也不会大于</a:t>
            </a:r>
            <a:r>
              <a:rPr lang="en-US" altLang="zh-CN" b="1" i="1"/>
              <a:t>T</a:t>
            </a:r>
            <a:r>
              <a:rPr lang="en-US" altLang="zh-CN" b="1" baseline="-25000"/>
              <a:t>1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，则</a:t>
            </a:r>
            <a:r>
              <a:rPr lang="zh-CN" altLang="en-US" b="1">
                <a:latin typeface="宋体" pitchFamily="2" charset="-122"/>
              </a:rPr>
              <a:t>样本空间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>
                <a:latin typeface="Times New Roman" pitchFamily="18" charset="0"/>
              </a:rPr>
              <a:t>: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0 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&lt;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}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设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最高温度与最低温度之</a:t>
            </a:r>
            <a:r>
              <a:rPr lang="zh-CN" altLang="en-US" b="1">
                <a:solidFill>
                  <a:srgbClr val="FF0000"/>
                </a:solidFill>
              </a:rPr>
              <a:t>差不超过</a:t>
            </a:r>
            <a:r>
              <a:rPr lang="en-US" altLang="zh-CN" b="1">
                <a:solidFill>
                  <a:srgbClr val="FF0000"/>
                </a:solidFill>
              </a:rPr>
              <a:t>10℃</a:t>
            </a:r>
            <a:r>
              <a:rPr lang="en-US" altLang="zh-CN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则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{(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>
                <a:latin typeface="Times New Roman" pitchFamily="18" charset="0"/>
              </a:rPr>
              <a:t>: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−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≤10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0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≤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&lt;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≤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}</a:t>
            </a:r>
            <a:r>
              <a:rPr lang="en-US" altLang="zh-CN" b="1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zh-CN" b="1">
                <a:cs typeface="Times New Roman" pitchFamily="18" charset="0"/>
                <a:hlinkClick r:id="rId2" action="ppaction://hlinksldjump"/>
              </a:rPr>
              <a:t>1.</a:t>
            </a:r>
            <a:r>
              <a:rPr lang="en-US" altLang="zh-CN" b="1">
                <a:hlinkClick r:id="rId2" action="ppaction://hlinksldjump"/>
              </a:rPr>
              <a:t>2</a:t>
            </a:r>
            <a:r>
              <a:rPr lang="en-US" altLang="zh-CN" b="1"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</a:rPr>
              <a:t>事件的关系和运算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 b="1">
              <a:latin typeface="宋体" pitchFamily="2" charset="-122"/>
            </a:endParaRPr>
          </a:p>
          <a:p>
            <a:pPr marL="609600" indent="-609600"/>
            <a:r>
              <a:rPr lang="zh-CN" altLang="en-US" b="1"/>
              <a:t>在实际问题中，往往要在同一个试验中同时研究几个事件以及它们之间的联系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详细分析事件之间的关系，不仅可以帮助人们更深入地认识事件的本质，而且可以大大简化一些复杂的事件</a:t>
            </a:r>
            <a:r>
              <a:rPr lang="en-US" altLang="zh-CN" b="1"/>
              <a:t>.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/>
          </p:cNvSpPr>
          <p:nvPr/>
        </p:nvSpPr>
        <p:spPr bwMode="auto">
          <a:xfrm>
            <a:off x="304800" y="685800"/>
            <a:ext cx="85407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在下面的叙述中，为直观起见，用平面上的一个矩形域表示样本空间</a:t>
            </a:r>
            <a:r>
              <a:rPr lang="en-US" altLang="zh-CN" sz="3200" b="1" i="1"/>
              <a:t>S</a:t>
            </a:r>
            <a:r>
              <a:rPr lang="en-US" altLang="zh-CN" sz="3200" b="1">
                <a:latin typeface="宋体" pitchFamily="2" charset="-122"/>
              </a:rPr>
              <a:t>.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819400" y="2590800"/>
            <a:ext cx="3429000" cy="3429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4800600" y="4114800"/>
            <a:ext cx="3810000" cy="1295400"/>
            <a:chOff x="3024" y="2592"/>
            <a:chExt cx="2400" cy="816"/>
          </a:xfrm>
        </p:grpSpPr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3024" y="259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36198" name="AutoShape 6"/>
            <p:cNvSpPr>
              <a:spLocks/>
            </p:cNvSpPr>
            <p:nvPr/>
          </p:nvSpPr>
          <p:spPr bwMode="auto">
            <a:xfrm>
              <a:off x="4376" y="2888"/>
              <a:ext cx="1048" cy="520"/>
            </a:xfrm>
            <a:prstGeom prst="borderCallout1">
              <a:avLst>
                <a:gd name="adj1" fmla="val 13847"/>
                <a:gd name="adj2" fmla="val -4579"/>
                <a:gd name="adj3" fmla="val -24616"/>
                <a:gd name="adj4" fmla="val -100764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800" b="1">
                  <a:latin typeface="宋体" pitchFamily="2" charset="-122"/>
                </a:rPr>
                <a:t>样本空间</a:t>
              </a:r>
              <a:r>
                <a:rPr lang="en-US" altLang="zh-CN" sz="2800" b="1" i="1"/>
                <a:t>S</a:t>
              </a:r>
            </a:p>
          </p:txBody>
        </p:sp>
      </p:grpSp>
      <p:sp>
        <p:nvSpPr>
          <p:cNvPr id="136199" name="Rectangle 7"/>
          <p:cNvSpPr>
            <a:spLocks noRot="1" noChangeArrowheads="1"/>
          </p:cNvSpPr>
          <p:nvPr/>
        </p:nvSpPr>
        <p:spPr bwMode="auto">
          <a:xfrm>
            <a:off x="304800" y="1773238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矩形内的每一点表示样本点</a:t>
            </a:r>
            <a:r>
              <a:rPr lang="en-US" altLang="zh-CN" sz="3200" b="1" i="1"/>
              <a:t>e</a:t>
            </a:r>
            <a:r>
              <a:rPr lang="en-US" altLang="zh-CN" sz="3200" b="1">
                <a:latin typeface="宋体" pitchFamily="2" charset="-122"/>
              </a:rPr>
              <a:t>(</a:t>
            </a:r>
            <a:r>
              <a:rPr lang="zh-CN" altLang="en-US" sz="3200" b="1">
                <a:latin typeface="宋体" pitchFamily="2" charset="-122"/>
              </a:rPr>
              <a:t>基本事件</a:t>
            </a:r>
            <a:r>
              <a:rPr lang="en-US" altLang="zh-CN" sz="3200" b="1">
                <a:latin typeface="宋体" pitchFamily="2" charset="-122"/>
              </a:rPr>
              <a:t>).</a:t>
            </a:r>
          </a:p>
        </p:txBody>
      </p: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3048000" y="2743200"/>
            <a:ext cx="3048000" cy="3200400"/>
            <a:chOff x="1920" y="1728"/>
            <a:chExt cx="1920" cy="2016"/>
          </a:xfrm>
        </p:grpSpPr>
        <p:sp>
          <p:nvSpPr>
            <p:cNvPr id="136201" name="Oval 9"/>
            <p:cNvSpPr>
              <a:spLocks noChangeArrowheads="1"/>
            </p:cNvSpPr>
            <p:nvPr/>
          </p:nvSpPr>
          <p:spPr bwMode="auto">
            <a:xfrm>
              <a:off x="3648" y="2640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2" name="Oval 10"/>
            <p:cNvSpPr>
              <a:spLocks noChangeArrowheads="1"/>
            </p:cNvSpPr>
            <p:nvPr/>
          </p:nvSpPr>
          <p:spPr bwMode="auto">
            <a:xfrm>
              <a:off x="1968" y="172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3" name="Oval 11"/>
            <p:cNvSpPr>
              <a:spLocks noChangeArrowheads="1"/>
            </p:cNvSpPr>
            <p:nvPr/>
          </p:nvSpPr>
          <p:spPr bwMode="auto">
            <a:xfrm>
              <a:off x="1920" y="268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4" name="Oval 12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5" name="Oval 13"/>
            <p:cNvSpPr>
              <a:spLocks noChangeArrowheads="1"/>
            </p:cNvSpPr>
            <p:nvPr/>
          </p:nvSpPr>
          <p:spPr bwMode="auto">
            <a:xfrm>
              <a:off x="2784" y="172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6" name="Oval 14"/>
            <p:cNvSpPr>
              <a:spLocks noChangeArrowheads="1"/>
            </p:cNvSpPr>
            <p:nvPr/>
          </p:nvSpPr>
          <p:spPr bwMode="auto">
            <a:xfrm>
              <a:off x="1920" y="355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7" name="Oval 15"/>
            <p:cNvSpPr>
              <a:spLocks noChangeArrowheads="1"/>
            </p:cNvSpPr>
            <p:nvPr/>
          </p:nvSpPr>
          <p:spPr bwMode="auto">
            <a:xfrm>
              <a:off x="3648" y="172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8" name="Oval 16"/>
            <p:cNvSpPr>
              <a:spLocks noChangeArrowheads="1"/>
            </p:cNvSpPr>
            <p:nvPr/>
          </p:nvSpPr>
          <p:spPr bwMode="auto">
            <a:xfrm>
              <a:off x="3696" y="355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9" name="Oval 17"/>
            <p:cNvSpPr>
              <a:spLocks noChangeArrowheads="1"/>
            </p:cNvSpPr>
            <p:nvPr/>
          </p:nvSpPr>
          <p:spPr bwMode="auto">
            <a:xfrm>
              <a:off x="27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0" name="Oval 18"/>
            <p:cNvSpPr>
              <a:spLocks noChangeArrowheads="1"/>
            </p:cNvSpPr>
            <p:nvPr/>
          </p:nvSpPr>
          <p:spPr bwMode="auto">
            <a:xfrm>
              <a:off x="3168" y="220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1" name="Oval 19"/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2" name="Oval 20"/>
            <p:cNvSpPr>
              <a:spLocks noChangeArrowheads="1"/>
            </p:cNvSpPr>
            <p:nvPr/>
          </p:nvSpPr>
          <p:spPr bwMode="auto">
            <a:xfrm>
              <a:off x="3216" y="307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213" name="Group 21"/>
          <p:cNvGrpSpPr>
            <a:grpSpLocks/>
          </p:cNvGrpSpPr>
          <p:nvPr/>
        </p:nvGrpSpPr>
        <p:grpSpPr bwMode="auto">
          <a:xfrm>
            <a:off x="533400" y="3352800"/>
            <a:ext cx="3200400" cy="1371600"/>
            <a:chOff x="336" y="2112"/>
            <a:chExt cx="2016" cy="864"/>
          </a:xfrm>
        </p:grpSpPr>
        <p:sp>
          <p:nvSpPr>
            <p:cNvPr id="136214" name="Oval 22"/>
            <p:cNvSpPr>
              <a:spLocks noChangeArrowheads="1"/>
            </p:cNvSpPr>
            <p:nvPr/>
          </p:nvSpPr>
          <p:spPr bwMode="auto">
            <a:xfrm>
              <a:off x="2208" y="211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5" name="AutoShape 23"/>
            <p:cNvSpPr>
              <a:spLocks/>
            </p:cNvSpPr>
            <p:nvPr/>
          </p:nvSpPr>
          <p:spPr bwMode="auto">
            <a:xfrm>
              <a:off x="336" y="2304"/>
              <a:ext cx="912" cy="672"/>
            </a:xfrm>
            <a:prstGeom prst="borderCallout1">
              <a:avLst>
                <a:gd name="adj1" fmla="val 10713"/>
                <a:gd name="adj2" fmla="val 105264"/>
                <a:gd name="adj3" fmla="val -16667"/>
                <a:gd name="adj4" fmla="val 20175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3200" b="1">
                  <a:latin typeface="宋体" pitchFamily="2" charset="-122"/>
                </a:rPr>
                <a:t>样本点</a:t>
              </a:r>
              <a:r>
                <a:rPr lang="en-US" altLang="zh-CN" sz="3200" b="1" i="1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animBg="1"/>
      <p:bldP spid="13619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/>
          </p:cNvSpPr>
          <p:nvPr/>
        </p:nvSpPr>
        <p:spPr bwMode="auto">
          <a:xfrm>
            <a:off x="304800" y="685800"/>
            <a:ext cx="85407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在下面的叙述中，为直观起见，用平面上的一个矩形域表示样本空间</a:t>
            </a:r>
            <a:r>
              <a:rPr lang="en-US" altLang="zh-CN" sz="3200" b="1" i="1"/>
              <a:t>S</a:t>
            </a:r>
            <a:r>
              <a:rPr lang="en-US" altLang="zh-CN" sz="3200" b="1"/>
              <a:t>.</a:t>
            </a:r>
          </a:p>
        </p:txBody>
      </p:sp>
      <p:grpSp>
        <p:nvGrpSpPr>
          <p:cNvPr id="137219" name="Group 3"/>
          <p:cNvGrpSpPr>
            <a:grpSpLocks/>
          </p:cNvGrpSpPr>
          <p:nvPr/>
        </p:nvGrpSpPr>
        <p:grpSpPr bwMode="auto">
          <a:xfrm>
            <a:off x="2819400" y="2590800"/>
            <a:ext cx="3429000" cy="3429000"/>
            <a:chOff x="1776" y="1632"/>
            <a:chExt cx="2160" cy="2160"/>
          </a:xfrm>
        </p:grpSpPr>
        <p:sp>
          <p:nvSpPr>
            <p:cNvPr id="137220" name="Rectangle 4"/>
            <p:cNvSpPr>
              <a:spLocks noChangeArrowheads="1"/>
            </p:cNvSpPr>
            <p:nvPr/>
          </p:nvSpPr>
          <p:spPr bwMode="auto">
            <a:xfrm>
              <a:off x="1776" y="1632"/>
              <a:ext cx="2160" cy="2160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1" name="Text Box 5"/>
            <p:cNvSpPr txBox="1">
              <a:spLocks noChangeArrowheads="1"/>
            </p:cNvSpPr>
            <p:nvPr/>
          </p:nvSpPr>
          <p:spPr bwMode="auto">
            <a:xfrm>
              <a:off x="3456" y="3264"/>
              <a:ext cx="336" cy="365"/>
            </a:xfrm>
            <a:prstGeom prst="rect">
              <a:avLst/>
            </a:prstGeom>
            <a:solidFill>
              <a:srgbClr val="00FF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</a:rPr>
                <a:t>S</a:t>
              </a:r>
            </a:p>
          </p:txBody>
        </p:sp>
      </p:grpSp>
      <p:sp>
        <p:nvSpPr>
          <p:cNvPr id="137222" name="Rectangle 6"/>
          <p:cNvSpPr>
            <a:spLocks noRot="1" noChangeArrowheads="1"/>
          </p:cNvSpPr>
          <p:nvPr/>
        </p:nvSpPr>
        <p:spPr bwMode="auto">
          <a:xfrm>
            <a:off x="304800" y="1752600"/>
            <a:ext cx="8540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用矩形</a:t>
            </a:r>
            <a:r>
              <a:rPr lang="en-US" altLang="zh-CN" sz="3200" b="1" i="1"/>
              <a:t>S</a:t>
            </a:r>
            <a:r>
              <a:rPr lang="zh-CN" altLang="en-US" sz="3200" b="1">
                <a:latin typeface="宋体" pitchFamily="2" charset="-122"/>
              </a:rPr>
              <a:t>内的圆域表示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zh-CN" altLang="en-US" sz="3200" b="1">
                <a:latin typeface="宋体" pitchFamily="2" charset="-122"/>
              </a:rPr>
              <a:t>，例如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en-US" altLang="zh-CN" sz="3200" b="1" i="1"/>
              <a:t>A</a:t>
            </a:r>
            <a:r>
              <a:rPr lang="en-US" altLang="zh-CN" sz="3200" b="1"/>
              <a:t>.</a:t>
            </a:r>
            <a:r>
              <a:rPr lang="en-US" altLang="zh-CN" sz="3200" b="1">
                <a:latin typeface="宋体" pitchFamily="2" charset="-122"/>
              </a:rPr>
              <a:t> </a:t>
            </a:r>
          </a:p>
        </p:txBody>
      </p:sp>
      <p:grpSp>
        <p:nvGrpSpPr>
          <p:cNvPr id="137223" name="Group 7"/>
          <p:cNvGrpSpPr>
            <a:grpSpLocks/>
          </p:cNvGrpSpPr>
          <p:nvPr/>
        </p:nvGrpSpPr>
        <p:grpSpPr bwMode="auto">
          <a:xfrm>
            <a:off x="2971800" y="2819400"/>
            <a:ext cx="2286000" cy="2057400"/>
            <a:chOff x="1872" y="1776"/>
            <a:chExt cx="1440" cy="1296"/>
          </a:xfrm>
        </p:grpSpPr>
        <p:sp>
          <p:nvSpPr>
            <p:cNvPr id="137224" name="Oval 8"/>
            <p:cNvSpPr>
              <a:spLocks noChangeArrowheads="1"/>
            </p:cNvSpPr>
            <p:nvPr/>
          </p:nvSpPr>
          <p:spPr bwMode="auto">
            <a:xfrm>
              <a:off x="1872" y="1776"/>
              <a:ext cx="1440" cy="12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5" name="Text Box 9"/>
            <p:cNvSpPr txBox="1">
              <a:spLocks noChangeArrowheads="1"/>
            </p:cNvSpPr>
            <p:nvPr/>
          </p:nvSpPr>
          <p:spPr bwMode="auto">
            <a:xfrm>
              <a:off x="22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2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/>
          </p:cNvSpPr>
          <p:nvPr/>
        </p:nvSpPr>
        <p:spPr bwMode="auto">
          <a:xfrm>
            <a:off x="304800" y="685800"/>
            <a:ext cx="85407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</a:rPr>
              <a:t>在下面的叙述中，为直观起见，用平面上的一个矩形域表示样本空间</a:t>
            </a:r>
            <a:r>
              <a:rPr lang="en-US" altLang="zh-CN" sz="3200" b="1" i="1"/>
              <a:t>S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zh-CN" altLang="en-US" sz="3200" b="1">
                <a:latin typeface="宋体" pitchFamily="2" charset="-122"/>
              </a:rPr>
              <a:t>矩形内的每一点</a:t>
            </a:r>
            <a:r>
              <a:rPr lang="en-US" altLang="zh-CN" sz="3200" b="1" i="1"/>
              <a:t>e</a:t>
            </a:r>
            <a:r>
              <a:rPr lang="zh-CN" altLang="en-US" sz="3200" b="1">
                <a:latin typeface="宋体" pitchFamily="2" charset="-122"/>
              </a:rPr>
              <a:t>表示样本点</a:t>
            </a:r>
            <a:r>
              <a:rPr lang="en-US" altLang="zh-CN" sz="3200" b="1">
                <a:latin typeface="宋体" pitchFamily="2" charset="-122"/>
              </a:rPr>
              <a:t>(</a:t>
            </a:r>
            <a:r>
              <a:rPr lang="zh-CN" altLang="en-US" sz="3200" b="1">
                <a:latin typeface="宋体" pitchFamily="2" charset="-122"/>
              </a:rPr>
              <a:t>基本事件</a:t>
            </a:r>
            <a:r>
              <a:rPr lang="en-US" altLang="zh-CN" sz="3200" b="1">
                <a:latin typeface="宋体" pitchFamily="2" charset="-122"/>
              </a:rPr>
              <a:t>)</a:t>
            </a:r>
            <a:r>
              <a:rPr lang="zh-CN" altLang="en-US" sz="3200" b="1">
                <a:latin typeface="宋体" pitchFamily="2" charset="-122"/>
              </a:rPr>
              <a:t>，并用矩形内的两个圆域分别表示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en-US" altLang="zh-CN" sz="3200" b="1" i="1"/>
              <a:t>A</a:t>
            </a:r>
            <a:r>
              <a:rPr lang="zh-CN" altLang="en-US" sz="3200" b="1">
                <a:latin typeface="宋体" pitchFamily="2" charset="-122"/>
              </a:rPr>
              <a:t>和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en-US" altLang="zh-CN" sz="3200" b="1" i="1"/>
              <a:t>B</a:t>
            </a:r>
            <a:r>
              <a:rPr lang="en-US" altLang="zh-CN" sz="3200" b="1"/>
              <a:t>.</a:t>
            </a:r>
            <a:r>
              <a:rPr lang="en-US" altLang="zh-CN" sz="3200">
                <a:latin typeface="宋体" pitchFamily="2" charset="-122"/>
              </a:rPr>
              <a:t> </a:t>
            </a:r>
          </a:p>
        </p:txBody>
      </p:sp>
      <p:grpSp>
        <p:nvGrpSpPr>
          <p:cNvPr id="138243" name="Group 3"/>
          <p:cNvGrpSpPr>
            <a:grpSpLocks/>
          </p:cNvGrpSpPr>
          <p:nvPr/>
        </p:nvGrpSpPr>
        <p:grpSpPr bwMode="auto">
          <a:xfrm>
            <a:off x="2843213" y="2781300"/>
            <a:ext cx="3429000" cy="3429000"/>
            <a:chOff x="1680" y="1440"/>
            <a:chExt cx="2160" cy="2160"/>
          </a:xfrm>
        </p:grpSpPr>
        <p:sp>
          <p:nvSpPr>
            <p:cNvPr id="138244" name="Rectangle 4"/>
            <p:cNvSpPr>
              <a:spLocks noChangeArrowheads="1"/>
            </p:cNvSpPr>
            <p:nvPr/>
          </p:nvSpPr>
          <p:spPr bwMode="auto">
            <a:xfrm>
              <a:off x="1680" y="1440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1728" y="1536"/>
              <a:ext cx="1344" cy="1344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>
              <a:off x="2160" y="206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138247" name="Oval 7"/>
            <p:cNvSpPr>
              <a:spLocks noChangeArrowheads="1"/>
            </p:cNvSpPr>
            <p:nvPr/>
          </p:nvSpPr>
          <p:spPr bwMode="auto">
            <a:xfrm>
              <a:off x="2640" y="2400"/>
              <a:ext cx="912" cy="912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2880" y="278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38249" name="Text Box 9"/>
            <p:cNvSpPr txBox="1">
              <a:spLocks noChangeArrowheads="1"/>
            </p:cNvSpPr>
            <p:nvPr/>
          </p:nvSpPr>
          <p:spPr bwMode="auto">
            <a:xfrm>
              <a:off x="3408" y="3216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样本点、样本空间</a:t>
            </a:r>
            <a:endParaRPr lang="en-US" altLang="zh-CN" b="1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随机试验的</a:t>
            </a:r>
            <a:r>
              <a:rPr lang="zh-CN" altLang="en-US" b="1">
                <a:solidFill>
                  <a:srgbClr val="FF0000"/>
                </a:solidFill>
              </a:rPr>
              <a:t>每一个可能的结果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event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，也称作</a:t>
            </a:r>
            <a:r>
              <a:rPr lang="zh-CN" altLang="en-US" b="1">
                <a:solidFill>
                  <a:srgbClr val="FF0000"/>
                </a:solidFill>
              </a:rPr>
              <a:t>样本点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point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，用字母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表示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>
                <a:latin typeface="宋体" pitchFamily="2" charset="-122"/>
              </a:rPr>
              <a:t>随机试验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全体基本事件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所构成的集合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</a:p>
          <a:p>
            <a:pPr marL="609600" indent="-609600" algn="just"/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样本空间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space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，记为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b="1">
                <a:latin typeface="宋体" pitchFamily="2" charset="-122"/>
              </a:rPr>
              <a:t>.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事件是样本空间的子集，所以事件间的关系和运算不外乎集合与集合间的关系与运算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由于相应的概念在概率论中的特殊含义，我们能够对这些关系与运算做概率方面的解释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目的</a:t>
            </a:r>
            <a:r>
              <a:rPr lang="en-US" altLang="zh-CN" b="1">
                <a:latin typeface="Times New Roman" pitchFamily="18" charset="0"/>
              </a:rPr>
              <a:t>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考察集合论中的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C</a:t>
            </a:r>
            <a:r>
              <a:rPr lang="zh-CN" altLang="en-US" b="1"/>
              <a:t>，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zh-CN" altLang="en-US" b="1"/>
              <a:t>，</a:t>
            </a:r>
            <a:r>
              <a:rPr lang="en-US" altLang="zh-CN" b="1" i="1"/>
              <a:t>AB</a:t>
            </a:r>
            <a:r>
              <a:rPr lang="zh-CN" altLang="en-US" b="1"/>
              <a:t>， 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zh-CN" altLang="en-US" b="1"/>
              <a:t>，</a:t>
            </a: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B</a:t>
            </a:r>
            <a:r>
              <a:rPr lang="zh-CN" altLang="en-US" b="1"/>
              <a:t>，</a:t>
            </a:r>
            <a:r>
              <a:rPr kumimoji="1" lang="en-US" altLang="zh-CN" b="1" i="1"/>
              <a:t>A</a:t>
            </a:r>
            <a:r>
              <a:rPr kumimoji="1" lang="en-US" altLang="zh-CN" b="1" baseline="30000"/>
              <a:t>c</a:t>
            </a:r>
            <a:endParaRPr lang="en-US" altLang="zh-CN" b="1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在概率论中的含义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1.</a:t>
            </a:r>
            <a:r>
              <a:rPr lang="zh-CN" altLang="en-US" b="1"/>
              <a:t>事件的包含和相等</a:t>
            </a:r>
          </a:p>
          <a:p>
            <a:pPr marL="609600" indent="-609600"/>
            <a:r>
              <a:rPr lang="zh-CN" altLang="en-US" b="1"/>
              <a:t>如果事件</a:t>
            </a:r>
            <a:r>
              <a:rPr lang="en-US" altLang="zh-CN" b="1" i="1"/>
              <a:t>A</a:t>
            </a:r>
            <a:r>
              <a:rPr lang="zh-CN" altLang="en-US" b="1"/>
              <a:t>中的每一个样本点都属于事件</a:t>
            </a:r>
            <a:r>
              <a:rPr lang="en-US" altLang="zh-CN" b="1" i="1"/>
              <a:t>B</a:t>
            </a:r>
            <a:r>
              <a:rPr lang="en-US" altLang="zh-CN" b="1"/>
              <a:t>(</a:t>
            </a:r>
            <a:r>
              <a:rPr lang="zh-CN" altLang="en-US" b="1"/>
              <a:t>如图</a:t>
            </a:r>
            <a:r>
              <a:rPr lang="en-US" altLang="zh-CN" b="1"/>
              <a:t>1.1)</a:t>
            </a:r>
            <a:r>
              <a:rPr lang="zh-CN" altLang="en-US" b="1"/>
              <a:t>，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755650" y="2565400"/>
            <a:ext cx="3429000" cy="3429000"/>
            <a:chOff x="480" y="1296"/>
            <a:chExt cx="2160" cy="2160"/>
          </a:xfrm>
        </p:grpSpPr>
        <p:sp>
          <p:nvSpPr>
            <p:cNvPr id="140292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3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40294" name="Oval 6" descr="宽上对角线"/>
            <p:cNvSpPr>
              <a:spLocks noChangeArrowheads="1"/>
            </p:cNvSpPr>
            <p:nvPr/>
          </p:nvSpPr>
          <p:spPr bwMode="auto">
            <a:xfrm>
              <a:off x="624" y="139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5" name="Text Box 7"/>
            <p:cNvSpPr txBox="1">
              <a:spLocks noChangeArrowheads="1"/>
            </p:cNvSpPr>
            <p:nvPr/>
          </p:nvSpPr>
          <p:spPr bwMode="auto">
            <a:xfrm>
              <a:off x="1968" y="225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768" y="1776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  <p:sp>
        <p:nvSpPr>
          <p:cNvPr id="140298" name="Rectangle 10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则称事件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包含</a:t>
            </a:r>
            <a:r>
              <a:rPr lang="zh-CN" altLang="en-US" sz="3200" b="1"/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或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  <p:bldP spid="14029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 </a:t>
            </a:r>
            <a:r>
              <a:rPr lang="zh-CN" altLang="en-US" b="1"/>
              <a:t>或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在概率论中的含义</a:t>
            </a:r>
          </a:p>
          <a:p>
            <a:pPr marL="609600" indent="-609600"/>
            <a:r>
              <a:rPr lang="zh-CN" altLang="en-US" b="1"/>
              <a:t>做一次随机试验</a:t>
            </a:r>
            <a:r>
              <a:rPr lang="en-US" altLang="zh-CN" b="1" i="1"/>
              <a:t>E</a:t>
            </a:r>
            <a:r>
              <a:rPr lang="zh-CN" altLang="en-US" b="1"/>
              <a:t>，出现了样本点</a:t>
            </a:r>
            <a:r>
              <a:rPr lang="en-US" altLang="zh-CN" b="1" i="1"/>
              <a:t>e</a:t>
            </a:r>
            <a:r>
              <a:rPr lang="zh-CN" altLang="en-US" b="1"/>
              <a:t>，</a:t>
            </a:r>
            <a:r>
              <a:rPr lang="en-US" altLang="zh-CN" b="1" i="1"/>
              <a:t>e</a:t>
            </a:r>
            <a:r>
              <a:rPr lang="en-US" altLang="zh-CN" b="1"/>
              <a:t>∊</a:t>
            </a:r>
            <a:r>
              <a:rPr lang="en-US" altLang="zh-CN" b="1" i="1"/>
              <a:t>S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755650" y="2565400"/>
            <a:ext cx="3429000" cy="3429000"/>
            <a:chOff x="480" y="1296"/>
            <a:chExt cx="2160" cy="2160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1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42342" name="Oval 6" descr="宽上对角线"/>
            <p:cNvSpPr>
              <a:spLocks noChangeArrowheads="1"/>
            </p:cNvSpPr>
            <p:nvPr/>
          </p:nvSpPr>
          <p:spPr bwMode="auto">
            <a:xfrm>
              <a:off x="624" y="139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3" name="Text Box 7"/>
            <p:cNvSpPr txBox="1">
              <a:spLocks noChangeArrowheads="1"/>
            </p:cNvSpPr>
            <p:nvPr/>
          </p:nvSpPr>
          <p:spPr bwMode="auto">
            <a:xfrm>
              <a:off x="1968" y="225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42344" name="Oval 8"/>
            <p:cNvSpPr>
              <a:spLocks noChangeArrowheads="1"/>
            </p:cNvSpPr>
            <p:nvPr/>
          </p:nvSpPr>
          <p:spPr bwMode="auto">
            <a:xfrm>
              <a:off x="768" y="1776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5" name="Text Box 9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  <p:grpSp>
        <p:nvGrpSpPr>
          <p:cNvPr id="142346" name="Group 10"/>
          <p:cNvGrpSpPr>
            <a:grpSpLocks/>
          </p:cNvGrpSpPr>
          <p:nvPr/>
        </p:nvGrpSpPr>
        <p:grpSpPr bwMode="auto">
          <a:xfrm>
            <a:off x="179388" y="3789363"/>
            <a:ext cx="2376487" cy="936625"/>
            <a:chOff x="336" y="2112"/>
            <a:chExt cx="2016" cy="864"/>
          </a:xfrm>
        </p:grpSpPr>
        <p:sp>
          <p:nvSpPr>
            <p:cNvPr id="142347" name="Oval 11"/>
            <p:cNvSpPr>
              <a:spLocks noChangeArrowheads="1"/>
            </p:cNvSpPr>
            <p:nvPr/>
          </p:nvSpPr>
          <p:spPr bwMode="auto">
            <a:xfrm>
              <a:off x="2208" y="211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8" name="AutoShape 12"/>
            <p:cNvSpPr>
              <a:spLocks/>
            </p:cNvSpPr>
            <p:nvPr/>
          </p:nvSpPr>
          <p:spPr bwMode="auto">
            <a:xfrm>
              <a:off x="336" y="2304"/>
              <a:ext cx="912" cy="672"/>
            </a:xfrm>
            <a:prstGeom prst="borderCallout1">
              <a:avLst>
                <a:gd name="adj1" fmla="val 10713"/>
                <a:gd name="adj2" fmla="val 105264"/>
                <a:gd name="adj3" fmla="val -16667"/>
                <a:gd name="adj4" fmla="val 20175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宋体" pitchFamily="2" charset="-122"/>
                </a:rPr>
                <a:t>样本点</a:t>
              </a:r>
              <a:r>
                <a:rPr lang="en-US" altLang="zh-CN" sz="2400" b="1" i="1"/>
                <a:t>e</a:t>
              </a:r>
            </a:p>
          </p:txBody>
        </p:sp>
      </p:grpSp>
      <p:sp>
        <p:nvSpPr>
          <p:cNvPr id="142349" name="Rectangle 13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若</a:t>
            </a:r>
            <a:r>
              <a:rPr lang="en-US" altLang="zh-CN" sz="3200" b="1" i="1"/>
              <a:t>e</a:t>
            </a:r>
            <a:r>
              <a:rPr lang="en-US" altLang="zh-CN" sz="3200" b="1"/>
              <a:t>∊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，则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发生了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</a:rPr>
              <a:t>由于</a:t>
            </a:r>
            <a:r>
              <a:rPr lang="zh-CN" altLang="en-US" sz="3200" b="1"/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包含</a:t>
            </a:r>
            <a:r>
              <a:rPr lang="zh-CN" altLang="en-US" sz="3200" b="1"/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则</a:t>
            </a:r>
            <a:r>
              <a:rPr lang="en-US" altLang="zh-CN" sz="3200" b="1" i="1"/>
              <a:t>e</a:t>
            </a:r>
            <a:r>
              <a:rPr lang="en-US" altLang="zh-CN" sz="3200" b="1"/>
              <a:t>∊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/>
              <a:t>，因此</a:t>
            </a:r>
          </a:p>
          <a:p>
            <a:pPr marL="609600" indent="-609600" algn="ctr">
              <a:spcBef>
                <a:spcPct val="20000"/>
              </a:spcBef>
            </a:pPr>
            <a:r>
              <a:rPr lang="zh-CN" altLang="en-US" sz="3200" b="1"/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也发生了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  <p:bldP spid="14234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755650" y="2565400"/>
            <a:ext cx="3429000" cy="3429000"/>
            <a:chOff x="480" y="1296"/>
            <a:chExt cx="2160" cy="2160"/>
          </a:xfrm>
        </p:grpSpPr>
        <p:sp>
          <p:nvSpPr>
            <p:cNvPr id="144387" name="Rectangle 3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8" name="Text Box 4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44389" name="Oval 5" descr="宽上对角线"/>
            <p:cNvSpPr>
              <a:spLocks noChangeArrowheads="1"/>
            </p:cNvSpPr>
            <p:nvPr/>
          </p:nvSpPr>
          <p:spPr bwMode="auto">
            <a:xfrm>
              <a:off x="624" y="139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0" name="Text Box 6"/>
            <p:cNvSpPr txBox="1">
              <a:spLocks noChangeArrowheads="1"/>
            </p:cNvSpPr>
            <p:nvPr/>
          </p:nvSpPr>
          <p:spPr bwMode="auto">
            <a:xfrm>
              <a:off x="1968" y="225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768" y="1776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  <p:sp>
        <p:nvSpPr>
          <p:cNvPr id="144393" name="Rectangle 9"/>
          <p:cNvSpPr>
            <a:spLocks noRot="1" noChangeArrowheads="1"/>
          </p:cNvSpPr>
          <p:nvPr/>
        </p:nvSpPr>
        <p:spPr bwMode="auto">
          <a:xfrm>
            <a:off x="304800" y="692150"/>
            <a:ext cx="854075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显然，这时事件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发生必然导致</a:t>
            </a:r>
            <a:r>
              <a:rPr lang="zh-CN" altLang="en-US" sz="3200" b="1"/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发生</a:t>
            </a:r>
            <a:r>
              <a:rPr lang="en-US" altLang="zh-CN" sz="3200" b="1"/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故</a:t>
            </a:r>
            <a:r>
              <a:rPr lang="en-US" altLang="zh-CN" sz="3200" b="1" i="1"/>
              <a:t>B</a:t>
            </a:r>
            <a:r>
              <a:rPr lang="zh-CN" altLang="en-US" sz="3200" b="1"/>
              <a:t>包含</a:t>
            </a:r>
            <a:r>
              <a:rPr lang="en-US" altLang="zh-CN" sz="3200" b="1" i="1"/>
              <a:t>A</a:t>
            </a:r>
            <a:r>
              <a:rPr lang="zh-CN" altLang="en-US" sz="3200" b="1"/>
              <a:t>，也常</a:t>
            </a:r>
            <a:r>
              <a:rPr lang="zh-CN" altLang="en-US" sz="3200" b="1">
                <a:hlinkClick r:id="rId2" action="ppaction://hlinksldjump"/>
              </a:rPr>
              <a:t>定义</a:t>
            </a:r>
            <a:r>
              <a:rPr lang="zh-CN" altLang="en-US" sz="3200" b="1"/>
              <a:t>为：</a:t>
            </a:r>
            <a:r>
              <a:rPr lang="zh-CN" altLang="en-US" sz="3200" b="1">
                <a:latin typeface="宋体"/>
              </a:rPr>
              <a:t>“</a:t>
            </a:r>
            <a:r>
              <a:rPr lang="zh-CN" altLang="en-US" sz="3200" b="1">
                <a:solidFill>
                  <a:srgbClr val="FF0000"/>
                </a:solidFill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发生必然导致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发生，则称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包含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latin typeface="宋体"/>
              </a:rPr>
              <a:t>”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例如，在</a:t>
            </a:r>
            <a:r>
              <a:rPr lang="en-US" altLang="zh-CN" b="1"/>
              <a:t>1.1</a:t>
            </a:r>
            <a:r>
              <a:rPr lang="zh-CN" altLang="en-US" b="1"/>
              <a:t>节例</a:t>
            </a:r>
            <a:r>
              <a:rPr lang="en-US" altLang="zh-CN" b="1"/>
              <a:t>6</a:t>
            </a:r>
            <a:r>
              <a:rPr lang="zh-CN" altLang="en-US" b="1"/>
              <a:t>将一枚硬币投掷两次，观察正反面出现情况，这个随机试验中，如果设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第一次出现正面</a:t>
            </a:r>
            <a:r>
              <a:rPr lang="zh-CN" altLang="en-US" b="1">
                <a:latin typeface="宋体"/>
              </a:rPr>
              <a:t>”</a:t>
            </a:r>
            <a:endParaRPr lang="zh-CN" altLang="en-US" b="1"/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C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至少有一次出现正面</a:t>
            </a:r>
            <a:r>
              <a:rPr lang="zh-CN" altLang="en-US" b="1">
                <a:latin typeface="宋体"/>
              </a:rPr>
              <a:t>”</a:t>
            </a:r>
            <a:endParaRPr lang="zh-CN" altLang="en-US" b="1"/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由于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)}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C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反，正</a:t>
            </a:r>
            <a:r>
              <a:rPr lang="en-US" altLang="zh-CN" b="1"/>
              <a:t>)}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故有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C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649288"/>
          </a:xfrm>
        </p:spPr>
        <p:txBody>
          <a:bodyPr/>
          <a:lstStyle/>
          <a:p>
            <a:pPr marL="609600" indent="-609600"/>
            <a:r>
              <a:rPr lang="zh-CN" altLang="en-US" b="1"/>
              <a:t>对任意的事件</a:t>
            </a:r>
            <a:r>
              <a:rPr lang="en-US" altLang="zh-CN" b="1" i="1"/>
              <a:t>A</a:t>
            </a:r>
            <a:r>
              <a:rPr lang="zh-CN" altLang="en-US" b="1"/>
              <a:t>，有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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/>
              <a:t>.</a:t>
            </a:r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>
            <a:off x="2195513" y="1341438"/>
            <a:ext cx="3429000" cy="3429000"/>
            <a:chOff x="1392" y="768"/>
            <a:chExt cx="2160" cy="2160"/>
          </a:xfrm>
        </p:grpSpPr>
        <p:sp>
          <p:nvSpPr>
            <p:cNvPr id="146436" name="Rectangle 4"/>
            <p:cNvSpPr>
              <a:spLocks noChangeArrowheads="1"/>
            </p:cNvSpPr>
            <p:nvPr/>
          </p:nvSpPr>
          <p:spPr bwMode="auto">
            <a:xfrm>
              <a:off x="1392" y="768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7" name="Text Box 5"/>
            <p:cNvSpPr txBox="1">
              <a:spLocks noChangeArrowheads="1"/>
            </p:cNvSpPr>
            <p:nvPr/>
          </p:nvSpPr>
          <p:spPr bwMode="auto">
            <a:xfrm>
              <a:off x="3120" y="2544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S</a:t>
              </a:r>
            </a:p>
          </p:txBody>
        </p:sp>
        <p:sp>
          <p:nvSpPr>
            <p:cNvPr id="146438" name="Oval 6" descr="宽上对角线"/>
            <p:cNvSpPr>
              <a:spLocks noChangeArrowheads="1"/>
            </p:cNvSpPr>
            <p:nvPr/>
          </p:nvSpPr>
          <p:spPr bwMode="auto">
            <a:xfrm>
              <a:off x="1536" y="864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>
              <a:off x="2304" y="1728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</a:p>
          </p:txBody>
        </p:sp>
      </p:grpSp>
      <p:sp>
        <p:nvSpPr>
          <p:cNvPr id="146440" name="Rectangle 8"/>
          <p:cNvSpPr>
            <a:spLocks noRot="1" noChangeArrowheads="1"/>
          </p:cNvSpPr>
          <p:nvPr/>
        </p:nvSpPr>
        <p:spPr bwMode="auto">
          <a:xfrm>
            <a:off x="304800" y="47244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如果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zh-CN" altLang="en-US" sz="3200" b="1"/>
              <a:t>且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zh-CN" altLang="en-US" sz="3200" b="1"/>
              <a:t>则称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相等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=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uild="p"/>
      <p:bldP spid="146440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2.</a:t>
            </a:r>
            <a:r>
              <a:rPr lang="zh-CN" altLang="en-US" b="1"/>
              <a:t>事件的积</a:t>
            </a:r>
            <a:r>
              <a:rPr lang="en-US" altLang="zh-CN" b="1"/>
              <a:t>(</a:t>
            </a:r>
            <a:r>
              <a:rPr lang="zh-CN" altLang="en-US" b="1"/>
              <a:t>或交</a:t>
            </a:r>
            <a:r>
              <a:rPr lang="en-US" altLang="zh-CN" b="1"/>
              <a:t>)</a:t>
            </a:r>
          </a:p>
          <a:p>
            <a:pPr marL="609600" indent="-609600"/>
            <a:r>
              <a:rPr lang="zh-CN" altLang="en-US" b="1"/>
              <a:t>同时属于</a:t>
            </a:r>
            <a:r>
              <a:rPr lang="en-US" altLang="zh-CN" b="1" i="1"/>
              <a:t>A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zh-CN" altLang="en-US" b="1"/>
              <a:t>的样本点的集合</a:t>
            </a:r>
            <a:r>
              <a:rPr lang="en-US" altLang="zh-CN" b="1"/>
              <a:t>(</a:t>
            </a:r>
            <a:r>
              <a:rPr lang="zh-CN" altLang="en-US" b="1"/>
              <a:t>如图</a:t>
            </a:r>
            <a:r>
              <a:rPr lang="en-US" altLang="zh-CN" b="1"/>
              <a:t>1.2)</a:t>
            </a:r>
            <a:r>
              <a:rPr lang="zh-CN" altLang="en-US" b="1"/>
              <a:t>，</a:t>
            </a:r>
          </a:p>
        </p:txBody>
      </p:sp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755650" y="2420938"/>
            <a:ext cx="3429000" cy="3429000"/>
            <a:chOff x="480" y="1296"/>
            <a:chExt cx="2160" cy="2160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47462" name="Oval 6"/>
            <p:cNvSpPr>
              <a:spLocks noChangeArrowheads="1"/>
            </p:cNvSpPr>
            <p:nvPr/>
          </p:nvSpPr>
          <p:spPr bwMode="auto">
            <a:xfrm>
              <a:off x="528" y="1776"/>
              <a:ext cx="1632" cy="1632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3" name="Text Box 7"/>
            <p:cNvSpPr txBox="1">
              <a:spLocks noChangeArrowheads="1"/>
            </p:cNvSpPr>
            <p:nvPr/>
          </p:nvSpPr>
          <p:spPr bwMode="auto">
            <a:xfrm>
              <a:off x="1008" y="2592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248" y="1344"/>
              <a:ext cx="1344" cy="134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5" name="Text Box 9"/>
            <p:cNvSpPr txBox="1">
              <a:spLocks noChangeArrowheads="1"/>
            </p:cNvSpPr>
            <p:nvPr/>
          </p:nvSpPr>
          <p:spPr bwMode="auto">
            <a:xfrm>
              <a:off x="1920" y="177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1440" y="211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AB</a:t>
              </a:r>
            </a:p>
          </p:txBody>
        </p:sp>
      </p:grpSp>
      <p:sp>
        <p:nvSpPr>
          <p:cNvPr id="147467" name="Rectangle 11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称为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之积</a:t>
            </a:r>
            <a:r>
              <a:rPr lang="en-US" altLang="zh-CN" sz="3200" b="1"/>
              <a:t>(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rgbClr val="FF0000"/>
                </a:solidFill>
              </a:rPr>
              <a:t>交</a:t>
            </a:r>
            <a:r>
              <a:rPr lang="en-US" altLang="zh-CN" sz="3200" b="1"/>
              <a:t>)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∩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或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AB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  <p:bldP spid="14746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hlinkClick r:id="rId2" action="ppaction://hlinksldjump"/>
              </a:rPr>
              <a:t>显然</a:t>
            </a:r>
            <a:r>
              <a:rPr lang="zh-CN" altLang="en-US" b="1"/>
              <a:t>，事件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等价于事件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与事件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同时发生</a:t>
            </a:r>
            <a:r>
              <a:rPr lang="zh-CN" altLang="en-US" b="1"/>
              <a:t>，常称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AB</a:t>
            </a:r>
          </a:p>
          <a:p>
            <a:pPr marL="609600" indent="-609600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     </a:t>
            </a:r>
            <a:r>
              <a:rPr lang="zh-CN" altLang="en-US" b="1"/>
              <a:t>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同时发生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都发生</a:t>
            </a:r>
            <a:r>
              <a:rPr lang="zh-CN" altLang="en-US" b="1"/>
              <a:t>的事件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在</a:t>
            </a:r>
            <a:r>
              <a:rPr lang="en-US" altLang="zh-CN" b="1"/>
              <a:t>1.1</a:t>
            </a:r>
            <a:r>
              <a:rPr lang="zh-CN" altLang="en-US" b="1"/>
              <a:t>节例</a:t>
            </a:r>
            <a:r>
              <a:rPr lang="en-US" altLang="zh-CN" b="1"/>
              <a:t>7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记录某电话交换台在一段时间内接到的呼叫次数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这个随机试验中，若设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呼叫次数不超过三次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呼叫次数大于五次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则由于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={0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3}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en-US" altLang="zh-CN" b="1"/>
              <a:t>={6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7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8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…}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从而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对任意的事件</a:t>
            </a:r>
            <a:r>
              <a:rPr lang="en-US" altLang="zh-CN" b="1" i="1"/>
              <a:t>A</a:t>
            </a:r>
            <a:r>
              <a:rPr lang="zh-CN" altLang="en-US" b="1"/>
              <a:t>，有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SA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zh-CN" altLang="en-US" b="1"/>
              <a:t>如果</a:t>
            </a: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B</a:t>
            </a:r>
            <a:r>
              <a:rPr lang="zh-CN" altLang="en-US" b="1"/>
              <a:t>，则有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.</a:t>
            </a:r>
          </a:p>
          <a:p>
            <a:pPr marL="609600" indent="-609600"/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随机事件</a:t>
            </a:r>
            <a:endParaRPr lang="en-US" altLang="zh-CN" b="1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b="1">
                <a:latin typeface="宋体" pitchFamily="2" charset="-122"/>
              </a:rPr>
              <a:t>随机试验中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可能发生也可能不发生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事情</a:t>
            </a:r>
            <a:r>
              <a:rPr lang="zh-CN" altLang="en-US" b="1">
                <a:latin typeface="宋体" pitchFamily="2" charset="-122"/>
              </a:rPr>
              <a:t>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随机事件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random event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简称为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事件</a:t>
            </a:r>
            <a:r>
              <a:rPr lang="zh-CN" altLang="en-US" b="1">
                <a:latin typeface="宋体" pitchFamily="2" charset="-122"/>
              </a:rPr>
              <a:t>，以字母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Times New Roman" pitchFamily="18" charset="0"/>
              </a:rPr>
              <a:t>…</a:t>
            </a:r>
            <a:r>
              <a:rPr lang="zh-CN" altLang="en-US" b="1">
                <a:latin typeface="Times New Roman" pitchFamily="18" charset="0"/>
              </a:rPr>
              <a:t>等</a:t>
            </a:r>
            <a:r>
              <a:rPr lang="zh-CN" altLang="en-US" b="1">
                <a:latin typeface="宋体" pitchFamily="2" charset="-122"/>
              </a:rPr>
              <a:t>来表示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  <p:bldP spid="23449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3.</a:t>
            </a:r>
            <a:r>
              <a:rPr lang="zh-CN" altLang="en-US" b="1">
                <a:hlinkClick r:id="rId2" action="ppaction://hlinksldjump"/>
              </a:rPr>
              <a:t>互不相容</a:t>
            </a:r>
            <a:r>
              <a:rPr lang="zh-CN" altLang="en-US" b="1"/>
              <a:t>事件</a:t>
            </a:r>
          </a:p>
          <a:p>
            <a:pPr marL="609600" indent="-609600"/>
            <a:r>
              <a:rPr lang="zh-CN" altLang="en-US" b="1"/>
              <a:t>若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zh-CN" altLang="en-US" b="1"/>
              <a:t>，即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不能同时发生</a:t>
            </a:r>
            <a:r>
              <a:rPr lang="en-US" altLang="zh-CN" b="1"/>
              <a:t>(</a:t>
            </a:r>
            <a:r>
              <a:rPr lang="zh-CN" altLang="en-US" b="1"/>
              <a:t>图</a:t>
            </a:r>
            <a:r>
              <a:rPr lang="en-US" altLang="zh-CN" b="1"/>
              <a:t>1.3)</a:t>
            </a:r>
            <a:r>
              <a:rPr lang="zh-CN" altLang="en-US" b="1"/>
              <a:t>，</a:t>
            </a:r>
          </a:p>
        </p:txBody>
      </p:sp>
      <p:grpSp>
        <p:nvGrpSpPr>
          <p:cNvPr id="151555" name="Group 3"/>
          <p:cNvGrpSpPr>
            <a:grpSpLocks/>
          </p:cNvGrpSpPr>
          <p:nvPr/>
        </p:nvGrpSpPr>
        <p:grpSpPr bwMode="auto">
          <a:xfrm>
            <a:off x="827088" y="2492375"/>
            <a:ext cx="3429000" cy="3429000"/>
            <a:chOff x="480" y="1296"/>
            <a:chExt cx="2160" cy="2160"/>
          </a:xfrm>
        </p:grpSpPr>
        <p:sp>
          <p:nvSpPr>
            <p:cNvPr id="151556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51558" name="Oval 6"/>
            <p:cNvSpPr>
              <a:spLocks noChangeArrowheads="1"/>
            </p:cNvSpPr>
            <p:nvPr/>
          </p:nvSpPr>
          <p:spPr bwMode="auto">
            <a:xfrm>
              <a:off x="624" y="2544"/>
              <a:ext cx="768" cy="768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768" y="278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151560" name="Oval 8"/>
            <p:cNvSpPr>
              <a:spLocks noChangeArrowheads="1"/>
            </p:cNvSpPr>
            <p:nvPr/>
          </p:nvSpPr>
          <p:spPr bwMode="auto">
            <a:xfrm>
              <a:off x="1392" y="1392"/>
              <a:ext cx="1152" cy="1152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1776" y="1824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</p:grpSp>
      <p:sp>
        <p:nvSpPr>
          <p:cNvPr id="151562" name="Rectangle 10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则称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为互不相容的事件</a:t>
            </a:r>
            <a:r>
              <a:rPr lang="en-US" altLang="zh-CN" sz="3200" b="1"/>
              <a:t>(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rgbClr val="FF0000"/>
                </a:solidFill>
              </a:rPr>
              <a:t>互斥事件</a:t>
            </a:r>
            <a:r>
              <a:rPr lang="en-US" altLang="zh-CN" sz="3200" b="1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/>
      <p:bldP spid="15156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例如，在</a:t>
            </a:r>
            <a:r>
              <a:rPr lang="en-US" altLang="zh-CN" b="1"/>
              <a:t>1.1</a:t>
            </a:r>
            <a:r>
              <a:rPr lang="zh-CN" altLang="en-US" b="1"/>
              <a:t>节例</a:t>
            </a:r>
            <a:r>
              <a:rPr lang="en-US" altLang="zh-CN" b="1"/>
              <a:t>7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记录某电话交换台在一段时间内接到的呼叫次数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这个随机试验中，如果设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呼叫次数不超过三次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呼叫次数大于五次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则由于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={0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3}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en-US" altLang="zh-CN" b="1"/>
              <a:t>={6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7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8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…}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从而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因此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为互不相容的事件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再如必然事件</a:t>
            </a:r>
            <a:r>
              <a:rPr lang="en-US" altLang="zh-CN" b="1" i="1"/>
              <a:t>S</a:t>
            </a:r>
            <a:r>
              <a:rPr lang="zh-CN" altLang="en-US" b="1"/>
              <a:t>与不可能事件</a:t>
            </a:r>
            <a:r>
              <a:rPr lang="zh-CN" altLang="en-US" b="1">
                <a:sym typeface="Symbol" pitchFamily="18" charset="2"/>
              </a:rPr>
              <a:t></a:t>
            </a:r>
            <a:r>
              <a:rPr lang="zh-CN" altLang="en-US" b="1"/>
              <a:t>是互不相容的事件</a:t>
            </a:r>
            <a:r>
              <a:rPr lang="en-US" altLang="zh-CN" b="1"/>
              <a:t>.</a:t>
            </a:r>
          </a:p>
        </p:txBody>
      </p:sp>
      <p:grpSp>
        <p:nvGrpSpPr>
          <p:cNvPr id="153603" name="Group 3"/>
          <p:cNvGrpSpPr>
            <a:grpSpLocks/>
          </p:cNvGrpSpPr>
          <p:nvPr/>
        </p:nvGrpSpPr>
        <p:grpSpPr bwMode="auto">
          <a:xfrm>
            <a:off x="2819400" y="2590800"/>
            <a:ext cx="3429000" cy="3429000"/>
            <a:chOff x="1776" y="1632"/>
            <a:chExt cx="2160" cy="2160"/>
          </a:xfrm>
        </p:grpSpPr>
        <p:sp>
          <p:nvSpPr>
            <p:cNvPr id="153604" name="Rectangle 4"/>
            <p:cNvSpPr>
              <a:spLocks noChangeArrowheads="1"/>
            </p:cNvSpPr>
            <p:nvPr/>
          </p:nvSpPr>
          <p:spPr bwMode="auto">
            <a:xfrm>
              <a:off x="1776" y="1632"/>
              <a:ext cx="2160" cy="2160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3456" y="3264"/>
              <a:ext cx="336" cy="365"/>
            </a:xfrm>
            <a:prstGeom prst="rect">
              <a:avLst/>
            </a:prstGeom>
            <a:solidFill>
              <a:srgbClr val="00FF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</a:rPr>
                <a:t>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概念推广：</a:t>
            </a:r>
            <a:endParaRPr lang="en-US" altLang="zh-CN" b="1"/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zh-CN" altLang="en-US" b="1">
                <a:latin typeface="宋体" pitchFamily="2" charset="-122"/>
              </a:rPr>
              <a:t>中的任意两个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互不相容的，</a:t>
            </a:r>
            <a:r>
              <a:rPr lang="zh-CN" altLang="en-US" b="1">
                <a:latin typeface="宋体" pitchFamily="2" charset="-122"/>
              </a:rPr>
              <a:t>则称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</a:p>
          <a:p>
            <a:pPr marL="609600" indent="-609600"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 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互不相容的</a:t>
            </a:r>
            <a:r>
              <a:rPr lang="en-US" altLang="zh-CN" b="1">
                <a:latin typeface="宋体" pitchFamily="2" charset="-122"/>
              </a:rPr>
              <a:t>.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zh-CN" altLang="en-US" b="1">
                <a:latin typeface="宋体" pitchFamily="2" charset="-122"/>
              </a:rPr>
              <a:t>中的任意两个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互不相容的，</a:t>
            </a:r>
            <a:r>
              <a:rPr lang="zh-CN" altLang="en-US" b="1">
                <a:latin typeface="宋体" pitchFamily="2" charset="-122"/>
              </a:rPr>
              <a:t>则称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互不相容的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4.</a:t>
            </a:r>
            <a:r>
              <a:rPr lang="zh-CN" altLang="en-US" b="1"/>
              <a:t>事件的和</a:t>
            </a:r>
            <a:r>
              <a:rPr lang="en-US" altLang="zh-CN" b="1"/>
              <a:t>(</a:t>
            </a:r>
            <a:r>
              <a:rPr lang="zh-CN" altLang="en-US" b="1"/>
              <a:t>或并</a:t>
            </a:r>
            <a:r>
              <a:rPr lang="en-US" altLang="zh-CN" b="1"/>
              <a:t>)</a:t>
            </a:r>
          </a:p>
          <a:p>
            <a:pPr marL="609600" indent="-609600"/>
            <a:r>
              <a:rPr lang="zh-CN" altLang="en-US" b="1"/>
              <a:t>至少属于</a:t>
            </a:r>
            <a:r>
              <a:rPr lang="en-US" altLang="zh-CN" b="1" i="1"/>
              <a:t>A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zh-CN" altLang="en-US" b="1"/>
              <a:t>二者之一的所有样本点组成的集合 </a:t>
            </a:r>
            <a:r>
              <a:rPr lang="en-US" altLang="zh-CN" b="1"/>
              <a:t>(</a:t>
            </a:r>
            <a:r>
              <a:rPr lang="zh-CN" altLang="en-US" b="1"/>
              <a:t>图</a:t>
            </a:r>
            <a:r>
              <a:rPr lang="en-US" altLang="zh-CN" b="1"/>
              <a:t>1.4)</a:t>
            </a:r>
            <a:r>
              <a:rPr lang="zh-CN" altLang="en-US" b="1"/>
              <a:t>，</a:t>
            </a:r>
          </a:p>
        </p:txBody>
      </p:sp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755650" y="2636838"/>
            <a:ext cx="3429000" cy="3429000"/>
            <a:chOff x="480" y="1488"/>
            <a:chExt cx="2160" cy="216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480" y="1488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2208" y="3264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55654" name="Oval 6" descr="宽上对角线"/>
            <p:cNvSpPr>
              <a:spLocks noChangeArrowheads="1"/>
            </p:cNvSpPr>
            <p:nvPr/>
          </p:nvSpPr>
          <p:spPr bwMode="auto">
            <a:xfrm>
              <a:off x="576" y="1920"/>
              <a:ext cx="1344" cy="1344"/>
            </a:xfrm>
            <a:prstGeom prst="ellipse">
              <a:avLst/>
            </a:prstGeom>
            <a:pattFill prst="wdUpDiag">
              <a:fgClr>
                <a:srgbClr val="FF66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1008" y="249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1632" y="2112"/>
              <a:ext cx="912" cy="912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1824" y="249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536" y="2448"/>
              <a:ext cx="48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AB</a:t>
              </a:r>
            </a:p>
          </p:txBody>
        </p:sp>
      </p:grpSp>
      <p:sp>
        <p:nvSpPr>
          <p:cNvPr id="155659" name="Rectangle 11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称为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之和</a:t>
            </a:r>
            <a:r>
              <a:rPr lang="en-US" altLang="zh-CN" sz="3200" b="1"/>
              <a:t>(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rgbClr val="FF0000"/>
                </a:solidFill>
              </a:rPr>
              <a:t>并</a:t>
            </a:r>
            <a:r>
              <a:rPr lang="en-US" altLang="zh-CN" sz="3200" b="1"/>
              <a:t>)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∪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或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/>
              <a:t>Union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/>
      <p:bldP spid="15565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显然，事件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，表示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或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或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同时发生</a:t>
            </a:r>
            <a:r>
              <a:rPr lang="zh-CN" altLang="en-US" b="1"/>
              <a:t>，即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中至少有一个发生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因此，常称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中至少有一个发生的事件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如果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是互不相容的事件，则它们的</a:t>
            </a:r>
            <a:r>
              <a:rPr lang="zh-CN" altLang="en-US" b="1">
                <a:hlinkClick r:id="rId2" action="ppaction://hlinksldjump"/>
              </a:rPr>
              <a:t>和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zh-CN" altLang="en-US" b="1"/>
              <a:t>也记为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例如，在</a:t>
            </a:r>
            <a:r>
              <a:rPr lang="en-US" altLang="zh-CN" b="1"/>
              <a:t>1.1</a:t>
            </a:r>
            <a:r>
              <a:rPr lang="zh-CN" altLang="en-US" b="1"/>
              <a:t>节例</a:t>
            </a:r>
            <a:r>
              <a:rPr lang="en-US" altLang="zh-CN" b="1"/>
              <a:t>6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将一枚硬币投掷两次，观察正反面出现情况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这个随机试验中，若设</a:t>
            </a: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两次出现同一面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D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，则由于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)}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B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)} 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D</a:t>
            </a:r>
            <a:r>
              <a:rPr lang="en-US" altLang="zh-CN" b="1"/>
              <a:t>={(</a:t>
            </a:r>
            <a:r>
              <a:rPr lang="zh-CN" altLang="en-US" b="1"/>
              <a:t>反，正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)}</a:t>
            </a:r>
          </a:p>
          <a:p>
            <a:pPr marL="609600" indent="-609600"/>
            <a:r>
              <a:rPr lang="zh-CN" altLang="en-US" b="1"/>
              <a:t>故有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 dirty="0"/>
              <a:t>若设</a:t>
            </a:r>
            <a:r>
              <a:rPr lang="en-US" altLang="zh-CN" b="1" i="1" dirty="0"/>
              <a:t>A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zh-CN" altLang="en-US" b="1" dirty="0"/>
              <a:t>第一次出现正面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/>
              <a:t>B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zh-CN" altLang="en-US" b="1" dirty="0"/>
              <a:t>两次出现同一面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/>
              <a:t>D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zh-CN" altLang="en-US" b="1" dirty="0"/>
              <a:t>第一次出现反面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，则由于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 dirty="0"/>
              <a:t>A</a:t>
            </a:r>
            <a:r>
              <a:rPr lang="en-US" altLang="zh-CN" b="1" dirty="0"/>
              <a:t>={(</a:t>
            </a:r>
            <a:r>
              <a:rPr lang="zh-CN" altLang="en-US" b="1" dirty="0"/>
              <a:t>正，正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正，反</a:t>
            </a:r>
            <a:r>
              <a:rPr lang="en-US" altLang="zh-CN" b="1" dirty="0"/>
              <a:t>)}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 dirty="0"/>
              <a:t>B</a:t>
            </a:r>
            <a:r>
              <a:rPr lang="en-US" altLang="zh-CN" b="1" dirty="0"/>
              <a:t>={(</a:t>
            </a:r>
            <a:r>
              <a:rPr lang="zh-CN" altLang="en-US" b="1" dirty="0"/>
              <a:t>正，正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反，反</a:t>
            </a:r>
            <a:r>
              <a:rPr lang="en-US" altLang="zh-CN" b="1" dirty="0"/>
              <a:t>)} 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 dirty="0"/>
              <a:t>D</a:t>
            </a:r>
            <a:r>
              <a:rPr lang="en-US" altLang="zh-CN" b="1" dirty="0"/>
              <a:t>={(</a:t>
            </a:r>
            <a:r>
              <a:rPr lang="zh-CN" altLang="en-US" b="1" dirty="0"/>
              <a:t>反，正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反，反</a:t>
            </a:r>
            <a:r>
              <a:rPr lang="en-US" altLang="zh-CN" b="1" dirty="0"/>
              <a:t>)}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 dirty="0"/>
              <a:t>故有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 dirty="0"/>
              <a:t>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={(</a:t>
            </a:r>
            <a:r>
              <a:rPr lang="zh-CN" altLang="en-US" b="1" dirty="0"/>
              <a:t>正，正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正，反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反，反</a:t>
            </a:r>
            <a:r>
              <a:rPr lang="en-US" altLang="zh-CN" b="1" dirty="0"/>
              <a:t>)} 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 dirty="0"/>
              <a:t>A</a:t>
            </a:r>
            <a:r>
              <a:rPr lang="en-US" altLang="zh-CN" b="1" dirty="0"/>
              <a:t>+</a:t>
            </a:r>
            <a:r>
              <a:rPr lang="en-US" altLang="zh-CN" b="1" i="1" dirty="0"/>
              <a:t>D</a:t>
            </a:r>
            <a:r>
              <a:rPr lang="en-US" altLang="zh-CN" b="1" dirty="0"/>
              <a:t>={(</a:t>
            </a:r>
            <a:r>
              <a:rPr lang="zh-CN" altLang="en-US" b="1" dirty="0"/>
              <a:t>正，正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正，反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反，正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反，反</a:t>
            </a:r>
            <a:r>
              <a:rPr lang="en-US" altLang="zh-CN" b="1" dirty="0"/>
              <a:t>)}.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5.</a:t>
            </a:r>
            <a:r>
              <a:rPr lang="zh-CN" altLang="en-US" b="1"/>
              <a:t>事件的</a:t>
            </a:r>
            <a:r>
              <a:rPr lang="zh-CN" altLang="en-US" b="1">
                <a:hlinkClick r:id="rId2" action="ppaction://hlinksldjump"/>
              </a:rPr>
              <a:t>差</a:t>
            </a:r>
            <a:r>
              <a:rPr lang="zh-CN" altLang="en-US"/>
              <a:t> </a:t>
            </a:r>
            <a:endParaRPr lang="zh-CN" altLang="en-US" b="1"/>
          </a:p>
          <a:p>
            <a:pPr marL="609600" indent="-609600"/>
            <a:r>
              <a:rPr lang="zh-CN" altLang="en-US" b="1"/>
              <a:t>包含在</a:t>
            </a:r>
            <a:r>
              <a:rPr lang="en-US" altLang="zh-CN" b="1" i="1"/>
              <a:t>A</a:t>
            </a:r>
            <a:r>
              <a:rPr lang="zh-CN" altLang="en-US" b="1"/>
              <a:t>中而不包含在</a:t>
            </a:r>
            <a:r>
              <a:rPr lang="en-US" altLang="zh-CN" b="1" i="1"/>
              <a:t>B</a:t>
            </a:r>
            <a:r>
              <a:rPr lang="zh-CN" altLang="en-US" b="1"/>
              <a:t>中的所有样本点组成的集合 </a:t>
            </a:r>
            <a:r>
              <a:rPr lang="en-US" altLang="zh-CN" b="1"/>
              <a:t>(</a:t>
            </a:r>
            <a:r>
              <a:rPr lang="zh-CN" altLang="en-US" b="1"/>
              <a:t>图</a:t>
            </a:r>
            <a:r>
              <a:rPr lang="en-US" altLang="zh-CN" b="1"/>
              <a:t>1.5)</a:t>
            </a:r>
            <a:r>
              <a:rPr lang="zh-CN" altLang="en-US" b="1"/>
              <a:t>，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755650" y="2636838"/>
            <a:ext cx="3429000" cy="3429000"/>
            <a:chOff x="476" y="1661"/>
            <a:chExt cx="2160" cy="2160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476" y="1661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2204" y="3437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59750" name="Oval 6"/>
            <p:cNvSpPr>
              <a:spLocks noChangeArrowheads="1"/>
            </p:cNvSpPr>
            <p:nvPr/>
          </p:nvSpPr>
          <p:spPr bwMode="auto">
            <a:xfrm>
              <a:off x="620" y="2333"/>
              <a:ext cx="1344" cy="1344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7"/>
            <p:cNvSpPr txBox="1">
              <a:spLocks noChangeArrowheads="1"/>
            </p:cNvSpPr>
            <p:nvPr/>
          </p:nvSpPr>
          <p:spPr bwMode="auto">
            <a:xfrm>
              <a:off x="884" y="2957"/>
              <a:ext cx="6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A-B</a:t>
              </a:r>
            </a:p>
          </p:txBody>
        </p:sp>
        <p:sp>
          <p:nvSpPr>
            <p:cNvPr id="159752" name="Oval 8"/>
            <p:cNvSpPr>
              <a:spLocks noChangeArrowheads="1"/>
            </p:cNvSpPr>
            <p:nvPr/>
          </p:nvSpPr>
          <p:spPr bwMode="auto">
            <a:xfrm>
              <a:off x="1388" y="1805"/>
              <a:ext cx="1152" cy="115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3" name="Text Box 9"/>
            <p:cNvSpPr txBox="1">
              <a:spLocks noChangeArrowheads="1"/>
            </p:cNvSpPr>
            <p:nvPr/>
          </p:nvSpPr>
          <p:spPr bwMode="auto">
            <a:xfrm>
              <a:off x="1772" y="2237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 flipV="1">
              <a:off x="1868" y="3101"/>
              <a:ext cx="28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2108" y="2848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/>
                <a:t>A</a:t>
              </a:r>
            </a:p>
          </p:txBody>
        </p:sp>
      </p:grpSp>
      <p:sp>
        <p:nvSpPr>
          <p:cNvPr id="159756" name="Rectangle 12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称为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之差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−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显然，事件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−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发生</a:t>
            </a:r>
            <a:r>
              <a:rPr lang="zh-CN" altLang="en-US" sz="3200" b="1"/>
              <a:t>，表示事件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发生而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不发生</a:t>
            </a:r>
            <a:r>
              <a:rPr lang="en-US" altLang="zh-CN" sz="3200" b="1">
                <a:solidFill>
                  <a:srgbClr val="FF0000"/>
                </a:solidFill>
              </a:rPr>
              <a:t>.</a:t>
            </a:r>
            <a:endParaRPr lang="en-US" altLang="zh-CN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/>
      <p:bldP spid="15975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例如，在</a:t>
            </a:r>
            <a:r>
              <a:rPr lang="en-US" altLang="zh-CN" b="1"/>
              <a:t>1.1</a:t>
            </a:r>
            <a:r>
              <a:rPr lang="zh-CN" altLang="en-US" b="1"/>
              <a:t>节例</a:t>
            </a:r>
            <a:r>
              <a:rPr lang="en-US" altLang="zh-CN" b="1"/>
              <a:t>6</a:t>
            </a:r>
            <a:r>
              <a:rPr lang="zh-CN" altLang="en-US" b="1"/>
              <a:t>的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将一枚质量均匀对称的硬币投掷两次，观察正反面出现情况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这个随机试验中，如果设</a:t>
            </a:r>
          </a:p>
          <a:p>
            <a:pPr marL="609600" indent="-609600"/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            </a:t>
            </a:r>
            <a:r>
              <a:rPr lang="en-US" altLang="zh-CN" b="1" i="1"/>
              <a:t>B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两次出现同一面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            </a:t>
            </a:r>
            <a:r>
              <a:rPr lang="en-US" altLang="zh-CN" b="1" i="1"/>
              <a:t>C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至少有一次出现正面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     </a:t>
            </a:r>
            <a:r>
              <a:rPr lang="en-US" altLang="zh-CN" b="1" i="1"/>
              <a:t>D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第一次出现反面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随机事件</a:t>
            </a:r>
            <a:endParaRPr lang="en-US" altLang="zh-CN" b="1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有了样本空间的概念便可以用</a:t>
            </a:r>
            <a:r>
              <a:rPr lang="zh-CN" altLang="en-US" b="1">
                <a:solidFill>
                  <a:srgbClr val="FF0000"/>
                </a:solidFill>
              </a:rPr>
              <a:t>集合的语言</a:t>
            </a:r>
            <a:r>
              <a:rPr lang="zh-CN" altLang="en-US" b="1"/>
              <a:t>来定义事件</a:t>
            </a:r>
            <a:r>
              <a:rPr lang="en-US" altLang="zh-CN" b="1"/>
              <a:t>.</a:t>
            </a:r>
          </a:p>
          <a:p>
            <a:pPr marL="609600" indent="-609600"/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则由于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)}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B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)}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C</a:t>
            </a:r>
            <a:r>
              <a:rPr lang="en-US" altLang="zh-CN" b="1"/>
              <a:t>={(</a:t>
            </a:r>
            <a:r>
              <a:rPr lang="zh-CN" altLang="en-US" b="1"/>
              <a:t>正，正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正，反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反，正</a:t>
            </a:r>
            <a:r>
              <a:rPr lang="en-US" altLang="zh-CN" b="1"/>
              <a:t>)} 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D</a:t>
            </a:r>
            <a:r>
              <a:rPr lang="en-US" altLang="zh-CN" b="1"/>
              <a:t>={(</a:t>
            </a:r>
            <a:r>
              <a:rPr lang="zh-CN" altLang="en-US" b="1"/>
              <a:t>反，正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(</a:t>
            </a:r>
            <a:r>
              <a:rPr lang="zh-CN" altLang="en-US" b="1"/>
              <a:t>反，反</a:t>
            </a:r>
            <a:r>
              <a:rPr lang="en-US" altLang="zh-CN" b="1"/>
              <a:t>)}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故有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B</a:t>
            </a:r>
            <a:r>
              <a:rPr lang="en-US" altLang="zh-CN" b="1"/>
              <a:t>={(</a:t>
            </a:r>
            <a:r>
              <a:rPr lang="zh-CN" altLang="en-US" b="1"/>
              <a:t>正，反</a:t>
            </a:r>
            <a:r>
              <a:rPr lang="en-US" altLang="zh-CN" b="1"/>
              <a:t>)}</a:t>
            </a:r>
            <a:r>
              <a:rPr lang="zh-CN" altLang="en-US" b="1"/>
              <a:t>，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，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D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对任意的事件</a:t>
            </a:r>
            <a:r>
              <a:rPr lang="en-US" altLang="zh-CN" b="1" i="1"/>
              <a:t>A</a:t>
            </a:r>
            <a:r>
              <a:rPr lang="zh-CN" altLang="en-US" b="1"/>
              <a:t>，有</a:t>
            </a:r>
          </a:p>
          <a:p>
            <a:pPr marL="609600" indent="-609600" algn="ctr"/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， </a:t>
            </a:r>
          </a:p>
          <a:p>
            <a:pPr marL="609600" indent="-609600" algn="ctr"/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zh-CN" altLang="en-US" b="1"/>
              <a:t>，</a:t>
            </a:r>
          </a:p>
          <a:p>
            <a:pPr marL="609600" indent="-609600" algn="ctr"/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S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/>
              <a:t>6.</a:t>
            </a:r>
            <a:r>
              <a:rPr lang="zh-CN" altLang="en-US" b="1"/>
              <a:t>对立事件</a:t>
            </a:r>
          </a:p>
          <a:p>
            <a:pPr marL="609600" indent="-609600"/>
            <a:r>
              <a:rPr lang="en-US" altLang="zh-CN" b="1" i="1"/>
              <a:t>S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之差</a:t>
            </a:r>
            <a:r>
              <a:rPr lang="en-US" altLang="zh-CN" b="1" i="1"/>
              <a:t>S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 (</a:t>
            </a:r>
            <a:r>
              <a:rPr lang="zh-CN" altLang="en-US" b="1"/>
              <a:t>图</a:t>
            </a:r>
            <a:r>
              <a:rPr lang="en-US" altLang="zh-CN" b="1"/>
              <a:t>1.6)</a:t>
            </a:r>
            <a:r>
              <a:rPr lang="zh-CN" altLang="en-US" b="1"/>
              <a:t>，</a:t>
            </a:r>
          </a:p>
        </p:txBody>
      </p:sp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755650" y="2492375"/>
            <a:ext cx="3429000" cy="3429000"/>
            <a:chOff x="480" y="1488"/>
            <a:chExt cx="2160" cy="2160"/>
          </a:xfrm>
        </p:grpSpPr>
        <p:sp>
          <p:nvSpPr>
            <p:cNvPr id="163844" name="Rectangle 4" descr="宽上对角线"/>
            <p:cNvSpPr>
              <a:spLocks noChangeArrowheads="1"/>
            </p:cNvSpPr>
            <p:nvPr/>
          </p:nvSpPr>
          <p:spPr bwMode="auto">
            <a:xfrm>
              <a:off x="480" y="1488"/>
              <a:ext cx="2160" cy="2160"/>
            </a:xfrm>
            <a:prstGeom prst="rect">
              <a:avLst/>
            </a:prstGeom>
            <a:pattFill prst="wdUpDiag">
              <a:fgClr>
                <a:srgbClr val="FF6600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2208" y="3264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912" y="1680"/>
              <a:ext cx="1392" cy="139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1392" y="230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657" y="3137"/>
              <a:ext cx="3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3200" b="1" i="1">
                  <a:latin typeface="Symbol" pitchFamily="18" charset="2"/>
                </a:rPr>
                <a:t>A</a:t>
              </a:r>
              <a:r>
                <a:rPr kumimoji="1" lang="en-US" altLang="zh-CN" sz="3200" b="1" baseline="30000">
                  <a:latin typeface="Times New Roman" pitchFamily="18" charset="0"/>
                </a:rPr>
                <a:t>c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163849" name="Object 9"/>
            <p:cNvGraphicFramePr>
              <a:graphicFrameLocks noChangeAspect="1"/>
            </p:cNvGraphicFramePr>
            <p:nvPr/>
          </p:nvGraphicFramePr>
          <p:xfrm>
            <a:off x="1647" y="3120"/>
            <a:ext cx="376" cy="480"/>
          </p:xfrm>
          <a:graphic>
            <a:graphicData uri="http://schemas.openxmlformats.org/presentationml/2006/ole">
              <p:oleObj spid="_x0000_s163852" name="Equation" r:id="rId3" imgW="3657600" imgH="4572000" progId="Equation.DSMT4">
                <p:embed/>
              </p:oleObj>
            </a:graphicData>
          </a:graphic>
        </p:graphicFrame>
      </p:grpSp>
      <p:sp>
        <p:nvSpPr>
          <p:cNvPr id="163850" name="Rectangle 10"/>
          <p:cNvSpPr>
            <a:spLocks noRot="1" noChangeArrowheads="1"/>
          </p:cNvSpPr>
          <p:nvPr/>
        </p:nvSpPr>
        <p:spPr bwMode="auto">
          <a:xfrm>
            <a:off x="4572000" y="2492375"/>
            <a:ext cx="42735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称为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的对立事件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记作</a:t>
            </a:r>
          </a:p>
          <a:p>
            <a:pPr marL="609600" indent="-609600" algn="ctr">
              <a:spcBef>
                <a:spcPct val="2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3200" baseline="30000">
                <a:latin typeface="Times New Roman" pitchFamily="18" charset="0"/>
              </a:rPr>
              <a:t> 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或</a:t>
            </a:r>
          </a:p>
        </p:txBody>
      </p:sp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6227763" y="5229225"/>
          <a:ext cx="776287" cy="990600"/>
        </p:xfrm>
        <a:graphic>
          <a:graphicData uri="http://schemas.openxmlformats.org/presentationml/2006/ole">
            <p:oleObj spid="_x0000_s163853" name="Equation" r:id="rId4" imgW="3657600" imgH="4572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  <p:bldP spid="16385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由定义可知，在任意一次试验中，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不可能同时发生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0000"/>
                </a:solidFill>
              </a:rPr>
              <a:t>但</a:t>
            </a:r>
            <a:r>
              <a:rPr lang="zh-CN" altLang="en-US" b="1"/>
              <a:t>它们二者之中</a:t>
            </a:r>
            <a:r>
              <a:rPr lang="zh-CN" altLang="en-US" b="1">
                <a:solidFill>
                  <a:srgbClr val="FF0000"/>
                </a:solidFill>
              </a:rPr>
              <a:t>必然有一个发生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>
                <a:cs typeface="Times New Roman" pitchFamily="18" charset="0"/>
              </a:rPr>
              <a:t>因而，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>
                <a:cs typeface="Times New Roman" pitchFamily="18" charset="0"/>
              </a:rPr>
              <a:t>就是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latin typeface="宋体"/>
                <a:cs typeface="Times New Roman" pitchFamily="18" charset="0"/>
              </a:rPr>
              <a:t>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不发生</a:t>
            </a:r>
            <a:r>
              <a:rPr lang="zh-CN" altLang="en-US" b="1">
                <a:latin typeface="宋体"/>
                <a:cs typeface="Times New Roman" pitchFamily="18" charset="0"/>
              </a:rPr>
              <a:t>”</a:t>
            </a:r>
            <a:r>
              <a:rPr lang="zh-CN" altLang="en-US" b="1">
                <a:cs typeface="Times New Roman" pitchFamily="18" charset="0"/>
              </a:rPr>
              <a:t>，</a:t>
            </a:r>
          </a:p>
          <a:p>
            <a:pPr marL="609600" indent="-609600"/>
            <a:r>
              <a:rPr lang="zh-CN" altLang="en-US" b="1">
                <a:cs typeface="Times New Roman" pitchFamily="18" charset="0"/>
              </a:rPr>
              <a:t>且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cs typeface="Times New Roman" pitchFamily="18" charset="0"/>
              </a:rPr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cs typeface="Times New Roman" pitchFamily="18" charset="0"/>
              </a:rPr>
              <a:t>，</a:t>
            </a:r>
            <a:r>
              <a:rPr lang="zh-CN" altLang="en-US" b="1"/>
              <a:t>即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3440113" y="4005263"/>
          <a:ext cx="1449387" cy="782637"/>
        </p:xfrm>
        <a:graphic>
          <a:graphicData uri="http://schemas.openxmlformats.org/presentationml/2006/ole">
            <p:oleObj spid="_x0000_s164868" name="Equation" r:id="rId3" imgW="10363200" imgH="548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2952750"/>
          </a:xfrm>
        </p:spPr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</a:rPr>
              <a:t>显然，如果事件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宋体" pitchFamily="2" charset="-122"/>
              </a:rPr>
              <a:t>满足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latin typeface="Times New Roman" pitchFamily="18" charset="0"/>
              </a:rPr>
              <a:t>AB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宋体" pitchFamily="2" charset="-122"/>
              </a:rPr>
              <a:t>∪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宋体" pitchFamily="2" charset="-122"/>
              </a:rPr>
              <a:t>互为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对立事件： 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 baseline="30000">
                <a:latin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kumimoji="1" lang="en-US" altLang="zh-CN" b="1" baseline="30000">
                <a:latin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即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2987675" y="3860800"/>
          <a:ext cx="2590800" cy="688975"/>
        </p:xfrm>
        <a:graphic>
          <a:graphicData uri="http://schemas.openxmlformats.org/presentationml/2006/ole">
            <p:oleObj spid="_x0000_s165892" name="Equation" r:id="rId3" imgW="20726400" imgH="548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800225"/>
          </a:xfrm>
        </p:spPr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此外，对任意两事件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</a:rPr>
              <a:t>有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：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−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?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755650" y="2636838"/>
            <a:ext cx="3429000" cy="3429000"/>
            <a:chOff x="476" y="1661"/>
            <a:chExt cx="2160" cy="2160"/>
          </a:xfrm>
        </p:grpSpPr>
        <p:sp>
          <p:nvSpPr>
            <p:cNvPr id="166916" name="Rectangle 4"/>
            <p:cNvSpPr>
              <a:spLocks noChangeArrowheads="1"/>
            </p:cNvSpPr>
            <p:nvPr/>
          </p:nvSpPr>
          <p:spPr bwMode="auto">
            <a:xfrm>
              <a:off x="476" y="1661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2204" y="3437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166918" name="Oval 6"/>
            <p:cNvSpPr>
              <a:spLocks noChangeArrowheads="1"/>
            </p:cNvSpPr>
            <p:nvPr/>
          </p:nvSpPr>
          <p:spPr bwMode="auto">
            <a:xfrm>
              <a:off x="620" y="2333"/>
              <a:ext cx="1344" cy="1344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884" y="2957"/>
              <a:ext cx="6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A-B</a:t>
              </a:r>
            </a:p>
          </p:txBody>
        </p:sp>
        <p:sp>
          <p:nvSpPr>
            <p:cNvPr id="166920" name="Oval 8"/>
            <p:cNvSpPr>
              <a:spLocks noChangeArrowheads="1"/>
            </p:cNvSpPr>
            <p:nvPr/>
          </p:nvSpPr>
          <p:spPr bwMode="auto">
            <a:xfrm>
              <a:off x="1388" y="1805"/>
              <a:ext cx="1152" cy="115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1772" y="2237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 flipV="1">
              <a:off x="1868" y="3101"/>
              <a:ext cx="28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2108" y="2848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/>
                <a:t>A</a:t>
              </a:r>
            </a:p>
          </p:txBody>
        </p:sp>
      </p:grpSp>
      <p:graphicFrame>
        <p:nvGraphicFramePr>
          <p:cNvPr id="166924" name="Object 12"/>
          <p:cNvGraphicFramePr>
            <a:graphicFrameLocks noChangeAspect="1"/>
          </p:cNvGraphicFramePr>
          <p:nvPr/>
        </p:nvGraphicFramePr>
        <p:xfrm>
          <a:off x="4716463" y="2852738"/>
          <a:ext cx="2743200" cy="722312"/>
        </p:xfrm>
        <a:graphic>
          <a:graphicData uri="http://schemas.openxmlformats.org/presentationml/2006/ole">
            <p:oleObj spid="_x0000_s166925" name="Equation" r:id="rId3" imgW="18592800" imgH="4876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随机事件的关系和运算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关于两个</a:t>
            </a:r>
            <a:r>
              <a:rPr lang="zh-CN" altLang="en-US" b="1">
                <a:solidFill>
                  <a:srgbClr val="FF0000"/>
                </a:solidFill>
              </a:rPr>
              <a:t>事件的和</a:t>
            </a:r>
            <a:r>
              <a:rPr lang="zh-CN" altLang="en-US" b="1"/>
              <a:t>与</a:t>
            </a:r>
            <a:r>
              <a:rPr lang="zh-CN" altLang="en-US" b="1">
                <a:solidFill>
                  <a:srgbClr val="FF0000"/>
                </a:solidFill>
              </a:rPr>
              <a:t>事件的积</a:t>
            </a:r>
            <a:r>
              <a:rPr lang="zh-CN" altLang="en-US" b="1"/>
              <a:t>的概念可以推广到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个事件</a:t>
            </a:r>
            <a:r>
              <a:rPr lang="zh-CN" altLang="en-US" b="1"/>
              <a:t>及</a:t>
            </a:r>
            <a:r>
              <a:rPr lang="zh-CN" altLang="en-US" b="1">
                <a:solidFill>
                  <a:srgbClr val="FF0000"/>
                </a:solidFill>
              </a:rPr>
              <a:t>可列无限多个事件</a:t>
            </a:r>
            <a:r>
              <a:rPr lang="zh-CN" altLang="en-US" b="1"/>
              <a:t>上去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有限个事件的和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用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∪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表示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zh-CN" altLang="en-US" b="1"/>
              <a:t>中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至少有一个发生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事件，称之为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，也记作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3851275" y="4652963"/>
          <a:ext cx="1030288" cy="1295400"/>
        </p:xfrm>
        <a:graphic>
          <a:graphicData uri="http://schemas.openxmlformats.org/presentationml/2006/ole">
            <p:oleObj spid="_x0000_s322565" name="Equation" r:id="rId3" imgW="8229600" imgH="1036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有限个互斥事件的和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</a:rPr>
              <a:t>当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zh-CN" altLang="en-US" b="1">
                <a:cs typeface="Times New Roman" pitchFamily="18" charset="0"/>
              </a:rPr>
              <a:t>互不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相容</a:t>
            </a:r>
            <a:r>
              <a:rPr lang="zh-CN" altLang="en-US" b="1">
                <a:latin typeface="宋体" pitchFamily="2" charset="-122"/>
              </a:rPr>
              <a:t>时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，它们的和可以写成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+…+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或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3203575" y="3933825"/>
          <a:ext cx="1249363" cy="1371600"/>
        </p:xfrm>
        <a:graphic>
          <a:graphicData uri="http://schemas.openxmlformats.org/presentationml/2006/ole">
            <p:oleObj spid="_x0000_s323590" name="Equation" r:id="rId3" imgW="9448800" imgH="1036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一般地，人们将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事件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定义为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 i="1"/>
              <a:t>e</a:t>
            </a:r>
            <a:r>
              <a:rPr lang="zh-CN" altLang="en-US" b="1">
                <a:solidFill>
                  <a:srgbClr val="FF0000"/>
                </a:solidFill>
              </a:rPr>
              <a:t>的某个集合</a:t>
            </a:r>
            <a:r>
              <a:rPr lang="zh-CN" altLang="en-US" b="1"/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即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样本空间</a:t>
            </a:r>
            <a:r>
              <a:rPr lang="en-US" altLang="zh-CN" b="1" i="1"/>
              <a:t>S</a:t>
            </a:r>
            <a:r>
              <a:rPr lang="zh-CN" altLang="en-US" b="1">
                <a:solidFill>
                  <a:srgbClr val="FF0000"/>
                </a:solidFill>
              </a:rPr>
              <a:t>的某个子集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称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，当且仅当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中的某一个基本事件出现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可数个事件的和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用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1979613" y="2133600"/>
          <a:ext cx="1168400" cy="1371600"/>
        </p:xfrm>
        <a:graphic>
          <a:graphicData uri="http://schemas.openxmlformats.org/presentationml/2006/ole">
            <p:oleObj spid="_x0000_s324616" name="Equation" r:id="rId3" imgW="8839200" imgH="10363200" progId="Equation.DSMT4">
              <p:embed/>
            </p:oleObj>
          </a:graphicData>
        </a:graphic>
      </p:graphicFrame>
      <p:sp>
        <p:nvSpPr>
          <p:cNvPr id="324614" name="Rectangle 6"/>
          <p:cNvSpPr>
            <a:spLocks noRot="1" noChangeArrowheads="1"/>
          </p:cNvSpPr>
          <p:nvPr/>
        </p:nvSpPr>
        <p:spPr bwMode="auto">
          <a:xfrm>
            <a:off x="304800" y="3500438"/>
            <a:ext cx="8540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表示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en-US" altLang="zh-CN" sz="3200" b="1"/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 </a:t>
            </a:r>
            <a:r>
              <a:rPr lang="zh-CN" altLang="en-US" sz="3200" b="1"/>
              <a:t>中</a:t>
            </a:r>
            <a:r>
              <a:rPr lang="zh-CN" altLang="en-US" sz="3200" b="1">
                <a:solidFill>
                  <a:srgbClr val="FF0000"/>
                </a:solidFill>
              </a:rPr>
              <a:t>至少有一个发生</a:t>
            </a:r>
            <a:r>
              <a:rPr lang="zh-CN" altLang="en-US" sz="3200" b="1"/>
              <a:t>的事件，称之为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en-US" altLang="zh-CN" sz="3200" b="1"/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0000"/>
                </a:solidFill>
              </a:rPr>
              <a:t>和</a:t>
            </a:r>
            <a:r>
              <a:rPr lang="zh-CN" altLang="en-US" sz="3200" b="1"/>
              <a:t>，互斥时记作</a:t>
            </a:r>
            <a:endParaRPr lang="en-US" altLang="zh-CN" sz="3200" b="1"/>
          </a:p>
        </p:txBody>
      </p:sp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4224338" y="4797425"/>
          <a:ext cx="1208087" cy="1371600"/>
        </p:xfrm>
        <a:graphic>
          <a:graphicData uri="http://schemas.openxmlformats.org/presentationml/2006/ole">
            <p:oleObj spid="_x0000_s324617" name="Equation" r:id="rId4" imgW="9144000" imgH="1036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11" grpId="0" build="p"/>
      <p:bldP spid="32461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有限个事件的交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用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2124075" y="2133600"/>
          <a:ext cx="1149350" cy="1447800"/>
        </p:xfrm>
        <a:graphic>
          <a:graphicData uri="http://schemas.openxmlformats.org/presentationml/2006/ole">
            <p:oleObj spid="_x0000_s325638" name="Equation" r:id="rId3" imgW="8229600" imgH="10363200" progId="Equation.DSMT4">
              <p:embed/>
            </p:oleObj>
          </a:graphicData>
        </a:graphic>
      </p:graphicFrame>
      <p:sp>
        <p:nvSpPr>
          <p:cNvPr id="325638" name="Rectangle 6"/>
          <p:cNvSpPr>
            <a:spLocks noRot="1" noChangeArrowheads="1"/>
          </p:cNvSpPr>
          <p:nvPr/>
        </p:nvSpPr>
        <p:spPr bwMode="auto">
          <a:xfrm>
            <a:off x="304800" y="3644900"/>
            <a:ext cx="854075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表示</a:t>
            </a:r>
            <a:r>
              <a:rPr lang="zh-CN" altLang="en-US" sz="3200" b="1">
                <a:latin typeface="宋体"/>
              </a:rPr>
              <a:t>“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en-US" altLang="zh-CN" sz="3200" b="1">
                <a:solidFill>
                  <a:srgbClr val="FF0000"/>
                </a:solidFill>
              </a:rPr>
              <a:t> </a:t>
            </a:r>
            <a:r>
              <a:rPr lang="zh-CN" altLang="en-US" sz="3200" b="1"/>
              <a:t>中</a:t>
            </a:r>
            <a:r>
              <a:rPr lang="zh-CN" altLang="en-US" sz="3200" b="1">
                <a:solidFill>
                  <a:srgbClr val="FF0000"/>
                </a:solidFill>
              </a:rPr>
              <a:t>同时发生</a:t>
            </a:r>
            <a:r>
              <a:rPr lang="zh-CN" altLang="en-US" sz="3200" b="1">
                <a:latin typeface="宋体"/>
              </a:rPr>
              <a:t>”</a:t>
            </a:r>
            <a:r>
              <a:rPr lang="zh-CN" altLang="en-US" sz="3200" b="1"/>
              <a:t>的事件，称之为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0000"/>
                </a:solidFill>
              </a:rPr>
              <a:t>积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  <p:bldP spid="32563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可数个事件的交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用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2081213" y="2133600"/>
          <a:ext cx="1235075" cy="1447800"/>
        </p:xfrm>
        <a:graphic>
          <a:graphicData uri="http://schemas.openxmlformats.org/presentationml/2006/ole">
            <p:oleObj spid="_x0000_s326661" name="Equation" r:id="rId3" imgW="8839200" imgH="10363200" progId="Equation.DSMT4">
              <p:embed/>
            </p:oleObj>
          </a:graphicData>
        </a:graphic>
      </p:graphicFrame>
      <p:sp>
        <p:nvSpPr>
          <p:cNvPr id="326661" name="Rectangle 5"/>
          <p:cNvSpPr>
            <a:spLocks noRot="1" noChangeArrowheads="1"/>
          </p:cNvSpPr>
          <p:nvPr/>
        </p:nvSpPr>
        <p:spPr bwMode="auto">
          <a:xfrm>
            <a:off x="304800" y="3644900"/>
            <a:ext cx="854075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表示</a:t>
            </a:r>
            <a:r>
              <a:rPr lang="zh-CN" altLang="en-US" sz="3200" b="1">
                <a:latin typeface="宋体"/>
              </a:rPr>
              <a:t>“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en-US" altLang="zh-CN" sz="3200" b="1"/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 </a:t>
            </a:r>
            <a:r>
              <a:rPr lang="zh-CN" altLang="en-US" sz="3200" b="1"/>
              <a:t>中</a:t>
            </a:r>
            <a:r>
              <a:rPr lang="zh-CN" altLang="en-US" sz="3200" b="1">
                <a:solidFill>
                  <a:srgbClr val="FF0000"/>
                </a:solidFill>
              </a:rPr>
              <a:t>同时发生</a:t>
            </a:r>
            <a:r>
              <a:rPr lang="zh-CN" altLang="en-US" sz="3200" b="1">
                <a:latin typeface="宋体"/>
              </a:rPr>
              <a:t>”</a:t>
            </a:r>
            <a:r>
              <a:rPr lang="zh-CN" altLang="en-US" sz="3200" b="1"/>
              <a:t>的事件，称之为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n</a:t>
            </a:r>
            <a:r>
              <a:rPr lang="en-US" altLang="zh-CN" sz="3200" b="1"/>
              <a:t>,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0000"/>
                </a:solidFill>
              </a:rPr>
              <a:t>积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/>
      <p:bldP spid="326659" grpId="0" build="p"/>
      <p:bldP spid="326661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上面利用集合的概念</a:t>
            </a:r>
            <a:r>
              <a:rPr lang="zh-CN" altLang="en-US" b="1">
                <a:solidFill>
                  <a:srgbClr val="FF0000"/>
                </a:solidFill>
              </a:rPr>
              <a:t>描述</a:t>
            </a:r>
            <a:r>
              <a:rPr lang="zh-CN" altLang="en-US" b="1"/>
              <a:t>了事件的概念、关系及</a:t>
            </a:r>
            <a:r>
              <a:rPr lang="zh-CN" altLang="en-US" b="1">
                <a:hlinkClick r:id="rId2" action="ppaction://hlinksldjump"/>
              </a:rPr>
              <a:t>运算</a:t>
            </a:r>
            <a:r>
              <a:rPr lang="zh-CN" altLang="en-US" b="1"/>
              <a:t>，为了将它们与集合论中的相应的部分</a:t>
            </a:r>
            <a:r>
              <a:rPr lang="zh-CN" altLang="en-US" b="1">
                <a:solidFill>
                  <a:srgbClr val="FF0000"/>
                </a:solidFill>
              </a:rPr>
              <a:t>对照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0000"/>
                </a:solidFill>
              </a:rPr>
              <a:t>列表</a:t>
            </a:r>
            <a:r>
              <a:rPr lang="zh-CN" altLang="en-US" b="1"/>
              <a:t>如下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latin typeface="宋体" pitchFamily="2" charset="-122"/>
              </a:rPr>
              <a:t>事件</a:t>
            </a:r>
            <a:r>
              <a:rPr lang="zh-CN" altLang="en-US" sz="3600" b="1">
                <a:latin typeface="Times New Roman" pitchFamily="18" charset="0"/>
              </a:rPr>
              <a:t>与集合</a:t>
            </a:r>
            <a:r>
              <a:rPr lang="zh-CN" altLang="en-US" sz="3600" b="1">
                <a:latin typeface="宋体" pitchFamily="2" charset="-122"/>
              </a:rPr>
              <a:t>的</a:t>
            </a:r>
            <a:r>
              <a:rPr lang="zh-CN" altLang="en-US" sz="3600" b="1">
                <a:latin typeface="Times New Roman" pitchFamily="18" charset="0"/>
              </a:rPr>
              <a:t>概念、关系及运算对照</a:t>
            </a:r>
            <a:r>
              <a:rPr lang="zh-CN" altLang="en-US" sz="3600" b="1">
                <a:latin typeface="宋体" pitchFamily="2" charset="-122"/>
              </a:rPr>
              <a:t>表</a:t>
            </a:r>
          </a:p>
        </p:txBody>
      </p:sp>
      <p:graphicFrame>
        <p:nvGraphicFramePr>
          <p:cNvPr id="173075" name="Group 19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060825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3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8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概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率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集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0575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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样本空间，必然事件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不可能事件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基本事件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样本点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的对立事件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发生必然导致事件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发生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空间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全集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的余集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latin typeface="宋体" pitchFamily="2" charset="-122"/>
              </a:rPr>
              <a:t>事件</a:t>
            </a:r>
            <a:r>
              <a:rPr lang="zh-CN" altLang="en-US" sz="3600" b="1">
                <a:latin typeface="Times New Roman" pitchFamily="18" charset="0"/>
              </a:rPr>
              <a:t>与集合</a:t>
            </a:r>
            <a:r>
              <a:rPr lang="zh-CN" altLang="en-US" sz="3600" b="1">
                <a:latin typeface="宋体" pitchFamily="2" charset="-122"/>
              </a:rPr>
              <a:t>的</a:t>
            </a:r>
            <a:r>
              <a:rPr lang="zh-CN" altLang="en-US" sz="3600" b="1">
                <a:latin typeface="Times New Roman" pitchFamily="18" charset="0"/>
              </a:rPr>
              <a:t>概念、关系及运算对照</a:t>
            </a:r>
            <a:r>
              <a:rPr lang="zh-CN" altLang="en-US" sz="3600" b="1">
                <a:latin typeface="宋体" pitchFamily="2" charset="-122"/>
              </a:rPr>
              <a:t>表续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1981200"/>
          <a:ext cx="8540750" cy="44418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54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概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率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集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∪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至少有一个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发生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并集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同时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交集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−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发生而事件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不发生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事件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互不相容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没有公共元素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随机事件的运算性质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交换律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endParaRPr lang="en-US" altLang="zh-CN" b="1"/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BA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结合律</a:t>
            </a:r>
            <a:r>
              <a:rPr lang="zh-CN" altLang="en-US" b="1"/>
              <a:t>： </a:t>
            </a: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)∪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 </a:t>
            </a: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；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随机事件的关系和运算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分配律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/>
              <a:t> 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)∩</a:t>
            </a:r>
            <a:r>
              <a:rPr lang="en-US" altLang="zh-CN" b="1" i="1"/>
              <a:t>C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/>
              <a:t>∩</a:t>
            </a:r>
            <a:r>
              <a:rPr lang="en-US" altLang="zh-CN" b="1" i="1"/>
              <a:t>C</a:t>
            </a:r>
            <a:r>
              <a:rPr lang="en-US" altLang="zh-CN" b="1"/>
              <a:t>)∪(</a:t>
            </a:r>
            <a:r>
              <a:rPr lang="en-US" altLang="zh-CN" b="1" i="1"/>
              <a:t>B</a:t>
            </a:r>
            <a:r>
              <a:rPr lang="en-US" altLang="zh-CN" b="1"/>
              <a:t>∩</a:t>
            </a:r>
            <a:r>
              <a:rPr lang="en-US" altLang="zh-CN" b="1" i="1"/>
              <a:t>C</a:t>
            </a:r>
            <a:r>
              <a:rPr lang="en-US" altLang="zh-CN" b="1"/>
              <a:t>)</a:t>
            </a:r>
            <a:r>
              <a:rPr lang="zh-CN" altLang="en-US" b="1"/>
              <a:t>， 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∩</a:t>
            </a:r>
            <a:r>
              <a:rPr lang="en-US" altLang="zh-CN" b="1" i="1"/>
              <a:t>B</a:t>
            </a:r>
            <a:r>
              <a:rPr lang="en-US" altLang="zh-CN" b="1"/>
              <a:t>)∪</a:t>
            </a:r>
            <a:r>
              <a:rPr lang="en-US" altLang="zh-CN" b="1" i="1"/>
              <a:t>C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C</a:t>
            </a:r>
            <a:r>
              <a:rPr lang="en-US" altLang="zh-CN" b="1"/>
              <a:t>)∩(</a:t>
            </a:r>
            <a:r>
              <a:rPr lang="en-US" altLang="zh-CN" b="1" i="1"/>
              <a:t>B</a:t>
            </a:r>
            <a:r>
              <a:rPr lang="en-US" altLang="zh-CN" b="1"/>
              <a:t>∪</a:t>
            </a:r>
            <a:r>
              <a:rPr lang="en-US" altLang="zh-CN" b="1" i="1"/>
              <a:t>C</a:t>
            </a:r>
            <a:r>
              <a:rPr lang="en-US" altLang="zh-CN" b="1"/>
              <a:t>)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/>
              <a:t>4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对偶原理</a:t>
            </a:r>
            <a:r>
              <a:rPr lang="zh-CN" altLang="en-US" b="1">
                <a:latin typeface="宋体" pitchFamily="2" charset="-122"/>
              </a:rPr>
              <a:t>：</a:t>
            </a:r>
            <a:endParaRPr lang="zh-CN" altLang="en-US">
              <a:latin typeface="宋体" pitchFamily="2" charset="-122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 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∩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；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即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908175" y="5373688"/>
          <a:ext cx="5229225" cy="804862"/>
        </p:xfrm>
        <a:graphic>
          <a:graphicData uri="http://schemas.openxmlformats.org/presentationml/2006/ole">
            <p:oleObj spid="_x0000_s292869" name="Equation" r:id="rId3" imgW="37185600" imgH="579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6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84775"/>
          </a:xfrm>
        </p:spPr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hlinkClick r:id="rId2" action="ppaction://hlinksldjump"/>
              </a:rPr>
              <a:t>对偶原理</a:t>
            </a:r>
            <a:r>
              <a:rPr lang="zh-CN" altLang="en-US" b="1">
                <a:latin typeface="宋体" pitchFamily="2" charset="-122"/>
              </a:rPr>
              <a:t>：</a:t>
            </a:r>
            <a:endParaRPr lang="zh-CN" altLang="en-US">
              <a:latin typeface="宋体" pitchFamily="2" charset="-122"/>
            </a:endParaRP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 </a:t>
            </a:r>
            <a:endParaRPr lang="zh-CN" altLang="en-US" b="1">
              <a:latin typeface="Times New Roman" pitchFamily="18" charset="0"/>
            </a:endParaRPr>
          </a:p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都发生的对立事件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是</a:t>
            </a:r>
            <a:r>
              <a:rPr lang="zh-CN" altLang="en-US" b="1">
                <a:solidFill>
                  <a:srgbClr val="FF0000"/>
                </a:solidFill>
              </a:rPr>
              <a:t>至少一个不发生</a:t>
            </a:r>
          </a:p>
          <a:p>
            <a:pPr marL="609600" indent="-609600"/>
            <a:endParaRPr lang="en-US" altLang="zh-CN" b="1">
              <a:solidFill>
                <a:srgbClr val="FF0000"/>
              </a:solidFill>
              <a:latin typeface="宋体" pitchFamily="2" charset="-122"/>
            </a:endParaRPr>
          </a:p>
          <a:p>
            <a:pPr marL="609600" indent="-609600" algn="ctr"/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∩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；</a:t>
            </a:r>
            <a:endParaRPr lang="zh-CN" altLang="en-US" b="1"/>
          </a:p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至少一个发生的对立事件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是</a:t>
            </a:r>
            <a:r>
              <a:rPr lang="zh-CN" altLang="en-US" b="1">
                <a:solidFill>
                  <a:srgbClr val="FF0000"/>
                </a:solidFill>
              </a:rPr>
              <a:t>都不发生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Pages>0</Pages>
  <Words>5580</Words>
  <Characters>0</Characters>
  <Application>Microsoft Office PowerPoint</Application>
  <DocSecurity>0</DocSecurity>
  <PresentationFormat>全屏显示(4:3)</PresentationFormat>
  <Lines>0</Lines>
  <Paragraphs>572</Paragraphs>
  <Slides>124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124</vt:i4>
      </vt:variant>
    </vt:vector>
  </HeadingPairs>
  <TitlesOfParts>
    <vt:vector size="127" baseType="lpstr">
      <vt:lpstr>默认设计模板</vt:lpstr>
      <vt:lpstr>Equation</vt:lpstr>
      <vt:lpstr>Microsoft 公式 3.0</vt:lpstr>
      <vt:lpstr>概率论与数理统计</vt:lpstr>
      <vt:lpstr>幻灯片 2</vt:lpstr>
      <vt:lpstr>现象分类</vt:lpstr>
      <vt:lpstr>随机现象</vt:lpstr>
      <vt:lpstr>随机试验E</vt:lpstr>
      <vt:lpstr>样本点、样本空间</vt:lpstr>
      <vt:lpstr>随机事件</vt:lpstr>
      <vt:lpstr>随机事件</vt:lpstr>
      <vt:lpstr>幻灯片 9</vt:lpstr>
      <vt:lpstr>特殊事件</vt:lpstr>
      <vt:lpstr>幻灯片 11</vt:lpstr>
      <vt:lpstr>第一章  随机事件与概率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第一章  随机事件与概率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参考书(Bibliography)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第一章  随机事件与概率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随机事件的关系和运算</vt:lpstr>
      <vt:lpstr>有限个事件的和</vt:lpstr>
      <vt:lpstr>有限个互斥事件的和</vt:lpstr>
      <vt:lpstr>可数个事件的和</vt:lpstr>
      <vt:lpstr>有限个事件的交</vt:lpstr>
      <vt:lpstr>可数个事件的交</vt:lpstr>
      <vt:lpstr>幻灯片 93</vt:lpstr>
      <vt:lpstr>事件与集合的概念、关系及运算对照表</vt:lpstr>
      <vt:lpstr>事件与集合的概念、关系及运算对照表续</vt:lpstr>
      <vt:lpstr>幻灯片 96</vt:lpstr>
      <vt:lpstr>随机事件的运算性质</vt:lpstr>
      <vt:lpstr>随机事件的关系和运算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复习（ 1.1节及1.2节 ）</vt:lpstr>
      <vt:lpstr>预习（1.3节古典概率）</vt:lpstr>
      <vt:lpstr>幻灯片 115</vt:lpstr>
      <vt:lpstr>幻灯片 116</vt:lpstr>
      <vt:lpstr>纯事件的关系和运算往届考题</vt:lpstr>
      <vt:lpstr>幻灯片 118</vt:lpstr>
      <vt:lpstr>幻灯片 119</vt:lpstr>
      <vt:lpstr>幻灯片 120</vt:lpstr>
      <vt:lpstr>幻灯片 121</vt:lpstr>
      <vt:lpstr>幻灯片 122</vt:lpstr>
      <vt:lpstr>分赌注问题：</vt:lpstr>
      <vt:lpstr>幻灯片 124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随机事件、事件的关系与运算</dc:title>
  <dc:subject>第一章随机事件与概率</dc:subject>
  <dc:creator>王力</dc:creator>
  <cp:keywords/>
  <dc:description/>
  <cp:lastModifiedBy>Microsoft</cp:lastModifiedBy>
  <cp:revision>155</cp:revision>
  <dcterms:created xsi:type="dcterms:W3CDTF">2012-06-06T01:30:27Z</dcterms:created>
  <dcterms:modified xsi:type="dcterms:W3CDTF">2023-08-29T05:38:33Z</dcterms:modified>
  <cp:category/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  <property fmtid="{D5CDD505-2E9C-101B-9397-08002B2CF9AE}" pid="3" name="_MarkAsFinal">
    <vt:bool>true</vt:bool>
  </property>
</Properties>
</file>