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4282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7"/>
    <p:restoredTop sz="94671"/>
  </p:normalViewPr>
  <p:slideViewPr>
    <p:cSldViewPr snapToGrid="0" snapToObjects="1">
      <p:cViewPr>
        <p:scale>
          <a:sx n="145" d="100"/>
          <a:sy n="145" d="100"/>
        </p:scale>
        <p:origin x="86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177"/>
            <a:ext cx="7491046" cy="1965650"/>
          </a:xfrm>
          <a:effectLst/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64" y="4157623"/>
            <a:ext cx="6858000" cy="1655762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6291937" y="6427458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360274"/>
            <a:ext cx="1330200" cy="607622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855177"/>
            <a:ext cx="685800" cy="6858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953422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062333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85007"/>
            <a:ext cx="62865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695" y="592906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6305125" y="6427458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00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700" dirty="0" smtClean="0">
              <a:solidFill>
                <a:srgbClr val="0042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10" y="1769452"/>
            <a:ext cx="7491046" cy="1965650"/>
          </a:xfrm>
        </p:spPr>
        <p:txBody>
          <a:bodyPr anchor="t">
            <a:noAutofit/>
          </a:bodyPr>
          <a:lstStyle/>
          <a:p>
            <a:r>
              <a:rPr lang="en-GB" sz="4000" b="1" dirty="0" smtClean="0"/>
              <a:t>New energy industry ESG performance evaluation and analysis</a:t>
            </a:r>
            <a:br>
              <a:rPr lang="en-GB" sz="4000" b="1" dirty="0" smtClean="0"/>
            </a:br>
            <a:r>
              <a:rPr lang="zh-CN" altLang="en-US" sz="3200" b="1" dirty="0" smtClean="0">
                <a:ea typeface="宋体" charset="0"/>
              </a:rPr>
              <a:t>——</a:t>
            </a:r>
            <a:r>
              <a:rPr lang="en-US" altLang="en-GB" sz="3200" b="1" dirty="0" smtClean="0"/>
              <a:t>  Subgroup A</a:t>
            </a:r>
            <a:endParaRPr lang="en-US" altLang="en-GB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59" y="4779042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GB" sz="2000" dirty="0"/>
              <a:t>Group Members: </a:t>
            </a:r>
            <a:endParaRPr lang="en-US" altLang="en-GB" sz="2000" dirty="0"/>
          </a:p>
          <a:p>
            <a:r>
              <a:rPr lang="en-US" altLang="en-GB" sz="2000" dirty="0"/>
              <a:t>Ding Yulong, Dai Luren, Tan Linfeng, Xie Yihui</a:t>
            </a:r>
            <a:endParaRPr lang="en-US" alt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651510" y="4679315"/>
            <a:ext cx="76200" cy="111633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Background and Business Challenges</a:t>
            </a:r>
            <a:endParaRPr lang="en-GB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Background:</a:t>
            </a:r>
            <a:r>
              <a:rPr lang="en-US" altLang="en-GB"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endParaRPr lang="en-US" altLang="en-GB"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0" lvl="0" indent="0" algn="l">
              <a:buNone/>
            </a:pPr>
            <a:r>
              <a:rPr lang="en-GB" sz="2000"/>
              <a:t>ESG data plays a critical role in corporate transparency, compliance, and decision-making. However, most ESG reports are unstructured, which creates challenges in consistent and efficient data processing.</a:t>
            </a:r>
            <a:endParaRPr lang="en-GB" sz="2000"/>
          </a:p>
          <a:p>
            <a:pPr lvl="0" algn="l">
              <a:buNone/>
            </a:pPr>
            <a:r>
              <a:rPr lang="en-GB"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Key Challenges:</a:t>
            </a:r>
            <a:endParaRPr lang="en-GB"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altLang="en-GB" sz="2000" b="1">
                <a:latin typeface="Arial Bold" panose="020B0604020202020204" charset="0"/>
                <a:cs typeface="Arial Bold" panose="020B0604020202020204" charset="0"/>
              </a:rPr>
              <a:t>Efficient Extraction:</a:t>
            </a:r>
            <a:r>
              <a:rPr lang="en-US" altLang="en-GB" sz="2000"/>
              <a:t> How to automate the extraction of ESG data from diverse and complex unstructured formats.</a:t>
            </a:r>
            <a:endParaRPr lang="en-US" altLang="en-GB" sz="2000"/>
          </a:p>
          <a:p>
            <a:pPr marL="457200" indent="-457200">
              <a:buAutoNum type="arabicPeriod"/>
            </a:pPr>
            <a:r>
              <a:rPr lang="en-US" altLang="en-GB" sz="2000" b="1">
                <a:latin typeface="Arial Bold" panose="020B0604020202020204" charset="0"/>
                <a:cs typeface="Arial Bold" panose="020B0604020202020204" charset="0"/>
              </a:rPr>
              <a:t>Ensuring Accuracy: </a:t>
            </a:r>
            <a:r>
              <a:rPr lang="en-US" altLang="en-GB" sz="2000"/>
              <a:t>Ensuring that extracted ESG data aligns with established industry standards such as GRI and SASB.</a:t>
            </a:r>
            <a:endParaRPr lang="en-US" altLang="en-GB" sz="2000"/>
          </a:p>
          <a:p>
            <a:pPr marL="457200" indent="-457200">
              <a:buAutoNum type="arabicPeriod"/>
            </a:pPr>
            <a:r>
              <a:rPr lang="en-US" altLang="en-GB" sz="2000" b="1">
                <a:latin typeface="Arial Bold" panose="020B0604020202020204" charset="0"/>
                <a:cs typeface="Arial Bold" panose="020B0604020202020204" charset="0"/>
              </a:rPr>
              <a:t>Adaptability:</a:t>
            </a:r>
            <a:r>
              <a:rPr lang="en-US" altLang="en-GB" sz="2000"/>
              <a:t> Designing solutions that can scale to meet varying industry-specific ESG reporting requirements.</a:t>
            </a:r>
            <a:endParaRPr lang="en-US" altLang="en-GB" sz="2000"/>
          </a:p>
        </p:txBody>
      </p:sp>
      <p:sp>
        <p:nvSpPr>
          <p:cNvPr id="4" name="Title 1"/>
          <p:cNvSpPr txBox="1"/>
          <p:nvPr/>
        </p:nvSpPr>
        <p:spPr>
          <a:xfrm>
            <a:off x="48358" y="365126"/>
            <a:ext cx="76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 b="1" smtClean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Methods and Solutions</a:t>
            </a:r>
            <a:endParaRPr lang="en-GB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940"/>
            <a:ext cx="7891145" cy="4913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Efficient Extraction: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2000"/>
              <a:t>Use NLP techniques like Named Entity Recognition (NER) to automate ESG data identification.</a:t>
            </a:r>
            <a:endParaRPr sz="2000"/>
          </a:p>
          <a:p>
            <a:r>
              <a:rPr sz="2000"/>
              <a:t>Design a multi-stage pipeline to standardize and structure unstructured data.</a:t>
            </a:r>
            <a:endParaRPr sz="2000"/>
          </a:p>
          <a:p>
            <a:pPr marL="0" indent="0"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Ensuring Accuracy: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000"/>
              <a:t>Cross-validate extracted data against frameworks.</a:t>
            </a:r>
            <a:endParaRPr lang="en-US" altLang="en-GB" sz="2000"/>
          </a:p>
          <a:p>
            <a:r>
              <a:rPr lang="en-US" altLang="en-GB" sz="2000"/>
              <a:t>Add confidence scoring and integrate human reviews to ensure reliability.</a:t>
            </a:r>
            <a:endParaRPr lang="en-US" altLang="en-GB" sz="2000"/>
          </a:p>
          <a:p>
            <a:pPr marL="0" indent="0"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Adaptability: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000"/>
              <a:t>Leverage transfer learning to meet industry-specific requirements.</a:t>
            </a:r>
            <a:endParaRPr lang="en-US" altLang="en-GB" sz="2000"/>
          </a:p>
          <a:p>
            <a:r>
              <a:rPr lang="en-US" altLang="en-GB" sz="2000"/>
              <a:t>Implement continuous learning to keep models updated with new data.</a:t>
            </a:r>
            <a:endParaRPr lang="en-US" altLang="en-GB" sz="2000"/>
          </a:p>
        </p:txBody>
      </p:sp>
      <p:sp>
        <p:nvSpPr>
          <p:cNvPr id="4" name="Title 1"/>
          <p:cNvSpPr txBox="1"/>
          <p:nvPr/>
        </p:nvSpPr>
        <p:spPr>
          <a:xfrm>
            <a:off x="48358" y="365126"/>
            <a:ext cx="76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 b="1" smtClean="0">
                <a:solidFill>
                  <a:schemeClr val="bg1"/>
                </a:solidFill>
              </a:rPr>
              <a:t>0</a:t>
            </a:r>
            <a:r>
              <a:rPr lang="en-US" altLang="en-GB" sz="2800" b="1" smtClean="0">
                <a:solidFill>
                  <a:schemeClr val="bg1"/>
                </a:solidFill>
              </a:rPr>
              <a:t>2</a:t>
            </a:r>
            <a:endParaRPr lang="en-US" altLang="en-GB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Results and Business Value</a:t>
            </a:r>
            <a:endParaRPr lang="en-GB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26755" cy="4378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Results:</a:t>
            </a:r>
            <a:endParaRPr sz="24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GB" sz="2400"/>
              <a:t>Developed an automated pipeline that improves ESG data extraction efficiency and ensures consistency across reports.</a:t>
            </a:r>
            <a:endParaRPr lang="en-GB" sz="2400"/>
          </a:p>
          <a:p>
            <a:r>
              <a:rPr lang="en-US" altLang="en-GB" sz="2400"/>
              <a:t>Enhanced data accuracy through validation against global standards, aligning with GRI and SASB frameworks.</a:t>
            </a:r>
            <a:endParaRPr lang="en-US" altLang="en-GB" sz="2400"/>
          </a:p>
          <a:p>
            <a:pPr>
              <a:buNone/>
            </a:pPr>
            <a:r>
              <a:rPr sz="24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Business Impact:</a:t>
            </a:r>
            <a:endParaRPr sz="24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400"/>
              <a:t>Streamlined ESG reporting processes, enabling faster compliance and reducing operational bottlenecks.</a:t>
            </a:r>
            <a:endParaRPr lang="en-US" altLang="en-GB" sz="2400"/>
          </a:p>
          <a:p>
            <a:r>
              <a:rPr lang="en-US" altLang="en-GB" sz="2400"/>
              <a:t>Delivered high-quality, reliable ESG data to strengthen investor trust and support strategic decision-making.</a:t>
            </a:r>
            <a:endParaRPr lang="en-US" altLang="en-GB" sz="2400"/>
          </a:p>
        </p:txBody>
      </p:sp>
      <p:sp>
        <p:nvSpPr>
          <p:cNvPr id="4" name="Title 1"/>
          <p:cNvSpPr txBox="1"/>
          <p:nvPr/>
        </p:nvSpPr>
        <p:spPr>
          <a:xfrm>
            <a:off x="48358" y="365126"/>
            <a:ext cx="76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 b="1" smtClean="0">
                <a:solidFill>
                  <a:schemeClr val="bg1"/>
                </a:solidFill>
              </a:rPr>
              <a:t>0</a:t>
            </a:r>
            <a:r>
              <a:rPr lang="en-US" altLang="en-GB" sz="2800" b="1" smtClean="0">
                <a:solidFill>
                  <a:schemeClr val="bg1"/>
                </a:solidFill>
              </a:rPr>
              <a:t>3</a:t>
            </a:r>
            <a:endParaRPr lang="en-US" altLang="en-GB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r>
              <a:rPr lang="en-GB" sz="2800" b="1" dirty="0" smtClean="0"/>
              <a:t>Professional Analysis and Industry Impact</a:t>
            </a:r>
            <a:endParaRPr lang="en-GB" sz="2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2435" cy="4378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Technical Expertise:</a:t>
            </a:r>
            <a:endParaRPr sz="24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GB" sz="2400"/>
              <a:t>NLP-based solutions address the complexity of processing unstructured ESG data.</a:t>
            </a:r>
            <a:endParaRPr lang="en-GB" sz="2400"/>
          </a:p>
          <a:p>
            <a:r>
              <a:rPr lang="en-US" altLang="en-GB" sz="2400"/>
              <a:t>Alignment with industry standards (e.g., GRI, SASB) ensures credibility and usability of extracted data.</a:t>
            </a:r>
            <a:endParaRPr lang="en-US" altLang="en-GB" sz="2400"/>
          </a:p>
          <a:p>
            <a:pPr marL="0" indent="0">
              <a:buNone/>
            </a:pPr>
            <a:r>
              <a:rPr sz="24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Industry Impact:</a:t>
            </a:r>
            <a:endParaRPr sz="24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400"/>
              <a:t>Automation of ESG data processing enhances operational efficiency and reduces reliance on manual efforts.</a:t>
            </a:r>
            <a:endParaRPr lang="en-US" altLang="en-GB" sz="2400"/>
          </a:p>
          <a:p>
            <a:r>
              <a:rPr lang="en-US" altLang="en-GB" sz="2400"/>
              <a:t>Improved data reliability strengthens corporate reporting, builds investor confidence, and supports informed decision-making.</a:t>
            </a:r>
            <a:endParaRPr lang="en-US" altLang="en-GB" sz="2400"/>
          </a:p>
        </p:txBody>
      </p:sp>
      <p:sp>
        <p:nvSpPr>
          <p:cNvPr id="4" name="Title 1"/>
          <p:cNvSpPr txBox="1"/>
          <p:nvPr/>
        </p:nvSpPr>
        <p:spPr>
          <a:xfrm>
            <a:off x="48358" y="365126"/>
            <a:ext cx="76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 b="1" smtClean="0">
                <a:solidFill>
                  <a:schemeClr val="bg1"/>
                </a:solidFill>
              </a:rPr>
              <a:t>0</a:t>
            </a:r>
            <a:r>
              <a:rPr lang="en-US" altLang="en-GB" sz="2800" b="1" smtClean="0">
                <a:solidFill>
                  <a:schemeClr val="bg1"/>
                </a:solidFill>
              </a:rPr>
              <a:t>4</a:t>
            </a:r>
            <a:endParaRPr lang="en-US" altLang="en-GB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r>
              <a:rPr lang="en-GB" sz="3200" b="1" dirty="0" smtClean="0"/>
              <a:t>Summary and Conclusion</a:t>
            </a:r>
            <a:endParaRPr lang="en-GB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2435" cy="4378960"/>
          </a:xfrm>
        </p:spPr>
        <p:txBody>
          <a:bodyPr/>
          <a:lstStyle/>
          <a:p>
            <a:pPr marL="0" indent="0"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Challenges Solved: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GB" sz="2000"/>
              <a:t>Automated ESG data extraction and validation processes.</a:t>
            </a:r>
            <a:endParaRPr lang="en-GB" sz="2000"/>
          </a:p>
          <a:p>
            <a:r>
              <a:rPr lang="en-US" altLang="en-GB" sz="2000"/>
              <a:t>Adapted to diverse industry reporting standards and evolving frameworks.</a:t>
            </a:r>
            <a:endParaRPr lang="en-US" altLang="en-GB" sz="2000"/>
          </a:p>
          <a:p>
            <a:pPr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Results Achieved: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000"/>
              <a:t>Improved reporting efficiency and accuracy through advanced solutions.</a:t>
            </a:r>
            <a:endParaRPr lang="en-US" altLang="en-GB" sz="2000"/>
          </a:p>
          <a:p>
            <a:r>
              <a:rPr lang="en-US" altLang="en-GB" sz="2000"/>
              <a:t>Delivered flexible and scalable tools for varying business needs.</a:t>
            </a:r>
            <a:endParaRPr lang="en-US" altLang="en-GB" sz="2000"/>
          </a:p>
          <a:p>
            <a:pPr algn="l">
              <a:buClrTx/>
              <a:buSzTx/>
              <a:buNone/>
            </a:pPr>
            <a:r>
              <a:rPr sz="2000" b="1" u="sng">
                <a:solidFill>
                  <a:srgbClr val="ED7F0D"/>
                </a:solidFill>
                <a:latin typeface="Arial Bold" panose="020B0604020202020204" charset="0"/>
                <a:cs typeface="Arial Bold" panose="020B0604020202020204" charset="0"/>
              </a:rPr>
              <a:t>Business Value:</a:t>
            </a:r>
            <a:endParaRPr sz="2000" b="1" u="sng">
              <a:solidFill>
                <a:srgbClr val="ED7F0D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en-GB" sz="2000"/>
              <a:t>Simplified compliance and reduced reporting time.</a:t>
            </a:r>
            <a:endParaRPr lang="en-US" altLang="en-GB" sz="2000"/>
          </a:p>
          <a:p>
            <a:r>
              <a:rPr lang="en-US" altLang="en-GB" sz="2000"/>
              <a:t>Enhanced ESG data reliability to support better decision-making.</a:t>
            </a:r>
            <a:endParaRPr lang="en-US" altLang="en-GB" sz="2000"/>
          </a:p>
        </p:txBody>
      </p:sp>
      <p:sp>
        <p:nvSpPr>
          <p:cNvPr id="4" name="Title 1"/>
          <p:cNvSpPr txBox="1"/>
          <p:nvPr/>
        </p:nvSpPr>
        <p:spPr>
          <a:xfrm>
            <a:off x="48358" y="365126"/>
            <a:ext cx="76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 b="1" smtClean="0">
                <a:solidFill>
                  <a:schemeClr val="bg1"/>
                </a:solidFill>
              </a:rPr>
              <a:t>0</a:t>
            </a:r>
            <a:r>
              <a:rPr lang="en-US" altLang="en-GB" sz="2800" b="1" smtClean="0">
                <a:solidFill>
                  <a:schemeClr val="bg1"/>
                </a:solidFill>
              </a:rPr>
              <a:t>5</a:t>
            </a:r>
            <a:endParaRPr lang="en-US" altLang="en-GB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76793"/>
            <a:ext cx="7886700" cy="2852737"/>
          </a:xfrm>
        </p:spPr>
        <p:txBody>
          <a:bodyPr anchor="ctr">
            <a:normAutofit/>
          </a:bodyPr>
          <a:lstStyle/>
          <a:p>
            <a:r>
              <a:rPr lang="en-US" sz="4400" b="1" dirty="0" smtClean="0">
                <a:ea typeface="MS PGothic" charset="0"/>
              </a:rPr>
              <a:t>THANK YOU</a:t>
            </a:r>
            <a:endParaRPr lang="en-GB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文字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Century Gothic</vt:lpstr>
      <vt:lpstr>苹方-简</vt:lpstr>
      <vt:lpstr>MS PGothic</vt:lpstr>
      <vt:lpstr>Courier New</vt:lpstr>
      <vt:lpstr>MS PGothic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Arial Bold</vt:lpstr>
      <vt:lpstr>Arial Italic</vt:lpstr>
      <vt:lpstr>Office Theme</vt:lpstr>
      <vt:lpstr>Headline 1 Sub-headline</vt:lpstr>
      <vt:lpstr>Title</vt:lpstr>
      <vt:lpstr>Background and Business Challenges</vt:lpstr>
      <vt:lpstr>Methods and Solutions</vt:lpstr>
      <vt:lpstr>Results and Business Value</vt:lpstr>
      <vt:lpstr>Professional Analysis and Industry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✘</cp:lastModifiedBy>
  <cp:revision>19</cp:revision>
  <dcterms:created xsi:type="dcterms:W3CDTF">2024-11-12T13:13:05Z</dcterms:created>
  <dcterms:modified xsi:type="dcterms:W3CDTF">2024-11-12T13:13:05Z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002DE0649373B3E2CAC0316795EB44CA_43</vt:lpwstr>
  </property>
  <property fmtid="{D5CDD505-2E9C-101B-9397-08002B2CF9AE}" pid="3" name="KSOProductBuildVer">
    <vt:lpwstr>2052-5.5.1.7991</vt:lpwstr>
  </property>
</Properties>
</file>