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9" r:id="rId3"/>
    <p:sldId id="260" r:id="rId4"/>
    <p:sldId id="261" r:id="rId5"/>
    <p:sldId id="262" r:id="rId6"/>
    <p:sldId id="265" r:id="rId7"/>
    <p:sldId id="266" r:id="rId8"/>
    <p:sldId id="264"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F0D"/>
    <a:srgbClr val="004282"/>
    <a:srgbClr val="006DB7"/>
    <a:srgbClr val="006DC9"/>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07"/>
    <p:restoredTop sz="94671"/>
  </p:normalViewPr>
  <p:slideViewPr>
    <p:cSldViewPr snapToGrid="0" snapToObjects="1">
      <p:cViewPr varScale="1">
        <p:scale>
          <a:sx n="100" d="100"/>
          <a:sy n="100" d="100"/>
        </p:scale>
        <p:origin x="83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55177"/>
            <a:ext cx="7491046" cy="1965650"/>
          </a:xfrm>
          <a:effectLst/>
        </p:spPr>
        <p:txBody>
          <a:bodyPr anchor="t">
            <a:normAutofit/>
          </a:bodyPr>
          <a:lstStyle>
            <a:lvl1pPr algn="l">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93064" y="4157623"/>
            <a:ext cx="6858000" cy="1655762"/>
          </a:xfrm>
          <a:effectLst/>
        </p:spPr>
        <p:txBody>
          <a:bodyPr>
            <a:normAutofit/>
          </a:bodyPr>
          <a:lstStyle>
            <a:lvl1pPr marL="0" indent="0" algn="l">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Text Box 20"/>
          <p:cNvSpPr txBox="1">
            <a:spLocks noChangeArrowheads="1"/>
          </p:cNvSpPr>
          <p:nvPr userDrawn="1"/>
        </p:nvSpPr>
        <p:spPr bwMode="auto">
          <a:xfrm>
            <a:off x="6291937" y="6427458"/>
            <a:ext cx="2852063" cy="200055"/>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700" dirty="0">
                <a:solidFill>
                  <a:schemeClr val="bg1"/>
                </a:solidFill>
                <a:latin typeface="Arial" panose="020B0604020202090204" pitchFamily="34" charset="0"/>
                <a:cs typeface="Arial" panose="020B0604020202090204" pitchFamily="34" charset="0"/>
              </a:rPr>
              <a:t>© Copyright National University of Singapore. All Rights Reserved. </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360274"/>
            <a:ext cx="1330200" cy="607622"/>
          </a:xfrm>
          <a:prstGeom prst="rect">
            <a:avLst/>
          </a:prstGeom>
        </p:spPr>
      </p:pic>
      <p:sp>
        <p:nvSpPr>
          <p:cNvPr id="14" name="Slide Number Placeholder 5"/>
          <p:cNvSpPr>
            <a:spLocks noGrp="1"/>
          </p:cNvSpPr>
          <p:nvPr>
            <p:ph type="sldNum" sz="quarter" idx="4"/>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
        <p:nvSpPr>
          <p:cNvPr id="5" name="Rectangle 4"/>
          <p:cNvSpPr/>
          <p:nvPr userDrawn="1"/>
        </p:nvSpPr>
        <p:spPr>
          <a:xfrm>
            <a:off x="0" y="1855177"/>
            <a:ext cx="685800" cy="68580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3819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
        <p:nvSpPr>
          <p:cNvPr id="8" name="Rectangle 7"/>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2971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2971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p:cNvSpPr>
            <a:spLocks noGrp="1"/>
          </p:cNvSpPr>
          <p:nvPr>
            <p:ph type="sldNum" sz="quarter" idx="4"/>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5"/>
            <a:ext cx="7886700" cy="677128"/>
          </a:xfrm>
        </p:spPr>
        <p:txBody>
          <a:bodyPr/>
          <a:lstStyle>
            <a:lvl1pPr marL="0" indent="0">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Slide Number Placeholder 5"/>
          <p:cNvSpPr>
            <a:spLocks noGrp="1"/>
          </p:cNvSpPr>
          <p:nvPr>
            <p:ph type="sldNum" sz="quarter" idx="4"/>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
        <p:nvSpPr>
          <p:cNvPr id="8" name="Rectangle 7"/>
          <p:cNvSpPr/>
          <p:nvPr userDrawn="1"/>
        </p:nvSpPr>
        <p:spPr>
          <a:xfrm>
            <a:off x="0" y="2953422"/>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144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144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
        <p:nvSpPr>
          <p:cNvPr id="9" name="Rectangle 8"/>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280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280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
        <p:nvSpPr>
          <p:cNvPr id="11" name="Rectangle 10"/>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52571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
        <p:nvSpPr>
          <p:cNvPr id="9" name="Rectangle 8"/>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534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Slide Number Placeholder 5"/>
          <p:cNvSpPr>
            <a:spLocks noGrp="1"/>
          </p:cNvSpPr>
          <p:nvPr>
            <p:ph type="sldNum" sz="quarter" idx="10"/>
          </p:nvPr>
        </p:nvSpPr>
        <p:spPr>
          <a:xfrm>
            <a:off x="6914507" y="6062333"/>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
        <p:nvSpPr>
          <p:cNvPr id="9" name="Rectangle 8"/>
          <p:cNvSpPr/>
          <p:nvPr userDrawn="1"/>
        </p:nvSpPr>
        <p:spPr>
          <a:xfrm>
            <a:off x="0" y="685007"/>
            <a:ext cx="628650" cy="62865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39685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6927695" y="5929067"/>
            <a:ext cx="2057400" cy="365125"/>
          </a:xfrm>
          <a:prstGeom prst="rect">
            <a:avLst/>
          </a:prstGeom>
        </p:spPr>
        <p:txBody>
          <a:bodyPr/>
          <a:lstStyle>
            <a:lvl1pPr algn="r">
              <a:defRPr sz="1200">
                <a:solidFill>
                  <a:schemeClr val="bg1">
                    <a:lumMod val="50000"/>
                  </a:schemeClr>
                </a:solidFill>
              </a:defRPr>
            </a:lvl1pPr>
          </a:lstStyle>
          <a:p>
            <a:fld id="{C2E482B0-A764-7649-BFD8-7624B53F13A9}" type="slidenum">
              <a:rPr lang="en-GB" smtClean="0"/>
              <a:t>‹#›</a:t>
            </a:fld>
            <a:endParaRPr lang="en-GB" dirty="0"/>
          </a:p>
        </p:txBody>
      </p:sp>
      <p:sp>
        <p:nvSpPr>
          <p:cNvPr id="11" name="Text Box 20"/>
          <p:cNvSpPr txBox="1">
            <a:spLocks noChangeArrowheads="1"/>
          </p:cNvSpPr>
          <p:nvPr userDrawn="1"/>
        </p:nvSpPr>
        <p:spPr bwMode="auto">
          <a:xfrm>
            <a:off x="6305125" y="6427458"/>
            <a:ext cx="2852063" cy="200055"/>
          </a:xfrm>
          <a:prstGeom prst="rect">
            <a:avLst/>
          </a:prstGeom>
          <a:noFill/>
          <a:ln w="9525">
            <a:noFill/>
            <a:miter lim="800000"/>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700" dirty="0">
                <a:solidFill>
                  <a:srgbClr val="004282"/>
                </a:solidFill>
                <a:latin typeface="Arial" panose="020B0604020202090204" pitchFamily="34" charset="0"/>
                <a:cs typeface="Arial" panose="020B0604020202090204" pitchFamily="34" charset="0"/>
              </a:rPr>
              <a:t>© Copyright National University of Singapore. All Rights Reserved.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4282"/>
          </a:solidFill>
          <a:latin typeface="Arial" panose="020B0604020202090204" pitchFamily="34" charset="0"/>
          <a:ea typeface="Arial" panose="020B0604020202090204" pitchFamily="34" charset="0"/>
          <a:cs typeface="Arial" panose="020B0604020202090204" pitchFamily="34" charset="0"/>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rgbClr val="004282"/>
          </a:solidFill>
          <a:latin typeface="Arial" panose="020B0604020202090204" pitchFamily="34" charset="0"/>
          <a:ea typeface="Arial" panose="020B0604020202090204" pitchFamily="34" charset="0"/>
          <a:cs typeface="Arial" panose="020B0604020202090204" pitchFamily="3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rgbClr val="004282"/>
          </a:solidFill>
          <a:latin typeface="Arial" panose="020B0604020202090204" pitchFamily="34" charset="0"/>
          <a:ea typeface="Arial" panose="020B0604020202090204" pitchFamily="34" charset="0"/>
          <a:cs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rgbClr val="004282"/>
          </a:solidFill>
          <a:latin typeface="Arial" panose="020B0604020202090204" pitchFamily="34" charset="0"/>
          <a:ea typeface="Arial" panose="020B0604020202090204" pitchFamily="34" charset="0"/>
          <a:cs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11" Type="http://schemas.openxmlformats.org/officeDocument/2006/relationships/image" Target="../media/image5.png"/><Relationship Id="rId5" Type="http://schemas.openxmlformats.org/officeDocument/2006/relationships/tags" Target="../tags/tag6.xml"/><Relationship Id="rId10" Type="http://schemas.openxmlformats.org/officeDocument/2006/relationships/image" Target="../media/image4.png"/><Relationship Id="rId4" Type="http://schemas.openxmlformats.org/officeDocument/2006/relationships/tags" Target="../tags/tag5.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xml"/><Relationship Id="rId7" Type="http://schemas.openxmlformats.org/officeDocument/2006/relationships/image" Target="../media/image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7.xml"/><Relationship Id="rId5" Type="http://schemas.openxmlformats.org/officeDocument/2006/relationships/slideLayout" Target="../slideLayouts/slideLayout2.xml"/><Relationship Id="rId10" Type="http://schemas.openxmlformats.org/officeDocument/2006/relationships/image" Target="../media/image9.png"/><Relationship Id="rId4" Type="http://schemas.openxmlformats.org/officeDocument/2006/relationships/tags" Target="../tags/tag10.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77290"/>
            <a:ext cx="8457565" cy="2770505"/>
          </a:xfrm>
        </p:spPr>
        <p:txBody>
          <a:bodyPr anchor="t">
            <a:normAutofit fontScale="90000"/>
          </a:bodyPr>
          <a:lstStyle/>
          <a:p>
            <a:r>
              <a:rPr lang="en-GB" sz="5400" b="1" dirty="0"/>
              <a:t>New energy industry </a:t>
            </a:r>
            <a:br>
              <a:rPr lang="en-GB" sz="5400" b="1" dirty="0"/>
            </a:br>
            <a:r>
              <a:rPr lang="en-GB" sz="5400" b="1" dirty="0"/>
              <a:t>ESG performance</a:t>
            </a:r>
            <a:r>
              <a:rPr lang="en-US" altLang="en-GB" sz="5400" b="1" dirty="0"/>
              <a:t> </a:t>
            </a:r>
            <a:r>
              <a:rPr lang="en-GB" sz="5400" b="1" dirty="0"/>
              <a:t>evaluation and analysis</a:t>
            </a:r>
            <a:br>
              <a:rPr lang="en-GB" sz="5400" b="1" dirty="0"/>
            </a:br>
            <a:r>
              <a:rPr lang="en-GB" sz="4400" dirty="0"/>
              <a:t>—</a:t>
            </a:r>
            <a:r>
              <a:rPr lang="en-US" altLang="en-GB" sz="4400" dirty="0"/>
              <a:t> </a:t>
            </a:r>
            <a:r>
              <a:rPr lang="en-GB" sz="4400" dirty="0"/>
              <a:t>Subgroup B</a:t>
            </a:r>
          </a:p>
        </p:txBody>
      </p:sp>
      <p:sp>
        <p:nvSpPr>
          <p:cNvPr id="3" name="Subtitle 2"/>
          <p:cNvSpPr>
            <a:spLocks noGrp="1"/>
          </p:cNvSpPr>
          <p:nvPr>
            <p:ph type="subTitle" idx="1"/>
          </p:nvPr>
        </p:nvSpPr>
        <p:spPr>
          <a:xfrm>
            <a:off x="793115" y="4075430"/>
            <a:ext cx="7226935" cy="1116330"/>
          </a:xfrm>
        </p:spPr>
        <p:txBody>
          <a:bodyPr>
            <a:normAutofit/>
          </a:bodyPr>
          <a:lstStyle/>
          <a:p>
            <a:r>
              <a:rPr sz="2000" dirty="0"/>
              <a:t>Subgroup B</a:t>
            </a:r>
            <a:r>
              <a:rPr altLang="en-US" sz="2000" dirty="0"/>
              <a:t> member</a:t>
            </a:r>
            <a:r>
              <a:rPr lang="en-US" sz="2000" dirty="0"/>
              <a:t>: </a:t>
            </a:r>
          </a:p>
          <a:p>
            <a:r>
              <a:rPr lang="en-US" sz="2000" dirty="0"/>
              <a:t>Wang Yihan, Lin Keni, Ji Xuanchi, Chen Shu.</a:t>
            </a:r>
          </a:p>
          <a:p>
            <a:r>
              <a:rPr lang="en-US" sz="1600" dirty="0"/>
              <a:t>Date: 2024.11.12</a:t>
            </a:r>
          </a:p>
        </p:txBody>
      </p:sp>
      <p:sp>
        <p:nvSpPr>
          <p:cNvPr id="4" name="Rectangle 3"/>
          <p:cNvSpPr/>
          <p:nvPr/>
        </p:nvSpPr>
        <p:spPr>
          <a:xfrm>
            <a:off x="685800" y="4035328"/>
            <a:ext cx="45720" cy="1116623"/>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4809"/>
            <a:ext cx="8390164" cy="1325880"/>
          </a:xfrm>
        </p:spPr>
        <p:txBody>
          <a:bodyPr>
            <a:normAutofit/>
          </a:bodyPr>
          <a:lstStyle/>
          <a:p>
            <a:r>
              <a:rPr lang="en-GB" sz="3200" b="1" dirty="0"/>
              <a:t>ESG performance evaluation methods</a:t>
            </a:r>
          </a:p>
        </p:txBody>
      </p:sp>
      <p:sp>
        <p:nvSpPr>
          <p:cNvPr id="4" name="Title 1"/>
          <p:cNvSpPr txBox="1"/>
          <p:nvPr/>
        </p:nvSpPr>
        <p:spPr>
          <a:xfrm>
            <a:off x="48358" y="365126"/>
            <a:ext cx="7693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4282"/>
                </a:solidFill>
                <a:latin typeface="Arial" panose="020B0604020202090204" pitchFamily="34" charset="0"/>
                <a:ea typeface="Arial" panose="020B0604020202090204" pitchFamily="34" charset="0"/>
                <a:cs typeface="Arial" panose="020B0604020202090204" pitchFamily="34" charset="0"/>
              </a:defRPr>
            </a:lvl1pPr>
          </a:lstStyle>
          <a:p>
            <a:r>
              <a:rPr lang="en-GB" sz="2800" b="1">
                <a:solidFill>
                  <a:schemeClr val="bg1"/>
                </a:solidFill>
              </a:rPr>
              <a:t>0</a:t>
            </a:r>
            <a:r>
              <a:rPr lang="en-US" altLang="en-GB" sz="2800" b="1">
                <a:solidFill>
                  <a:schemeClr val="bg1"/>
                </a:solidFill>
              </a:rPr>
              <a:t>1</a:t>
            </a:r>
            <a:endParaRPr lang="en-US" altLang="en-GB" sz="2800" b="1" dirty="0">
              <a:solidFill>
                <a:schemeClr val="bg1"/>
              </a:solidFill>
            </a:endParaRPr>
          </a:p>
        </p:txBody>
      </p:sp>
      <p:sp>
        <p:nvSpPr>
          <p:cNvPr id="6" name="Content Placeholder 2"/>
          <p:cNvSpPr>
            <a:spLocks noGrp="1"/>
          </p:cNvSpPr>
          <p:nvPr>
            <p:custDataLst>
              <p:tags r:id="rId1"/>
            </p:custDataLst>
          </p:nvPr>
        </p:nvSpPr>
        <p:spPr>
          <a:xfrm>
            <a:off x="172810" y="1374051"/>
            <a:ext cx="8829677" cy="546036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rgbClr val="004282"/>
                </a:solidFill>
                <a:latin typeface="Arial" panose="020B0604020202090204" pitchFamily="34" charset="0"/>
                <a:ea typeface="Arial" panose="020B0604020202090204" pitchFamily="34" charset="0"/>
                <a:cs typeface="Arial" panose="020B0604020202090204" pitchFamily="3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rgbClr val="004282"/>
                </a:solidFill>
                <a:latin typeface="Arial" panose="020B0604020202090204" pitchFamily="34" charset="0"/>
                <a:ea typeface="Arial" panose="020B0604020202090204" pitchFamily="34" charset="0"/>
                <a:cs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rgbClr val="004282"/>
                </a:solidFill>
                <a:latin typeface="Arial" panose="020B0604020202090204" pitchFamily="34" charset="0"/>
                <a:ea typeface="Arial" panose="020B0604020202090204" pitchFamily="34" charset="0"/>
                <a:cs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6400" b="1" dirty="0">
                <a:solidFill>
                  <a:srgbClr val="ED7F0D"/>
                </a:solidFill>
                <a:latin typeface="Arial" panose="020B0604020202090204"/>
                <a:ea typeface="Arial" panose="020B0604020202090204"/>
                <a:cs typeface="+mn-cs"/>
                <a:sym typeface="+mn-ea"/>
              </a:rPr>
              <a:t>To effectively evaluate ESG performance using algorithmically structured data sets:</a:t>
            </a:r>
          </a:p>
          <a:p>
            <a:pPr marL="577850" lvl="1" indent="-342900" algn="l">
              <a:lnSpc>
                <a:spcPct val="120000"/>
              </a:lnSpc>
              <a:buClrTx/>
              <a:buSzTx/>
              <a:buFont typeface="Courier New" panose="02070409020205090404" charset="0"/>
              <a:buChar char="o"/>
            </a:pPr>
            <a:r>
              <a:rPr lang="en-US" altLang="zh-CN" sz="5600" dirty="0">
                <a:latin typeface="Arial" panose="020B0604020202090204"/>
                <a:ea typeface="Arial" panose="020B0604020202090204"/>
                <a:cs typeface="+mn-cs"/>
                <a:sym typeface="+mn-ea"/>
              </a:rPr>
              <a:t>The report indicators are converted into labels, and these labels are classified into Economic, Social, and </a:t>
            </a:r>
            <a:r>
              <a:rPr lang="en-US" altLang="zh-CN" sz="5600" dirty="0" err="1">
                <a:latin typeface="Arial" panose="020B0604020202090204"/>
                <a:ea typeface="Arial" panose="020B0604020202090204"/>
                <a:cs typeface="+mn-cs"/>
                <a:sym typeface="+mn-ea"/>
              </a:rPr>
              <a:t>Gourvernance</a:t>
            </a:r>
            <a:r>
              <a:rPr lang="en-US" altLang="zh-CN" sz="5600" dirty="0">
                <a:latin typeface="Arial" panose="020B0604020202090204"/>
                <a:ea typeface="Arial" panose="020B0604020202090204"/>
                <a:cs typeface="+mn-cs"/>
                <a:sym typeface="+mn-ea"/>
              </a:rPr>
              <a:t> dimensions by weighting them.</a:t>
            </a:r>
          </a:p>
          <a:p>
            <a:pPr marL="577850" lvl="1" indent="-342900" algn="l">
              <a:lnSpc>
                <a:spcPct val="120000"/>
              </a:lnSpc>
              <a:buClrTx/>
              <a:buSzTx/>
              <a:buFont typeface="Courier New" panose="02070409020205090404" charset="0"/>
              <a:buChar char="o"/>
            </a:pPr>
            <a:r>
              <a:rPr lang="en-US" altLang="zh-CN" sz="5600" dirty="0">
                <a:latin typeface="Arial" panose="020B0604020202090204"/>
                <a:ea typeface="Arial" panose="020B0604020202090204"/>
                <a:cs typeface="+mn-cs"/>
                <a:sym typeface="+mn-ea"/>
              </a:rPr>
              <a:t>The data of each dimension is integrated into the </a:t>
            </a:r>
            <a:r>
              <a:rPr lang="en-US" altLang="zh-CN" sz="5600" dirty="0" err="1">
                <a:latin typeface="Arial" panose="020B0604020202090204"/>
                <a:ea typeface="Arial" panose="020B0604020202090204"/>
                <a:cs typeface="+mn-cs"/>
                <a:sym typeface="+mn-ea"/>
              </a:rPr>
              <a:t>metrix</a:t>
            </a:r>
            <a:r>
              <a:rPr lang="en-US" altLang="zh-CN" sz="5600" dirty="0">
                <a:latin typeface="Arial" panose="020B0604020202090204"/>
                <a:ea typeface="Arial" panose="020B0604020202090204"/>
                <a:cs typeface="+mn-cs"/>
                <a:sym typeface="+mn-ea"/>
              </a:rPr>
              <a:t> of the overall ESG score to comprehensively evaluate the company's ESG.</a:t>
            </a:r>
          </a:p>
          <a:p>
            <a:pPr marL="0" indent="0">
              <a:lnSpc>
                <a:spcPct val="120000"/>
              </a:lnSpc>
              <a:buClrTx/>
              <a:buSzTx/>
              <a:buNone/>
            </a:pPr>
            <a:r>
              <a:rPr lang="en-US" altLang="zh-CN" sz="6400" b="1" dirty="0">
                <a:solidFill>
                  <a:srgbClr val="ED7F0D"/>
                </a:solidFill>
                <a:latin typeface="Arial" panose="020B0604020202090204"/>
                <a:cs typeface="+mn-cs"/>
                <a:sym typeface="+mn-ea"/>
              </a:rPr>
              <a:t>Formulation of scoring system： </a:t>
            </a:r>
          </a:p>
          <a:p>
            <a:pPr marL="0" indent="0">
              <a:lnSpc>
                <a:spcPct val="120000"/>
              </a:lnSpc>
              <a:buNone/>
            </a:pPr>
            <a:r>
              <a:rPr lang="en-GB" sz="5600" i="1" dirty="0">
                <a:latin typeface="Arial Italic" panose="020B0604020202090204" charset="0"/>
                <a:cs typeface="Arial Italic" panose="020B0604020202090204" charset="0"/>
              </a:rPr>
              <a:t>Based on </a:t>
            </a:r>
            <a:r>
              <a:rPr lang="en-GB" sz="5600" b="1" i="1" dirty="0">
                <a:latin typeface="Arial Italic" panose="020B0604020202090204" charset="0"/>
                <a:cs typeface="Arial Italic" panose="020B0604020202090204" charset="0"/>
              </a:rPr>
              <a:t>SGX core ESG indicators</a:t>
            </a:r>
            <a:r>
              <a:rPr lang="en-GB" sz="5600" i="1" dirty="0">
                <a:latin typeface="Arial Italic" panose="020B0604020202090204" charset="0"/>
                <a:cs typeface="Arial Italic" panose="020B0604020202090204" charset="0"/>
              </a:rPr>
              <a:t>, a set of scoring criteria has been developed:</a:t>
            </a:r>
          </a:p>
          <a:p>
            <a:pPr marL="577850" lvl="1" indent="-342900">
              <a:lnSpc>
                <a:spcPct val="120000"/>
              </a:lnSpc>
              <a:buFont typeface="Courier New" panose="02070409020205090404" charset="0"/>
              <a:buChar char="o"/>
            </a:pPr>
            <a:r>
              <a:rPr sz="5600" dirty="0">
                <a:sym typeface="+mn-ea"/>
              </a:rPr>
              <a:t>The first three dimensions were Environmental Impact, Social Responsibility and Corporate Governance and the scores were subdivided on the basis of the three dimensions.</a:t>
            </a:r>
          </a:p>
          <a:p>
            <a:pPr marL="577850" lvl="1" indent="-342900">
              <a:lnSpc>
                <a:spcPct val="120000"/>
              </a:lnSpc>
              <a:buFont typeface="Courier New" panose="02070409020205090404" charset="0"/>
              <a:buChar char="o"/>
            </a:pPr>
            <a:r>
              <a:rPr sz="5600" dirty="0">
                <a:sym typeface="+mn-ea"/>
              </a:rPr>
              <a:t>Define new energy industry-specific ESG metrics and weightings.</a:t>
            </a:r>
          </a:p>
          <a:p>
            <a:pPr marL="577850" lvl="1" indent="-342900">
              <a:lnSpc>
                <a:spcPct val="120000"/>
              </a:lnSpc>
              <a:buFont typeface="Courier New" panose="02070409020205090404" charset="0"/>
              <a:buChar char="o"/>
            </a:pPr>
            <a:r>
              <a:rPr lang="zh-CN" altLang="en-US" sz="5600" dirty="0">
                <a:sym typeface="+mn-ea"/>
              </a:rPr>
              <a:t>Standardization of indicator scores</a:t>
            </a:r>
            <a:endParaRPr lang="en-GB" sz="5600" dirty="0">
              <a:solidFill>
                <a:srgbClr val="ED7F0D"/>
              </a:solidFill>
            </a:endParaRPr>
          </a:p>
          <a:p>
            <a:pPr marL="0" indent="0">
              <a:lnSpc>
                <a:spcPct val="120000"/>
              </a:lnSpc>
              <a:buNone/>
            </a:pPr>
            <a:r>
              <a:rPr lang="en-US" altLang="zh-CN" sz="6400" b="1" dirty="0">
                <a:solidFill>
                  <a:srgbClr val="ED7F0D"/>
                </a:solidFill>
                <a:latin typeface="Arial" panose="020B0604020202090204"/>
                <a:cs typeface="+mn-cs"/>
              </a:rPr>
              <a:t>Industry benchmarking and missing data handling：</a:t>
            </a:r>
            <a:r>
              <a:rPr lang="en-GB" sz="6400" b="1" dirty="0">
                <a:solidFill>
                  <a:srgbClr val="ED7F0D"/>
                </a:solidFill>
                <a:latin typeface="Arial" panose="020B0604020202090204"/>
                <a:cs typeface="+mn-cs"/>
              </a:rPr>
              <a:t> </a:t>
            </a:r>
          </a:p>
          <a:p>
            <a:pPr marL="577850" lvl="1" indent="-342900" algn="l">
              <a:lnSpc>
                <a:spcPct val="120000"/>
              </a:lnSpc>
              <a:buClrTx/>
              <a:buSzTx/>
              <a:buFont typeface="Courier New" panose="02070409020205090404" charset="0"/>
              <a:buChar char="o"/>
            </a:pPr>
            <a:r>
              <a:rPr sz="5600" b="1" dirty="0"/>
              <a:t>Environmental Module Weighting</a:t>
            </a:r>
            <a:r>
              <a:rPr sz="5600" dirty="0"/>
              <a:t>: </a:t>
            </a:r>
            <a:r>
              <a:rPr lang="en-US" sz="5600" dirty="0"/>
              <a:t>In the new energy sector, environmental indicators like carbon emissions, energy efficiency, and resource use are weighted higher. Social and governance aspects focus on employee safety, innovation, and transparent governance.</a:t>
            </a:r>
          </a:p>
          <a:p>
            <a:pPr marL="577850" lvl="1" indent="-342900" algn="l">
              <a:lnSpc>
                <a:spcPct val="120000"/>
              </a:lnSpc>
              <a:buClrTx/>
              <a:buSzTx/>
              <a:buFont typeface="Courier New" panose="02070409020205090404" charset="0"/>
              <a:buChar char="o"/>
            </a:pPr>
            <a:r>
              <a:rPr lang="en-US" sz="5600" b="1" dirty="0"/>
              <a:t>Standardized Metrics</a:t>
            </a:r>
            <a:r>
              <a:rPr lang="en-US" sz="5600" dirty="0"/>
              <a:t>: </a:t>
            </a:r>
            <a:r>
              <a:rPr lang="en-US" altLang="zh-CN" sz="5600" dirty="0"/>
              <a:t>Each category score is scaled from 0 to 100, transforming raw data into standardized metrics that facilitate easier performance evaluation and categorization.</a:t>
            </a:r>
          </a:p>
          <a:p>
            <a:pPr marL="577850" lvl="1" indent="-342900">
              <a:lnSpc>
                <a:spcPct val="120000"/>
              </a:lnSpc>
              <a:buFont typeface="Courier New" panose="02070409020205090404" charset="0"/>
              <a:buChar char="o"/>
            </a:pPr>
            <a:r>
              <a:rPr lang="en-US" altLang="zh-CN" sz="5600" b="1" dirty="0"/>
              <a:t>Missing Data Handling</a:t>
            </a:r>
            <a:r>
              <a:rPr lang="en-US" altLang="zh-CN" sz="5600" dirty="0"/>
              <a:t>: For categories with missing data, the function ensures no errors occur by assigning a score of if a category is empty.</a:t>
            </a:r>
            <a:endParaRPr sz="5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8439150" cy="1325880"/>
          </a:xfrm>
        </p:spPr>
        <p:txBody>
          <a:bodyPr>
            <a:normAutofit/>
          </a:bodyPr>
          <a:lstStyle/>
          <a:p>
            <a:r>
              <a:rPr lang="en-GB" sz="3200" b="1" dirty="0"/>
              <a:t>ESG trends and patterns analysis</a:t>
            </a:r>
          </a:p>
        </p:txBody>
      </p:sp>
      <p:sp>
        <p:nvSpPr>
          <p:cNvPr id="4" name="Title 1"/>
          <p:cNvSpPr txBox="1"/>
          <p:nvPr/>
        </p:nvSpPr>
        <p:spPr>
          <a:xfrm>
            <a:off x="48358" y="365126"/>
            <a:ext cx="7693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4282"/>
                </a:solidFill>
                <a:latin typeface="Arial" panose="020B0604020202090204" pitchFamily="34" charset="0"/>
                <a:ea typeface="Arial" panose="020B0604020202090204" pitchFamily="34" charset="0"/>
                <a:cs typeface="Arial" panose="020B0604020202090204" pitchFamily="34" charset="0"/>
              </a:defRPr>
            </a:lvl1pPr>
          </a:lstStyle>
          <a:p>
            <a:r>
              <a:rPr lang="en-GB" sz="2800" b="1">
                <a:solidFill>
                  <a:schemeClr val="bg1"/>
                </a:solidFill>
              </a:rPr>
              <a:t>0</a:t>
            </a:r>
            <a:r>
              <a:rPr lang="en-US" altLang="en-GB" sz="2800" b="1">
                <a:solidFill>
                  <a:schemeClr val="bg1"/>
                </a:solidFill>
              </a:rPr>
              <a:t>2</a:t>
            </a:r>
            <a:endParaRPr lang="en-US" altLang="en-GB" sz="2800" b="1" dirty="0">
              <a:solidFill>
                <a:schemeClr val="bg1"/>
              </a:solidFill>
            </a:endParaRPr>
          </a:p>
        </p:txBody>
      </p:sp>
      <p:sp>
        <p:nvSpPr>
          <p:cNvPr id="5" name="文本框 4"/>
          <p:cNvSpPr txBox="1"/>
          <p:nvPr/>
        </p:nvSpPr>
        <p:spPr>
          <a:xfrm>
            <a:off x="237490" y="1670685"/>
            <a:ext cx="8533130" cy="4665980"/>
          </a:xfrm>
          <a:prstGeom prst="rect">
            <a:avLst/>
          </a:prstGeom>
        </p:spPr>
        <p:txBody>
          <a:bodyPr>
            <a:noAutofit/>
          </a:bodyPr>
          <a:lstStyle/>
          <a:p>
            <a:pPr marL="0" indent="0" fontAlgn="base">
              <a:spcBef>
                <a:spcPct val="0"/>
              </a:spcBef>
              <a:spcAft>
                <a:spcPct val="0"/>
              </a:spcAft>
            </a:pPr>
            <a:r>
              <a:rPr lang="en-US" altLang="zh-CN" sz="2000" b="1" i="0" dirty="0">
                <a:solidFill>
                  <a:srgbClr val="ED7F0D"/>
                </a:solidFill>
                <a:latin typeface="Arial" panose="020B0604020202090204"/>
                <a:ea typeface="Arial" panose="020B0604020202090204"/>
              </a:rPr>
              <a:t>Insights on ESG performance trends and patterns.</a:t>
            </a:r>
          </a:p>
          <a:p>
            <a:pPr marL="0" indent="0" fontAlgn="base">
              <a:spcBef>
                <a:spcPct val="0"/>
              </a:spcBef>
              <a:spcAft>
                <a:spcPct val="0"/>
              </a:spcAft>
              <a:buFont typeface="Arial" panose="020B0604020202090204"/>
              <a:buNone/>
            </a:pPr>
            <a:endParaRPr lang="en-US" altLang="zh-CN" sz="1900" dirty="0">
              <a:solidFill>
                <a:srgbClr val="ED7F0D"/>
              </a:solidFill>
              <a:latin typeface="Arial" panose="020B0604020202090204"/>
              <a:ea typeface="Arial" panose="020B0604020202090204"/>
              <a:cs typeface="Arial Bold" panose="020B0604020202090204" charset="0"/>
            </a:endParaRPr>
          </a:p>
          <a:p>
            <a:pPr marL="0" indent="0" fontAlgn="base">
              <a:spcBef>
                <a:spcPct val="0"/>
              </a:spcBef>
              <a:spcAft>
                <a:spcPct val="0"/>
              </a:spcAft>
              <a:buFont typeface="Arial" panose="020B0604020202090204"/>
              <a:buNone/>
            </a:pPr>
            <a:r>
              <a:rPr lang="en-US" altLang="zh-CN" sz="1600" b="1" i="0" dirty="0">
                <a:solidFill>
                  <a:srgbClr val="004282"/>
                </a:solidFill>
                <a:latin typeface="Arial Bold" panose="020B0604020202090204" charset="0"/>
                <a:ea typeface="Arial" panose="020B0604020202090204"/>
                <a:cs typeface="Arial Bold" panose="020B0604020202090204" charset="0"/>
              </a:rPr>
              <a:t>Analysis of ESG scores for companies and sub-industries</a:t>
            </a:r>
            <a:r>
              <a:rPr lang="zh-CN" altLang="en-US" sz="1600" b="1" i="0" dirty="0">
                <a:solidFill>
                  <a:srgbClr val="004282"/>
                </a:solidFill>
                <a:latin typeface="Arial Bold" panose="020B0604020202090204" charset="0"/>
                <a:ea typeface="Arial" panose="020B0604020202090204"/>
                <a:cs typeface="Arial Bold" panose="020B0604020202090204" charset="0"/>
              </a:rPr>
              <a:t>：</a:t>
            </a:r>
            <a:endParaRPr lang="zh-CN" altLang="en-US" sz="1600" b="0" i="0" dirty="0">
              <a:solidFill>
                <a:srgbClr val="004282"/>
              </a:solidFill>
              <a:latin typeface="Arial" panose="020B0604020202090204"/>
              <a:ea typeface="Arial" panose="020B0604020202090204"/>
            </a:endParaRPr>
          </a:p>
          <a:p>
            <a:pPr marL="342900" indent="0" fontAlgn="base">
              <a:spcBef>
                <a:spcPts val="500"/>
              </a:spcBef>
              <a:spcAft>
                <a:spcPct val="0"/>
              </a:spcAft>
              <a:buFont typeface="Arial" panose="020B0604020202090204"/>
              <a:buChar char="•"/>
            </a:pPr>
            <a:r>
              <a:rPr lang="en-US" altLang="zh-CN" sz="1600" b="0" i="0" dirty="0">
                <a:solidFill>
                  <a:srgbClr val="004282"/>
                </a:solidFill>
                <a:latin typeface="Arial" panose="020B0604020202090204"/>
                <a:ea typeface="Arial" panose="020B0604020202090204"/>
              </a:rPr>
              <a:t>Wind and solar companies excel in environmental performance (carbon reduction, resource efficiency), while energy storage companies have challenges in waste management and supply chain transparency. There is still room for improvement in governance transparency and accountability mechanisms across the industry.</a:t>
            </a:r>
          </a:p>
          <a:p>
            <a:pPr marL="342900" indent="0" fontAlgn="base">
              <a:spcBef>
                <a:spcPts val="500"/>
              </a:spcBef>
              <a:spcAft>
                <a:spcPct val="0"/>
              </a:spcAft>
              <a:buFont typeface="Arial" panose="020B0604020202090204"/>
              <a:buNone/>
            </a:pPr>
            <a:r>
              <a:rPr lang="en-US" altLang="zh-CN" sz="1600" b="1" i="0" dirty="0">
                <a:solidFill>
                  <a:srgbClr val="004282"/>
                </a:solidFill>
                <a:latin typeface="Arial Bold" panose="020B0604020202090204" charset="0"/>
                <a:ea typeface="Arial" panose="020B0604020202090204"/>
                <a:cs typeface="Arial Bold" panose="020B0604020202090204" charset="0"/>
              </a:rPr>
              <a:t>ESG strengths and weaknesses identification</a:t>
            </a:r>
            <a:r>
              <a:rPr lang="zh-CN" altLang="en-US" sz="1600" b="1" i="0" dirty="0">
                <a:solidFill>
                  <a:srgbClr val="004282"/>
                </a:solidFill>
                <a:latin typeface="Arial Bold" panose="020B0604020202090204" charset="0"/>
                <a:ea typeface="Arial" panose="020B0604020202090204"/>
                <a:cs typeface="Arial Bold" panose="020B0604020202090204" charset="0"/>
              </a:rPr>
              <a:t>：</a:t>
            </a:r>
            <a:endParaRPr lang="zh-CN" altLang="en-US" sz="1600" b="0" i="0" dirty="0">
              <a:solidFill>
                <a:srgbClr val="004282"/>
              </a:solidFill>
              <a:latin typeface="Arial" panose="020B0604020202090204"/>
              <a:ea typeface="Arial" panose="020B0604020202090204"/>
            </a:endParaRPr>
          </a:p>
          <a:p>
            <a:pPr marL="342900" indent="0" fontAlgn="base">
              <a:spcBef>
                <a:spcPts val="500"/>
              </a:spcBef>
              <a:spcAft>
                <a:spcPct val="0"/>
              </a:spcAft>
              <a:buFont typeface="Arial" panose="020B0604020202090204"/>
              <a:buChar char="•"/>
            </a:pPr>
            <a:r>
              <a:rPr lang="en-US" altLang="zh-CN" sz="1600" b="0" i="0" dirty="0">
                <a:solidFill>
                  <a:srgbClr val="004282"/>
                </a:solidFill>
                <a:latin typeface="Arial" panose="020B0604020202090204"/>
                <a:ea typeface="Arial" panose="020B0604020202090204"/>
              </a:rPr>
              <a:t>The new energy sector has significant advantages in environmental protection (carbon reduction, clean energy), but still faces challenges in governance transparency, supply chain compliance and waste management.</a:t>
            </a:r>
          </a:p>
          <a:p>
            <a:pPr marL="342900" indent="0" fontAlgn="base">
              <a:spcBef>
                <a:spcPts val="500"/>
              </a:spcBef>
              <a:spcAft>
                <a:spcPct val="0"/>
              </a:spcAft>
              <a:buFont typeface="Arial" panose="020B0604020202090204"/>
              <a:buNone/>
            </a:pPr>
            <a:r>
              <a:rPr lang="en-US" altLang="zh-CN" sz="1600" b="1" i="0" dirty="0">
                <a:solidFill>
                  <a:srgbClr val="004282"/>
                </a:solidFill>
                <a:latin typeface="Arial Bold" panose="020B0604020202090204" charset="0"/>
                <a:ea typeface="Arial" panose="020B0604020202090204"/>
                <a:cs typeface="Arial Bold" panose="020B0604020202090204" charset="0"/>
              </a:rPr>
              <a:t>The relationship between ESG and financial indicators</a:t>
            </a:r>
            <a:r>
              <a:rPr lang="zh-CN" altLang="en-US" sz="1600" b="1" i="0" dirty="0">
                <a:solidFill>
                  <a:srgbClr val="004282"/>
                </a:solidFill>
                <a:latin typeface="Arial Bold" panose="020B0604020202090204" charset="0"/>
                <a:ea typeface="Arial" panose="020B0604020202090204"/>
                <a:cs typeface="Arial Bold" panose="020B0604020202090204" charset="0"/>
              </a:rPr>
              <a:t>：</a:t>
            </a:r>
            <a:endParaRPr lang="zh-CN" altLang="en-US" sz="1600" b="0" i="0" dirty="0">
              <a:solidFill>
                <a:srgbClr val="004282"/>
              </a:solidFill>
              <a:latin typeface="Arial" panose="020B0604020202090204"/>
              <a:ea typeface="Arial" panose="020B0604020202090204"/>
            </a:endParaRPr>
          </a:p>
          <a:p>
            <a:pPr marL="342900" indent="0" fontAlgn="base">
              <a:spcBef>
                <a:spcPts val="500"/>
              </a:spcBef>
              <a:spcAft>
                <a:spcPct val="0"/>
              </a:spcAft>
              <a:buFont typeface="Arial" panose="020B0604020202090204"/>
              <a:buChar char="•"/>
            </a:pPr>
            <a:r>
              <a:rPr lang="en-US" altLang="zh-CN" sz="1600" b="0" i="0" dirty="0">
                <a:solidFill>
                  <a:srgbClr val="004282"/>
                </a:solidFill>
                <a:latin typeface="Arial" panose="020B0604020202090204"/>
                <a:ea typeface="Arial" panose="020B0604020202090204"/>
              </a:rPr>
              <a:t>New energy companies with high ESG score usually have low volatility and low capital cost, showing strong market competitiveness; However, there are differences in performance on stock price correlation, and the financial impact varies by company and sub-sector.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689215" cy="1325880"/>
          </a:xfrm>
        </p:spPr>
        <p:txBody>
          <a:bodyPr>
            <a:normAutofit/>
          </a:bodyPr>
          <a:lstStyle/>
          <a:p>
            <a:r>
              <a:rPr lang="en-US" altLang="en-GB" sz="3200" b="1" dirty="0"/>
              <a:t>V</a:t>
            </a:r>
            <a:r>
              <a:rPr lang="en-GB" sz="3200" b="1" dirty="0"/>
              <a:t>isual presentation of ESG insights</a:t>
            </a:r>
          </a:p>
        </p:txBody>
      </p:sp>
      <p:sp>
        <p:nvSpPr>
          <p:cNvPr id="4" name="Title 1"/>
          <p:cNvSpPr txBox="1"/>
          <p:nvPr/>
        </p:nvSpPr>
        <p:spPr>
          <a:xfrm>
            <a:off x="48358" y="365126"/>
            <a:ext cx="7693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4282"/>
                </a:solidFill>
                <a:latin typeface="Arial" panose="020B0604020202090204" pitchFamily="34" charset="0"/>
                <a:ea typeface="Arial" panose="020B0604020202090204" pitchFamily="34" charset="0"/>
                <a:cs typeface="Arial" panose="020B0604020202090204" pitchFamily="34" charset="0"/>
              </a:defRPr>
            </a:lvl1pPr>
          </a:lstStyle>
          <a:p>
            <a:r>
              <a:rPr lang="en-GB" sz="2800" b="1">
                <a:solidFill>
                  <a:schemeClr val="bg1"/>
                </a:solidFill>
              </a:rPr>
              <a:t>0</a:t>
            </a:r>
            <a:r>
              <a:rPr lang="en-US" altLang="en-GB" sz="2800" b="1">
                <a:solidFill>
                  <a:schemeClr val="bg1"/>
                </a:solidFill>
              </a:rPr>
              <a:t>3</a:t>
            </a:r>
            <a:endParaRPr lang="en-US" altLang="en-GB" sz="2800" b="1" dirty="0">
              <a:solidFill>
                <a:schemeClr val="bg1"/>
              </a:solidFill>
            </a:endParaRPr>
          </a:p>
        </p:txBody>
      </p:sp>
      <p:sp>
        <p:nvSpPr>
          <p:cNvPr id="5" name="Content Placeholder 2"/>
          <p:cNvSpPr>
            <a:spLocks noGrp="1"/>
          </p:cNvSpPr>
          <p:nvPr>
            <p:custDataLst>
              <p:tags r:id="rId1"/>
            </p:custDataLst>
          </p:nvPr>
        </p:nvSpPr>
        <p:spPr>
          <a:xfrm>
            <a:off x="0" y="1516380"/>
            <a:ext cx="5143500" cy="520255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rgbClr val="004282"/>
                </a:solidFill>
                <a:latin typeface="Arial" panose="020B0604020202090204" pitchFamily="34" charset="0"/>
                <a:ea typeface="Arial" panose="020B0604020202090204" pitchFamily="34" charset="0"/>
                <a:cs typeface="Arial" panose="020B0604020202090204" pitchFamily="3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rgbClr val="004282"/>
                </a:solidFill>
                <a:latin typeface="Arial" panose="020B0604020202090204" pitchFamily="34" charset="0"/>
                <a:ea typeface="Arial" panose="020B0604020202090204" pitchFamily="34" charset="0"/>
                <a:cs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rgbClr val="004282"/>
                </a:solidFill>
                <a:latin typeface="Arial" panose="020B0604020202090204" pitchFamily="34" charset="0"/>
                <a:ea typeface="Arial" panose="020B0604020202090204" pitchFamily="34" charset="0"/>
                <a:cs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10000"/>
              </a:lnSpc>
            </a:pPr>
            <a:r>
              <a:rPr lang="en-GB" sz="2000" dirty="0">
                <a:solidFill>
                  <a:srgbClr val="ED7F0D"/>
                </a:solidFill>
              </a:rPr>
              <a:t>Interactive Visualizations and Dashboards：</a:t>
            </a:r>
          </a:p>
          <a:p>
            <a:pPr marL="577850" lvl="1" indent="-342900" algn="l">
              <a:lnSpc>
                <a:spcPct val="110000"/>
              </a:lnSpc>
              <a:buClrTx/>
              <a:buSzTx/>
              <a:buFont typeface="Courier New" panose="02070409020205090404" charset="0"/>
              <a:buChar char="o"/>
            </a:pPr>
            <a:r>
              <a:rPr sz="1600" dirty="0"/>
              <a:t>Built the front-end using React and included an interactive ESG dashboard on the front-end.</a:t>
            </a:r>
            <a:endParaRPr lang="en-GB" sz="1600" dirty="0"/>
          </a:p>
          <a:p>
            <a:pPr marL="577850" lvl="1" indent="-342900" algn="l">
              <a:lnSpc>
                <a:spcPct val="110000"/>
              </a:lnSpc>
              <a:buClrTx/>
              <a:buSzTx/>
              <a:buFont typeface="Courier New" panose="02070409020205090404" charset="0"/>
              <a:buChar char="o"/>
            </a:pPr>
            <a:r>
              <a:rPr lang="en-GB" sz="1600" dirty="0"/>
              <a:t>ESG scoring dashboard; </a:t>
            </a:r>
          </a:p>
          <a:p>
            <a:pPr marL="577850" lvl="1" indent="-342900" algn="l">
              <a:lnSpc>
                <a:spcPct val="110000"/>
              </a:lnSpc>
              <a:buClrTx/>
              <a:buSzTx/>
              <a:buFont typeface="Courier New" panose="02070409020205090404" charset="0"/>
              <a:buChar char="o"/>
            </a:pPr>
            <a:r>
              <a:rPr lang="en-GB" sz="1600" dirty="0"/>
              <a:t>ESG score bar chart; </a:t>
            </a:r>
          </a:p>
          <a:p>
            <a:pPr marL="577850" lvl="1" indent="-342900" algn="l">
              <a:lnSpc>
                <a:spcPct val="110000"/>
              </a:lnSpc>
              <a:buClrTx/>
              <a:buSzTx/>
              <a:buFont typeface="Courier New" panose="02070409020205090404" charset="0"/>
              <a:buChar char="o"/>
            </a:pPr>
            <a:r>
              <a:rPr lang="en-GB" sz="1600" dirty="0"/>
              <a:t>label score bar chart; </a:t>
            </a:r>
          </a:p>
          <a:p>
            <a:pPr marL="577850" lvl="1" indent="-342900" algn="l">
              <a:lnSpc>
                <a:spcPct val="110000"/>
              </a:lnSpc>
              <a:buClrTx/>
              <a:buSzTx/>
              <a:buFont typeface="Courier New" panose="02070409020205090404" charset="0"/>
              <a:buChar char="o"/>
            </a:pPr>
            <a:r>
              <a:rPr lang="en-GB" sz="1600" dirty="0"/>
              <a:t>Overall ESG score line chart</a:t>
            </a:r>
            <a:r>
              <a:rPr lang="en-US" altLang="en-GB" sz="1600" dirty="0"/>
              <a:t>。</a:t>
            </a:r>
            <a:endParaRPr lang="en-GB" sz="1600" dirty="0"/>
          </a:p>
          <a:p>
            <a:pPr marL="228600" lvl="1" algn="l">
              <a:lnSpc>
                <a:spcPct val="110000"/>
              </a:lnSpc>
              <a:spcBef>
                <a:spcPts val="1000"/>
              </a:spcBef>
              <a:buClrTx/>
              <a:buSzTx/>
              <a:buChar char="•"/>
            </a:pPr>
            <a:r>
              <a:rPr lang="en-GB" sz="2000" dirty="0">
                <a:solidFill>
                  <a:srgbClr val="ED7F0D"/>
                </a:solidFill>
              </a:rPr>
              <a:t>Stakeholder needs：</a:t>
            </a:r>
          </a:p>
          <a:p>
            <a:pPr marL="577850" lvl="1" indent="-342900" algn="l">
              <a:lnSpc>
                <a:spcPct val="110000"/>
              </a:lnSpc>
              <a:buClrTx/>
              <a:buSzTx/>
              <a:buFont typeface="Courier New" panose="02070409020205090404" charset="0"/>
              <a:buChar char="o"/>
            </a:pPr>
            <a:r>
              <a:rPr sz="1600" dirty="0"/>
              <a:t>Provide specialized reporting templates based on the needs of investors, regulators and management, highlighting the ESG metrics of interest to each.</a:t>
            </a:r>
          </a:p>
          <a:p>
            <a:pPr>
              <a:lnSpc>
                <a:spcPct val="110000"/>
              </a:lnSpc>
            </a:pPr>
            <a:r>
              <a:rPr lang="en-GB" sz="2000" dirty="0">
                <a:solidFill>
                  <a:srgbClr val="ED7F0D"/>
                </a:solidFill>
              </a:rPr>
              <a:t>Automated summarization system</a:t>
            </a:r>
            <a:r>
              <a:rPr lang="en-GB" sz="2400" dirty="0">
                <a:solidFill>
                  <a:srgbClr val="ED7F0D"/>
                </a:solidFill>
              </a:rPr>
              <a:t>：</a:t>
            </a:r>
          </a:p>
          <a:p>
            <a:pPr marL="577850" lvl="1" indent="-342900" algn="l">
              <a:lnSpc>
                <a:spcPct val="110000"/>
              </a:lnSpc>
              <a:buClrTx/>
              <a:buSzTx/>
              <a:buFont typeface="Courier New" panose="02070409020205090404" charset="0"/>
              <a:buChar char="o"/>
            </a:pPr>
            <a:r>
              <a:rPr sz="1600" dirty="0"/>
              <a:t>Automatically analyze ESG reports to extract key content.</a:t>
            </a:r>
          </a:p>
          <a:p>
            <a:pPr marL="577850" lvl="1" indent="-342900" algn="l">
              <a:lnSpc>
                <a:spcPct val="110000"/>
              </a:lnSpc>
              <a:buClrTx/>
              <a:buSzTx/>
              <a:buFont typeface="Courier New" panose="02070409020205090404" charset="0"/>
              <a:buChar char="o"/>
            </a:pPr>
            <a:r>
              <a:rPr sz="1600" dirty="0"/>
              <a:t>Generate an easy-to-understand summary of ESG performance and recommendations for improvement to enable stakeholders to quickly understand corporate sustainability.</a:t>
            </a:r>
          </a:p>
        </p:txBody>
      </p:sp>
      <p:pic>
        <p:nvPicPr>
          <p:cNvPr id="13" name="图片 12"/>
          <p:cNvPicPr/>
          <p:nvPr>
            <p:custDataLst>
              <p:tags r:id="rId2"/>
            </p:custDataLst>
          </p:nvPr>
        </p:nvPicPr>
        <p:blipFill>
          <a:blip r:embed="rId8"/>
          <a:stretch>
            <a:fillRect/>
          </a:stretch>
        </p:blipFill>
        <p:spPr>
          <a:xfrm>
            <a:off x="4738370" y="1336358"/>
            <a:ext cx="2067560" cy="1663065"/>
          </a:xfrm>
          <a:prstGeom prst="rect">
            <a:avLst/>
          </a:prstGeom>
        </p:spPr>
      </p:pic>
      <p:pic>
        <p:nvPicPr>
          <p:cNvPr id="19" name="图片 18"/>
          <p:cNvPicPr/>
          <p:nvPr>
            <p:custDataLst>
              <p:tags r:id="rId3"/>
            </p:custDataLst>
          </p:nvPr>
        </p:nvPicPr>
        <p:blipFill>
          <a:blip r:embed="rId9"/>
          <a:stretch>
            <a:fillRect/>
          </a:stretch>
        </p:blipFill>
        <p:spPr>
          <a:xfrm>
            <a:off x="4870768" y="3429000"/>
            <a:ext cx="2207895" cy="1598295"/>
          </a:xfrm>
          <a:prstGeom prst="rect">
            <a:avLst/>
          </a:prstGeom>
        </p:spPr>
      </p:pic>
      <p:pic>
        <p:nvPicPr>
          <p:cNvPr id="3" name="图片 2"/>
          <p:cNvPicPr>
            <a:picLocks noChangeAspect="1"/>
          </p:cNvPicPr>
          <p:nvPr>
            <p:custDataLst>
              <p:tags r:id="rId4"/>
            </p:custDataLst>
          </p:nvPr>
        </p:nvPicPr>
        <p:blipFill>
          <a:blip r:embed="rId10"/>
          <a:stretch>
            <a:fillRect/>
          </a:stretch>
        </p:blipFill>
        <p:spPr>
          <a:xfrm>
            <a:off x="6743895" y="1927860"/>
            <a:ext cx="2320290" cy="1501140"/>
          </a:xfrm>
          <a:prstGeom prst="rect">
            <a:avLst/>
          </a:prstGeom>
        </p:spPr>
      </p:pic>
      <p:pic>
        <p:nvPicPr>
          <p:cNvPr id="16" name="图片 15"/>
          <p:cNvPicPr/>
          <p:nvPr>
            <p:custDataLst>
              <p:tags r:id="rId5"/>
            </p:custDataLst>
          </p:nvPr>
        </p:nvPicPr>
        <p:blipFill>
          <a:blip r:embed="rId11"/>
          <a:stretch>
            <a:fillRect/>
          </a:stretch>
        </p:blipFill>
        <p:spPr>
          <a:xfrm>
            <a:off x="6897596" y="4548547"/>
            <a:ext cx="2252345" cy="18370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426779" cy="1325563"/>
          </a:xfrm>
        </p:spPr>
        <p:txBody>
          <a:bodyPr>
            <a:normAutofit/>
          </a:bodyPr>
          <a:lstStyle/>
          <a:p>
            <a:r>
              <a:rPr sz="3200" b="1" dirty="0"/>
              <a:t>Quantifying ESG's impact on company valuation and risk</a:t>
            </a:r>
          </a:p>
        </p:txBody>
      </p:sp>
      <p:sp>
        <p:nvSpPr>
          <p:cNvPr id="4" name="Title 1"/>
          <p:cNvSpPr txBox="1"/>
          <p:nvPr/>
        </p:nvSpPr>
        <p:spPr>
          <a:xfrm>
            <a:off x="48358" y="365126"/>
            <a:ext cx="7693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4282"/>
                </a:solidFill>
                <a:latin typeface="Arial" panose="020B0604020202090204" pitchFamily="34" charset="0"/>
                <a:ea typeface="Arial" panose="020B0604020202090204" pitchFamily="34" charset="0"/>
                <a:cs typeface="Arial" panose="020B0604020202090204" pitchFamily="34" charset="0"/>
              </a:defRPr>
            </a:lvl1pPr>
          </a:lstStyle>
          <a:p>
            <a:r>
              <a:rPr lang="en-GB" sz="2800" b="1">
                <a:solidFill>
                  <a:schemeClr val="bg1"/>
                </a:solidFill>
              </a:rPr>
              <a:t>0</a:t>
            </a:r>
            <a:r>
              <a:rPr lang="en-US" altLang="en-GB" sz="2800" b="1">
                <a:solidFill>
                  <a:schemeClr val="bg1"/>
                </a:solidFill>
              </a:rPr>
              <a:t>4</a:t>
            </a:r>
            <a:endParaRPr lang="en-US" altLang="en-GB" sz="2800" b="1" dirty="0">
              <a:solidFill>
                <a:schemeClr val="bg1"/>
              </a:solidFill>
            </a:endParaRPr>
          </a:p>
        </p:txBody>
      </p:sp>
      <mc:AlternateContent xmlns:mc="http://schemas.openxmlformats.org/markup-compatibility/2006" xmlns:a14="http://schemas.microsoft.com/office/drawing/2010/main">
        <mc:Choice Requires="a14">
          <p:sp>
            <p:nvSpPr>
              <p:cNvPr id="11" name="Content Placeholder 2"/>
              <p:cNvSpPr>
                <a:spLocks noGrp="1"/>
              </p:cNvSpPr>
              <p:nvPr>
                <p:custDataLst>
                  <p:tags r:id="rId1"/>
                </p:custDataLst>
              </p:nvPr>
            </p:nvSpPr>
            <p:spPr>
              <a:xfrm>
                <a:off x="390525" y="1651000"/>
                <a:ext cx="5486400" cy="5104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rgbClr val="004282"/>
                    </a:solidFill>
                    <a:latin typeface="Arial" panose="020B0604020202090204" pitchFamily="34" charset="0"/>
                    <a:ea typeface="Arial" panose="020B0604020202090204" pitchFamily="34" charset="0"/>
                    <a:cs typeface="Arial" panose="020B0604020202090204" pitchFamily="3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rgbClr val="004282"/>
                    </a:solidFill>
                    <a:latin typeface="Arial" panose="020B0604020202090204" pitchFamily="34" charset="0"/>
                    <a:ea typeface="Arial" panose="020B0604020202090204" pitchFamily="34" charset="0"/>
                    <a:cs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rgbClr val="004282"/>
                    </a:solidFill>
                    <a:latin typeface="Arial" panose="020B0604020202090204" pitchFamily="34" charset="0"/>
                    <a:ea typeface="Arial" panose="020B0604020202090204" pitchFamily="34" charset="0"/>
                    <a:cs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00000"/>
                  </a:lnSpc>
                </a:pPr>
                <a:r>
                  <a:rPr lang="en-GB" sz="1800" dirty="0">
                    <a:solidFill>
                      <a:srgbClr val="ED7F0D"/>
                    </a:solidFill>
                    <a:sym typeface="+mn-ea"/>
                  </a:rPr>
                  <a:t>Quantifying the financial impact of ESG performance on a company's valuation and risk profile:</a:t>
                </a:r>
              </a:p>
              <a:p>
                <a:pPr marL="0" lvl="1" indent="0" algn="l">
                  <a:lnSpc>
                    <a:spcPct val="100000"/>
                  </a:lnSpc>
                  <a:buClrTx/>
                  <a:buSzTx/>
                  <a:buFont typeface="Courier New" panose="02070409020205090404" charset="0"/>
                  <a:buNone/>
                </a:pPr>
                <a:r>
                  <a:rPr lang="en-GB" sz="1600" dirty="0">
                    <a:sym typeface="+mn-ea"/>
                  </a:rPr>
                  <a:t> </a:t>
                </a:r>
                <a:r>
                  <a:rPr lang="en-GB" sz="1400" b="1" dirty="0">
                    <a:latin typeface="Arial Bold" panose="020B0604020202090204" charset="0"/>
                    <a:cs typeface="Arial Bold" panose="020B0604020202090204" charset="0"/>
                    <a:sym typeface="+mn-ea"/>
                  </a:rPr>
                  <a:t>The impact of ESG on stock prices</a:t>
                </a:r>
                <a:endParaRPr lang="en-GB" sz="1400" b="1" dirty="0">
                  <a:latin typeface="Arial Bold" panose="020B0604020202090204" charset="0"/>
                  <a:cs typeface="Arial Bold" panose="020B0604020202090204" charset="0"/>
                </a:endParaRPr>
              </a:p>
              <a:p>
                <a:pPr marL="0" lvl="1" indent="-342900" algn="l">
                  <a:lnSpc>
                    <a:spcPct val="100000"/>
                  </a:lnSpc>
                  <a:buClrTx/>
                  <a:buSzTx/>
                  <a:buFont typeface="Courier New" panose="02070409020205090404" charset="0"/>
                  <a:buChar char="o"/>
                </a:pPr>
                <a:r>
                  <a:rPr lang="en-GB" sz="1400" dirty="0" err="1"/>
                  <a:t>Model：</a:t>
                </a:r>
                <a14:m>
                  <m:oMath xmlns:m="http://schemas.openxmlformats.org/officeDocument/2006/math">
                    <m:r>
                      <a:rPr lang="en-US" sz="1400" b="0" i="1" smtClean="0">
                        <a:solidFill>
                          <a:schemeClr val="accent2"/>
                        </a:solidFill>
                        <a:latin typeface="Cambria Math" panose="02040503050406030204" pitchFamily="18" charset="0"/>
                      </a:rPr>
                      <m:t>𝑃</m:t>
                    </m:r>
                    <m:r>
                      <a:rPr lang="en-US" sz="1400" b="0" i="1" smtClean="0">
                        <a:solidFill>
                          <a:schemeClr val="accent2"/>
                        </a:solidFill>
                        <a:latin typeface="Cambria Math" panose="02040503050406030204" pitchFamily="18" charset="0"/>
                      </a:rPr>
                      <m:t>=</m:t>
                    </m:r>
                    <m:r>
                      <a:rPr lang="en-GB" sz="1400" i="1">
                        <a:solidFill>
                          <a:schemeClr val="accent2"/>
                        </a:solidFill>
                        <a:latin typeface="Cambria Math" panose="02040503050406030204" pitchFamily="18" charset="0"/>
                      </a:rPr>
                      <m:t>𝛼</m:t>
                    </m:r>
                    <m:r>
                      <a:rPr lang="en-GB" sz="1400" i="1">
                        <a:solidFill>
                          <a:schemeClr val="accent2"/>
                        </a:solidFill>
                        <a:latin typeface="Cambria Math" panose="02040503050406030204" pitchFamily="18" charset="0"/>
                      </a:rPr>
                      <m:t>+</m:t>
                    </m:r>
                    <m:sSub>
                      <m:sSubPr>
                        <m:ctrlPr>
                          <a:rPr lang="en-GB" sz="1400" i="1">
                            <a:solidFill>
                              <a:schemeClr val="accent2"/>
                            </a:solidFill>
                            <a:latin typeface="Cambria Math" panose="02040503050406030204" pitchFamily="18" charset="0"/>
                          </a:rPr>
                        </m:ctrlPr>
                      </m:sSubPr>
                      <m:e>
                        <m:r>
                          <a:rPr lang="en-GB" sz="1400" i="1">
                            <a:solidFill>
                              <a:schemeClr val="accent2"/>
                            </a:solidFill>
                            <a:latin typeface="Cambria Math" panose="02040503050406030204" pitchFamily="18" charset="0"/>
                          </a:rPr>
                          <m:t>𝛽</m:t>
                        </m:r>
                      </m:e>
                      <m:sub>
                        <m:r>
                          <a:rPr lang="en-GB" sz="1400" i="1">
                            <a:solidFill>
                              <a:schemeClr val="accent2"/>
                            </a:solidFill>
                            <a:latin typeface="Cambria Math" panose="02040503050406030204" pitchFamily="18" charset="0"/>
                          </a:rPr>
                          <m:t>1</m:t>
                        </m:r>
                      </m:sub>
                    </m:sSub>
                    <m:r>
                      <a:rPr lang="en-GB" sz="1400" i="1">
                        <a:solidFill>
                          <a:schemeClr val="accent2"/>
                        </a:solidFill>
                        <a:latin typeface="Cambria Math" panose="02040503050406030204" pitchFamily="18" charset="0"/>
                      </a:rPr>
                      <m:t>×</m:t>
                    </m:r>
                    <m:r>
                      <a:rPr lang="en-GB" sz="1400" i="1">
                        <a:solidFill>
                          <a:schemeClr val="accent2"/>
                        </a:solidFill>
                        <a:latin typeface="Cambria Math" panose="02040503050406030204" pitchFamily="18" charset="0"/>
                      </a:rPr>
                      <m:t>𝐸𝑆𝐺</m:t>
                    </m:r>
                    <m:r>
                      <a:rPr lang="en-GB" sz="1400" i="1">
                        <a:solidFill>
                          <a:schemeClr val="accent2"/>
                        </a:solidFill>
                        <a:latin typeface="Cambria Math" panose="02040503050406030204" pitchFamily="18" charset="0"/>
                      </a:rPr>
                      <m:t>+</m:t>
                    </m:r>
                    <m:sSub>
                      <m:sSubPr>
                        <m:ctrlPr>
                          <a:rPr lang="en-GB" sz="1400" i="1">
                            <a:solidFill>
                              <a:schemeClr val="accent2"/>
                            </a:solidFill>
                            <a:latin typeface="Cambria Math" panose="02040503050406030204" pitchFamily="18" charset="0"/>
                          </a:rPr>
                        </m:ctrlPr>
                      </m:sSubPr>
                      <m:e>
                        <m:r>
                          <a:rPr lang="en-GB" sz="1400" i="1">
                            <a:solidFill>
                              <a:schemeClr val="accent2"/>
                            </a:solidFill>
                            <a:latin typeface="Cambria Math" panose="02040503050406030204" pitchFamily="18" charset="0"/>
                          </a:rPr>
                          <m:t>𝛽</m:t>
                        </m:r>
                      </m:e>
                      <m:sub>
                        <m:r>
                          <a:rPr lang="en-GB" sz="1400" i="1">
                            <a:solidFill>
                              <a:schemeClr val="accent2"/>
                            </a:solidFill>
                            <a:latin typeface="Cambria Math" panose="02040503050406030204" pitchFamily="18" charset="0"/>
                          </a:rPr>
                          <m:t>2</m:t>
                        </m:r>
                      </m:sub>
                    </m:sSub>
                    <m:r>
                      <a:rPr lang="en-GB" sz="1400" i="1">
                        <a:solidFill>
                          <a:schemeClr val="accent2"/>
                        </a:solidFill>
                        <a:latin typeface="Cambria Math" panose="02040503050406030204" pitchFamily="18" charset="0"/>
                      </a:rPr>
                      <m:t>×</m:t>
                    </m:r>
                    <m:r>
                      <a:rPr lang="en-GB" sz="1400" i="1">
                        <a:solidFill>
                          <a:schemeClr val="accent2"/>
                        </a:solidFill>
                        <a:latin typeface="Cambria Math" panose="02040503050406030204" pitchFamily="18" charset="0"/>
                      </a:rPr>
                      <m:t>𝑥</m:t>
                    </m:r>
                    <m:r>
                      <a:rPr lang="en-GB" sz="1400" i="1">
                        <a:solidFill>
                          <a:schemeClr val="accent2"/>
                        </a:solidFill>
                        <a:latin typeface="Cambria Math" panose="02040503050406030204" pitchFamily="18" charset="0"/>
                      </a:rPr>
                      <m:t>+∈</m:t>
                    </m:r>
                  </m:oMath>
                </a14:m>
                <a:endParaRPr lang="en-GB" sz="1400" i="1" dirty="0">
                  <a:solidFill>
                    <a:schemeClr val="accent2"/>
                  </a:solidFill>
                </a:endParaRPr>
              </a:p>
              <a:p>
                <a:pPr marL="0" lvl="1" indent="-342900" algn="l">
                  <a:lnSpc>
                    <a:spcPct val="100000"/>
                  </a:lnSpc>
                  <a:buClrTx/>
                  <a:buSzTx/>
                  <a:buFont typeface="Courier New" panose="02070409020205090404" charset="0"/>
                  <a:buChar char="o"/>
                </a:pPr>
                <a:r>
                  <a:rPr lang="en-GB" sz="1400" dirty="0"/>
                  <a:t>Share price(P)：As a result of the positive impact of ESG scores, high ESG companies are more </a:t>
                </a:r>
                <a:r>
                  <a:rPr lang="en-GB" sz="1400" dirty="0" err="1"/>
                  <a:t>favored</a:t>
                </a:r>
                <a:r>
                  <a:rPr lang="en-GB" sz="1400" dirty="0"/>
                  <a:t> by investors and their stock prices rise.</a:t>
                </a:r>
              </a:p>
              <a:p>
                <a:pPr marL="0" lvl="1" indent="-342900" algn="l">
                  <a:lnSpc>
                    <a:spcPct val="100000"/>
                  </a:lnSpc>
                  <a:buClrTx/>
                  <a:buSzTx/>
                  <a:buFont typeface="Courier New" panose="02070409020205090404" charset="0"/>
                  <a:buChar char="o"/>
                </a:pPr>
                <a:r>
                  <a:rPr lang="en-GB" sz="1400" dirty="0"/>
                  <a:t>Control variable (X)：Including company size, industry conditions, etc.</a:t>
                </a:r>
              </a:p>
              <a:p>
                <a:pPr marL="0" lvl="1" indent="0" algn="l">
                  <a:lnSpc>
                    <a:spcPct val="100000"/>
                  </a:lnSpc>
                  <a:buClrTx/>
                  <a:buSzTx/>
                  <a:buFont typeface="Courier New" panose="02070409020205090404" charset="0"/>
                  <a:buNone/>
                </a:pPr>
                <a:r>
                  <a:rPr lang="en-GB" sz="1400" b="1" dirty="0">
                    <a:latin typeface="Arial Bold" panose="020B0604020202090204" charset="0"/>
                    <a:cs typeface="Arial Bold" panose="020B0604020202090204" charset="0"/>
                  </a:rPr>
                  <a:t>The impact of ESG on volatility</a:t>
                </a:r>
              </a:p>
              <a:p>
                <a:pPr marL="0" lvl="1" indent="-342900" algn="l">
                  <a:lnSpc>
                    <a:spcPct val="100000"/>
                  </a:lnSpc>
                  <a:buClrTx/>
                  <a:buSzTx/>
                  <a:buFont typeface="Courier New" panose="02070409020205090404" charset="0"/>
                  <a:buChar char="o"/>
                </a:pPr>
                <a:r>
                  <a:rPr lang="en-GB" sz="1400" dirty="0"/>
                  <a:t>Model：</a:t>
                </a:r>
                <a:r>
                  <a:rPr lang="en-GB" sz="1400" i="1" dirty="0">
                    <a:solidFill>
                      <a:schemeClr val="accent2"/>
                    </a:solidFill>
                  </a:rPr>
                  <a:t> </a:t>
                </a:r>
                <a14:m>
                  <m:oMath xmlns:m="http://schemas.openxmlformats.org/officeDocument/2006/math">
                    <m:r>
                      <a:rPr lang="en-GB" sz="1400" i="1" smtClean="0">
                        <a:solidFill>
                          <a:schemeClr val="accent2"/>
                        </a:solidFill>
                        <a:latin typeface="Cambria Math" panose="02040503050406030204" pitchFamily="18" charset="0"/>
                        <a:ea typeface="Cambria Math" panose="02040503050406030204" pitchFamily="18" charset="0"/>
                      </a:rPr>
                      <m:t>𝜎</m:t>
                    </m:r>
                    <m:r>
                      <a:rPr lang="en-US" sz="1400" b="0" i="1" smtClean="0">
                        <a:solidFill>
                          <a:schemeClr val="accent2"/>
                        </a:solidFill>
                        <a:latin typeface="Cambria Math" panose="02040503050406030204" pitchFamily="18" charset="0"/>
                        <a:ea typeface="Cambria Math" panose="02040503050406030204" pitchFamily="18" charset="0"/>
                      </a:rPr>
                      <m:t>=</m:t>
                    </m:r>
                    <m:r>
                      <a:rPr lang="en-GB" sz="1400" i="1">
                        <a:solidFill>
                          <a:schemeClr val="accent2"/>
                        </a:solidFill>
                        <a:latin typeface="Cambria Math" panose="02040503050406030204" pitchFamily="18" charset="0"/>
                      </a:rPr>
                      <m:t>𝛼</m:t>
                    </m:r>
                    <m:r>
                      <a:rPr lang="en-GB" sz="1400" i="1">
                        <a:solidFill>
                          <a:schemeClr val="accent2"/>
                        </a:solidFill>
                        <a:latin typeface="Cambria Math" panose="02040503050406030204" pitchFamily="18" charset="0"/>
                      </a:rPr>
                      <m:t>+</m:t>
                    </m:r>
                    <m:sSub>
                      <m:sSubPr>
                        <m:ctrlPr>
                          <a:rPr lang="en-GB" sz="1400" i="1">
                            <a:solidFill>
                              <a:schemeClr val="accent2"/>
                            </a:solidFill>
                            <a:latin typeface="Cambria Math" panose="02040503050406030204" pitchFamily="18" charset="0"/>
                          </a:rPr>
                        </m:ctrlPr>
                      </m:sSubPr>
                      <m:e>
                        <m:r>
                          <a:rPr lang="en-GB" sz="1400" i="1">
                            <a:solidFill>
                              <a:schemeClr val="accent2"/>
                            </a:solidFill>
                            <a:latin typeface="Cambria Math" panose="02040503050406030204" pitchFamily="18" charset="0"/>
                          </a:rPr>
                          <m:t>𝛽</m:t>
                        </m:r>
                      </m:e>
                      <m:sub>
                        <m:r>
                          <a:rPr lang="en-GB" sz="1400" i="1">
                            <a:solidFill>
                              <a:schemeClr val="accent2"/>
                            </a:solidFill>
                            <a:latin typeface="Cambria Math" panose="02040503050406030204" pitchFamily="18" charset="0"/>
                          </a:rPr>
                          <m:t>1</m:t>
                        </m:r>
                      </m:sub>
                    </m:sSub>
                    <m:r>
                      <a:rPr lang="en-GB" sz="1400" i="1">
                        <a:solidFill>
                          <a:schemeClr val="accent2"/>
                        </a:solidFill>
                        <a:latin typeface="Cambria Math" panose="02040503050406030204" pitchFamily="18" charset="0"/>
                      </a:rPr>
                      <m:t>×</m:t>
                    </m:r>
                    <m:r>
                      <a:rPr lang="en-GB" sz="1400" i="1">
                        <a:solidFill>
                          <a:schemeClr val="accent2"/>
                        </a:solidFill>
                        <a:latin typeface="Cambria Math" panose="02040503050406030204" pitchFamily="18" charset="0"/>
                      </a:rPr>
                      <m:t>𝐸𝑆𝐺</m:t>
                    </m:r>
                    <m:r>
                      <a:rPr lang="en-GB" sz="1400" i="1">
                        <a:solidFill>
                          <a:schemeClr val="accent2"/>
                        </a:solidFill>
                        <a:latin typeface="Cambria Math" panose="02040503050406030204" pitchFamily="18" charset="0"/>
                      </a:rPr>
                      <m:t>+</m:t>
                    </m:r>
                    <m:sSub>
                      <m:sSubPr>
                        <m:ctrlPr>
                          <a:rPr lang="en-GB" sz="1400" i="1">
                            <a:solidFill>
                              <a:schemeClr val="accent2"/>
                            </a:solidFill>
                            <a:latin typeface="Cambria Math" panose="02040503050406030204" pitchFamily="18" charset="0"/>
                          </a:rPr>
                        </m:ctrlPr>
                      </m:sSubPr>
                      <m:e>
                        <m:r>
                          <a:rPr lang="en-GB" sz="1400" i="1">
                            <a:solidFill>
                              <a:schemeClr val="accent2"/>
                            </a:solidFill>
                            <a:latin typeface="Cambria Math" panose="02040503050406030204" pitchFamily="18" charset="0"/>
                          </a:rPr>
                          <m:t>𝛽</m:t>
                        </m:r>
                      </m:e>
                      <m:sub>
                        <m:r>
                          <a:rPr lang="en-GB" sz="1400" i="1">
                            <a:solidFill>
                              <a:schemeClr val="accent2"/>
                            </a:solidFill>
                            <a:latin typeface="Cambria Math" panose="02040503050406030204" pitchFamily="18" charset="0"/>
                          </a:rPr>
                          <m:t>2</m:t>
                        </m:r>
                      </m:sub>
                    </m:sSub>
                    <m:r>
                      <a:rPr lang="en-GB" sz="1400" i="1">
                        <a:solidFill>
                          <a:schemeClr val="accent2"/>
                        </a:solidFill>
                        <a:latin typeface="Cambria Math" panose="02040503050406030204" pitchFamily="18" charset="0"/>
                      </a:rPr>
                      <m:t>×</m:t>
                    </m:r>
                    <m:r>
                      <a:rPr lang="en-GB" sz="1400" i="1">
                        <a:solidFill>
                          <a:schemeClr val="accent2"/>
                        </a:solidFill>
                        <a:latin typeface="Cambria Math" panose="02040503050406030204" pitchFamily="18" charset="0"/>
                      </a:rPr>
                      <m:t>𝑥</m:t>
                    </m:r>
                    <m:r>
                      <a:rPr lang="en-GB" sz="1400" i="1">
                        <a:solidFill>
                          <a:schemeClr val="accent2"/>
                        </a:solidFill>
                        <a:latin typeface="Cambria Math" panose="02040503050406030204" pitchFamily="18" charset="0"/>
                      </a:rPr>
                      <m:t>+∈</m:t>
                    </m:r>
                  </m:oMath>
                </a14:m>
                <a:endParaRPr lang="en-GB" sz="1400" i="1" dirty="0">
                  <a:solidFill>
                    <a:schemeClr val="accent2"/>
                  </a:solidFill>
                </a:endParaRPr>
              </a:p>
              <a:p>
                <a:pPr marL="0" lvl="1" indent="-342900" algn="l">
                  <a:lnSpc>
                    <a:spcPct val="100000"/>
                  </a:lnSpc>
                  <a:buClrTx/>
                  <a:buSzTx/>
                  <a:buFont typeface="Courier New" panose="02070409020205090404" charset="0"/>
                  <a:buChar char="o"/>
                </a:pPr>
                <a:r>
                  <a:rPr lang="en-GB" sz="1400" dirty="0"/>
                  <a:t>Volatility (</a:t>
                </a:r>
                <a14:m>
                  <m:oMath xmlns:m="http://schemas.openxmlformats.org/officeDocument/2006/math">
                    <m:r>
                      <m:rPr>
                        <m:sty m:val="p"/>
                      </m:rPr>
                      <a:rPr lang="en-GB" sz="1400">
                        <a:latin typeface="Cambria Math" panose="02040503050406030204" pitchFamily="18" charset="0"/>
                      </a:rPr>
                      <m:t>σ</m:t>
                    </m:r>
                  </m:oMath>
                </a14:m>
                <a:r>
                  <a:rPr lang="en-GB" sz="1400" dirty="0"/>
                  <a:t>)：Lower volatility for companies with better ESG performance reduces market uncertainty</a:t>
                </a:r>
                <a:r>
                  <a:rPr lang="en-US" altLang="en-GB" sz="1400" dirty="0"/>
                  <a:t>.</a:t>
                </a:r>
                <a:endParaRPr lang="en-GB" sz="1400" dirty="0"/>
              </a:p>
              <a:p>
                <a:pPr marL="0" lvl="1" indent="0" algn="l">
                  <a:lnSpc>
                    <a:spcPct val="100000"/>
                  </a:lnSpc>
                  <a:buClrTx/>
                  <a:buSzTx/>
                  <a:buFont typeface="Courier New" panose="02070409020205090404" charset="0"/>
                  <a:buNone/>
                </a:pPr>
                <a:r>
                  <a:rPr lang="en-GB" sz="1400" b="1" dirty="0">
                    <a:latin typeface="Arial Bold" panose="020B0604020202090204" charset="0"/>
                    <a:cs typeface="Arial Bold" panose="020B0604020202090204" charset="0"/>
                  </a:rPr>
                  <a:t>The impact of ESG on the cost of capital</a:t>
                </a:r>
              </a:p>
              <a:p>
                <a:pPr marL="0" lvl="1" indent="-342900" algn="l">
                  <a:lnSpc>
                    <a:spcPct val="100000"/>
                  </a:lnSpc>
                  <a:buClrTx/>
                  <a:buSzTx/>
                  <a:buFont typeface="Courier New" panose="02070409020205090404" charset="0"/>
                  <a:buChar char="o"/>
                </a:pPr>
                <a:r>
                  <a:rPr lang="en-GB" sz="1400" dirty="0" err="1"/>
                  <a:t>Model：</a:t>
                </a:r>
                <a14:m>
                  <m:oMath xmlns:m="http://schemas.openxmlformats.org/officeDocument/2006/math">
                    <m:r>
                      <a:rPr lang="en-US" sz="1400" b="0" i="1" smtClean="0">
                        <a:solidFill>
                          <a:schemeClr val="accent2"/>
                        </a:solidFill>
                        <a:latin typeface="Cambria Math" panose="02040503050406030204" pitchFamily="18" charset="0"/>
                      </a:rPr>
                      <m:t>𝑊𝐴𝐶𝐶</m:t>
                    </m:r>
                    <m:r>
                      <a:rPr lang="en-US" sz="1400" b="0" i="1" smtClean="0">
                        <a:solidFill>
                          <a:schemeClr val="accent2"/>
                        </a:solidFill>
                        <a:latin typeface="Cambria Math" panose="02040503050406030204" pitchFamily="18" charset="0"/>
                      </a:rPr>
                      <m:t>=</m:t>
                    </m:r>
                    <m:r>
                      <a:rPr lang="en-GB" sz="1400" i="1">
                        <a:solidFill>
                          <a:schemeClr val="accent2"/>
                        </a:solidFill>
                        <a:latin typeface="Cambria Math" panose="02040503050406030204" pitchFamily="18" charset="0"/>
                      </a:rPr>
                      <m:t>𝛼</m:t>
                    </m:r>
                    <m:r>
                      <a:rPr lang="en-GB" sz="1400" i="1">
                        <a:solidFill>
                          <a:schemeClr val="accent2"/>
                        </a:solidFill>
                        <a:latin typeface="Cambria Math" panose="02040503050406030204" pitchFamily="18" charset="0"/>
                      </a:rPr>
                      <m:t>+</m:t>
                    </m:r>
                    <m:sSub>
                      <m:sSubPr>
                        <m:ctrlPr>
                          <a:rPr lang="en-GB" sz="1400" i="1">
                            <a:solidFill>
                              <a:schemeClr val="accent2"/>
                            </a:solidFill>
                            <a:latin typeface="Cambria Math" panose="02040503050406030204" pitchFamily="18" charset="0"/>
                          </a:rPr>
                        </m:ctrlPr>
                      </m:sSubPr>
                      <m:e>
                        <m:r>
                          <a:rPr lang="en-GB" sz="1400" i="1">
                            <a:solidFill>
                              <a:schemeClr val="accent2"/>
                            </a:solidFill>
                            <a:latin typeface="Cambria Math" panose="02040503050406030204" pitchFamily="18" charset="0"/>
                          </a:rPr>
                          <m:t>𝛽</m:t>
                        </m:r>
                      </m:e>
                      <m:sub>
                        <m:r>
                          <a:rPr lang="en-GB" sz="1400" i="1">
                            <a:solidFill>
                              <a:schemeClr val="accent2"/>
                            </a:solidFill>
                            <a:latin typeface="Cambria Math" panose="02040503050406030204" pitchFamily="18" charset="0"/>
                          </a:rPr>
                          <m:t>1</m:t>
                        </m:r>
                      </m:sub>
                    </m:sSub>
                    <m:r>
                      <a:rPr lang="en-GB" sz="1400" i="1">
                        <a:solidFill>
                          <a:schemeClr val="accent2"/>
                        </a:solidFill>
                        <a:latin typeface="Cambria Math" panose="02040503050406030204" pitchFamily="18" charset="0"/>
                      </a:rPr>
                      <m:t>×</m:t>
                    </m:r>
                    <m:r>
                      <a:rPr lang="en-GB" sz="1400" i="1">
                        <a:solidFill>
                          <a:schemeClr val="accent2"/>
                        </a:solidFill>
                        <a:latin typeface="Cambria Math" panose="02040503050406030204" pitchFamily="18" charset="0"/>
                      </a:rPr>
                      <m:t>𝐸𝑆𝐺</m:t>
                    </m:r>
                    <m:r>
                      <a:rPr lang="en-GB" sz="1400" i="1">
                        <a:solidFill>
                          <a:schemeClr val="accent2"/>
                        </a:solidFill>
                        <a:latin typeface="Cambria Math" panose="02040503050406030204" pitchFamily="18" charset="0"/>
                      </a:rPr>
                      <m:t>+</m:t>
                    </m:r>
                    <m:sSub>
                      <m:sSubPr>
                        <m:ctrlPr>
                          <a:rPr lang="en-GB" sz="1400" i="1">
                            <a:solidFill>
                              <a:schemeClr val="accent2"/>
                            </a:solidFill>
                            <a:latin typeface="Cambria Math" panose="02040503050406030204" pitchFamily="18" charset="0"/>
                          </a:rPr>
                        </m:ctrlPr>
                      </m:sSubPr>
                      <m:e>
                        <m:r>
                          <a:rPr lang="en-GB" sz="1400" i="1">
                            <a:solidFill>
                              <a:schemeClr val="accent2"/>
                            </a:solidFill>
                            <a:latin typeface="Cambria Math" panose="02040503050406030204" pitchFamily="18" charset="0"/>
                          </a:rPr>
                          <m:t>𝛽</m:t>
                        </m:r>
                      </m:e>
                      <m:sub>
                        <m:r>
                          <a:rPr lang="en-GB" sz="1400" i="1">
                            <a:solidFill>
                              <a:schemeClr val="accent2"/>
                            </a:solidFill>
                            <a:latin typeface="Cambria Math" panose="02040503050406030204" pitchFamily="18" charset="0"/>
                          </a:rPr>
                          <m:t>2</m:t>
                        </m:r>
                      </m:sub>
                    </m:sSub>
                    <m:r>
                      <a:rPr lang="en-GB" sz="1400" i="1">
                        <a:solidFill>
                          <a:schemeClr val="accent2"/>
                        </a:solidFill>
                        <a:latin typeface="Cambria Math" panose="02040503050406030204" pitchFamily="18" charset="0"/>
                      </a:rPr>
                      <m:t>×</m:t>
                    </m:r>
                    <m:r>
                      <a:rPr lang="en-GB" sz="1400" i="1">
                        <a:solidFill>
                          <a:schemeClr val="accent2"/>
                        </a:solidFill>
                        <a:latin typeface="Cambria Math" panose="02040503050406030204" pitchFamily="18" charset="0"/>
                      </a:rPr>
                      <m:t>𝑥</m:t>
                    </m:r>
                    <m:r>
                      <a:rPr lang="en-GB" sz="1400" i="1">
                        <a:solidFill>
                          <a:schemeClr val="accent2"/>
                        </a:solidFill>
                        <a:latin typeface="Cambria Math" panose="02040503050406030204" pitchFamily="18" charset="0"/>
                      </a:rPr>
                      <m:t>+∈</m:t>
                    </m:r>
                  </m:oMath>
                </a14:m>
                <a:endParaRPr lang="en-GB" sz="1400" i="1" dirty="0">
                  <a:solidFill>
                    <a:schemeClr val="accent2"/>
                  </a:solidFill>
                </a:endParaRPr>
              </a:p>
              <a:p>
                <a:pPr marL="0" lvl="1" indent="-342900" algn="l">
                  <a:lnSpc>
                    <a:spcPct val="100000"/>
                  </a:lnSpc>
                  <a:buClrTx/>
                  <a:buSzTx/>
                  <a:buFont typeface="Courier New" panose="02070409020205090404" charset="0"/>
                  <a:buChar char="o"/>
                </a:pPr>
                <a:r>
                  <a:rPr lang="en-GB" sz="1400" dirty="0"/>
                  <a:t>Weighted Average Cost of Capital  (</a:t>
                </a:r>
                <a:r>
                  <a:rPr lang="en-GB" sz="1400" dirty="0">
                    <a:sym typeface="+mn-ea"/>
                  </a:rPr>
                  <a:t>WACC</a:t>
                </a:r>
                <a:r>
                  <a:rPr lang="en-GB" sz="1400" dirty="0"/>
                  <a:t>)：Companies with higher ESG performance tend to have lower capital costs, enhancing financing efficiency.</a:t>
                </a:r>
              </a:p>
            </p:txBody>
          </p:sp>
        </mc:Choice>
        <mc:Fallback xmlns="">
          <p:sp>
            <p:nvSpPr>
              <p:cNvPr id="11" name="Content Placeholder 2"/>
              <p:cNvSpPr>
                <a:spLocks noGrp="1" noRot="1" noChangeAspect="1" noMove="1" noResize="1" noEditPoints="1" noAdjustHandles="1" noChangeArrowheads="1" noChangeShapeType="1" noTextEdit="1"/>
              </p:cNvSpPr>
              <p:nvPr>
                <p:custDataLst>
                  <p:tags r:id="rId6"/>
                </p:custDataLst>
              </p:nvPr>
            </p:nvSpPr>
            <p:spPr>
              <a:xfrm>
                <a:off x="390525" y="1651000"/>
                <a:ext cx="5486400" cy="5104765"/>
              </a:xfrm>
              <a:prstGeom prst="rect">
                <a:avLst/>
              </a:prstGeom>
              <a:blipFill>
                <a:blip r:embed="rId7"/>
                <a:stretch>
                  <a:fillRect l="-667" t="-717"/>
                </a:stretch>
              </a:blipFill>
            </p:spPr>
            <p:txBody>
              <a:bodyPr/>
              <a:lstStyle/>
              <a:p>
                <a:r>
                  <a:rPr lang="zh-CN" altLang="en-US">
                    <a:noFill/>
                  </a:rPr>
                  <a:t> </a:t>
                </a:r>
              </a:p>
            </p:txBody>
          </p:sp>
        </mc:Fallback>
      </mc:AlternateContent>
      <p:sp>
        <p:nvSpPr>
          <p:cNvPr id="3" name="文本框 2"/>
          <p:cNvSpPr txBox="1"/>
          <p:nvPr/>
        </p:nvSpPr>
        <p:spPr>
          <a:xfrm>
            <a:off x="5973990" y="5956935"/>
            <a:ext cx="3044825" cy="455295"/>
          </a:xfrm>
          <a:prstGeom prst="rect">
            <a:avLst/>
          </a:prstGeom>
          <a:noFill/>
        </p:spPr>
        <p:txBody>
          <a:bodyPr wrap="square" rtlCol="0">
            <a:noAutofit/>
          </a:bodyPr>
          <a:lstStyle/>
          <a:p>
            <a:r>
              <a:rPr lang="zh-CN" altLang="en-US" sz="1200" dirty="0"/>
              <a:t>Correlation Heat maps show the correlation between ESG scores and financial metrics</a:t>
            </a:r>
          </a:p>
        </p:txBody>
      </p:sp>
      <p:pic>
        <p:nvPicPr>
          <p:cNvPr id="5" name="图片 4"/>
          <p:cNvPicPr>
            <a:picLocks noChangeAspect="1"/>
          </p:cNvPicPr>
          <p:nvPr>
            <p:custDataLst>
              <p:tags r:id="rId2"/>
            </p:custDataLst>
          </p:nvPr>
        </p:nvPicPr>
        <p:blipFill>
          <a:blip r:embed="rId8"/>
          <a:stretch>
            <a:fillRect/>
          </a:stretch>
        </p:blipFill>
        <p:spPr>
          <a:xfrm>
            <a:off x="5694272" y="1451838"/>
            <a:ext cx="1802130" cy="1407795"/>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7167880" y="2845890"/>
            <a:ext cx="1951355" cy="1556385"/>
          </a:xfrm>
          <a:prstGeom prst="rect">
            <a:avLst/>
          </a:prstGeom>
        </p:spPr>
      </p:pic>
      <p:pic>
        <p:nvPicPr>
          <p:cNvPr id="7" name="图片 6"/>
          <p:cNvPicPr>
            <a:picLocks noChangeAspect="1"/>
          </p:cNvPicPr>
          <p:nvPr>
            <p:custDataLst>
              <p:tags r:id="rId4"/>
            </p:custDataLst>
          </p:nvPr>
        </p:nvPicPr>
        <p:blipFill>
          <a:blip r:embed="rId10"/>
          <a:stretch>
            <a:fillRect/>
          </a:stretch>
        </p:blipFill>
        <p:spPr>
          <a:xfrm>
            <a:off x="5492115" y="4281170"/>
            <a:ext cx="1951990" cy="16757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254093" cy="1325563"/>
          </a:xfrm>
        </p:spPr>
        <p:txBody>
          <a:bodyPr>
            <a:normAutofit/>
          </a:bodyPr>
          <a:lstStyle/>
          <a:p>
            <a:r>
              <a:rPr sz="3200" b="1" dirty="0"/>
              <a:t>Personalized ESG Investment Strategies</a:t>
            </a:r>
          </a:p>
        </p:txBody>
      </p:sp>
      <p:sp>
        <p:nvSpPr>
          <p:cNvPr id="4" name="Title 1"/>
          <p:cNvSpPr txBox="1"/>
          <p:nvPr/>
        </p:nvSpPr>
        <p:spPr>
          <a:xfrm>
            <a:off x="48358" y="365126"/>
            <a:ext cx="7693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4282"/>
                </a:solidFill>
                <a:latin typeface="Arial" panose="020B0604020202090204" pitchFamily="34" charset="0"/>
                <a:ea typeface="Arial" panose="020B0604020202090204" pitchFamily="34" charset="0"/>
                <a:cs typeface="Arial" panose="020B0604020202090204" pitchFamily="34" charset="0"/>
              </a:defRPr>
            </a:lvl1pPr>
          </a:lstStyle>
          <a:p>
            <a:r>
              <a:rPr lang="en-GB" sz="2800" b="1">
                <a:solidFill>
                  <a:schemeClr val="bg1"/>
                </a:solidFill>
              </a:rPr>
              <a:t>0</a:t>
            </a:r>
            <a:r>
              <a:rPr lang="en-US" altLang="en-GB" sz="2800" b="1">
                <a:solidFill>
                  <a:schemeClr val="bg1"/>
                </a:solidFill>
              </a:rPr>
              <a:t>5</a:t>
            </a:r>
            <a:endParaRPr lang="en-US" altLang="en-GB" sz="2800" b="1" dirty="0">
              <a:solidFill>
                <a:schemeClr val="bg1"/>
              </a:solidFill>
            </a:endParaRPr>
          </a:p>
        </p:txBody>
      </p:sp>
      <mc:AlternateContent xmlns:mc="http://schemas.openxmlformats.org/markup-compatibility/2006" xmlns:a14="http://schemas.microsoft.com/office/drawing/2010/main">
        <mc:Choice Requires="a14">
          <p:sp>
            <p:nvSpPr>
              <p:cNvPr id="11" name="Content Placeholder 2"/>
              <p:cNvSpPr>
                <a:spLocks noGrp="1"/>
              </p:cNvSpPr>
              <p:nvPr>
                <p:custDataLst>
                  <p:tags r:id="rId1"/>
                </p:custDataLst>
              </p:nvPr>
            </p:nvSpPr>
            <p:spPr>
              <a:xfrm>
                <a:off x="168730" y="1464129"/>
                <a:ext cx="5861956" cy="516082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rgbClr val="004282"/>
                    </a:solidFill>
                    <a:latin typeface="Arial" panose="020B0604020202090204" pitchFamily="34" charset="0"/>
                    <a:ea typeface="Arial" panose="020B0604020202090204" pitchFamily="34" charset="0"/>
                    <a:cs typeface="Arial" panose="020B0604020202090204" pitchFamily="3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rgbClr val="004282"/>
                    </a:solidFill>
                    <a:latin typeface="Arial" panose="020B0604020202090204" pitchFamily="34" charset="0"/>
                    <a:ea typeface="Arial" panose="020B0604020202090204" pitchFamily="34" charset="0"/>
                    <a:cs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rgbClr val="004282"/>
                    </a:solidFill>
                    <a:latin typeface="Arial" panose="020B0604020202090204" pitchFamily="34" charset="0"/>
                    <a:ea typeface="Arial" panose="020B0604020202090204" pitchFamily="34" charset="0"/>
                    <a:cs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1" indent="0" algn="l">
                  <a:lnSpc>
                    <a:spcPct val="110000"/>
                  </a:lnSpc>
                  <a:buClrTx/>
                  <a:buSzTx/>
                  <a:buFont typeface="Courier New" panose="02070409020205090404" charset="0"/>
                  <a:buNone/>
                </a:pPr>
                <a:r>
                  <a:rPr lang="en-GB" sz="1600" b="1" dirty="0">
                    <a:latin typeface="Arial Bold" panose="020B0604020202090204" charset="0"/>
                    <a:cs typeface="Arial Bold" panose="020B0604020202090204" charset="0"/>
                    <a:sym typeface="+mn-ea"/>
                  </a:rPr>
                  <a:t>User Interface:</a:t>
                </a:r>
              </a:p>
              <a:p>
                <a:pPr marL="0" lvl="1" indent="-342900" algn="l">
                  <a:lnSpc>
                    <a:spcPct val="110000"/>
                  </a:lnSpc>
                  <a:buClrTx/>
                  <a:buSzTx/>
                  <a:buFont typeface="Courier New" panose="02070409020205090404" charset="0"/>
                  <a:buChar char="o"/>
                </a:pPr>
                <a:r>
                  <a:rPr lang="en-GB" sz="1600" dirty="0">
                    <a:sym typeface="+mn-ea"/>
                  </a:rPr>
                  <a:t> Allows investors to input ESG priorities, risk tolerance, and expected returns.</a:t>
                </a:r>
              </a:p>
              <a:p>
                <a:pPr marL="0" lvl="1" indent="0" algn="l">
                  <a:lnSpc>
                    <a:spcPct val="110000"/>
                  </a:lnSpc>
                  <a:buClrTx/>
                  <a:buSzTx/>
                  <a:buFont typeface="Courier New" panose="02070409020205090404" charset="0"/>
                  <a:buNone/>
                </a:pPr>
                <a:r>
                  <a:rPr lang="en-GB" sz="1600" b="1" dirty="0">
                    <a:latin typeface="Arial Bold" panose="020B0604020202090204" charset="0"/>
                    <a:cs typeface="Arial Bold" panose="020B0604020202090204" charset="0"/>
                    <a:sym typeface="+mn-ea"/>
                  </a:rPr>
                  <a:t>Personalized Recommendations: </a:t>
                </a:r>
              </a:p>
              <a:p>
                <a:pPr marL="0" lvl="1" indent="-342900" algn="l">
                  <a:lnSpc>
                    <a:spcPct val="110000"/>
                  </a:lnSpc>
                  <a:buClrTx/>
                  <a:buSzTx/>
                  <a:buFont typeface="Courier New" panose="02070409020205090404" charset="0"/>
                  <a:buChar char="o"/>
                </a:pPr>
                <a:r>
                  <a:rPr lang="en-GB" sz="1600" dirty="0">
                    <a:sym typeface="+mn-ea"/>
                  </a:rPr>
                  <a:t>Tailored ESG portfolios balancing financial and ESG goals.</a:t>
                </a:r>
              </a:p>
              <a:p>
                <a:pPr marL="0" lvl="1" indent="0" algn="l">
                  <a:lnSpc>
                    <a:spcPct val="110000"/>
                  </a:lnSpc>
                  <a:buClrTx/>
                  <a:buSzTx/>
                  <a:buFont typeface="Courier New" panose="02070409020205090404" charset="0"/>
                  <a:buNone/>
                </a:pPr>
                <a:r>
                  <a:rPr lang="en-GB" sz="1600" b="1" dirty="0">
                    <a:latin typeface="Arial Bold" panose="020B0604020202090204" charset="0"/>
                    <a:cs typeface="Arial Bold" panose="020B0604020202090204" charset="0"/>
                    <a:sym typeface="+mn-ea"/>
                  </a:rPr>
                  <a:t>Optimization Approach: </a:t>
                </a:r>
              </a:p>
              <a:p>
                <a:pPr marL="0" lvl="1" indent="-342900" algn="l">
                  <a:lnSpc>
                    <a:spcPct val="110000"/>
                  </a:lnSpc>
                  <a:buClrTx/>
                  <a:buSzTx/>
                  <a:buFont typeface="Courier New" panose="02070409020205090404" charset="0"/>
                  <a:buChar char="o"/>
                </a:pPr>
                <a:r>
                  <a:rPr lang="en-GB" sz="1600" dirty="0">
                    <a:sym typeface="+mn-ea"/>
                  </a:rPr>
                  <a:t>Combines financial return, ESG score, and risk into a weighted objective function.</a:t>
                </a:r>
              </a:p>
              <a:p>
                <a:pPr marL="0" lvl="1" indent="0" algn="l">
                  <a:lnSpc>
                    <a:spcPct val="110000"/>
                  </a:lnSpc>
                  <a:buClrTx/>
                  <a:buSzTx/>
                  <a:buFont typeface="Courier New" panose="02070409020205090404" charset="0"/>
                  <a:buNone/>
                </a:pPr>
                <a:r>
                  <a:rPr lang="en-GB" sz="1600" b="1" dirty="0">
                    <a:latin typeface="Arial Bold" panose="020B0604020202090204" charset="0"/>
                    <a:cs typeface="Arial Bold" panose="020B0604020202090204" charset="0"/>
                    <a:sym typeface="+mn-ea"/>
                  </a:rPr>
                  <a:t>Objective Function:</a:t>
                </a:r>
                <a:r>
                  <a:rPr lang="en-US" altLang="en-GB" sz="1600" dirty="0">
                    <a:sym typeface="+mn-ea"/>
                  </a:rPr>
                  <a:t> </a:t>
                </a:r>
              </a:p>
              <a:p>
                <a:pPr marL="0" lvl="1" indent="0" algn="l">
                  <a:lnSpc>
                    <a:spcPct val="110000"/>
                  </a:lnSpc>
                  <a:buClrTx/>
                  <a:buSzTx/>
                  <a:buFont typeface="Courier New" panose="02070409020205090404" charset="0"/>
                  <a:buNone/>
                </a:pPr>
                <a14:m>
                  <m:oMathPara xmlns:m="http://schemas.openxmlformats.org/officeDocument/2006/math">
                    <m:oMathParaPr>
                      <m:jc m:val="centerGroup"/>
                    </m:oMathParaPr>
                    <m:oMath xmlns:m="http://schemas.openxmlformats.org/officeDocument/2006/math">
                      <m:r>
                        <m:rPr>
                          <m:sty m:val="p"/>
                        </m:rPr>
                        <a:rPr lang="en-US" sz="1600" b="0" i="0" smtClean="0">
                          <a:solidFill>
                            <a:srgbClr val="ED7F0D"/>
                          </a:solidFill>
                          <a:latin typeface="Cambria Math" panose="02040503050406030204" pitchFamily="18" charset="0"/>
                          <a:sym typeface="+mn-ea"/>
                        </a:rPr>
                        <m:t>Objective</m:t>
                      </m:r>
                      <m:r>
                        <a:rPr lang="en-GB" sz="1600">
                          <a:solidFill>
                            <a:srgbClr val="ED7F0D"/>
                          </a:solidFill>
                          <a:latin typeface="Cambria Math" panose="02040503050406030204" pitchFamily="18" charset="0"/>
                          <a:sym typeface="+mn-ea"/>
                        </a:rPr>
                        <m:t>=</m:t>
                      </m:r>
                      <m:sSub>
                        <m:sSubPr>
                          <m:ctrlPr>
                            <a:rPr lang="en-GB" sz="1600" i="1">
                              <a:solidFill>
                                <a:srgbClr val="ED7F0D"/>
                              </a:solidFill>
                              <a:latin typeface="Cambria Math" panose="02040503050406030204" pitchFamily="18" charset="0"/>
                              <a:sym typeface="+mn-ea"/>
                            </a:rPr>
                          </m:ctrlPr>
                        </m:sSubPr>
                        <m:e>
                          <m:r>
                            <a:rPr lang="en-GB" sz="1600">
                              <a:solidFill>
                                <a:srgbClr val="ED7F0D"/>
                              </a:solidFill>
                              <a:latin typeface="Cambria Math" panose="02040503050406030204" pitchFamily="18" charset="0"/>
                              <a:sym typeface="+mn-ea"/>
                            </a:rPr>
                            <m:t>𝑊</m:t>
                          </m:r>
                        </m:e>
                        <m:sub>
                          <m:r>
                            <a:rPr lang="en-GB" sz="1600">
                              <a:solidFill>
                                <a:srgbClr val="ED7F0D"/>
                              </a:solidFill>
                              <a:latin typeface="Cambria Math" panose="02040503050406030204" pitchFamily="18" charset="0"/>
                              <a:sym typeface="+mn-ea"/>
                            </a:rPr>
                            <m:t>𝑓</m:t>
                          </m:r>
                        </m:sub>
                      </m:sSub>
                      <m:r>
                        <a:rPr lang="en-GB" sz="1600">
                          <a:solidFill>
                            <a:srgbClr val="ED7F0D"/>
                          </a:solidFill>
                          <a:latin typeface="Cambria Math" panose="02040503050406030204" pitchFamily="18" charset="0"/>
                          <a:sym typeface="+mn-ea"/>
                        </a:rPr>
                        <m:t>×</m:t>
                      </m:r>
                      <m:r>
                        <a:rPr lang="en-GB" sz="1600">
                          <a:solidFill>
                            <a:srgbClr val="ED7F0D"/>
                          </a:solidFill>
                          <a:latin typeface="Cambria Math" panose="02040503050406030204" pitchFamily="18" charset="0"/>
                          <a:sym typeface="+mn-ea"/>
                        </a:rPr>
                        <m:t>𝑅𝑒𝑡𝑢𝑟𝑛</m:t>
                      </m:r>
                      <m:r>
                        <a:rPr lang="en-GB" sz="1600">
                          <a:solidFill>
                            <a:srgbClr val="ED7F0D"/>
                          </a:solidFill>
                          <a:latin typeface="Cambria Math" panose="02040503050406030204" pitchFamily="18" charset="0"/>
                          <a:sym typeface="+mn-ea"/>
                        </a:rPr>
                        <m:t>+</m:t>
                      </m:r>
                      <m:sSub>
                        <m:sSubPr>
                          <m:ctrlPr>
                            <a:rPr lang="en-GB" sz="1600" i="1">
                              <a:solidFill>
                                <a:srgbClr val="ED7F0D"/>
                              </a:solidFill>
                              <a:latin typeface="Cambria Math" panose="02040503050406030204" pitchFamily="18" charset="0"/>
                              <a:sym typeface="+mn-ea"/>
                            </a:rPr>
                          </m:ctrlPr>
                        </m:sSubPr>
                        <m:e>
                          <m:r>
                            <a:rPr lang="en-GB" sz="1600">
                              <a:solidFill>
                                <a:srgbClr val="ED7F0D"/>
                              </a:solidFill>
                              <a:latin typeface="Cambria Math" panose="02040503050406030204" pitchFamily="18" charset="0"/>
                              <a:sym typeface="+mn-ea"/>
                            </a:rPr>
                            <m:t>𝑊</m:t>
                          </m:r>
                        </m:e>
                        <m:sub>
                          <m:r>
                            <a:rPr lang="en-GB" sz="1600">
                              <a:solidFill>
                                <a:srgbClr val="ED7F0D"/>
                              </a:solidFill>
                              <a:latin typeface="Cambria Math" panose="02040503050406030204" pitchFamily="18" charset="0"/>
                              <a:sym typeface="+mn-ea"/>
                            </a:rPr>
                            <m:t>𝑒</m:t>
                          </m:r>
                        </m:sub>
                      </m:sSub>
                      <m:r>
                        <a:rPr lang="en-GB" sz="1600">
                          <a:solidFill>
                            <a:srgbClr val="ED7F0D"/>
                          </a:solidFill>
                          <a:latin typeface="Cambria Math" panose="02040503050406030204" pitchFamily="18" charset="0"/>
                          <a:sym typeface="+mn-ea"/>
                        </a:rPr>
                        <m:t>×</m:t>
                      </m:r>
                      <m:r>
                        <a:rPr lang="en-GB" sz="1600">
                          <a:solidFill>
                            <a:srgbClr val="ED7F0D"/>
                          </a:solidFill>
                          <a:latin typeface="Cambria Math" panose="02040503050406030204" pitchFamily="18" charset="0"/>
                          <a:sym typeface="+mn-ea"/>
                        </a:rPr>
                        <m:t>𝐸𝑆𝐺</m:t>
                      </m:r>
                      <m:r>
                        <a:rPr lang="en-GB" sz="1600">
                          <a:solidFill>
                            <a:srgbClr val="ED7F0D"/>
                          </a:solidFill>
                          <a:latin typeface="Cambria Math" panose="02040503050406030204" pitchFamily="18" charset="0"/>
                          <a:sym typeface="+mn-ea"/>
                        </a:rPr>
                        <m:t>−</m:t>
                      </m:r>
                      <m:sSub>
                        <m:sSubPr>
                          <m:ctrlPr>
                            <a:rPr lang="en-GB" sz="1600" i="1">
                              <a:solidFill>
                                <a:srgbClr val="ED7F0D"/>
                              </a:solidFill>
                              <a:latin typeface="Cambria Math" panose="02040503050406030204" pitchFamily="18" charset="0"/>
                              <a:sym typeface="+mn-ea"/>
                            </a:rPr>
                          </m:ctrlPr>
                        </m:sSubPr>
                        <m:e>
                          <m:r>
                            <a:rPr lang="en-GB" sz="1600">
                              <a:solidFill>
                                <a:srgbClr val="ED7F0D"/>
                              </a:solidFill>
                              <a:latin typeface="Cambria Math" panose="02040503050406030204" pitchFamily="18" charset="0"/>
                              <a:sym typeface="+mn-ea"/>
                            </a:rPr>
                            <m:t>𝑊</m:t>
                          </m:r>
                        </m:e>
                        <m:sub>
                          <m:r>
                            <a:rPr lang="en-GB" sz="1600">
                              <a:solidFill>
                                <a:srgbClr val="ED7F0D"/>
                              </a:solidFill>
                              <a:latin typeface="Cambria Math" panose="02040503050406030204" pitchFamily="18" charset="0"/>
                              <a:sym typeface="+mn-ea"/>
                            </a:rPr>
                            <m:t>𝑟</m:t>
                          </m:r>
                        </m:sub>
                      </m:sSub>
                      <m:r>
                        <a:rPr lang="en-GB" sz="1600">
                          <a:solidFill>
                            <a:srgbClr val="ED7F0D"/>
                          </a:solidFill>
                          <a:latin typeface="Cambria Math" panose="02040503050406030204" pitchFamily="18" charset="0"/>
                          <a:sym typeface="+mn-ea"/>
                        </a:rPr>
                        <m:t>×</m:t>
                      </m:r>
                      <m:r>
                        <a:rPr lang="en-GB" sz="1600">
                          <a:solidFill>
                            <a:srgbClr val="ED7F0D"/>
                          </a:solidFill>
                          <a:latin typeface="Cambria Math" panose="02040503050406030204" pitchFamily="18" charset="0"/>
                          <a:sym typeface="+mn-ea"/>
                        </a:rPr>
                        <m:t>𝑅𝑖𝑠𝑘</m:t>
                      </m:r>
                    </m:oMath>
                  </m:oMathPara>
                </a14:m>
                <a:endParaRPr lang="en-GB" sz="1600" dirty="0">
                  <a:solidFill>
                    <a:srgbClr val="ED7F0D"/>
                  </a:solidFill>
                  <a:sym typeface="+mn-ea"/>
                </a:endParaRPr>
              </a:p>
              <a:p>
                <a:pPr marL="0" lvl="1" indent="0" algn="l">
                  <a:lnSpc>
                    <a:spcPct val="110000"/>
                  </a:lnSpc>
                  <a:buClrTx/>
                  <a:buSzTx/>
                  <a:buFont typeface="Courier New" panose="02070409020205090404" charset="0"/>
                  <a:buNone/>
                </a:pPr>
                <a:r>
                  <a:rPr lang="en-GB" sz="1600" b="1" dirty="0">
                    <a:latin typeface="Arial Bold" panose="020B0604020202090204" charset="0"/>
                    <a:cs typeface="Arial Bold" panose="020B0604020202090204" charset="0"/>
                    <a:sym typeface="+mn-ea"/>
                  </a:rPr>
                  <a:t>Constraints: </a:t>
                </a:r>
              </a:p>
              <a:p>
                <a:pPr marL="0" lvl="1" indent="-342900" algn="l">
                  <a:lnSpc>
                    <a:spcPct val="110000"/>
                  </a:lnSpc>
                  <a:buClrTx/>
                  <a:buSzTx/>
                  <a:buFont typeface="Courier New" panose="02070409020205090404" charset="0"/>
                  <a:buChar char="o"/>
                </a:pPr>
                <a:r>
                  <a:rPr lang="en-GB" sz="1600" dirty="0">
                    <a:sym typeface="+mn-ea"/>
                  </a:rPr>
                  <a:t>Sum of asset weights = 1; risk tolerance set by user; ESG minimum threshold.</a:t>
                </a:r>
              </a:p>
              <a:p>
                <a:pPr marL="0" lvl="1" indent="0" algn="l">
                  <a:lnSpc>
                    <a:spcPct val="110000"/>
                  </a:lnSpc>
                  <a:buClrTx/>
                  <a:buSzTx/>
                  <a:buFont typeface="Courier New" panose="02070409020205090404" charset="0"/>
                  <a:buNone/>
                </a:pPr>
                <a:r>
                  <a:rPr lang="en-GB" sz="1600" b="1" dirty="0">
                    <a:latin typeface="Arial Bold" panose="020B0604020202090204" charset="0"/>
                    <a:cs typeface="Arial Bold" panose="020B0604020202090204" charset="0"/>
                    <a:sym typeface="+mn-ea"/>
                  </a:rPr>
                  <a:t>Algorithms Used:</a:t>
                </a:r>
              </a:p>
              <a:p>
                <a:pPr marL="0" lvl="1" indent="-342900" algn="l">
                  <a:lnSpc>
                    <a:spcPct val="110000"/>
                  </a:lnSpc>
                  <a:buClrTx/>
                  <a:buSzTx/>
                  <a:buFont typeface="Courier New" panose="02070409020205090404" charset="0"/>
                  <a:buChar char="o"/>
                </a:pPr>
                <a:r>
                  <a:rPr lang="en-GB" sz="1600" dirty="0">
                    <a:sym typeface="+mn-ea"/>
                  </a:rPr>
                  <a:t> Mean-variance optimization, genetic algorithm, simulated annealing for maximizing returns while considering ESG impact.</a:t>
                </a:r>
              </a:p>
            </p:txBody>
          </p:sp>
        </mc:Choice>
        <mc:Fallback xmlns="">
          <p:sp>
            <p:nvSpPr>
              <p:cNvPr id="11" name="Content Placeholder 2"/>
              <p:cNvSpPr>
                <a:spLocks noGrp="1" noRot="1" noChangeAspect="1" noMove="1" noResize="1" noEditPoints="1" noAdjustHandles="1" noChangeArrowheads="1" noChangeShapeType="1" noTextEdit="1"/>
              </p:cNvSpPr>
              <p:nvPr>
                <p:custDataLst>
                  <p:tags r:id="rId4"/>
                </p:custDataLst>
              </p:nvPr>
            </p:nvSpPr>
            <p:spPr>
              <a:xfrm>
                <a:off x="168730" y="1464129"/>
                <a:ext cx="5861956" cy="5160826"/>
              </a:xfrm>
              <a:prstGeom prst="rect">
                <a:avLst/>
              </a:prstGeom>
              <a:blipFill>
                <a:blip r:embed="rId5"/>
                <a:stretch>
                  <a:fillRect l="-624" t="-354" r="-1041"/>
                </a:stretch>
              </a:blipFill>
            </p:spPr>
            <p:txBody>
              <a:bodyPr/>
              <a:lstStyle/>
              <a:p>
                <a:r>
                  <a:rPr lang="zh-CN" altLang="en-US">
                    <a:noFill/>
                  </a:rPr>
                  <a:t> </a:t>
                </a:r>
              </a:p>
            </p:txBody>
          </p:sp>
        </mc:Fallback>
      </mc:AlternateContent>
      <p:pic>
        <p:nvPicPr>
          <p:cNvPr id="3" name="图片 2"/>
          <p:cNvPicPr>
            <a:picLocks noChangeAspect="1"/>
          </p:cNvPicPr>
          <p:nvPr>
            <p:custDataLst>
              <p:tags r:id="rId2"/>
            </p:custDataLst>
          </p:nvPr>
        </p:nvPicPr>
        <p:blipFill>
          <a:blip r:embed="rId6"/>
          <a:stretch>
            <a:fillRect/>
          </a:stretch>
        </p:blipFill>
        <p:spPr>
          <a:xfrm>
            <a:off x="6030686" y="1334086"/>
            <a:ext cx="2779565" cy="50520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6854E-2DEE-3279-DEAE-BD48A174B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860549-ED40-60F6-E550-F103158385FC}"/>
              </a:ext>
            </a:extLst>
          </p:cNvPr>
          <p:cNvSpPr>
            <a:spLocks noGrp="1"/>
          </p:cNvSpPr>
          <p:nvPr>
            <p:ph type="title"/>
          </p:nvPr>
        </p:nvSpPr>
        <p:spPr>
          <a:xfrm>
            <a:off x="628649" y="365126"/>
            <a:ext cx="8254093" cy="1325563"/>
          </a:xfrm>
        </p:spPr>
        <p:txBody>
          <a:bodyPr>
            <a:normAutofit/>
          </a:bodyPr>
          <a:lstStyle/>
          <a:p>
            <a:r>
              <a:rPr lang="en-US" altLang="zh-CN" sz="3200" b="1" dirty="0"/>
              <a:t>Predictive model to forecast future ESG performance</a:t>
            </a:r>
            <a:endParaRPr sz="3200" b="1" dirty="0"/>
          </a:p>
        </p:txBody>
      </p:sp>
      <p:sp>
        <p:nvSpPr>
          <p:cNvPr id="4" name="Title 1">
            <a:extLst>
              <a:ext uri="{FF2B5EF4-FFF2-40B4-BE49-F238E27FC236}">
                <a16:creationId xmlns:a16="http://schemas.microsoft.com/office/drawing/2014/main" id="{8A49DE7D-B965-5365-0B2B-A2F457A95CFF}"/>
              </a:ext>
            </a:extLst>
          </p:cNvPr>
          <p:cNvSpPr txBox="1"/>
          <p:nvPr/>
        </p:nvSpPr>
        <p:spPr>
          <a:xfrm>
            <a:off x="48358" y="365126"/>
            <a:ext cx="7693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4282"/>
                </a:solidFill>
                <a:latin typeface="Arial" panose="020B0604020202090204" pitchFamily="34" charset="0"/>
                <a:ea typeface="Arial" panose="020B0604020202090204" pitchFamily="34" charset="0"/>
                <a:cs typeface="Arial" panose="020B0604020202090204" pitchFamily="34" charset="0"/>
              </a:defRPr>
            </a:lvl1pPr>
          </a:lstStyle>
          <a:p>
            <a:r>
              <a:rPr lang="en-GB" sz="2800" b="1" dirty="0">
                <a:solidFill>
                  <a:schemeClr val="bg1"/>
                </a:solidFill>
              </a:rPr>
              <a:t>0</a:t>
            </a:r>
            <a:r>
              <a:rPr lang="en-US" sz="2800" b="1" dirty="0">
                <a:solidFill>
                  <a:schemeClr val="bg1"/>
                </a:solidFill>
              </a:rPr>
              <a:t>6</a:t>
            </a:r>
            <a:endParaRPr lang="en-US" altLang="en-GB" sz="2800" b="1" dirty="0">
              <a:solidFill>
                <a:schemeClr val="bg1"/>
              </a:solidFill>
            </a:endParaRPr>
          </a:p>
        </p:txBody>
      </p:sp>
      <p:sp>
        <p:nvSpPr>
          <p:cNvPr id="11" name="Content Placeholder 2">
            <a:extLst>
              <a:ext uri="{FF2B5EF4-FFF2-40B4-BE49-F238E27FC236}">
                <a16:creationId xmlns:a16="http://schemas.microsoft.com/office/drawing/2014/main" id="{AB58FDE1-EE20-FE2D-2600-996D553CB9BF}"/>
              </a:ext>
            </a:extLst>
          </p:cNvPr>
          <p:cNvSpPr>
            <a:spLocks noGrp="1"/>
          </p:cNvSpPr>
          <p:nvPr>
            <p:custDataLst>
              <p:tags r:id="rId1"/>
            </p:custDataLst>
          </p:nvPr>
        </p:nvSpPr>
        <p:spPr>
          <a:xfrm>
            <a:off x="168730" y="1464129"/>
            <a:ext cx="5861956" cy="51608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rgbClr val="004282"/>
                </a:solidFill>
                <a:latin typeface="Arial" panose="020B0604020202090204" pitchFamily="34" charset="0"/>
                <a:ea typeface="Arial" panose="020B0604020202090204" pitchFamily="34" charset="0"/>
                <a:cs typeface="Arial" panose="020B0604020202090204" pitchFamily="3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rgbClr val="004282"/>
                </a:solidFill>
                <a:latin typeface="Arial" panose="020B0604020202090204" pitchFamily="34" charset="0"/>
                <a:ea typeface="Arial" panose="020B0604020202090204" pitchFamily="34" charset="0"/>
                <a:cs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rgbClr val="004282"/>
                </a:solidFill>
                <a:latin typeface="Arial" panose="020B0604020202090204" pitchFamily="34" charset="0"/>
                <a:ea typeface="Arial" panose="020B0604020202090204" pitchFamily="34" charset="0"/>
                <a:cs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10000"/>
              </a:lnSpc>
            </a:pPr>
            <a:r>
              <a:rPr lang="en-US" altLang="zh-CN" sz="1400" b="1" dirty="0"/>
              <a:t>1. Project Background and Objective</a:t>
            </a:r>
          </a:p>
          <a:p>
            <a:pPr>
              <a:lnSpc>
                <a:spcPct val="110000"/>
              </a:lnSpc>
              <a:buFont typeface="Arial" panose="020B0604020202020204" pitchFamily="34" charset="0"/>
              <a:buChar char="•"/>
            </a:pPr>
            <a:r>
              <a:rPr lang="en-US" altLang="zh-CN" sz="1400" b="1" dirty="0"/>
              <a:t>Objective</a:t>
            </a:r>
            <a:r>
              <a:rPr lang="en-US" altLang="zh-CN" sz="1400" dirty="0"/>
              <a:t>: To develop a machine learning predictive model that forecasts future ESG (Environmental, Social, and Governance) performance based on historical data and external factors.</a:t>
            </a:r>
          </a:p>
          <a:p>
            <a:pPr>
              <a:lnSpc>
                <a:spcPct val="110000"/>
              </a:lnSpc>
            </a:pPr>
            <a:r>
              <a:rPr lang="en-US" altLang="zh-CN" sz="1400" b="1" dirty="0"/>
              <a:t>2. Data Characteristics</a:t>
            </a:r>
          </a:p>
          <a:p>
            <a:pPr>
              <a:lnSpc>
                <a:spcPct val="110000"/>
              </a:lnSpc>
              <a:buFont typeface="Arial" panose="020B0604020202020204" pitchFamily="34" charset="0"/>
              <a:buChar char="•"/>
            </a:pPr>
            <a:r>
              <a:rPr lang="en-US" altLang="zh-CN" sz="1400" b="1" dirty="0"/>
              <a:t>Historical ESG Scores</a:t>
            </a:r>
            <a:r>
              <a:rPr lang="en-US" altLang="zh-CN" sz="1400" dirty="0"/>
              <a:t>: Past ESG scores are used to train the model, allowing it to understand the company’s ESG performance over different time periods.</a:t>
            </a:r>
          </a:p>
          <a:p>
            <a:pPr>
              <a:lnSpc>
                <a:spcPct val="110000"/>
              </a:lnSpc>
              <a:buFont typeface="Arial" panose="020B0604020202020204" pitchFamily="34" charset="0"/>
              <a:buChar char="•"/>
            </a:pPr>
            <a:r>
              <a:rPr lang="en-US" altLang="zh-CN" sz="1400" b="1" dirty="0"/>
              <a:t>External Factors</a:t>
            </a:r>
            <a:r>
              <a:rPr lang="en-US" altLang="zh-CN" sz="1400" dirty="0"/>
              <a:t>:</a:t>
            </a:r>
          </a:p>
          <a:p>
            <a:pPr marL="742950" lvl="1" indent="-285750">
              <a:lnSpc>
                <a:spcPct val="110000"/>
              </a:lnSpc>
              <a:buFont typeface="Arial" panose="020B0604020202020204" pitchFamily="34" charset="0"/>
              <a:buChar char="•"/>
            </a:pPr>
            <a:r>
              <a:rPr lang="en-US" altLang="zh-CN" sz="1100" b="1" dirty="0"/>
              <a:t>Market Trends</a:t>
            </a:r>
            <a:r>
              <a:rPr lang="en-US" altLang="zh-CN" sz="1100" dirty="0"/>
              <a:t>: Reflects changes in macroeconomic market conditions.</a:t>
            </a:r>
          </a:p>
          <a:p>
            <a:pPr marL="742950" lvl="1" indent="-285750">
              <a:lnSpc>
                <a:spcPct val="110000"/>
              </a:lnSpc>
              <a:buFont typeface="Arial" panose="020B0604020202020204" pitchFamily="34" charset="0"/>
              <a:buChar char="•"/>
            </a:pPr>
            <a:r>
              <a:rPr lang="en-US" altLang="zh-CN" sz="1100" b="1" dirty="0"/>
              <a:t>Regulatory Changes</a:t>
            </a:r>
            <a:r>
              <a:rPr lang="en-US" altLang="zh-CN" sz="1100" dirty="0"/>
              <a:t>: Tracks variations in ESG-related regulations (such as the implementation of new policies).</a:t>
            </a:r>
          </a:p>
          <a:p>
            <a:pPr marL="742950" lvl="1" indent="-285750">
              <a:lnSpc>
                <a:spcPct val="110000"/>
              </a:lnSpc>
              <a:buFont typeface="Arial" panose="020B0604020202020204" pitchFamily="34" charset="0"/>
              <a:buChar char="•"/>
            </a:pPr>
            <a:r>
              <a:rPr lang="en-US" altLang="zh-CN" sz="1100" b="1" dirty="0"/>
              <a:t>Economic Indicators</a:t>
            </a:r>
            <a:r>
              <a:rPr lang="en-US" altLang="zh-CN" sz="1100" dirty="0"/>
              <a:t>: Represents the overall economic environment to capture factors potentially impacting company performance.</a:t>
            </a:r>
          </a:p>
          <a:p>
            <a:pPr>
              <a:lnSpc>
                <a:spcPct val="110000"/>
              </a:lnSpc>
            </a:pPr>
            <a:r>
              <a:rPr lang="en-US" altLang="zh-CN" sz="1400" b="1" dirty="0"/>
              <a:t>3. Model Selection</a:t>
            </a:r>
          </a:p>
          <a:p>
            <a:pPr>
              <a:lnSpc>
                <a:spcPct val="110000"/>
              </a:lnSpc>
              <a:buFont typeface="Arial" panose="020B0604020202020204" pitchFamily="34" charset="0"/>
              <a:buChar char="•"/>
            </a:pPr>
            <a:r>
              <a:rPr lang="en-US" altLang="zh-CN" sz="1400" b="1" dirty="0"/>
              <a:t>Reason for Choice</a:t>
            </a:r>
            <a:r>
              <a:rPr lang="en-US" altLang="zh-CN" sz="1400" dirty="0"/>
              <a:t>: We selected the </a:t>
            </a:r>
            <a:r>
              <a:rPr lang="en-US" altLang="zh-CN" sz="1400" b="1" dirty="0"/>
              <a:t>Random Forest Regressor</a:t>
            </a:r>
            <a:r>
              <a:rPr lang="en-US" altLang="zh-CN" sz="1400" dirty="0"/>
              <a:t> because it performs well in complex, nonlinear relationships and multi-feature scenarios, providing robust predictions.</a:t>
            </a:r>
          </a:p>
          <a:p>
            <a:pPr>
              <a:lnSpc>
                <a:spcPct val="110000"/>
              </a:lnSpc>
            </a:pPr>
            <a:r>
              <a:rPr lang="en-US" altLang="zh-CN" sz="1400" b="1" dirty="0"/>
              <a:t>4. Model Development Process</a:t>
            </a:r>
          </a:p>
          <a:p>
            <a:pPr>
              <a:lnSpc>
                <a:spcPct val="110000"/>
              </a:lnSpc>
              <a:buFont typeface="Arial" panose="020B0604020202020204" pitchFamily="34" charset="0"/>
              <a:buChar char="•"/>
            </a:pPr>
            <a:r>
              <a:rPr lang="en-US" altLang="zh-CN" sz="1400" b="1" dirty="0"/>
              <a:t>Data Preprocessing, Model </a:t>
            </a:r>
            <a:r>
              <a:rPr lang="en-US" altLang="zh-CN" sz="1400" b="1" dirty="0" err="1"/>
              <a:t>Training</a:t>
            </a:r>
            <a:r>
              <a:rPr lang="en-US" altLang="zh-CN" sz="1400" dirty="0" err="1"/>
              <a:t>,</a:t>
            </a:r>
            <a:r>
              <a:rPr lang="en-US" altLang="zh-CN" sz="1400" b="1" dirty="0" err="1"/>
              <a:t>Evaluation</a:t>
            </a:r>
            <a:r>
              <a:rPr lang="en-US" altLang="zh-CN" sz="1400" b="1" dirty="0"/>
              <a:t> and Validation</a:t>
            </a:r>
            <a:endParaRPr lang="en-US" altLang="zh-CN" sz="1400" dirty="0"/>
          </a:p>
        </p:txBody>
      </p:sp>
      <p:pic>
        <p:nvPicPr>
          <p:cNvPr id="6" name="图片 5">
            <a:extLst>
              <a:ext uri="{FF2B5EF4-FFF2-40B4-BE49-F238E27FC236}">
                <a16:creationId xmlns:a16="http://schemas.microsoft.com/office/drawing/2014/main" id="{8FEDD96B-5E0E-A274-0194-22B3113F7249}"/>
              </a:ext>
            </a:extLst>
          </p:cNvPr>
          <p:cNvPicPr>
            <a:picLocks noChangeAspect="1"/>
          </p:cNvPicPr>
          <p:nvPr/>
        </p:nvPicPr>
        <p:blipFill>
          <a:blip r:embed="rId3"/>
          <a:stretch>
            <a:fillRect/>
          </a:stretch>
        </p:blipFill>
        <p:spPr>
          <a:xfrm>
            <a:off x="5917745" y="1366157"/>
            <a:ext cx="3057525" cy="1917308"/>
          </a:xfrm>
          <a:prstGeom prst="rect">
            <a:avLst/>
          </a:prstGeom>
        </p:spPr>
      </p:pic>
      <p:pic>
        <p:nvPicPr>
          <p:cNvPr id="8" name="图片 7">
            <a:extLst>
              <a:ext uri="{FF2B5EF4-FFF2-40B4-BE49-F238E27FC236}">
                <a16:creationId xmlns:a16="http://schemas.microsoft.com/office/drawing/2014/main" id="{EC20C8B0-0B57-0374-724B-C9A9967EBFC1}"/>
              </a:ext>
            </a:extLst>
          </p:cNvPr>
          <p:cNvPicPr>
            <a:picLocks noChangeAspect="1"/>
          </p:cNvPicPr>
          <p:nvPr/>
        </p:nvPicPr>
        <p:blipFill>
          <a:blip r:embed="rId4"/>
          <a:stretch>
            <a:fillRect/>
          </a:stretch>
        </p:blipFill>
        <p:spPr>
          <a:xfrm>
            <a:off x="6082811" y="3819714"/>
            <a:ext cx="2948541" cy="1998700"/>
          </a:xfrm>
          <a:prstGeom prst="rect">
            <a:avLst/>
          </a:prstGeom>
        </p:spPr>
      </p:pic>
    </p:spTree>
    <p:extLst>
      <p:ext uri="{BB962C8B-B14F-4D97-AF65-F5344CB8AC3E}">
        <p14:creationId xmlns:p14="http://schemas.microsoft.com/office/powerpoint/2010/main" val="225492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62280"/>
            <a:ext cx="8167007" cy="1325880"/>
          </a:xfrm>
        </p:spPr>
        <p:txBody>
          <a:bodyPr>
            <a:noAutofit/>
          </a:bodyPr>
          <a:lstStyle/>
          <a:p>
            <a:r>
              <a:rPr lang="en-GB" sz="3200" b="1" dirty="0"/>
              <a:t>Integrated ESG Data Extraction and Performance Analysis Strategies</a:t>
            </a:r>
          </a:p>
        </p:txBody>
      </p:sp>
      <p:sp>
        <p:nvSpPr>
          <p:cNvPr id="4" name="Title 1"/>
          <p:cNvSpPr txBox="1"/>
          <p:nvPr/>
        </p:nvSpPr>
        <p:spPr>
          <a:xfrm>
            <a:off x="48358" y="365126"/>
            <a:ext cx="7693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4282"/>
                </a:solidFill>
                <a:latin typeface="Arial" panose="020B0604020202090204" pitchFamily="34" charset="0"/>
                <a:ea typeface="Arial" panose="020B0604020202090204" pitchFamily="34" charset="0"/>
                <a:cs typeface="Arial" panose="020B0604020202090204" pitchFamily="34" charset="0"/>
              </a:defRPr>
            </a:lvl1pPr>
          </a:lstStyle>
          <a:p>
            <a:r>
              <a:rPr lang="en-GB" sz="2800" b="1" dirty="0">
                <a:solidFill>
                  <a:schemeClr val="bg1"/>
                </a:solidFill>
              </a:rPr>
              <a:t>0</a:t>
            </a:r>
            <a:r>
              <a:rPr lang="en-US" sz="2800" b="1" dirty="0">
                <a:solidFill>
                  <a:schemeClr val="bg1"/>
                </a:solidFill>
              </a:rPr>
              <a:t>7</a:t>
            </a:r>
            <a:endParaRPr lang="en-US" altLang="en-GB" sz="2800" b="1" dirty="0">
              <a:solidFill>
                <a:schemeClr val="bg1"/>
              </a:solidFill>
            </a:endParaRPr>
          </a:p>
        </p:txBody>
      </p:sp>
      <p:sp>
        <p:nvSpPr>
          <p:cNvPr id="5" name="Content Placeholder 2"/>
          <p:cNvSpPr>
            <a:spLocks noGrp="1"/>
          </p:cNvSpPr>
          <p:nvPr>
            <p:custDataLst>
              <p:tags r:id="rId1"/>
            </p:custDataLst>
          </p:nvPr>
        </p:nvSpPr>
        <p:spPr>
          <a:xfrm>
            <a:off x="628650" y="2008684"/>
            <a:ext cx="7889875" cy="420179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rgbClr val="004282"/>
                </a:solidFill>
                <a:latin typeface="Arial" panose="020B0604020202090204" pitchFamily="34" charset="0"/>
                <a:ea typeface="Arial" panose="020B0604020202090204" pitchFamily="34" charset="0"/>
                <a:cs typeface="Arial" panose="020B0604020202090204" pitchFamily="34" charset="0"/>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rgbClr val="004282"/>
                </a:solidFill>
                <a:latin typeface="Arial" panose="020B0604020202090204" pitchFamily="34" charset="0"/>
                <a:ea typeface="Arial" panose="020B0604020202090204" pitchFamily="34" charset="0"/>
                <a:cs typeface="Arial" panose="020B0604020202090204" pitchFamily="34" charset="0"/>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rgbClr val="004282"/>
                </a:solidFill>
                <a:latin typeface="Arial" panose="020B0604020202090204" pitchFamily="34" charset="0"/>
                <a:ea typeface="Arial" panose="020B0604020202090204" pitchFamily="34" charset="0"/>
                <a:cs typeface="Arial" panose="020B0604020202090204" pitchFamily="34" charset="0"/>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rgbClr val="004282"/>
                </a:solidFill>
                <a:latin typeface="Arial" panose="020B0604020202090204" pitchFamily="34" charset="0"/>
                <a:ea typeface="Arial" panose="020B0604020202090204" pitchFamily="34" charset="0"/>
                <a:cs typeface="Arial" panose="020B060402020209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10000"/>
              </a:lnSpc>
            </a:pPr>
            <a:r>
              <a:rPr lang="en-US" altLang="en-GB" b="1" dirty="0">
                <a:solidFill>
                  <a:srgbClr val="ED7F0D"/>
                </a:solidFill>
              </a:rPr>
              <a:t>Goal:</a:t>
            </a:r>
            <a:endParaRPr lang="en-GB" b="1" dirty="0">
              <a:solidFill>
                <a:srgbClr val="ED7F0D"/>
              </a:solidFill>
            </a:endParaRPr>
          </a:p>
          <a:p>
            <a:pPr marL="577850" lvl="1" indent="-342900" algn="l">
              <a:lnSpc>
                <a:spcPct val="110000"/>
              </a:lnSpc>
              <a:buClrTx/>
              <a:buSzTx/>
              <a:buFont typeface="Courier New" panose="02070409020205090404" charset="0"/>
              <a:buChar char="o"/>
            </a:pPr>
            <a:r>
              <a:rPr sz="2300" dirty="0"/>
              <a:t>Improve data extraction accuracy and comprehensiveness of ESG analysis</a:t>
            </a:r>
            <a:r>
              <a:rPr lang="en-GB" sz="2300" dirty="0"/>
              <a:t>。</a:t>
            </a:r>
          </a:p>
          <a:p>
            <a:pPr>
              <a:lnSpc>
                <a:spcPct val="110000"/>
              </a:lnSpc>
            </a:pPr>
            <a:r>
              <a:rPr lang="en-GB" b="1" dirty="0">
                <a:solidFill>
                  <a:srgbClr val="ED7F0D"/>
                </a:solidFill>
              </a:rPr>
              <a:t>Extraction and Evaluation:</a:t>
            </a:r>
          </a:p>
          <a:p>
            <a:pPr marL="577850" lvl="1" indent="-342900" algn="l">
              <a:lnSpc>
                <a:spcPct val="110000"/>
              </a:lnSpc>
              <a:buClrTx/>
              <a:buSzTx/>
              <a:buFont typeface="Courier New" panose="02070409020205090404" charset="0"/>
              <a:buChar char="o"/>
            </a:pPr>
            <a:r>
              <a:rPr sz="2300" dirty="0"/>
              <a:t>Automatically extract key information using NLP models to ensure data consistency. Build scoring systems based on SGX metrics for industry benchmarking and trend analysis.</a:t>
            </a:r>
          </a:p>
          <a:p>
            <a:pPr marL="228600" lvl="1" algn="l">
              <a:lnSpc>
                <a:spcPct val="110000"/>
              </a:lnSpc>
              <a:spcBef>
                <a:spcPts val="1000"/>
              </a:spcBef>
              <a:buClrTx/>
              <a:buSzTx/>
              <a:buChar char="•"/>
            </a:pPr>
            <a:r>
              <a:rPr lang="en-GB" sz="2800" b="1" dirty="0">
                <a:solidFill>
                  <a:srgbClr val="ED7F0D"/>
                </a:solidFill>
              </a:rPr>
              <a:t>Customized reports:</a:t>
            </a:r>
          </a:p>
          <a:p>
            <a:pPr marL="577850" lvl="1" indent="-342900" algn="l">
              <a:lnSpc>
                <a:spcPct val="110000"/>
              </a:lnSpc>
              <a:spcBef>
                <a:spcPts val="500"/>
              </a:spcBef>
              <a:buClrTx/>
              <a:buSzTx/>
              <a:buFont typeface="Courier New" panose="02070409020205090404" charset="0"/>
              <a:buChar char="o"/>
            </a:pPr>
            <a:r>
              <a:rPr sz="2300" dirty="0"/>
              <a:t>Generate on-demand reports and interactive dashboards exclusive to investors, regulators, and company executives.</a:t>
            </a:r>
          </a:p>
          <a:p>
            <a:pPr marL="228600" lvl="1" algn="l">
              <a:lnSpc>
                <a:spcPct val="110000"/>
              </a:lnSpc>
              <a:spcBef>
                <a:spcPts val="1000"/>
              </a:spcBef>
              <a:buClrTx/>
              <a:buSzTx/>
              <a:buChar char="•"/>
            </a:pPr>
            <a:r>
              <a:rPr lang="en-US" altLang="en-GB" sz="2800" b="1" dirty="0">
                <a:solidFill>
                  <a:srgbClr val="ED7F0D"/>
                </a:solidFill>
              </a:rPr>
              <a:t>Future</a:t>
            </a:r>
            <a:r>
              <a:rPr lang="zh-CN" altLang="en-US" sz="2800" b="1" dirty="0">
                <a:solidFill>
                  <a:srgbClr val="ED7F0D"/>
                </a:solidFill>
              </a:rPr>
              <a:t>：</a:t>
            </a:r>
            <a:endParaRPr lang="en-GB" sz="2800" b="1" dirty="0">
              <a:solidFill>
                <a:srgbClr val="ED7F0D"/>
              </a:solidFill>
            </a:endParaRPr>
          </a:p>
          <a:p>
            <a:pPr marL="577850" lvl="1" indent="-342900" algn="l">
              <a:lnSpc>
                <a:spcPct val="110000"/>
              </a:lnSpc>
              <a:spcBef>
                <a:spcPts val="500"/>
              </a:spcBef>
              <a:buClrTx/>
              <a:buSzTx/>
              <a:buFont typeface="Courier New" panose="02070409020205090404" charset="0"/>
              <a:buChar char="o"/>
            </a:pPr>
            <a:r>
              <a:rPr sz="2300" dirty="0"/>
              <a:t>Introduc</a:t>
            </a:r>
            <a:r>
              <a:rPr lang="en-US" altLang="zh-CN" sz="2300" dirty="0"/>
              <a:t>e</a:t>
            </a:r>
            <a:r>
              <a:rPr sz="2300" dirty="0"/>
              <a:t> predictive analytics to forecast future ESG performance trends through machine learning, while continuously optimizing the algorithm to adapt to changing ESG reporting standards and market needs.</a:t>
            </a:r>
            <a:r>
              <a:rPr lang="en-US" altLang="zh-CN" sz="1600" dirty="0"/>
              <a:t> </a:t>
            </a:r>
            <a:r>
              <a:rPr lang="en-US" altLang="zh-CN" sz="2300" dirty="0"/>
              <a:t>Quantify the financial impact of ESG performance on company valuation and risk profile.</a:t>
            </a:r>
            <a:endParaRPr sz="2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876793"/>
            <a:ext cx="7886700" cy="2852737"/>
          </a:xfrm>
        </p:spPr>
        <p:txBody>
          <a:bodyPr anchor="ctr">
            <a:normAutofit/>
          </a:bodyPr>
          <a:lstStyle/>
          <a:p>
            <a:r>
              <a:rPr lang="en-US" sz="4400" b="1" dirty="0">
                <a:ea typeface="MS PGothic" charset="0"/>
              </a:rPr>
              <a:t>THANK YOU</a:t>
            </a:r>
            <a:endParaRPr lang="en-GB" sz="4400" b="1"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1108</Words>
  <Application>Microsoft Office PowerPoint</Application>
  <PresentationFormat>全屏显示(4:3)</PresentationFormat>
  <Paragraphs>94</Paragraphs>
  <Slides>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MS PGothic</vt:lpstr>
      <vt:lpstr>Arial</vt:lpstr>
      <vt:lpstr>Arial Bold</vt:lpstr>
      <vt:lpstr>Arial Italic</vt:lpstr>
      <vt:lpstr>Calibri</vt:lpstr>
      <vt:lpstr>Cambria Math</vt:lpstr>
      <vt:lpstr>Courier New</vt:lpstr>
      <vt:lpstr>Office Theme</vt:lpstr>
      <vt:lpstr>New energy industry  ESG performance evaluation and analysis — Subgroup B</vt:lpstr>
      <vt:lpstr>ESG performance evaluation methods</vt:lpstr>
      <vt:lpstr>ESG trends and patterns analysis</vt:lpstr>
      <vt:lpstr>Visual presentation of ESG insights</vt:lpstr>
      <vt:lpstr>Quantifying ESG's impact on company valuation and risk</vt:lpstr>
      <vt:lpstr>Personalized ESG Investment Strategies</vt:lpstr>
      <vt:lpstr>Predictive model to forecast future ESG performance</vt:lpstr>
      <vt:lpstr>Integrated ESG Data Extraction and Performance Analysis Strategies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LIAN</dc:creator>
  <cp:lastModifiedBy>Ji Xuanchi</cp:lastModifiedBy>
  <cp:revision>33</cp:revision>
  <dcterms:created xsi:type="dcterms:W3CDTF">2024-11-14T09:20:04Z</dcterms:created>
  <dcterms:modified xsi:type="dcterms:W3CDTF">2024-11-14T10:38:47Z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002DE0649373B3E2CAC0316795EB44CA_43</vt:lpwstr>
  </property>
  <property fmtid="{D5CDD505-2E9C-101B-9397-08002B2CF9AE}" pid="3" name="KSOProductBuildVer">
    <vt:lpwstr>2052-6.11.0.8885</vt:lpwstr>
  </property>
</Properties>
</file>