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italic.fntdata"/><Relationship Id="rId25" Type="http://schemas.openxmlformats.org/officeDocument/2006/relationships/font" Target="fonts/RobotoMono-bold.fntdata"/><Relationship Id="rId28" Type="http://schemas.openxmlformats.org/officeDocument/2006/relationships/font" Target="fonts/Merriweather-regular.fntdata"/><Relationship Id="rId27"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36c3d715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136c3d715f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0e25c5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140e25c51d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40e25c51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140e25c51d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40e25c51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140e25c51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36c3d715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136c3d715f_0_2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790d6a6d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790d6a6d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0e25c51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140e25c51d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36c3d715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36c3d715f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40e25c5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140e25c51d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40e25c5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140e25c51d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40e25c5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140e25c51d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40e25c5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140e25c51d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40e25c51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40e25c51d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4282"/>
        </a:solidFill>
      </p:bgPr>
    </p:bg>
    <p:spTree>
      <p:nvGrpSpPr>
        <p:cNvPr id="65" name="Shape 65"/>
        <p:cNvGrpSpPr/>
        <p:nvPr/>
      </p:nvGrpSpPr>
      <p:grpSpPr>
        <a:xfrm>
          <a:off x="0" y="0"/>
          <a:ext cx="0" cy="0"/>
          <a:chOff x="0" y="0"/>
          <a:chExt cx="0" cy="0"/>
        </a:xfrm>
      </p:grpSpPr>
      <p:sp>
        <p:nvSpPr>
          <p:cNvPr id="66" name="Google Shape;66;p14"/>
          <p:cNvSpPr txBox="1"/>
          <p:nvPr>
            <p:ph type="ctrTitle"/>
          </p:nvPr>
        </p:nvSpPr>
        <p:spPr>
          <a:xfrm>
            <a:off x="685800" y="1391383"/>
            <a:ext cx="7491000" cy="1474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idx="1" type="subTitle"/>
          </p:nvPr>
        </p:nvSpPr>
        <p:spPr>
          <a:xfrm>
            <a:off x="793064" y="3118217"/>
            <a:ext cx="6858000" cy="1241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b="0" sz="2000">
                <a:solidFill>
                  <a:schemeClr val="lt1"/>
                </a:solidFill>
              </a:defRPr>
            </a:lvl1pPr>
            <a:lvl2pPr lvl="1" algn="ctr">
              <a:lnSpc>
                <a:spcPct val="90000"/>
              </a:lnSpc>
              <a:spcBef>
                <a:spcPts val="500"/>
              </a:spcBef>
              <a:spcAft>
                <a:spcPts val="0"/>
              </a:spcAft>
              <a:buClr>
                <a:srgbClr val="004282"/>
              </a:buClr>
              <a:buSzPts val="2000"/>
              <a:buNone/>
              <a:defRPr sz="2000"/>
            </a:lvl2pPr>
            <a:lvl3pPr lvl="2" algn="ctr">
              <a:lnSpc>
                <a:spcPct val="90000"/>
              </a:lnSpc>
              <a:spcBef>
                <a:spcPts val="500"/>
              </a:spcBef>
              <a:spcAft>
                <a:spcPts val="0"/>
              </a:spcAft>
              <a:buClr>
                <a:srgbClr val="004282"/>
              </a:buClr>
              <a:buSzPts val="1800"/>
              <a:buNone/>
              <a:defRPr sz="1800"/>
            </a:lvl3pPr>
            <a:lvl4pPr lvl="3" algn="ctr">
              <a:lnSpc>
                <a:spcPct val="90000"/>
              </a:lnSpc>
              <a:spcBef>
                <a:spcPts val="500"/>
              </a:spcBef>
              <a:spcAft>
                <a:spcPts val="0"/>
              </a:spcAft>
              <a:buClr>
                <a:srgbClr val="004282"/>
              </a:buClr>
              <a:buSzPts val="1600"/>
              <a:buNone/>
              <a:defRPr sz="1600"/>
            </a:lvl4pPr>
            <a:lvl5pPr lvl="4" algn="ctr">
              <a:lnSpc>
                <a:spcPct val="90000"/>
              </a:lnSpc>
              <a:spcBef>
                <a:spcPts val="500"/>
              </a:spcBef>
              <a:spcAft>
                <a:spcPts val="0"/>
              </a:spcAft>
              <a:buClr>
                <a:srgbClr val="00428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8" name="Google Shape;68;p14"/>
          <p:cNvSpPr txBox="1"/>
          <p:nvPr/>
        </p:nvSpPr>
        <p:spPr>
          <a:xfrm>
            <a:off x="6291937" y="4820594"/>
            <a:ext cx="2852100" cy="2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700" u="none" cap="none" strike="noStrike">
                <a:solidFill>
                  <a:schemeClr val="lt1"/>
                </a:solidFill>
                <a:latin typeface="Arial"/>
                <a:ea typeface="Arial"/>
                <a:cs typeface="Arial"/>
                <a:sym typeface="Arial"/>
              </a:rPr>
              <a:t>© Copyright National University of Singapore. All Rights Reserved. </a:t>
            </a:r>
            <a:endParaRPr/>
          </a:p>
        </p:txBody>
      </p:sp>
      <p:pic>
        <p:nvPicPr>
          <p:cNvPr id="69" name="Google Shape;69;p14"/>
          <p:cNvPicPr preferRelativeResize="0"/>
          <p:nvPr/>
        </p:nvPicPr>
        <p:blipFill rotWithShape="1">
          <a:blip r:embed="rId2">
            <a:alphaModFix/>
          </a:blip>
          <a:srcRect b="0" l="0" r="0" t="0"/>
          <a:stretch/>
        </p:blipFill>
        <p:spPr>
          <a:xfrm>
            <a:off x="7511746" y="270205"/>
            <a:ext cx="997649" cy="455716"/>
          </a:xfrm>
          <a:prstGeom prst="rect">
            <a:avLst/>
          </a:prstGeom>
          <a:noFill/>
          <a:ln>
            <a:noFill/>
          </a:ln>
        </p:spPr>
      </p:pic>
      <p:sp>
        <p:nvSpPr>
          <p:cNvPr id="70" name="Google Shape;70;p14"/>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4"/>
          <p:cNvSpPr/>
          <p:nvPr/>
        </p:nvSpPr>
        <p:spPr>
          <a:xfrm>
            <a:off x="0" y="1391383"/>
            <a:ext cx="685800" cy="5145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a:off x="628650" y="1369219"/>
            <a:ext cx="7886700" cy="297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15"/>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body"/>
          </p:nvPr>
        </p:nvSpPr>
        <p:spPr>
          <a:xfrm>
            <a:off x="623888" y="3442099"/>
            <a:ext cx="7886700" cy="507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None/>
              <a:defRPr sz="2400">
                <a:solidFill>
                  <a:srgbClr val="262626"/>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0" name="Google Shape;80;p16"/>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6"/>
          <p:cNvSpPr/>
          <p:nvPr/>
        </p:nvSpPr>
        <p:spPr>
          <a:xfrm>
            <a:off x="0" y="2215067"/>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7"/>
          <p:cNvSpPr txBox="1"/>
          <p:nvPr>
            <p:ph idx="1" type="body"/>
          </p:nvPr>
        </p:nvSpPr>
        <p:spPr>
          <a:xfrm>
            <a:off x="628650" y="1369219"/>
            <a:ext cx="3886200" cy="3108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7"/>
          <p:cNvSpPr txBox="1"/>
          <p:nvPr>
            <p:ph idx="2" type="body"/>
          </p:nvPr>
        </p:nvSpPr>
        <p:spPr>
          <a:xfrm>
            <a:off x="4629150" y="1369219"/>
            <a:ext cx="3886200" cy="3108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7"/>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4282"/>
              </a:buClr>
              <a:buSzPts val="2400"/>
              <a:buNone/>
              <a:defRPr b="1" sz="2400"/>
            </a:lvl1pPr>
            <a:lvl2pPr indent="-228600" lvl="1" marL="914400" algn="l">
              <a:lnSpc>
                <a:spcPct val="90000"/>
              </a:lnSpc>
              <a:spcBef>
                <a:spcPts val="500"/>
              </a:spcBef>
              <a:spcAft>
                <a:spcPts val="0"/>
              </a:spcAft>
              <a:buClr>
                <a:srgbClr val="004282"/>
              </a:buClr>
              <a:buSzPts val="2000"/>
              <a:buNone/>
              <a:defRPr b="1" sz="2000"/>
            </a:lvl2pPr>
            <a:lvl3pPr indent="-228600" lvl="2" marL="1371600" algn="l">
              <a:lnSpc>
                <a:spcPct val="90000"/>
              </a:lnSpc>
              <a:spcBef>
                <a:spcPts val="500"/>
              </a:spcBef>
              <a:spcAft>
                <a:spcPts val="0"/>
              </a:spcAft>
              <a:buClr>
                <a:srgbClr val="004282"/>
              </a:buClr>
              <a:buSzPts val="1800"/>
              <a:buNone/>
              <a:defRPr b="1" sz="1800"/>
            </a:lvl3pPr>
            <a:lvl4pPr indent="-228600" lvl="3" marL="1828800" algn="l">
              <a:lnSpc>
                <a:spcPct val="90000"/>
              </a:lnSpc>
              <a:spcBef>
                <a:spcPts val="500"/>
              </a:spcBef>
              <a:spcAft>
                <a:spcPts val="0"/>
              </a:spcAft>
              <a:buClr>
                <a:srgbClr val="004282"/>
              </a:buClr>
              <a:buSzPts val="1600"/>
              <a:buNone/>
              <a:defRPr b="1" sz="1600"/>
            </a:lvl4pPr>
            <a:lvl5pPr indent="-228600" lvl="4" marL="2286000" algn="l">
              <a:lnSpc>
                <a:spcPct val="90000"/>
              </a:lnSpc>
              <a:spcBef>
                <a:spcPts val="500"/>
              </a:spcBef>
              <a:spcAft>
                <a:spcPts val="0"/>
              </a:spcAft>
              <a:buClr>
                <a:srgbClr val="00428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8"/>
          <p:cNvSpPr txBox="1"/>
          <p:nvPr>
            <p:ph idx="2" type="body"/>
          </p:nvPr>
        </p:nvSpPr>
        <p:spPr>
          <a:xfrm>
            <a:off x="629842" y="1878806"/>
            <a:ext cx="3868200" cy="2460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4282"/>
              </a:buClr>
              <a:buSzPts val="2400"/>
              <a:buNone/>
              <a:defRPr b="1" sz="2400"/>
            </a:lvl1pPr>
            <a:lvl2pPr indent="-228600" lvl="1" marL="914400" algn="l">
              <a:lnSpc>
                <a:spcPct val="90000"/>
              </a:lnSpc>
              <a:spcBef>
                <a:spcPts val="500"/>
              </a:spcBef>
              <a:spcAft>
                <a:spcPts val="0"/>
              </a:spcAft>
              <a:buClr>
                <a:srgbClr val="004282"/>
              </a:buClr>
              <a:buSzPts val="2000"/>
              <a:buNone/>
              <a:defRPr b="1" sz="2000"/>
            </a:lvl2pPr>
            <a:lvl3pPr indent="-228600" lvl="2" marL="1371600" algn="l">
              <a:lnSpc>
                <a:spcPct val="90000"/>
              </a:lnSpc>
              <a:spcBef>
                <a:spcPts val="500"/>
              </a:spcBef>
              <a:spcAft>
                <a:spcPts val="0"/>
              </a:spcAft>
              <a:buClr>
                <a:srgbClr val="004282"/>
              </a:buClr>
              <a:buSzPts val="1800"/>
              <a:buNone/>
              <a:defRPr b="1" sz="1800"/>
            </a:lvl3pPr>
            <a:lvl4pPr indent="-228600" lvl="3" marL="1828800" algn="l">
              <a:lnSpc>
                <a:spcPct val="90000"/>
              </a:lnSpc>
              <a:spcBef>
                <a:spcPts val="500"/>
              </a:spcBef>
              <a:spcAft>
                <a:spcPts val="0"/>
              </a:spcAft>
              <a:buClr>
                <a:srgbClr val="004282"/>
              </a:buClr>
              <a:buSzPts val="1600"/>
              <a:buNone/>
              <a:defRPr b="1" sz="1600"/>
            </a:lvl4pPr>
            <a:lvl5pPr indent="-228600" lvl="4" marL="2286000" algn="l">
              <a:lnSpc>
                <a:spcPct val="90000"/>
              </a:lnSpc>
              <a:spcBef>
                <a:spcPts val="500"/>
              </a:spcBef>
              <a:spcAft>
                <a:spcPts val="0"/>
              </a:spcAft>
              <a:buClr>
                <a:srgbClr val="00428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18"/>
          <p:cNvSpPr txBox="1"/>
          <p:nvPr>
            <p:ph idx="4" type="body"/>
          </p:nvPr>
        </p:nvSpPr>
        <p:spPr>
          <a:xfrm>
            <a:off x="4629150" y="1878806"/>
            <a:ext cx="3887400" cy="2460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8"/>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8"/>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0"/>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 type="body"/>
          </p:nvPr>
        </p:nvSpPr>
        <p:spPr>
          <a:xfrm>
            <a:off x="3887391" y="740570"/>
            <a:ext cx="4629300" cy="36552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4282"/>
              </a:buClr>
              <a:buSzPts val="3200"/>
              <a:buChar char="•"/>
              <a:defRPr sz="3200"/>
            </a:lvl1pPr>
            <a:lvl2pPr indent="-406400" lvl="1" marL="914400" algn="l">
              <a:lnSpc>
                <a:spcPct val="90000"/>
              </a:lnSpc>
              <a:spcBef>
                <a:spcPts val="500"/>
              </a:spcBef>
              <a:spcAft>
                <a:spcPts val="0"/>
              </a:spcAft>
              <a:buClr>
                <a:srgbClr val="004282"/>
              </a:buClr>
              <a:buSzPts val="2800"/>
              <a:buChar char="•"/>
              <a:defRPr sz="2800"/>
            </a:lvl2pPr>
            <a:lvl3pPr indent="-381000" lvl="2" marL="1371600" algn="l">
              <a:lnSpc>
                <a:spcPct val="90000"/>
              </a:lnSpc>
              <a:spcBef>
                <a:spcPts val="500"/>
              </a:spcBef>
              <a:spcAft>
                <a:spcPts val="0"/>
              </a:spcAft>
              <a:buClr>
                <a:srgbClr val="004282"/>
              </a:buClr>
              <a:buSzPts val="2400"/>
              <a:buChar char="•"/>
              <a:defRPr sz="2400"/>
            </a:lvl3pPr>
            <a:lvl4pPr indent="-355600" lvl="3" marL="1828800" algn="l">
              <a:lnSpc>
                <a:spcPct val="90000"/>
              </a:lnSpc>
              <a:spcBef>
                <a:spcPts val="500"/>
              </a:spcBef>
              <a:spcAft>
                <a:spcPts val="0"/>
              </a:spcAft>
              <a:buClr>
                <a:srgbClr val="004282"/>
              </a:buClr>
              <a:buSzPts val="2000"/>
              <a:buChar char="•"/>
              <a:defRPr sz="2000"/>
            </a:lvl4pPr>
            <a:lvl5pPr indent="-355600" lvl="4" marL="2286000" algn="l">
              <a:lnSpc>
                <a:spcPct val="90000"/>
              </a:lnSpc>
              <a:spcBef>
                <a:spcPts val="500"/>
              </a:spcBef>
              <a:spcAft>
                <a:spcPts val="0"/>
              </a:spcAft>
              <a:buClr>
                <a:srgbClr val="004282"/>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4" name="Google Shape;104;p21"/>
          <p:cNvSpPr txBox="1"/>
          <p:nvPr>
            <p:ph idx="2" type="body"/>
          </p:nvPr>
        </p:nvSpPr>
        <p:spPr>
          <a:xfrm>
            <a:off x="629841" y="1543050"/>
            <a:ext cx="2949300" cy="2644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4282"/>
              </a:buClr>
              <a:buSzPts val="1600"/>
              <a:buNone/>
              <a:defRPr sz="1600"/>
            </a:lvl1pPr>
            <a:lvl2pPr indent="-228600" lvl="1" marL="914400" algn="l">
              <a:lnSpc>
                <a:spcPct val="90000"/>
              </a:lnSpc>
              <a:spcBef>
                <a:spcPts val="500"/>
              </a:spcBef>
              <a:spcAft>
                <a:spcPts val="0"/>
              </a:spcAft>
              <a:buClr>
                <a:srgbClr val="004282"/>
              </a:buClr>
              <a:buSzPts val="1400"/>
              <a:buNone/>
              <a:defRPr sz="1400"/>
            </a:lvl2pPr>
            <a:lvl3pPr indent="-228600" lvl="2" marL="1371600" algn="l">
              <a:lnSpc>
                <a:spcPct val="90000"/>
              </a:lnSpc>
              <a:spcBef>
                <a:spcPts val="500"/>
              </a:spcBef>
              <a:spcAft>
                <a:spcPts val="0"/>
              </a:spcAft>
              <a:buClr>
                <a:srgbClr val="004282"/>
              </a:buClr>
              <a:buSzPts val="1200"/>
              <a:buNone/>
              <a:defRPr sz="1200"/>
            </a:lvl3pPr>
            <a:lvl4pPr indent="-228600" lvl="3" marL="1828800" algn="l">
              <a:lnSpc>
                <a:spcPct val="90000"/>
              </a:lnSpc>
              <a:spcBef>
                <a:spcPts val="500"/>
              </a:spcBef>
              <a:spcAft>
                <a:spcPts val="0"/>
              </a:spcAft>
              <a:buClr>
                <a:srgbClr val="004282"/>
              </a:buClr>
              <a:buSzPts val="1000"/>
              <a:buNone/>
              <a:defRPr sz="1000"/>
            </a:lvl4pPr>
            <a:lvl5pPr indent="-228600" lvl="4" marL="2286000" algn="l">
              <a:lnSpc>
                <a:spcPct val="90000"/>
              </a:lnSpc>
              <a:spcBef>
                <a:spcPts val="500"/>
              </a:spcBef>
              <a:spcAft>
                <a:spcPts val="0"/>
              </a:spcAft>
              <a:buClr>
                <a:srgbClr val="00428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21"/>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1"/>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28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p:nvPr>
            <p:ph idx="2" type="pic"/>
          </p:nvPr>
        </p:nvSpPr>
        <p:spPr>
          <a:xfrm>
            <a:off x="3887391" y="740570"/>
            <a:ext cx="4629300" cy="3655200"/>
          </a:xfrm>
          <a:prstGeom prst="rect">
            <a:avLst/>
          </a:prstGeom>
          <a:noFill/>
          <a:ln>
            <a:noFill/>
          </a:ln>
        </p:spPr>
      </p:sp>
      <p:sp>
        <p:nvSpPr>
          <p:cNvPr id="110" name="Google Shape;110;p22"/>
          <p:cNvSpPr txBox="1"/>
          <p:nvPr>
            <p:ph idx="1" type="body"/>
          </p:nvPr>
        </p:nvSpPr>
        <p:spPr>
          <a:xfrm>
            <a:off x="629841" y="1543050"/>
            <a:ext cx="2949300" cy="2651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4282"/>
              </a:buClr>
              <a:buSzPts val="1600"/>
              <a:buNone/>
              <a:defRPr sz="1600"/>
            </a:lvl1pPr>
            <a:lvl2pPr indent="-228600" lvl="1" marL="914400" algn="l">
              <a:lnSpc>
                <a:spcPct val="90000"/>
              </a:lnSpc>
              <a:spcBef>
                <a:spcPts val="500"/>
              </a:spcBef>
              <a:spcAft>
                <a:spcPts val="0"/>
              </a:spcAft>
              <a:buClr>
                <a:srgbClr val="004282"/>
              </a:buClr>
              <a:buSzPts val="1400"/>
              <a:buNone/>
              <a:defRPr sz="1400"/>
            </a:lvl2pPr>
            <a:lvl3pPr indent="-228600" lvl="2" marL="1371600" algn="l">
              <a:lnSpc>
                <a:spcPct val="90000"/>
              </a:lnSpc>
              <a:spcBef>
                <a:spcPts val="500"/>
              </a:spcBef>
              <a:spcAft>
                <a:spcPts val="0"/>
              </a:spcAft>
              <a:buClr>
                <a:srgbClr val="004282"/>
              </a:buClr>
              <a:buSzPts val="1200"/>
              <a:buNone/>
              <a:defRPr sz="1200"/>
            </a:lvl3pPr>
            <a:lvl4pPr indent="-228600" lvl="3" marL="1828800" algn="l">
              <a:lnSpc>
                <a:spcPct val="90000"/>
              </a:lnSpc>
              <a:spcBef>
                <a:spcPts val="500"/>
              </a:spcBef>
              <a:spcAft>
                <a:spcPts val="0"/>
              </a:spcAft>
              <a:buClr>
                <a:srgbClr val="004282"/>
              </a:buClr>
              <a:buSzPts val="1000"/>
              <a:buNone/>
              <a:defRPr sz="1000"/>
            </a:lvl4pPr>
            <a:lvl5pPr indent="-228600" lvl="4" marL="2286000" algn="l">
              <a:lnSpc>
                <a:spcPct val="90000"/>
              </a:lnSpc>
              <a:spcBef>
                <a:spcPts val="500"/>
              </a:spcBef>
              <a:spcAft>
                <a:spcPts val="0"/>
              </a:spcAft>
              <a:buClr>
                <a:srgbClr val="00428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1" name="Google Shape;111;p22"/>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2"/>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3139800" y="-1141931"/>
            <a:ext cx="28644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3"/>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3"/>
          <p:cNvSpPr/>
          <p:nvPr/>
        </p:nvSpPr>
        <p:spPr>
          <a:xfrm>
            <a:off x="0" y="513755"/>
            <a:ext cx="628800" cy="471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rot="5400000">
            <a:off x="5543100" y="1274494"/>
            <a:ext cx="3972900" cy="19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28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4"/>
          <p:cNvSpPr txBox="1"/>
          <p:nvPr>
            <p:ph idx="1" type="body"/>
          </p:nvPr>
        </p:nvSpPr>
        <p:spPr>
          <a:xfrm rot="5400000">
            <a:off x="1542525" y="-640106"/>
            <a:ext cx="3972900" cy="580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4282"/>
              </a:buClr>
              <a:buSzPts val="1800"/>
              <a:buChar char="•"/>
              <a:defRPr/>
            </a:lvl1pPr>
            <a:lvl2pPr indent="-342900" lvl="1" marL="914400" algn="l">
              <a:lnSpc>
                <a:spcPct val="90000"/>
              </a:lnSpc>
              <a:spcBef>
                <a:spcPts val="500"/>
              </a:spcBef>
              <a:spcAft>
                <a:spcPts val="0"/>
              </a:spcAft>
              <a:buClr>
                <a:srgbClr val="004282"/>
              </a:buClr>
              <a:buSzPts val="1800"/>
              <a:buChar char="•"/>
              <a:defRPr/>
            </a:lvl2pPr>
            <a:lvl3pPr indent="-342900" lvl="2" marL="1371600" algn="l">
              <a:lnSpc>
                <a:spcPct val="90000"/>
              </a:lnSpc>
              <a:spcBef>
                <a:spcPts val="500"/>
              </a:spcBef>
              <a:spcAft>
                <a:spcPts val="0"/>
              </a:spcAft>
              <a:buClr>
                <a:srgbClr val="004282"/>
              </a:buClr>
              <a:buSzPts val="1800"/>
              <a:buChar char="•"/>
              <a:defRPr/>
            </a:lvl3pPr>
            <a:lvl4pPr indent="-342900" lvl="3" marL="1828800" algn="l">
              <a:lnSpc>
                <a:spcPct val="90000"/>
              </a:lnSpc>
              <a:spcBef>
                <a:spcPts val="500"/>
              </a:spcBef>
              <a:spcAft>
                <a:spcPts val="0"/>
              </a:spcAft>
              <a:buClr>
                <a:srgbClr val="004282"/>
              </a:buClr>
              <a:buSzPts val="1800"/>
              <a:buChar char="•"/>
              <a:defRPr/>
            </a:lvl4pPr>
            <a:lvl5pPr indent="-342900" lvl="4" marL="2286000" algn="l">
              <a:lnSpc>
                <a:spcPct val="90000"/>
              </a:lnSpc>
              <a:spcBef>
                <a:spcPts val="500"/>
              </a:spcBef>
              <a:spcAft>
                <a:spcPts val="0"/>
              </a:spcAft>
              <a:buClr>
                <a:srgbClr val="00428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4"/>
          <p:cNvSpPr txBox="1"/>
          <p:nvPr>
            <p:ph idx="12" type="sldNum"/>
          </p:nvPr>
        </p:nvSpPr>
        <p:spPr>
          <a:xfrm>
            <a:off x="6914507" y="4546750"/>
            <a:ext cx="2057400" cy="2739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rgbClr val="7F7F7F"/>
                </a:solidFill>
                <a:latin typeface="Calibri"/>
                <a:ea typeface="Calibri"/>
                <a:cs typeface="Calibri"/>
                <a:sym typeface="Calibri"/>
              </a:defRPr>
            </a:lvl1pPr>
            <a:lvl2pPr indent="0" lvl="1" marL="0" algn="r">
              <a:spcBef>
                <a:spcPts val="0"/>
              </a:spcBef>
              <a:buNone/>
              <a:defRPr b="0" i="0" sz="1200" u="none" cap="none" strike="noStrike">
                <a:solidFill>
                  <a:srgbClr val="7F7F7F"/>
                </a:solidFill>
                <a:latin typeface="Calibri"/>
                <a:ea typeface="Calibri"/>
                <a:cs typeface="Calibri"/>
                <a:sym typeface="Calibri"/>
              </a:defRPr>
            </a:lvl2pPr>
            <a:lvl3pPr indent="0" lvl="2" marL="0" algn="r">
              <a:spcBef>
                <a:spcPts val="0"/>
              </a:spcBef>
              <a:buNone/>
              <a:defRPr b="0" i="0" sz="1200" u="none" cap="none" strike="noStrike">
                <a:solidFill>
                  <a:srgbClr val="7F7F7F"/>
                </a:solidFill>
                <a:latin typeface="Calibri"/>
                <a:ea typeface="Calibri"/>
                <a:cs typeface="Calibri"/>
                <a:sym typeface="Calibri"/>
              </a:defRPr>
            </a:lvl3pPr>
            <a:lvl4pPr indent="0" lvl="3" marL="0" algn="r">
              <a:spcBef>
                <a:spcPts val="0"/>
              </a:spcBef>
              <a:buNone/>
              <a:defRPr b="0" i="0" sz="1200" u="none" cap="none" strike="noStrike">
                <a:solidFill>
                  <a:srgbClr val="7F7F7F"/>
                </a:solidFill>
                <a:latin typeface="Calibri"/>
                <a:ea typeface="Calibri"/>
                <a:cs typeface="Calibri"/>
                <a:sym typeface="Calibri"/>
              </a:defRPr>
            </a:lvl4pPr>
            <a:lvl5pPr indent="0" lvl="4" marL="0" algn="r">
              <a:spcBef>
                <a:spcPts val="0"/>
              </a:spcBef>
              <a:buNone/>
              <a:defRPr b="0" i="0" sz="1200" u="none" cap="none" strike="noStrike">
                <a:solidFill>
                  <a:srgbClr val="7F7F7F"/>
                </a:solidFill>
                <a:latin typeface="Calibri"/>
                <a:ea typeface="Calibri"/>
                <a:cs typeface="Calibri"/>
                <a:sym typeface="Calibri"/>
              </a:defRPr>
            </a:lvl5pPr>
            <a:lvl6pPr indent="0" lvl="5" marL="0" algn="r">
              <a:spcBef>
                <a:spcPts val="0"/>
              </a:spcBef>
              <a:buNone/>
              <a:defRPr b="0" i="0" sz="1200" u="none" cap="none" strike="noStrike">
                <a:solidFill>
                  <a:srgbClr val="7F7F7F"/>
                </a:solidFill>
                <a:latin typeface="Calibri"/>
                <a:ea typeface="Calibri"/>
                <a:cs typeface="Calibri"/>
                <a:sym typeface="Calibri"/>
              </a:defRPr>
            </a:lvl6pPr>
            <a:lvl7pPr indent="0" lvl="6" marL="0" algn="r">
              <a:spcBef>
                <a:spcPts val="0"/>
              </a:spcBef>
              <a:buNone/>
              <a:defRPr b="0" i="0" sz="1200" u="none" cap="none" strike="noStrike">
                <a:solidFill>
                  <a:srgbClr val="7F7F7F"/>
                </a:solidFill>
                <a:latin typeface="Calibri"/>
                <a:ea typeface="Calibri"/>
                <a:cs typeface="Calibri"/>
                <a:sym typeface="Calibri"/>
              </a:defRPr>
            </a:lvl7pPr>
            <a:lvl8pPr indent="0" lvl="7" marL="0" algn="r">
              <a:spcBef>
                <a:spcPts val="0"/>
              </a:spcBef>
              <a:buNone/>
              <a:defRPr b="0" i="0" sz="1200" u="none" cap="none" strike="noStrike">
                <a:solidFill>
                  <a:srgbClr val="7F7F7F"/>
                </a:solidFill>
                <a:latin typeface="Calibri"/>
                <a:ea typeface="Calibri"/>
                <a:cs typeface="Calibri"/>
                <a:sym typeface="Calibri"/>
              </a:defRPr>
            </a:lvl8pPr>
            <a:lvl9pPr indent="0" lvl="8" marL="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004282"/>
              </a:buClr>
              <a:buSzPts val="4400"/>
              <a:buFont typeface="Arial"/>
              <a:buNone/>
              <a:defRPr b="0" i="0" sz="4400" u="none" cap="none" strike="noStrike">
                <a:solidFill>
                  <a:srgbClr val="00428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3"/>
          <p:cNvSpPr txBox="1"/>
          <p:nvPr>
            <p:ph idx="1" type="body"/>
          </p:nvPr>
        </p:nvSpPr>
        <p:spPr>
          <a:xfrm>
            <a:off x="628650" y="1369219"/>
            <a:ext cx="7886700" cy="29763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rgbClr val="004282"/>
              </a:buClr>
              <a:buSzPts val="2800"/>
              <a:buFont typeface="Arial"/>
              <a:buChar char="•"/>
              <a:defRPr b="0" i="0" sz="2800" u="none" cap="none" strike="noStrike">
                <a:solidFill>
                  <a:srgbClr val="004282"/>
                </a:solidFill>
                <a:latin typeface="Arial"/>
                <a:ea typeface="Arial"/>
                <a:cs typeface="Arial"/>
                <a:sym typeface="Arial"/>
              </a:defRPr>
            </a:lvl1pPr>
            <a:lvl2pPr indent="-381000" lvl="1" marL="914400" marR="0" algn="l">
              <a:lnSpc>
                <a:spcPct val="90000"/>
              </a:lnSpc>
              <a:spcBef>
                <a:spcPts val="500"/>
              </a:spcBef>
              <a:spcAft>
                <a:spcPts val="0"/>
              </a:spcAft>
              <a:buClr>
                <a:srgbClr val="004282"/>
              </a:buClr>
              <a:buSzPts val="2400"/>
              <a:buFont typeface="Arial"/>
              <a:buChar char="•"/>
              <a:defRPr b="0" i="0" sz="2400" u="none" cap="none" strike="noStrike">
                <a:solidFill>
                  <a:srgbClr val="004282"/>
                </a:solidFill>
                <a:latin typeface="Arial"/>
                <a:ea typeface="Arial"/>
                <a:cs typeface="Arial"/>
                <a:sym typeface="Arial"/>
              </a:defRPr>
            </a:lvl2pPr>
            <a:lvl3pPr indent="-355600" lvl="2" marL="1371600" marR="0" algn="l">
              <a:lnSpc>
                <a:spcPct val="90000"/>
              </a:lnSpc>
              <a:spcBef>
                <a:spcPts val="500"/>
              </a:spcBef>
              <a:spcAft>
                <a:spcPts val="0"/>
              </a:spcAft>
              <a:buClr>
                <a:srgbClr val="004282"/>
              </a:buClr>
              <a:buSzPts val="2000"/>
              <a:buFont typeface="Arial"/>
              <a:buChar char="•"/>
              <a:defRPr b="0" i="0" sz="2000" u="none" cap="none" strike="noStrike">
                <a:solidFill>
                  <a:srgbClr val="004282"/>
                </a:solidFill>
                <a:latin typeface="Arial"/>
                <a:ea typeface="Arial"/>
                <a:cs typeface="Arial"/>
                <a:sym typeface="Arial"/>
              </a:defRPr>
            </a:lvl3pPr>
            <a:lvl4pPr indent="-342900" lvl="3" marL="1828800" marR="0" algn="l">
              <a:lnSpc>
                <a:spcPct val="90000"/>
              </a:lnSpc>
              <a:spcBef>
                <a:spcPts val="500"/>
              </a:spcBef>
              <a:spcAft>
                <a:spcPts val="0"/>
              </a:spcAft>
              <a:buClr>
                <a:srgbClr val="004282"/>
              </a:buClr>
              <a:buSzPts val="1800"/>
              <a:buFont typeface="Arial"/>
              <a:buChar char="•"/>
              <a:defRPr b="0" i="0" sz="1800" u="none" cap="none" strike="noStrike">
                <a:solidFill>
                  <a:srgbClr val="004282"/>
                </a:solidFill>
                <a:latin typeface="Arial"/>
                <a:ea typeface="Arial"/>
                <a:cs typeface="Arial"/>
                <a:sym typeface="Arial"/>
              </a:defRPr>
            </a:lvl4pPr>
            <a:lvl5pPr indent="-342900" lvl="4" marL="2286000" marR="0" algn="l">
              <a:lnSpc>
                <a:spcPct val="90000"/>
              </a:lnSpc>
              <a:spcBef>
                <a:spcPts val="500"/>
              </a:spcBef>
              <a:spcAft>
                <a:spcPts val="0"/>
              </a:spcAft>
              <a:buClr>
                <a:srgbClr val="004282"/>
              </a:buClr>
              <a:buSzPts val="1800"/>
              <a:buFont typeface="Arial"/>
              <a:buChar char="•"/>
              <a:defRPr b="0" i="0" sz="1800" u="none" cap="none" strike="noStrike">
                <a:solidFill>
                  <a:srgbClr val="004282"/>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2" type="sldNum"/>
          </p:nvPr>
        </p:nvSpPr>
        <p:spPr>
          <a:xfrm>
            <a:off x="6927695" y="4446800"/>
            <a:ext cx="2057400" cy="2739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200" u="none" cap="none" strike="noStrike">
                <a:solidFill>
                  <a:srgbClr val="7F7F7F"/>
                </a:solidFill>
                <a:latin typeface="Calibri"/>
                <a:ea typeface="Calibri"/>
                <a:cs typeface="Calibri"/>
                <a:sym typeface="Calibri"/>
              </a:defRPr>
            </a:lvl1pPr>
            <a:lvl2pPr indent="0" lvl="1" marL="0" marR="0" algn="r">
              <a:spcBef>
                <a:spcPts val="0"/>
              </a:spcBef>
              <a:buNone/>
              <a:defRPr b="0" i="0" sz="1200" u="none" cap="none" strike="noStrike">
                <a:solidFill>
                  <a:srgbClr val="7F7F7F"/>
                </a:solidFill>
                <a:latin typeface="Calibri"/>
                <a:ea typeface="Calibri"/>
                <a:cs typeface="Calibri"/>
                <a:sym typeface="Calibri"/>
              </a:defRPr>
            </a:lvl2pPr>
            <a:lvl3pPr indent="0" lvl="2" marL="0" marR="0" algn="r">
              <a:spcBef>
                <a:spcPts val="0"/>
              </a:spcBef>
              <a:buNone/>
              <a:defRPr b="0" i="0" sz="1200" u="none" cap="none" strike="noStrike">
                <a:solidFill>
                  <a:srgbClr val="7F7F7F"/>
                </a:solidFill>
                <a:latin typeface="Calibri"/>
                <a:ea typeface="Calibri"/>
                <a:cs typeface="Calibri"/>
                <a:sym typeface="Calibri"/>
              </a:defRPr>
            </a:lvl3pPr>
            <a:lvl4pPr indent="0" lvl="3" marL="0" marR="0" algn="r">
              <a:spcBef>
                <a:spcPts val="0"/>
              </a:spcBef>
              <a:buNone/>
              <a:defRPr b="0" i="0" sz="1200" u="none" cap="none" strike="noStrike">
                <a:solidFill>
                  <a:srgbClr val="7F7F7F"/>
                </a:solidFill>
                <a:latin typeface="Calibri"/>
                <a:ea typeface="Calibri"/>
                <a:cs typeface="Calibri"/>
                <a:sym typeface="Calibri"/>
              </a:defRPr>
            </a:lvl4pPr>
            <a:lvl5pPr indent="0" lvl="4" marL="0" marR="0" algn="r">
              <a:spcBef>
                <a:spcPts val="0"/>
              </a:spcBef>
              <a:buNone/>
              <a:defRPr b="0" i="0" sz="1200" u="none" cap="none" strike="noStrike">
                <a:solidFill>
                  <a:srgbClr val="7F7F7F"/>
                </a:solidFill>
                <a:latin typeface="Calibri"/>
                <a:ea typeface="Calibri"/>
                <a:cs typeface="Calibri"/>
                <a:sym typeface="Calibri"/>
              </a:defRPr>
            </a:lvl5pPr>
            <a:lvl6pPr indent="0" lvl="5" marL="0" marR="0" algn="r">
              <a:spcBef>
                <a:spcPts val="0"/>
              </a:spcBef>
              <a:buNone/>
              <a:defRPr b="0" i="0" sz="1200" u="none" cap="none" strike="noStrike">
                <a:solidFill>
                  <a:srgbClr val="7F7F7F"/>
                </a:solidFill>
                <a:latin typeface="Calibri"/>
                <a:ea typeface="Calibri"/>
                <a:cs typeface="Calibri"/>
                <a:sym typeface="Calibri"/>
              </a:defRPr>
            </a:lvl6pPr>
            <a:lvl7pPr indent="0" lvl="6" marL="0" marR="0" algn="r">
              <a:spcBef>
                <a:spcPts val="0"/>
              </a:spcBef>
              <a:buNone/>
              <a:defRPr b="0" i="0" sz="1200" u="none" cap="none" strike="noStrike">
                <a:solidFill>
                  <a:srgbClr val="7F7F7F"/>
                </a:solidFill>
                <a:latin typeface="Calibri"/>
                <a:ea typeface="Calibri"/>
                <a:cs typeface="Calibri"/>
                <a:sym typeface="Calibri"/>
              </a:defRPr>
            </a:lvl7pPr>
            <a:lvl8pPr indent="0" lvl="7" marL="0" marR="0" algn="r">
              <a:spcBef>
                <a:spcPts val="0"/>
              </a:spcBef>
              <a:buNone/>
              <a:defRPr b="0" i="0" sz="1200" u="none" cap="none" strike="noStrike">
                <a:solidFill>
                  <a:srgbClr val="7F7F7F"/>
                </a:solidFill>
                <a:latin typeface="Calibri"/>
                <a:ea typeface="Calibri"/>
                <a:cs typeface="Calibri"/>
                <a:sym typeface="Calibri"/>
              </a:defRPr>
            </a:lvl8pPr>
            <a:lvl9pPr indent="0" lvl="8" marL="0" marR="0" algn="r">
              <a:spcBef>
                <a:spcPts val="0"/>
              </a:spcBef>
              <a:buNone/>
              <a:defRPr b="0" i="0" sz="12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3"/>
          <p:cNvSpPr txBox="1"/>
          <p:nvPr/>
        </p:nvSpPr>
        <p:spPr>
          <a:xfrm>
            <a:off x="6305125" y="4820594"/>
            <a:ext cx="2852100" cy="2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700" u="none" cap="none" strike="noStrike">
                <a:solidFill>
                  <a:srgbClr val="004282"/>
                </a:solidFill>
                <a:latin typeface="Arial"/>
                <a:ea typeface="Arial"/>
                <a:cs typeface="Arial"/>
                <a:sym typeface="Arial"/>
              </a:rPr>
              <a:t>© Copyright National University of Singapore. All Rights Reserved.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282"/>
        </a:solidFill>
      </p:bgPr>
    </p:bg>
    <p:spTree>
      <p:nvGrpSpPr>
        <p:cNvPr id="125" name="Shape 125"/>
        <p:cNvGrpSpPr/>
        <p:nvPr/>
      </p:nvGrpSpPr>
      <p:grpSpPr>
        <a:xfrm>
          <a:off x="0" y="0"/>
          <a:ext cx="0" cy="0"/>
          <a:chOff x="0" y="0"/>
          <a:chExt cx="0" cy="0"/>
        </a:xfrm>
      </p:grpSpPr>
      <p:sp>
        <p:nvSpPr>
          <p:cNvPr id="126" name="Google Shape;126;p25"/>
          <p:cNvSpPr txBox="1"/>
          <p:nvPr>
            <p:ph type="ctrTitle"/>
          </p:nvPr>
        </p:nvSpPr>
        <p:spPr>
          <a:xfrm>
            <a:off x="685800" y="675750"/>
            <a:ext cx="8458200" cy="215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Arial"/>
              <a:buNone/>
            </a:pPr>
            <a:r>
              <a:rPr b="1" lang="en" sz="4900"/>
              <a:t>New energy industry ESG performance evaluation and analysis</a:t>
            </a:r>
            <a:endParaRPr sz="4400">
              <a:solidFill>
                <a:schemeClr val="lt1"/>
              </a:solidFill>
            </a:endParaRPr>
          </a:p>
        </p:txBody>
      </p:sp>
      <p:sp>
        <p:nvSpPr>
          <p:cNvPr id="127" name="Google Shape;127;p25"/>
          <p:cNvSpPr txBox="1"/>
          <p:nvPr>
            <p:ph idx="1" type="subTitle"/>
          </p:nvPr>
        </p:nvSpPr>
        <p:spPr>
          <a:xfrm>
            <a:off x="743700" y="3362248"/>
            <a:ext cx="6783600" cy="73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2000"/>
              <a:buNone/>
            </a:pPr>
            <a:r>
              <a:rPr lang="en"/>
              <a:t>Group member: Wang Yihan, Lin Keni, Ji Xuanchi, Chen Shu, Tan Linfeng, Xie Yihui, Dai Luren, Ding Yulong</a:t>
            </a:r>
            <a:endParaRPr/>
          </a:p>
        </p:txBody>
      </p:sp>
      <p:sp>
        <p:nvSpPr>
          <p:cNvPr id="128" name="Google Shape;128;p25"/>
          <p:cNvSpPr/>
          <p:nvPr/>
        </p:nvSpPr>
        <p:spPr>
          <a:xfrm>
            <a:off x="685800" y="3302245"/>
            <a:ext cx="45600" cy="837600"/>
          </a:xfrm>
          <a:prstGeom prst="rect">
            <a:avLst/>
          </a:prstGeom>
          <a:solidFill>
            <a:srgbClr val="ED7F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628650" y="338308"/>
            <a:ext cx="7886700" cy="74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282"/>
              </a:buClr>
              <a:buSzPct val="100000"/>
              <a:buFont typeface="Arial"/>
              <a:buNone/>
            </a:pPr>
            <a:r>
              <a:rPr b="1" lang="en"/>
              <a:t>Subgroup B: Recommendations</a:t>
            </a:r>
            <a:endParaRPr b="1"/>
          </a:p>
        </p:txBody>
      </p:sp>
      <p:sp>
        <p:nvSpPr>
          <p:cNvPr id="194" name="Google Shape;194;p34"/>
          <p:cNvSpPr txBox="1"/>
          <p:nvPr>
            <p:ph idx="1" type="body"/>
          </p:nvPr>
        </p:nvSpPr>
        <p:spPr>
          <a:xfrm>
            <a:off x="124550" y="1026925"/>
            <a:ext cx="3995700" cy="3957000"/>
          </a:xfrm>
          <a:prstGeom prst="rect">
            <a:avLst/>
          </a:prstGeom>
          <a:noFill/>
          <a:ln>
            <a:noFill/>
          </a:ln>
        </p:spPr>
        <p:txBody>
          <a:bodyPr anchorCtr="0" anchor="t" bIns="45700" lIns="91425" spcFirstLastPara="1" rIns="91425" wrap="square" tIns="45700">
            <a:normAutofit fontScale="77500" lnSpcReduction="20000"/>
          </a:bodyPr>
          <a:lstStyle/>
          <a:p>
            <a:pPr indent="-188595" lvl="0" marL="228600" rtl="0" algn="l">
              <a:lnSpc>
                <a:spcPct val="90000"/>
              </a:lnSpc>
              <a:spcBef>
                <a:spcPts val="0"/>
              </a:spcBef>
              <a:spcAft>
                <a:spcPts val="0"/>
              </a:spcAft>
              <a:buClr>
                <a:srgbClr val="ED7F0D"/>
              </a:buClr>
              <a:buSzPct val="100000"/>
              <a:buChar char="•"/>
            </a:pPr>
            <a:r>
              <a:rPr lang="en">
                <a:solidFill>
                  <a:srgbClr val="ED7F0D"/>
                </a:solidFill>
              </a:rPr>
              <a:t>Key strategies for how to present actionable ESG insights.</a:t>
            </a:r>
            <a:endParaRPr>
              <a:solidFill>
                <a:srgbClr val="ED7F0D"/>
              </a:solidFill>
            </a:endParaRPr>
          </a:p>
          <a:p>
            <a:pPr indent="-232409" lvl="1" marL="685800" rtl="0" algn="l">
              <a:spcBef>
                <a:spcPts val="500"/>
              </a:spcBef>
              <a:spcAft>
                <a:spcPts val="0"/>
              </a:spcAft>
              <a:buSzPct val="100000"/>
              <a:buFont typeface="Courier New"/>
              <a:buChar char="o"/>
            </a:pPr>
            <a:r>
              <a:rPr lang="en"/>
              <a:t>Different templates are available for investors, company executives, and regulators, highlighting the ESG metrics of interest to each.</a:t>
            </a:r>
            <a:endParaRPr/>
          </a:p>
          <a:p>
            <a:pPr indent="-232409" lvl="1" marL="685800" rtl="0" algn="l">
              <a:spcBef>
                <a:spcPts val="500"/>
              </a:spcBef>
              <a:spcAft>
                <a:spcPts val="0"/>
              </a:spcAft>
              <a:buSzPct val="100000"/>
              <a:buFont typeface="Courier New"/>
              <a:buChar char="o"/>
            </a:pPr>
            <a:r>
              <a:rPr lang="en"/>
              <a:t>Built the front-end using React and included an interactive ESG dashboard on the front-end.</a:t>
            </a:r>
            <a:endParaRPr/>
          </a:p>
          <a:p>
            <a:pPr indent="-232409" lvl="1" marL="685800" rtl="0" algn="l">
              <a:spcBef>
                <a:spcPts val="500"/>
              </a:spcBef>
              <a:spcAft>
                <a:spcPts val="0"/>
              </a:spcAft>
              <a:buSzPct val="100000"/>
              <a:buFont typeface="Courier New"/>
              <a:buChar char="o"/>
            </a:pPr>
            <a:r>
              <a:rPr lang="en"/>
              <a:t>ESG scoring dashboard; </a:t>
            </a:r>
            <a:endParaRPr/>
          </a:p>
          <a:p>
            <a:pPr indent="-232409" lvl="1" marL="685800" rtl="0" algn="l">
              <a:spcBef>
                <a:spcPts val="500"/>
              </a:spcBef>
              <a:spcAft>
                <a:spcPts val="0"/>
              </a:spcAft>
              <a:buSzPct val="100000"/>
              <a:buFont typeface="Courier New"/>
              <a:buChar char="o"/>
            </a:pPr>
            <a:r>
              <a:rPr lang="en"/>
              <a:t>ESG score bar chart; </a:t>
            </a:r>
            <a:endParaRPr/>
          </a:p>
          <a:p>
            <a:pPr indent="-232409" lvl="1" marL="685800" rtl="0" algn="l">
              <a:spcBef>
                <a:spcPts val="500"/>
              </a:spcBef>
              <a:spcAft>
                <a:spcPts val="0"/>
              </a:spcAft>
              <a:buSzPct val="100000"/>
              <a:buFont typeface="Courier New"/>
              <a:buChar char="o"/>
            </a:pPr>
            <a:r>
              <a:rPr lang="en"/>
              <a:t>label score bar chart; </a:t>
            </a:r>
            <a:endParaRPr/>
          </a:p>
          <a:p>
            <a:pPr indent="-232409" lvl="1" marL="685800" rtl="0" algn="l">
              <a:spcBef>
                <a:spcPts val="500"/>
              </a:spcBef>
              <a:spcAft>
                <a:spcPts val="0"/>
              </a:spcAft>
              <a:buSzPct val="100000"/>
              <a:buFont typeface="Courier New"/>
              <a:buChar char="o"/>
            </a:pPr>
            <a:r>
              <a:rPr lang="en"/>
              <a:t>Overall ESG score line chart</a:t>
            </a:r>
            <a:endParaRPr/>
          </a:p>
        </p:txBody>
      </p:sp>
      <p:sp>
        <p:nvSpPr>
          <p:cNvPr id="195" name="Google Shape;195;p34"/>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8</a:t>
            </a:r>
            <a:endParaRPr b="1" i="0" sz="2800" u="none" cap="none" strike="noStrike">
              <a:solidFill>
                <a:schemeClr val="lt1"/>
              </a:solidFill>
              <a:latin typeface="Arial"/>
              <a:ea typeface="Arial"/>
              <a:cs typeface="Arial"/>
              <a:sym typeface="Arial"/>
            </a:endParaRPr>
          </a:p>
        </p:txBody>
      </p:sp>
      <p:pic>
        <p:nvPicPr>
          <p:cNvPr id="196" name="Google Shape;196;p34"/>
          <p:cNvPicPr preferRelativeResize="0"/>
          <p:nvPr/>
        </p:nvPicPr>
        <p:blipFill>
          <a:blip r:embed="rId3">
            <a:alphaModFix/>
          </a:blip>
          <a:stretch>
            <a:fillRect/>
          </a:stretch>
        </p:blipFill>
        <p:spPr>
          <a:xfrm>
            <a:off x="4268150" y="1084100"/>
            <a:ext cx="2494251" cy="1853000"/>
          </a:xfrm>
          <a:prstGeom prst="rect">
            <a:avLst/>
          </a:prstGeom>
          <a:noFill/>
          <a:ln>
            <a:noFill/>
          </a:ln>
        </p:spPr>
      </p:pic>
      <p:pic>
        <p:nvPicPr>
          <p:cNvPr id="197" name="Google Shape;197;p34"/>
          <p:cNvPicPr preferRelativeResize="0"/>
          <p:nvPr/>
        </p:nvPicPr>
        <p:blipFill>
          <a:blip r:embed="rId4">
            <a:alphaModFix/>
          </a:blip>
          <a:stretch>
            <a:fillRect/>
          </a:stretch>
        </p:blipFill>
        <p:spPr>
          <a:xfrm>
            <a:off x="4316875" y="3200750"/>
            <a:ext cx="2303225" cy="1567456"/>
          </a:xfrm>
          <a:prstGeom prst="rect">
            <a:avLst/>
          </a:prstGeom>
          <a:noFill/>
          <a:ln>
            <a:noFill/>
          </a:ln>
        </p:spPr>
      </p:pic>
      <p:pic>
        <p:nvPicPr>
          <p:cNvPr id="198" name="Google Shape;198;p34"/>
          <p:cNvPicPr preferRelativeResize="0"/>
          <p:nvPr/>
        </p:nvPicPr>
        <p:blipFill>
          <a:blip r:embed="rId5">
            <a:alphaModFix/>
          </a:blip>
          <a:stretch>
            <a:fillRect/>
          </a:stretch>
        </p:blipFill>
        <p:spPr>
          <a:xfrm>
            <a:off x="6620100" y="2968150"/>
            <a:ext cx="2423027" cy="1567450"/>
          </a:xfrm>
          <a:prstGeom prst="rect">
            <a:avLst/>
          </a:prstGeom>
          <a:noFill/>
          <a:ln>
            <a:noFill/>
          </a:ln>
        </p:spPr>
      </p:pic>
      <p:pic>
        <p:nvPicPr>
          <p:cNvPr id="199" name="Google Shape;199;p34"/>
          <p:cNvPicPr preferRelativeResize="0"/>
          <p:nvPr/>
        </p:nvPicPr>
        <p:blipFill>
          <a:blip r:embed="rId6">
            <a:alphaModFix/>
          </a:blip>
          <a:stretch>
            <a:fillRect/>
          </a:stretch>
        </p:blipFill>
        <p:spPr>
          <a:xfrm>
            <a:off x="6762400" y="1084100"/>
            <a:ext cx="2007598" cy="174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628650" y="357783"/>
            <a:ext cx="7886700" cy="74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282"/>
              </a:buClr>
              <a:buSzPct val="100000"/>
              <a:buFont typeface="Arial"/>
              <a:buNone/>
            </a:pPr>
            <a:r>
              <a:rPr b="1" lang="en"/>
              <a:t>Integrated Strategy and Key Recommendations</a:t>
            </a:r>
            <a:endParaRPr b="1"/>
          </a:p>
        </p:txBody>
      </p:sp>
      <p:sp>
        <p:nvSpPr>
          <p:cNvPr id="205" name="Google Shape;205;p35"/>
          <p:cNvSpPr txBox="1"/>
          <p:nvPr>
            <p:ph idx="1" type="body"/>
          </p:nvPr>
        </p:nvSpPr>
        <p:spPr>
          <a:xfrm>
            <a:off x="-334375" y="1251625"/>
            <a:ext cx="9666900" cy="3850500"/>
          </a:xfrm>
          <a:prstGeom prst="rect">
            <a:avLst/>
          </a:prstGeom>
          <a:noFill/>
          <a:ln>
            <a:noFill/>
          </a:ln>
        </p:spPr>
        <p:txBody>
          <a:bodyPr anchorCtr="0" anchor="t" bIns="45700" lIns="91425" spcFirstLastPara="1" rIns="91425" wrap="square" tIns="45700">
            <a:normAutofit fontScale="47500" lnSpcReduction="20000"/>
          </a:bodyPr>
          <a:lstStyle/>
          <a:p>
            <a:pPr indent="457200" lvl="0" marL="0" rtl="0" algn="l">
              <a:spcBef>
                <a:spcPts val="1000"/>
              </a:spcBef>
              <a:spcAft>
                <a:spcPts val="0"/>
              </a:spcAft>
              <a:buNone/>
            </a:pPr>
            <a:r>
              <a:rPr lang="en">
                <a:solidFill>
                  <a:srgbClr val="ED7F0D"/>
                </a:solidFill>
              </a:rPr>
              <a:t>1. Optimize Data Extraction and Processing Efficiency</a:t>
            </a:r>
            <a:endParaRPr/>
          </a:p>
          <a:p>
            <a:pPr indent="-186690" lvl="1" marL="685800" marR="0" rtl="0" algn="l">
              <a:lnSpc>
                <a:spcPct val="90000"/>
              </a:lnSpc>
              <a:spcBef>
                <a:spcPts val="500"/>
              </a:spcBef>
              <a:spcAft>
                <a:spcPts val="0"/>
              </a:spcAft>
              <a:buSzPct val="100000"/>
              <a:buFont typeface="Courier New"/>
              <a:buChar char="o"/>
            </a:pPr>
            <a:r>
              <a:rPr lang="en"/>
              <a:t>End-to-End Processing Pipeline: Use NLP tools (e.g., PyPDF2 and nltk) to convert unstructured PDF reports into structured data, establishing a workflow for efficient, large-scale processing.</a:t>
            </a:r>
            <a:endParaRPr/>
          </a:p>
          <a:p>
            <a:pPr indent="-186690" lvl="1" marL="685800" marR="0" rtl="0" algn="l">
              <a:lnSpc>
                <a:spcPct val="90000"/>
              </a:lnSpc>
              <a:spcBef>
                <a:spcPts val="500"/>
              </a:spcBef>
              <a:spcAft>
                <a:spcPts val="0"/>
              </a:spcAft>
              <a:buSzPct val="100000"/>
              <a:buFont typeface="Courier New"/>
              <a:buChar char="o"/>
            </a:pPr>
            <a:r>
              <a:rPr lang="en"/>
              <a:t>Increase Algorithm Adaptability: Implement transfer learning and multilingual support to handle varying ESG report standards and international content​([DSS 5105-2410] Projects)​(ESG).</a:t>
            </a:r>
            <a:endParaRPr/>
          </a:p>
          <a:p>
            <a:pPr indent="457200" lvl="0" marL="0" rtl="0" algn="l">
              <a:spcBef>
                <a:spcPts val="1000"/>
              </a:spcBef>
              <a:spcAft>
                <a:spcPts val="0"/>
              </a:spcAft>
              <a:buNone/>
            </a:pPr>
            <a:r>
              <a:rPr lang="en" sz="2800">
                <a:solidFill>
                  <a:srgbClr val="ED7F0D"/>
                </a:solidFill>
              </a:rPr>
              <a:t>2. Strengthen Data Validation and Greenwashing Detection</a:t>
            </a:r>
            <a:endParaRPr/>
          </a:p>
          <a:p>
            <a:pPr indent="-186690" lvl="1" marL="685800" rtl="0" algn="l">
              <a:spcBef>
                <a:spcPts val="500"/>
              </a:spcBef>
              <a:spcAft>
                <a:spcPts val="0"/>
              </a:spcAft>
              <a:buSzPct val="100000"/>
              <a:buFont typeface="Courier New"/>
              <a:buChar char="o"/>
            </a:pPr>
            <a:r>
              <a:rPr lang="en"/>
              <a:t>Data Verification: Ensure extracted data aligns with industry standards like SGX ESG indicators, using validation systems for accuracy.</a:t>
            </a:r>
            <a:endParaRPr/>
          </a:p>
          <a:p>
            <a:pPr indent="-186690" lvl="1" marL="685800" rtl="0" algn="l">
              <a:spcBef>
                <a:spcPts val="500"/>
              </a:spcBef>
              <a:spcAft>
                <a:spcPts val="0"/>
              </a:spcAft>
              <a:buSzPct val="100000"/>
              <a:buFont typeface="Courier New"/>
              <a:buChar char="o"/>
            </a:pPr>
            <a:r>
              <a:rPr lang="en"/>
              <a:t>Greenwashing Detection: Integrate sentiment analysis and consistency checks to identify misleading claims in ESG reports​(ESG).</a:t>
            </a:r>
            <a:endParaRPr/>
          </a:p>
          <a:p>
            <a:pPr indent="457200" lvl="0" marL="0" rtl="0" algn="l">
              <a:spcBef>
                <a:spcPts val="1000"/>
              </a:spcBef>
              <a:spcAft>
                <a:spcPts val="0"/>
              </a:spcAft>
              <a:buNone/>
            </a:pPr>
            <a:r>
              <a:rPr lang="en" sz="2800">
                <a:solidFill>
                  <a:srgbClr val="ED7F0D"/>
                </a:solidFill>
              </a:rPr>
              <a:t>3. Establish Standardized Scoring and Evaluation Framework</a:t>
            </a:r>
            <a:endParaRPr/>
          </a:p>
          <a:p>
            <a:pPr indent="-186690" lvl="1" marL="685800" rtl="0" algn="l">
              <a:spcBef>
                <a:spcPts val="500"/>
              </a:spcBef>
              <a:spcAft>
                <a:spcPts val="0"/>
              </a:spcAft>
              <a:buSzPct val="100000"/>
              <a:buFont typeface="Courier New"/>
              <a:buChar char="o"/>
            </a:pPr>
            <a:r>
              <a:rPr lang="en"/>
              <a:t>Industry-Specific Scoring: Develop an ESG scoring model based on SGX metrics, with weighted emphasis on environmental factors for the new energy sector.</a:t>
            </a:r>
            <a:endParaRPr/>
          </a:p>
          <a:p>
            <a:pPr indent="-186690" lvl="1" marL="685800" rtl="0" algn="l">
              <a:spcBef>
                <a:spcPts val="500"/>
              </a:spcBef>
              <a:spcAft>
                <a:spcPts val="0"/>
              </a:spcAft>
              <a:buSzPct val="100000"/>
              <a:buFont typeface="Courier New"/>
              <a:buChar char="o"/>
            </a:pPr>
            <a:r>
              <a:rPr lang="en"/>
              <a:t>Handling Missing Data: Exclude incomplete data entries to maintain scoring reliability and comparability​([DSS 5105-2410] Projects).</a:t>
            </a:r>
            <a:endParaRPr/>
          </a:p>
          <a:p>
            <a:pPr indent="457200" lvl="0" marL="0" rtl="0" algn="l">
              <a:spcBef>
                <a:spcPts val="1000"/>
              </a:spcBef>
              <a:spcAft>
                <a:spcPts val="0"/>
              </a:spcAft>
              <a:buNone/>
            </a:pPr>
            <a:r>
              <a:rPr lang="en" sz="2800">
                <a:solidFill>
                  <a:srgbClr val="ED7F0D"/>
                </a:solidFill>
              </a:rPr>
              <a:t>4. Enhance Data Visualization and Front-End Display</a:t>
            </a:r>
            <a:endParaRPr/>
          </a:p>
          <a:p>
            <a:pPr indent="-186690" lvl="1" marL="685800" rtl="0" algn="l">
              <a:spcBef>
                <a:spcPts val="500"/>
              </a:spcBef>
              <a:spcAft>
                <a:spcPts val="0"/>
              </a:spcAft>
              <a:buSzPct val="100000"/>
              <a:buFont typeface="Courier New"/>
              <a:buChar char="o"/>
            </a:pPr>
            <a:r>
              <a:rPr lang="en"/>
              <a:t>Interactive ESG Dashboard: Build a React-based dashboard with score visualizations, trends, and metrics tailored for investors, executives, and regulators.</a:t>
            </a:r>
            <a:endParaRPr/>
          </a:p>
          <a:p>
            <a:pPr indent="-186690" lvl="1" marL="685800" rtl="0" algn="l">
              <a:spcBef>
                <a:spcPts val="500"/>
              </a:spcBef>
              <a:spcAft>
                <a:spcPts val="0"/>
              </a:spcAft>
              <a:buSzPct val="100000"/>
              <a:buFont typeface="Courier New"/>
              <a:buChar char="o"/>
            </a:pPr>
            <a:r>
              <a:rPr lang="en"/>
              <a:t>Customizable Reports: Generate ESG performance reports customized to different stakeholder needs for actionable insights​(ESG).</a:t>
            </a:r>
            <a:endParaRPr/>
          </a:p>
          <a:p>
            <a:pPr indent="457200" lvl="0" marL="0" rtl="0" algn="l">
              <a:spcBef>
                <a:spcPts val="1000"/>
              </a:spcBef>
              <a:spcAft>
                <a:spcPts val="0"/>
              </a:spcAft>
              <a:buNone/>
            </a:pPr>
            <a:r>
              <a:rPr lang="en" sz="2800">
                <a:solidFill>
                  <a:srgbClr val="ED7F0D"/>
                </a:solidFill>
              </a:rPr>
              <a:t>5. Future Work and System Expansion</a:t>
            </a:r>
            <a:endParaRPr/>
          </a:p>
          <a:p>
            <a:pPr indent="-186690" lvl="1" marL="685800" rtl="0" algn="l">
              <a:spcBef>
                <a:spcPts val="500"/>
              </a:spcBef>
              <a:spcAft>
                <a:spcPts val="0"/>
              </a:spcAft>
              <a:buSzPct val="100000"/>
              <a:buFont typeface="Courier New"/>
              <a:buChar char="o"/>
            </a:pPr>
            <a:r>
              <a:rPr lang="en"/>
              <a:t>Financial Impact Analysis: Explore links between ESG scores and financial performance metrics, like volatility and capital cost.</a:t>
            </a:r>
            <a:endParaRPr/>
          </a:p>
          <a:p>
            <a:pPr indent="-186690" lvl="1" marL="685800" rtl="0" algn="l">
              <a:spcBef>
                <a:spcPts val="500"/>
              </a:spcBef>
              <a:spcAft>
                <a:spcPts val="0"/>
              </a:spcAft>
              <a:buSzPct val="100000"/>
              <a:buFont typeface="Courier New"/>
              <a:buChar char="o"/>
            </a:pPr>
            <a:r>
              <a:rPr lang="en"/>
              <a:t>Ongoing System Updates: Regularly update the benchmarks and scoring standards to align with evolving ESG practices and industry feedback​(ESG).</a:t>
            </a:r>
            <a:endParaRPr/>
          </a:p>
        </p:txBody>
      </p:sp>
      <p:sp>
        <p:nvSpPr>
          <p:cNvPr id="206" name="Google Shape;206;p35"/>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9</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628650" y="281575"/>
            <a:ext cx="8450700" cy="74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4282"/>
              </a:buClr>
              <a:buSzPct val="100000"/>
              <a:buFont typeface="Arial"/>
              <a:buNone/>
            </a:pPr>
            <a:r>
              <a:rPr b="1" lang="en"/>
              <a:t>Potential Impact and Future Work</a:t>
            </a:r>
            <a:endParaRPr b="1"/>
          </a:p>
        </p:txBody>
      </p:sp>
      <p:sp>
        <p:nvSpPr>
          <p:cNvPr id="212" name="Google Shape;212;p36"/>
          <p:cNvSpPr txBox="1"/>
          <p:nvPr>
            <p:ph idx="1" type="body"/>
          </p:nvPr>
        </p:nvSpPr>
        <p:spPr>
          <a:xfrm>
            <a:off x="0" y="1027375"/>
            <a:ext cx="9144000" cy="4040100"/>
          </a:xfrm>
          <a:prstGeom prst="rect">
            <a:avLst/>
          </a:prstGeom>
          <a:noFill/>
          <a:ln>
            <a:noFill/>
          </a:ln>
        </p:spPr>
        <p:txBody>
          <a:bodyPr anchorCtr="0" anchor="t" bIns="45700" lIns="91425" spcFirstLastPara="1" rIns="91425" wrap="square" tIns="45700">
            <a:normAutofit fontScale="55000"/>
          </a:bodyPr>
          <a:lstStyle/>
          <a:p>
            <a:pPr indent="-148590" lvl="0" marL="228600" rtl="0" algn="l">
              <a:lnSpc>
                <a:spcPct val="90000"/>
              </a:lnSpc>
              <a:spcBef>
                <a:spcPts val="0"/>
              </a:spcBef>
              <a:spcAft>
                <a:spcPts val="0"/>
              </a:spcAft>
              <a:buClr>
                <a:srgbClr val="ED7F0D"/>
              </a:buClr>
              <a:buSzPct val="100000"/>
              <a:buChar char="•"/>
            </a:pPr>
            <a:r>
              <a:rPr lang="en">
                <a:solidFill>
                  <a:srgbClr val="ED7F0D"/>
                </a:solidFill>
              </a:rPr>
              <a:t>The potential impact of the system on ESG stakeholders.</a:t>
            </a:r>
            <a:r>
              <a:rPr lang="en">
                <a:solidFill>
                  <a:srgbClr val="ED7F0D"/>
                </a:solidFill>
              </a:rPr>
              <a:t> </a:t>
            </a:r>
            <a:endParaRPr>
              <a:solidFill>
                <a:srgbClr val="ED7F0D"/>
              </a:solidFill>
            </a:endParaRPr>
          </a:p>
          <a:p>
            <a:pPr indent="457200" lvl="0" marL="0" rtl="0" algn="l">
              <a:spcBef>
                <a:spcPts val="1000"/>
              </a:spcBef>
              <a:spcAft>
                <a:spcPts val="0"/>
              </a:spcAft>
              <a:buNone/>
            </a:pPr>
            <a:r>
              <a:rPr lang="en" sz="2400"/>
              <a:t>Investors:</a:t>
            </a:r>
            <a:endParaRPr sz="2400"/>
          </a:p>
          <a:p>
            <a:pPr indent="-198119" lvl="1" marL="685800" rtl="0" algn="l">
              <a:spcBef>
                <a:spcPts val="500"/>
              </a:spcBef>
              <a:spcAft>
                <a:spcPts val="0"/>
              </a:spcAft>
              <a:buSzPct val="100000"/>
              <a:buFont typeface="Courier New"/>
              <a:buChar char="o"/>
            </a:pPr>
            <a:r>
              <a:rPr lang="en"/>
              <a:t>Comparative analysis of industry-specific benchmarks helps investors understand the company's performance in environmental, social, governance and other dimensions to support their investment decisions.</a:t>
            </a:r>
            <a:endParaRPr/>
          </a:p>
          <a:p>
            <a:pPr indent="-198119" lvl="1" marL="685800" rtl="0" algn="l">
              <a:spcBef>
                <a:spcPts val="500"/>
              </a:spcBef>
              <a:spcAft>
                <a:spcPts val="0"/>
              </a:spcAft>
              <a:buSzPct val="100000"/>
              <a:buFont typeface="Courier New"/>
              <a:buChar char="o"/>
            </a:pPr>
            <a:r>
              <a:rPr lang="en"/>
              <a:t>Provide customized ESG performance information, assess its impact on the company's financial returns, and identify long-term sustainability opportunities.</a:t>
            </a:r>
            <a:endParaRPr/>
          </a:p>
          <a:p>
            <a:pPr indent="457200" lvl="0" marL="0" rtl="0" algn="l">
              <a:spcBef>
                <a:spcPts val="1000"/>
              </a:spcBef>
              <a:spcAft>
                <a:spcPts val="0"/>
              </a:spcAft>
              <a:buNone/>
            </a:pPr>
            <a:r>
              <a:rPr lang="en" sz="2400"/>
              <a:t>Corporate Executives:</a:t>
            </a:r>
            <a:endParaRPr sz="2400"/>
          </a:p>
          <a:p>
            <a:pPr indent="-198119" lvl="1" marL="685800" rtl="0" algn="l">
              <a:spcBef>
                <a:spcPts val="500"/>
              </a:spcBef>
              <a:spcAft>
                <a:spcPts val="0"/>
              </a:spcAft>
              <a:buSzPct val="100000"/>
              <a:buFont typeface="Courier New"/>
              <a:buChar char="o"/>
            </a:pPr>
            <a:r>
              <a:rPr lang="en"/>
              <a:t>Provide detailed ESG analysis, including the company's performance on carbon emissions, employee benefits, supply chain transparency and anti-corruption measures.</a:t>
            </a:r>
            <a:endParaRPr/>
          </a:p>
          <a:p>
            <a:pPr indent="-198119" lvl="1" marL="685800" rtl="0" algn="l">
              <a:spcBef>
                <a:spcPts val="500"/>
              </a:spcBef>
              <a:spcAft>
                <a:spcPts val="0"/>
              </a:spcAft>
              <a:buSzPct val="100000"/>
              <a:buFont typeface="Courier New"/>
              <a:buChar char="o"/>
            </a:pPr>
            <a:r>
              <a:rPr lang="en"/>
              <a:t>Executives can use the report to identify internal room for improvement, optimize company strategy, enhance cross-functional collaboration, and ensure effective implementation of all ESG initiatives.</a:t>
            </a:r>
            <a:endParaRPr/>
          </a:p>
          <a:p>
            <a:pPr indent="457200" lvl="0" marL="0" rtl="0" algn="l">
              <a:spcBef>
                <a:spcPts val="1000"/>
              </a:spcBef>
              <a:spcAft>
                <a:spcPts val="0"/>
              </a:spcAft>
              <a:buNone/>
            </a:pPr>
            <a:r>
              <a:rPr lang="en" sz="2400"/>
              <a:t>Regulatory Authorities:</a:t>
            </a:r>
            <a:endParaRPr sz="2400"/>
          </a:p>
          <a:p>
            <a:pPr indent="-198119" lvl="1" marL="685800" rtl="0" algn="l">
              <a:spcBef>
                <a:spcPts val="500"/>
              </a:spcBef>
              <a:spcAft>
                <a:spcPts val="0"/>
              </a:spcAft>
              <a:buSzPct val="100000"/>
              <a:buFont typeface="Courier New"/>
              <a:buChar char="o"/>
            </a:pPr>
            <a:r>
              <a:rPr lang="en"/>
              <a:t>Export the company's overall compliance assessment in environmental, social and governance areas to help regulators understand the company's performance in complying with the latest policies and regulations.</a:t>
            </a:r>
            <a:endParaRPr/>
          </a:p>
          <a:p>
            <a:pPr indent="-198119" lvl="1" marL="685800" rtl="0" algn="l">
              <a:spcBef>
                <a:spcPts val="500"/>
              </a:spcBef>
              <a:spcAft>
                <a:spcPts val="0"/>
              </a:spcAft>
              <a:buSzPct val="228571"/>
              <a:buFont typeface="Courier New"/>
              <a:buChar char="o"/>
            </a:pPr>
            <a:r>
              <a:rPr lang="en"/>
              <a:t>Provides industry-average comparisons to support regulatory assessment and supervision in policy development and implementation to ensure companies meet increasingly stringent ESG compliance requirements.</a:t>
            </a:r>
            <a:endParaRPr sz="1050">
              <a:solidFill>
                <a:srgbClr val="101214"/>
              </a:solidFill>
              <a:highlight>
                <a:srgbClr val="FFFFFF"/>
              </a:highlight>
            </a:endParaRPr>
          </a:p>
        </p:txBody>
      </p:sp>
      <p:sp>
        <p:nvSpPr>
          <p:cNvPr id="213" name="Google Shape;213;p36"/>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lang="en" sz="2800">
                <a:solidFill>
                  <a:schemeClr val="lt1"/>
                </a:solidFill>
              </a:rPr>
              <a:t>10</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623888" y="1407595"/>
            <a:ext cx="7886700" cy="21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sz="4400"/>
              <a:t>Thank you.</a:t>
            </a:r>
            <a:endParaRPr b="1"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2327550" y="111475"/>
            <a:ext cx="44889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New energy industry ESG performance evaluation and analysis</a:t>
            </a:r>
            <a:endParaRPr sz="2800">
              <a:solidFill>
                <a:srgbClr val="004282"/>
              </a:solidFill>
            </a:endParaRPr>
          </a:p>
        </p:txBody>
      </p:sp>
      <p:sp>
        <p:nvSpPr>
          <p:cNvPr id="134" name="Google Shape;134;p26"/>
          <p:cNvSpPr txBox="1"/>
          <p:nvPr/>
        </p:nvSpPr>
        <p:spPr>
          <a:xfrm>
            <a:off x="2935550" y="324275"/>
            <a:ext cx="31644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4282"/>
                </a:solidFill>
              </a:rPr>
              <a:t>Data collection and data preprocessing</a:t>
            </a:r>
            <a:endParaRPr sz="1300">
              <a:solidFill>
                <a:srgbClr val="004282"/>
              </a:solidFill>
            </a:endParaRPr>
          </a:p>
        </p:txBody>
      </p:sp>
      <p:pic>
        <p:nvPicPr>
          <p:cNvPr id="135" name="Google Shape;135;p26"/>
          <p:cNvPicPr preferRelativeResize="0"/>
          <p:nvPr/>
        </p:nvPicPr>
        <p:blipFill rotWithShape="1">
          <a:blip r:embed="rId3">
            <a:alphaModFix/>
          </a:blip>
          <a:srcRect b="1254" l="0" r="0" t="0"/>
          <a:stretch/>
        </p:blipFill>
        <p:spPr>
          <a:xfrm>
            <a:off x="-131725" y="605800"/>
            <a:ext cx="4924626" cy="3931899"/>
          </a:xfrm>
          <a:prstGeom prst="rect">
            <a:avLst/>
          </a:prstGeom>
          <a:noFill/>
          <a:ln>
            <a:noFill/>
          </a:ln>
        </p:spPr>
      </p:pic>
      <p:pic>
        <p:nvPicPr>
          <p:cNvPr id="136" name="Google Shape;136;p26"/>
          <p:cNvPicPr preferRelativeResize="0"/>
          <p:nvPr/>
        </p:nvPicPr>
        <p:blipFill>
          <a:blip r:embed="rId4">
            <a:alphaModFix/>
          </a:blip>
          <a:stretch>
            <a:fillRect/>
          </a:stretch>
        </p:blipFill>
        <p:spPr>
          <a:xfrm>
            <a:off x="4504125" y="602138"/>
            <a:ext cx="4639877" cy="3665676"/>
          </a:xfrm>
          <a:prstGeom prst="rect">
            <a:avLst/>
          </a:prstGeom>
          <a:noFill/>
          <a:ln>
            <a:noFill/>
          </a:ln>
        </p:spPr>
      </p:pic>
      <p:cxnSp>
        <p:nvCxnSpPr>
          <p:cNvPr id="137" name="Google Shape;137;p26"/>
          <p:cNvCxnSpPr/>
          <p:nvPr/>
        </p:nvCxnSpPr>
        <p:spPr>
          <a:xfrm flipH="1">
            <a:off x="2485850" y="473375"/>
            <a:ext cx="449700" cy="123000"/>
          </a:xfrm>
          <a:prstGeom prst="straightConnector1">
            <a:avLst/>
          </a:prstGeom>
          <a:noFill/>
          <a:ln cap="flat" cmpd="sng" w="9525">
            <a:solidFill>
              <a:srgbClr val="8B4EE5"/>
            </a:solidFill>
            <a:prstDash val="solid"/>
            <a:round/>
            <a:headEnd len="med" w="med" type="none"/>
            <a:tailEnd len="med" w="med" type="triangle"/>
          </a:ln>
        </p:spPr>
      </p:cxnSp>
      <p:cxnSp>
        <p:nvCxnSpPr>
          <p:cNvPr id="138" name="Google Shape;138;p26"/>
          <p:cNvCxnSpPr>
            <a:endCxn id="136" idx="0"/>
          </p:cNvCxnSpPr>
          <p:nvPr/>
        </p:nvCxnSpPr>
        <p:spPr>
          <a:xfrm>
            <a:off x="6099864" y="511838"/>
            <a:ext cx="724200" cy="90300"/>
          </a:xfrm>
          <a:prstGeom prst="straightConnector1">
            <a:avLst/>
          </a:prstGeom>
          <a:noFill/>
          <a:ln cap="flat" cmpd="sng" w="9525">
            <a:solidFill>
              <a:srgbClr val="8B4EE5"/>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28650" y="205383"/>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a:t>Project Overview</a:t>
            </a:r>
            <a:endParaRPr b="1"/>
          </a:p>
        </p:txBody>
      </p:sp>
      <p:sp>
        <p:nvSpPr>
          <p:cNvPr id="144" name="Google Shape;144;p27"/>
          <p:cNvSpPr txBox="1"/>
          <p:nvPr>
            <p:ph idx="1" type="body"/>
          </p:nvPr>
        </p:nvSpPr>
        <p:spPr>
          <a:xfrm>
            <a:off x="238050" y="1081050"/>
            <a:ext cx="8698200" cy="3731400"/>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rgbClr val="ED7F0D"/>
              </a:buClr>
              <a:buSzPct val="100000"/>
              <a:buChar char="•"/>
            </a:pPr>
            <a:r>
              <a:rPr lang="en">
                <a:solidFill>
                  <a:srgbClr val="ED7F0D"/>
                </a:solidFill>
              </a:rPr>
              <a:t>New energy industry ESG report background:</a:t>
            </a:r>
            <a:endParaRPr>
              <a:solidFill>
                <a:srgbClr val="ED7F0D"/>
              </a:solidFill>
            </a:endParaRPr>
          </a:p>
          <a:p>
            <a:pPr indent="-320040" lvl="1" marL="577850" rtl="0" algn="l">
              <a:lnSpc>
                <a:spcPct val="90000"/>
              </a:lnSpc>
              <a:spcBef>
                <a:spcPts val="500"/>
              </a:spcBef>
              <a:spcAft>
                <a:spcPts val="0"/>
              </a:spcAft>
              <a:buClr>
                <a:srgbClr val="004282"/>
              </a:buClr>
              <a:buSzPct val="100000"/>
              <a:buFont typeface="Courier New"/>
              <a:buChar char="o"/>
            </a:pPr>
            <a:r>
              <a:rPr lang="en"/>
              <a:t>ESG reports in the new energy industry focus on environmental protection, social responsibility, and good governance. They highlight important areas like carbon reduction and clean energy development. These reports help companies measure their sustainability and show investors their commitment to tackling climate change.</a:t>
            </a:r>
            <a:endParaRPr/>
          </a:p>
          <a:p>
            <a:pPr indent="0" lvl="0" marL="0" rtl="0" algn="l">
              <a:lnSpc>
                <a:spcPct val="90000"/>
              </a:lnSpc>
              <a:spcBef>
                <a:spcPts val="500"/>
              </a:spcBef>
              <a:spcAft>
                <a:spcPts val="0"/>
              </a:spcAft>
              <a:buNone/>
            </a:pPr>
            <a:r>
              <a:t/>
            </a:r>
            <a:endParaRPr/>
          </a:p>
          <a:p>
            <a:pPr indent="-201930" lvl="0" marL="228600" rtl="0" algn="l">
              <a:lnSpc>
                <a:spcPct val="80000"/>
              </a:lnSpc>
              <a:spcBef>
                <a:spcPts val="0"/>
              </a:spcBef>
              <a:spcAft>
                <a:spcPts val="0"/>
              </a:spcAft>
              <a:buClr>
                <a:srgbClr val="ED7F0D"/>
              </a:buClr>
              <a:buSzPct val="100000"/>
              <a:buChar char="•"/>
            </a:pPr>
            <a:r>
              <a:rPr lang="en">
                <a:solidFill>
                  <a:srgbClr val="ED7F0D"/>
                </a:solidFill>
              </a:rPr>
              <a:t>Main objectives of the project:</a:t>
            </a:r>
            <a:endParaRPr>
              <a:solidFill>
                <a:srgbClr val="ED7F0D"/>
              </a:solidFill>
            </a:endParaRPr>
          </a:p>
          <a:p>
            <a:pPr indent="-243840" lvl="1" marL="685800" rtl="0" algn="l">
              <a:spcBef>
                <a:spcPts val="500"/>
              </a:spcBef>
              <a:spcAft>
                <a:spcPts val="0"/>
              </a:spcAft>
              <a:buSzPct val="100000"/>
              <a:buFont typeface="Courier New"/>
              <a:buChar char="o"/>
            </a:pPr>
            <a:r>
              <a:rPr lang="en" sz="2400"/>
              <a:t>Automatically extract ESG information from unstructured reports and analyze ESG performance in selected industries.</a:t>
            </a:r>
            <a:endParaRPr/>
          </a:p>
          <a:p>
            <a:pPr indent="-243840" lvl="1" marL="685800" rtl="0" algn="l">
              <a:spcBef>
                <a:spcPts val="500"/>
              </a:spcBef>
              <a:spcAft>
                <a:spcPts val="0"/>
              </a:spcAft>
              <a:buSzPct val="100000"/>
              <a:buFont typeface="Courier New"/>
              <a:buChar char="o"/>
            </a:pPr>
            <a:r>
              <a:rPr lang="en" sz="2400"/>
              <a:t>By using advanced natural language processing (NLP) and data analysis, this project aims to make ESG data extraction easier, improve data quality, and provide useful insights for corporate sustainability.</a:t>
            </a:r>
            <a:endParaRPr sz="2400"/>
          </a:p>
        </p:txBody>
      </p:sp>
      <p:sp>
        <p:nvSpPr>
          <p:cNvPr id="145" name="Google Shape;145;p27"/>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01</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sz="3200"/>
              <a:t>Collaborative Phase Summary</a:t>
            </a:r>
            <a:endParaRPr b="1" sz="3200"/>
          </a:p>
        </p:txBody>
      </p:sp>
      <p:sp>
        <p:nvSpPr>
          <p:cNvPr id="151" name="Google Shape;151;p28"/>
          <p:cNvSpPr txBox="1"/>
          <p:nvPr>
            <p:ph idx="1" type="body"/>
          </p:nvPr>
        </p:nvSpPr>
        <p:spPr>
          <a:xfrm>
            <a:off x="628650" y="1064200"/>
            <a:ext cx="8241900" cy="3793500"/>
          </a:xfrm>
          <a:prstGeom prst="rect">
            <a:avLst/>
          </a:prstGeom>
          <a:noFill/>
          <a:ln>
            <a:noFill/>
          </a:ln>
        </p:spPr>
        <p:txBody>
          <a:bodyPr anchorCtr="0" anchor="t" bIns="45700" lIns="91425" spcFirstLastPara="1" rIns="91425" wrap="square" tIns="45700">
            <a:normAutofit fontScale="70000" lnSpcReduction="10000"/>
          </a:bodyPr>
          <a:lstStyle/>
          <a:p>
            <a:pPr indent="-308610" lvl="0" marL="457200" rtl="0" algn="l">
              <a:lnSpc>
                <a:spcPct val="90000"/>
              </a:lnSpc>
              <a:spcBef>
                <a:spcPts val="0"/>
              </a:spcBef>
              <a:spcAft>
                <a:spcPts val="0"/>
              </a:spcAft>
              <a:buClr>
                <a:srgbClr val="ED7F0D"/>
              </a:buClr>
              <a:buSzPct val="64285"/>
              <a:buChar char="●"/>
            </a:pPr>
            <a:r>
              <a:rPr b="1" lang="en">
                <a:solidFill>
                  <a:srgbClr val="ED7F0D"/>
                </a:solidFill>
              </a:rPr>
              <a:t>Data collection</a:t>
            </a:r>
            <a:r>
              <a:rPr lang="en">
                <a:solidFill>
                  <a:srgbClr val="ED7F0D"/>
                </a:solidFill>
              </a:rPr>
              <a:t>：</a:t>
            </a:r>
            <a:r>
              <a:rPr lang="en">
                <a:solidFill>
                  <a:srgbClr val="ED7F0D"/>
                </a:solidFill>
              </a:rPr>
              <a:t> </a:t>
            </a:r>
            <a:endParaRPr/>
          </a:p>
          <a:p>
            <a:pPr indent="-297180" lvl="1" marL="577850" rtl="0" algn="l">
              <a:lnSpc>
                <a:spcPct val="90000"/>
              </a:lnSpc>
              <a:spcBef>
                <a:spcPts val="500"/>
              </a:spcBef>
              <a:spcAft>
                <a:spcPts val="0"/>
              </a:spcAft>
              <a:buClr>
                <a:srgbClr val="004282"/>
              </a:buClr>
              <a:buSzPct val="100000"/>
              <a:buFont typeface="Courier New"/>
              <a:buChar char="○"/>
            </a:pPr>
            <a:r>
              <a:rPr lang="en"/>
              <a:t>CDP data</a:t>
            </a:r>
            <a:endParaRPr/>
          </a:p>
          <a:p>
            <a:pPr indent="-297180" lvl="1" marL="577850" rtl="0" algn="l">
              <a:lnSpc>
                <a:spcPct val="90000"/>
              </a:lnSpc>
              <a:spcBef>
                <a:spcPts val="500"/>
              </a:spcBef>
              <a:spcAft>
                <a:spcPts val="0"/>
              </a:spcAft>
              <a:buClr>
                <a:srgbClr val="004282"/>
              </a:buClr>
              <a:buSzPct val="100000"/>
              <a:buFont typeface="Courier New"/>
              <a:buChar char="○"/>
            </a:pPr>
            <a:r>
              <a:rPr lang="en"/>
              <a:t>Global Reporting Initiative (GRI) standards</a:t>
            </a:r>
            <a:endParaRPr/>
          </a:p>
          <a:p>
            <a:pPr indent="-297180" lvl="1" marL="577850" rtl="0" algn="l">
              <a:lnSpc>
                <a:spcPct val="90000"/>
              </a:lnSpc>
              <a:spcBef>
                <a:spcPts val="500"/>
              </a:spcBef>
              <a:spcAft>
                <a:spcPts val="0"/>
              </a:spcAft>
              <a:buClr>
                <a:srgbClr val="004282"/>
              </a:buClr>
              <a:buSzPct val="100000"/>
              <a:buFont typeface="Courier New"/>
              <a:buChar char="○"/>
            </a:pPr>
            <a:r>
              <a:rPr lang="en"/>
              <a:t>Core ESG indicators recommended by the Singapore Exchange (SGX)</a:t>
            </a:r>
            <a:endParaRPr/>
          </a:p>
          <a:p>
            <a:pPr indent="-297180" lvl="1" marL="577850" rtl="0" algn="l">
              <a:lnSpc>
                <a:spcPct val="90000"/>
              </a:lnSpc>
              <a:spcBef>
                <a:spcPts val="500"/>
              </a:spcBef>
              <a:spcAft>
                <a:spcPts val="0"/>
              </a:spcAft>
              <a:buClr>
                <a:srgbClr val="004282"/>
              </a:buClr>
              <a:buSzPct val="100000"/>
              <a:buFont typeface="Courier New"/>
              <a:buChar char="○"/>
            </a:pPr>
            <a:r>
              <a:rPr lang="en"/>
              <a:t>Annual ESG or sustainability report published on the company's website.</a:t>
            </a:r>
            <a:endParaRPr/>
          </a:p>
          <a:p>
            <a:pPr indent="-308610" lvl="0" marL="457200" rtl="0" algn="l">
              <a:spcBef>
                <a:spcPts val="0"/>
              </a:spcBef>
              <a:spcAft>
                <a:spcPts val="0"/>
              </a:spcAft>
              <a:buClr>
                <a:srgbClr val="ED7F0D"/>
              </a:buClr>
              <a:buSzPct val="64285"/>
              <a:buChar char="●"/>
            </a:pPr>
            <a:r>
              <a:rPr b="1" lang="en">
                <a:solidFill>
                  <a:srgbClr val="ED7F0D"/>
                </a:solidFill>
              </a:rPr>
              <a:t>Preprocessing step</a:t>
            </a:r>
            <a:r>
              <a:rPr b="1" lang="en">
                <a:solidFill>
                  <a:srgbClr val="ED7F0D"/>
                </a:solidFill>
              </a:rPr>
              <a:t>：</a:t>
            </a:r>
            <a:endParaRPr b="1">
              <a:solidFill>
                <a:srgbClr val="ED7F0D"/>
              </a:solidFill>
            </a:endParaRPr>
          </a:p>
          <a:p>
            <a:pPr indent="-297180" lvl="1" marL="577850" rtl="0" algn="l">
              <a:lnSpc>
                <a:spcPct val="90000"/>
              </a:lnSpc>
              <a:spcBef>
                <a:spcPts val="500"/>
              </a:spcBef>
              <a:spcAft>
                <a:spcPts val="0"/>
              </a:spcAft>
              <a:buClr>
                <a:srgbClr val="004282"/>
              </a:buClr>
              <a:buSzPct val="100000"/>
              <a:buFont typeface="Courier New"/>
              <a:buChar char="○"/>
            </a:pPr>
            <a:r>
              <a:rPr lang="en"/>
              <a:t>Cleaned text and tokenized sentences to prepare data for NLP.</a:t>
            </a:r>
            <a:endParaRPr/>
          </a:p>
          <a:p>
            <a:pPr indent="-297180" lvl="1" marL="577850" rtl="0" algn="l">
              <a:lnSpc>
                <a:spcPct val="90000"/>
              </a:lnSpc>
              <a:spcBef>
                <a:spcPts val="500"/>
              </a:spcBef>
              <a:spcAft>
                <a:spcPts val="0"/>
              </a:spcAft>
              <a:buClr>
                <a:srgbClr val="004282"/>
              </a:buClr>
              <a:buSzPct val="100000"/>
              <a:buFont typeface="Courier New"/>
              <a:buChar char="○"/>
            </a:pPr>
            <a:r>
              <a:rPr lang="en"/>
              <a:t>Manually annotated ESG metrics (e.g., "Gender Diversity", "Energy Consumption").</a:t>
            </a:r>
            <a:endParaRPr/>
          </a:p>
          <a:p>
            <a:pPr indent="-297180" lvl="1" marL="577850" rtl="0" algn="l">
              <a:lnSpc>
                <a:spcPct val="90000"/>
              </a:lnSpc>
              <a:spcBef>
                <a:spcPts val="500"/>
              </a:spcBef>
              <a:spcAft>
                <a:spcPts val="0"/>
              </a:spcAft>
              <a:buClr>
                <a:srgbClr val="004282"/>
              </a:buClr>
              <a:buSzPct val="100000"/>
              <a:buFont typeface="Courier New"/>
              <a:buChar char="○"/>
            </a:pPr>
            <a:r>
              <a:rPr lang="en"/>
              <a:t>Built a labeled dataset for training and testing.</a:t>
            </a:r>
            <a:endParaRPr>
              <a:solidFill>
                <a:srgbClr val="ED7F0D"/>
              </a:solidFill>
            </a:endParaRPr>
          </a:p>
          <a:p>
            <a:pPr indent="-308610" lvl="0" marL="457200" rtl="0" algn="l">
              <a:lnSpc>
                <a:spcPct val="90000"/>
              </a:lnSpc>
              <a:spcBef>
                <a:spcPts val="0"/>
              </a:spcBef>
              <a:spcAft>
                <a:spcPts val="0"/>
              </a:spcAft>
              <a:buClr>
                <a:srgbClr val="ED7F0D"/>
              </a:buClr>
              <a:buSzPct val="64285"/>
              <a:buChar char="●"/>
            </a:pPr>
            <a:r>
              <a:rPr b="1" lang="en">
                <a:solidFill>
                  <a:srgbClr val="ED7F0D"/>
                </a:solidFill>
              </a:rPr>
              <a:t>Illustrative Workflow:</a:t>
            </a:r>
            <a:endParaRPr b="1">
              <a:solidFill>
                <a:srgbClr val="ED7F0D"/>
              </a:solidFill>
            </a:endParaRPr>
          </a:p>
          <a:p>
            <a:pPr indent="-297180" lvl="1" marL="577850" marR="0" rtl="0" algn="l">
              <a:lnSpc>
                <a:spcPct val="90000"/>
              </a:lnSpc>
              <a:spcBef>
                <a:spcPts val="500"/>
              </a:spcBef>
              <a:spcAft>
                <a:spcPts val="0"/>
              </a:spcAft>
              <a:buSzPct val="100000"/>
              <a:buFont typeface="Courier New"/>
              <a:buChar char="○"/>
            </a:pPr>
            <a:r>
              <a:rPr lang="en" sz="2400"/>
              <a:t>Extracted text from ESG reports </a:t>
            </a:r>
            <a:r>
              <a:rPr lang="en" sz="2400">
                <a:solidFill>
                  <a:schemeClr val="dk1"/>
                </a:solidFill>
                <a:highlight>
                  <a:schemeClr val="accent3"/>
                </a:highlight>
              </a:rPr>
              <a:t>PyPDF2</a:t>
            </a:r>
            <a:r>
              <a:rPr lang="en" sz="2400"/>
              <a:t>.</a:t>
            </a:r>
            <a:endParaRPr sz="2400"/>
          </a:p>
          <a:p>
            <a:pPr indent="-297180" lvl="1" marL="577850" marR="0" rtl="0" algn="l">
              <a:lnSpc>
                <a:spcPct val="90000"/>
              </a:lnSpc>
              <a:spcBef>
                <a:spcPts val="500"/>
              </a:spcBef>
              <a:spcAft>
                <a:spcPts val="0"/>
              </a:spcAft>
              <a:buSzPct val="100000"/>
              <a:buFont typeface="Courier New"/>
              <a:buChar char="○"/>
            </a:pPr>
            <a:r>
              <a:rPr lang="en" sz="2400"/>
              <a:t>Cleaned and segmented text </a:t>
            </a:r>
            <a:r>
              <a:rPr lang="en" sz="2400">
                <a:solidFill>
                  <a:schemeClr val="dk1"/>
                </a:solidFill>
                <a:highlight>
                  <a:schemeClr val="accent3"/>
                </a:highlight>
              </a:rPr>
              <a:t>nltk</a:t>
            </a:r>
            <a:r>
              <a:rPr lang="en" sz="2400"/>
              <a:t>.</a:t>
            </a:r>
            <a:endParaRPr sz="2400"/>
          </a:p>
          <a:p>
            <a:pPr indent="-297180" lvl="1" marL="577850" marR="0" rtl="0" algn="l">
              <a:lnSpc>
                <a:spcPct val="90000"/>
              </a:lnSpc>
              <a:spcBef>
                <a:spcPts val="500"/>
              </a:spcBef>
              <a:spcAft>
                <a:spcPts val="0"/>
              </a:spcAft>
              <a:buSzPct val="100000"/>
              <a:buFont typeface="Courier New"/>
              <a:buChar char="○"/>
            </a:pPr>
            <a:r>
              <a:rPr lang="en" sz="2400"/>
              <a:t>Tagged ESG-specific data for model development.</a:t>
            </a:r>
            <a:endParaRPr sz="2350">
              <a:solidFill>
                <a:schemeClr val="dk1"/>
              </a:solidFill>
            </a:endParaRPr>
          </a:p>
        </p:txBody>
      </p:sp>
      <p:sp>
        <p:nvSpPr>
          <p:cNvPr id="152" name="Google Shape;152;p28"/>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2</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sz="3200"/>
              <a:t>Subgroup A Objectives</a:t>
            </a:r>
            <a:endParaRPr b="1" sz="3200"/>
          </a:p>
        </p:txBody>
      </p:sp>
      <p:sp>
        <p:nvSpPr>
          <p:cNvPr id="158" name="Google Shape;158;p29"/>
          <p:cNvSpPr txBox="1"/>
          <p:nvPr>
            <p:ph idx="1" type="body"/>
          </p:nvPr>
        </p:nvSpPr>
        <p:spPr>
          <a:xfrm>
            <a:off x="628650" y="1223982"/>
            <a:ext cx="7886700" cy="3681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 sz="1800">
                <a:solidFill>
                  <a:schemeClr val="accent2"/>
                </a:solidFill>
              </a:rPr>
              <a:t>Develop NLP Algorithms for ESG Data Extraction:</a:t>
            </a:r>
            <a:r>
              <a:rPr b="1" lang="en" sz="1800">
                <a:solidFill>
                  <a:schemeClr val="accent2"/>
                </a:solidFill>
              </a:rPr>
              <a:t> </a:t>
            </a:r>
            <a:endParaRPr b="1" sz="1800">
              <a:solidFill>
                <a:schemeClr val="accent2"/>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Build a pipeline to transform unstructured PDF reports into structured data, focusing on text extraction and cleaning.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Implement sentence segmentation and text parsing to generate high-quality data for analysis.</a:t>
            </a:r>
            <a:endParaRPr sz="1800">
              <a:solidFill>
                <a:schemeClr val="dk1"/>
              </a:solidFill>
            </a:endParaRPr>
          </a:p>
          <a:p>
            <a:pPr indent="0" lvl="0" marL="0" rtl="0" algn="l">
              <a:lnSpc>
                <a:spcPct val="115000"/>
              </a:lnSpc>
              <a:spcBef>
                <a:spcPts val="0"/>
              </a:spcBef>
              <a:spcAft>
                <a:spcPts val="0"/>
              </a:spcAft>
              <a:buNone/>
            </a:pPr>
            <a:r>
              <a:rPr b="1" lang="en" sz="1800">
                <a:solidFill>
                  <a:schemeClr val="accent2"/>
                </a:solidFill>
              </a:rPr>
              <a:t>Ensure the Accuracy of Data Extraction: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Apply structured data generation methods to ensure traceable and reliable information.</a:t>
            </a:r>
            <a:endParaRPr sz="1800">
              <a:solidFill>
                <a:schemeClr val="dk1"/>
              </a:solidFill>
            </a:endParaRPr>
          </a:p>
          <a:p>
            <a:pPr indent="0" lvl="0" marL="0" rtl="0" algn="l">
              <a:lnSpc>
                <a:spcPct val="115000"/>
              </a:lnSpc>
              <a:spcBef>
                <a:spcPts val="0"/>
              </a:spcBef>
              <a:spcAft>
                <a:spcPts val="0"/>
              </a:spcAft>
              <a:buNone/>
            </a:pPr>
            <a:r>
              <a:rPr b="1" lang="en" sz="1800">
                <a:solidFill>
                  <a:schemeClr val="accent2"/>
                </a:solidFill>
              </a:rPr>
              <a:t>Enhance Algorithm Adaptability: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Support transfer learning to handle diverse ESG reporting standards and adapt to different industry contexts.</a:t>
            </a:r>
            <a:endParaRPr sz="1800">
              <a:solidFill>
                <a:schemeClr val="dk1"/>
              </a:solidFill>
            </a:endParaRPr>
          </a:p>
        </p:txBody>
      </p:sp>
      <p:sp>
        <p:nvSpPr>
          <p:cNvPr id="159" name="Google Shape;159;p29"/>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3</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sz="3200"/>
              <a:t>Subgroup A: Key Findings</a:t>
            </a:r>
            <a:endParaRPr b="1" sz="3200"/>
          </a:p>
        </p:txBody>
      </p:sp>
      <p:sp>
        <p:nvSpPr>
          <p:cNvPr id="165" name="Google Shape;165;p30"/>
          <p:cNvSpPr txBox="1"/>
          <p:nvPr>
            <p:ph idx="1" type="body"/>
          </p:nvPr>
        </p:nvSpPr>
        <p:spPr>
          <a:xfrm>
            <a:off x="628650" y="1143850"/>
            <a:ext cx="7886700" cy="3417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b="1" lang="en" sz="1400">
                <a:solidFill>
                  <a:schemeClr val="accent2"/>
                </a:solidFill>
              </a:rPr>
              <a:t>End-to-End Pipeline from PDFs to Structured Data:</a:t>
            </a:r>
            <a:endParaRPr b="1" sz="1400">
              <a:solidFill>
                <a:schemeClr val="accent2"/>
              </a:solidFill>
            </a:endParaRPr>
          </a:p>
          <a:p>
            <a:pPr indent="-317500" lvl="0" marL="457200" rtl="0" algn="l">
              <a:lnSpc>
                <a:spcPct val="115000"/>
              </a:lnSpc>
              <a:spcBef>
                <a:spcPts val="500"/>
              </a:spcBef>
              <a:spcAft>
                <a:spcPts val="0"/>
              </a:spcAft>
              <a:buClr>
                <a:schemeClr val="dk1"/>
              </a:buClr>
              <a:buSzPts val="1400"/>
              <a:buChar char="•"/>
            </a:pPr>
            <a:r>
              <a:rPr lang="en" sz="1400">
                <a:solidFill>
                  <a:schemeClr val="dk1"/>
                </a:solidFill>
              </a:rPr>
              <a:t>Successfully extracted text from PDF files using </a:t>
            </a:r>
            <a:r>
              <a:rPr lang="en" sz="1400">
                <a:solidFill>
                  <a:schemeClr val="dk1"/>
                </a:solidFill>
                <a:highlight>
                  <a:schemeClr val="accent3"/>
                </a:highlight>
                <a:latin typeface="Roboto Mono"/>
                <a:ea typeface="Roboto Mono"/>
                <a:cs typeface="Roboto Mono"/>
                <a:sym typeface="Roboto Mono"/>
              </a:rPr>
              <a:t>PyPDF2</a:t>
            </a:r>
            <a:r>
              <a:rPr lang="en" sz="1400">
                <a:solidFill>
                  <a:schemeClr val="dk1"/>
                </a:solidFill>
              </a:rPr>
              <a:t> combined with regex for cleaning irrelevant information.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Utilized </a:t>
            </a:r>
            <a:r>
              <a:rPr lang="en" sz="1400">
                <a:solidFill>
                  <a:schemeClr val="dk1"/>
                </a:solidFill>
                <a:highlight>
                  <a:schemeClr val="accent3"/>
                </a:highlight>
                <a:latin typeface="Roboto Mono"/>
                <a:ea typeface="Roboto Mono"/>
                <a:cs typeface="Roboto Mono"/>
                <a:sym typeface="Roboto Mono"/>
              </a:rPr>
              <a:t>nltk</a:t>
            </a:r>
            <a:r>
              <a:rPr lang="en" sz="1400">
                <a:solidFill>
                  <a:schemeClr val="dk1"/>
                </a:solidFill>
              </a:rPr>
              <a:t> for sentence segmentation, converting unstructured text into meaningful sentence units.</a:t>
            </a:r>
            <a:endParaRPr sz="1400">
              <a:solidFill>
                <a:schemeClr val="dk1"/>
              </a:solidFill>
            </a:endParaRPr>
          </a:p>
          <a:p>
            <a:pPr indent="0" lvl="0" marL="0" rtl="0" algn="l">
              <a:lnSpc>
                <a:spcPct val="115000"/>
              </a:lnSpc>
              <a:spcBef>
                <a:spcPts val="500"/>
              </a:spcBef>
              <a:spcAft>
                <a:spcPts val="0"/>
              </a:spcAft>
              <a:buNone/>
            </a:pPr>
            <a:r>
              <a:rPr b="1" lang="en" sz="1400">
                <a:solidFill>
                  <a:schemeClr val="accent2"/>
                </a:solidFill>
              </a:rPr>
              <a:t>Data Validation and Metric Alignment</a:t>
            </a:r>
            <a:r>
              <a:rPr lang="en" sz="1400">
                <a:solidFill>
                  <a:schemeClr val="accent2"/>
                </a:solidFill>
              </a:rPr>
              <a:t>:</a:t>
            </a:r>
            <a:endParaRPr sz="1400">
              <a:solidFill>
                <a:schemeClr val="accent2"/>
              </a:solidFill>
            </a:endParaRPr>
          </a:p>
          <a:p>
            <a:pPr indent="-317500" lvl="0" marL="457200" rtl="0" algn="l">
              <a:lnSpc>
                <a:spcPct val="115000"/>
              </a:lnSpc>
              <a:spcBef>
                <a:spcPts val="500"/>
              </a:spcBef>
              <a:spcAft>
                <a:spcPts val="0"/>
              </a:spcAft>
              <a:buClr>
                <a:schemeClr val="dk1"/>
              </a:buClr>
              <a:buSzPts val="1400"/>
              <a:buChar char="•"/>
            </a:pPr>
            <a:r>
              <a:rPr lang="en" sz="1400">
                <a:solidFill>
                  <a:schemeClr val="dk1"/>
                </a:solidFill>
              </a:rPr>
              <a:t>Leveraged </a:t>
            </a:r>
            <a:r>
              <a:rPr lang="en" sz="1400">
                <a:solidFill>
                  <a:schemeClr val="dk1"/>
                </a:solidFill>
                <a:highlight>
                  <a:schemeClr val="accent3"/>
                </a:highlight>
                <a:latin typeface="Roboto Mono"/>
                <a:ea typeface="Roboto Mono"/>
                <a:cs typeface="Roboto Mono"/>
                <a:sym typeface="Roboto Mono"/>
              </a:rPr>
              <a:t>flatten_json</a:t>
            </a:r>
            <a:r>
              <a:rPr lang="en" sz="1400">
                <a:solidFill>
                  <a:schemeClr val="dk1"/>
                </a:solidFill>
              </a:rPr>
              <a:t> to parse nested JSON into structured tables, ensuring alignment with core ESG metrics.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Verified data coverage against SGX’s key ESG indicators.</a:t>
            </a:r>
            <a:endParaRPr sz="1400">
              <a:solidFill>
                <a:schemeClr val="dk1"/>
              </a:solidFill>
            </a:endParaRPr>
          </a:p>
          <a:p>
            <a:pPr indent="0" lvl="0" marL="0" rtl="0" algn="l">
              <a:lnSpc>
                <a:spcPct val="115000"/>
              </a:lnSpc>
              <a:spcBef>
                <a:spcPts val="500"/>
              </a:spcBef>
              <a:spcAft>
                <a:spcPts val="0"/>
              </a:spcAft>
              <a:buNone/>
            </a:pPr>
            <a:r>
              <a:rPr b="1" lang="en" sz="1400">
                <a:solidFill>
                  <a:schemeClr val="accent2"/>
                </a:solidFill>
              </a:rPr>
              <a:t>Potential for Model Expansion</a:t>
            </a:r>
            <a:r>
              <a:rPr lang="en" sz="1400">
                <a:solidFill>
                  <a:schemeClr val="accent2"/>
                </a:solidFill>
              </a:rPr>
              <a:t>:</a:t>
            </a:r>
            <a:endParaRPr sz="1400">
              <a:solidFill>
                <a:schemeClr val="accent2"/>
              </a:solidFill>
            </a:endParaRPr>
          </a:p>
          <a:p>
            <a:pPr indent="-317500" lvl="0" marL="457200" rtl="0" algn="l">
              <a:lnSpc>
                <a:spcPct val="115000"/>
              </a:lnSpc>
              <a:spcBef>
                <a:spcPts val="500"/>
              </a:spcBef>
              <a:spcAft>
                <a:spcPts val="0"/>
              </a:spcAft>
              <a:buClr>
                <a:schemeClr val="dk1"/>
              </a:buClr>
              <a:buSzPts val="1400"/>
              <a:buChar char="•"/>
            </a:pPr>
            <a:r>
              <a:rPr lang="en" sz="1400">
                <a:solidFill>
                  <a:schemeClr val="dk1"/>
                </a:solidFill>
              </a:rPr>
              <a:t>Loaded pre-trained language models to explore cross-language and cross-industry adaptability.</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Established the foundation to support additional data types (e.g., HTML reports).</a:t>
            </a:r>
            <a:endParaRPr sz="1400">
              <a:solidFill>
                <a:schemeClr val="dk1"/>
              </a:solidFill>
            </a:endParaRPr>
          </a:p>
        </p:txBody>
      </p:sp>
      <p:sp>
        <p:nvSpPr>
          <p:cNvPr id="166" name="Google Shape;166;p30"/>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4</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3960"/>
              <a:buFont typeface="Arial"/>
              <a:buNone/>
            </a:pPr>
            <a:r>
              <a:rPr b="1" lang="en" sz="3200"/>
              <a:t>Subgroup A: Recommendations</a:t>
            </a:r>
            <a:endParaRPr b="1" sz="3200"/>
          </a:p>
        </p:txBody>
      </p:sp>
      <p:sp>
        <p:nvSpPr>
          <p:cNvPr id="172" name="Google Shape;172;p31"/>
          <p:cNvSpPr txBox="1"/>
          <p:nvPr>
            <p:ph idx="1" type="body"/>
          </p:nvPr>
        </p:nvSpPr>
        <p:spPr>
          <a:xfrm>
            <a:off x="628650" y="1143850"/>
            <a:ext cx="8151900" cy="352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018"/>
              <a:buNone/>
            </a:pPr>
            <a:r>
              <a:rPr b="1" lang="en" sz="1700">
                <a:solidFill>
                  <a:schemeClr val="accent2"/>
                </a:solidFill>
              </a:rPr>
              <a:t>Optimize PDF Processing Efficiency</a:t>
            </a:r>
            <a:r>
              <a:rPr lang="en" sz="1700">
                <a:solidFill>
                  <a:schemeClr val="accent2"/>
                </a:solidFill>
              </a:rPr>
              <a:t>:</a:t>
            </a:r>
            <a:endParaRPr sz="1700">
              <a:solidFill>
                <a:schemeClr val="accent2"/>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Enhance computational efficiency and storage management for batch data processing workflows.</a:t>
            </a:r>
            <a:endParaRPr sz="1700">
              <a:solidFill>
                <a:schemeClr val="dk1"/>
              </a:solidFill>
            </a:endParaRPr>
          </a:p>
          <a:p>
            <a:pPr indent="0" lvl="0" marL="0" rtl="0" algn="l">
              <a:lnSpc>
                <a:spcPct val="115000"/>
              </a:lnSpc>
              <a:spcBef>
                <a:spcPts val="0"/>
              </a:spcBef>
              <a:spcAft>
                <a:spcPts val="0"/>
              </a:spcAft>
              <a:buSzPts val="1018"/>
              <a:buNone/>
            </a:pPr>
            <a:r>
              <a:rPr b="1" lang="en" sz="1700">
                <a:solidFill>
                  <a:schemeClr val="accent2"/>
                </a:solidFill>
              </a:rPr>
              <a:t>Improve Algorithm Robustness</a:t>
            </a:r>
            <a:r>
              <a:rPr lang="en" sz="1700">
                <a:solidFill>
                  <a:schemeClr val="accent2"/>
                </a:solidFill>
              </a:rPr>
              <a:t>:</a:t>
            </a:r>
            <a:endParaRPr sz="1700">
              <a:solidFill>
                <a:schemeClr val="accent2"/>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Combine sentence segmentation with classification techniques to improve accuracy in extracting ESG-specific information and understanding context.</a:t>
            </a:r>
            <a:endParaRPr sz="1700">
              <a:solidFill>
                <a:schemeClr val="dk1"/>
              </a:solidFill>
            </a:endParaRPr>
          </a:p>
          <a:p>
            <a:pPr indent="0" lvl="0" marL="0" rtl="0" algn="l">
              <a:lnSpc>
                <a:spcPct val="115000"/>
              </a:lnSpc>
              <a:spcBef>
                <a:spcPts val="0"/>
              </a:spcBef>
              <a:spcAft>
                <a:spcPts val="0"/>
              </a:spcAft>
              <a:buSzPts val="1018"/>
              <a:buNone/>
            </a:pPr>
            <a:r>
              <a:rPr b="1" lang="en" sz="1700">
                <a:solidFill>
                  <a:schemeClr val="accent2"/>
                </a:solidFill>
              </a:rPr>
              <a:t>Enable Greenwashing Detection</a:t>
            </a:r>
            <a:r>
              <a:rPr lang="en" sz="1700">
                <a:solidFill>
                  <a:schemeClr val="accent2"/>
                </a:solidFill>
              </a:rPr>
              <a:t>:</a:t>
            </a:r>
            <a:endParaRPr sz="1700">
              <a:solidFill>
                <a:schemeClr val="accent2"/>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Integrate sentiment analysis and semantic consistency checks to identify misleading or inconsistent ESG claims.</a:t>
            </a:r>
            <a:endParaRPr sz="1700">
              <a:solidFill>
                <a:schemeClr val="dk1"/>
              </a:solidFill>
            </a:endParaRPr>
          </a:p>
          <a:p>
            <a:pPr indent="0" lvl="0" marL="0" rtl="0" algn="l">
              <a:lnSpc>
                <a:spcPct val="115000"/>
              </a:lnSpc>
              <a:spcBef>
                <a:spcPts val="0"/>
              </a:spcBef>
              <a:spcAft>
                <a:spcPts val="0"/>
              </a:spcAft>
              <a:buSzPts val="1018"/>
              <a:buNone/>
            </a:pPr>
            <a:r>
              <a:rPr b="1" lang="en" sz="1700">
                <a:solidFill>
                  <a:schemeClr val="accent2"/>
                </a:solidFill>
              </a:rPr>
              <a:t>Expand to Multilingual Contexts</a:t>
            </a:r>
            <a:r>
              <a:rPr lang="en" sz="1700">
                <a:solidFill>
                  <a:schemeClr val="accent2"/>
                </a:solidFill>
              </a:rPr>
              <a:t>:</a:t>
            </a:r>
            <a:endParaRPr sz="1700">
              <a:solidFill>
                <a:schemeClr val="accent2"/>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Develop multilingual capabilities to accommodate the growing diversity of international ESG reports.</a:t>
            </a:r>
            <a:endParaRPr sz="1700">
              <a:solidFill>
                <a:schemeClr val="dk1"/>
              </a:solidFill>
            </a:endParaRPr>
          </a:p>
        </p:txBody>
      </p:sp>
      <p:sp>
        <p:nvSpPr>
          <p:cNvPr id="173" name="Google Shape;173;p31"/>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5</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a:t>Subgroup B Objectives</a:t>
            </a:r>
            <a:endParaRPr b="1"/>
          </a:p>
        </p:txBody>
      </p:sp>
      <p:sp>
        <p:nvSpPr>
          <p:cNvPr id="179" name="Google Shape;179;p32"/>
          <p:cNvSpPr txBox="1"/>
          <p:nvPr>
            <p:ph idx="1" type="body"/>
          </p:nvPr>
        </p:nvSpPr>
        <p:spPr>
          <a:xfrm>
            <a:off x="607038" y="1143850"/>
            <a:ext cx="7932900" cy="1422600"/>
          </a:xfrm>
          <a:prstGeom prst="rect">
            <a:avLst/>
          </a:prstGeom>
          <a:noFill/>
          <a:ln>
            <a:noFill/>
          </a:ln>
        </p:spPr>
        <p:txBody>
          <a:bodyPr anchorCtr="0" anchor="t" bIns="45700" lIns="91425" spcFirstLastPara="1" rIns="91425" wrap="square" tIns="45700">
            <a:normAutofit fontScale="62500" lnSpcReduction="20000"/>
          </a:bodyPr>
          <a:lstStyle/>
          <a:p>
            <a:pPr indent="-161925" lvl="0" marL="228600" rtl="0" algn="l">
              <a:lnSpc>
                <a:spcPct val="90000"/>
              </a:lnSpc>
              <a:spcBef>
                <a:spcPts val="0"/>
              </a:spcBef>
              <a:spcAft>
                <a:spcPts val="0"/>
              </a:spcAft>
              <a:buClr>
                <a:srgbClr val="ED7F0D"/>
              </a:buClr>
              <a:buSzPct val="100000"/>
              <a:buChar char="•"/>
            </a:pPr>
            <a:r>
              <a:rPr lang="en">
                <a:solidFill>
                  <a:srgbClr val="ED7F0D"/>
                </a:solidFill>
              </a:rPr>
              <a:t>ESG performance evaluation and analysis</a:t>
            </a:r>
            <a:endParaRPr>
              <a:solidFill>
                <a:srgbClr val="ED7F0D"/>
              </a:solidFill>
            </a:endParaRPr>
          </a:p>
          <a:p>
            <a:pPr indent="-285750" lvl="1" marL="577850" rtl="0" algn="l">
              <a:lnSpc>
                <a:spcPct val="90000"/>
              </a:lnSpc>
              <a:spcBef>
                <a:spcPts val="500"/>
              </a:spcBef>
              <a:spcAft>
                <a:spcPts val="0"/>
              </a:spcAft>
              <a:buClr>
                <a:srgbClr val="004282"/>
              </a:buClr>
              <a:buSzPct val="100000"/>
              <a:buFont typeface="Courier New"/>
              <a:buChar char="o"/>
            </a:pPr>
            <a:r>
              <a:rPr lang="en"/>
              <a:t>Develop a set of scoring criteria based on SGX core ESG indicators</a:t>
            </a:r>
            <a:endParaRPr/>
          </a:p>
          <a:p>
            <a:pPr indent="-285750" lvl="1" marL="577850" rtl="0" algn="l">
              <a:lnSpc>
                <a:spcPct val="90000"/>
              </a:lnSpc>
              <a:spcBef>
                <a:spcPts val="500"/>
              </a:spcBef>
              <a:spcAft>
                <a:spcPts val="0"/>
              </a:spcAft>
              <a:buClr>
                <a:srgbClr val="004282"/>
              </a:buClr>
              <a:buSzPct val="100000"/>
              <a:buFont typeface="Courier New"/>
              <a:buChar char="o"/>
            </a:pPr>
            <a:r>
              <a:rPr lang="en"/>
              <a:t>The score is scored after subdivision based on the three dimensions of ESG. (The weight of the new energy industry environment module will be higher)</a:t>
            </a:r>
            <a:endParaRPr/>
          </a:p>
          <a:p>
            <a:pPr indent="-285750" lvl="1" marL="577850" rtl="0" algn="l">
              <a:lnSpc>
                <a:spcPct val="90000"/>
              </a:lnSpc>
              <a:spcBef>
                <a:spcPts val="500"/>
              </a:spcBef>
              <a:spcAft>
                <a:spcPts val="0"/>
              </a:spcAft>
              <a:buClr>
                <a:srgbClr val="004282"/>
              </a:buClr>
              <a:buSzPct val="100000"/>
              <a:buFont typeface="Courier New"/>
              <a:buChar char="o"/>
            </a:pPr>
            <a:r>
              <a:rPr lang="en"/>
              <a:t>Define ESG indicators and weights specific to the new energy industry.</a:t>
            </a:r>
            <a:endParaRPr/>
          </a:p>
          <a:p>
            <a:pPr indent="-285750" lvl="1" marL="577850" rtl="0" algn="l">
              <a:lnSpc>
                <a:spcPct val="90000"/>
              </a:lnSpc>
              <a:spcBef>
                <a:spcPts val="500"/>
              </a:spcBef>
              <a:spcAft>
                <a:spcPts val="0"/>
              </a:spcAft>
              <a:buClr>
                <a:srgbClr val="004282"/>
              </a:buClr>
              <a:buSzPct val="100000"/>
              <a:buFont typeface="Courier New"/>
              <a:buChar char="o"/>
            </a:pPr>
            <a:r>
              <a:rPr lang="en"/>
              <a:t>Standardize the score of the indicator</a:t>
            </a:r>
            <a:endParaRPr/>
          </a:p>
        </p:txBody>
      </p:sp>
      <p:sp>
        <p:nvSpPr>
          <p:cNvPr id="180" name="Google Shape;180;p32"/>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6</a:t>
            </a:r>
            <a:endParaRPr b="1" i="0" sz="2800" u="none" cap="none" strike="noStrike">
              <a:solidFill>
                <a:schemeClr val="lt1"/>
              </a:solidFill>
              <a:latin typeface="Arial"/>
              <a:ea typeface="Arial"/>
              <a:cs typeface="Arial"/>
              <a:sym typeface="Arial"/>
            </a:endParaRPr>
          </a:p>
        </p:txBody>
      </p:sp>
      <p:pic>
        <p:nvPicPr>
          <p:cNvPr id="181" name="Google Shape;181;p32"/>
          <p:cNvPicPr preferRelativeResize="0"/>
          <p:nvPr/>
        </p:nvPicPr>
        <p:blipFill>
          <a:blip r:embed="rId3">
            <a:alphaModFix/>
          </a:blip>
          <a:stretch>
            <a:fillRect/>
          </a:stretch>
        </p:blipFill>
        <p:spPr>
          <a:xfrm>
            <a:off x="892263" y="2482300"/>
            <a:ext cx="7359476" cy="234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628650" y="398058"/>
            <a:ext cx="7886700" cy="74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282"/>
              </a:buClr>
              <a:buSzPts val="4400"/>
              <a:buFont typeface="Arial"/>
              <a:buNone/>
            </a:pPr>
            <a:r>
              <a:rPr b="1" lang="en"/>
              <a:t>Subgroup B: Key Findings</a:t>
            </a:r>
            <a:endParaRPr b="1"/>
          </a:p>
        </p:txBody>
      </p:sp>
      <p:sp>
        <p:nvSpPr>
          <p:cNvPr id="187" name="Google Shape;187;p33"/>
          <p:cNvSpPr txBox="1"/>
          <p:nvPr>
            <p:ph idx="1" type="body"/>
          </p:nvPr>
        </p:nvSpPr>
        <p:spPr>
          <a:xfrm>
            <a:off x="628650" y="1060150"/>
            <a:ext cx="7886700" cy="3957000"/>
          </a:xfrm>
          <a:prstGeom prst="rect">
            <a:avLst/>
          </a:prstGeom>
          <a:noFill/>
          <a:ln>
            <a:noFill/>
          </a:ln>
        </p:spPr>
        <p:txBody>
          <a:bodyPr anchorCtr="0" anchor="t" bIns="45700" lIns="91425" spcFirstLastPara="1" rIns="91425" wrap="square" tIns="45700">
            <a:normAutofit fontScale="62500" lnSpcReduction="10000"/>
          </a:bodyPr>
          <a:lstStyle/>
          <a:p>
            <a:pPr indent="-161925" lvl="0" marL="228600" rtl="0" algn="l">
              <a:lnSpc>
                <a:spcPct val="90000"/>
              </a:lnSpc>
              <a:spcBef>
                <a:spcPts val="0"/>
              </a:spcBef>
              <a:spcAft>
                <a:spcPts val="0"/>
              </a:spcAft>
              <a:buClr>
                <a:srgbClr val="ED7F0D"/>
              </a:buClr>
              <a:buSzPct val="100000"/>
              <a:buChar char="•"/>
            </a:pPr>
            <a:r>
              <a:rPr lang="en">
                <a:solidFill>
                  <a:srgbClr val="ED7F0D"/>
                </a:solidFill>
              </a:rPr>
              <a:t>Insights on ESG performance trends and patterns.</a:t>
            </a:r>
            <a:endParaRPr>
              <a:solidFill>
                <a:srgbClr val="ED7F0D"/>
              </a:solidFill>
            </a:endParaRPr>
          </a:p>
          <a:p>
            <a:pPr indent="-122237" lvl="0" marL="228600" rtl="0" algn="l">
              <a:lnSpc>
                <a:spcPct val="90000"/>
              </a:lnSpc>
              <a:spcBef>
                <a:spcPts val="0"/>
              </a:spcBef>
              <a:spcAft>
                <a:spcPts val="0"/>
              </a:spcAft>
              <a:buClr>
                <a:srgbClr val="ED7F0D"/>
              </a:buClr>
              <a:buSzPct val="64285"/>
              <a:buChar char="•"/>
            </a:pPr>
            <a:r>
              <a:t/>
            </a:r>
            <a:endParaRPr>
              <a:solidFill>
                <a:srgbClr val="ED7F0D"/>
              </a:solidFill>
            </a:endParaRPr>
          </a:p>
          <a:p>
            <a:pPr indent="457200" lvl="0" marL="0" rtl="0" algn="l">
              <a:spcBef>
                <a:spcPts val="1000"/>
              </a:spcBef>
              <a:spcAft>
                <a:spcPts val="0"/>
              </a:spcAft>
              <a:buNone/>
            </a:pPr>
            <a:r>
              <a:rPr lang="en"/>
              <a:t>Analysis of ESG scores for companies and sub-industries：</a:t>
            </a:r>
            <a:endParaRPr/>
          </a:p>
          <a:p>
            <a:pPr indent="-209550" lvl="1" marL="685800" rtl="0" algn="l">
              <a:spcBef>
                <a:spcPts val="500"/>
              </a:spcBef>
              <a:spcAft>
                <a:spcPts val="0"/>
              </a:spcAft>
              <a:buSzPct val="100000"/>
              <a:buFont typeface="Courier New"/>
              <a:buChar char="o"/>
            </a:pPr>
            <a:r>
              <a:rPr lang="en"/>
              <a:t>Wind and solar companies excel in environmental performance (carbon reduction, resource efficiency), while energy storage companies have challenges in waste management and supply chain transparency. There is still room for improvement in governance transparency and accountability mechanisms across the industry.</a:t>
            </a:r>
            <a:endParaRPr/>
          </a:p>
          <a:p>
            <a:pPr indent="457200" lvl="0" marL="0" rtl="0" algn="l">
              <a:spcBef>
                <a:spcPts val="1000"/>
              </a:spcBef>
              <a:spcAft>
                <a:spcPts val="0"/>
              </a:spcAft>
              <a:buNone/>
            </a:pPr>
            <a:r>
              <a:rPr lang="en"/>
              <a:t>ESG strengths and weaknesses identification：</a:t>
            </a:r>
            <a:endParaRPr/>
          </a:p>
          <a:p>
            <a:pPr indent="-209550" lvl="1" marL="685800" rtl="0" algn="l">
              <a:spcBef>
                <a:spcPts val="500"/>
              </a:spcBef>
              <a:spcAft>
                <a:spcPts val="0"/>
              </a:spcAft>
              <a:buSzPct val="100000"/>
              <a:buFont typeface="Courier New"/>
              <a:buChar char="o"/>
            </a:pPr>
            <a:r>
              <a:rPr lang="en"/>
              <a:t>The new energy sector has significant advantages in environmental protection (carbon reduction, clean energy), but still faces challenges in governance transparency, supply chain compliance and waste management.</a:t>
            </a:r>
            <a:endParaRPr/>
          </a:p>
          <a:p>
            <a:pPr indent="457200" lvl="0" marL="0" rtl="0" algn="l">
              <a:spcBef>
                <a:spcPts val="1000"/>
              </a:spcBef>
              <a:spcAft>
                <a:spcPts val="0"/>
              </a:spcAft>
              <a:buNone/>
            </a:pPr>
            <a:r>
              <a:rPr lang="en"/>
              <a:t>The relationship between ESG and financial indicators：</a:t>
            </a:r>
            <a:endParaRPr/>
          </a:p>
          <a:p>
            <a:pPr indent="-209550" lvl="1" marL="685800" rtl="0" algn="l">
              <a:spcBef>
                <a:spcPts val="500"/>
              </a:spcBef>
              <a:spcAft>
                <a:spcPts val="0"/>
              </a:spcAft>
              <a:buSzPct val="100000"/>
              <a:buFont typeface="Courier New"/>
              <a:buChar char="o"/>
            </a:pPr>
            <a:r>
              <a:rPr lang="en"/>
              <a:t>New energy companies with high ESG score usually have low volatility and low capital cost, showing strong market competitiveness; However, there are differences in performance on stock price correlation, and the financial impact varies by company and sub-sector.</a:t>
            </a:r>
            <a:endParaRPr/>
          </a:p>
        </p:txBody>
      </p:sp>
      <p:sp>
        <p:nvSpPr>
          <p:cNvPr id="188" name="Google Shape;188;p33"/>
          <p:cNvSpPr txBox="1"/>
          <p:nvPr/>
        </p:nvSpPr>
        <p:spPr>
          <a:xfrm>
            <a:off x="48358" y="273844"/>
            <a:ext cx="769200" cy="994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800"/>
              <a:buFont typeface="Arial"/>
              <a:buNone/>
            </a:pPr>
            <a:r>
              <a:rPr b="1" i="0" lang="en" sz="2800" u="none" cap="none" strike="noStrike">
                <a:solidFill>
                  <a:schemeClr val="lt1"/>
                </a:solidFill>
                <a:latin typeface="Arial"/>
                <a:ea typeface="Arial"/>
                <a:cs typeface="Arial"/>
                <a:sym typeface="Arial"/>
              </a:rPr>
              <a:t>0</a:t>
            </a:r>
            <a:r>
              <a:rPr b="1" lang="en" sz="2800">
                <a:solidFill>
                  <a:schemeClr val="lt1"/>
                </a:solidFill>
              </a:rPr>
              <a:t>7</a:t>
            </a:r>
            <a:endParaRPr b="1" i="0" sz="2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