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B44"/>
    <a:srgbClr val="FFE697"/>
    <a:srgbClr val="FFE07D"/>
    <a:srgbClr val="FFCCFF"/>
    <a:srgbClr val="D69EF8"/>
    <a:srgbClr val="E75C31"/>
    <a:srgbClr val="F5BBA9"/>
    <a:srgbClr val="552F99"/>
    <a:srgbClr val="6C34AA"/>
    <a:srgbClr val="CBE4B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95" autoAdjust="0"/>
  </p:normalViewPr>
  <p:slideViewPr>
    <p:cSldViewPr>
      <p:cViewPr varScale="1">
        <p:scale>
          <a:sx n="65" d="100"/>
          <a:sy n="65" d="100"/>
        </p:scale>
        <p:origin x="-10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3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7AE031-A96D-4F8B-A765-F2A7267F7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A8F7E2-F254-439C-9411-7B452106FA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4B635-DCC0-4D04-A0D6-918769F658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31312-33E0-4455-933E-E961919325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1143000"/>
            <a:ext cx="20764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143000"/>
            <a:ext cx="60769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D07C4-E475-4FA4-90E1-9F5003669D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71B37-FD43-446A-A47B-2B42DA4557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E4A95-403F-441C-AEC6-159A041C2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332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332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D445B-605C-44F2-B99E-17344C572C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2A2BE-40C7-4193-A75C-DB70839C9C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E2BE9-7D30-4A5F-B617-A3B3A94B39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CCB4B-4AF7-4D73-9F39-6FF342DBE6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27A96-5C45-4772-8B78-8C89770EC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944E5-3948-4A9C-A854-F53F46261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332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6088E9A-425E-4F59-9CC8-2CFACBA8BD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3886200" y="3810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6248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0"/>
            <a:ext cx="624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876800"/>
            <a:ext cx="419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lowchart: Magnetic Disk 4"/>
          <p:cNvSpPr/>
          <p:nvPr/>
        </p:nvSpPr>
        <p:spPr>
          <a:xfrm>
            <a:off x="7467600" y="5257800"/>
            <a:ext cx="838200" cy="1219200"/>
          </a:xfrm>
          <a:prstGeom prst="flowChartMagneticDisk">
            <a:avLst/>
          </a:prstGeom>
          <a:solidFill>
            <a:srgbClr val="BBC3E3"/>
          </a:solidFill>
          <a:ln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flat" dir="t"/>
          </a:scene3d>
          <a:sp3d extrusionH="69850" contourW="12700" prstMaterial="metal">
            <a:bevelT w="635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5715000"/>
            <a:ext cx="369332" cy="747962"/>
          </a:xfrm>
          <a:prstGeom prst="rect">
            <a:avLst/>
          </a:prstGeom>
          <a:noFill/>
        </p:spPr>
        <p:txBody>
          <a:bodyPr vert="vert" wrap="square" rtlCol="0" anchor="t" anchorCtr="1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6400800" y="5638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00800" y="60960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486400"/>
            <a:ext cx="20185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  <a:sp3d>
            <a:bevelT w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Data access layer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28800" y="55626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5372894" y="20185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5370909" y="4610497"/>
            <a:ext cx="53498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2782888" y="2017712"/>
            <a:ext cx="5318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781300" y="4610100"/>
            <a:ext cx="534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43800" y="2819400"/>
            <a:ext cx="18382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  <a:sp3d>
            <a:bevelT w="63500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53876" y="762000"/>
            <a:ext cx="13901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  <a:sp3d>
            <a:bevelT w="63500"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Client Code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7315200" y="990600"/>
            <a:ext cx="3794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7315200" y="31242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4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4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8" grpId="0"/>
      <p:bldP spid="19" grpId="0" animBg="1"/>
      <p:bldP spid="37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53200" y="3505200"/>
            <a:ext cx="1143000" cy="381000"/>
          </a:xfrm>
          <a:prstGeom prst="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1949999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3429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600200"/>
            <a:ext cx="251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urved Right Arrow 3"/>
          <p:cNvSpPr/>
          <p:nvPr/>
        </p:nvSpPr>
        <p:spPr>
          <a:xfrm rot="5984830">
            <a:off x="4434769" y="-976181"/>
            <a:ext cx="1053255" cy="3599876"/>
          </a:xfrm>
          <a:prstGeom prst="curvedRightArrow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5860176">
            <a:off x="5158425" y="-1034696"/>
            <a:ext cx="990600" cy="4048663"/>
          </a:xfrm>
          <a:prstGeom prst="curvedRightArrow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5410200"/>
            <a:ext cx="1143000" cy="381000"/>
          </a:xfrm>
          <a:prstGeom prst="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1949999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410200"/>
            <a:ext cx="1223412" cy="369332"/>
          </a:xfrm>
          <a:prstGeom prst="rect">
            <a:avLst/>
          </a:prstGeom>
          <a:noFill/>
          <a:scene3d>
            <a:camera prst="orthographicFront">
              <a:rot lat="0" lon="24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The 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3505200"/>
            <a:ext cx="1193660" cy="369332"/>
          </a:xfrm>
          <a:prstGeom prst="rect">
            <a:avLst/>
          </a:prstGeom>
          <a:noFill/>
          <a:scene3d>
            <a:camera prst="orthographicFront">
              <a:rot lat="0" lon="24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The Table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6896894" y="3237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6" grpId="0" animBg="1"/>
      <p:bldP spid="7" grpId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53200" y="5334000"/>
            <a:ext cx="1752600" cy="990600"/>
          </a:xfrm>
          <a:prstGeom prst="roundRect">
            <a:avLst/>
          </a:prstGeom>
          <a:solidFill>
            <a:srgbClr val="D47B44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733800" y="5334000"/>
            <a:ext cx="1752600" cy="990600"/>
          </a:xfrm>
          <a:prstGeom prst="roundRect">
            <a:avLst/>
          </a:prstGeom>
          <a:solidFill>
            <a:srgbClr val="D47B44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5334000"/>
            <a:ext cx="1752600" cy="990600"/>
          </a:xfrm>
          <a:prstGeom prst="roundRect">
            <a:avLst/>
          </a:prstGeom>
          <a:solidFill>
            <a:srgbClr val="D47B44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638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563880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563880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DAL</a:t>
            </a:r>
          </a:p>
        </p:txBody>
      </p:sp>
      <p:cxnSp>
        <p:nvCxnSpPr>
          <p:cNvPr id="9" name="Straight Arrow Connector 8"/>
          <p:cNvCxnSpPr>
            <a:stCxn id="2" idx="1"/>
            <a:endCxn id="3" idx="3"/>
          </p:cNvCxnSpPr>
          <p:nvPr/>
        </p:nvCxnSpPr>
        <p:spPr>
          <a:xfrm rot="10800000">
            <a:off x="5486400" y="58293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667000" y="58674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1676400" y="4343400"/>
            <a:ext cx="152400" cy="990600"/>
          </a:xfrm>
          <a:prstGeom prst="downArrow">
            <a:avLst/>
          </a:prstGeom>
          <a:solidFill>
            <a:srgbClr val="FFE07D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4495800" y="3810000"/>
            <a:ext cx="152400" cy="1524000"/>
          </a:xfrm>
          <a:prstGeom prst="downArrow">
            <a:avLst/>
          </a:prstGeom>
          <a:solidFill>
            <a:srgbClr val="FFE07D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7315200" y="4343400"/>
            <a:ext cx="152400" cy="990600"/>
          </a:xfrm>
          <a:prstGeom prst="downArrow">
            <a:avLst/>
          </a:prstGeom>
          <a:solidFill>
            <a:srgbClr val="FFE07D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676400" y="4267200"/>
            <a:ext cx="5791200" cy="4571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04800"/>
            <a:ext cx="2743200" cy="3505200"/>
          </a:xfrm>
          <a:prstGeom prst="rect">
            <a:avLst/>
          </a:prstGeom>
          <a:noFill/>
          <a:ln w="9525">
            <a:solidFill>
              <a:srgbClr val="D47B44"/>
            </a:solidFill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304800" y="3505200"/>
            <a:ext cx="2655535" cy="369332"/>
          </a:xfrm>
          <a:prstGeom prst="rect">
            <a:avLst/>
          </a:prstGeom>
          <a:noFill/>
          <a:ln>
            <a:solidFill>
              <a:srgbClr val="D47B44"/>
            </a:solidFill>
          </a:ln>
          <a:effectLst>
            <a:outerShdw blurRad="50800" dist="177800" dir="4980000" algn="ctr" rotWithShape="0">
              <a:srgbClr val="D47B44">
                <a:alpha val="57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We all understand entity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28" grpId="0" animBg="1"/>
      <p:bldP spid="29" grpId="0" animBg="1"/>
      <p:bldP spid="30" grpId="0" animBg="1"/>
      <p:bldP spid="41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0" y="14478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4384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0" y="34290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44196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2438400"/>
            <a:ext cx="1600200" cy="685800"/>
          </a:xfrm>
          <a:prstGeom prst="roundRect">
            <a:avLst/>
          </a:prstGeom>
          <a:solidFill>
            <a:srgbClr val="CBE4BA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00800" y="47244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915694" y="3237706"/>
            <a:ext cx="2971006" cy="794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17526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27432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0800" y="37338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9200" y="2743200"/>
            <a:ext cx="13716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29000" y="2514600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Generalized </a:t>
            </a:r>
            <a:br>
              <a:rPr lang="en-US" sz="1400" dirty="0" smtClean="0"/>
            </a:br>
            <a:r>
              <a:rPr lang="en-US" sz="1400" dirty="0" smtClean="0"/>
              <a:t>query mechanism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0" y="1524000"/>
            <a:ext cx="1688283" cy="52322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 Collection </a:t>
            </a:r>
            <a:br>
              <a:rPr lang="en-US" sz="1400" dirty="0" smtClean="0"/>
            </a:br>
            <a:r>
              <a:rPr lang="en-US" sz="1400" dirty="0" smtClean="0"/>
              <a:t>         Objects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162800" y="2514600"/>
            <a:ext cx="1029449" cy="584775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ADO.net </a:t>
            </a:r>
            <a:br>
              <a:rPr lang="en-US" sz="1600" dirty="0" smtClean="0"/>
            </a:br>
            <a:r>
              <a:rPr lang="en-US" sz="1600" dirty="0" smtClean="0"/>
              <a:t>Objects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7315200" y="3581400"/>
            <a:ext cx="712054" cy="40011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62800" y="4495800"/>
            <a:ext cx="1090363" cy="52322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Something </a:t>
            </a:r>
            <a:br>
              <a:rPr lang="en-US" sz="1400" dirty="0" smtClean="0"/>
            </a:br>
            <a:r>
              <a:rPr lang="en-US" sz="1400" dirty="0" smtClean="0"/>
              <a:t>   custom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990600" y="2438400"/>
            <a:ext cx="1600200" cy="685800"/>
          </a:xfrm>
          <a:prstGeom prst="roundRect">
            <a:avLst/>
          </a:prstGeom>
          <a:solidFill>
            <a:srgbClr val="00B0F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19200" y="2514600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   Business </a:t>
            </a:r>
            <a:br>
              <a:rPr lang="en-US" sz="1400" dirty="0" smtClean="0"/>
            </a:br>
            <a:r>
              <a:rPr lang="en-US" sz="1400" dirty="0" smtClean="0"/>
              <a:t>Object Model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2590800" y="2743200"/>
            <a:ext cx="838200" cy="1588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52600" y="3581400"/>
            <a:ext cx="253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Transformation and filling </a:t>
            </a:r>
            <a:br>
              <a:rPr lang="en-US" sz="1600" dirty="0" smtClean="0"/>
            </a:br>
            <a:r>
              <a:rPr lang="en-US" sz="1600" dirty="0" smtClean="0"/>
              <a:t>  data in the object model</a:t>
            </a:r>
            <a:endParaRPr lang="en-US" sz="1600" dirty="0"/>
          </a:p>
        </p:txBody>
      </p:sp>
      <p:cxnSp>
        <p:nvCxnSpPr>
          <p:cNvPr id="53" name="Straight Arrow Connector 52"/>
          <p:cNvCxnSpPr/>
          <p:nvPr/>
        </p:nvCxnSpPr>
        <p:spPr>
          <a:xfrm rot="5400000" flipH="1" flipV="1">
            <a:off x="2705894" y="3237706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2" grpId="0" animBg="1"/>
      <p:bldP spid="61" grpId="0"/>
      <p:bldP spid="65" grpId="0"/>
      <p:bldP spid="66" grpId="0"/>
      <p:bldP spid="67" grpId="0"/>
      <p:bldP spid="68" grpId="0"/>
      <p:bldP spid="43" grpId="0" animBg="1"/>
      <p:bldP spid="46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358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438400"/>
            <a:ext cx="358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2895600" y="762000"/>
            <a:ext cx="3352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372100" y="1638300"/>
            <a:ext cx="1752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1000" y="228600"/>
            <a:ext cx="20938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      Step 1: - </a:t>
            </a:r>
            <a:br>
              <a:rPr lang="en-US" sz="1600" dirty="0" smtClean="0"/>
            </a:br>
            <a:r>
              <a:rPr lang="en-US" sz="1400" dirty="0" smtClean="0"/>
              <a:t>Customer table attribute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3800" y="1676400"/>
            <a:ext cx="449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848600" y="20574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3886200"/>
            <a:ext cx="129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4648200" y="34290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05400" y="29718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62400" y="1828800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Step 2: - </a:t>
            </a:r>
            <a:br>
              <a:rPr lang="en-US" sz="1600" dirty="0" smtClean="0"/>
            </a:br>
            <a:r>
              <a:rPr lang="en-US" sz="1400" dirty="0" smtClean="0"/>
              <a:t>attribute all fields with </a:t>
            </a:r>
            <a:br>
              <a:rPr lang="en-US" sz="1400" dirty="0" smtClean="0"/>
            </a:br>
            <a:r>
              <a:rPr lang="en-US" sz="1400" dirty="0" smtClean="0"/>
              <a:t>column names</a:t>
            </a:r>
            <a:endParaRPr lang="en-US" sz="1400" dirty="0"/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4991894" y="27805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4991894" y="18661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7620000" y="2057400"/>
            <a:ext cx="1219200" cy="1676400"/>
          </a:xfrm>
          <a:prstGeom prst="flowChartMagneticDisk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0" y="2895600"/>
            <a:ext cx="1295400" cy="33855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0" lon="0" rev="2400000"/>
            </a:camera>
            <a:lightRig rig="threePt" dir="t"/>
          </a:scene3d>
          <a:sp3d>
            <a:bevelT prst="relaxedInset"/>
          </a:sp3d>
        </p:spPr>
        <p:txBody>
          <a:bodyPr vert="horz" wrap="square" rtlCol="0" anchor="ctr" anchorCtr="0">
            <a:spAutoFit/>
          </a:bodyPr>
          <a:lstStyle/>
          <a:p>
            <a:r>
              <a:rPr lang="en-US" sz="1600" dirty="0" smtClean="0"/>
              <a:t>SQL Server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419600" y="2590800"/>
            <a:ext cx="1600200" cy="8382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2590800"/>
            <a:ext cx="1600200" cy="8382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2819400"/>
            <a:ext cx="1467068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DataContext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95400" y="2819400"/>
            <a:ext cx="1752600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EntityObjects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19800" y="27432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95600" y="27432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019800" y="31242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2895600" y="31242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/>
      <p:bldP spid="5" grpId="0" animBg="1"/>
      <p:bldP spid="7" grpId="0" animBg="1"/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5562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0"/>
            <a:ext cx="60198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981200"/>
            <a:ext cx="3048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>
            <a:off x="-723106" y="2018506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-266700" y="4076700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0480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Query Language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429000" y="4191000"/>
            <a:ext cx="990600" cy="304800"/>
          </a:xfrm>
          <a:prstGeom prst="ellipse">
            <a:avLst/>
          </a:prstGeom>
          <a:noFill/>
          <a:ln w="12700">
            <a:noFill/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05400" y="2819400"/>
            <a:ext cx="8366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1000" y="3352800"/>
            <a:ext cx="17510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152900" y="18669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67200" y="9144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039394" y="6850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3771900" y="3771900"/>
            <a:ext cx="838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0" y="28956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Shared Entity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352800" y="228600"/>
            <a:ext cx="990600" cy="304800"/>
          </a:xfrm>
          <a:prstGeom prst="ellipse">
            <a:avLst/>
          </a:prstGeom>
          <a:noFill/>
          <a:ln w="12700">
            <a:noFill/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29400" y="30480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0" y="30480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0480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352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335280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35280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533900" y="25527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591300" y="25527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5400" y="2133600"/>
            <a:ext cx="1896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Table&lt;</a:t>
            </a:r>
            <a:r>
              <a:rPr lang="en-US" sz="1400" dirty="0" smtClean="0"/>
              <a:t>CountryEntity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029200" y="2057400"/>
            <a:ext cx="2057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1828800" y="2057400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334294" y="2551906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772694" y="2551906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28800" y="2133600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IEnumerable&lt;CountryEntity&gt;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2286794" y="3428206"/>
            <a:ext cx="1828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H="1" flipV="1">
            <a:off x="5182394" y="3428206"/>
            <a:ext cx="1828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3200400" y="4343400"/>
            <a:ext cx="2895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52800" y="4419600"/>
            <a:ext cx="2643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CountryEntity object consistent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17" grpId="0"/>
      <p:bldP spid="31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53000" y="28194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133600" y="28194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312420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12420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3886200" y="3505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86200" y="31242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2438400" y="22860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257006" y="2286000"/>
            <a:ext cx="10675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71800" y="1752600"/>
            <a:ext cx="2819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86000" y="114300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LINQ says: - I can help you query and transform </a:t>
            </a:r>
            <a:br>
              <a:rPr lang="en-US" sz="1400" dirty="0" smtClean="0"/>
            </a:br>
            <a:r>
              <a:rPr lang="en-US" sz="1400" dirty="0" smtClean="0"/>
              <a:t>             DAL to Business object models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" y="4191000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LINQ says: - I can help you ease query and filter </a:t>
            </a:r>
            <a:br>
              <a:rPr lang="en-US" sz="1400" dirty="0" smtClean="0"/>
            </a:br>
            <a:r>
              <a:rPr lang="en-US" sz="1400" dirty="0" smtClean="0"/>
              <a:t>                  Business object collection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495800" y="4191000"/>
            <a:ext cx="3730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LINQ says: - I can be used DAL replacement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2743994" y="40378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563394" y="40378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56" grpId="0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29400" y="30480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0" y="30480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048000"/>
            <a:ext cx="1752600" cy="990600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31750" prstMaterial="metal">
            <a:bevelT w="63500" prst="softRound"/>
            <a:bevelB w="101600" prst="riblet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352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335280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35280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200" y="4648200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CountryEntity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2743200" y="3733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562600" y="3733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562600" y="3352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43200" y="3352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1639094" y="4380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1639094" y="5218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6800" y="5486400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Pure Entity object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534694" y="4380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7354094" y="43807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81400" y="4648200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IEnumerable&lt;CountryEntity&gt;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629400" y="4572000"/>
            <a:ext cx="1896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Table&lt;CountryEntity&gt;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4534694" y="5218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354094" y="5218906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5200" y="541020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Entity objects has a Business </a:t>
            </a:r>
            <a:br>
              <a:rPr lang="en-US" sz="1400" dirty="0" smtClean="0"/>
            </a:br>
            <a:r>
              <a:rPr lang="en-US" sz="1400" dirty="0" smtClean="0"/>
              <a:t>         object context here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705600" y="541020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Entity objects has a </a:t>
            </a:r>
            <a:br>
              <a:rPr lang="en-US" sz="1400" dirty="0" smtClean="0"/>
            </a:br>
            <a:r>
              <a:rPr lang="en-US" sz="1400" dirty="0" smtClean="0"/>
              <a:t>  Datacontext here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17" grpId="0"/>
      <p:bldP spid="41" grpId="0"/>
      <p:bldP spid="44" grpId="0"/>
      <p:bldP spid="45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70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800600" y="3581400"/>
            <a:ext cx="3005951" cy="646331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48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7 lines of codes reduced to </a:t>
            </a:r>
            <a:br>
              <a:rPr lang="en-US" dirty="0" smtClean="0"/>
            </a:br>
            <a:r>
              <a:rPr lang="en-US" dirty="0" smtClean="0"/>
              <a:t>        3 lines of codes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505200" y="3352800"/>
            <a:ext cx="609600" cy="1143000"/>
          </a:xfrm>
          <a:prstGeom prst="downArrow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1701 -4.44444E-6 0.03107 -0.02314 0.03107 -0.05115 C 0.03107 -0.08055 0.01701 -0.1037 3.33333E-6 -0.1037 C -0.01702 -0.1037 -0.03108 -0.12685 -0.03108 -0.15463 C -0.03108 -0.18263 -0.01702 -0.20555 3.33333E-6 -0.20555 C 0.01701 -0.20555 0.03107 -0.2287 0.03107 -0.25671 C 0.03107 -0.28449 0.01701 -0.30763 3.33333E-6 -0.30763 C -0.01702 -0.30763 -0.05938 -0.3 -0.05938 -0.32939 C -0.05938 -0.3574 -0.01702 -0.41111 3.33333E-6 -0.41111 C 0.01701 -0.41111 0.10833 -0.32523 0.10833 -0.29722 C 0.10833 -0.26782 0.01701 -0.30763 3.33333E-6 -0.30763 C -0.01702 -0.30763 -0.03108 -0.28449 -0.03108 -0.25671 C -0.03108 -0.2287 -0.01702 -0.20555 3.33333E-6 -0.20555 C 0.01701 -0.20555 0.03107 -0.18263 0.03107 -0.15463 C 0.03107 -0.12685 0.01701 -0.1037 3.33333E-6 -0.1037 C -0.01702 -0.1037 -0.03108 -0.08055 -0.03108 -0.05115 C -0.03108 -0.02314 -0.01702 -4.44444E-6 3.33333E-6 -4.44444E-6 Z " pathEditMode="relative" rAng="0" ptsTypes="fffffffffffffffff">
                                      <p:cBhvr>
                                        <p:cTn id="28" dur="2000" spd="-100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2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7620000" y="2057400"/>
            <a:ext cx="1219200" cy="1676400"/>
          </a:xfrm>
          <a:prstGeom prst="flowChartMagneticDisk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0" y="2895600"/>
            <a:ext cx="1295400" cy="33855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  <a:scene3d>
            <a:camera prst="orthographicFront">
              <a:rot lat="0" lon="0" rev="2400000"/>
            </a:camera>
            <a:lightRig rig="threePt" dir="t"/>
          </a:scene3d>
          <a:sp3d>
            <a:bevelT prst="relaxedInset"/>
          </a:sp3d>
        </p:spPr>
        <p:txBody>
          <a:bodyPr vert="horz" wrap="square" rtlCol="0" anchor="ctr" anchorCtr="0">
            <a:spAutoFit/>
          </a:bodyPr>
          <a:lstStyle/>
          <a:p>
            <a:r>
              <a:rPr lang="en-US" sz="1600" dirty="0" smtClean="0"/>
              <a:t>SQL Server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2590800"/>
            <a:ext cx="1600200" cy="8382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43200" y="2590800"/>
            <a:ext cx="1600200" cy="8382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2590800"/>
            <a:ext cx="1600200" cy="8382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6553200" y="2971800"/>
            <a:ext cx="1066800" cy="152400"/>
          </a:xfrm>
          <a:prstGeom prst="leftRightArrow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4343400" y="2971800"/>
            <a:ext cx="609600" cy="152400"/>
          </a:xfrm>
          <a:prstGeom prst="leftRightArrow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2133600" y="2971800"/>
            <a:ext cx="609600" cy="152400"/>
          </a:xfrm>
          <a:prstGeom prst="leftRightArrow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Curved Down Arrow 14"/>
          <p:cNvSpPr/>
          <p:nvPr/>
        </p:nvSpPr>
        <p:spPr>
          <a:xfrm flipH="1">
            <a:off x="3352800" y="1295400"/>
            <a:ext cx="2438400" cy="1295400"/>
          </a:xfrm>
          <a:prstGeom prst="curvedDownArrow">
            <a:avLst>
              <a:gd name="adj1" fmla="val 8966"/>
              <a:gd name="adj2" fmla="val 20184"/>
              <a:gd name="adj3" fmla="val 18169"/>
            </a:avLst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flat" dir="t"/>
          </a:scene3d>
          <a:sp3d contourW="12700" prstMaterial="translucentPowder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2743200"/>
            <a:ext cx="633507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scene3d>
            <a:camera prst="orthographicFront">
              <a:rot lat="0" lon="0" rev="2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3124200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access layer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2819400"/>
            <a:ext cx="518091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scene3d>
            <a:camera prst="orthographicFront">
              <a:rot lat="0" lon="0" rev="2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BO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2819400"/>
            <a:ext cx="415498" cy="36933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  <a:scene3d>
            <a:camera prst="orthographicFront">
              <a:rot lat="0" lon="0" rev="24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0" y="304800"/>
            <a:ext cx="3082895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Dataset to Business Objects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1600200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n>
                  <a:gradFill flip="none" rotWithShape="1">
                    <a:gsLst>
                      <a:gs pos="62000">
                        <a:srgbClr val="3399FF"/>
                      </a:gs>
                      <a:gs pos="16000">
                        <a:srgbClr val="00CCCC"/>
                      </a:gs>
                      <a:gs pos="47000">
                        <a:srgbClr val="9999FF"/>
                      </a:gs>
                      <a:gs pos="60001">
                        <a:srgbClr val="2E6792"/>
                      </a:gs>
                      <a:gs pos="71001">
                        <a:srgbClr val="3333CC"/>
                      </a:gs>
                      <a:gs pos="81000">
                        <a:srgbClr val="1170FF"/>
                      </a:gs>
                      <a:gs pos="100000">
                        <a:srgbClr val="00669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a:ln>
                <a:effectLst>
                  <a:outerShdw sx="1000" sy="1000" algn="ctr" rotWithShape="0">
                    <a:srgbClr val="000000"/>
                  </a:outerShdw>
                </a:effectLst>
              </a:rPr>
              <a:t>Transform</a:t>
            </a:r>
            <a:r>
              <a:rPr lang="en-US" dirty="0" smtClean="0">
                <a:ln>
                  <a:gradFill flip="none" rotWithShape="1">
                    <a:gsLst>
                      <a:gs pos="0">
                        <a:srgbClr val="3399FF"/>
                      </a:gs>
                      <a:gs pos="16000">
                        <a:srgbClr val="00CCCC"/>
                      </a:gs>
                      <a:gs pos="47000">
                        <a:srgbClr val="9999FF"/>
                      </a:gs>
                      <a:gs pos="60001">
                        <a:srgbClr val="2E6792"/>
                      </a:gs>
                      <a:gs pos="71001">
                        <a:srgbClr val="3333CC"/>
                      </a:gs>
                      <a:gs pos="81000">
                        <a:srgbClr val="1170FF"/>
                      </a:gs>
                      <a:gs pos="100000">
                        <a:srgbClr val="006699"/>
                      </a:gs>
                    </a:gsLst>
                    <a:lin ang="5400000" scaled="0"/>
                    <a:tileRect/>
                  </a:gradFill>
                </a:ln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endParaRPr lang="en-US" dirty="0">
              <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  <a:tileRect/>
                </a:gradFill>
              </a:ln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3962400"/>
            <a:ext cx="1633781" cy="36933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1029494" y="3695700"/>
            <a:ext cx="5326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3239294" y="3694906"/>
            <a:ext cx="5326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7000" y="3962400"/>
            <a:ext cx="1851789" cy="36933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Business Object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3962400"/>
            <a:ext cx="4114799" cy="369332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ADO.net object, Dataset. Datareader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5449094" y="3694906"/>
            <a:ext cx="5326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1"/>
      <p:bldP spid="5" grpId="0" animBg="1"/>
      <p:bldP spid="6" grpId="0" animBg="1"/>
      <p:bldP spid="7" grpId="0" animBg="1"/>
      <p:bldP spid="8" grpId="1" animBg="1"/>
      <p:bldP spid="9" grpId="0" animBg="1"/>
      <p:bldP spid="10" grpId="0" animBg="1"/>
      <p:bldP spid="15" grpId="0" animBg="1"/>
      <p:bldP spid="16" grpId="0"/>
      <p:bldP spid="18" grpId="0"/>
      <p:bldP spid="19" grpId="0"/>
      <p:bldP spid="20" grpId="0"/>
      <p:bldP spid="21" grpId="0"/>
      <p:bldP spid="22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6172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572000"/>
            <a:ext cx="693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3581400"/>
            <a:ext cx="3005951" cy="64633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48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7 lines of codes reduced to </a:t>
            </a:r>
            <a:br>
              <a:rPr lang="en-US" dirty="0" smtClean="0"/>
            </a:br>
            <a:r>
              <a:rPr lang="en-US" dirty="0" smtClean="0"/>
              <a:t>        2 lines of codes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276600" y="3276600"/>
            <a:ext cx="609600" cy="1143000"/>
          </a:xfrm>
          <a:prstGeom prst="downArrow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5000" contrast="58000"/>
          </a:blip>
          <a:srcRect/>
          <a:stretch>
            <a:fillRect/>
          </a:stretch>
        </p:blipFill>
        <p:spPr bwMode="auto">
          <a:xfrm>
            <a:off x="533400" y="12192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5486400" y="2057400"/>
            <a:ext cx="304800" cy="1588"/>
          </a:xfrm>
          <a:prstGeom prst="straightConnector1">
            <a:avLst/>
          </a:prstGeom>
          <a:ln>
            <a:solidFill>
              <a:srgbClr val="AD57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V="1">
            <a:off x="5638800" y="2133600"/>
            <a:ext cx="762000" cy="304800"/>
          </a:xfrm>
          <a:prstGeom prst="bentConnector3">
            <a:avLst>
              <a:gd name="adj1" fmla="val 59677"/>
            </a:avLst>
          </a:prstGeom>
          <a:ln>
            <a:solidFill>
              <a:srgbClr val="AD57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1600200"/>
            <a:ext cx="1931939" cy="338554"/>
          </a:xfrm>
          <a:prstGeom prst="rect">
            <a:avLst/>
          </a:prstGeom>
          <a:gradFill flip="none" rotWithShape="1">
            <a:gsLst>
              <a:gs pos="0">
                <a:srgbClr val="AD5784">
                  <a:tint val="66000"/>
                  <a:satMod val="160000"/>
                </a:srgbClr>
              </a:gs>
              <a:gs pos="50000">
                <a:srgbClr val="AD5784">
                  <a:tint val="44500"/>
                  <a:satMod val="160000"/>
                </a:srgbClr>
              </a:gs>
              <a:gs pos="100000">
                <a:srgbClr val="AD5784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Data from DAL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715000" y="3276600"/>
            <a:ext cx="379412" cy="1588"/>
          </a:xfrm>
          <a:prstGeom prst="straightConnector1">
            <a:avLst/>
          </a:prstGeom>
          <a:ln>
            <a:solidFill>
              <a:srgbClr val="AD57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048000"/>
            <a:ext cx="2145139" cy="338554"/>
          </a:xfrm>
          <a:prstGeom prst="rect">
            <a:avLst/>
          </a:prstGeom>
          <a:gradFill flip="none" rotWithShape="1">
            <a:gsLst>
              <a:gs pos="0">
                <a:srgbClr val="AD5784">
                  <a:tint val="66000"/>
                  <a:satMod val="160000"/>
                </a:srgbClr>
              </a:gs>
              <a:gs pos="50000">
                <a:srgbClr val="AD5784">
                  <a:tint val="44500"/>
                  <a:satMod val="160000"/>
                </a:srgbClr>
              </a:gs>
              <a:gs pos="100000">
                <a:srgbClr val="AD5784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Loop through all rows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6248400" y="3733800"/>
            <a:ext cx="685800" cy="1588"/>
          </a:xfrm>
          <a:prstGeom prst="straightConnector1">
            <a:avLst/>
          </a:prstGeom>
          <a:ln>
            <a:solidFill>
              <a:srgbClr val="AD57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477000" y="4191000"/>
            <a:ext cx="457200" cy="1588"/>
          </a:xfrm>
          <a:prstGeom prst="straightConnector1">
            <a:avLst/>
          </a:prstGeom>
          <a:ln>
            <a:solidFill>
              <a:srgbClr val="AD57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6781800" y="4648200"/>
            <a:ext cx="152400" cy="1588"/>
          </a:xfrm>
          <a:prstGeom prst="straightConnector1">
            <a:avLst/>
          </a:prstGeom>
          <a:ln>
            <a:solidFill>
              <a:srgbClr val="AD57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77794" y="4190206"/>
            <a:ext cx="914400" cy="1588"/>
          </a:xfrm>
          <a:prstGeom prst="line">
            <a:avLst/>
          </a:prstGeom>
          <a:ln>
            <a:solidFill>
              <a:srgbClr val="AD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9400" y="4800600"/>
            <a:ext cx="1975221" cy="523220"/>
          </a:xfrm>
          <a:prstGeom prst="rect">
            <a:avLst/>
          </a:prstGeom>
          <a:gradFill flip="none" rotWithShape="1">
            <a:gsLst>
              <a:gs pos="0">
                <a:srgbClr val="AD5784">
                  <a:tint val="66000"/>
                  <a:satMod val="160000"/>
                </a:srgbClr>
              </a:gs>
              <a:gs pos="50000">
                <a:srgbClr val="AD5784">
                  <a:tint val="44500"/>
                  <a:satMod val="160000"/>
                </a:srgbClr>
              </a:gs>
              <a:gs pos="100000">
                <a:srgbClr val="AD5784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data from Dataset </a:t>
            </a:r>
            <a:br>
              <a:rPr lang="en-US" sz="1400" dirty="0" smtClean="0"/>
            </a:br>
            <a:r>
              <a:rPr lang="en-US" sz="1400" dirty="0" smtClean="0"/>
              <a:t>to the BO</a:t>
            </a:r>
            <a:endParaRPr lang="en-US" sz="1400" dirty="0"/>
          </a:p>
        </p:txBody>
      </p:sp>
      <p:cxnSp>
        <p:nvCxnSpPr>
          <p:cNvPr id="32" name="Elbow Connector 31"/>
          <p:cNvCxnSpPr>
            <a:stCxn id="29" idx="0"/>
          </p:cNvCxnSpPr>
          <p:nvPr/>
        </p:nvCxnSpPr>
        <p:spPr>
          <a:xfrm rot="16200000" flipV="1">
            <a:off x="6970806" y="4154395"/>
            <a:ext cx="609600" cy="682810"/>
          </a:xfrm>
          <a:prstGeom prst="bentConnector2">
            <a:avLst/>
          </a:prstGeom>
          <a:ln>
            <a:solidFill>
              <a:srgbClr val="AD57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3733800" y="5105400"/>
            <a:ext cx="304800" cy="1588"/>
          </a:xfrm>
          <a:prstGeom prst="straightConnector1">
            <a:avLst/>
          </a:prstGeom>
          <a:ln>
            <a:solidFill>
              <a:srgbClr val="AD57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38600" y="4953000"/>
            <a:ext cx="2031325" cy="338554"/>
          </a:xfrm>
          <a:prstGeom prst="rect">
            <a:avLst/>
          </a:prstGeom>
          <a:gradFill flip="none" rotWithShape="1">
            <a:gsLst>
              <a:gs pos="0">
                <a:srgbClr val="AD5784">
                  <a:tint val="66000"/>
                  <a:satMod val="160000"/>
                </a:srgbClr>
              </a:gs>
              <a:gs pos="50000">
                <a:srgbClr val="AD5784">
                  <a:tint val="44500"/>
                  <a:satMod val="160000"/>
                </a:srgbClr>
              </a:gs>
              <a:gs pos="100000">
                <a:srgbClr val="AD5784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to the collection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9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248400" y="2133600"/>
            <a:ext cx="2362200" cy="2514600"/>
          </a:xfrm>
          <a:prstGeom prst="flowChartMagneticDisk">
            <a:avLst/>
          </a:prstGeom>
          <a:solidFill>
            <a:srgbClr val="AD5784"/>
          </a:solidFill>
          <a:ln w="12700">
            <a:solidFill>
              <a:schemeClr val="accent3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contourW="12700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3200" y="3124200"/>
            <a:ext cx="1752600" cy="1219200"/>
          </a:xfrm>
          <a:prstGeom prst="rect">
            <a:avLst/>
          </a:prstGeom>
          <a:solidFill>
            <a:srgbClr val="FFCCFF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53200" y="33528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325394" y="37330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011194" y="3733006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3124200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</a:t>
            </a:r>
            <a:r>
              <a:rPr lang="en-US" sz="1100" dirty="0" smtClean="0"/>
              <a:t>ame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312420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</a:t>
            </a:r>
            <a:r>
              <a:rPr lang="en-US" sz="1100" dirty="0" smtClean="0"/>
              <a:t>ddress1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0" y="3124200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</a:t>
            </a:r>
            <a:r>
              <a:rPr lang="en-US" sz="1100" dirty="0" smtClean="0"/>
              <a:t>ddress2</a:t>
            </a:r>
            <a:endParaRPr lang="en-US" sz="1100" dirty="0"/>
          </a:p>
        </p:txBody>
      </p:sp>
      <p:sp>
        <p:nvSpPr>
          <p:cNvPr id="19" name="Round Single Corner Rectangle 18"/>
          <p:cNvSpPr/>
          <p:nvPr/>
        </p:nvSpPr>
        <p:spPr>
          <a:xfrm>
            <a:off x="1143000" y="2209800"/>
            <a:ext cx="2895600" cy="2133600"/>
          </a:xfrm>
          <a:prstGeom prst="round1Rect">
            <a:avLst/>
          </a:prstGeom>
          <a:solidFill>
            <a:srgbClr val="FFEBAB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447800" y="2667000"/>
            <a:ext cx="1143000" cy="609600"/>
          </a:xfrm>
          <a:prstGeom prst="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19200000" rev="0"/>
            </a:camera>
            <a:lightRig rig="threePt" dir="t"/>
          </a:scene3d>
          <a:sp3d extrusionH="76200" contourW="12700">
            <a:bevelT prst="angle"/>
            <a:extrusionClr>
              <a:schemeClr val="bg1">
                <a:lumMod val="95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95600" y="3581400"/>
            <a:ext cx="1143000" cy="609600"/>
          </a:xfrm>
          <a:prstGeom prst="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19200000" rev="0"/>
            </a:camera>
            <a:lightRig rig="threePt" dir="t"/>
          </a:scene3d>
          <a:sp3d extrusionH="76200" contourW="12700">
            <a:bevelT prst="angle"/>
            <a:extrusionClr>
              <a:schemeClr val="bg1">
                <a:lumMod val="95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5" name="Elbow Connector 64"/>
          <p:cNvCxnSpPr>
            <a:endCxn id="21" idx="1"/>
          </p:cNvCxnSpPr>
          <p:nvPr/>
        </p:nvCxnSpPr>
        <p:spPr>
          <a:xfrm>
            <a:off x="2133600" y="3276600"/>
            <a:ext cx="762000" cy="609600"/>
          </a:xfrm>
          <a:prstGeom prst="bentConnector3">
            <a:avLst>
              <a:gd name="adj1" fmla="val -2258"/>
            </a:avLst>
          </a:prstGeom>
          <a:ln>
            <a:solidFill>
              <a:srgbClr val="552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endCxn id="21" idx="0"/>
          </p:cNvCxnSpPr>
          <p:nvPr/>
        </p:nvCxnSpPr>
        <p:spPr>
          <a:xfrm>
            <a:off x="2438400" y="2971800"/>
            <a:ext cx="1028700" cy="609600"/>
          </a:xfrm>
          <a:prstGeom prst="curvedConnector2">
            <a:avLst/>
          </a:prstGeom>
          <a:ln>
            <a:solidFill>
              <a:srgbClr val="552F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676400" y="2819400"/>
            <a:ext cx="731290" cy="338554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Name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48000" y="3733800"/>
            <a:ext cx="936475" cy="338554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590800" y="2362200"/>
            <a:ext cx="1418978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as to many </a:t>
            </a:r>
          </a:p>
          <a:p>
            <a:r>
              <a:rPr lang="en-US" sz="1600" dirty="0" smtClean="0"/>
              <a:t>relationship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52600" y="3276600"/>
            <a:ext cx="29848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514600" y="3886200"/>
            <a:ext cx="29848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590800" y="3886200"/>
            <a:ext cx="298480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20" name="Curved Right Arrow 119"/>
          <p:cNvSpPr/>
          <p:nvPr/>
        </p:nvSpPr>
        <p:spPr>
          <a:xfrm rot="5400000">
            <a:off x="4381500" y="-1104900"/>
            <a:ext cx="1752600" cy="4876800"/>
          </a:xfrm>
          <a:prstGeom prst="curvedRightArrow">
            <a:avLst>
              <a:gd name="adj1" fmla="val 12768"/>
              <a:gd name="adj2" fmla="val 34626"/>
              <a:gd name="adj3" fmla="val 29147"/>
            </a:avLst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14800" y="914400"/>
            <a:ext cx="2667000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Model transformed to the Object Model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124200" y="5029200"/>
            <a:ext cx="3663567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Transformation complication multiplies</a:t>
            </a:r>
            <a:endParaRPr lang="en-US" sz="1600" dirty="0"/>
          </a:p>
        </p:txBody>
      </p:sp>
      <p:cxnSp>
        <p:nvCxnSpPr>
          <p:cNvPr id="124" name="Straight Arrow Connector 123"/>
          <p:cNvCxnSpPr/>
          <p:nvPr/>
        </p:nvCxnSpPr>
        <p:spPr>
          <a:xfrm rot="10800000">
            <a:off x="2667000" y="4876800"/>
            <a:ext cx="457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4" grpId="0" animBg="1"/>
      <p:bldP spid="14" grpId="0"/>
      <p:bldP spid="15" grpId="0"/>
      <p:bldP spid="18" grpId="0"/>
      <p:bldP spid="19" grpId="0" animBg="1"/>
      <p:bldP spid="20" grpId="0" animBg="1"/>
      <p:bldP spid="21" grpId="0" animBg="1"/>
      <p:bldP spid="113" grpId="0"/>
      <p:bldP spid="114" grpId="0"/>
      <p:bldP spid="115" grpId="0"/>
      <p:bldP spid="116" grpId="0"/>
      <p:bldP spid="118" grpId="0"/>
      <p:bldP spid="119" grpId="0"/>
      <p:bldP spid="120" grpId="0" animBg="1"/>
      <p:bldP spid="121" grpId="0"/>
      <p:bldP spid="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0" y="4572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14478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0" y="24384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34290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0" y="44196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5410200"/>
            <a:ext cx="1600200" cy="685800"/>
          </a:xfrm>
          <a:prstGeom prst="roundRect">
            <a:avLst/>
          </a:prstGeom>
          <a:solidFill>
            <a:srgbClr val="BBC3E3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2438400"/>
            <a:ext cx="1600200" cy="685800"/>
          </a:xfrm>
          <a:prstGeom prst="roundRect">
            <a:avLst/>
          </a:prstGeom>
          <a:solidFill>
            <a:srgbClr val="CBE4BA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429000" y="3429000"/>
            <a:ext cx="1600200" cy="685800"/>
          </a:xfrm>
          <a:prstGeom prst="roundRect">
            <a:avLst/>
          </a:prstGeom>
          <a:solidFill>
            <a:srgbClr val="CBE4BA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429000" y="4419600"/>
            <a:ext cx="1600200" cy="685800"/>
          </a:xfrm>
          <a:prstGeom prst="roundRect">
            <a:avLst/>
          </a:prstGeom>
          <a:solidFill>
            <a:srgbClr val="CBE4BA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Snip Same Side Corner Rectangle 15"/>
          <p:cNvSpPr/>
          <p:nvPr/>
        </p:nvSpPr>
        <p:spPr>
          <a:xfrm>
            <a:off x="228600" y="1371600"/>
            <a:ext cx="1828800" cy="838200"/>
          </a:xfrm>
          <a:prstGeom prst="snip2SameRect">
            <a:avLst/>
          </a:prstGeom>
          <a:solidFill>
            <a:srgbClr val="F5BBA9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900000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00800" y="7620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925094" y="3238500"/>
            <a:ext cx="4952206" cy="794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00800" y="17526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27432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00800" y="37338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47244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0800" y="5715000"/>
            <a:ext cx="3810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9200" y="2743200"/>
            <a:ext cx="13716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953294" y="2475706"/>
            <a:ext cx="5334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19200" y="2743200"/>
            <a:ext cx="21336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19200" y="3810000"/>
            <a:ext cx="21336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219200" y="4800600"/>
            <a:ext cx="21336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20000" flipV="1">
            <a:off x="3748965" y="187136"/>
            <a:ext cx="3749040" cy="2011680"/>
          </a:xfrm>
          <a:prstGeom prst="curvedConnector3">
            <a:avLst>
              <a:gd name="adj1" fmla="val 50000"/>
            </a:avLst>
          </a:prstGeom>
          <a:ln>
            <a:solidFill>
              <a:srgbClr val="552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38200" y="1524000"/>
            <a:ext cx="784189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E75C31"/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DAL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3657600" y="2438400"/>
            <a:ext cx="11496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Enterprise </a:t>
            </a:r>
            <a:br>
              <a:rPr lang="en-US" sz="1400" dirty="0" smtClean="0"/>
            </a:br>
            <a:r>
              <a:rPr lang="en-US" sz="1400" dirty="0" smtClean="0"/>
              <a:t>Application </a:t>
            </a:r>
            <a:br>
              <a:rPr lang="en-US" sz="1400" dirty="0" smtClean="0"/>
            </a:br>
            <a:r>
              <a:rPr lang="en-US" sz="1400" dirty="0" smtClean="0"/>
              <a:t>    Blocks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3505200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Custom Data </a:t>
            </a:r>
            <a:br>
              <a:rPr lang="en-US" sz="1400" dirty="0" smtClean="0"/>
            </a:br>
            <a:r>
              <a:rPr lang="en-US" sz="1400" dirty="0" smtClean="0"/>
              <a:t>Access Layer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429000" y="4495800"/>
            <a:ext cx="150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Third Party </a:t>
            </a:r>
            <a:br>
              <a:rPr lang="en-US" sz="1400" dirty="0" smtClean="0"/>
            </a:br>
            <a:r>
              <a:rPr lang="en-US" sz="1400" dirty="0" smtClean="0"/>
              <a:t>DAL Component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276600" y="1066800"/>
            <a:ext cx="2018501" cy="369332"/>
          </a:xfrm>
          <a:prstGeom prst="rect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  <a:tileRect/>
          </a:gradFill>
          <a:scene3d>
            <a:camera prst="isometricOffAxis1Righ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Matter goes worst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62800" y="609600"/>
            <a:ext cx="995785" cy="40011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 4.1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7162800" y="1600200"/>
            <a:ext cx="995785" cy="40011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 4.0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162800" y="2590800"/>
            <a:ext cx="995785" cy="40011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 3.1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7162800" y="3581400"/>
            <a:ext cx="995785" cy="40011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 1.1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162800" y="4572000"/>
            <a:ext cx="995785" cy="40011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 2.0</a:t>
            </a:r>
            <a:endParaRPr 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7162800" y="5562600"/>
            <a:ext cx="995785" cy="400110"/>
          </a:xfrm>
          <a:prstGeom prst="rect">
            <a:avLst/>
          </a:prstGeom>
          <a:noFill/>
          <a:effectLst>
            <a:outerShdw blurRad="50800" dist="76200" dir="1200000" algn="ctr" rotWithShape="0">
              <a:schemeClr val="accent6">
                <a:lumMod val="60000"/>
                <a:lumOff val="40000"/>
              </a:schemeClr>
            </a:outerShdw>
          </a:effectLst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 3.0</a:t>
            </a:r>
            <a:endParaRPr lang="en-US" sz="2000" dirty="0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686594" y="3275806"/>
            <a:ext cx="1066800" cy="1588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724694" y="4305300"/>
            <a:ext cx="989806" cy="794"/>
          </a:xfrm>
          <a:prstGeom prst="line">
            <a:avLst/>
          </a:prstGeom>
          <a:ln>
            <a:solidFill>
              <a:srgbClr val="6C3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4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  <p:bldP spid="16" grpId="2" animBg="1"/>
      <p:bldP spid="60" grpId="0"/>
      <p:bldP spid="61" grpId="0"/>
      <p:bldP spid="62" grpId="0"/>
      <p:bldP spid="63" grpId="0"/>
      <p:bldP spid="64" grpId="0" animBg="1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838200" y="2590800"/>
            <a:ext cx="33528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4800" y="3505200"/>
            <a:ext cx="800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2895600"/>
            <a:ext cx="403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1066800"/>
            <a:ext cx="502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790700" y="2019300"/>
            <a:ext cx="190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86000" y="3505200"/>
            <a:ext cx="29718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3505200"/>
            <a:ext cx="2971800" cy="1371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76400" y="3048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33800" y="4572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91400" y="4572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3657600"/>
            <a:ext cx="2103461" cy="307777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7200000" scaled="0"/>
          </a:gra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non-uniform mechanism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4419600"/>
            <a:ext cx="158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Inconsistent DAL </a:t>
            </a:r>
            <a:br>
              <a:rPr lang="en-US" sz="1400" dirty="0" smtClean="0"/>
            </a:br>
            <a:r>
              <a:rPr lang="en-US" sz="1400" dirty="0" smtClean="0"/>
              <a:t>component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81200" y="4419600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Querying and sorting </a:t>
            </a:r>
            <a:br>
              <a:rPr lang="en-US" sz="1400" dirty="0" smtClean="0"/>
            </a:br>
            <a:r>
              <a:rPr lang="en-US" sz="1400" dirty="0" smtClean="0"/>
              <a:t>Business object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228600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Complex code for </a:t>
            </a:r>
            <a:br>
              <a:rPr lang="en-US" sz="1400" dirty="0" smtClean="0"/>
            </a:br>
            <a:r>
              <a:rPr lang="en-US" sz="1400" dirty="0" smtClean="0"/>
              <a:t>object  transformation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52800" y="685800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Crud multiplies complication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274320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Need to write business </a:t>
            </a:r>
            <a:br>
              <a:rPr lang="en-US" sz="1400" dirty="0" smtClean="0"/>
            </a:br>
            <a:r>
              <a:rPr lang="en-US" sz="1400" dirty="0" smtClean="0"/>
              <a:t>logic mapping code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800" y="914400"/>
            <a:ext cx="1828800" cy="990600"/>
          </a:xfrm>
          <a:prstGeom prst="roundRect">
            <a:avLst/>
          </a:prstGeom>
          <a:solidFill>
            <a:srgbClr val="FFE697"/>
          </a:solidFill>
          <a:ln w="12700">
            <a:solidFill>
              <a:srgbClr val="FFFF00"/>
            </a:solidFill>
          </a:ln>
          <a:effectLst>
            <a:outerShdw blurRad="114300" dist="88900" dir="8520000" algn="ctr" rotWithShape="0">
              <a:srgbClr val="000000">
                <a:alpha val="99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softEdge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90600" y="914400"/>
            <a:ext cx="1905000" cy="990600"/>
          </a:xfrm>
          <a:prstGeom prst="roundRect">
            <a:avLst/>
          </a:prstGeom>
          <a:solidFill>
            <a:srgbClr val="FFE697"/>
          </a:solidFill>
          <a:ln w="12700">
            <a:solidFill>
              <a:srgbClr val="FFFF00"/>
            </a:solidFill>
          </a:ln>
          <a:effectLst>
            <a:outerShdw blurRad="114300" dist="88900" dir="8520000" algn="ctr" rotWithShape="0">
              <a:srgbClr val="000000">
                <a:alpha val="99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softEdge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914400"/>
            <a:ext cx="1905000" cy="990600"/>
          </a:xfrm>
          <a:prstGeom prst="roundRect">
            <a:avLst/>
          </a:prstGeom>
          <a:solidFill>
            <a:srgbClr val="FFE697"/>
          </a:solidFill>
          <a:ln w="12700">
            <a:solidFill>
              <a:srgbClr val="FFFF00"/>
            </a:solidFill>
          </a:ln>
          <a:effectLst>
            <a:outerShdw blurRad="114300" dist="88900" dir="8520000" algn="ctr" rotWithShape="0">
              <a:srgbClr val="000000">
                <a:alpha val="99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softEdge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485900" y="2476500"/>
            <a:ext cx="99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29718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4648200"/>
            <a:ext cx="2438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43794" y="3809206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121920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00" y="259080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Inconsistent </a:t>
            </a:r>
            <a:br>
              <a:rPr lang="en-US" dirty="0" smtClean="0"/>
            </a:b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43400" y="426720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Generalized </a:t>
            </a:r>
            <a:br>
              <a:rPr lang="en-US" dirty="0" smtClean="0"/>
            </a:br>
            <a:r>
              <a:rPr lang="en-US" dirty="0" smtClean="0"/>
              <a:t>query mechanism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-0.08426 C 0.16649 -0.09491 0.18056 -0.10556 0.18542 -0.10556 C 0.21649 -0.10556 0.24844 0.06111 0.24844 0.22777 C 0.24844 0.14375 0.26441 0.06111 0.27951 0.06111 C 0.29549 0.06111 0.31059 0.14513 0.31059 0.22777 C 0.31059 0.18634 0.31858 0.14375 0.32656 0.14375 C 0.33455 0.14375 0.34253 0.18518 0.34253 0.22777 C 0.34253 0.20648 0.34653 0.18634 0.35052 0.18634 C 0.35451 0.18634 0.35851 0.20763 0.35851 0.22777 C 0.35851 0.21713 0.36059 0.20648 0.3625 0.20648 C 0.36354 0.20648 0.36649 0.21713 0.36649 0.22777 C 0.36649 0.22245 0.36753 0.21713 0.36858 0.21713 C 0.36858 0.21851 0.37066 0.22245 0.37066 0.22777 C 0.37066 0.225 0.37066 0.22245 0.3717 0.22245 C 0.3717 0.22384 0.37274 0.22523 0.37274 0.22777 C 0.37274 0.22638 0.37274 0.225 0.37274 0.22384 C 0.37378 0.22384 0.37378 0.22523 0.37378 0.22662 C 0.37483 0.22662 0.37483 0.22523 0.37483 0.22384 C 0.37587 0.22384 0.37587 0.22523 0.37587 0.22662 " pathEditMode="relative" rAng="0" ptsTypes="fffffffffffffffffff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16018 C 0.16649 0.14953 0.18056 0.13888 0.18542 0.13888 C 0.21649 0.13888 0.24844 0.30555 0.24844 0.47222 C 0.24844 0.38819 0.26441 0.30555 0.27951 0.30555 C 0.29549 0.30555 0.31059 0.38958 0.31059 0.47222 C 0.31059 0.43078 0.31858 0.38819 0.32656 0.38819 C 0.33455 0.38819 0.34253 0.42963 0.34253 0.47222 C 0.34253 0.45092 0.34653 0.43078 0.35052 0.43078 C 0.35451 0.43078 0.35851 0.45208 0.35851 0.47222 C 0.35851 0.46157 0.36059 0.45092 0.3625 0.45092 C 0.36354 0.45092 0.36649 0.46157 0.36649 0.47222 C 0.36649 0.46689 0.36753 0.46157 0.36858 0.46157 C 0.36858 0.46296 0.37066 0.46689 0.37066 0.47222 C 0.37066 0.46944 0.37066 0.46689 0.3717 0.46689 C 0.3717 0.46828 0.37274 0.46967 0.37274 0.47222 C 0.37274 0.47083 0.37274 0.46944 0.37274 0.46828 C 0.37378 0.46828 0.37378 0.46967 0.37378 0.47106 C 0.37483 0.47106 0.37483 0.46967 0.37483 0.46828 C 0.37587 0.46828 0.37587 0.46967 0.37587 0.47106 " pathEditMode="relative" rAng="0" ptsTypes="fffffffffffffffffff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animBg="1"/>
      <p:bldP spid="3" grpId="2" animBg="1"/>
      <p:bldP spid="4" grpId="0" animBg="1"/>
      <p:bldP spid="4" grpId="1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05200" y="914400"/>
            <a:ext cx="1905000" cy="990600"/>
          </a:xfrm>
          <a:prstGeom prst="roundRect">
            <a:avLst>
              <a:gd name="adj" fmla="val 0"/>
            </a:avLst>
          </a:prstGeom>
          <a:solidFill>
            <a:srgbClr val="FFE697"/>
          </a:solidFill>
          <a:ln w="12700">
            <a:solidFill>
              <a:srgbClr val="FFFF00"/>
            </a:solidFill>
          </a:ln>
          <a:effectLst>
            <a:outerShdw blurRad="114300" dist="88900" dir="8520000" algn="ctr" rotWithShape="0">
              <a:srgbClr val="000000">
                <a:alpha val="99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softEdge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05200" y="914400"/>
            <a:ext cx="1905000" cy="990600"/>
          </a:xfrm>
          <a:prstGeom prst="roundRect">
            <a:avLst>
              <a:gd name="adj" fmla="val 0"/>
            </a:avLst>
          </a:prstGeom>
          <a:solidFill>
            <a:srgbClr val="FFE697"/>
          </a:solidFill>
          <a:ln w="12700">
            <a:solidFill>
              <a:srgbClr val="FFFF00"/>
            </a:solidFill>
          </a:ln>
          <a:effectLst>
            <a:outerShdw blurRad="114300" dist="88900" dir="8520000" algn="ctr" rotWithShape="0">
              <a:srgbClr val="000000">
                <a:alpha val="99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softEdge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914400"/>
            <a:ext cx="1905000" cy="990600"/>
          </a:xfrm>
          <a:prstGeom prst="roundRect">
            <a:avLst>
              <a:gd name="adj" fmla="val 0"/>
            </a:avLst>
          </a:prstGeom>
          <a:solidFill>
            <a:srgbClr val="FFE697"/>
          </a:solidFill>
          <a:ln w="12700">
            <a:solidFill>
              <a:srgbClr val="FFFF00"/>
            </a:solidFill>
          </a:ln>
          <a:effectLst>
            <a:outerShdw blurRad="114300" dist="88900" dir="8520000" algn="ctr" rotWithShape="0">
              <a:srgbClr val="000000">
                <a:alpha val="99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softEdge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14300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34290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429000"/>
            <a:ext cx="950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2819400" y="1905000"/>
            <a:ext cx="1295400" cy="1295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4762500" y="1943100"/>
            <a:ext cx="1295400" cy="1219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02448 4.44444E-6 L -0.02448 0.04675 L -0.04896 0.04675 L -0.04896 0.09351 L -0.07344 0.09351 L -0.07344 0.14027 L -0.09774 0.14027 L -0.09774 0.18726 L -0.12222 0.18726 L -0.12222 0.23402 L -0.1467 0.23402 L -0.1467 0.28078 L -0.17083 0.28078 L -0.17083 0.32777 " pathEditMode="relative" rAng="0" ptsTypes="FFFFFFFFFFFFFFF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556 L 0.02951 -0.00556 L 0.02951 0.04213 L 0.05503 0.04213 L 0.05503 0.0905 L 0.08073 0.0905 L 0.08073 0.13912 L 0.10625 0.13912 L 0.10625 0.1875 L 0.13194 0.1875 L 0.13194 0.23611 L 0.15747 0.23611 L 0.15747 0.28449 L 0.18333 0.28449 L 0.18333 0.33333 " pathEditMode="relative" rAng="0" ptsTypes="FFFFFFFFFFFFFFF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53200" y="4572000"/>
            <a:ext cx="1752600" cy="990600"/>
          </a:xfrm>
          <a:prstGeom prst="roundRect">
            <a:avLst/>
          </a:prstGeom>
          <a:solidFill>
            <a:srgbClr val="D47B44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733800" y="4572000"/>
            <a:ext cx="1752600" cy="990600"/>
          </a:xfrm>
          <a:prstGeom prst="roundRect">
            <a:avLst/>
          </a:prstGeom>
          <a:solidFill>
            <a:srgbClr val="D47B44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572000"/>
            <a:ext cx="1752600" cy="990600"/>
          </a:xfrm>
          <a:prstGeom prst="roundRect">
            <a:avLst/>
          </a:prstGeom>
          <a:solidFill>
            <a:srgbClr val="D47B44"/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876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487680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0400" y="487680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DAL</a:t>
            </a:r>
          </a:p>
        </p:txBody>
      </p:sp>
      <p:cxnSp>
        <p:nvCxnSpPr>
          <p:cNvPr id="9" name="Straight Arrow Connector 8"/>
          <p:cNvCxnSpPr>
            <a:stCxn id="2" idx="1"/>
            <a:endCxn id="3" idx="3"/>
          </p:cNvCxnSpPr>
          <p:nvPr/>
        </p:nvCxnSpPr>
        <p:spPr>
          <a:xfrm rot="10800000">
            <a:off x="5486400" y="50673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667000" y="51054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810000" y="3581400"/>
            <a:ext cx="1600200" cy="533400"/>
          </a:xfrm>
          <a:prstGeom prst="wedgeRoundRectCallout">
            <a:avLst>
              <a:gd name="adj1" fmla="val -21755"/>
              <a:gd name="adj2" fmla="val 1155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358140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I understand </a:t>
            </a:r>
            <a:br>
              <a:rPr lang="en-US" sz="1400" dirty="0" smtClean="0"/>
            </a:br>
            <a:r>
              <a:rPr lang="en-US" sz="1400" dirty="0" smtClean="0"/>
              <a:t>field and value</a:t>
            </a:r>
            <a:endParaRPr lang="en-US" sz="14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6629400" y="3581400"/>
            <a:ext cx="1600200" cy="533400"/>
          </a:xfrm>
          <a:prstGeom prst="wedgeRoundRectCallout">
            <a:avLst>
              <a:gd name="adj1" fmla="val -21755"/>
              <a:gd name="adj2" fmla="val 1155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358140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I understand </a:t>
            </a:r>
            <a:br>
              <a:rPr lang="en-US" sz="1400" dirty="0" smtClean="0"/>
            </a:br>
            <a:r>
              <a:rPr lang="en-US" sz="1400" dirty="0" smtClean="0"/>
              <a:t>field and value</a:t>
            </a:r>
            <a:endParaRPr lang="en-US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914400" y="3581400"/>
            <a:ext cx="1600200" cy="533400"/>
          </a:xfrm>
          <a:prstGeom prst="wedgeRoundRectCallout">
            <a:avLst>
              <a:gd name="adj1" fmla="val -21755"/>
              <a:gd name="adj2" fmla="val 1155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3581400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I understand </a:t>
            </a:r>
            <a:br>
              <a:rPr lang="en-US" sz="1400" dirty="0" smtClean="0"/>
            </a:br>
            <a:r>
              <a:rPr lang="en-US" sz="1400" dirty="0" smtClean="0"/>
              <a:t>field and value</a:t>
            </a:r>
            <a:endParaRPr lang="en-US" sz="14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4242624" y="1066800"/>
            <a:ext cx="2081976" cy="656280"/>
          </a:xfrm>
          <a:prstGeom prst="wedgeRoundRectCallout">
            <a:avLst>
              <a:gd name="adj1" fmla="val -21755"/>
              <a:gd name="adj2" fmla="val 115545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7030A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1143000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we all understand </a:t>
            </a:r>
            <a:br>
              <a:rPr lang="en-US" sz="1400" dirty="0" smtClean="0"/>
            </a:br>
            <a:r>
              <a:rPr lang="en-US" sz="1400" dirty="0" smtClean="0"/>
              <a:t>field and value</a:t>
            </a:r>
            <a:endParaRPr lang="en-US" sz="1400" dirty="0"/>
          </a:p>
        </p:txBody>
      </p:sp>
      <p:sp>
        <p:nvSpPr>
          <p:cNvPr id="28" name="Down Arrow 27"/>
          <p:cNvSpPr/>
          <p:nvPr/>
        </p:nvSpPr>
        <p:spPr>
          <a:xfrm>
            <a:off x="1600200" y="2286000"/>
            <a:ext cx="152400" cy="990600"/>
          </a:xfrm>
          <a:prstGeom prst="downArrow">
            <a:avLst/>
          </a:prstGeom>
          <a:solidFill>
            <a:srgbClr val="FFE07D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4572000" y="2286000"/>
            <a:ext cx="152400" cy="990600"/>
          </a:xfrm>
          <a:prstGeom prst="downArrow">
            <a:avLst/>
          </a:prstGeom>
          <a:solidFill>
            <a:srgbClr val="FFE07D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7391400" y="2286000"/>
            <a:ext cx="152400" cy="990600"/>
          </a:xfrm>
          <a:prstGeom prst="downArrow">
            <a:avLst/>
          </a:prstGeom>
          <a:solidFill>
            <a:srgbClr val="FFE07D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600200" y="2209800"/>
            <a:ext cx="5943600" cy="45719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FF00"/>
            </a:solidFill>
          </a:ln>
          <a:effectLst>
            <a:innerShdw>
              <a:prstClr val="black"/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contourW="12700" prstMaterial="metal">
            <a:bevelT w="63500" prst="relaxedInset"/>
            <a:bevelB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b" anchorCtr="1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16" grpId="0" animBg="1"/>
      <p:bldP spid="17" grpId="0"/>
      <p:bldP spid="18" grpId="0" animBg="1"/>
      <p:bldP spid="19" grpId="0"/>
      <p:bldP spid="22" grpId="0" animBg="1"/>
      <p:bldP spid="23" grpId="0"/>
      <p:bldP spid="24" grpId="0" animBg="1"/>
      <p:bldP spid="25" grpId="0"/>
      <p:bldP spid="28" grpId="0" animBg="1"/>
      <p:bldP spid="29" grpId="0" animBg="1"/>
      <p:bldP spid="30" grpId="0" animBg="1"/>
      <p:bldP spid="4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BC3E3"/>
        </a:solidFill>
        <a:ln w="12700">
          <a:solidFill>
            <a:srgbClr val="7030A0"/>
          </a:solidFill>
        </a:ln>
        <a:effectLst>
          <a:innerShdw>
            <a:prstClr val="black"/>
          </a:innerShdw>
        </a:effectLst>
        <a:scene3d>
          <a:camera prst="orthographicFront">
            <a:rot lat="0" lon="0" rev="0"/>
          </a:camera>
          <a:lightRig rig="glow" dir="t">
            <a:rot lat="0" lon="0" rev="6600000"/>
          </a:lightRig>
        </a:scene3d>
        <a:sp3d contourW="12700" prstMaterial="metal">
          <a:bevelT w="63500" prst="relaxedInset"/>
          <a:bevelB w="101600" prst="riblet"/>
        </a:sp3d>
      </a:spPr>
      <a:bodyPr vert="wordArtVert" rtlCol="0" anchor="b" anchorCtr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15229</TotalTime>
  <Words>256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VFS Global Services Pvt.Ltd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questpond</cp:lastModifiedBy>
  <cp:revision>1429</cp:revision>
  <dcterms:created xsi:type="dcterms:W3CDTF">2008-07-14T16:56:47Z</dcterms:created>
  <dcterms:modified xsi:type="dcterms:W3CDTF">2009-03-09T16:14:08Z</dcterms:modified>
</cp:coreProperties>
</file>