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147375589" r:id="rId6"/>
    <p:sldId id="4848" r:id="rId7"/>
    <p:sldId id="2147375597" r:id="rId8"/>
    <p:sldId id="2147375615" r:id="rId9"/>
    <p:sldId id="2147375616" r:id="rId10"/>
    <p:sldId id="2147375602" r:id="rId11"/>
    <p:sldId id="2147375603" r:id="rId12"/>
    <p:sldId id="2147375617" r:id="rId13"/>
    <p:sldId id="2147375618" r:id="rId14"/>
    <p:sldId id="2147375606" r:id="rId15"/>
    <p:sldId id="2147375607" r:id="rId16"/>
    <p:sldId id="2147375608" r:id="rId17"/>
    <p:sldId id="2147375609" r:id="rId18"/>
    <p:sldId id="2147375612" r:id="rId19"/>
    <p:sldId id="2147375613" r:id="rId20"/>
    <p:sldId id="1633"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16" autoAdjust="0"/>
  </p:normalViewPr>
  <p:slideViewPr>
    <p:cSldViewPr snapToGrid="0">
      <p:cViewPr varScale="1">
        <p:scale>
          <a:sx n="61" d="100"/>
          <a:sy n="61" d="100"/>
        </p:scale>
        <p:origin x="88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9/2/2024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02/09/2024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Cherry Chopra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83133" y="1877891"/>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p>
          <a:p>
            <a:pPr marL="0" indent="0" algn="just">
              <a:buNone/>
            </a:pPr>
            <a:r>
              <a:rPr lang="en-US" sz="2000" dirty="0"/>
              <a:t>Shell’s IT Teams implement Scrum and Agile methodology to develop software solutions and  maintain them in a quick and clear manner.</a:t>
            </a:r>
          </a:p>
          <a:p>
            <a:pPr marL="0" indent="0">
              <a:buNone/>
            </a:pPr>
            <a:r>
              <a:rPr lang="en-US" sz="2000" b="1" dirty="0"/>
              <a:t>How I feel Shell benefits from this learning:</a:t>
            </a:r>
          </a:p>
          <a:p>
            <a:pPr marL="0" indent="0">
              <a:buNone/>
            </a:pPr>
            <a:r>
              <a:rPr lang="en-US" sz="2000" dirty="0"/>
              <a:t>Using BA and Agile methodologies helps in streamlining the process of development and aids in team collaboration for enhanced team performance.</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4098" name="Picture 2" descr="How Shell Oil Is Taking DevOps and Agile to the Cutting Edge - The New ...">
            <a:extLst>
              <a:ext uri="{FF2B5EF4-FFF2-40B4-BE49-F238E27FC236}">
                <a16:creationId xmlns:a16="http://schemas.microsoft.com/office/drawing/2014/main" id="{C2FB62A6-C967-1BC8-34DC-63B37367C6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8796" y="2303299"/>
            <a:ext cx="5234711" cy="3191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91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What were the challenges I faced while implementing Learning 1 and my plan to overcome them:</a:t>
            </a:r>
          </a:p>
          <a:p>
            <a:pPr marL="0" indent="0">
              <a:buNone/>
            </a:pPr>
            <a:r>
              <a:rPr lang="en-US" sz="2000" dirty="0"/>
              <a:t>Getting to know new people and collaborating with them on a new task</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122" name="Picture 2" descr="Image result for team collaboration">
            <a:extLst>
              <a:ext uri="{FF2B5EF4-FFF2-40B4-BE49-F238E27FC236}">
                <a16:creationId xmlns:a16="http://schemas.microsoft.com/office/drawing/2014/main" id="{9F2A07D3-D777-9B37-7CEF-B6ACC66783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6329" y="2291256"/>
            <a:ext cx="5267499" cy="302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What were the challenges I faced while implementing Learning 2 and my plan to overcome them:</a:t>
            </a:r>
          </a:p>
          <a:p>
            <a:pPr marL="0" indent="0" algn="just">
              <a:buNone/>
            </a:pPr>
            <a:r>
              <a:rPr lang="en-US" sz="2000" dirty="0"/>
              <a:t>Knowing the boundaries in a professional environment and following the etiquette for meetings and calls when it’s easier to move in an informal direction.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146" name="Picture 2" descr="Professional Etiquette PowerPoint Template - PPT Slides">
            <a:extLst>
              <a:ext uri="{FF2B5EF4-FFF2-40B4-BE49-F238E27FC236}">
                <a16:creationId xmlns:a16="http://schemas.microsoft.com/office/drawing/2014/main" id="{4BF39481-72CD-1591-20C1-1984B54E4C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028" y="2064607"/>
            <a:ext cx="4929351" cy="369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What were the challenges I faced while implementing Learning 3 and my plan to overcome them:</a:t>
            </a:r>
          </a:p>
          <a:p>
            <a:pPr marL="0" indent="0" algn="just">
              <a:buNone/>
            </a:pPr>
            <a:r>
              <a:rPr lang="en-US" sz="2000" dirty="0"/>
              <a:t>Relating the methodologies taught to the real life projects we’ll be working on and trying to visualize the different meetings and protocols.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7170" name="Picture 2" descr="Agile Product Management with Scrum">
            <a:extLst>
              <a:ext uri="{FF2B5EF4-FFF2-40B4-BE49-F238E27FC236}">
                <a16:creationId xmlns:a16="http://schemas.microsoft.com/office/drawing/2014/main" id="{5CA41F86-621F-D367-CEBF-8F692DFAF6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8467" y="2480623"/>
            <a:ext cx="5055369" cy="283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We collaborated in teams and participated in many activities. The activity that stood out the most to me was the poster making activity as part of understanding the qualities and attributes of a working professional. We worked in teams of 6 and created a poster. Our team created the “Corporate Snakes and Ladders”, wherein positive professional qualities would lead you moving up while any negative attribute would get you bitten down.</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white board with a drawing of snakes and ladders&#10;&#10;Description automatically generated">
            <a:extLst>
              <a:ext uri="{FF2B5EF4-FFF2-40B4-BE49-F238E27FC236}">
                <a16:creationId xmlns:a16="http://schemas.microsoft.com/office/drawing/2014/main" id="{C3616E85-5631-8E8F-F30C-D7A236059F79}"/>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r="2220"/>
          <a:stretch/>
        </p:blipFill>
        <p:spPr>
          <a:xfrm>
            <a:off x="6400800" y="2203409"/>
            <a:ext cx="5323028" cy="3580638"/>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Everything happens for a reason.</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052" name="Picture 4" descr="Image result for girl with mother happy graphic">
            <a:extLst>
              <a:ext uri="{FF2B5EF4-FFF2-40B4-BE49-F238E27FC236}">
                <a16:creationId xmlns:a16="http://schemas.microsoft.com/office/drawing/2014/main" id="{5CA3A47E-402D-7160-1875-12E697B2B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3501" y="1947206"/>
            <a:ext cx="3845304" cy="384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25313"/>
            <a:ext cx="5753599" cy="492946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Key learning:</a:t>
            </a:r>
          </a:p>
          <a:p>
            <a:pPr marL="0" indent="0" algn="just">
              <a:buNone/>
            </a:pPr>
            <a:r>
              <a:rPr lang="en-US" sz="2000" b="1" dirty="0"/>
              <a:t>	</a:t>
            </a:r>
            <a:r>
              <a:rPr lang="en-US" sz="2000" dirty="0"/>
              <a:t>Importance of team collaboration and 	teamwork.</a:t>
            </a:r>
            <a:endParaRPr lang="en-US" sz="2000" b="1" dirty="0"/>
          </a:p>
          <a:p>
            <a:r>
              <a:rPr lang="en-US" sz="2000" b="1" dirty="0"/>
              <a:t>Key takeaway:</a:t>
            </a:r>
          </a:p>
          <a:p>
            <a:pPr marL="0" indent="0" algn="just">
              <a:buNone/>
            </a:pPr>
            <a:r>
              <a:rPr lang="en-US" sz="2000" b="1" dirty="0"/>
              <a:t>	</a:t>
            </a:r>
            <a:r>
              <a:rPr lang="en-US" sz="2000" dirty="0"/>
              <a:t>Listening to others’ inputs and 	understanding their point of view to the 	solution and incorporating the best 	ideas from each team member 	strengthens the whole team’s 	performance and output.</a:t>
            </a:r>
            <a:endParaRPr lang="en-US" sz="2000" b="1" dirty="0"/>
          </a:p>
          <a:p>
            <a:r>
              <a:rPr lang="en-US" sz="2000" b="1" dirty="0"/>
              <a:t>How do I personally see this concept implemented in the Energy sector:</a:t>
            </a:r>
          </a:p>
          <a:p>
            <a:pPr marL="0" indent="0">
              <a:buNone/>
            </a:pPr>
            <a:r>
              <a:rPr lang="en-US" sz="2000" b="1" dirty="0"/>
              <a:t>	</a:t>
            </a:r>
            <a:r>
              <a:rPr lang="en-US" sz="2000" dirty="0"/>
              <a:t>Effective collaboration between different 	teams ensures smooth and safe 	operation in the energy sector.</a:t>
            </a:r>
            <a:endParaRPr lang="en-US" sz="2000" b="1"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604572"/>
            <a:ext cx="5350706" cy="4603723"/>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2" name="Picture 1">
            <a:extLst>
              <a:ext uri="{FF2B5EF4-FFF2-40B4-BE49-F238E27FC236}">
                <a16:creationId xmlns:a16="http://schemas.microsoft.com/office/drawing/2014/main" id="{6DD68E87-9634-8A7D-C164-D25566E6B4A6}"/>
              </a:ext>
            </a:extLst>
          </p:cNvPr>
          <p:cNvPicPr>
            <a:picLocks noChangeAspect="1"/>
          </p:cNvPicPr>
          <p:nvPr/>
        </p:nvPicPr>
        <p:blipFill rotWithShape="1">
          <a:blip r:embed="rId7"/>
          <a:srcRect t="8619" b="7773"/>
          <a:stretch/>
        </p:blipFill>
        <p:spPr>
          <a:xfrm>
            <a:off x="6400799" y="1713640"/>
            <a:ext cx="5145700" cy="4302207"/>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300988"/>
            <a:ext cx="6045234" cy="4907308"/>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Key learning:</a:t>
            </a:r>
          </a:p>
          <a:p>
            <a:pPr marL="0" indent="0" algn="just">
              <a:buNone/>
            </a:pPr>
            <a:r>
              <a:rPr lang="en-US" sz="2000" b="1" dirty="0"/>
              <a:t>	</a:t>
            </a:r>
            <a:r>
              <a:rPr lang="en-US" sz="2000" dirty="0"/>
              <a:t>Meeting &amp; Call Etiquettes and 	Presentation Skills. Stakeholder 	Management.</a:t>
            </a:r>
            <a:endParaRPr lang="en-US" sz="2000" b="1" dirty="0"/>
          </a:p>
          <a:p>
            <a:r>
              <a:rPr lang="en-US" sz="2000" b="1" dirty="0"/>
              <a:t>Key takeaway:</a:t>
            </a:r>
          </a:p>
          <a:p>
            <a:pPr marL="0" indent="0" algn="just">
              <a:buNone/>
            </a:pPr>
            <a:r>
              <a:rPr lang="en-US" sz="2000" b="1" dirty="0"/>
              <a:t>	</a:t>
            </a:r>
            <a:r>
              <a:rPr lang="en-US" sz="2000" dirty="0"/>
              <a:t>Certain decorum that needs to be 	maintained in professional settings and 	how to catch the audience’s attention 	when making a presentation. Dealing 	with stakeholders in a professional manner.</a:t>
            </a:r>
            <a:endParaRPr lang="en-US" sz="2000" b="1" dirty="0"/>
          </a:p>
          <a:p>
            <a:r>
              <a:rPr lang="en-US" sz="2000" b="1" dirty="0"/>
              <a:t>How do I personally see this concept implemented in the Energy sector:</a:t>
            </a:r>
          </a:p>
          <a:p>
            <a:pPr marL="0" indent="0" algn="just">
              <a:buNone/>
            </a:pPr>
            <a:r>
              <a:rPr lang="en-US" sz="2000" b="1" dirty="0"/>
              <a:t>	</a:t>
            </a:r>
            <a:r>
              <a:rPr lang="en-US" sz="2000" dirty="0"/>
              <a:t>Useful when holding meetings with 	clients, customers and stakeholders to 	make an impact with attention to detail.</a:t>
            </a:r>
            <a:endParaRPr lang="en-US" sz="2000" b="1"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785811" y="1604572"/>
            <a:ext cx="4965694" cy="4603723"/>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1E57A84A-819C-8711-7FAE-DEAF8037AA40}"/>
              </a:ext>
            </a:extLst>
          </p:cNvPr>
          <p:cNvPicPr>
            <a:picLocks noChangeAspect="1"/>
          </p:cNvPicPr>
          <p:nvPr/>
        </p:nvPicPr>
        <p:blipFill>
          <a:blip r:embed="rId7"/>
          <a:stretch>
            <a:fillRect/>
          </a:stretch>
        </p:blipFill>
        <p:spPr>
          <a:xfrm>
            <a:off x="7011233" y="1693445"/>
            <a:ext cx="4514850" cy="4514850"/>
          </a:xfrm>
          <a:prstGeom prst="rect">
            <a:avLst/>
          </a:prstGeom>
        </p:spPr>
      </p:pic>
    </p:spTree>
    <p:extLst>
      <p:ext uri="{BB962C8B-B14F-4D97-AF65-F5344CB8AC3E}">
        <p14:creationId xmlns:p14="http://schemas.microsoft.com/office/powerpoint/2010/main" val="427177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300986"/>
            <a:ext cx="5753599" cy="490730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Key learning:</a:t>
            </a:r>
          </a:p>
          <a:p>
            <a:pPr marL="0" indent="0" algn="just">
              <a:buNone/>
            </a:pPr>
            <a:r>
              <a:rPr lang="en-US" sz="2000" b="1" dirty="0"/>
              <a:t>	</a:t>
            </a:r>
            <a:r>
              <a:rPr lang="en-US" sz="2000" dirty="0"/>
              <a:t>Importance of business analysis,	agile methodology and scrum in software 	development.</a:t>
            </a:r>
            <a:endParaRPr lang="en-US" sz="2000" b="1" dirty="0"/>
          </a:p>
          <a:p>
            <a:r>
              <a:rPr lang="en-US" sz="2000" b="1" dirty="0"/>
              <a:t>Key takeaway:</a:t>
            </a:r>
          </a:p>
          <a:p>
            <a:pPr marL="0" indent="0" algn="just">
              <a:buNone/>
            </a:pPr>
            <a:r>
              <a:rPr lang="en-US" sz="2000" b="1" dirty="0"/>
              <a:t>	</a:t>
            </a:r>
            <a:r>
              <a:rPr lang="en-US" sz="2000" dirty="0"/>
              <a:t>Business analysis, agile methodology 	and scrum are highly useful for planning 	and organizing software development 	clearly.</a:t>
            </a:r>
          </a:p>
          <a:p>
            <a:r>
              <a:rPr lang="en-US" sz="2000" b="1" dirty="0"/>
              <a:t>How do I personally see this concept implemented in the Energy sector:</a:t>
            </a:r>
          </a:p>
          <a:p>
            <a:pPr marL="0" indent="0" algn="just">
              <a:buNone/>
            </a:pPr>
            <a:r>
              <a:rPr lang="en-US" sz="2000" b="1" dirty="0"/>
              <a:t>	</a:t>
            </a:r>
            <a:r>
              <a:rPr lang="en-US" sz="2000" dirty="0"/>
              <a:t>Quick, clear and planned approach  	software development using scrum and	agile while leveraging business analytics 	results can prove immensely beneficial.</a:t>
            </a:r>
            <a:endParaRPr lang="en-US" sz="2000" b="1" dirty="0"/>
          </a:p>
          <a:p>
            <a:pPr marL="0" indent="0" algn="just">
              <a:buNone/>
            </a:pPr>
            <a:r>
              <a:rPr lang="en-US" sz="2000" dirty="0"/>
              <a:t>o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604572"/>
            <a:ext cx="5350706" cy="4603723"/>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1026" name="Picture 2" descr="Scrum Diagram - The Scrum Framework captured in Simple One Picture">
            <a:extLst>
              <a:ext uri="{FF2B5EF4-FFF2-40B4-BE49-F238E27FC236}">
                <a16:creationId xmlns:a16="http://schemas.microsoft.com/office/drawing/2014/main" id="{53344177-D3C1-C726-45EB-2C54679951FF}"/>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82437" y="1809354"/>
            <a:ext cx="5187429" cy="3890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92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1"/>
            <a:ext cx="5653806" cy="426661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p>
          <a:p>
            <a:pPr marL="0" indent="0">
              <a:buNone/>
            </a:pPr>
            <a:r>
              <a:rPr lang="en-US" sz="2000" dirty="0"/>
              <a:t>Shell allows employees to work in teams that collaborate closely and support all members. Each member feels heard and seen and ensures the others also feel the same. Each member learns from the skills of the others and they can combine their strengths to become a high performing team.</a:t>
            </a:r>
          </a:p>
          <a:p>
            <a:pPr marL="0" indent="0">
              <a:buNone/>
            </a:pPr>
            <a:r>
              <a:rPr lang="en-US" sz="2000" b="1" dirty="0"/>
              <a:t>How I feel Shell benefits from this learning:</a:t>
            </a:r>
          </a:p>
          <a:p>
            <a:pPr marL="0" indent="0">
              <a:buNone/>
            </a:pPr>
            <a:r>
              <a:rPr lang="en-US" sz="2000" dirty="0"/>
              <a:t>Through the combined skills of the team, projects are completed on a quicker schedule and with an enhanced output. Workload is divided and employees do not feel pressured.</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We are one team | Shell Careers | Shell United States">
            <a:extLst>
              <a:ext uri="{FF2B5EF4-FFF2-40B4-BE49-F238E27FC236}">
                <a16:creationId xmlns:a16="http://schemas.microsoft.com/office/drawing/2014/main" id="{9AE9A3D1-5681-E086-5223-D791EBBA3F9E}"/>
              </a:ext>
            </a:extLst>
          </p:cNvPr>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l="5257" r="9863"/>
          <a:stretch/>
        </p:blipFill>
        <p:spPr bwMode="auto">
          <a:xfrm>
            <a:off x="6461295" y="2071059"/>
            <a:ext cx="5229713" cy="346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1"/>
            <a:ext cx="5653806" cy="426661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p>
          <a:p>
            <a:pPr marL="0" indent="0" algn="just">
              <a:buNone/>
            </a:pPr>
            <a:r>
              <a:rPr lang="en-US" sz="2000" dirty="0"/>
              <a:t>One of Shell’s core values being Respect for others, Shell ensures that professional etiquette is followed in all meetings and calls. Stakeholders are also respected and informed of decisions and changes timely, keeping them in the loop.</a:t>
            </a:r>
          </a:p>
          <a:p>
            <a:pPr marL="0" indent="0">
              <a:buNone/>
            </a:pPr>
            <a:r>
              <a:rPr lang="en-US" sz="2000" b="1" dirty="0"/>
              <a:t>How I feel Shell benefits from this learning:</a:t>
            </a:r>
          </a:p>
          <a:p>
            <a:pPr marL="0" indent="0">
              <a:buNone/>
            </a:pPr>
            <a:r>
              <a:rPr lang="en-US" sz="2000" dirty="0"/>
              <a:t>Maintaining professionalism is one of the key reasons behind the legacy value Shell has made for itself. People respect Shell in return for the respect they receive, thus making it a safe environment for the employees.</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38B06BB0-A3A7-B084-9BE9-51550CC80E0D}"/>
              </a:ext>
            </a:extLst>
          </p:cNvPr>
          <p:cNvPicPr>
            <a:picLocks noChangeAspect="1"/>
          </p:cNvPicPr>
          <p:nvPr/>
        </p:nvPicPr>
        <p:blipFill>
          <a:blip r:embed="rId7"/>
          <a:stretch>
            <a:fillRect/>
          </a:stretch>
        </p:blipFill>
        <p:spPr>
          <a:xfrm>
            <a:off x="6453820" y="2404197"/>
            <a:ext cx="5244663" cy="2525154"/>
          </a:xfrm>
          <a:prstGeom prst="rect">
            <a:avLst/>
          </a:prstGeom>
        </p:spPr>
      </p:pic>
    </p:spTree>
    <p:extLst>
      <p:ext uri="{BB962C8B-B14F-4D97-AF65-F5344CB8AC3E}">
        <p14:creationId xmlns:p14="http://schemas.microsoft.com/office/powerpoint/2010/main" val="4010834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21121</TotalTime>
  <Words>817</Words>
  <Application>Microsoft Office PowerPoint</Application>
  <PresentationFormat>Widescreen</PresentationFormat>
  <Paragraphs>69</Paragraphs>
  <Slides>17</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1"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Learning is also Fun!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Chopra, Cherry SBOBNG-PTIV/LI</cp:lastModifiedBy>
  <cp:revision>504</cp:revision>
  <dcterms:created xsi:type="dcterms:W3CDTF">2022-01-18T12:35:56Z</dcterms:created>
  <dcterms:modified xsi:type="dcterms:W3CDTF">2024-09-03T03:21:14Z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