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147375589" r:id="rId6"/>
    <p:sldId id="4848" r:id="rId7"/>
    <p:sldId id="2147375597" r:id="rId8"/>
    <p:sldId id="2147375615" r:id="rId9"/>
    <p:sldId id="2147375616" r:id="rId10"/>
    <p:sldId id="2147375602" r:id="rId11"/>
    <p:sldId id="2147375603" r:id="rId12"/>
    <p:sldId id="2147375617" r:id="rId13"/>
    <p:sldId id="2147375618" r:id="rId14"/>
    <p:sldId id="2147375606" r:id="rId15"/>
    <p:sldId id="2147375607" r:id="rId16"/>
    <p:sldId id="2147375608" r:id="rId17"/>
    <p:sldId id="2147375609" r:id="rId18"/>
    <p:sldId id="2147375612" r:id="rId19"/>
    <p:sldId id="2147375613" r:id="rId20"/>
    <p:sldId id="1633"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16" autoAdjust="0"/>
  </p:normalViewPr>
  <p:slideViewPr>
    <p:cSldViewPr snapToGrid="0">
      <p:cViewPr varScale="1">
        <p:scale>
          <a:sx n="61" d="100"/>
          <a:sy n="61" d="100"/>
        </p:scale>
        <p:origin x="88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06-Sep-24</a:t>
            </a:fld>
            <a:endParaRPr lang="en-US" dirty="0"/>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dirty="0"/>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dirty="0"/>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40836-DCE2-43E5-BC89-B27048B0D18C}" type="slidenum">
              <a:rPr lang="fr-FR" smtClean="0"/>
              <a:t>14</a:t>
            </a:fld>
            <a:endParaRPr lang="fr-FR" dirty="0"/>
          </a:p>
        </p:txBody>
      </p:sp>
    </p:spTree>
    <p:extLst>
      <p:ext uri="{BB962C8B-B14F-4D97-AF65-F5344CB8AC3E}">
        <p14:creationId xmlns:p14="http://schemas.microsoft.com/office/powerpoint/2010/main" val="2900916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dirty="0"/>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dirty="0"/>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dirty="0"/>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dirty="0"/>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xml"/><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png"/><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Cherry Chopra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77891"/>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 uses cloud-based SaaS like </a:t>
            </a:r>
            <a:r>
              <a:rPr lang="en-US" sz="2000" dirty="0" err="1"/>
              <a:t>PowerBI</a:t>
            </a:r>
            <a:r>
              <a:rPr lang="en-US" sz="2000" dirty="0"/>
              <a:t> and PowerApps. IaaS like Azure is also used. </a:t>
            </a:r>
          </a:p>
          <a:p>
            <a:pPr marL="0" indent="0">
              <a:buNone/>
            </a:pPr>
            <a:r>
              <a:rPr lang="en-US" sz="2000" b="1" dirty="0"/>
              <a:t>How I feel Shell benefits from this learning:</a:t>
            </a:r>
          </a:p>
          <a:p>
            <a:pPr marL="0" indent="0" algn="just">
              <a:buNone/>
            </a:pPr>
            <a:r>
              <a:rPr lang="en-US" sz="2000" dirty="0"/>
              <a:t>Shell is able to reduce costs and efforts in infrastructure maintenance and is able to enhance accessibility through storing data on and using services on the cloud. It also enhances security and reduces risk.</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Image result for IaaS Cloud Computing">
            <a:extLst>
              <a:ext uri="{FF2B5EF4-FFF2-40B4-BE49-F238E27FC236}">
                <a16:creationId xmlns:a16="http://schemas.microsoft.com/office/drawing/2014/main" id="{4842D27F-A460-91F7-E577-D27C80766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739" y="1970595"/>
            <a:ext cx="5192766" cy="379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1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1 and my plan to overcome them:</a:t>
            </a:r>
          </a:p>
          <a:p>
            <a:pPr marL="0" indent="0">
              <a:buNone/>
            </a:pPr>
            <a:r>
              <a:rPr lang="en-US" sz="2000" dirty="0"/>
              <a:t>Automating test cases and distinguishing STLC stages in real time.</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3074" name="Picture 2" descr="A Complete Guide to Choose Test Cases for Automation">
            <a:extLst>
              <a:ext uri="{FF2B5EF4-FFF2-40B4-BE49-F238E27FC236}">
                <a16:creationId xmlns:a16="http://schemas.microsoft.com/office/drawing/2014/main" id="{12268FB5-1FCA-04E9-B192-33F764FEA6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4874" y="2413541"/>
            <a:ext cx="5254932" cy="297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243903"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2 and my plan to overcome them:</a:t>
            </a:r>
          </a:p>
          <a:p>
            <a:pPr marL="0" indent="0" algn="just">
              <a:buNone/>
            </a:pPr>
            <a:r>
              <a:rPr lang="en-US" sz="2000" dirty="0"/>
              <a:t>Understanding the real-life application of DevOps and understanding its full functionality and application.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022428" y="1860993"/>
            <a:ext cx="5727378"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53E0C2C5-7C62-D0B3-95F2-B446BE604F5E}"/>
              </a:ext>
            </a:extLst>
          </p:cNvPr>
          <p:cNvPicPr>
            <a:picLocks noChangeAspect="1"/>
          </p:cNvPicPr>
          <p:nvPr/>
        </p:nvPicPr>
        <p:blipFill>
          <a:blip r:embed="rId7"/>
          <a:stretch>
            <a:fillRect/>
          </a:stretch>
        </p:blipFill>
        <p:spPr>
          <a:xfrm>
            <a:off x="6096000" y="2701316"/>
            <a:ext cx="5627828" cy="2308986"/>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3 and my plan to overcome them:</a:t>
            </a:r>
          </a:p>
          <a:p>
            <a:pPr marL="0" indent="0" algn="just">
              <a:buNone/>
            </a:pPr>
            <a:r>
              <a:rPr lang="en-US" sz="2000" dirty="0"/>
              <a:t>Understanding workflows, events, runners and jobs and how to implement them along with GitHub commands.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descr="Github Actions - Building Clearly Bounded Ci Cd Pipelines With Github ...">
            <a:extLst>
              <a:ext uri="{FF2B5EF4-FFF2-40B4-BE49-F238E27FC236}">
                <a16:creationId xmlns:a16="http://schemas.microsoft.com/office/drawing/2014/main" id="{2FD927CD-E776-B850-BA82-9FEB4F280158}"/>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454001" y="2280745"/>
            <a:ext cx="5190701" cy="3137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We practiced DevOps, GitHub actions and Cloud hands-on on our systems and were able to create test cases on DevOps, YAML files of GitHub and </a:t>
            </a:r>
            <a:r>
              <a:rPr lang="en-US" sz="2000" dirty="0" err="1"/>
              <a:t>VirtualMachines</a:t>
            </a:r>
            <a:r>
              <a:rPr lang="en-US" sz="2000" dirty="0"/>
              <a:t> using Microsoft Azure.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409E9DC0-53B2-438C-353C-01099E6655E0}"/>
              </a:ext>
            </a:extLst>
          </p:cNvPr>
          <p:cNvPicPr>
            <a:picLocks noChangeAspect="1"/>
          </p:cNvPicPr>
          <p:nvPr/>
        </p:nvPicPr>
        <p:blipFill>
          <a:blip r:embed="rId7"/>
          <a:stretch>
            <a:fillRect/>
          </a:stretch>
        </p:blipFill>
        <p:spPr>
          <a:xfrm>
            <a:off x="6906802" y="2130334"/>
            <a:ext cx="4012872" cy="3743207"/>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Everything happens for a reason.</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052" name="Picture 4" descr="Image result for girl with mother happy graphic">
            <a:extLst>
              <a:ext uri="{FF2B5EF4-FFF2-40B4-BE49-F238E27FC236}">
                <a16:creationId xmlns:a16="http://schemas.microsoft.com/office/drawing/2014/main" id="{5CA3A47E-402D-7160-1875-12E697B2B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501" y="1947206"/>
            <a:ext cx="3845304" cy="384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25313"/>
            <a:ext cx="5753599" cy="492946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Software Testing fundamentals and 	techniques</a:t>
            </a:r>
            <a:endParaRPr lang="en-US" sz="2000" b="1" dirty="0"/>
          </a:p>
          <a:p>
            <a:r>
              <a:rPr lang="en-US" sz="2000" b="1" dirty="0"/>
              <a:t>Key takeaway:</a:t>
            </a:r>
          </a:p>
          <a:p>
            <a:pPr marL="0" indent="0" algn="just">
              <a:buNone/>
            </a:pPr>
            <a:r>
              <a:rPr lang="en-US" sz="2000" b="1" dirty="0"/>
              <a:t>	</a:t>
            </a:r>
            <a:r>
              <a:rPr lang="en-US" sz="2000" dirty="0"/>
              <a:t>Understood what testing is and its 	different types that can be used for	different purposes. Refreshed the 	software testing lifecycle and the various 	benefits of testing early.</a:t>
            </a:r>
            <a:endParaRPr lang="en-US" sz="2000" b="1" dirty="0"/>
          </a:p>
          <a:p>
            <a:r>
              <a:rPr lang="en-US" sz="2000" b="1" dirty="0"/>
              <a:t>How do I personally see this concept implemented in the Energy sector:</a:t>
            </a:r>
          </a:p>
          <a:p>
            <a:pPr marL="0" indent="0" algn="just">
              <a:buNone/>
            </a:pPr>
            <a:r>
              <a:rPr lang="en-US" sz="2000" b="1" dirty="0"/>
              <a:t>	</a:t>
            </a:r>
            <a:r>
              <a:rPr lang="en-US" sz="2000" dirty="0"/>
              <a:t>Testing the various solutions developed 	and ensuring they’re bug free, enhancing 	security which is of critical importance in 	the energy sector.</a:t>
            </a:r>
            <a:endParaRPr lang="en-US" sz="2000" b="1"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04572"/>
            <a:ext cx="5350706"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1026" name="Picture 2" descr="ISTQB Software Testing">
            <a:extLst>
              <a:ext uri="{FF2B5EF4-FFF2-40B4-BE49-F238E27FC236}">
                <a16:creationId xmlns:a16="http://schemas.microsoft.com/office/drawing/2014/main" id="{C2F8FBF8-06BD-8CB5-6E32-9FBF0A43BF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7202" y="1781061"/>
            <a:ext cx="4257899" cy="425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191918"/>
            <a:ext cx="6045234" cy="51873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Fundamentals of DevOps and its 	importance and benefits.</a:t>
            </a:r>
            <a:endParaRPr lang="en-US" sz="2000" b="1" dirty="0"/>
          </a:p>
          <a:p>
            <a:r>
              <a:rPr lang="en-US" sz="2000" b="1" dirty="0"/>
              <a:t>Key takeaway:</a:t>
            </a:r>
          </a:p>
          <a:p>
            <a:pPr marL="0" indent="0" algn="just">
              <a:buNone/>
            </a:pPr>
            <a:r>
              <a:rPr lang="en-US" sz="2000" b="1" dirty="0"/>
              <a:t>	</a:t>
            </a:r>
            <a:r>
              <a:rPr lang="en-US" sz="2000" dirty="0"/>
              <a:t>Understood why DevOps was developed 	and how its ancestors influenced its current 	form. Learnt about the continuous 	integration and continuous deployment and 	delivery pipeline. DevOps life cycle, 	principle and benefits.</a:t>
            </a:r>
            <a:endParaRPr lang="en-US" sz="2000" b="1" dirty="0"/>
          </a:p>
          <a:p>
            <a:r>
              <a:rPr lang="en-US" sz="2000" b="1" dirty="0"/>
              <a:t>How do I personally see this concept implemented in the Energy sector:</a:t>
            </a:r>
          </a:p>
          <a:p>
            <a:pPr marL="0" indent="0" algn="just">
              <a:buNone/>
            </a:pPr>
            <a:r>
              <a:rPr lang="en-US" sz="2000" b="1" dirty="0"/>
              <a:t>	</a:t>
            </a:r>
            <a:r>
              <a:rPr lang="en-US" sz="2000" dirty="0"/>
              <a:t>Bridges the gap between Development 	teams and the Operations team making it 	better for customer satisfaction and 	business profits.</a:t>
            </a:r>
            <a:endParaRPr lang="en-US" sz="2000" b="1"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785811" y="1604572"/>
            <a:ext cx="4965694"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050" name="Picture 2" descr="Complete Guide to DevOps | Smartsheet">
            <a:extLst>
              <a:ext uri="{FF2B5EF4-FFF2-40B4-BE49-F238E27FC236}">
                <a16:creationId xmlns:a16="http://schemas.microsoft.com/office/drawing/2014/main" id="{9F8D4421-9416-B3CF-545C-69E31474925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201714" y="1941742"/>
            <a:ext cx="4133887" cy="399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77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300986"/>
            <a:ext cx="5753599" cy="490730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GitHub Actions and Cloud Computing 	Fundamentals and Basic Implementation</a:t>
            </a:r>
            <a:endParaRPr lang="en-US" sz="2000" b="1" dirty="0"/>
          </a:p>
          <a:p>
            <a:r>
              <a:rPr lang="en-US" sz="2000" b="1" dirty="0"/>
              <a:t>Key takeaway:</a:t>
            </a:r>
          </a:p>
          <a:p>
            <a:pPr marL="0" indent="0" algn="just">
              <a:buNone/>
            </a:pPr>
            <a:r>
              <a:rPr lang="en-US" sz="2000" b="1" dirty="0"/>
              <a:t>	</a:t>
            </a:r>
            <a:r>
              <a:rPr lang="en-US" sz="2000" dirty="0"/>
              <a:t>Understood basics of GitHub and GitHub 	Actions – workflow, events, runners, jobs, 	actions etc. Learnt how to use the push 	and pull commands and also the basics 	of cloud computing along with creating a 	virtual machine.</a:t>
            </a:r>
          </a:p>
          <a:p>
            <a:r>
              <a:rPr lang="en-US" sz="2000" b="1" dirty="0"/>
              <a:t>How do I personally see this concept implemented in the Energy sector:</a:t>
            </a:r>
          </a:p>
          <a:p>
            <a:pPr marL="0" indent="0" algn="just">
              <a:buNone/>
            </a:pPr>
            <a:r>
              <a:rPr lang="en-US" sz="2000" b="1" dirty="0"/>
              <a:t>	</a:t>
            </a:r>
            <a:r>
              <a:rPr lang="en-US" sz="2000" dirty="0"/>
              <a:t>Using cloud-based solutions could help 	in cost cutting and  increasing profits 	along with enhancing security.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04572"/>
            <a:ext cx="5350706"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3074" name="Picture 2" descr="Top 11 Advantages of Cloud Computing in 2020 - CloudKatha">
            <a:extLst>
              <a:ext uri="{FF2B5EF4-FFF2-40B4-BE49-F238E27FC236}">
                <a16:creationId xmlns:a16="http://schemas.microsoft.com/office/drawing/2014/main" id="{00534B78-C972-1EC7-F869-2C1D0DC7EB9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4301" y="2448517"/>
            <a:ext cx="5183701" cy="291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92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 performs intensive testing on all the software it uses and develops, ensuring proper functionality and error-free functioning of the organization processes.</a:t>
            </a:r>
          </a:p>
          <a:p>
            <a:pPr marL="0" indent="0">
              <a:buNone/>
            </a:pPr>
            <a:r>
              <a:rPr lang="en-US" sz="2000" b="1" dirty="0"/>
              <a:t>How I feel Shell benefits from this learning:</a:t>
            </a:r>
          </a:p>
          <a:p>
            <a:pPr marL="0" indent="0">
              <a:buNone/>
            </a:pPr>
            <a:r>
              <a:rPr lang="en-US" sz="2000" dirty="0"/>
              <a:t>Shell ensures error-free and smooth functioning of its software, preventing losses due to any delays or mishaps of the virtual systems through testing and ensuring everything is working as intended and in sync.</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Software Testing Life Cycle(STLC) | by Bhagya Kalubowila | Medium">
            <a:extLst>
              <a:ext uri="{FF2B5EF4-FFF2-40B4-BE49-F238E27FC236}">
                <a16:creationId xmlns:a16="http://schemas.microsoft.com/office/drawing/2014/main" id="{9AA463B1-0191-FE00-AAA1-2BDE575A1CF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264" r="18000"/>
          <a:stretch/>
        </p:blipFill>
        <p:spPr bwMode="auto">
          <a:xfrm>
            <a:off x="6833349" y="2037498"/>
            <a:ext cx="4338461" cy="3723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 leverages DevOps and Scrum, both agile methodologies of Software Development to benefit from their flexibility and the same time allowing for collaboration between different teams and within a team.</a:t>
            </a:r>
          </a:p>
          <a:p>
            <a:pPr marL="0" indent="0">
              <a:buNone/>
            </a:pPr>
            <a:r>
              <a:rPr lang="en-US" sz="2000" b="1" dirty="0"/>
              <a:t>How I feel Shell benefits from this learning:</a:t>
            </a:r>
          </a:p>
          <a:p>
            <a:pPr marL="0" indent="0">
              <a:buNone/>
            </a:pPr>
            <a:r>
              <a:rPr lang="en-US" sz="2000" dirty="0"/>
              <a:t>Shell is able to leverage the benefits of agile methods like flexibility, quicker solutions, team collaboration, continuous improvement, adaptability etc.</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Agile model: the elements of powerful agile methods">
            <a:extLst>
              <a:ext uri="{FF2B5EF4-FFF2-40B4-BE49-F238E27FC236}">
                <a16:creationId xmlns:a16="http://schemas.microsoft.com/office/drawing/2014/main" id="{B4257463-CE9F-DE05-2FCC-3BEDFF7927AA}"/>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3533" t="3218" r="3533" b="10345"/>
          <a:stretch/>
        </p:blipFill>
        <p:spPr bwMode="auto">
          <a:xfrm>
            <a:off x="7178566" y="1919694"/>
            <a:ext cx="3958837" cy="395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834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21550</TotalTime>
  <Words>736</Words>
  <Application>Microsoft Office PowerPoint</Application>
  <PresentationFormat>Widescreen</PresentationFormat>
  <Paragraphs>69</Paragraphs>
  <Slides>17</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Learning is also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Chopra, Cherry SBOBNG-PTIV/LI</cp:lastModifiedBy>
  <cp:revision>506</cp:revision>
  <dcterms:created xsi:type="dcterms:W3CDTF">2022-01-18T12:35:56Z</dcterms:created>
  <dcterms:modified xsi:type="dcterms:W3CDTF">2024-09-06T10:07:03Z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