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147375589" r:id="rId6"/>
    <p:sldId id="4848" r:id="rId7"/>
    <p:sldId id="2147375597" r:id="rId8"/>
    <p:sldId id="2147375615" r:id="rId9"/>
    <p:sldId id="2147375616" r:id="rId10"/>
    <p:sldId id="2147375602" r:id="rId11"/>
    <p:sldId id="2147375603" r:id="rId12"/>
    <p:sldId id="2147375617" r:id="rId13"/>
    <p:sldId id="2147375618" r:id="rId14"/>
    <p:sldId id="2147375606" r:id="rId15"/>
    <p:sldId id="2147375607" r:id="rId16"/>
    <p:sldId id="2147375608" r:id="rId17"/>
    <p:sldId id="2147375609" r:id="rId18"/>
    <p:sldId id="2147375612" r:id="rId19"/>
    <p:sldId id="2147375613" r:id="rId20"/>
    <p:sldId id="1633"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416" autoAdjust="0"/>
  </p:normalViewPr>
  <p:slideViewPr>
    <p:cSldViewPr snapToGrid="0">
      <p:cViewPr varScale="1">
        <p:scale>
          <a:sx n="57" d="100"/>
          <a:sy n="57" d="100"/>
        </p:scale>
        <p:origin x="892" y="48"/>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13-Sep-24</a:t>
            </a:fld>
            <a:endParaRPr lang="en-US" dirty="0"/>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dirty="0"/>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13/09/2024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dirty="0"/>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E40836-DCE2-43E5-BC89-B27048B0D18C}" type="slidenum">
              <a:rPr lang="fr-FR" smtClean="0"/>
              <a:t>14</a:t>
            </a:fld>
            <a:endParaRPr lang="fr-FR" dirty="0"/>
          </a:p>
        </p:txBody>
      </p:sp>
    </p:spTree>
    <p:extLst>
      <p:ext uri="{BB962C8B-B14F-4D97-AF65-F5344CB8AC3E}">
        <p14:creationId xmlns:p14="http://schemas.microsoft.com/office/powerpoint/2010/main" val="2900916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dirty="0"/>
              <a:t>Click icon to add media</a:t>
            </a:r>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dirty="0"/>
              <a:t>Click icon to add picture</a:t>
            </a:r>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dirty="0"/>
              <a:t>Click icon to add picture</a:t>
            </a:r>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dirty="0"/>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notesSlide" Target="../notesSlides/notesSlide1.xml"/><Relationship Id="rId7" Type="http://schemas.openxmlformats.org/officeDocument/2006/relationships/image" Target="../media/image34.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3.png"/><Relationship Id="rId5" Type="http://schemas.openxmlformats.org/officeDocument/2006/relationships/image" Target="../media/image21.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IDSO Custom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Cherry Chopra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13-Sep-2024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77891"/>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Shell uses cloud-based SaaS like </a:t>
            </a:r>
            <a:r>
              <a:rPr lang="en-US" sz="2000" dirty="0" err="1"/>
              <a:t>PowerBI</a:t>
            </a:r>
            <a:r>
              <a:rPr lang="en-US" sz="2000" dirty="0"/>
              <a:t> and PowerApps. IaaS like Azure is also used. Azure helps in using Virtual Machines and Storage accounts.</a:t>
            </a:r>
          </a:p>
          <a:p>
            <a:pPr marL="0" indent="0">
              <a:buNone/>
            </a:pPr>
            <a:r>
              <a:rPr lang="en-US" sz="2000" b="1" dirty="0"/>
              <a:t>How I feel Shell benefits from this learning:</a:t>
            </a:r>
          </a:p>
          <a:p>
            <a:pPr marL="0" indent="0" algn="just">
              <a:buNone/>
            </a:pPr>
            <a:r>
              <a:rPr lang="en-US" sz="2000" dirty="0"/>
              <a:t>Shell is able to reduce costs and efforts in infrastructure maintenance and is able to enhance accessibility through storing data on and using services on the cloud. It also enhances security and reduces risk.</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0" name="Picture 2" descr="Image result for IaaS Cloud Computing">
            <a:extLst>
              <a:ext uri="{FF2B5EF4-FFF2-40B4-BE49-F238E27FC236}">
                <a16:creationId xmlns:a16="http://schemas.microsoft.com/office/drawing/2014/main" id="{4842D27F-A460-91F7-E577-D27C80766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739" y="1970595"/>
            <a:ext cx="5192766" cy="379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1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1 and my plan to overcome them:</a:t>
            </a:r>
          </a:p>
          <a:p>
            <a:pPr marL="0" indent="0">
              <a:buNone/>
            </a:pPr>
            <a:r>
              <a:rPr lang="en-US" sz="2000" dirty="0"/>
              <a:t>Understanding the ServiceNow interface and implementing the given tasks with a proper workflow.</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ServiceNow Logo and symbol, meaning, history, PNG">
            <a:extLst>
              <a:ext uri="{FF2B5EF4-FFF2-40B4-BE49-F238E27FC236}">
                <a16:creationId xmlns:a16="http://schemas.microsoft.com/office/drawing/2014/main" id="{9BD3323C-298E-FCC1-EC15-231B5595E18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49858" y="2310064"/>
            <a:ext cx="5052587" cy="317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243903"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2 and my plan to overcome them:</a:t>
            </a:r>
          </a:p>
          <a:p>
            <a:pPr marL="0" indent="0" algn="just">
              <a:buNone/>
            </a:pPr>
            <a:r>
              <a:rPr lang="en-US" sz="2000" dirty="0"/>
              <a:t>Understanding the different commands and features of AWS platform and its working.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022428" y="1860993"/>
            <a:ext cx="5727378"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2052" name="Picture 4" descr="AWS Announces General Availability of Its Quantum Algorithm Design Service">
            <a:extLst>
              <a:ext uri="{FF2B5EF4-FFF2-40B4-BE49-F238E27FC236}">
                <a16:creationId xmlns:a16="http://schemas.microsoft.com/office/drawing/2014/main" id="{68747E20-BC08-8565-D94E-9E36CFC635C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72147" y="2137220"/>
            <a:ext cx="4698380" cy="352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What were the challenges I faced while implementing Learning 3 and my plan to overcome them:</a:t>
            </a:r>
          </a:p>
          <a:p>
            <a:pPr marL="0" indent="0" algn="just">
              <a:buNone/>
            </a:pPr>
            <a:r>
              <a:rPr lang="en-US" sz="2000" dirty="0"/>
              <a:t>Understanding the different commands and features of Azure platform and its working.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5" name="Picture 2" descr="Microsoft Azure Logo Windows Icon Png Azure Logo Transparent Images ...">
            <a:extLst>
              <a:ext uri="{FF2B5EF4-FFF2-40B4-BE49-F238E27FC236}">
                <a16:creationId xmlns:a16="http://schemas.microsoft.com/office/drawing/2014/main" id="{783AB440-A9FA-D02D-3E59-6916133506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8727" y="2530165"/>
            <a:ext cx="451485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We practiced </a:t>
            </a:r>
            <a:r>
              <a:rPr lang="en-US" sz="2000" dirty="0" err="1"/>
              <a:t>ServcieNow</a:t>
            </a:r>
            <a:r>
              <a:rPr lang="en-US" sz="2000" dirty="0"/>
              <a:t>, Azure and AWS hands-on on our systems and were able to create and resolve tickets on ServiceNow and Virtual Machines using Microsoft Azure and AWS.</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409E9DC0-53B2-438C-353C-01099E6655E0}"/>
              </a:ext>
            </a:extLst>
          </p:cNvPr>
          <p:cNvPicPr>
            <a:picLocks noChangeAspect="1"/>
          </p:cNvPicPr>
          <p:nvPr/>
        </p:nvPicPr>
        <p:blipFill>
          <a:blip r:embed="rId7"/>
          <a:stretch>
            <a:fillRect/>
          </a:stretch>
        </p:blipFill>
        <p:spPr>
          <a:xfrm>
            <a:off x="6906802" y="2130334"/>
            <a:ext cx="4012872" cy="3743207"/>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Everything happens for a reason.</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052" name="Picture 4" descr="Image result for girl with mother happy graphic">
            <a:extLst>
              <a:ext uri="{FF2B5EF4-FFF2-40B4-BE49-F238E27FC236}">
                <a16:creationId xmlns:a16="http://schemas.microsoft.com/office/drawing/2014/main" id="{5CA3A47E-402D-7160-1875-12E697B2B5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501" y="1947206"/>
            <a:ext cx="3845304" cy="384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191918"/>
            <a:ext cx="5753599" cy="518738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Concepts of ITIL and ITSM and 	implementation through ServiceNow.</a:t>
            </a:r>
            <a:endParaRPr lang="en-US" sz="2000" b="1" dirty="0"/>
          </a:p>
          <a:p>
            <a:r>
              <a:rPr lang="en-US" sz="2000" b="1" dirty="0"/>
              <a:t>Key takeaway:</a:t>
            </a:r>
          </a:p>
          <a:p>
            <a:pPr marL="0" indent="0" algn="just">
              <a:buNone/>
            </a:pPr>
            <a:r>
              <a:rPr lang="en-US" sz="2000" b="1" dirty="0"/>
              <a:t>	</a:t>
            </a:r>
            <a:r>
              <a:rPr lang="en-US" sz="2000" dirty="0"/>
              <a:t>Understood the concepts of Information 	Technology Infrastructure Library and 	how it is used with the help of the ITIL 	tool ServiceNow. Learnt about various 	concepts in </a:t>
            </a:r>
            <a:r>
              <a:rPr lang="en-US" sz="2000" dirty="0" err="1"/>
              <a:t>SeviceNow</a:t>
            </a:r>
            <a:r>
              <a:rPr lang="en-US" sz="2000" dirty="0"/>
              <a:t> like change 	management, incident management etc.</a:t>
            </a:r>
            <a:endParaRPr lang="en-US" sz="2000" b="1" dirty="0"/>
          </a:p>
          <a:p>
            <a:r>
              <a:rPr lang="en-US" sz="2000" b="1" dirty="0"/>
              <a:t>How do I personally see this concept implemented in the Energy sector:</a:t>
            </a:r>
          </a:p>
          <a:p>
            <a:pPr marL="0" indent="0" algn="just">
              <a:buNone/>
            </a:pPr>
            <a:r>
              <a:rPr lang="en-US" sz="2000" b="1" dirty="0"/>
              <a:t>	</a:t>
            </a:r>
            <a:r>
              <a:rPr lang="en-US" sz="2000" dirty="0"/>
              <a:t>Leveraging ServiceNow and ITIL can 	help in smooth resolution of incidents 	and problems and enhance IT user 	experience.</a:t>
            </a:r>
            <a:endParaRPr lang="en-US" sz="2000" b="1"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04572"/>
            <a:ext cx="5350706"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2" descr="History of ITIL | IT Process Wiki">
            <a:extLst>
              <a:ext uri="{FF2B5EF4-FFF2-40B4-BE49-F238E27FC236}">
                <a16:creationId xmlns:a16="http://schemas.microsoft.com/office/drawing/2014/main" id="{1571A423-3D58-B669-9C99-F877EB42678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881232" y="1698940"/>
            <a:ext cx="4389840" cy="4389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63550" y="1463040"/>
            <a:ext cx="6045234" cy="485021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Fundamentals of Cloud and AWS.</a:t>
            </a:r>
            <a:endParaRPr lang="en-US" sz="2000" b="1" dirty="0"/>
          </a:p>
          <a:p>
            <a:r>
              <a:rPr lang="en-US" sz="2000" b="1" dirty="0"/>
              <a:t>Key takeaway:</a:t>
            </a:r>
          </a:p>
          <a:p>
            <a:pPr marL="0" indent="0" algn="just">
              <a:buNone/>
            </a:pPr>
            <a:r>
              <a:rPr lang="en-US" sz="2000" b="1" dirty="0"/>
              <a:t>	</a:t>
            </a:r>
            <a:r>
              <a:rPr lang="en-US" sz="2000" dirty="0"/>
              <a:t>Understood the concepts relating to cloud 	like IaaS, PaaS, SaaS and the differences 	in the services offered by AWS and Azure 	for creating virtual machines. Learnt AWS 	concepts relating to EC2 instance and S3 	bucket.</a:t>
            </a:r>
            <a:endParaRPr lang="en-US" sz="2000" b="1" dirty="0"/>
          </a:p>
          <a:p>
            <a:r>
              <a:rPr lang="en-US" sz="2000" b="1" dirty="0"/>
              <a:t>How do I personally see this concept implemented in the Energy sector:</a:t>
            </a:r>
          </a:p>
          <a:p>
            <a:pPr marL="0" indent="0" algn="just">
              <a:buNone/>
            </a:pPr>
            <a:r>
              <a:rPr lang="en-US" sz="2000" b="1" dirty="0"/>
              <a:t>	</a:t>
            </a:r>
            <a:r>
              <a:rPr lang="en-US" sz="2000" dirty="0"/>
              <a:t>It can help in reducing costs relating to 	purchase and maintenance of servers by 	leveraging cloud-based services. </a:t>
            </a:r>
            <a:endParaRPr lang="en-US" sz="2000" b="1"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785811" y="1604572"/>
            <a:ext cx="4965694"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2" descr="AWS vs Google Cloud vs Azure: Detailed Cloud Comparison">
            <a:extLst>
              <a:ext uri="{FF2B5EF4-FFF2-40B4-BE49-F238E27FC236}">
                <a16:creationId xmlns:a16="http://schemas.microsoft.com/office/drawing/2014/main" id="{A3893E2E-BA5F-A683-64DF-E3BF633FCC64}"/>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808010" y="2455033"/>
            <a:ext cx="4943495" cy="290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77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300986"/>
            <a:ext cx="5753599" cy="490730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Key learning:</a:t>
            </a:r>
          </a:p>
          <a:p>
            <a:pPr marL="0" indent="0" algn="just">
              <a:buNone/>
            </a:pPr>
            <a:r>
              <a:rPr lang="en-US" sz="2000" b="1" dirty="0"/>
              <a:t>	</a:t>
            </a:r>
            <a:r>
              <a:rPr lang="en-US" sz="2000" dirty="0"/>
              <a:t>Implementation of virtual machines and 	related functions in Azure cloud</a:t>
            </a:r>
            <a:endParaRPr lang="en-US" sz="2000" b="1" dirty="0"/>
          </a:p>
          <a:p>
            <a:r>
              <a:rPr lang="en-US" sz="2000" b="1" dirty="0"/>
              <a:t>Key takeaway:</a:t>
            </a:r>
          </a:p>
          <a:p>
            <a:pPr marL="0" indent="0" algn="just">
              <a:buNone/>
            </a:pPr>
            <a:r>
              <a:rPr lang="en-US" sz="2000" b="1" dirty="0"/>
              <a:t>	</a:t>
            </a:r>
            <a:r>
              <a:rPr lang="en-US" sz="2000" dirty="0"/>
              <a:t>Understood concepts relating to Azure 	cloud - connecting to virtual machines 	using SSH, configuring virtual networks 	and subnets and using public and private 	IP addresses.</a:t>
            </a:r>
          </a:p>
          <a:p>
            <a:r>
              <a:rPr lang="en-US" sz="2000" b="1" dirty="0"/>
              <a:t>How do I personally see this concept implemented in the Energy sector:</a:t>
            </a:r>
          </a:p>
          <a:p>
            <a:pPr marL="0" indent="0" algn="just">
              <a:buNone/>
            </a:pPr>
            <a:r>
              <a:rPr lang="en-US" sz="2000" b="1" dirty="0"/>
              <a:t>	</a:t>
            </a:r>
            <a:r>
              <a:rPr lang="en-US" sz="2000" dirty="0"/>
              <a:t>Using cloud-based solutions could help 	in cost cutting and  increasing profits 	along with enhancing security.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04572"/>
            <a:ext cx="5350706" cy="460372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2" descr="AWS vs Google Cloud vs Azure: Detailed Cloud Comparison">
            <a:extLst>
              <a:ext uri="{FF2B5EF4-FFF2-40B4-BE49-F238E27FC236}">
                <a16:creationId xmlns:a16="http://schemas.microsoft.com/office/drawing/2014/main" id="{65449BEB-E8E7-3F99-A1BA-A8D465CA9D81}"/>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0725" y="2354317"/>
            <a:ext cx="5190096" cy="3047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92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349008"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Shell makes use of the various features of ServiceNow to streamline its IT issues and ticketing (ITSM) system, to ensure smooth functioning of its IT related functions.</a:t>
            </a:r>
          </a:p>
          <a:p>
            <a:pPr marL="0" indent="0">
              <a:buNone/>
            </a:pPr>
            <a:r>
              <a:rPr lang="en-US" sz="2000" b="1" dirty="0"/>
              <a:t>How I feel Shell benefits from this learning:</a:t>
            </a:r>
          </a:p>
          <a:p>
            <a:pPr marL="0" indent="0" algn="just">
              <a:buNone/>
            </a:pPr>
            <a:r>
              <a:rPr lang="en-US" sz="2000" dirty="0"/>
              <a:t>Shell is able to reduce downtime and thus preventing any losses relating to IT failures. This also helps in enhancing user experiencing ensuring a pleasant experience for not only the end users but also the IT support staff.</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5977054" y="1860993"/>
            <a:ext cx="5774451"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1A5B5570-8319-7777-E815-514450ACB7B9}"/>
              </a:ext>
            </a:extLst>
          </p:cNvPr>
          <p:cNvPicPr>
            <a:picLocks noChangeAspect="1"/>
          </p:cNvPicPr>
          <p:nvPr/>
        </p:nvPicPr>
        <p:blipFill>
          <a:blip r:embed="rId7"/>
          <a:stretch>
            <a:fillRect/>
          </a:stretch>
        </p:blipFill>
        <p:spPr>
          <a:xfrm>
            <a:off x="5975355" y="2103729"/>
            <a:ext cx="5774451" cy="3212673"/>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670621"/>
            <a:ext cx="5653806" cy="4266614"/>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I feel Shell implements this learning:</a:t>
            </a:r>
          </a:p>
          <a:p>
            <a:pPr marL="0" indent="0" algn="just">
              <a:buNone/>
            </a:pPr>
            <a:r>
              <a:rPr lang="en-US" sz="2000" dirty="0"/>
              <a:t>Shell uses cloud to reduce storage and maintenance costs and also ensure the safety of its data along with leveraging all the additional features of cloud.</a:t>
            </a:r>
          </a:p>
          <a:p>
            <a:pPr marL="0" indent="0">
              <a:buNone/>
            </a:pPr>
            <a:r>
              <a:rPr lang="en-US" sz="2000" b="1" dirty="0"/>
              <a:t>How I feel Shell benefits from this learning:</a:t>
            </a:r>
          </a:p>
          <a:p>
            <a:pPr marL="0" indent="0" algn="just">
              <a:buNone/>
            </a:pPr>
            <a:r>
              <a:rPr lang="en-US" sz="2000" dirty="0"/>
              <a:t>Shell enhances its data security at the same time lowering costs and increasing profits through cloud-based solutions.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2" descr="Cloud Consulting and Computing Services Provider in East Brunswick, NJ">
            <a:extLst>
              <a:ext uri="{FF2B5EF4-FFF2-40B4-BE49-F238E27FC236}">
                <a16:creationId xmlns:a16="http://schemas.microsoft.com/office/drawing/2014/main" id="{6712F4A8-F904-30CD-5418-CA65A37D9B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1860993"/>
            <a:ext cx="45148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834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22439</TotalTime>
  <Words>735</Words>
  <Application>Microsoft Office PowerPoint</Application>
  <PresentationFormat>Widescreen</PresentationFormat>
  <Paragraphs>69</Paragraphs>
  <Slides>17</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Learning is also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Chopra, Cherry SBOBNG-PTIV/LI</cp:lastModifiedBy>
  <cp:revision>510</cp:revision>
  <dcterms:created xsi:type="dcterms:W3CDTF">2022-01-18T12:35:56Z</dcterms:created>
  <dcterms:modified xsi:type="dcterms:W3CDTF">2024-09-13T15:51:35Z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