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9" r:id="rId13"/>
    <p:sldId id="268" r:id="rId14"/>
    <p:sldId id="271" r:id="rId15"/>
    <p:sldId id="273" r:id="rId16"/>
    <p:sldId id="276" r:id="rId17"/>
    <p:sldId id="289" r:id="rId18"/>
    <p:sldId id="290" r:id="rId19"/>
    <p:sldId id="270" r:id="rId20"/>
    <p:sldId id="274" r:id="rId21"/>
    <p:sldId id="281" r:id="rId22"/>
    <p:sldId id="280" r:id="rId23"/>
    <p:sldId id="277" r:id="rId24"/>
    <p:sldId id="278" r:id="rId25"/>
    <p:sldId id="279" r:id="rId26"/>
    <p:sldId id="272" r:id="rId27"/>
    <p:sldId id="275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45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3EB9-1158-43BC-A188-ACE80B83759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BE9A-3CDB-423D-9A79-69212243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Enumeration Types, Arrays and Collections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BE9A-3CDB-423D-9A79-692122433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Presentation Foundation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Active Server Pages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open-source server-side web application framework designed for web development to produce dynamic web pages.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BE9A-3CDB-423D-9A79-692122433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Boxing Value to Reference (VRB)</a:t>
            </a:r>
          </a:p>
          <a:p>
            <a:r>
              <a:rPr lang="en-P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UnBoxing</a:t>
            </a:r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 to Value (RVU)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BE9A-3CDB-423D-9A79-692122433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 is a kind of continuation of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BE9A-3CDB-423D-9A79-692122433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public class Date</a:t>
            </a:r>
          </a:p>
          <a:p>
            <a:r>
              <a:rPr lang="en-PH" dirty="0"/>
              <a:t>{</a:t>
            </a:r>
          </a:p>
          <a:p>
            <a:r>
              <a:rPr lang="en-PH" dirty="0"/>
              <a:t>    private </a:t>
            </a:r>
            <a:r>
              <a:rPr lang="en-PH" dirty="0" err="1"/>
              <a:t>int</a:t>
            </a:r>
            <a:r>
              <a:rPr lang="en-PH" dirty="0"/>
              <a:t> month = 7;  // Backing store</a:t>
            </a:r>
          </a:p>
          <a:p>
            <a:endParaRPr lang="en-PH" dirty="0"/>
          </a:p>
          <a:p>
            <a:r>
              <a:rPr lang="en-PH" dirty="0"/>
              <a:t>    public </a:t>
            </a:r>
            <a:r>
              <a:rPr lang="en-PH" dirty="0" err="1"/>
              <a:t>int</a:t>
            </a:r>
            <a:r>
              <a:rPr lang="en-PH" dirty="0"/>
              <a:t> Month</a:t>
            </a:r>
          </a:p>
          <a:p>
            <a:r>
              <a:rPr lang="en-PH" dirty="0"/>
              <a:t>    {</a:t>
            </a:r>
          </a:p>
          <a:p>
            <a:r>
              <a:rPr lang="en-PH" dirty="0"/>
              <a:t>        get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return month;</a:t>
            </a:r>
          </a:p>
          <a:p>
            <a:r>
              <a:rPr lang="en-PH" dirty="0"/>
              <a:t>        }</a:t>
            </a:r>
          </a:p>
          <a:p>
            <a:r>
              <a:rPr lang="en-PH" dirty="0"/>
              <a:t>        set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if ((value &gt; 0) &amp;&amp; (value &lt; 13))</a:t>
            </a:r>
          </a:p>
          <a:p>
            <a:r>
              <a:rPr lang="en-PH" dirty="0"/>
              <a:t>            {</a:t>
            </a:r>
          </a:p>
          <a:p>
            <a:r>
              <a:rPr lang="en-PH" dirty="0"/>
              <a:t>                month = value;</a:t>
            </a:r>
          </a:p>
          <a:p>
            <a:r>
              <a:rPr lang="en-PH" dirty="0"/>
              <a:t>            }</a:t>
            </a:r>
          </a:p>
          <a:p>
            <a:r>
              <a:rPr lang="en-PH" dirty="0"/>
              <a:t>        }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BE9A-3CDB-423D-9A79-692122433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6AF98-302F-412C-BAD4-F45D12DCD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3721CF-4534-40E5-A2B4-6078952A0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Paulo R. Flores, MCP, ITIL®</a:t>
            </a:r>
          </a:p>
          <a:p>
            <a:r>
              <a:rPr lang="en-US" dirty="0"/>
              <a:t>Elinnov Technologies, Inc.</a:t>
            </a:r>
          </a:p>
          <a:p>
            <a:r>
              <a:rPr lang="en-US" dirty="0"/>
              <a:t>Cyber Security Philippines CERT®</a:t>
            </a:r>
          </a:p>
        </p:txBody>
      </p:sp>
    </p:spTree>
    <p:extLst>
      <p:ext uri="{BB962C8B-B14F-4D97-AF65-F5344CB8AC3E}">
        <p14:creationId xmlns:p14="http://schemas.microsoft.com/office/powerpoint/2010/main" val="257662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83A84A-BCB8-40B2-83F1-F0A5569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runtime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3F3A71B-DC68-441A-A366-F8992DEC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69569"/>
              </p:ext>
            </p:extLst>
          </p:nvPr>
        </p:nvGraphicFramePr>
        <p:xfrm>
          <a:off x="913298" y="2474912"/>
          <a:ext cx="1026062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25">
                  <a:extLst>
                    <a:ext uri="{9D8B030D-6E8A-4147-A177-3AD203B41FA5}">
                      <a16:colId xmlns:a16="http://schemas.microsoft.com/office/drawing/2014/main" xmlns="" val="3493112817"/>
                    </a:ext>
                  </a:extLst>
                </a:gridCol>
                <a:gridCol w="1325223">
                  <a:extLst>
                    <a:ext uri="{9D8B030D-6E8A-4147-A177-3AD203B41FA5}">
                      <a16:colId xmlns:a16="http://schemas.microsoft.com/office/drawing/2014/main" xmlns="" val="2700341507"/>
                    </a:ext>
                  </a:extLst>
                </a:gridCol>
                <a:gridCol w="2779027">
                  <a:extLst>
                    <a:ext uri="{9D8B030D-6E8A-4147-A177-3AD203B41FA5}">
                      <a16:colId xmlns:a16="http://schemas.microsoft.com/office/drawing/2014/main" xmlns="" val="3081032695"/>
                    </a:ext>
                  </a:extLst>
                </a:gridCol>
                <a:gridCol w="2052125">
                  <a:extLst>
                    <a:ext uri="{9D8B030D-6E8A-4147-A177-3AD203B41FA5}">
                      <a16:colId xmlns:a16="http://schemas.microsoft.com/office/drawing/2014/main" xmlns="" val="356166788"/>
                    </a:ext>
                  </a:extLst>
                </a:gridCol>
                <a:gridCol w="2052125">
                  <a:extLst>
                    <a:ext uri="{9D8B030D-6E8A-4147-A177-3AD203B41FA5}">
                      <a16:colId xmlns:a16="http://schemas.microsoft.com/office/drawing/2014/main" xmlns="" val="143656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51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 (Linux, Windows, Mac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Device, cloud, and embedded/IoT scenarios.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and .NET Community – 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65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Windows-based apps (Web and Desktop)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47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 for Xamarin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Xamarin – Open Source (Mono)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45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.NET tooling and common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PH" dirty="0"/>
              <a:t>The .NET languages and their compilers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Runtime components, such as the JIT and Garbage Collector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.NET project system (sometimes known as "</a:t>
            </a:r>
            <a:r>
              <a:rPr lang="en-PH" dirty="0" err="1"/>
              <a:t>csproj</a:t>
            </a:r>
            <a:r>
              <a:rPr lang="en-PH" dirty="0"/>
              <a:t>", "</a:t>
            </a:r>
            <a:r>
              <a:rPr lang="en-PH" dirty="0" err="1"/>
              <a:t>vbproj</a:t>
            </a:r>
            <a:r>
              <a:rPr lang="en-PH" dirty="0"/>
              <a:t>", or "</a:t>
            </a:r>
            <a:r>
              <a:rPr lang="en-PH" dirty="0" err="1"/>
              <a:t>fsproj</a:t>
            </a:r>
            <a:r>
              <a:rPr lang="en-PH" dirty="0"/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err="1"/>
              <a:t>MSBuild</a:t>
            </a:r>
            <a:r>
              <a:rPr lang="en-PH" dirty="0"/>
              <a:t>, the build engine used to build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err="1"/>
              <a:t>NuGet</a:t>
            </a:r>
            <a:r>
              <a:rPr lang="en-PH" dirty="0"/>
              <a:t>, Microsoft's package manager for .NET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The .NET CLI, a cross-platform command-line interface for building .NET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Open Source build orchestration tools, such as CAKE and FAKE</a:t>
            </a:r>
          </a:p>
        </p:txBody>
      </p:sp>
    </p:spTree>
    <p:extLst>
      <p:ext uri="{BB962C8B-B14F-4D97-AF65-F5344CB8AC3E}">
        <p14:creationId xmlns:p14="http://schemas.microsoft.com/office/powerpoint/2010/main" val="429344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Visual Studio Environment</a:t>
            </a:r>
          </a:p>
          <a:p>
            <a:r>
              <a:rPr lang="en-US" dirty="0"/>
              <a:t>Menu bar</a:t>
            </a:r>
          </a:p>
          <a:p>
            <a:r>
              <a:rPr lang="en-US" dirty="0"/>
              <a:t>Solution Explorer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Toolbox</a:t>
            </a:r>
          </a:p>
          <a:p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24551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Simple Windows Console Application Project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PH" dirty="0"/>
              <a:t>In the Menu bar, click File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Click New &gt;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Choose Templates &gt; Visual C# &gt; Windows &gt; Classic Desktop &gt; Console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Type a Solution Name and Project Name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Choose the save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51852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Language Fundamentals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r>
              <a:rPr lang="en-US" dirty="0"/>
              <a:t>Statements, Expressions, and Operators</a:t>
            </a:r>
          </a:p>
          <a:p>
            <a:r>
              <a:rPr lang="en-US" dirty="0"/>
              <a:t>Classes and Structs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708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Stack vs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vs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Boxing and Unboxing</a:t>
            </a:r>
          </a:p>
        </p:txBody>
      </p:sp>
    </p:spTree>
    <p:extLst>
      <p:ext uri="{BB962C8B-B14F-4D97-AF65-F5344CB8AC3E}">
        <p14:creationId xmlns:p14="http://schemas.microsoft.com/office/powerpoint/2010/main" val="275242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pic>
        <p:nvPicPr>
          <p:cNvPr id="6146" name="Picture 2" descr="7.jpg">
            <a:extLst>
              <a:ext uri="{FF2B5EF4-FFF2-40B4-BE49-F238E27FC236}">
                <a16:creationId xmlns:a16="http://schemas.microsoft.com/office/drawing/2014/main" xmlns="" id="{F96FA5A9-5A82-4D6A-B0B0-863A68F19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55" y="995362"/>
            <a:ext cx="6398580" cy="475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B10E54-57CE-4EDE-9C62-8138C6C5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Statements, Expressions,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989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01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Objects, Abstraction, Encapsulation, Inheritance, Polymorphism</a:t>
            </a:r>
          </a:p>
        </p:txBody>
      </p:sp>
    </p:spTree>
    <p:extLst>
      <p:ext uri="{BB962C8B-B14F-4D97-AF65-F5344CB8AC3E}">
        <p14:creationId xmlns:p14="http://schemas.microsoft.com/office/powerpoint/2010/main" val="5068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A919-96DC-4544-9C0A-0DD6096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DF8E4-0B61-4963-B067-21FC38DB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Introduction to .NET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Exploring the Visual Studio Environment</a:t>
            </a:r>
          </a:p>
          <a:p>
            <a:r>
              <a:rPr lang="en-US" dirty="0"/>
              <a:t>Creating a Simple Windows Console Application Project</a:t>
            </a:r>
          </a:p>
          <a:p>
            <a:pPr marL="0" indent="0">
              <a:buNone/>
            </a:pPr>
            <a:r>
              <a:rPr lang="en-US" u="sng" dirty="0"/>
              <a:t>C# Language Fundamentals</a:t>
            </a:r>
            <a:endParaRPr lang="en-US" dirty="0"/>
          </a:p>
          <a:p>
            <a:r>
              <a:rPr lang="en-US" dirty="0"/>
              <a:t>Types</a:t>
            </a:r>
          </a:p>
          <a:p>
            <a:r>
              <a:rPr lang="en-US" dirty="0"/>
              <a:t>Statements, Expressions, and Operators</a:t>
            </a:r>
          </a:p>
          <a:p>
            <a:r>
              <a:rPr lang="en-US" dirty="0"/>
              <a:t>Classes and Structs</a:t>
            </a:r>
          </a:p>
        </p:txBody>
      </p:sp>
    </p:spTree>
    <p:extLst>
      <p:ext uri="{BB962C8B-B14F-4D97-AF65-F5344CB8AC3E}">
        <p14:creationId xmlns:p14="http://schemas.microsoft.com/office/powerpoint/2010/main" val="98346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Object-Oriented Programming (OOP)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Object-Oriented Programming (OOP)</a:t>
            </a:r>
          </a:p>
          <a:p>
            <a:pPr>
              <a:buFontTx/>
              <a:buChar char="-"/>
            </a:pPr>
            <a:r>
              <a:rPr lang="en-PH" dirty="0"/>
              <a:t> programming model</a:t>
            </a:r>
          </a:p>
          <a:p>
            <a:pPr>
              <a:buFontTx/>
              <a:buChar char="-"/>
            </a:pPr>
            <a:r>
              <a:rPr lang="en-PH" dirty="0"/>
              <a:t> objects and data rather than action and logic</a:t>
            </a:r>
          </a:p>
          <a:p>
            <a:pPr>
              <a:buFontTx/>
              <a:buChar char="-"/>
            </a:pPr>
            <a:r>
              <a:rPr lang="en-PH" dirty="0"/>
              <a:t> decomposition of problem into number of entities called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– a blueprint, contains data and functions or objects</a:t>
            </a:r>
          </a:p>
          <a:p>
            <a:pPr marL="0" indent="0">
              <a:buNone/>
            </a:pPr>
            <a:r>
              <a:rPr lang="en-US" dirty="0"/>
              <a:t>Object – runtime entities of an object oriented system, data members and functions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256032" lvl="1" indent="0">
              <a:buNone/>
            </a:pPr>
            <a:r>
              <a:rPr lang="en-US" dirty="0"/>
              <a:t>class Person //class</a:t>
            </a:r>
          </a:p>
          <a:p>
            <a:pPr marL="256032" lvl="1" indent="0">
              <a:buNone/>
            </a:pPr>
            <a:r>
              <a:rPr lang="en-US" dirty="0"/>
              <a:t>{</a:t>
            </a:r>
          </a:p>
          <a:p>
            <a:pPr marL="256032" lvl="1" indent="0">
              <a:buNone/>
            </a:pPr>
            <a:r>
              <a:rPr lang="en-US" dirty="0"/>
              <a:t>	string name = “Paulo”; //a string object</a:t>
            </a:r>
          </a:p>
          <a:p>
            <a:pPr marL="256032" lvl="1" indent="0">
              <a:buNone/>
            </a:pPr>
            <a:r>
              <a:rPr lang="en-US" dirty="0"/>
              <a:t>}</a:t>
            </a:r>
          </a:p>
          <a:p>
            <a:pPr marL="256032" lvl="1" indent="0">
              <a:buNone/>
            </a:pPr>
            <a:endParaRPr lang="en-US" dirty="0"/>
          </a:p>
          <a:p>
            <a:pPr marL="256032" lvl="1" indent="0">
              <a:buNone/>
            </a:pPr>
            <a:r>
              <a:rPr lang="en-US" dirty="0"/>
              <a:t>Person p = new Person(); //object of class Person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CA0B5E9-137C-4B99-A854-08438F366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521828"/>
              </p:ext>
            </p:extLst>
          </p:nvPr>
        </p:nvGraphicFramePr>
        <p:xfrm>
          <a:off x="676273" y="2230016"/>
          <a:ext cx="10753726" cy="306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3">
                  <a:extLst>
                    <a:ext uri="{9D8B030D-6E8A-4147-A177-3AD203B41FA5}">
                      <a16:colId xmlns:a16="http://schemas.microsoft.com/office/drawing/2014/main" xmlns="" val="1564106344"/>
                    </a:ext>
                  </a:extLst>
                </a:gridCol>
                <a:gridCol w="5376863">
                  <a:extLst>
                    <a:ext uri="{9D8B030D-6E8A-4147-A177-3AD203B41FA5}">
                      <a16:colId xmlns:a16="http://schemas.microsoft.com/office/drawing/2014/main" xmlns="" val="2325648879"/>
                    </a:ext>
                  </a:extLst>
                </a:gridCol>
              </a:tblGrid>
              <a:tr h="475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Encapsulation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9505977"/>
                  </a:ext>
                </a:extLst>
              </a:tr>
              <a:tr h="475782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solves the problem at the design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solves the problem in the implementation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137547"/>
                  </a:ext>
                </a:extLst>
              </a:tr>
              <a:tr h="821212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hides unwanted data and provides relevant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hiding the code and data into a single unit to protect the data from the outside world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8652419"/>
                  </a:ext>
                </a:extLst>
              </a:tr>
              <a:tr h="821212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what the object does instead of how it does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hiding the internal details or mechanics of how an object does something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0222492"/>
                  </a:ext>
                </a:extLst>
              </a:tr>
              <a:tr h="475782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Outer layout, used in terms of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layout, used in terms of 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319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8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Implemented using  access modifiers (public, private, protected, internal)</a:t>
            </a:r>
          </a:p>
          <a:p>
            <a:pPr marL="0" indent="0">
              <a:buNone/>
            </a:pPr>
            <a:r>
              <a:rPr lang="en-US" dirty="0"/>
              <a:t>- Abstraction works only if the code implementation is encapsulated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9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enables you to create a new class that reuses, extends, and modifies the behavior that is defined in another class.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class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DerivedClass:BaseClass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class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BaseClass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Object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baseObject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901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Simply means Many Forms (one interface, multiple functions)</a:t>
            </a:r>
          </a:p>
          <a:p>
            <a:pPr>
              <a:buFontTx/>
              <a:buChar char="-"/>
            </a:pPr>
            <a:r>
              <a:rPr lang="en-US" dirty="0"/>
              <a:t>Static Polymorphism or Function Overloading</a:t>
            </a:r>
          </a:p>
          <a:p>
            <a:pPr>
              <a:buFontTx/>
              <a:buChar char="-"/>
            </a:pPr>
            <a:r>
              <a:rPr lang="en-US" dirty="0"/>
              <a:t>Dynamic Polymorphism or 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394773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Interfaces, Enumeration Types, Arrays and Collections</a:t>
            </a:r>
          </a:p>
          <a:p>
            <a:r>
              <a:rPr lang="en-US" dirty="0"/>
              <a:t>Strings, Properties</a:t>
            </a:r>
          </a:p>
          <a:p>
            <a:r>
              <a:rPr lang="en-US" dirty="0"/>
              <a:t>Exception Handling, Delegates and Events</a:t>
            </a:r>
          </a:p>
        </p:txBody>
      </p:sp>
    </p:spTree>
    <p:extLst>
      <p:ext uri="{BB962C8B-B14F-4D97-AF65-F5344CB8AC3E}">
        <p14:creationId xmlns:p14="http://schemas.microsoft.com/office/powerpoint/2010/main" val="391909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1838"/>
          </a:xfrm>
        </p:spPr>
        <p:txBody>
          <a:bodyPr>
            <a:normAutofit fontScale="77500" lnSpcReduction="20000"/>
          </a:bodyPr>
          <a:lstStyle/>
          <a:p>
            <a:r>
              <a:rPr lang="en-PH" dirty="0"/>
              <a:t>Interfaces, like classes - define a set of properties, methods, and events. </a:t>
            </a:r>
          </a:p>
          <a:p>
            <a:r>
              <a:rPr lang="en-PH" dirty="0"/>
              <a:t>But unlike classes, interfaces do not provide implementation.</a:t>
            </a:r>
          </a:p>
          <a:p>
            <a:endParaRPr lang="en-PH" dirty="0"/>
          </a:p>
          <a:p>
            <a:pPr marL="205740" lvl="2" indent="0">
              <a:buNone/>
            </a:pPr>
            <a:r>
              <a:rPr lang="en-US" sz="2300" i="0" dirty="0"/>
              <a:t>interface </a:t>
            </a:r>
            <a:r>
              <a:rPr lang="en-US" sz="2300" i="0" dirty="0" err="1"/>
              <a:t>ISampleInterface</a:t>
            </a:r>
            <a:r>
              <a:rPr lang="en-US" sz="2300" i="0" dirty="0"/>
              <a:t>  </a:t>
            </a:r>
          </a:p>
          <a:p>
            <a:pPr marL="205740" lvl="2" indent="0">
              <a:buNone/>
            </a:pPr>
            <a:r>
              <a:rPr lang="en-US" sz="2300" i="0" dirty="0"/>
              <a:t>{  </a:t>
            </a:r>
          </a:p>
          <a:p>
            <a:pPr marL="205740" lvl="2" indent="0">
              <a:buNone/>
            </a:pPr>
            <a:r>
              <a:rPr lang="en-US" sz="2300" i="0" dirty="0"/>
              <a:t>    void </a:t>
            </a:r>
            <a:r>
              <a:rPr lang="en-US" sz="2300" i="0" dirty="0" err="1"/>
              <a:t>doSomething</a:t>
            </a:r>
            <a:r>
              <a:rPr lang="en-US" sz="2300" i="0" dirty="0"/>
              <a:t>();  </a:t>
            </a:r>
          </a:p>
          <a:p>
            <a:pPr marL="205740" lvl="2" indent="0">
              <a:buNone/>
            </a:pPr>
            <a:r>
              <a:rPr lang="en-US" sz="2300" i="0" dirty="0"/>
              <a:t>}</a:t>
            </a:r>
          </a:p>
          <a:p>
            <a:pPr lvl="2"/>
            <a:endParaRPr lang="en-US" sz="2300" i="0" dirty="0"/>
          </a:p>
          <a:p>
            <a:pPr marL="205740" lvl="2" indent="0">
              <a:buNone/>
            </a:pPr>
            <a:r>
              <a:rPr lang="en-US" sz="2300" i="0" dirty="0"/>
              <a:t>class </a:t>
            </a:r>
            <a:r>
              <a:rPr lang="en-US" sz="2300" i="0" dirty="0" err="1"/>
              <a:t>SampleClass</a:t>
            </a:r>
            <a:r>
              <a:rPr lang="en-US" sz="2300" i="0" dirty="0"/>
              <a:t> : </a:t>
            </a:r>
            <a:r>
              <a:rPr lang="en-US" sz="2300" i="0" dirty="0" err="1"/>
              <a:t>ISampleInterface</a:t>
            </a:r>
            <a:r>
              <a:rPr lang="en-US" sz="2300" i="0" dirty="0"/>
              <a:t>  </a:t>
            </a:r>
          </a:p>
          <a:p>
            <a:pPr marL="205740" lvl="2" indent="0">
              <a:buNone/>
            </a:pPr>
            <a:r>
              <a:rPr lang="en-US" sz="2300" i="0" dirty="0"/>
              <a:t>{  </a:t>
            </a:r>
          </a:p>
          <a:p>
            <a:pPr marL="205740" lvl="2" indent="0">
              <a:buNone/>
            </a:pPr>
            <a:r>
              <a:rPr lang="en-US" sz="2300" i="0" dirty="0"/>
              <a:t>    void </a:t>
            </a:r>
            <a:r>
              <a:rPr lang="en-US" sz="2300" i="0" dirty="0" err="1"/>
              <a:t>ISampleInterface.doSomething</a:t>
            </a:r>
            <a:r>
              <a:rPr lang="en-US" sz="2300" i="0" dirty="0"/>
              <a:t>()  </a:t>
            </a:r>
          </a:p>
          <a:p>
            <a:pPr marL="205740" lvl="2" indent="0">
              <a:buNone/>
            </a:pPr>
            <a:r>
              <a:rPr lang="en-US" sz="2300" i="0" dirty="0"/>
              <a:t>    {  </a:t>
            </a:r>
          </a:p>
          <a:p>
            <a:pPr marL="205740" lvl="2" indent="0">
              <a:buNone/>
            </a:pPr>
            <a:r>
              <a:rPr lang="en-US" sz="2300" i="0" dirty="0"/>
              <a:t>        // Method implementation.  </a:t>
            </a:r>
          </a:p>
          <a:p>
            <a:pPr marL="205740" lvl="2" indent="0">
              <a:buNone/>
            </a:pPr>
            <a:r>
              <a:rPr lang="en-US" sz="2300" i="0" dirty="0"/>
              <a:t>    }  </a:t>
            </a:r>
          </a:p>
          <a:p>
            <a:pPr marL="205740" lvl="2" indent="0">
              <a:buNone/>
            </a:pPr>
            <a:r>
              <a:rPr lang="en-US" sz="2300" i="0" dirty="0"/>
              <a:t>}</a:t>
            </a:r>
          </a:p>
          <a:p>
            <a:pPr marL="457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provides an efficient way to define a set of named integral constants that may be assigned to a variable</a:t>
            </a:r>
          </a:p>
          <a:p>
            <a:endParaRPr lang="en-PH" dirty="0"/>
          </a:p>
          <a:p>
            <a:pPr lvl="1"/>
            <a:r>
              <a:rPr lang="en-PH" dirty="0" err="1"/>
              <a:t>enum</a:t>
            </a:r>
            <a:r>
              <a:rPr lang="en-PH" dirty="0"/>
              <a:t> Days { Sunday, Monday, Tuesday, Wednesday, Thursday, Friday, Saturday };</a:t>
            </a:r>
          </a:p>
          <a:p>
            <a:pPr lvl="1"/>
            <a:r>
              <a:rPr lang="en-PH" dirty="0" err="1"/>
              <a:t>enum</a:t>
            </a:r>
            <a:r>
              <a:rPr lang="en-PH" dirty="0"/>
              <a:t> Months : byte { Jan, Feb, Mar, Apr, May, Jun, Jul, Aug, Sep, Oct, Nov, Dec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3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- </a:t>
            </a:r>
            <a:r>
              <a:rPr lang="en-PH" dirty="0"/>
              <a:t> can store multiple variables of the same type in an array data structure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[10] scores; //type[size] </a:t>
            </a:r>
            <a:r>
              <a:rPr lang="en-US" dirty="0" err="1"/>
              <a:t>arrayName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[] scores = new </a:t>
            </a:r>
            <a:r>
              <a:rPr lang="en-US" dirty="0" err="1"/>
              <a:t>int</a:t>
            </a:r>
            <a:r>
              <a:rPr lang="en-US" dirty="0"/>
              <a:t>[] {11, 21}; //type[] </a:t>
            </a:r>
            <a:r>
              <a:rPr lang="en-US" dirty="0" err="1"/>
              <a:t>arrayName</a:t>
            </a:r>
            <a:endParaRPr lang="en-PH" dirty="0"/>
          </a:p>
          <a:p>
            <a:r>
              <a:rPr lang="en-PH" dirty="0"/>
              <a:t>Collections - provide a more flexible way to work with groups of objects</a:t>
            </a:r>
          </a:p>
          <a:p>
            <a:pPr lvl="1"/>
            <a:r>
              <a:rPr lang="en-PH" dirty="0"/>
              <a:t>List&lt;object&gt;</a:t>
            </a:r>
          </a:p>
          <a:p>
            <a:pPr lvl="1"/>
            <a:r>
              <a:rPr lang="en-PH" dirty="0"/>
              <a:t>Dictionary&lt;</a:t>
            </a:r>
            <a:r>
              <a:rPr lang="en-PH" dirty="0" err="1"/>
              <a:t>Tkey</a:t>
            </a:r>
            <a:r>
              <a:rPr lang="en-PH" dirty="0"/>
              <a:t>, </a:t>
            </a:r>
            <a:r>
              <a:rPr lang="en-PH" dirty="0" err="1"/>
              <a:t>Tvalue</a:t>
            </a:r>
            <a:r>
              <a:rPr lang="en-PH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A919-96DC-4544-9C0A-0DD6096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Agenda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DF8E4-0B61-4963-B067-21FC38DB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Object-Oriented Programming in C#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879694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- object of type String whose value is text</a:t>
            </a:r>
          </a:p>
          <a:p>
            <a:pPr>
              <a:buFontTx/>
              <a:buChar char="-"/>
            </a:pPr>
            <a:r>
              <a:rPr lang="en-US" dirty="0"/>
              <a:t> string vs. </a:t>
            </a:r>
            <a:r>
              <a:rPr lang="en-US" dirty="0" err="1"/>
              <a:t>System.String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string and String are the same; but String has more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name = “Paulo”;</a:t>
            </a:r>
          </a:p>
          <a:p>
            <a:pPr marL="0" indent="0">
              <a:buNone/>
            </a:pPr>
            <a:r>
              <a:rPr lang="en-US" dirty="0"/>
              <a:t>String name = “Paulo”;</a:t>
            </a:r>
          </a:p>
        </p:txBody>
      </p:sp>
    </p:spTree>
    <p:extLst>
      <p:ext uri="{BB962C8B-B14F-4D97-AF65-F5344CB8AC3E}">
        <p14:creationId xmlns:p14="http://schemas.microsoft.com/office/powerpoint/2010/main" val="22916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PH" dirty="0"/>
              <a:t>- a member of a class that provides a flexible mechanism to read, write, or compute the value of a private field</a:t>
            </a:r>
          </a:p>
          <a:p>
            <a:pPr lvl="1"/>
            <a:r>
              <a:rPr lang="en-PH" dirty="0"/>
              <a:t>public class Date</a:t>
            </a:r>
          </a:p>
          <a:p>
            <a:pPr lvl="1"/>
            <a:r>
              <a:rPr lang="en-PH" dirty="0"/>
              <a:t>{</a:t>
            </a:r>
          </a:p>
          <a:p>
            <a:pPr lvl="2"/>
            <a:r>
              <a:rPr lang="en-PH" i="0" dirty="0"/>
              <a:t>private </a:t>
            </a:r>
            <a:r>
              <a:rPr lang="en-PH" i="0" dirty="0" err="1"/>
              <a:t>int</a:t>
            </a:r>
            <a:r>
              <a:rPr lang="en-PH" i="0" dirty="0"/>
              <a:t> month = 7;</a:t>
            </a:r>
          </a:p>
          <a:p>
            <a:pPr lvl="2"/>
            <a:r>
              <a:rPr lang="en-PH" i="0" dirty="0"/>
              <a:t>public </a:t>
            </a:r>
            <a:r>
              <a:rPr lang="en-PH" i="0" dirty="0" err="1"/>
              <a:t>int</a:t>
            </a:r>
            <a:r>
              <a:rPr lang="en-PH" i="0" dirty="0"/>
              <a:t> Month</a:t>
            </a:r>
          </a:p>
          <a:p>
            <a:pPr lvl="2"/>
            <a:r>
              <a:rPr lang="en-PH" i="0" dirty="0"/>
              <a:t>{</a:t>
            </a:r>
          </a:p>
          <a:p>
            <a:pPr lvl="3"/>
            <a:r>
              <a:rPr lang="en-PH" dirty="0"/>
              <a:t>get{ return month;}</a:t>
            </a:r>
          </a:p>
          <a:p>
            <a:pPr lvl="3"/>
            <a:r>
              <a:rPr lang="en-PH" dirty="0"/>
              <a:t>set{ month = value;}</a:t>
            </a:r>
          </a:p>
          <a:p>
            <a:pPr lvl="2"/>
            <a:r>
              <a:rPr lang="en-PH" i="0" dirty="0"/>
              <a:t>}</a:t>
            </a:r>
          </a:p>
          <a:p>
            <a:pPr lvl="1"/>
            <a:r>
              <a:rPr lang="en-PH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PH" dirty="0"/>
              <a:t>try</a:t>
            </a:r>
          </a:p>
          <a:p>
            <a:pPr lvl="1"/>
            <a:r>
              <a:rPr lang="en-PH" dirty="0"/>
              <a:t>{</a:t>
            </a:r>
          </a:p>
          <a:p>
            <a:pPr lvl="1"/>
            <a:r>
              <a:rPr lang="en-PH" dirty="0"/>
              <a:t>    // Code to try goes here.</a:t>
            </a:r>
          </a:p>
          <a:p>
            <a:pPr lvl="1"/>
            <a:r>
              <a:rPr lang="en-PH" dirty="0"/>
              <a:t>}</a:t>
            </a:r>
          </a:p>
          <a:p>
            <a:pPr lvl="1"/>
            <a:r>
              <a:rPr lang="en-PH" dirty="0"/>
              <a:t>catch (</a:t>
            </a:r>
            <a:r>
              <a:rPr lang="en-PH" dirty="0" err="1"/>
              <a:t>SomeSpecificException</a:t>
            </a:r>
            <a:r>
              <a:rPr lang="en-PH" dirty="0"/>
              <a:t> ex)</a:t>
            </a:r>
          </a:p>
          <a:p>
            <a:pPr lvl="1"/>
            <a:r>
              <a:rPr lang="en-PH" dirty="0"/>
              <a:t>{</a:t>
            </a:r>
          </a:p>
          <a:p>
            <a:pPr lvl="1"/>
            <a:r>
              <a:rPr lang="en-PH" dirty="0"/>
              <a:t>    // Code to handle the exception goes here.</a:t>
            </a:r>
          </a:p>
          <a:p>
            <a:pPr lvl="1"/>
            <a:r>
              <a:rPr lang="en-PH" dirty="0"/>
              <a:t>}</a:t>
            </a:r>
          </a:p>
          <a:p>
            <a:pPr lvl="1"/>
            <a:r>
              <a:rPr lang="en-PH" dirty="0"/>
              <a:t>finally</a:t>
            </a:r>
          </a:p>
          <a:p>
            <a:pPr lvl="1"/>
            <a:r>
              <a:rPr lang="en-PH" dirty="0"/>
              <a:t>{</a:t>
            </a:r>
          </a:p>
          <a:p>
            <a:pPr lvl="1"/>
            <a:r>
              <a:rPr lang="en-PH" dirty="0"/>
              <a:t>    // Code to execute after the try (and possibly catch) blocks </a:t>
            </a:r>
          </a:p>
          <a:p>
            <a:pPr lvl="1"/>
            <a:r>
              <a:rPr lang="en-PH" dirty="0"/>
              <a:t>    // goes here. (always runs)</a:t>
            </a:r>
          </a:p>
          <a:p>
            <a:pPr lvl="1"/>
            <a:r>
              <a:rPr lang="en-PH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07781"/>
          </a:xfrm>
        </p:spPr>
        <p:txBody>
          <a:bodyPr>
            <a:normAutofit fontScale="70000" lnSpcReduction="20000"/>
          </a:bodyPr>
          <a:lstStyle/>
          <a:p>
            <a:r>
              <a:rPr lang="en-PH" dirty="0"/>
              <a:t> - a type that defines a method signature, and can provide a reference to any method with a compatible signature.</a:t>
            </a:r>
          </a:p>
          <a:p>
            <a:endParaRPr lang="en-PH" dirty="0"/>
          </a:p>
          <a:p>
            <a:pPr lvl="1"/>
            <a:r>
              <a:rPr lang="en-US" dirty="0"/>
              <a:t>public delegate void </a:t>
            </a:r>
            <a:r>
              <a:rPr lang="en-US" dirty="0" err="1"/>
              <a:t>SampleDelegate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SampleClass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{  </a:t>
            </a:r>
          </a:p>
          <a:p>
            <a:pPr lvl="1"/>
            <a:r>
              <a:rPr lang="en-US" dirty="0"/>
              <a:t>    // Method that matches the </a:t>
            </a:r>
            <a:r>
              <a:rPr lang="en-US" dirty="0" err="1"/>
              <a:t>SampleDelegate</a:t>
            </a:r>
            <a:r>
              <a:rPr lang="en-US" dirty="0"/>
              <a:t> signature.  </a:t>
            </a:r>
          </a:p>
          <a:p>
            <a:pPr lvl="1"/>
            <a:r>
              <a:rPr lang="en-US" dirty="0"/>
              <a:t>    public static void </a:t>
            </a:r>
            <a:r>
              <a:rPr lang="en-US" dirty="0" err="1"/>
              <a:t>sampleMethod</a:t>
            </a:r>
            <a:r>
              <a:rPr lang="en-US" dirty="0"/>
              <a:t>(string message)  </a:t>
            </a:r>
          </a:p>
          <a:p>
            <a:pPr lvl="1"/>
            <a:r>
              <a:rPr lang="en-US" dirty="0"/>
              <a:t>    {  </a:t>
            </a:r>
          </a:p>
          <a:p>
            <a:pPr lvl="1"/>
            <a:r>
              <a:rPr lang="en-US" dirty="0"/>
              <a:t>        // Add code here.  </a:t>
            </a:r>
          </a:p>
          <a:p>
            <a:pPr lvl="1"/>
            <a:r>
              <a:rPr lang="en-US" dirty="0"/>
              <a:t>    }  </a:t>
            </a:r>
          </a:p>
          <a:p>
            <a:pPr lvl="1"/>
            <a:r>
              <a:rPr lang="en-US" dirty="0"/>
              <a:t>    // Method that instantiates the delegate.  </a:t>
            </a:r>
          </a:p>
          <a:p>
            <a:pPr lvl="1"/>
            <a:r>
              <a:rPr lang="en-US" dirty="0"/>
              <a:t>    void </a:t>
            </a:r>
            <a:r>
              <a:rPr lang="en-US" dirty="0" err="1"/>
              <a:t>SampleDelegate</a:t>
            </a:r>
            <a:r>
              <a:rPr lang="en-US" dirty="0"/>
              <a:t>()  </a:t>
            </a:r>
          </a:p>
          <a:p>
            <a:pPr lvl="1"/>
            <a:r>
              <a:rPr lang="en-US" dirty="0"/>
              <a:t>    {  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SampleDelegate</a:t>
            </a:r>
            <a:r>
              <a:rPr lang="en-US" dirty="0"/>
              <a:t>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err="1"/>
              <a:t>sampleMethod</a:t>
            </a:r>
            <a:r>
              <a:rPr lang="en-US" dirty="0"/>
              <a:t>;  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("Sample string");  </a:t>
            </a:r>
          </a:p>
          <a:p>
            <a:pPr lvl="1"/>
            <a:r>
              <a:rPr lang="en-US" dirty="0"/>
              <a:t>    }  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16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- enable a class or object to notify other classes or objects when something of interest occurs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679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A919-96DC-4544-9C0A-0DD6096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Agenda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DF8E4-0B61-4963-B067-21FC38DB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Programming with C#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Enumeration Types, Arrays and Collections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Delegates and Events</a:t>
            </a:r>
          </a:p>
        </p:txBody>
      </p:sp>
    </p:spTree>
    <p:extLst>
      <p:ext uri="{BB962C8B-B14F-4D97-AF65-F5344CB8AC3E}">
        <p14:creationId xmlns:p14="http://schemas.microsoft.com/office/powerpoint/2010/main" val="100123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Languages</a:t>
            </a:r>
          </a:p>
          <a:p>
            <a:r>
              <a:rPr lang="en-US" dirty="0"/>
              <a:t>.NET Architectural Components</a:t>
            </a:r>
          </a:p>
        </p:txBody>
      </p:sp>
    </p:spTree>
    <p:extLst>
      <p:ext uri="{BB962C8B-B14F-4D97-AF65-F5344CB8AC3E}">
        <p14:creationId xmlns:p14="http://schemas.microsoft.com/office/powerpoint/2010/main" val="384182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PH" dirty="0"/>
              <a:t>- simple, powerful, type-safe, and object-oriented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F#</a:t>
            </a:r>
          </a:p>
          <a:p>
            <a:pPr marL="0" indent="0">
              <a:buNone/>
            </a:pPr>
            <a:r>
              <a:rPr lang="en-US" dirty="0"/>
              <a:t>- cross-platform, functional-first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 Basic</a:t>
            </a:r>
          </a:p>
          <a:p>
            <a:pPr marL="0" indent="0">
              <a:buNone/>
            </a:pPr>
            <a:r>
              <a:rPr lang="en-US" dirty="0"/>
              <a:t>- an easy language that is closest to ordinary human language</a:t>
            </a:r>
          </a:p>
        </p:txBody>
      </p:sp>
    </p:spTree>
    <p:extLst>
      <p:ext uri="{BB962C8B-B14F-4D97-AF65-F5344CB8AC3E}">
        <p14:creationId xmlns:p14="http://schemas.microsoft.com/office/powerpoint/2010/main" val="39237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Architectural Components</a:t>
            </a:r>
          </a:p>
        </p:txBody>
      </p:sp>
      <p:pic>
        <p:nvPicPr>
          <p:cNvPr id="1026" name="Picture 2" descr="All .NET Architectural Components Together">
            <a:extLst>
              <a:ext uri="{FF2B5EF4-FFF2-40B4-BE49-F238E27FC236}">
                <a16:creationId xmlns:a16="http://schemas.microsoft.com/office/drawing/2014/main" xmlns="" id="{6A7FFF13-0E22-4A6D-82F1-5A01944DB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727" y="1289974"/>
            <a:ext cx="7113019" cy="40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6D1A3E-0D04-4D6B-B564-1BC15D26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 Execution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3F68051-91BC-4D12-80F8-28B61E0F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EF122EE-2FC5-405F-89D6-1111F69C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Understanding .NET Just-In-Time Compiler Figure 1 ">
            <a:extLst>
              <a:ext uri="{FF2B5EF4-FFF2-40B4-BE49-F238E27FC236}">
                <a16:creationId xmlns:a16="http://schemas.microsoft.com/office/drawing/2014/main" xmlns="" id="{003FD464-8CF9-4EF0-9910-02BE5A6F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7" y="241257"/>
            <a:ext cx="5937006" cy="63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DBD92-0101-4DAB-AECF-A0A368F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a set of APIs which are implemented by a .NET runtime</a:t>
            </a:r>
          </a:p>
          <a:p>
            <a:pPr>
              <a:buFontTx/>
              <a:buChar char="-"/>
            </a:pPr>
            <a:endParaRPr lang="en-PH" dirty="0"/>
          </a:p>
          <a:p>
            <a:pPr>
              <a:buFontTx/>
              <a:buChar char="-"/>
            </a:pPr>
            <a:r>
              <a:rPr lang="en-PH" dirty="0"/>
              <a:t> APIs or Application program interface (</a:t>
            </a:r>
            <a:r>
              <a:rPr lang="en-PH" b="1" dirty="0"/>
              <a:t>API</a:t>
            </a:r>
            <a:r>
              <a:rPr lang="en-PH" dirty="0"/>
              <a:t>) </a:t>
            </a:r>
          </a:p>
          <a:p>
            <a:pPr marL="0" lvl="2" indent="0">
              <a:buNone/>
            </a:pPr>
            <a:r>
              <a:rPr lang="en-PH" dirty="0"/>
              <a:t>	is a set of routines, protocols, and tools for building software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71159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367</TotalTime>
  <Words>1071</Words>
  <Application>Microsoft Office PowerPoint</Application>
  <PresentationFormat>Widescreen</PresentationFormat>
  <Paragraphs>263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C# Fundamentals</vt:lpstr>
      <vt:lpstr>Day 1 Agenda</vt:lpstr>
      <vt:lpstr>Day 1 Agenda (Cont..)</vt:lpstr>
      <vt:lpstr>Day 1 Agenda (Cont..)</vt:lpstr>
      <vt:lpstr>Introduction to .NET</vt:lpstr>
      <vt:lpstr>.NET Languages</vt:lpstr>
      <vt:lpstr>.NET Architectural Components</vt:lpstr>
      <vt:lpstr>Common Language Runtime Execution Model</vt:lpstr>
      <vt:lpstr>.NET Standard Library</vt:lpstr>
      <vt:lpstr>.NET runtime</vt:lpstr>
      <vt:lpstr>.NET tooling and common infrastructure</vt:lpstr>
      <vt:lpstr>Introduction to .NET</vt:lpstr>
      <vt:lpstr>Creating a Simple Windows Console Application Project</vt:lpstr>
      <vt:lpstr>C# Language Fundamentals</vt:lpstr>
      <vt:lpstr>Types</vt:lpstr>
      <vt:lpstr>Types</vt:lpstr>
      <vt:lpstr>Statements, Expressions, and Operators</vt:lpstr>
      <vt:lpstr>Classes and Structs</vt:lpstr>
      <vt:lpstr>Object-Oriented Programming</vt:lpstr>
      <vt:lpstr>Object-Oriented Programming (OOP)</vt:lpstr>
      <vt:lpstr>Classes and Objects</vt:lpstr>
      <vt:lpstr>Abstraction vs Encapsulation</vt:lpstr>
      <vt:lpstr>Abstraction and Encapsulation</vt:lpstr>
      <vt:lpstr>Inheritance</vt:lpstr>
      <vt:lpstr>Polymorphism</vt:lpstr>
      <vt:lpstr>Programming with C#</vt:lpstr>
      <vt:lpstr>Interfaces</vt:lpstr>
      <vt:lpstr>Enumeration Types</vt:lpstr>
      <vt:lpstr>Arrays and Collections</vt:lpstr>
      <vt:lpstr>Strings</vt:lpstr>
      <vt:lpstr>Properties</vt:lpstr>
      <vt:lpstr>Exception Handling</vt:lpstr>
      <vt:lpstr>Delegates</vt:lpstr>
      <vt:lpstr>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Paulo Flores</dc:creator>
  <cp:lastModifiedBy>cheri</cp:lastModifiedBy>
  <cp:revision>26</cp:revision>
  <dcterms:created xsi:type="dcterms:W3CDTF">2017-07-06T15:29:27Z</dcterms:created>
  <dcterms:modified xsi:type="dcterms:W3CDTF">2017-07-12T02:51:51Z</dcterms:modified>
</cp:coreProperties>
</file>