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4F4F4"/>
    <a:srgbClr val="FBFBF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0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5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9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19D4-9727-4F84-9CA0-F2B1289FCE6F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5781-57EB-4B4C-9008-063947B5F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DFD14-393B-4FC2-8EB9-1F838736737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B68C51D2-6080-45D3-9629-C729C876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160" y="5126293"/>
            <a:ext cx="1568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/>
              <a:t>이선우 교수님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6E00510-A685-4532-8B5A-3E8F16AD902D}"/>
              </a:ext>
            </a:extLst>
          </p:cNvPr>
          <p:cNvSpPr/>
          <p:nvPr/>
        </p:nvSpPr>
        <p:spPr>
          <a:xfrm rot="2885944">
            <a:off x="6805519" y="-809432"/>
            <a:ext cx="2220969" cy="2248487"/>
          </a:xfrm>
          <a:custGeom>
            <a:avLst/>
            <a:gdLst>
              <a:gd name="connsiteX0" fmla="*/ 0 w 2220969"/>
              <a:gd name="connsiteY0" fmla="*/ 1890475 h 2248487"/>
              <a:gd name="connsiteX1" fmla="*/ 1696282 w 2220969"/>
              <a:gd name="connsiteY1" fmla="*/ 0 h 2248487"/>
              <a:gd name="connsiteX2" fmla="*/ 2208960 w 2220969"/>
              <a:gd name="connsiteY2" fmla="*/ 460015 h 2248487"/>
              <a:gd name="connsiteX3" fmla="*/ 2220969 w 2220969"/>
              <a:gd name="connsiteY3" fmla="*/ 579137 h 2248487"/>
              <a:gd name="connsiteX4" fmla="*/ 2220969 w 2220969"/>
              <a:gd name="connsiteY4" fmla="*/ 1642805 h 2248487"/>
              <a:gd name="connsiteX5" fmla="*/ 1615287 w 2220969"/>
              <a:gd name="connsiteY5" fmla="*/ 2248487 h 2248487"/>
              <a:gd name="connsiteX6" fmla="*/ 551619 w 2220969"/>
              <a:gd name="connsiteY6" fmla="*/ 2248487 h 2248487"/>
              <a:gd name="connsiteX7" fmla="*/ 49378 w 2220969"/>
              <a:gd name="connsiteY7" fmla="*/ 1981447 h 224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969" h="2248487">
                <a:moveTo>
                  <a:pt x="0" y="1890475"/>
                </a:moveTo>
                <a:lnTo>
                  <a:pt x="1696282" y="0"/>
                </a:lnTo>
                <a:lnTo>
                  <a:pt x="2208960" y="460015"/>
                </a:lnTo>
                <a:lnTo>
                  <a:pt x="2220969" y="579137"/>
                </a:lnTo>
                <a:lnTo>
                  <a:pt x="2220969" y="1642805"/>
                </a:lnTo>
                <a:cubicBezTo>
                  <a:pt x="2220969" y="1977314"/>
                  <a:pt x="1949796" y="2248487"/>
                  <a:pt x="1615287" y="2248487"/>
                </a:cubicBezTo>
                <a:lnTo>
                  <a:pt x="551619" y="2248487"/>
                </a:lnTo>
                <a:cubicBezTo>
                  <a:pt x="342551" y="2248487"/>
                  <a:pt x="158224" y="2142560"/>
                  <a:pt x="49378" y="1981447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1DACAD24-57BA-4FC7-976D-03364DDEB334}"/>
              </a:ext>
            </a:extLst>
          </p:cNvPr>
          <p:cNvSpPr/>
          <p:nvPr/>
        </p:nvSpPr>
        <p:spPr>
          <a:xfrm rot="2885944">
            <a:off x="-883103" y="3156333"/>
            <a:ext cx="2230564" cy="2157335"/>
          </a:xfrm>
          <a:custGeom>
            <a:avLst/>
            <a:gdLst>
              <a:gd name="connsiteX0" fmla="*/ 132932 w 2230564"/>
              <a:gd name="connsiteY0" fmla="*/ 177400 h 2157335"/>
              <a:gd name="connsiteX1" fmla="*/ 561214 w 2230564"/>
              <a:gd name="connsiteY1" fmla="*/ 0 h 2157335"/>
              <a:gd name="connsiteX2" fmla="*/ 1624882 w 2230564"/>
              <a:gd name="connsiteY2" fmla="*/ 0 h 2157335"/>
              <a:gd name="connsiteX3" fmla="*/ 2230564 w 2230564"/>
              <a:gd name="connsiteY3" fmla="*/ 605682 h 2157335"/>
              <a:gd name="connsiteX4" fmla="*/ 2230564 w 2230564"/>
              <a:gd name="connsiteY4" fmla="*/ 1669350 h 2157335"/>
              <a:gd name="connsiteX5" fmla="*/ 2053164 w 2230564"/>
              <a:gd name="connsiteY5" fmla="*/ 2097632 h 2157335"/>
              <a:gd name="connsiteX6" fmla="*/ 1980804 w 2230564"/>
              <a:gd name="connsiteY6" fmla="*/ 2157335 h 2157335"/>
              <a:gd name="connsiteX7" fmla="*/ 0 w 2230564"/>
              <a:gd name="connsiteY7" fmla="*/ 380003 h 2157335"/>
              <a:gd name="connsiteX8" fmla="*/ 3130 w 2230564"/>
              <a:gd name="connsiteY8" fmla="*/ 369923 h 2157335"/>
              <a:gd name="connsiteX9" fmla="*/ 132932 w 2230564"/>
              <a:gd name="connsiteY9" fmla="*/ 177400 h 215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564" h="2157335">
                <a:moveTo>
                  <a:pt x="132932" y="177400"/>
                </a:moveTo>
                <a:cubicBezTo>
                  <a:pt x="242539" y="67793"/>
                  <a:pt x="393960" y="0"/>
                  <a:pt x="561214" y="0"/>
                </a:cubicBezTo>
                <a:lnTo>
                  <a:pt x="1624882" y="0"/>
                </a:lnTo>
                <a:cubicBezTo>
                  <a:pt x="1959391" y="0"/>
                  <a:pt x="2230564" y="271173"/>
                  <a:pt x="2230564" y="605682"/>
                </a:cubicBezTo>
                <a:lnTo>
                  <a:pt x="2230564" y="1669350"/>
                </a:lnTo>
                <a:cubicBezTo>
                  <a:pt x="2230564" y="1836604"/>
                  <a:pt x="2162771" y="1988025"/>
                  <a:pt x="2053164" y="2097632"/>
                </a:cubicBezTo>
                <a:lnTo>
                  <a:pt x="1980804" y="2157335"/>
                </a:lnTo>
                <a:lnTo>
                  <a:pt x="0" y="380003"/>
                </a:lnTo>
                <a:lnTo>
                  <a:pt x="3130" y="369923"/>
                </a:lnTo>
                <a:cubicBezTo>
                  <a:pt x="33779" y="297460"/>
                  <a:pt x="78129" y="232203"/>
                  <a:pt x="132932" y="1774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C60CFF81-F266-41AD-B3FF-8E5FBD7E8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185" y="1782225"/>
            <a:ext cx="38520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400">
                <a:latin typeface="+mj-ea"/>
                <a:ea typeface="+mj-ea"/>
              </a:rPr>
              <a:t>논리설계 및 실험</a:t>
            </a: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BB80494A-1D96-4B20-9425-2DF0A83F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9" y="3729723"/>
            <a:ext cx="30953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>
                <a:latin typeface="+mj-ea"/>
                <a:ea typeface="+mj-ea"/>
              </a:rPr>
              <a:t>허남정 빅데이터학과 </a:t>
            </a:r>
            <a:r>
              <a:rPr lang="en-US" altLang="ko-KR" sz="1500">
                <a:latin typeface="+mj-ea"/>
                <a:ea typeface="+mj-ea"/>
              </a:rPr>
              <a:t>20205273</a:t>
            </a:r>
            <a:endParaRPr lang="ko-KR" altLang="en-US" sz="1500">
              <a:latin typeface="+mj-ea"/>
              <a:ea typeface="+mj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435165C-4193-4D8E-B852-99769B91E055}"/>
              </a:ext>
            </a:extLst>
          </p:cNvPr>
          <p:cNvSpPr/>
          <p:nvPr/>
        </p:nvSpPr>
        <p:spPr>
          <a:xfrm>
            <a:off x="2546277" y="2708006"/>
            <a:ext cx="4109883" cy="7295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엘리베이터 제어기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60F6EC-FC23-4680-9C72-5712985DABE3}"/>
              </a:ext>
            </a:extLst>
          </p:cNvPr>
          <p:cNvSpPr/>
          <p:nvPr/>
        </p:nvSpPr>
        <p:spPr>
          <a:xfrm>
            <a:off x="6136755" y="2081272"/>
            <a:ext cx="436306" cy="2422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06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3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엘리베이터는 어떻게 동작하는가</a:t>
            </a:r>
            <a:r>
              <a:rPr lang="en-US" altLang="ko-KR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?</a:t>
            </a:r>
            <a:endParaRPr lang="ko-KR" altLang="en-US" sz="240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01</a:t>
            </a:r>
            <a:endParaRPr lang="ko-KR" altLang="en-US" sz="240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그림 2" descr="텍스트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4DC4CDA8-6C2A-47DB-9861-7D02B6937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4" y="2034703"/>
            <a:ext cx="4858176" cy="278859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30A5723-D18F-4797-A92A-BAD5F18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83" y="2050162"/>
            <a:ext cx="695422" cy="800212"/>
          </a:xfrm>
          <a:prstGeom prst="rect">
            <a:avLst/>
          </a:prstGeom>
        </p:spPr>
      </p:pic>
      <p:pic>
        <p:nvPicPr>
          <p:cNvPr id="26" name="그림 25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61EBF1DC-A1F4-4923-B484-648AE1869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382" y="2050162"/>
            <a:ext cx="695422" cy="800212"/>
          </a:xfrm>
          <a:prstGeom prst="rect">
            <a:avLst/>
          </a:prstGeom>
        </p:spPr>
      </p:pic>
      <p:pic>
        <p:nvPicPr>
          <p:cNvPr id="30" name="그림 29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FC0FC139-A08F-45AF-B04C-4174D2CF2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81" y="2050162"/>
            <a:ext cx="695422" cy="800212"/>
          </a:xfrm>
          <a:prstGeom prst="rect">
            <a:avLst/>
          </a:prstGeom>
        </p:spPr>
      </p:pic>
      <p:pic>
        <p:nvPicPr>
          <p:cNvPr id="36" name="그림 35" descr="텍스트, 스크린샷, 클립아트이(가) 표시된 사진&#10;&#10;자동 생성된 설명">
            <a:extLst>
              <a:ext uri="{FF2B5EF4-FFF2-40B4-BE49-F238E27FC236}">
                <a16:creationId xmlns:a16="http://schemas.microsoft.com/office/drawing/2014/main" id="{9D4C92A7-C410-493B-8582-AC557AF8A9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81" y="3402104"/>
            <a:ext cx="695422" cy="800212"/>
          </a:xfrm>
          <a:prstGeom prst="rect">
            <a:avLst/>
          </a:prstGeom>
        </p:spPr>
      </p:pic>
      <p:pic>
        <p:nvPicPr>
          <p:cNvPr id="38" name="그림 37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B2247F9A-4CCC-4C24-A34A-BCB4288D5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184" y="4750666"/>
            <a:ext cx="695422" cy="800212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187D1FE-57B0-43A2-892F-9A9CD55755B7}"/>
              </a:ext>
            </a:extLst>
          </p:cNvPr>
          <p:cNvSpPr/>
          <p:nvPr/>
        </p:nvSpPr>
        <p:spPr>
          <a:xfrm>
            <a:off x="6475022" y="2348460"/>
            <a:ext cx="367496" cy="203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188AC6D-D88E-4D23-8F04-8D0B1CF3572C}"/>
              </a:ext>
            </a:extLst>
          </p:cNvPr>
          <p:cNvSpPr/>
          <p:nvPr/>
        </p:nvSpPr>
        <p:spPr>
          <a:xfrm>
            <a:off x="7661668" y="2348460"/>
            <a:ext cx="367496" cy="203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8A807A44-9EA7-4200-891E-BE7CF76774DB}"/>
              </a:ext>
            </a:extLst>
          </p:cNvPr>
          <p:cNvSpPr/>
          <p:nvPr/>
        </p:nvSpPr>
        <p:spPr>
          <a:xfrm rot="5400000">
            <a:off x="8285544" y="3026121"/>
            <a:ext cx="367496" cy="203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3D7B610E-4F6D-44F9-ACDD-1E495C1BE769}"/>
              </a:ext>
            </a:extLst>
          </p:cNvPr>
          <p:cNvSpPr/>
          <p:nvPr/>
        </p:nvSpPr>
        <p:spPr>
          <a:xfrm rot="5400000">
            <a:off x="8285544" y="4374683"/>
            <a:ext cx="367496" cy="203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 descr="철물, 자물쇠이(가) 표시된 사진&#10;&#10;자동 생성된 설명">
            <a:extLst>
              <a:ext uri="{FF2B5EF4-FFF2-40B4-BE49-F238E27FC236}">
                <a16:creationId xmlns:a16="http://schemas.microsoft.com/office/drawing/2014/main" id="{8424C050-4FED-4A52-BCA2-A1579CF50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6" y="3297313"/>
            <a:ext cx="2176203" cy="1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-1" y="-1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다이아그램을 통한 동작의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02</a:t>
            </a:r>
            <a:endParaRPr lang="ko-KR" altLang="en-US" sz="240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831205-8B4C-4D1F-B879-B4C98F9A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719262"/>
            <a:ext cx="8486775" cy="3419475"/>
          </a:xfrm>
          <a:prstGeom prst="rect">
            <a:avLst/>
          </a:prstGeom>
        </p:spPr>
      </p:pic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EB0C22A6-0698-46E6-909B-3C9C1B87F993}"/>
              </a:ext>
            </a:extLst>
          </p:cNvPr>
          <p:cNvSpPr/>
          <p:nvPr/>
        </p:nvSpPr>
        <p:spPr>
          <a:xfrm>
            <a:off x="1666876" y="2895600"/>
            <a:ext cx="533400" cy="5334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00EF75AB-06A4-4660-8CFC-7A89825C06EB}"/>
              </a:ext>
            </a:extLst>
          </p:cNvPr>
          <p:cNvSpPr/>
          <p:nvPr/>
        </p:nvSpPr>
        <p:spPr>
          <a:xfrm>
            <a:off x="2653251" y="3162300"/>
            <a:ext cx="790041" cy="790041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85665FB6-CAB6-4999-B8F9-324BCDB34B39}"/>
              </a:ext>
            </a:extLst>
          </p:cNvPr>
          <p:cNvSpPr/>
          <p:nvPr/>
        </p:nvSpPr>
        <p:spPr>
          <a:xfrm>
            <a:off x="1619252" y="3895725"/>
            <a:ext cx="533400" cy="5334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별: 꼭짓점 5개 27">
            <a:extLst>
              <a:ext uri="{FF2B5EF4-FFF2-40B4-BE49-F238E27FC236}">
                <a16:creationId xmlns:a16="http://schemas.microsoft.com/office/drawing/2014/main" id="{0E0B65E3-FBDA-4482-A0B8-FB55E6103E50}"/>
              </a:ext>
            </a:extLst>
          </p:cNvPr>
          <p:cNvSpPr/>
          <p:nvPr/>
        </p:nvSpPr>
        <p:spPr>
          <a:xfrm>
            <a:off x="3624801" y="2588802"/>
            <a:ext cx="790041" cy="790041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D2E371E9-06A0-41F6-B3FF-4C90CB5979C8}"/>
              </a:ext>
            </a:extLst>
          </p:cNvPr>
          <p:cNvSpPr/>
          <p:nvPr/>
        </p:nvSpPr>
        <p:spPr>
          <a:xfrm>
            <a:off x="4729701" y="1719262"/>
            <a:ext cx="790041" cy="790041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3CE0D436-8983-4563-9B0E-A8EFE7E88184}"/>
              </a:ext>
            </a:extLst>
          </p:cNvPr>
          <p:cNvSpPr/>
          <p:nvPr/>
        </p:nvSpPr>
        <p:spPr>
          <a:xfrm>
            <a:off x="4661961" y="3105684"/>
            <a:ext cx="790041" cy="790041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별: 꼭짓점 5개 31">
            <a:extLst>
              <a:ext uri="{FF2B5EF4-FFF2-40B4-BE49-F238E27FC236}">
                <a16:creationId xmlns:a16="http://schemas.microsoft.com/office/drawing/2014/main" id="{E9C5A872-292B-4462-8177-926D0FCA9C4D}"/>
              </a:ext>
            </a:extLst>
          </p:cNvPr>
          <p:cNvSpPr/>
          <p:nvPr/>
        </p:nvSpPr>
        <p:spPr>
          <a:xfrm>
            <a:off x="8016362" y="3185845"/>
            <a:ext cx="790041" cy="790041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25E8BC-6F26-4509-B3CB-E15A1643CB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799CA-1439-4339-A6A0-4426D3495E7E}"/>
              </a:ext>
            </a:extLst>
          </p:cNvPr>
          <p:cNvSpPr/>
          <p:nvPr/>
        </p:nvSpPr>
        <p:spPr>
          <a:xfrm>
            <a:off x="969965" y="574265"/>
            <a:ext cx="8174035" cy="295275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AF43D-436C-4411-85E9-8E00A13F07B9}"/>
              </a:ext>
            </a:extLst>
          </p:cNvPr>
          <p:cNvSpPr/>
          <p:nvPr/>
        </p:nvSpPr>
        <p:spPr>
          <a:xfrm>
            <a:off x="0" y="574265"/>
            <a:ext cx="738188" cy="295275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E6E30-F1E8-4819-9F82-4ADCA7823EC1}"/>
              </a:ext>
            </a:extLst>
          </p:cNvPr>
          <p:cNvSpPr txBox="1"/>
          <p:nvPr/>
        </p:nvSpPr>
        <p:spPr>
          <a:xfrm>
            <a:off x="861810" y="56300"/>
            <a:ext cx="4821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실제 동작 시연 </a:t>
            </a:r>
            <a:r>
              <a:rPr lang="en-US" altLang="ko-KR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: </a:t>
            </a:r>
            <a:r>
              <a:rPr lang="ko-KR" altLang="en-US" sz="2400">
                <a:solidFill>
                  <a:schemeClr val="tx1">
                    <a:alpha val="81000"/>
                  </a:schemeClr>
                </a:solidFill>
                <a:latin typeface="+mn-lt"/>
                <a:ea typeface="+mn-ea"/>
              </a:rPr>
              <a:t>로직심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F7481-4241-4EFA-B655-F44AC8B2F49F}"/>
              </a:ext>
            </a:extLst>
          </p:cNvPr>
          <p:cNvSpPr txBox="1"/>
          <p:nvPr/>
        </p:nvSpPr>
        <p:spPr>
          <a:xfrm>
            <a:off x="91339" y="56300"/>
            <a:ext cx="555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>
                <a:solidFill>
                  <a:schemeClr val="tx1">
                    <a:alpha val="81000"/>
                  </a:schemeClr>
                </a:solidFill>
              </a:rPr>
              <a:t>03</a:t>
            </a:r>
            <a:endParaRPr lang="ko-KR" altLang="en-US" sz="2400">
              <a:solidFill>
                <a:schemeClr val="tx1">
                  <a:alpha val="81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D942035D-6396-4937-8EB4-6AF0FFCE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259139"/>
            <a:ext cx="54022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latin typeface="+mn-ea"/>
                <a:ea typeface="+mn-ea"/>
              </a:rPr>
              <a:t>사용한 라이브러리 </a:t>
            </a:r>
            <a:r>
              <a:rPr lang="en-US" altLang="ko-KR" sz="1800">
                <a:latin typeface="+mn-ea"/>
                <a:ea typeface="+mn-ea"/>
              </a:rPr>
              <a:t>: T-FF / D-FF / 3bit </a:t>
            </a:r>
            <a:r>
              <a:rPr lang="ko-KR" altLang="en-US" sz="1800">
                <a:latin typeface="+mn-ea"/>
                <a:ea typeface="+mn-ea"/>
              </a:rPr>
              <a:t>비교기</a:t>
            </a:r>
            <a:endParaRPr lang="en-US" altLang="ko-KR" sz="1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7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36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 허</dc:creator>
  <cp:lastModifiedBy>남정 허</cp:lastModifiedBy>
  <cp:revision>34</cp:revision>
  <dcterms:created xsi:type="dcterms:W3CDTF">2021-06-06T13:16:38Z</dcterms:created>
  <dcterms:modified xsi:type="dcterms:W3CDTF">2021-06-07T14:23:36Z</dcterms:modified>
</cp:coreProperties>
</file>