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E7E7E7"/>
    <a:srgbClr val="BBFF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>
        <p:scale>
          <a:sx n="66" d="100"/>
          <a:sy n="66" d="100"/>
        </p:scale>
        <p:origin x="2357" y="-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F29E-1EC8-4805-8D50-E6B2F7955FC5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FC15-6D6C-47E3-B6AA-AD141A1F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9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F29E-1EC8-4805-8D50-E6B2F7955FC5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FC15-6D6C-47E3-B6AA-AD141A1F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44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F29E-1EC8-4805-8D50-E6B2F7955FC5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FC15-6D6C-47E3-B6AA-AD141A1F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65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F29E-1EC8-4805-8D50-E6B2F7955FC5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FC15-6D6C-47E3-B6AA-AD141A1F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400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F29E-1EC8-4805-8D50-E6B2F7955FC5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FC15-6D6C-47E3-B6AA-AD141A1F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5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F29E-1EC8-4805-8D50-E6B2F7955FC5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FC15-6D6C-47E3-B6AA-AD141A1F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97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F29E-1EC8-4805-8D50-E6B2F7955FC5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FC15-6D6C-47E3-B6AA-AD141A1F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72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F29E-1EC8-4805-8D50-E6B2F7955FC5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FC15-6D6C-47E3-B6AA-AD141A1F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66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F29E-1EC8-4805-8D50-E6B2F7955FC5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FC15-6D6C-47E3-B6AA-AD141A1F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70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F29E-1EC8-4805-8D50-E6B2F7955FC5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FC15-6D6C-47E3-B6AA-AD141A1F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19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F29E-1EC8-4805-8D50-E6B2F7955FC5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FC15-6D6C-47E3-B6AA-AD141A1F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46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6F29E-1EC8-4805-8D50-E6B2F7955FC5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EFC15-6D6C-47E3-B6AA-AD141A1F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62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77456B1-7E7D-4DD9-803B-4F03B601A7C0}"/>
              </a:ext>
            </a:extLst>
          </p:cNvPr>
          <p:cNvSpPr/>
          <p:nvPr/>
        </p:nvSpPr>
        <p:spPr>
          <a:xfrm>
            <a:off x="941070" y="426720"/>
            <a:ext cx="4770120" cy="411480"/>
          </a:xfrm>
          <a:prstGeom prst="rect">
            <a:avLst/>
          </a:prstGeom>
          <a:solidFill>
            <a:srgbClr val="E7E7E7"/>
          </a:solidFill>
          <a:ln w="127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기말 프로젝트 결과 보고서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5FDDD702-4AFC-4347-A754-6F382106D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72957"/>
              </p:ext>
            </p:extLst>
          </p:nvPr>
        </p:nvGraphicFramePr>
        <p:xfrm>
          <a:off x="727710" y="1732280"/>
          <a:ext cx="5402580" cy="11125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7854464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65111086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81389571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605278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1"/>
                        <a:t>이름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허남정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1"/>
                        <a:t>학번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/>
                        <a:t>20205273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6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1"/>
                        <a:t>학과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빅데이터학과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1"/>
                        <a:t>과목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/>
                        <a:t>논리설계및실험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007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1"/>
                        <a:t>목표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엘리베이터 제어기 회로를 구현하고 이해할 수 있다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3797332"/>
                  </a:ext>
                </a:extLst>
              </a:tr>
            </a:tbl>
          </a:graphicData>
        </a:graphic>
      </p:graphicFrame>
      <p:graphicFrame>
        <p:nvGraphicFramePr>
          <p:cNvPr id="11" name="표 9">
            <a:extLst>
              <a:ext uri="{FF2B5EF4-FFF2-40B4-BE49-F238E27FC236}">
                <a16:creationId xmlns:a16="http://schemas.microsoft.com/office/drawing/2014/main" id="{9C051BCA-E5F1-4648-A5E4-545A5BF23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153388"/>
              </p:ext>
            </p:extLst>
          </p:nvPr>
        </p:nvGraphicFramePr>
        <p:xfrm>
          <a:off x="727710" y="1041400"/>
          <a:ext cx="5402580" cy="4876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39140">
                  <a:extLst>
                    <a:ext uri="{9D8B030D-6E8A-4147-A177-3AD203B41FA5}">
                      <a16:colId xmlns:a16="http://schemas.microsoft.com/office/drawing/2014/main" val="278544645"/>
                    </a:ext>
                  </a:extLst>
                </a:gridCol>
                <a:gridCol w="3524250">
                  <a:extLst>
                    <a:ext uri="{9D8B030D-6E8A-4147-A177-3AD203B41FA5}">
                      <a16:colId xmlns:a16="http://schemas.microsoft.com/office/drawing/2014/main" val="2651110869"/>
                    </a:ext>
                  </a:extLst>
                </a:gridCol>
                <a:gridCol w="1139190">
                  <a:extLst>
                    <a:ext uri="{9D8B030D-6E8A-4147-A177-3AD203B41FA5}">
                      <a16:colId xmlns:a16="http://schemas.microsoft.com/office/drawing/2014/main" val="295524352"/>
                    </a:ext>
                  </a:extLst>
                </a:gridCol>
              </a:tblGrid>
              <a:tr h="20574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1"/>
                        <a:t>과제명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1"/>
                        <a:t>엘리베이터 제어기 </a:t>
                      </a:r>
                      <a:r>
                        <a:rPr lang="en-US" altLang="ko-KR" sz="800" b="0"/>
                        <a:t>(simple ver.)</a:t>
                      </a:r>
                      <a:endParaRPr lang="ko-KR" altLang="en-US" sz="800" b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/>
                        <a:t>보고서 발표 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3797332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/>
                        <a:t>2021-06-10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6727440"/>
                  </a:ext>
                </a:extLst>
              </a:tr>
            </a:tbl>
          </a:graphicData>
        </a:graphic>
      </p:graphicFrame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EFE97280-7F2C-4894-8322-E743D8B68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415779"/>
              </p:ext>
            </p:extLst>
          </p:nvPr>
        </p:nvGraphicFramePr>
        <p:xfrm>
          <a:off x="727710" y="3059994"/>
          <a:ext cx="5402580" cy="2014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2580">
                  <a:extLst>
                    <a:ext uri="{9D8B030D-6E8A-4147-A177-3AD203B41FA5}">
                      <a16:colId xmlns:a16="http://schemas.microsoft.com/office/drawing/2014/main" val="855549315"/>
                    </a:ext>
                  </a:extLst>
                </a:gridCol>
              </a:tblGrid>
              <a:tr h="414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동작 요구 사항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286426"/>
                  </a:ext>
                </a:extLst>
              </a:tr>
              <a:tr h="1116648">
                <a:tc>
                  <a:txBody>
                    <a:bodyPr/>
                    <a:lstStyle/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1~7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층을 운행하는 엘리베이터로 현재 층은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7-Segment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로 표현하시오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처음 누른 목적지의 버튼은 도착 전까지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LED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로 나타내시오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342900" marR="0" lvl="0" indent="-34290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운행하고자 하는 층을 선택하면 현재 층에서 각층의 딜레이를  갖고 선택한 층까지 이동하게 하시오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8136335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8FD28B6-76BA-41AC-A775-0EC969F95776}"/>
              </a:ext>
            </a:extLst>
          </p:cNvPr>
          <p:cNvCxnSpPr>
            <a:cxnSpLocks/>
          </p:cNvCxnSpPr>
          <p:nvPr/>
        </p:nvCxnSpPr>
        <p:spPr>
          <a:xfrm>
            <a:off x="727710" y="9337120"/>
            <a:ext cx="2348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9DB0C5F-DA38-4280-B5B3-10A0BAA0B646}"/>
              </a:ext>
            </a:extLst>
          </p:cNvPr>
          <p:cNvCxnSpPr>
            <a:cxnSpLocks/>
          </p:cNvCxnSpPr>
          <p:nvPr/>
        </p:nvCxnSpPr>
        <p:spPr>
          <a:xfrm>
            <a:off x="3781425" y="9337120"/>
            <a:ext cx="2348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3651C8-1F23-4B28-A846-64EDA651673E}"/>
              </a:ext>
            </a:extLst>
          </p:cNvPr>
          <p:cNvSpPr txBox="1"/>
          <p:nvPr/>
        </p:nvSpPr>
        <p:spPr>
          <a:xfrm>
            <a:off x="3289935" y="921400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j-ea"/>
                <a:ea typeface="+mj-ea"/>
              </a:rPr>
              <a:t>1</a:t>
            </a:r>
          </a:p>
        </p:txBody>
      </p:sp>
      <p:graphicFrame>
        <p:nvGraphicFramePr>
          <p:cNvPr id="10" name="표 14">
            <a:extLst>
              <a:ext uri="{FF2B5EF4-FFF2-40B4-BE49-F238E27FC236}">
                <a16:creationId xmlns:a16="http://schemas.microsoft.com/office/drawing/2014/main" id="{7659359C-201F-4EE0-B327-B7612A944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814629"/>
              </p:ext>
            </p:extLst>
          </p:nvPr>
        </p:nvGraphicFramePr>
        <p:xfrm>
          <a:off x="727710" y="5290171"/>
          <a:ext cx="5402580" cy="1706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2580">
                  <a:extLst>
                    <a:ext uri="{9D8B030D-6E8A-4147-A177-3AD203B41FA5}">
                      <a16:colId xmlns:a16="http://schemas.microsoft.com/office/drawing/2014/main" val="855549315"/>
                    </a:ext>
                  </a:extLst>
                </a:gridCol>
              </a:tblGrid>
              <a:tr h="414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개발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수행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한 내용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286426"/>
                  </a:ext>
                </a:extLst>
              </a:tr>
              <a:tr h="1116648">
                <a:tc>
                  <a:txBody>
                    <a:bodyPr/>
                    <a:lstStyle/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개발한 내용의 추상화는 뒷장의 다이어그램에서 제시되어 있다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1~7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층의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UP/DOWB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카운터에 필요한 순차 논리회로를 설계했다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. (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상태도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상태표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사용한 라이브러리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 T-FF / D-FF / 3bit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비교기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8136335"/>
                  </a:ext>
                </a:extLst>
              </a:tr>
            </a:tbl>
          </a:graphicData>
        </a:graphic>
      </p:graphicFrame>
      <p:graphicFrame>
        <p:nvGraphicFramePr>
          <p:cNvPr id="12" name="표 14">
            <a:extLst>
              <a:ext uri="{FF2B5EF4-FFF2-40B4-BE49-F238E27FC236}">
                <a16:creationId xmlns:a16="http://schemas.microsoft.com/office/drawing/2014/main" id="{16E8F415-19F7-4ED4-9D54-DA05886E5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131675"/>
              </p:ext>
            </p:extLst>
          </p:nvPr>
        </p:nvGraphicFramePr>
        <p:xfrm>
          <a:off x="727710" y="7211738"/>
          <a:ext cx="5402580" cy="1706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2580">
                  <a:extLst>
                    <a:ext uri="{9D8B030D-6E8A-4147-A177-3AD203B41FA5}">
                      <a16:colId xmlns:a16="http://schemas.microsoft.com/office/drawing/2014/main" val="855549315"/>
                    </a:ext>
                  </a:extLst>
                </a:gridCol>
              </a:tblGrid>
              <a:tr h="414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결과 및 추후 논의사항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286426"/>
                  </a:ext>
                </a:extLst>
              </a:tr>
              <a:tr h="1116648"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단일 입력에 대한 엘리베이터의 동작을 만드는데 성공했다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다만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복수 입력에 대한 동작은 구현되지 않았다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추후 복수 입력에 대한 처리는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Atmega(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마이크로 컨트롤러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까지 사용한다면 구현이 가능할 것이라 기대된다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8136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83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01FC6DB-F6ED-4534-BB93-CF54CDE87834}"/>
              </a:ext>
            </a:extLst>
          </p:cNvPr>
          <p:cNvGrpSpPr/>
          <p:nvPr/>
        </p:nvGrpSpPr>
        <p:grpSpPr>
          <a:xfrm>
            <a:off x="727709" y="476965"/>
            <a:ext cx="5402581" cy="527319"/>
            <a:chOff x="526489" y="215631"/>
            <a:chExt cx="5805022" cy="623064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EAC4D555-4C5B-45DD-AF34-AD579789058B}"/>
                </a:ext>
              </a:extLst>
            </p:cNvPr>
            <p:cNvSpPr/>
            <p:nvPr/>
          </p:nvSpPr>
          <p:spPr>
            <a:xfrm>
              <a:off x="4401970" y="215631"/>
              <a:ext cx="1929541" cy="623064"/>
            </a:xfrm>
            <a:prstGeom prst="roundRect">
              <a:avLst>
                <a:gd name="adj" fmla="val 27273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>
                <a:latin typeface="+mn-ea"/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CC036A44-9394-45FD-AB54-49DA7E4EA045}"/>
                </a:ext>
              </a:extLst>
            </p:cNvPr>
            <p:cNvSpPr/>
            <p:nvPr/>
          </p:nvSpPr>
          <p:spPr>
            <a:xfrm rot="10800000" flipH="1">
              <a:off x="526489" y="215632"/>
              <a:ext cx="5293739" cy="623063"/>
            </a:xfrm>
            <a:custGeom>
              <a:avLst/>
              <a:gdLst>
                <a:gd name="connsiteX0" fmla="*/ 199507 w 8174182"/>
                <a:gd name="connsiteY0" fmla="*/ 731520 h 731520"/>
                <a:gd name="connsiteX1" fmla="*/ 6567053 w 8174182"/>
                <a:gd name="connsiteY1" fmla="*/ 731520 h 731520"/>
                <a:gd name="connsiteX2" fmla="*/ 6600306 w 8174182"/>
                <a:gd name="connsiteY2" fmla="*/ 728168 h 731520"/>
                <a:gd name="connsiteX3" fmla="*/ 6600306 w 8174182"/>
                <a:gd name="connsiteY3" fmla="*/ 731520 h 731520"/>
                <a:gd name="connsiteX4" fmla="*/ 8174182 w 8174182"/>
                <a:gd name="connsiteY4" fmla="*/ 731520 h 731520"/>
                <a:gd name="connsiteX5" fmla="*/ 6668396 w 8174182"/>
                <a:gd name="connsiteY5" fmla="*/ 31647 h 731520"/>
                <a:gd name="connsiteX6" fmla="*/ 6644710 w 8174182"/>
                <a:gd name="connsiteY6" fmla="*/ 15678 h 731520"/>
                <a:gd name="connsiteX7" fmla="*/ 6612578 w 8174182"/>
                <a:gd name="connsiteY7" fmla="*/ 5704 h 731520"/>
                <a:gd name="connsiteX8" fmla="*/ 6600306 w 8174182"/>
                <a:gd name="connsiteY8" fmla="*/ 0 h 731520"/>
                <a:gd name="connsiteX9" fmla="*/ 6600306 w 8174182"/>
                <a:gd name="connsiteY9" fmla="*/ 3352 h 731520"/>
                <a:gd name="connsiteX10" fmla="*/ 6567053 w 8174182"/>
                <a:gd name="connsiteY10" fmla="*/ 0 h 731520"/>
                <a:gd name="connsiteX11" fmla="*/ 199507 w 8174182"/>
                <a:gd name="connsiteY11" fmla="*/ 0 h 731520"/>
                <a:gd name="connsiteX12" fmla="*/ 0 w 8174182"/>
                <a:gd name="connsiteY12" fmla="*/ 199507 h 731520"/>
                <a:gd name="connsiteX13" fmla="*/ 0 w 8174182"/>
                <a:gd name="connsiteY13" fmla="*/ 532013 h 731520"/>
                <a:gd name="connsiteX14" fmla="*/ 199507 w 8174182"/>
                <a:gd name="connsiteY14" fmla="*/ 731520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174182" h="731520">
                  <a:moveTo>
                    <a:pt x="199507" y="731520"/>
                  </a:moveTo>
                  <a:lnTo>
                    <a:pt x="6567053" y="731520"/>
                  </a:lnTo>
                  <a:lnTo>
                    <a:pt x="6600306" y="728168"/>
                  </a:lnTo>
                  <a:lnTo>
                    <a:pt x="6600306" y="731520"/>
                  </a:lnTo>
                  <a:lnTo>
                    <a:pt x="8174182" y="731520"/>
                  </a:lnTo>
                  <a:lnTo>
                    <a:pt x="6668396" y="31647"/>
                  </a:lnTo>
                  <a:lnTo>
                    <a:pt x="6644710" y="15678"/>
                  </a:lnTo>
                  <a:lnTo>
                    <a:pt x="6612578" y="5704"/>
                  </a:lnTo>
                  <a:lnTo>
                    <a:pt x="6600306" y="0"/>
                  </a:lnTo>
                  <a:lnTo>
                    <a:pt x="6600306" y="3352"/>
                  </a:lnTo>
                  <a:lnTo>
                    <a:pt x="6567053" y="0"/>
                  </a:lnTo>
                  <a:lnTo>
                    <a:pt x="199507" y="0"/>
                  </a:lnTo>
                  <a:cubicBezTo>
                    <a:pt x="89322" y="0"/>
                    <a:pt x="0" y="89322"/>
                    <a:pt x="0" y="199507"/>
                  </a:cubicBezTo>
                  <a:lnTo>
                    <a:pt x="0" y="532013"/>
                  </a:lnTo>
                  <a:cubicBezTo>
                    <a:pt x="0" y="642198"/>
                    <a:pt x="89322" y="731520"/>
                    <a:pt x="199507" y="73152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ko-KR" sz="3200">
                <a:solidFill>
                  <a:schemeClr val="bg2">
                    <a:lumMod val="75000"/>
                  </a:schemeClr>
                </a:solidFill>
                <a:latin typeface="+mn-ea"/>
              </a:endParaRPr>
            </a:p>
            <a:p>
              <a:pPr algn="ctr"/>
              <a:endParaRPr lang="en-US" altLang="ko-KR" sz="3200">
                <a:solidFill>
                  <a:schemeClr val="bg2">
                    <a:lumMod val="75000"/>
                  </a:schemeClr>
                </a:solidFill>
                <a:latin typeface="+mn-ea"/>
              </a:endParaRPr>
            </a:p>
            <a:p>
              <a:pPr algn="ctr"/>
              <a:endParaRPr lang="ko-KR" altLang="en-US" sz="3200">
                <a:solidFill>
                  <a:schemeClr val="bg2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AE67A2-375A-40F6-9898-C2DB619A2DFA}"/>
                </a:ext>
              </a:extLst>
            </p:cNvPr>
            <p:cNvSpPr txBox="1"/>
            <p:nvPr/>
          </p:nvSpPr>
          <p:spPr>
            <a:xfrm>
              <a:off x="617716" y="315751"/>
              <a:ext cx="4430388" cy="436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+mj-ea"/>
                  <a:ea typeface="+mj-ea"/>
                </a:rPr>
                <a:t>엘리베이터 제어기 추상화 다이아그램</a:t>
              </a:r>
            </a:p>
          </p:txBody>
        </p: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24A93C9-2884-4017-AEDF-02CEAE87DAC8}"/>
              </a:ext>
            </a:extLst>
          </p:cNvPr>
          <p:cNvCxnSpPr>
            <a:cxnSpLocks/>
          </p:cNvCxnSpPr>
          <p:nvPr/>
        </p:nvCxnSpPr>
        <p:spPr>
          <a:xfrm>
            <a:off x="727710" y="9337120"/>
            <a:ext cx="2348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81B9EA3-85FB-4B39-9D7C-53568E5B2ECF}"/>
              </a:ext>
            </a:extLst>
          </p:cNvPr>
          <p:cNvCxnSpPr>
            <a:cxnSpLocks/>
          </p:cNvCxnSpPr>
          <p:nvPr/>
        </p:nvCxnSpPr>
        <p:spPr>
          <a:xfrm>
            <a:off x="3781425" y="9337120"/>
            <a:ext cx="2348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5A34510-98F2-4E90-A0A9-527529F78DF1}"/>
              </a:ext>
            </a:extLst>
          </p:cNvPr>
          <p:cNvSpPr txBox="1"/>
          <p:nvPr/>
        </p:nvSpPr>
        <p:spPr>
          <a:xfrm>
            <a:off x="3289935" y="921400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j-ea"/>
                <a:ea typeface="+mj-ea"/>
              </a:rPr>
              <a:t>2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9E2D12-0F6B-496F-9609-04E148633E0F}"/>
              </a:ext>
            </a:extLst>
          </p:cNvPr>
          <p:cNvSpPr/>
          <p:nvPr/>
        </p:nvSpPr>
        <p:spPr>
          <a:xfrm>
            <a:off x="727709" y="1181097"/>
            <a:ext cx="5402581" cy="72406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CCCC41-5F1C-4527-80F7-6A8AD046D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4" y="1846376"/>
            <a:ext cx="520065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1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01FC6DB-F6ED-4534-BB93-CF54CDE87834}"/>
              </a:ext>
            </a:extLst>
          </p:cNvPr>
          <p:cNvGrpSpPr/>
          <p:nvPr/>
        </p:nvGrpSpPr>
        <p:grpSpPr>
          <a:xfrm>
            <a:off x="727709" y="476965"/>
            <a:ext cx="5402581" cy="527319"/>
            <a:chOff x="526489" y="215631"/>
            <a:chExt cx="5805022" cy="623064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EAC4D555-4C5B-45DD-AF34-AD579789058B}"/>
                </a:ext>
              </a:extLst>
            </p:cNvPr>
            <p:cNvSpPr/>
            <p:nvPr/>
          </p:nvSpPr>
          <p:spPr>
            <a:xfrm>
              <a:off x="4401970" y="215631"/>
              <a:ext cx="1929541" cy="623064"/>
            </a:xfrm>
            <a:prstGeom prst="roundRect">
              <a:avLst>
                <a:gd name="adj" fmla="val 27273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>
                <a:latin typeface="+mn-ea"/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CC036A44-9394-45FD-AB54-49DA7E4EA045}"/>
                </a:ext>
              </a:extLst>
            </p:cNvPr>
            <p:cNvSpPr/>
            <p:nvPr/>
          </p:nvSpPr>
          <p:spPr>
            <a:xfrm rot="10800000" flipH="1">
              <a:off x="526489" y="215632"/>
              <a:ext cx="5293739" cy="623063"/>
            </a:xfrm>
            <a:custGeom>
              <a:avLst/>
              <a:gdLst>
                <a:gd name="connsiteX0" fmla="*/ 199507 w 8174182"/>
                <a:gd name="connsiteY0" fmla="*/ 731520 h 731520"/>
                <a:gd name="connsiteX1" fmla="*/ 6567053 w 8174182"/>
                <a:gd name="connsiteY1" fmla="*/ 731520 h 731520"/>
                <a:gd name="connsiteX2" fmla="*/ 6600306 w 8174182"/>
                <a:gd name="connsiteY2" fmla="*/ 728168 h 731520"/>
                <a:gd name="connsiteX3" fmla="*/ 6600306 w 8174182"/>
                <a:gd name="connsiteY3" fmla="*/ 731520 h 731520"/>
                <a:gd name="connsiteX4" fmla="*/ 8174182 w 8174182"/>
                <a:gd name="connsiteY4" fmla="*/ 731520 h 731520"/>
                <a:gd name="connsiteX5" fmla="*/ 6668396 w 8174182"/>
                <a:gd name="connsiteY5" fmla="*/ 31647 h 731520"/>
                <a:gd name="connsiteX6" fmla="*/ 6644710 w 8174182"/>
                <a:gd name="connsiteY6" fmla="*/ 15678 h 731520"/>
                <a:gd name="connsiteX7" fmla="*/ 6612578 w 8174182"/>
                <a:gd name="connsiteY7" fmla="*/ 5704 h 731520"/>
                <a:gd name="connsiteX8" fmla="*/ 6600306 w 8174182"/>
                <a:gd name="connsiteY8" fmla="*/ 0 h 731520"/>
                <a:gd name="connsiteX9" fmla="*/ 6600306 w 8174182"/>
                <a:gd name="connsiteY9" fmla="*/ 3352 h 731520"/>
                <a:gd name="connsiteX10" fmla="*/ 6567053 w 8174182"/>
                <a:gd name="connsiteY10" fmla="*/ 0 h 731520"/>
                <a:gd name="connsiteX11" fmla="*/ 199507 w 8174182"/>
                <a:gd name="connsiteY11" fmla="*/ 0 h 731520"/>
                <a:gd name="connsiteX12" fmla="*/ 0 w 8174182"/>
                <a:gd name="connsiteY12" fmla="*/ 199507 h 731520"/>
                <a:gd name="connsiteX13" fmla="*/ 0 w 8174182"/>
                <a:gd name="connsiteY13" fmla="*/ 532013 h 731520"/>
                <a:gd name="connsiteX14" fmla="*/ 199507 w 8174182"/>
                <a:gd name="connsiteY14" fmla="*/ 731520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174182" h="731520">
                  <a:moveTo>
                    <a:pt x="199507" y="731520"/>
                  </a:moveTo>
                  <a:lnTo>
                    <a:pt x="6567053" y="731520"/>
                  </a:lnTo>
                  <a:lnTo>
                    <a:pt x="6600306" y="728168"/>
                  </a:lnTo>
                  <a:lnTo>
                    <a:pt x="6600306" y="731520"/>
                  </a:lnTo>
                  <a:lnTo>
                    <a:pt x="8174182" y="731520"/>
                  </a:lnTo>
                  <a:lnTo>
                    <a:pt x="6668396" y="31647"/>
                  </a:lnTo>
                  <a:lnTo>
                    <a:pt x="6644710" y="15678"/>
                  </a:lnTo>
                  <a:lnTo>
                    <a:pt x="6612578" y="5704"/>
                  </a:lnTo>
                  <a:lnTo>
                    <a:pt x="6600306" y="0"/>
                  </a:lnTo>
                  <a:lnTo>
                    <a:pt x="6600306" y="3352"/>
                  </a:lnTo>
                  <a:lnTo>
                    <a:pt x="6567053" y="0"/>
                  </a:lnTo>
                  <a:lnTo>
                    <a:pt x="199507" y="0"/>
                  </a:lnTo>
                  <a:cubicBezTo>
                    <a:pt x="89322" y="0"/>
                    <a:pt x="0" y="89322"/>
                    <a:pt x="0" y="199507"/>
                  </a:cubicBezTo>
                  <a:lnTo>
                    <a:pt x="0" y="532013"/>
                  </a:lnTo>
                  <a:cubicBezTo>
                    <a:pt x="0" y="642198"/>
                    <a:pt x="89322" y="731520"/>
                    <a:pt x="199507" y="73152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ko-KR" sz="3200">
                <a:solidFill>
                  <a:schemeClr val="bg2">
                    <a:lumMod val="75000"/>
                  </a:schemeClr>
                </a:solidFill>
                <a:latin typeface="+mn-ea"/>
              </a:endParaRPr>
            </a:p>
            <a:p>
              <a:pPr algn="ctr"/>
              <a:endParaRPr lang="en-US" altLang="ko-KR" sz="3200">
                <a:solidFill>
                  <a:schemeClr val="bg2">
                    <a:lumMod val="75000"/>
                  </a:schemeClr>
                </a:solidFill>
                <a:latin typeface="+mn-ea"/>
              </a:endParaRPr>
            </a:p>
            <a:p>
              <a:pPr algn="ctr"/>
              <a:endParaRPr lang="ko-KR" altLang="en-US" sz="3200">
                <a:solidFill>
                  <a:schemeClr val="bg2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AE67A2-375A-40F6-9898-C2DB619A2DFA}"/>
                </a:ext>
              </a:extLst>
            </p:cNvPr>
            <p:cNvSpPr txBox="1"/>
            <p:nvPr/>
          </p:nvSpPr>
          <p:spPr>
            <a:xfrm>
              <a:off x="617716" y="315751"/>
              <a:ext cx="3102408" cy="436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+mj-ea"/>
                  <a:ea typeface="+mj-ea"/>
                </a:rPr>
                <a:t>엘리베이터 제어기 회로도</a:t>
              </a: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9A6DA42-E5CD-4A59-ACBE-3E1527754EC6}"/>
              </a:ext>
            </a:extLst>
          </p:cNvPr>
          <p:cNvCxnSpPr>
            <a:cxnSpLocks/>
          </p:cNvCxnSpPr>
          <p:nvPr/>
        </p:nvCxnSpPr>
        <p:spPr>
          <a:xfrm>
            <a:off x="727710" y="9337120"/>
            <a:ext cx="2348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F626EFD-FC6E-44E0-893F-20441597FC09}"/>
              </a:ext>
            </a:extLst>
          </p:cNvPr>
          <p:cNvCxnSpPr>
            <a:cxnSpLocks/>
          </p:cNvCxnSpPr>
          <p:nvPr/>
        </p:nvCxnSpPr>
        <p:spPr>
          <a:xfrm>
            <a:off x="3781425" y="9337120"/>
            <a:ext cx="2348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AA588E-5BEA-41B5-B087-E5085ADD5E97}"/>
              </a:ext>
            </a:extLst>
          </p:cNvPr>
          <p:cNvSpPr txBox="1"/>
          <p:nvPr/>
        </p:nvSpPr>
        <p:spPr>
          <a:xfrm>
            <a:off x="3289935" y="921400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j-ea"/>
                <a:ea typeface="+mj-ea"/>
              </a:rPr>
              <a:t>3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17E4312-2605-4C58-9B65-28E1E0950FEE}"/>
              </a:ext>
            </a:extLst>
          </p:cNvPr>
          <p:cNvGrpSpPr/>
          <p:nvPr/>
        </p:nvGrpSpPr>
        <p:grpSpPr>
          <a:xfrm>
            <a:off x="727709" y="1329178"/>
            <a:ext cx="5402581" cy="7505727"/>
            <a:chOff x="716243" y="1574245"/>
            <a:chExt cx="5391235" cy="315341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2CB068-6D93-47D2-86A2-BF190006023B}"/>
                </a:ext>
              </a:extLst>
            </p:cNvPr>
            <p:cNvSpPr txBox="1"/>
            <p:nvPr/>
          </p:nvSpPr>
          <p:spPr>
            <a:xfrm>
              <a:off x="802610" y="1574245"/>
              <a:ext cx="1851867" cy="155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7'sD-FF/ENCODER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6460A98-39BB-4AB2-9E59-7C77B2149F7C}"/>
                </a:ext>
              </a:extLst>
            </p:cNvPr>
            <p:cNvSpPr/>
            <p:nvPr/>
          </p:nvSpPr>
          <p:spPr>
            <a:xfrm>
              <a:off x="716243" y="1574245"/>
              <a:ext cx="5391235" cy="31534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5747F021-3B52-4266-AE7E-258DEEA21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58" y="1768718"/>
            <a:ext cx="5232581" cy="638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69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01FC6DB-F6ED-4534-BB93-CF54CDE87834}"/>
              </a:ext>
            </a:extLst>
          </p:cNvPr>
          <p:cNvGrpSpPr/>
          <p:nvPr/>
        </p:nvGrpSpPr>
        <p:grpSpPr>
          <a:xfrm>
            <a:off x="727709" y="476965"/>
            <a:ext cx="5402581" cy="527319"/>
            <a:chOff x="526489" y="215631"/>
            <a:chExt cx="5805022" cy="623064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EAC4D555-4C5B-45DD-AF34-AD579789058B}"/>
                </a:ext>
              </a:extLst>
            </p:cNvPr>
            <p:cNvSpPr/>
            <p:nvPr/>
          </p:nvSpPr>
          <p:spPr>
            <a:xfrm>
              <a:off x="4401970" y="215631"/>
              <a:ext cx="1929541" cy="623064"/>
            </a:xfrm>
            <a:prstGeom prst="roundRect">
              <a:avLst>
                <a:gd name="adj" fmla="val 27273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>
                <a:latin typeface="+mn-ea"/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CC036A44-9394-45FD-AB54-49DA7E4EA045}"/>
                </a:ext>
              </a:extLst>
            </p:cNvPr>
            <p:cNvSpPr/>
            <p:nvPr/>
          </p:nvSpPr>
          <p:spPr>
            <a:xfrm rot="10800000" flipH="1">
              <a:off x="526489" y="215632"/>
              <a:ext cx="5293739" cy="623063"/>
            </a:xfrm>
            <a:custGeom>
              <a:avLst/>
              <a:gdLst>
                <a:gd name="connsiteX0" fmla="*/ 199507 w 8174182"/>
                <a:gd name="connsiteY0" fmla="*/ 731520 h 731520"/>
                <a:gd name="connsiteX1" fmla="*/ 6567053 w 8174182"/>
                <a:gd name="connsiteY1" fmla="*/ 731520 h 731520"/>
                <a:gd name="connsiteX2" fmla="*/ 6600306 w 8174182"/>
                <a:gd name="connsiteY2" fmla="*/ 728168 h 731520"/>
                <a:gd name="connsiteX3" fmla="*/ 6600306 w 8174182"/>
                <a:gd name="connsiteY3" fmla="*/ 731520 h 731520"/>
                <a:gd name="connsiteX4" fmla="*/ 8174182 w 8174182"/>
                <a:gd name="connsiteY4" fmla="*/ 731520 h 731520"/>
                <a:gd name="connsiteX5" fmla="*/ 6668396 w 8174182"/>
                <a:gd name="connsiteY5" fmla="*/ 31647 h 731520"/>
                <a:gd name="connsiteX6" fmla="*/ 6644710 w 8174182"/>
                <a:gd name="connsiteY6" fmla="*/ 15678 h 731520"/>
                <a:gd name="connsiteX7" fmla="*/ 6612578 w 8174182"/>
                <a:gd name="connsiteY7" fmla="*/ 5704 h 731520"/>
                <a:gd name="connsiteX8" fmla="*/ 6600306 w 8174182"/>
                <a:gd name="connsiteY8" fmla="*/ 0 h 731520"/>
                <a:gd name="connsiteX9" fmla="*/ 6600306 w 8174182"/>
                <a:gd name="connsiteY9" fmla="*/ 3352 h 731520"/>
                <a:gd name="connsiteX10" fmla="*/ 6567053 w 8174182"/>
                <a:gd name="connsiteY10" fmla="*/ 0 h 731520"/>
                <a:gd name="connsiteX11" fmla="*/ 199507 w 8174182"/>
                <a:gd name="connsiteY11" fmla="*/ 0 h 731520"/>
                <a:gd name="connsiteX12" fmla="*/ 0 w 8174182"/>
                <a:gd name="connsiteY12" fmla="*/ 199507 h 731520"/>
                <a:gd name="connsiteX13" fmla="*/ 0 w 8174182"/>
                <a:gd name="connsiteY13" fmla="*/ 532013 h 731520"/>
                <a:gd name="connsiteX14" fmla="*/ 199507 w 8174182"/>
                <a:gd name="connsiteY14" fmla="*/ 731520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174182" h="731520">
                  <a:moveTo>
                    <a:pt x="199507" y="731520"/>
                  </a:moveTo>
                  <a:lnTo>
                    <a:pt x="6567053" y="731520"/>
                  </a:lnTo>
                  <a:lnTo>
                    <a:pt x="6600306" y="728168"/>
                  </a:lnTo>
                  <a:lnTo>
                    <a:pt x="6600306" y="731520"/>
                  </a:lnTo>
                  <a:lnTo>
                    <a:pt x="8174182" y="731520"/>
                  </a:lnTo>
                  <a:lnTo>
                    <a:pt x="6668396" y="31647"/>
                  </a:lnTo>
                  <a:lnTo>
                    <a:pt x="6644710" y="15678"/>
                  </a:lnTo>
                  <a:lnTo>
                    <a:pt x="6612578" y="5704"/>
                  </a:lnTo>
                  <a:lnTo>
                    <a:pt x="6600306" y="0"/>
                  </a:lnTo>
                  <a:lnTo>
                    <a:pt x="6600306" y="3352"/>
                  </a:lnTo>
                  <a:lnTo>
                    <a:pt x="6567053" y="0"/>
                  </a:lnTo>
                  <a:lnTo>
                    <a:pt x="199507" y="0"/>
                  </a:lnTo>
                  <a:cubicBezTo>
                    <a:pt x="89322" y="0"/>
                    <a:pt x="0" y="89322"/>
                    <a:pt x="0" y="199507"/>
                  </a:cubicBezTo>
                  <a:lnTo>
                    <a:pt x="0" y="532013"/>
                  </a:lnTo>
                  <a:cubicBezTo>
                    <a:pt x="0" y="642198"/>
                    <a:pt x="89322" y="731520"/>
                    <a:pt x="199507" y="73152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ko-KR" sz="3200">
                <a:solidFill>
                  <a:schemeClr val="bg2">
                    <a:lumMod val="75000"/>
                  </a:schemeClr>
                </a:solidFill>
                <a:latin typeface="+mn-ea"/>
              </a:endParaRPr>
            </a:p>
            <a:p>
              <a:pPr algn="ctr"/>
              <a:endParaRPr lang="en-US" altLang="ko-KR" sz="3200">
                <a:solidFill>
                  <a:schemeClr val="bg2">
                    <a:lumMod val="75000"/>
                  </a:schemeClr>
                </a:solidFill>
                <a:latin typeface="+mn-ea"/>
              </a:endParaRPr>
            </a:p>
            <a:p>
              <a:pPr algn="ctr"/>
              <a:endParaRPr lang="ko-KR" altLang="en-US" sz="3200">
                <a:solidFill>
                  <a:schemeClr val="bg2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AE67A2-375A-40F6-9898-C2DB619A2DFA}"/>
                </a:ext>
              </a:extLst>
            </p:cNvPr>
            <p:cNvSpPr txBox="1"/>
            <p:nvPr/>
          </p:nvSpPr>
          <p:spPr>
            <a:xfrm>
              <a:off x="617716" y="315751"/>
              <a:ext cx="3102408" cy="436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+mj-ea"/>
                  <a:ea typeface="+mj-ea"/>
                </a:rPr>
                <a:t>엘리베이터 제어기 회로도</a:t>
              </a: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9A6DA42-E5CD-4A59-ACBE-3E1527754EC6}"/>
              </a:ext>
            </a:extLst>
          </p:cNvPr>
          <p:cNvCxnSpPr>
            <a:cxnSpLocks/>
          </p:cNvCxnSpPr>
          <p:nvPr/>
        </p:nvCxnSpPr>
        <p:spPr>
          <a:xfrm>
            <a:off x="727710" y="9337120"/>
            <a:ext cx="2348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F626EFD-FC6E-44E0-893F-20441597FC09}"/>
              </a:ext>
            </a:extLst>
          </p:cNvPr>
          <p:cNvCxnSpPr>
            <a:cxnSpLocks/>
          </p:cNvCxnSpPr>
          <p:nvPr/>
        </p:nvCxnSpPr>
        <p:spPr>
          <a:xfrm>
            <a:off x="3781425" y="9337120"/>
            <a:ext cx="2348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AA588E-5BEA-41B5-B087-E5085ADD5E97}"/>
              </a:ext>
            </a:extLst>
          </p:cNvPr>
          <p:cNvSpPr txBox="1"/>
          <p:nvPr/>
        </p:nvSpPr>
        <p:spPr>
          <a:xfrm>
            <a:off x="3289935" y="921400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j-ea"/>
                <a:ea typeface="+mj-ea"/>
              </a:rPr>
              <a:t>4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17E4312-2605-4C58-9B65-28E1E0950FEE}"/>
              </a:ext>
            </a:extLst>
          </p:cNvPr>
          <p:cNvGrpSpPr/>
          <p:nvPr/>
        </p:nvGrpSpPr>
        <p:grpSpPr>
          <a:xfrm>
            <a:off x="727709" y="1329178"/>
            <a:ext cx="5402581" cy="7505727"/>
            <a:chOff x="716243" y="1574245"/>
            <a:chExt cx="5391235" cy="315341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2CB068-6D93-47D2-86A2-BF190006023B}"/>
                </a:ext>
              </a:extLst>
            </p:cNvPr>
            <p:cNvSpPr txBox="1"/>
            <p:nvPr/>
          </p:nvSpPr>
          <p:spPr>
            <a:xfrm>
              <a:off x="802610" y="1574245"/>
              <a:ext cx="2870964" cy="155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3bit Sequential Logic Circuits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6460A98-39BB-4AB2-9E59-7C77B2149F7C}"/>
                </a:ext>
              </a:extLst>
            </p:cNvPr>
            <p:cNvSpPr/>
            <p:nvPr/>
          </p:nvSpPr>
          <p:spPr>
            <a:xfrm>
              <a:off x="716243" y="1574245"/>
              <a:ext cx="5391235" cy="31534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C896103-4659-4F85-A389-1064163D821D}"/>
                </a:ext>
              </a:extLst>
            </p:cNvPr>
            <p:cNvSpPr txBox="1"/>
            <p:nvPr/>
          </p:nvSpPr>
          <p:spPr>
            <a:xfrm>
              <a:off x="800968" y="2198456"/>
              <a:ext cx="1612754" cy="1163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순차논리회로</a:t>
              </a:r>
              <a:r>
                <a:rPr lang="en-US" altLang="ko-KR" sz="1200"/>
                <a:t>-</a:t>
              </a:r>
              <a:r>
                <a:rPr lang="ko-KR" altLang="en-US" sz="1200"/>
                <a:t>상태표</a:t>
              </a:r>
              <a:endParaRPr lang="en-US" altLang="ko-KR" sz="1200"/>
            </a:p>
          </p:txBody>
        </p:sp>
      </p:grpSp>
      <p:graphicFrame>
        <p:nvGraphicFramePr>
          <p:cNvPr id="15" name="표 16">
            <a:extLst>
              <a:ext uri="{FF2B5EF4-FFF2-40B4-BE49-F238E27FC236}">
                <a16:creationId xmlns:a16="http://schemas.microsoft.com/office/drawing/2014/main" id="{772F7D10-B02C-4394-BF8A-DB30E9ED9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219298"/>
              </p:ext>
            </p:extLst>
          </p:nvPr>
        </p:nvGraphicFramePr>
        <p:xfrm>
          <a:off x="857155" y="3115866"/>
          <a:ext cx="5143688" cy="5562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67608">
                  <a:extLst>
                    <a:ext uri="{9D8B030D-6E8A-4147-A177-3AD203B41FA5}">
                      <a16:colId xmlns:a16="http://schemas.microsoft.com/office/drawing/2014/main" val="1368687770"/>
                    </a:ext>
                  </a:extLst>
                </a:gridCol>
                <a:gridCol w="467608">
                  <a:extLst>
                    <a:ext uri="{9D8B030D-6E8A-4147-A177-3AD203B41FA5}">
                      <a16:colId xmlns:a16="http://schemas.microsoft.com/office/drawing/2014/main" val="2624628287"/>
                    </a:ext>
                  </a:extLst>
                </a:gridCol>
                <a:gridCol w="467608">
                  <a:extLst>
                    <a:ext uri="{9D8B030D-6E8A-4147-A177-3AD203B41FA5}">
                      <a16:colId xmlns:a16="http://schemas.microsoft.com/office/drawing/2014/main" val="1526083859"/>
                    </a:ext>
                  </a:extLst>
                </a:gridCol>
                <a:gridCol w="467608">
                  <a:extLst>
                    <a:ext uri="{9D8B030D-6E8A-4147-A177-3AD203B41FA5}">
                      <a16:colId xmlns:a16="http://schemas.microsoft.com/office/drawing/2014/main" val="1703694203"/>
                    </a:ext>
                  </a:extLst>
                </a:gridCol>
                <a:gridCol w="467608">
                  <a:extLst>
                    <a:ext uri="{9D8B030D-6E8A-4147-A177-3AD203B41FA5}">
                      <a16:colId xmlns:a16="http://schemas.microsoft.com/office/drawing/2014/main" val="1325815679"/>
                    </a:ext>
                  </a:extLst>
                </a:gridCol>
                <a:gridCol w="467608">
                  <a:extLst>
                    <a:ext uri="{9D8B030D-6E8A-4147-A177-3AD203B41FA5}">
                      <a16:colId xmlns:a16="http://schemas.microsoft.com/office/drawing/2014/main" val="2887675080"/>
                    </a:ext>
                  </a:extLst>
                </a:gridCol>
                <a:gridCol w="467608">
                  <a:extLst>
                    <a:ext uri="{9D8B030D-6E8A-4147-A177-3AD203B41FA5}">
                      <a16:colId xmlns:a16="http://schemas.microsoft.com/office/drawing/2014/main" val="771080052"/>
                    </a:ext>
                  </a:extLst>
                </a:gridCol>
                <a:gridCol w="467608">
                  <a:extLst>
                    <a:ext uri="{9D8B030D-6E8A-4147-A177-3AD203B41FA5}">
                      <a16:colId xmlns:a16="http://schemas.microsoft.com/office/drawing/2014/main" val="494535795"/>
                    </a:ext>
                  </a:extLst>
                </a:gridCol>
                <a:gridCol w="467608">
                  <a:extLst>
                    <a:ext uri="{9D8B030D-6E8A-4147-A177-3AD203B41FA5}">
                      <a16:colId xmlns:a16="http://schemas.microsoft.com/office/drawing/2014/main" val="2445060647"/>
                    </a:ext>
                  </a:extLst>
                </a:gridCol>
                <a:gridCol w="467608">
                  <a:extLst>
                    <a:ext uri="{9D8B030D-6E8A-4147-A177-3AD203B41FA5}">
                      <a16:colId xmlns:a16="http://schemas.microsoft.com/office/drawing/2014/main" val="1866526720"/>
                    </a:ext>
                  </a:extLst>
                </a:gridCol>
                <a:gridCol w="467608">
                  <a:extLst>
                    <a:ext uri="{9D8B030D-6E8A-4147-A177-3AD203B41FA5}">
                      <a16:colId xmlns:a16="http://schemas.microsoft.com/office/drawing/2014/main" val="294599525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Q ( t )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UP/DOWN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 - FF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Q ( t + 1 )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525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B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x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Y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</a:t>
                      </a:r>
                      <a:r>
                        <a:rPr lang="en-US" altLang="ko-KR" sz="800"/>
                        <a:t>A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</a:t>
                      </a:r>
                      <a:r>
                        <a:rPr lang="en-US" altLang="ko-KR" sz="800"/>
                        <a:t>B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</a:t>
                      </a:r>
                      <a:r>
                        <a:rPr lang="en-US" altLang="ko-KR" sz="800"/>
                        <a:t>C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B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873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243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2789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6568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856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2151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739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029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0953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085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5075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093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390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6190852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6439CA3F-1B4F-451C-8383-82BC03E32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56" y="1854298"/>
            <a:ext cx="5143688" cy="69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02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01FC6DB-F6ED-4534-BB93-CF54CDE87834}"/>
              </a:ext>
            </a:extLst>
          </p:cNvPr>
          <p:cNvGrpSpPr/>
          <p:nvPr/>
        </p:nvGrpSpPr>
        <p:grpSpPr>
          <a:xfrm>
            <a:off x="727709" y="476965"/>
            <a:ext cx="5402581" cy="527319"/>
            <a:chOff x="526489" y="215631"/>
            <a:chExt cx="5805022" cy="623064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EAC4D555-4C5B-45DD-AF34-AD579789058B}"/>
                </a:ext>
              </a:extLst>
            </p:cNvPr>
            <p:cNvSpPr/>
            <p:nvPr/>
          </p:nvSpPr>
          <p:spPr>
            <a:xfrm>
              <a:off x="4401970" y="215631"/>
              <a:ext cx="1929541" cy="623064"/>
            </a:xfrm>
            <a:prstGeom prst="roundRect">
              <a:avLst>
                <a:gd name="adj" fmla="val 27273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>
                <a:latin typeface="+mn-ea"/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CC036A44-9394-45FD-AB54-49DA7E4EA045}"/>
                </a:ext>
              </a:extLst>
            </p:cNvPr>
            <p:cNvSpPr/>
            <p:nvPr/>
          </p:nvSpPr>
          <p:spPr>
            <a:xfrm rot="10800000" flipH="1">
              <a:off x="526489" y="215632"/>
              <a:ext cx="5293739" cy="623063"/>
            </a:xfrm>
            <a:custGeom>
              <a:avLst/>
              <a:gdLst>
                <a:gd name="connsiteX0" fmla="*/ 199507 w 8174182"/>
                <a:gd name="connsiteY0" fmla="*/ 731520 h 731520"/>
                <a:gd name="connsiteX1" fmla="*/ 6567053 w 8174182"/>
                <a:gd name="connsiteY1" fmla="*/ 731520 h 731520"/>
                <a:gd name="connsiteX2" fmla="*/ 6600306 w 8174182"/>
                <a:gd name="connsiteY2" fmla="*/ 728168 h 731520"/>
                <a:gd name="connsiteX3" fmla="*/ 6600306 w 8174182"/>
                <a:gd name="connsiteY3" fmla="*/ 731520 h 731520"/>
                <a:gd name="connsiteX4" fmla="*/ 8174182 w 8174182"/>
                <a:gd name="connsiteY4" fmla="*/ 731520 h 731520"/>
                <a:gd name="connsiteX5" fmla="*/ 6668396 w 8174182"/>
                <a:gd name="connsiteY5" fmla="*/ 31647 h 731520"/>
                <a:gd name="connsiteX6" fmla="*/ 6644710 w 8174182"/>
                <a:gd name="connsiteY6" fmla="*/ 15678 h 731520"/>
                <a:gd name="connsiteX7" fmla="*/ 6612578 w 8174182"/>
                <a:gd name="connsiteY7" fmla="*/ 5704 h 731520"/>
                <a:gd name="connsiteX8" fmla="*/ 6600306 w 8174182"/>
                <a:gd name="connsiteY8" fmla="*/ 0 h 731520"/>
                <a:gd name="connsiteX9" fmla="*/ 6600306 w 8174182"/>
                <a:gd name="connsiteY9" fmla="*/ 3352 h 731520"/>
                <a:gd name="connsiteX10" fmla="*/ 6567053 w 8174182"/>
                <a:gd name="connsiteY10" fmla="*/ 0 h 731520"/>
                <a:gd name="connsiteX11" fmla="*/ 199507 w 8174182"/>
                <a:gd name="connsiteY11" fmla="*/ 0 h 731520"/>
                <a:gd name="connsiteX12" fmla="*/ 0 w 8174182"/>
                <a:gd name="connsiteY12" fmla="*/ 199507 h 731520"/>
                <a:gd name="connsiteX13" fmla="*/ 0 w 8174182"/>
                <a:gd name="connsiteY13" fmla="*/ 532013 h 731520"/>
                <a:gd name="connsiteX14" fmla="*/ 199507 w 8174182"/>
                <a:gd name="connsiteY14" fmla="*/ 731520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174182" h="731520">
                  <a:moveTo>
                    <a:pt x="199507" y="731520"/>
                  </a:moveTo>
                  <a:lnTo>
                    <a:pt x="6567053" y="731520"/>
                  </a:lnTo>
                  <a:lnTo>
                    <a:pt x="6600306" y="728168"/>
                  </a:lnTo>
                  <a:lnTo>
                    <a:pt x="6600306" y="731520"/>
                  </a:lnTo>
                  <a:lnTo>
                    <a:pt x="8174182" y="731520"/>
                  </a:lnTo>
                  <a:lnTo>
                    <a:pt x="6668396" y="31647"/>
                  </a:lnTo>
                  <a:lnTo>
                    <a:pt x="6644710" y="15678"/>
                  </a:lnTo>
                  <a:lnTo>
                    <a:pt x="6612578" y="5704"/>
                  </a:lnTo>
                  <a:lnTo>
                    <a:pt x="6600306" y="0"/>
                  </a:lnTo>
                  <a:lnTo>
                    <a:pt x="6600306" y="3352"/>
                  </a:lnTo>
                  <a:lnTo>
                    <a:pt x="6567053" y="0"/>
                  </a:lnTo>
                  <a:lnTo>
                    <a:pt x="199507" y="0"/>
                  </a:lnTo>
                  <a:cubicBezTo>
                    <a:pt x="89322" y="0"/>
                    <a:pt x="0" y="89322"/>
                    <a:pt x="0" y="199507"/>
                  </a:cubicBezTo>
                  <a:lnTo>
                    <a:pt x="0" y="532013"/>
                  </a:lnTo>
                  <a:cubicBezTo>
                    <a:pt x="0" y="642198"/>
                    <a:pt x="89322" y="731520"/>
                    <a:pt x="199507" y="73152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ko-KR" sz="3200">
                <a:solidFill>
                  <a:schemeClr val="bg2">
                    <a:lumMod val="75000"/>
                  </a:schemeClr>
                </a:solidFill>
                <a:latin typeface="+mn-ea"/>
              </a:endParaRPr>
            </a:p>
            <a:p>
              <a:pPr algn="ctr"/>
              <a:endParaRPr lang="en-US" altLang="ko-KR" sz="3200">
                <a:solidFill>
                  <a:schemeClr val="bg2">
                    <a:lumMod val="75000"/>
                  </a:schemeClr>
                </a:solidFill>
                <a:latin typeface="+mn-ea"/>
              </a:endParaRPr>
            </a:p>
            <a:p>
              <a:pPr algn="ctr"/>
              <a:endParaRPr lang="ko-KR" altLang="en-US" sz="3200">
                <a:solidFill>
                  <a:schemeClr val="bg2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AE67A2-375A-40F6-9898-C2DB619A2DFA}"/>
                </a:ext>
              </a:extLst>
            </p:cNvPr>
            <p:cNvSpPr txBox="1"/>
            <p:nvPr/>
          </p:nvSpPr>
          <p:spPr>
            <a:xfrm>
              <a:off x="617716" y="315751"/>
              <a:ext cx="3102408" cy="436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+mj-ea"/>
                  <a:ea typeface="+mj-ea"/>
                </a:rPr>
                <a:t>엘리베이터 제어기 회로도</a:t>
              </a: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9A6DA42-E5CD-4A59-ACBE-3E1527754EC6}"/>
              </a:ext>
            </a:extLst>
          </p:cNvPr>
          <p:cNvCxnSpPr>
            <a:cxnSpLocks/>
          </p:cNvCxnSpPr>
          <p:nvPr/>
        </p:nvCxnSpPr>
        <p:spPr>
          <a:xfrm>
            <a:off x="727710" y="9337120"/>
            <a:ext cx="2348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F626EFD-FC6E-44E0-893F-20441597FC09}"/>
              </a:ext>
            </a:extLst>
          </p:cNvPr>
          <p:cNvCxnSpPr>
            <a:cxnSpLocks/>
          </p:cNvCxnSpPr>
          <p:nvPr/>
        </p:nvCxnSpPr>
        <p:spPr>
          <a:xfrm>
            <a:off x="3781425" y="9337120"/>
            <a:ext cx="2348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AA588E-5BEA-41B5-B087-E5085ADD5E97}"/>
              </a:ext>
            </a:extLst>
          </p:cNvPr>
          <p:cNvSpPr txBox="1"/>
          <p:nvPr/>
        </p:nvSpPr>
        <p:spPr>
          <a:xfrm>
            <a:off x="3289935" y="921400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j-ea"/>
                <a:ea typeface="+mj-ea"/>
              </a:rPr>
              <a:t>5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17E4312-2605-4C58-9B65-28E1E0950FEE}"/>
              </a:ext>
            </a:extLst>
          </p:cNvPr>
          <p:cNvGrpSpPr/>
          <p:nvPr/>
        </p:nvGrpSpPr>
        <p:grpSpPr>
          <a:xfrm>
            <a:off x="727709" y="1329178"/>
            <a:ext cx="5402581" cy="7505727"/>
            <a:chOff x="716243" y="1574245"/>
            <a:chExt cx="5391235" cy="315341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2CB068-6D93-47D2-86A2-BF190006023B}"/>
                </a:ext>
              </a:extLst>
            </p:cNvPr>
            <p:cNvSpPr txBox="1"/>
            <p:nvPr/>
          </p:nvSpPr>
          <p:spPr>
            <a:xfrm>
              <a:off x="802610" y="1574245"/>
              <a:ext cx="2870964" cy="155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3bit Sequential Logic Circuits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6460A98-39BB-4AB2-9E59-7C77B2149F7C}"/>
                </a:ext>
              </a:extLst>
            </p:cNvPr>
            <p:cNvSpPr/>
            <p:nvPr/>
          </p:nvSpPr>
          <p:spPr>
            <a:xfrm>
              <a:off x="716243" y="1574245"/>
              <a:ext cx="5391235" cy="31534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BC2F68C-3DA6-435B-A128-2D933F448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13" y="1698510"/>
            <a:ext cx="5231130" cy="597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49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01FC6DB-F6ED-4534-BB93-CF54CDE87834}"/>
              </a:ext>
            </a:extLst>
          </p:cNvPr>
          <p:cNvGrpSpPr/>
          <p:nvPr/>
        </p:nvGrpSpPr>
        <p:grpSpPr>
          <a:xfrm>
            <a:off x="727709" y="476965"/>
            <a:ext cx="5402581" cy="527319"/>
            <a:chOff x="526489" y="215631"/>
            <a:chExt cx="5805022" cy="623064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EAC4D555-4C5B-45DD-AF34-AD579789058B}"/>
                </a:ext>
              </a:extLst>
            </p:cNvPr>
            <p:cNvSpPr/>
            <p:nvPr/>
          </p:nvSpPr>
          <p:spPr>
            <a:xfrm>
              <a:off x="4401970" y="215631"/>
              <a:ext cx="1929541" cy="623064"/>
            </a:xfrm>
            <a:prstGeom prst="roundRect">
              <a:avLst>
                <a:gd name="adj" fmla="val 27273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>
                <a:latin typeface="+mn-ea"/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CC036A44-9394-45FD-AB54-49DA7E4EA045}"/>
                </a:ext>
              </a:extLst>
            </p:cNvPr>
            <p:cNvSpPr/>
            <p:nvPr/>
          </p:nvSpPr>
          <p:spPr>
            <a:xfrm rot="10800000" flipH="1">
              <a:off x="526489" y="215632"/>
              <a:ext cx="5293739" cy="623063"/>
            </a:xfrm>
            <a:custGeom>
              <a:avLst/>
              <a:gdLst>
                <a:gd name="connsiteX0" fmla="*/ 199507 w 8174182"/>
                <a:gd name="connsiteY0" fmla="*/ 731520 h 731520"/>
                <a:gd name="connsiteX1" fmla="*/ 6567053 w 8174182"/>
                <a:gd name="connsiteY1" fmla="*/ 731520 h 731520"/>
                <a:gd name="connsiteX2" fmla="*/ 6600306 w 8174182"/>
                <a:gd name="connsiteY2" fmla="*/ 728168 h 731520"/>
                <a:gd name="connsiteX3" fmla="*/ 6600306 w 8174182"/>
                <a:gd name="connsiteY3" fmla="*/ 731520 h 731520"/>
                <a:gd name="connsiteX4" fmla="*/ 8174182 w 8174182"/>
                <a:gd name="connsiteY4" fmla="*/ 731520 h 731520"/>
                <a:gd name="connsiteX5" fmla="*/ 6668396 w 8174182"/>
                <a:gd name="connsiteY5" fmla="*/ 31647 h 731520"/>
                <a:gd name="connsiteX6" fmla="*/ 6644710 w 8174182"/>
                <a:gd name="connsiteY6" fmla="*/ 15678 h 731520"/>
                <a:gd name="connsiteX7" fmla="*/ 6612578 w 8174182"/>
                <a:gd name="connsiteY7" fmla="*/ 5704 h 731520"/>
                <a:gd name="connsiteX8" fmla="*/ 6600306 w 8174182"/>
                <a:gd name="connsiteY8" fmla="*/ 0 h 731520"/>
                <a:gd name="connsiteX9" fmla="*/ 6600306 w 8174182"/>
                <a:gd name="connsiteY9" fmla="*/ 3352 h 731520"/>
                <a:gd name="connsiteX10" fmla="*/ 6567053 w 8174182"/>
                <a:gd name="connsiteY10" fmla="*/ 0 h 731520"/>
                <a:gd name="connsiteX11" fmla="*/ 199507 w 8174182"/>
                <a:gd name="connsiteY11" fmla="*/ 0 h 731520"/>
                <a:gd name="connsiteX12" fmla="*/ 0 w 8174182"/>
                <a:gd name="connsiteY12" fmla="*/ 199507 h 731520"/>
                <a:gd name="connsiteX13" fmla="*/ 0 w 8174182"/>
                <a:gd name="connsiteY13" fmla="*/ 532013 h 731520"/>
                <a:gd name="connsiteX14" fmla="*/ 199507 w 8174182"/>
                <a:gd name="connsiteY14" fmla="*/ 731520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174182" h="731520">
                  <a:moveTo>
                    <a:pt x="199507" y="731520"/>
                  </a:moveTo>
                  <a:lnTo>
                    <a:pt x="6567053" y="731520"/>
                  </a:lnTo>
                  <a:lnTo>
                    <a:pt x="6600306" y="728168"/>
                  </a:lnTo>
                  <a:lnTo>
                    <a:pt x="6600306" y="731520"/>
                  </a:lnTo>
                  <a:lnTo>
                    <a:pt x="8174182" y="731520"/>
                  </a:lnTo>
                  <a:lnTo>
                    <a:pt x="6668396" y="31647"/>
                  </a:lnTo>
                  <a:lnTo>
                    <a:pt x="6644710" y="15678"/>
                  </a:lnTo>
                  <a:lnTo>
                    <a:pt x="6612578" y="5704"/>
                  </a:lnTo>
                  <a:lnTo>
                    <a:pt x="6600306" y="0"/>
                  </a:lnTo>
                  <a:lnTo>
                    <a:pt x="6600306" y="3352"/>
                  </a:lnTo>
                  <a:lnTo>
                    <a:pt x="6567053" y="0"/>
                  </a:lnTo>
                  <a:lnTo>
                    <a:pt x="199507" y="0"/>
                  </a:lnTo>
                  <a:cubicBezTo>
                    <a:pt x="89322" y="0"/>
                    <a:pt x="0" y="89322"/>
                    <a:pt x="0" y="199507"/>
                  </a:cubicBezTo>
                  <a:lnTo>
                    <a:pt x="0" y="532013"/>
                  </a:lnTo>
                  <a:cubicBezTo>
                    <a:pt x="0" y="642198"/>
                    <a:pt x="89322" y="731520"/>
                    <a:pt x="199507" y="73152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ko-KR" sz="3200">
                <a:solidFill>
                  <a:schemeClr val="bg2">
                    <a:lumMod val="75000"/>
                  </a:schemeClr>
                </a:solidFill>
                <a:latin typeface="+mn-ea"/>
              </a:endParaRPr>
            </a:p>
            <a:p>
              <a:pPr algn="ctr"/>
              <a:endParaRPr lang="en-US" altLang="ko-KR" sz="3200">
                <a:solidFill>
                  <a:schemeClr val="bg2">
                    <a:lumMod val="75000"/>
                  </a:schemeClr>
                </a:solidFill>
                <a:latin typeface="+mn-ea"/>
              </a:endParaRPr>
            </a:p>
            <a:p>
              <a:pPr algn="ctr"/>
              <a:endParaRPr lang="ko-KR" altLang="en-US" sz="3200">
                <a:solidFill>
                  <a:schemeClr val="bg2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AE67A2-375A-40F6-9898-C2DB619A2DFA}"/>
                </a:ext>
              </a:extLst>
            </p:cNvPr>
            <p:cNvSpPr txBox="1"/>
            <p:nvPr/>
          </p:nvSpPr>
          <p:spPr>
            <a:xfrm>
              <a:off x="617716" y="315751"/>
              <a:ext cx="3102408" cy="436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+mj-ea"/>
                  <a:ea typeface="+mj-ea"/>
                </a:rPr>
                <a:t>엘리베이터 제어기 회로도</a:t>
              </a: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9A6DA42-E5CD-4A59-ACBE-3E1527754EC6}"/>
              </a:ext>
            </a:extLst>
          </p:cNvPr>
          <p:cNvCxnSpPr>
            <a:cxnSpLocks/>
          </p:cNvCxnSpPr>
          <p:nvPr/>
        </p:nvCxnSpPr>
        <p:spPr>
          <a:xfrm>
            <a:off x="727710" y="9337120"/>
            <a:ext cx="2348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F626EFD-FC6E-44E0-893F-20441597FC09}"/>
              </a:ext>
            </a:extLst>
          </p:cNvPr>
          <p:cNvCxnSpPr>
            <a:cxnSpLocks/>
          </p:cNvCxnSpPr>
          <p:nvPr/>
        </p:nvCxnSpPr>
        <p:spPr>
          <a:xfrm>
            <a:off x="3781425" y="9337120"/>
            <a:ext cx="2348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AA588E-5BEA-41B5-B087-E5085ADD5E97}"/>
              </a:ext>
            </a:extLst>
          </p:cNvPr>
          <p:cNvSpPr txBox="1"/>
          <p:nvPr/>
        </p:nvSpPr>
        <p:spPr>
          <a:xfrm>
            <a:off x="3289935" y="921400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j-ea"/>
                <a:ea typeface="+mj-ea"/>
              </a:rPr>
              <a:t>6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17E4312-2605-4C58-9B65-28E1E0950FEE}"/>
              </a:ext>
            </a:extLst>
          </p:cNvPr>
          <p:cNvGrpSpPr/>
          <p:nvPr/>
        </p:nvGrpSpPr>
        <p:grpSpPr>
          <a:xfrm>
            <a:off x="727709" y="1329178"/>
            <a:ext cx="5402581" cy="7505727"/>
            <a:chOff x="716243" y="1574245"/>
            <a:chExt cx="5391235" cy="315341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2CB068-6D93-47D2-86A2-BF190006023B}"/>
                </a:ext>
              </a:extLst>
            </p:cNvPr>
            <p:cNvSpPr txBox="1"/>
            <p:nvPr/>
          </p:nvSpPr>
          <p:spPr>
            <a:xfrm>
              <a:off x="802610" y="1574245"/>
              <a:ext cx="2870964" cy="155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3bit Sequential Logic Circuits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6460A98-39BB-4AB2-9E59-7C77B2149F7C}"/>
                </a:ext>
              </a:extLst>
            </p:cNvPr>
            <p:cNvSpPr/>
            <p:nvPr/>
          </p:nvSpPr>
          <p:spPr>
            <a:xfrm>
              <a:off x="716243" y="1574245"/>
              <a:ext cx="5391235" cy="31534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188B8F53-D4B0-4361-A84B-103503181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76" y="1767531"/>
            <a:ext cx="5086012" cy="349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28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01FC6DB-F6ED-4534-BB93-CF54CDE87834}"/>
              </a:ext>
            </a:extLst>
          </p:cNvPr>
          <p:cNvGrpSpPr/>
          <p:nvPr/>
        </p:nvGrpSpPr>
        <p:grpSpPr>
          <a:xfrm>
            <a:off x="727709" y="476965"/>
            <a:ext cx="5402581" cy="527319"/>
            <a:chOff x="526489" y="215631"/>
            <a:chExt cx="5805022" cy="623064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EAC4D555-4C5B-45DD-AF34-AD579789058B}"/>
                </a:ext>
              </a:extLst>
            </p:cNvPr>
            <p:cNvSpPr/>
            <p:nvPr/>
          </p:nvSpPr>
          <p:spPr>
            <a:xfrm>
              <a:off x="4401970" y="215631"/>
              <a:ext cx="1929541" cy="623064"/>
            </a:xfrm>
            <a:prstGeom prst="roundRect">
              <a:avLst>
                <a:gd name="adj" fmla="val 27273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>
                <a:latin typeface="+mn-ea"/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CC036A44-9394-45FD-AB54-49DA7E4EA045}"/>
                </a:ext>
              </a:extLst>
            </p:cNvPr>
            <p:cNvSpPr/>
            <p:nvPr/>
          </p:nvSpPr>
          <p:spPr>
            <a:xfrm rot="10800000" flipH="1">
              <a:off x="526489" y="215632"/>
              <a:ext cx="5293739" cy="623063"/>
            </a:xfrm>
            <a:custGeom>
              <a:avLst/>
              <a:gdLst>
                <a:gd name="connsiteX0" fmla="*/ 199507 w 8174182"/>
                <a:gd name="connsiteY0" fmla="*/ 731520 h 731520"/>
                <a:gd name="connsiteX1" fmla="*/ 6567053 w 8174182"/>
                <a:gd name="connsiteY1" fmla="*/ 731520 h 731520"/>
                <a:gd name="connsiteX2" fmla="*/ 6600306 w 8174182"/>
                <a:gd name="connsiteY2" fmla="*/ 728168 h 731520"/>
                <a:gd name="connsiteX3" fmla="*/ 6600306 w 8174182"/>
                <a:gd name="connsiteY3" fmla="*/ 731520 h 731520"/>
                <a:gd name="connsiteX4" fmla="*/ 8174182 w 8174182"/>
                <a:gd name="connsiteY4" fmla="*/ 731520 h 731520"/>
                <a:gd name="connsiteX5" fmla="*/ 6668396 w 8174182"/>
                <a:gd name="connsiteY5" fmla="*/ 31647 h 731520"/>
                <a:gd name="connsiteX6" fmla="*/ 6644710 w 8174182"/>
                <a:gd name="connsiteY6" fmla="*/ 15678 h 731520"/>
                <a:gd name="connsiteX7" fmla="*/ 6612578 w 8174182"/>
                <a:gd name="connsiteY7" fmla="*/ 5704 h 731520"/>
                <a:gd name="connsiteX8" fmla="*/ 6600306 w 8174182"/>
                <a:gd name="connsiteY8" fmla="*/ 0 h 731520"/>
                <a:gd name="connsiteX9" fmla="*/ 6600306 w 8174182"/>
                <a:gd name="connsiteY9" fmla="*/ 3352 h 731520"/>
                <a:gd name="connsiteX10" fmla="*/ 6567053 w 8174182"/>
                <a:gd name="connsiteY10" fmla="*/ 0 h 731520"/>
                <a:gd name="connsiteX11" fmla="*/ 199507 w 8174182"/>
                <a:gd name="connsiteY11" fmla="*/ 0 h 731520"/>
                <a:gd name="connsiteX12" fmla="*/ 0 w 8174182"/>
                <a:gd name="connsiteY12" fmla="*/ 199507 h 731520"/>
                <a:gd name="connsiteX13" fmla="*/ 0 w 8174182"/>
                <a:gd name="connsiteY13" fmla="*/ 532013 h 731520"/>
                <a:gd name="connsiteX14" fmla="*/ 199507 w 8174182"/>
                <a:gd name="connsiteY14" fmla="*/ 731520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174182" h="731520">
                  <a:moveTo>
                    <a:pt x="199507" y="731520"/>
                  </a:moveTo>
                  <a:lnTo>
                    <a:pt x="6567053" y="731520"/>
                  </a:lnTo>
                  <a:lnTo>
                    <a:pt x="6600306" y="728168"/>
                  </a:lnTo>
                  <a:lnTo>
                    <a:pt x="6600306" y="731520"/>
                  </a:lnTo>
                  <a:lnTo>
                    <a:pt x="8174182" y="731520"/>
                  </a:lnTo>
                  <a:lnTo>
                    <a:pt x="6668396" y="31647"/>
                  </a:lnTo>
                  <a:lnTo>
                    <a:pt x="6644710" y="15678"/>
                  </a:lnTo>
                  <a:lnTo>
                    <a:pt x="6612578" y="5704"/>
                  </a:lnTo>
                  <a:lnTo>
                    <a:pt x="6600306" y="0"/>
                  </a:lnTo>
                  <a:lnTo>
                    <a:pt x="6600306" y="3352"/>
                  </a:lnTo>
                  <a:lnTo>
                    <a:pt x="6567053" y="0"/>
                  </a:lnTo>
                  <a:lnTo>
                    <a:pt x="199507" y="0"/>
                  </a:lnTo>
                  <a:cubicBezTo>
                    <a:pt x="89322" y="0"/>
                    <a:pt x="0" y="89322"/>
                    <a:pt x="0" y="199507"/>
                  </a:cubicBezTo>
                  <a:lnTo>
                    <a:pt x="0" y="532013"/>
                  </a:lnTo>
                  <a:cubicBezTo>
                    <a:pt x="0" y="642198"/>
                    <a:pt x="89322" y="731520"/>
                    <a:pt x="199507" y="73152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ko-KR" sz="3200">
                <a:solidFill>
                  <a:schemeClr val="bg2">
                    <a:lumMod val="75000"/>
                  </a:schemeClr>
                </a:solidFill>
                <a:latin typeface="+mn-ea"/>
              </a:endParaRPr>
            </a:p>
            <a:p>
              <a:pPr algn="ctr"/>
              <a:endParaRPr lang="en-US" altLang="ko-KR" sz="3200">
                <a:solidFill>
                  <a:schemeClr val="bg2">
                    <a:lumMod val="75000"/>
                  </a:schemeClr>
                </a:solidFill>
                <a:latin typeface="+mn-ea"/>
              </a:endParaRPr>
            </a:p>
            <a:p>
              <a:pPr algn="ctr"/>
              <a:endParaRPr lang="ko-KR" altLang="en-US" sz="3200">
                <a:solidFill>
                  <a:schemeClr val="bg2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AE67A2-375A-40F6-9898-C2DB619A2DFA}"/>
                </a:ext>
              </a:extLst>
            </p:cNvPr>
            <p:cNvSpPr txBox="1"/>
            <p:nvPr/>
          </p:nvSpPr>
          <p:spPr>
            <a:xfrm>
              <a:off x="617716" y="315751"/>
              <a:ext cx="3102408" cy="436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+mj-ea"/>
                  <a:ea typeface="+mj-ea"/>
                </a:rPr>
                <a:t>엘리베이터 제어기 회로도</a:t>
              </a: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9A6DA42-E5CD-4A59-ACBE-3E1527754EC6}"/>
              </a:ext>
            </a:extLst>
          </p:cNvPr>
          <p:cNvCxnSpPr>
            <a:cxnSpLocks/>
          </p:cNvCxnSpPr>
          <p:nvPr/>
        </p:nvCxnSpPr>
        <p:spPr>
          <a:xfrm>
            <a:off x="727710" y="9337120"/>
            <a:ext cx="2348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F626EFD-FC6E-44E0-893F-20441597FC09}"/>
              </a:ext>
            </a:extLst>
          </p:cNvPr>
          <p:cNvCxnSpPr>
            <a:cxnSpLocks/>
          </p:cNvCxnSpPr>
          <p:nvPr/>
        </p:nvCxnSpPr>
        <p:spPr>
          <a:xfrm>
            <a:off x="3781425" y="9337120"/>
            <a:ext cx="2348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AA588E-5BEA-41B5-B087-E5085ADD5E97}"/>
              </a:ext>
            </a:extLst>
          </p:cNvPr>
          <p:cNvSpPr txBox="1"/>
          <p:nvPr/>
        </p:nvSpPr>
        <p:spPr>
          <a:xfrm>
            <a:off x="3289935" y="921400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j-ea"/>
                <a:ea typeface="+mj-ea"/>
              </a:rPr>
              <a:t>7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17E4312-2605-4C58-9B65-28E1E0950FEE}"/>
              </a:ext>
            </a:extLst>
          </p:cNvPr>
          <p:cNvGrpSpPr/>
          <p:nvPr/>
        </p:nvGrpSpPr>
        <p:grpSpPr>
          <a:xfrm>
            <a:off x="727709" y="1329178"/>
            <a:ext cx="5402581" cy="7505727"/>
            <a:chOff x="716243" y="1574245"/>
            <a:chExt cx="5391235" cy="315341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2CB068-6D93-47D2-86A2-BF190006023B}"/>
                </a:ext>
              </a:extLst>
            </p:cNvPr>
            <p:cNvSpPr txBox="1"/>
            <p:nvPr/>
          </p:nvSpPr>
          <p:spPr>
            <a:xfrm>
              <a:off x="802610" y="1574245"/>
              <a:ext cx="1158457" cy="155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최종 회로</a:t>
              </a:r>
              <a:endParaRPr lang="en-US" altLang="ko-KR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6460A98-39BB-4AB2-9E59-7C77B2149F7C}"/>
                </a:ext>
              </a:extLst>
            </p:cNvPr>
            <p:cNvSpPr/>
            <p:nvPr/>
          </p:nvSpPr>
          <p:spPr>
            <a:xfrm>
              <a:off x="716243" y="1574245"/>
              <a:ext cx="5391235" cy="31534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A739F64-38F2-4542-B285-ED3B67CB3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37921" y="3396344"/>
            <a:ext cx="6858000" cy="374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92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2306</TotalTime>
  <Words>363</Words>
  <Application>Microsoft Office PowerPoint</Application>
  <PresentationFormat>A4 용지(210x297mm)</PresentationFormat>
  <Paragraphs>208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남정 허</dc:creator>
  <cp:lastModifiedBy>남정 허</cp:lastModifiedBy>
  <cp:revision>114</cp:revision>
  <dcterms:created xsi:type="dcterms:W3CDTF">2021-05-16T11:56:04Z</dcterms:created>
  <dcterms:modified xsi:type="dcterms:W3CDTF">2021-06-07T14:28:37Z</dcterms:modified>
</cp:coreProperties>
</file>