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5009"/>
  </p:normalViewPr>
  <p:slideViewPr>
    <p:cSldViewPr snapToGrid="0" snapToObjects="1">
      <p:cViewPr varScale="1">
        <p:scale>
          <a:sx n="92" d="100"/>
          <a:sy n="92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7B6-B29B-F948-A827-4761B162D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Low Cost Apparatus for Testing Biophotovoltaics 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3E2F-36AC-8D45-8176-36BEB048E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Amir Shukri</a:t>
            </a:r>
          </a:p>
        </p:txBody>
      </p:sp>
    </p:spTree>
    <p:extLst>
      <p:ext uri="{BB962C8B-B14F-4D97-AF65-F5344CB8AC3E}">
        <p14:creationId xmlns:p14="http://schemas.microsoft.com/office/powerpoint/2010/main" val="19894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3B30-EF48-A447-BB38-3CE94375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Design </a:t>
            </a:r>
            <a:r>
              <a:rPr lang="en-GB" dirty="0" err="1"/>
              <a:t>BioSUN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32D672-464B-4C47-9FDC-2554D6EE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412" y="2052638"/>
            <a:ext cx="7474113" cy="3997325"/>
          </a:xfrm>
        </p:spPr>
      </p:pic>
    </p:spTree>
    <p:extLst>
      <p:ext uri="{BB962C8B-B14F-4D97-AF65-F5344CB8AC3E}">
        <p14:creationId xmlns:p14="http://schemas.microsoft.com/office/powerpoint/2010/main" val="4257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597E-BA87-984A-BE99-2FBC9D9A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C2DC-A030-3247-A1FD-E64887E4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Material Selection</a:t>
            </a:r>
          </a:p>
          <a:p>
            <a:r>
              <a:rPr lang="en-GB" dirty="0"/>
              <a:t>Lift Mechanism</a:t>
            </a:r>
          </a:p>
          <a:p>
            <a:r>
              <a:rPr lang="en-GB" dirty="0"/>
              <a:t>Opening</a:t>
            </a:r>
          </a:p>
          <a:p>
            <a:r>
              <a:rPr lang="en-GB" dirty="0"/>
              <a:t>Manufacturability</a:t>
            </a:r>
          </a:p>
          <a:p>
            <a:r>
              <a:rPr lang="en-GB" dirty="0"/>
              <a:t>Mechanical Feasibility</a:t>
            </a:r>
          </a:p>
        </p:txBody>
      </p:sp>
    </p:spTree>
    <p:extLst>
      <p:ext uri="{BB962C8B-B14F-4D97-AF65-F5344CB8AC3E}">
        <p14:creationId xmlns:p14="http://schemas.microsoft.com/office/powerpoint/2010/main" val="231804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7383-3442-8D44-AE9D-CD5EF1D5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Optics, power and control electronics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D42A-4219-0043-AD88-637D6D2B7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literature research, Lopez-</a:t>
            </a:r>
            <a:r>
              <a:rPr lang="en-GB" dirty="0" err="1"/>
              <a:t>Fraguas</a:t>
            </a:r>
            <a:r>
              <a:rPr lang="en-GB" dirty="0"/>
              <a:t> et al study showed most promise in terms of cost reduction.</a:t>
            </a:r>
          </a:p>
          <a:p>
            <a:r>
              <a:rPr lang="en-GB" dirty="0"/>
              <a:t>Using Arduino Uno to control electronics and cheap off the shelf LEDs for optics to create light simulation that follow the standards from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2187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3B69-2260-DD43-85AA-3C85FCC6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Force analysis: Hypothesis vs FEA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A29A-3493-BE42-8D61-40ECCC81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Assumption of the weight on each surface of design of 2kg on the platform for power and control electronics</a:t>
            </a:r>
          </a:p>
          <a:p>
            <a:r>
              <a:rPr lang="en-GB" dirty="0"/>
              <a:t> 1kg on the roof for optics</a:t>
            </a:r>
          </a:p>
          <a:p>
            <a:r>
              <a:rPr lang="en-GB" dirty="0"/>
              <a:t> 0.5kg on the base for the lift mechanism</a:t>
            </a:r>
          </a:p>
          <a:p>
            <a:r>
              <a:rPr lang="en-GB" dirty="0"/>
              <a:t>Force approximated as even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417715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72C9-22A5-AA4A-94C7-1AD7934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Force calculations: Simplified beam model for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00E8B-84A2-D846-9797-8F45B4F37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73" y="2306682"/>
            <a:ext cx="5511800" cy="3149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8FD11-E4C0-9F4F-83E6-85409929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21" y="2306682"/>
            <a:ext cx="23368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13A12-27FC-5041-9FA2-8EF79C1A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971" y="4207147"/>
            <a:ext cx="3035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E541-318C-8749-AA97-D7C111B3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 analysis: Deflection and maximum stress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7AC59-C6D1-AA41-96F0-B43C3D721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58" y="1885285"/>
            <a:ext cx="5749002" cy="3032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516A9-04C3-DF41-93BC-3C5059FA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583" y="3642024"/>
            <a:ext cx="5766344" cy="29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2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454A-952E-6240-AE82-E71AECA6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8C82-ACFC-3F4A-B364-9247E6EB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Force calculations results, maximum deflection = 0.0276 mm and maximum stress = 0.119MPa </a:t>
            </a:r>
          </a:p>
          <a:p>
            <a:r>
              <a:rPr lang="en-GB" dirty="0"/>
              <a:t>FEA analysis, maximum deflection = 0.014mm , maximum stress = 0.342</a:t>
            </a:r>
          </a:p>
          <a:p>
            <a:r>
              <a:rPr lang="en-GB" dirty="0"/>
              <a:t>Both were below PLA yield stress at 70 MPa, therefore will not fail.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21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D95F-E230-FC44-ACEB-DA8C8EA2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62EC1-3773-0345-8C6E-65105EE35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547823"/>
            <a:ext cx="7796212" cy="3006954"/>
          </a:xfrm>
        </p:spPr>
      </p:pic>
    </p:spTree>
    <p:extLst>
      <p:ext uri="{BB962C8B-B14F-4D97-AF65-F5344CB8AC3E}">
        <p14:creationId xmlns:p14="http://schemas.microsoft.com/office/powerpoint/2010/main" val="208140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B4EE-C1BC-7449-9580-B42D4005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287-61B2-FB4B-A578-FEB633E2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570753"/>
          </a:xfrm>
        </p:spPr>
        <p:txBody>
          <a:bodyPr>
            <a:normAutofit/>
          </a:bodyPr>
          <a:lstStyle/>
          <a:p>
            <a:r>
              <a:rPr lang="en-GB" dirty="0"/>
              <a:t>Cost was 6% higher than initial estimate. Perhaps an overdesign, can reduce the material used in thickness of walls.</a:t>
            </a:r>
          </a:p>
          <a:p>
            <a:r>
              <a:rPr lang="en-GB" dirty="0"/>
              <a:t>Bigger illumination area could be accommodated in the future as LED technology improves</a:t>
            </a:r>
          </a:p>
          <a:p>
            <a:r>
              <a:rPr lang="en-GB" dirty="0"/>
              <a:t>Force calculations and FEA analysis differ due to model approximating 2D forces and does not account 3D interaction of forces</a:t>
            </a:r>
          </a:p>
          <a:p>
            <a:r>
              <a:rPr lang="en-GB" dirty="0"/>
              <a:t>Manufacturability and ease of use prioritised, however in retrospect dimensions can only be made using specific 3D printers.</a:t>
            </a:r>
          </a:p>
        </p:txBody>
      </p:sp>
    </p:spTree>
    <p:extLst>
      <p:ext uri="{BB962C8B-B14F-4D97-AF65-F5344CB8AC3E}">
        <p14:creationId xmlns:p14="http://schemas.microsoft.com/office/powerpoint/2010/main" val="235788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F6FE-F743-7F41-9926-22B484C4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Biophotovoltaics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D803-A5B9-2C4C-9269-8D775199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Devices that convert light energy into electrical energy using microorganisms that can undergo photosynthesis.</a:t>
            </a:r>
          </a:p>
          <a:p>
            <a:r>
              <a:rPr lang="en-GB" dirty="0"/>
              <a:t>There are multiple categories such as cellular and subcellular living biophotovoltaics and photo-microbial fuel cells</a:t>
            </a:r>
          </a:p>
        </p:txBody>
      </p:sp>
    </p:spTree>
    <p:extLst>
      <p:ext uri="{BB962C8B-B14F-4D97-AF65-F5344CB8AC3E}">
        <p14:creationId xmlns:p14="http://schemas.microsoft.com/office/powerpoint/2010/main" val="35514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DC7C-F0BF-E743-B770-31410C3B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3B30E-C21C-B34F-B707-FD0364BB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128705"/>
            <a:ext cx="7796212" cy="3845190"/>
          </a:xfrm>
        </p:spPr>
      </p:pic>
    </p:spTree>
    <p:extLst>
      <p:ext uri="{BB962C8B-B14F-4D97-AF65-F5344CB8AC3E}">
        <p14:creationId xmlns:p14="http://schemas.microsoft.com/office/powerpoint/2010/main" val="32864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223B-6BFE-434F-9C99-0D00EB42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biophotovoltaics?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8FF8-304D-FC40-85B1-DADD799B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83" y="808056"/>
            <a:ext cx="7796540" cy="3997828"/>
          </a:xfrm>
        </p:spPr>
        <p:txBody>
          <a:bodyPr/>
          <a:lstStyle/>
          <a:p>
            <a:r>
              <a:rPr lang="en-GB" dirty="0"/>
              <a:t>Environmentally sustainable in disposability and manufacture</a:t>
            </a:r>
          </a:p>
          <a:p>
            <a:r>
              <a:rPr lang="en-GB" dirty="0"/>
              <a:t>Potentially more efficient than conventional photovoltaics that are limited by the Shockley </a:t>
            </a:r>
            <a:r>
              <a:rPr lang="en-GB" dirty="0" err="1"/>
              <a:t>Quesser</a:t>
            </a:r>
            <a:r>
              <a:rPr lang="en-GB" dirty="0"/>
              <a:t> thermodynamic limit.</a:t>
            </a:r>
          </a:p>
          <a:p>
            <a:r>
              <a:rPr lang="en-GB" dirty="0"/>
              <a:t>However, current power output and efficiency very low in comparison to conventional PVs and suitable for niche applications only.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C46E-DD82-F043-A2F2-724D64AB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29" y="4017120"/>
            <a:ext cx="4302894" cy="25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6518-5B6D-E048-A5B6-6006A9A6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C093D-60F9-6846-91F5-48097D79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research in biophotovoltaics use non-standardised measurements of light.</a:t>
            </a:r>
          </a:p>
          <a:p>
            <a:r>
              <a:rPr lang="en-GB" dirty="0"/>
              <a:t>Results between studies are difficult to compare</a:t>
            </a:r>
          </a:p>
          <a:p>
            <a:r>
              <a:rPr lang="en-GB" dirty="0"/>
              <a:t>One main issue is cost of commercial solar simulators being overly expensive.</a:t>
            </a:r>
          </a:p>
        </p:txBody>
      </p:sp>
    </p:spTree>
    <p:extLst>
      <p:ext uri="{BB962C8B-B14F-4D97-AF65-F5344CB8AC3E}">
        <p14:creationId xmlns:p14="http://schemas.microsoft.com/office/powerpoint/2010/main" val="422392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4DDC-57E1-184E-8F69-524DD63A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Solar Simulator Prices from different companies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0A91E-108B-9148-8ECC-A8BA554B1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717587"/>
            <a:ext cx="7796212" cy="2667426"/>
          </a:xfrm>
        </p:spPr>
      </p:pic>
    </p:spTree>
    <p:extLst>
      <p:ext uri="{BB962C8B-B14F-4D97-AF65-F5344CB8AC3E}">
        <p14:creationId xmlns:p14="http://schemas.microsoft.com/office/powerpoint/2010/main" val="59834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E088-B2DC-BF4A-BD81-1CF38180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7314-A4C1-2041-99E2-1FC42292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Understand and describe examples of biophotovoltaics systems and select appropriate dimension for designed solar simulator. </a:t>
            </a:r>
          </a:p>
          <a:p>
            <a:r>
              <a:rPr lang="en-GB" dirty="0"/>
              <a:t>Review existing solar simulators to analyse its functional capabilities suitable to be implemented for biophotovoltaics testing according to relevant standards. </a:t>
            </a:r>
          </a:p>
          <a:p>
            <a:r>
              <a:rPr lang="en-GB" dirty="0"/>
              <a:t>Analyse current suitability of solar simulators used to test biophotovoltaic system. </a:t>
            </a:r>
          </a:p>
          <a:p>
            <a:r>
              <a:rPr lang="en-GB" dirty="0"/>
              <a:t>Design a low-cost solar simulator system that is appropriate for biophotovoltaics testing.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41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AD67-1891-494E-B4F5-315FC0F9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93D6-D045-3E49-BA8C-0116649D4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8523666" cy="454041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Total cost must be below £500 </a:t>
            </a:r>
          </a:p>
          <a:p>
            <a:r>
              <a:rPr lang="en-GB" dirty="0"/>
              <a:t>Illuminated area would be 3cm x 3cm, assumed BPV device area is below these dimensions </a:t>
            </a:r>
          </a:p>
          <a:p>
            <a:r>
              <a:rPr lang="en-GB" dirty="0"/>
              <a:t>Lift mechanism being able to accommodate for differing light working distance as well as varying BPV setup height. </a:t>
            </a:r>
          </a:p>
          <a:p>
            <a:r>
              <a:rPr lang="en-GB" dirty="0"/>
              <a:t>Wavelength AM1.5G conditions between 400nm-1100nm as photosynthesis does not require UV or NIR wavelength. </a:t>
            </a:r>
          </a:p>
          <a:p>
            <a:r>
              <a:rPr lang="en-GB" dirty="0"/>
              <a:t>Ideally Class AAA solar simulator </a:t>
            </a:r>
          </a:p>
          <a:p>
            <a:r>
              <a:rPr lang="en-GB" dirty="0"/>
              <a:t>6 holes with diameter of 8mm. </a:t>
            </a:r>
          </a:p>
          <a:p>
            <a:r>
              <a:rPr lang="en-GB" dirty="0"/>
              <a:t>Enclosed area whilst minimising ingress of light from openings.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17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A22E-755D-CA47-A374-392F9B24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Main inspiration for design (</a:t>
            </a:r>
            <a:r>
              <a:rPr lang="en-GB" dirty="0" err="1"/>
              <a:t>López-Fraguas</a:t>
            </a:r>
            <a:r>
              <a:rPr lang="en-GB" dirty="0"/>
              <a:t> et al, 2019) 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0B8DC-79C8-714E-B870-025143A65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2374491"/>
            <a:ext cx="7573588" cy="3141406"/>
          </a:xfrm>
        </p:spPr>
      </p:pic>
    </p:spTree>
    <p:extLst>
      <p:ext uri="{BB962C8B-B14F-4D97-AF65-F5344CB8AC3E}">
        <p14:creationId xmlns:p14="http://schemas.microsoft.com/office/powerpoint/2010/main" val="4245119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212</TotalTime>
  <Words>528</Words>
  <Application>Microsoft Macintosh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MS Shell Dlg 2</vt:lpstr>
      <vt:lpstr>Arial</vt:lpstr>
      <vt:lpstr>Wingdings</vt:lpstr>
      <vt:lpstr>Wingdings 3</vt:lpstr>
      <vt:lpstr>Madison</vt:lpstr>
      <vt:lpstr>Low Cost Apparatus for Testing Biophotovoltaics  </vt:lpstr>
      <vt:lpstr>Introduction: Biophotovoltaics</vt:lpstr>
      <vt:lpstr>Mechanism</vt:lpstr>
      <vt:lpstr>Why biophotovoltaics?</vt:lpstr>
      <vt:lpstr>Problem</vt:lpstr>
      <vt:lpstr>Solar Simulator Prices from different companies</vt:lpstr>
      <vt:lpstr>Research objective</vt:lpstr>
      <vt:lpstr>Design Specifications</vt:lpstr>
      <vt:lpstr>Main inspiration for design (López-Fraguas et al, 2019)   </vt:lpstr>
      <vt:lpstr>Final Design BioSUN</vt:lpstr>
      <vt:lpstr>Design considerations </vt:lpstr>
      <vt:lpstr>Optics, power and control electronics </vt:lpstr>
      <vt:lpstr>Force analysis: Hypothesis vs FEA</vt:lpstr>
      <vt:lpstr>Force calculations: Simplified beam model for platform</vt:lpstr>
      <vt:lpstr>FEA analysis: Deflection and maximum stress</vt:lpstr>
      <vt:lpstr>Results</vt:lpstr>
      <vt:lpstr>Cost analysis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Cost Apparatus for Testing Biophotovoltaics  </dc:title>
  <dc:creator>SHUKRI Amir</dc:creator>
  <cp:lastModifiedBy>SHUKRI Amir</cp:lastModifiedBy>
  <cp:revision>7</cp:revision>
  <dcterms:created xsi:type="dcterms:W3CDTF">2021-05-14T12:03:53Z</dcterms:created>
  <dcterms:modified xsi:type="dcterms:W3CDTF">2021-05-14T15:40:29Z</dcterms:modified>
</cp:coreProperties>
</file>