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2" r:id="rId1"/>
  </p:sldMasterIdLst>
  <p:sldIdLst>
    <p:sldId id="279" r:id="rId2"/>
    <p:sldId id="256" r:id="rId3"/>
    <p:sldId id="281" r:id="rId4"/>
    <p:sldId id="280" r:id="rId5"/>
    <p:sldId id="257" r:id="rId6"/>
    <p:sldId id="258" r:id="rId7"/>
    <p:sldId id="259" r:id="rId8"/>
    <p:sldId id="260" r:id="rId9"/>
    <p:sldId id="261" r:id="rId10"/>
    <p:sldId id="274" r:id="rId11"/>
    <p:sldId id="277" r:id="rId12"/>
    <p:sldId id="278" r:id="rId13"/>
    <p:sldId id="262" r:id="rId14"/>
    <p:sldId id="263" r:id="rId15"/>
    <p:sldId id="275" r:id="rId16"/>
    <p:sldId id="276" r:id="rId17"/>
    <p:sldId id="265" r:id="rId18"/>
    <p:sldId id="266" r:id="rId19"/>
    <p:sldId id="272" r:id="rId20"/>
    <p:sldId id="273" r:id="rId21"/>
    <p:sldId id="269" r:id="rId22"/>
    <p:sldId id="270" r:id="rId23"/>
    <p:sldId id="27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3332Charan M" initials="3M" lastIdx="1" clrIdx="0">
    <p:extLst>
      <p:ext uri="{19B8F6BF-5375-455C-9EA6-DF929625EA0E}">
        <p15:presenceInfo xmlns:p15="http://schemas.microsoft.com/office/powerpoint/2012/main" userId="7ff8ba8550d00fa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4" d="100"/>
          <a:sy n="64" d="100"/>
        </p:scale>
        <p:origin x="48"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48A87A34-81AB-432B-8DAE-1953F412C126}" type="datetimeFigureOut">
              <a:rPr lang="en-US" smtClean="0"/>
              <a:t>4/23/2024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20623032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7199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6717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002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48A87A34-81AB-432B-8DAE-1953F412C126}" type="datetimeFigureOut">
              <a:rPr lang="en-US" smtClean="0"/>
              <a:t>4/23/2024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948433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97934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200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0126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4831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8A87A34-81AB-432B-8DAE-1953F412C126}" type="datetimeFigureOut">
              <a:rPr lang="en-US" smtClean="0"/>
              <a:t>4/23/2024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6D22F896-40B5-4ADD-8801-0D06FADFA095}" type="slidenum">
              <a:rPr lang="en-US" smtClean="0"/>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98118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48A87A34-81AB-432B-8DAE-1953F412C126}" type="datetimeFigureOut">
              <a:rPr lang="en-US" smtClean="0"/>
              <a:t>4/23/2024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6D22F896-40B5-4ADD-8801-0D06FADFA095}" type="slidenum">
              <a:rPr lang="en-US" smtClean="0"/>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30158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48A87A34-81AB-432B-8DAE-1953F412C126}" type="datetimeFigureOut">
              <a:rPr lang="en-US" smtClean="0"/>
              <a:pPr/>
              <a:t>4/23/2024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673514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884A5A-A5B3-8AF4-B9AF-F20F01BBC9AF}"/>
              </a:ext>
            </a:extLst>
          </p:cNvPr>
          <p:cNvPicPr>
            <a:picLocks noChangeAspect="1"/>
          </p:cNvPicPr>
          <p:nvPr/>
        </p:nvPicPr>
        <p:blipFill>
          <a:blip r:embed="rId2"/>
          <a:stretch>
            <a:fillRect/>
          </a:stretch>
        </p:blipFill>
        <p:spPr>
          <a:xfrm>
            <a:off x="761061" y="680507"/>
            <a:ext cx="1560711" cy="1560711"/>
          </a:xfrm>
          <a:prstGeom prst="rect">
            <a:avLst/>
          </a:prstGeom>
        </p:spPr>
      </p:pic>
      <p:sp>
        <p:nvSpPr>
          <p:cNvPr id="4" name="TextBox 3">
            <a:extLst>
              <a:ext uri="{FF2B5EF4-FFF2-40B4-BE49-F238E27FC236}">
                <a16:creationId xmlns:a16="http://schemas.microsoft.com/office/drawing/2014/main" id="{0D2383DC-488F-7A7C-B2FC-C65B3B4F8AB3}"/>
              </a:ext>
            </a:extLst>
          </p:cNvPr>
          <p:cNvSpPr txBox="1"/>
          <p:nvPr/>
        </p:nvSpPr>
        <p:spPr>
          <a:xfrm>
            <a:off x="2321771" y="680508"/>
            <a:ext cx="9714515" cy="3739485"/>
          </a:xfrm>
          <a:prstGeom prst="rect">
            <a:avLst/>
          </a:prstGeom>
          <a:noFill/>
        </p:spPr>
        <p:txBody>
          <a:bodyPr wrap="square">
            <a:spAutoFit/>
          </a:bodyPr>
          <a:lstStyle/>
          <a:p>
            <a:pPr algn="ctr">
              <a:lnSpc>
                <a:spcPct val="150000"/>
              </a:lnSpc>
            </a:pPr>
            <a:r>
              <a:rPr lang="en-US" sz="1800" b="1" spc="-10" dirty="0">
                <a:solidFill>
                  <a:schemeClr val="tx1"/>
                </a:solidFill>
                <a:effectLst/>
                <a:latin typeface="Times New Roman" panose="02020603050405020304" pitchFamily="18" charset="0"/>
                <a:ea typeface="Times New Roman" panose="02020603050405020304" pitchFamily="18" charset="0"/>
              </a:rPr>
              <a:t> </a:t>
            </a:r>
            <a:r>
              <a:rPr lang="en-US" sz="2000" b="1" spc="-10" dirty="0">
                <a:solidFill>
                  <a:schemeClr val="tx1"/>
                </a:solidFill>
                <a:effectLst/>
                <a:latin typeface="Times New Roman" panose="02020603050405020304" pitchFamily="18" charset="0"/>
                <a:ea typeface="Times New Roman" panose="02020603050405020304" pitchFamily="18" charset="0"/>
              </a:rPr>
              <a:t>SRI</a:t>
            </a:r>
            <a:r>
              <a:rPr lang="en-US" sz="2000" b="1" spc="-70" dirty="0">
                <a:solidFill>
                  <a:schemeClr val="tx1"/>
                </a:solidFill>
                <a:effectLst/>
                <a:latin typeface="Times New Roman" panose="02020603050405020304" pitchFamily="18" charset="0"/>
                <a:ea typeface="Times New Roman" panose="02020603050405020304" pitchFamily="18" charset="0"/>
              </a:rPr>
              <a:t> </a:t>
            </a:r>
            <a:r>
              <a:rPr lang="en-US" sz="2000" b="1" spc="-10" dirty="0">
                <a:solidFill>
                  <a:schemeClr val="tx1"/>
                </a:solidFill>
                <a:effectLst/>
                <a:latin typeface="Times New Roman" panose="02020603050405020304" pitchFamily="18" charset="0"/>
                <a:ea typeface="Times New Roman" panose="02020603050405020304" pitchFamily="18" charset="0"/>
              </a:rPr>
              <a:t>VENKATESWARA</a:t>
            </a:r>
            <a:r>
              <a:rPr lang="en-US" sz="2000" b="1" spc="-45" dirty="0">
                <a:solidFill>
                  <a:schemeClr val="tx1"/>
                </a:solidFill>
                <a:effectLst/>
                <a:latin typeface="Times New Roman" panose="02020603050405020304" pitchFamily="18" charset="0"/>
                <a:ea typeface="Times New Roman" panose="02020603050405020304" pitchFamily="18" charset="0"/>
              </a:rPr>
              <a:t> </a:t>
            </a:r>
            <a:r>
              <a:rPr lang="en-US" sz="2000" b="1" spc="-10" dirty="0">
                <a:solidFill>
                  <a:schemeClr val="tx1"/>
                </a:solidFill>
                <a:effectLst/>
                <a:latin typeface="Times New Roman" panose="02020603050405020304" pitchFamily="18" charset="0"/>
                <a:ea typeface="Times New Roman" panose="02020603050405020304" pitchFamily="18" charset="0"/>
              </a:rPr>
              <a:t>COLLEGE</a:t>
            </a:r>
            <a:r>
              <a:rPr lang="en-US" sz="2000" b="1" spc="-45" dirty="0">
                <a:solidFill>
                  <a:schemeClr val="tx1"/>
                </a:solidFill>
                <a:effectLst/>
                <a:latin typeface="Times New Roman" panose="02020603050405020304" pitchFamily="18" charset="0"/>
                <a:ea typeface="Times New Roman" panose="02020603050405020304" pitchFamily="18" charset="0"/>
              </a:rPr>
              <a:t> </a:t>
            </a:r>
            <a:r>
              <a:rPr lang="en-US" sz="2000" b="1" spc="-10" dirty="0">
                <a:solidFill>
                  <a:schemeClr val="tx1"/>
                </a:solidFill>
                <a:effectLst/>
                <a:latin typeface="Times New Roman" panose="02020603050405020304" pitchFamily="18" charset="0"/>
                <a:ea typeface="Times New Roman" panose="02020603050405020304" pitchFamily="18" charset="0"/>
              </a:rPr>
              <a:t>OF</a:t>
            </a:r>
            <a:r>
              <a:rPr lang="en-US" sz="2000" b="1" spc="-55" dirty="0">
                <a:solidFill>
                  <a:schemeClr val="tx1"/>
                </a:solidFill>
                <a:effectLst/>
                <a:latin typeface="Times New Roman" panose="02020603050405020304" pitchFamily="18" charset="0"/>
                <a:ea typeface="Times New Roman" panose="02020603050405020304" pitchFamily="18" charset="0"/>
              </a:rPr>
              <a:t> </a:t>
            </a:r>
            <a:r>
              <a:rPr lang="en-US" sz="2000" b="1" spc="-10" dirty="0">
                <a:solidFill>
                  <a:schemeClr val="tx1"/>
                </a:solidFill>
                <a:effectLst/>
                <a:latin typeface="Times New Roman" panose="02020603050405020304" pitchFamily="18" charset="0"/>
                <a:ea typeface="Times New Roman" panose="02020603050405020304" pitchFamily="18" charset="0"/>
              </a:rPr>
              <a:t>ENGINEERING &amp; TECHNOLOGY</a:t>
            </a:r>
            <a:br>
              <a:rPr lang="en-US" sz="1800" dirty="0">
                <a:solidFill>
                  <a:schemeClr val="tx1"/>
                </a:solidFill>
                <a:effectLst/>
                <a:latin typeface="Times New Roman" panose="02020603050405020304" pitchFamily="18" charset="0"/>
                <a:ea typeface="Times New Roman" panose="02020603050405020304" pitchFamily="18" charset="0"/>
              </a:rPr>
            </a:b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b="1" spc="-10" dirty="0">
                <a:solidFill>
                  <a:schemeClr val="tx1"/>
                </a:solidFill>
                <a:effectLst/>
                <a:latin typeface="Times New Roman" panose="02020603050405020304" pitchFamily="18" charset="0"/>
                <a:ea typeface="Times New Roman" panose="02020603050405020304" pitchFamily="18" charset="0"/>
              </a:rPr>
              <a:t>An</a:t>
            </a:r>
            <a:r>
              <a:rPr lang="en-US" sz="1800" b="1" spc="-30" dirty="0">
                <a:solidFill>
                  <a:schemeClr val="tx1"/>
                </a:solidFill>
                <a:effectLst/>
                <a:latin typeface="Times New Roman" panose="02020603050405020304" pitchFamily="18" charset="0"/>
                <a:ea typeface="Times New Roman" panose="02020603050405020304" pitchFamily="18" charset="0"/>
              </a:rPr>
              <a:t> </a:t>
            </a:r>
            <a:r>
              <a:rPr lang="en-US" sz="1800" b="1" spc="-10" dirty="0">
                <a:solidFill>
                  <a:schemeClr val="tx1"/>
                </a:solidFill>
                <a:effectLst/>
                <a:latin typeface="Times New Roman" panose="02020603050405020304" pitchFamily="18" charset="0"/>
                <a:ea typeface="Times New Roman" panose="02020603050405020304" pitchFamily="18" charset="0"/>
              </a:rPr>
              <a:t>Autonomous</a:t>
            </a:r>
            <a:r>
              <a:rPr lang="en-US" sz="1800" b="1" spc="-5" dirty="0">
                <a:solidFill>
                  <a:schemeClr val="tx1"/>
                </a:solidFill>
                <a:effectLst/>
                <a:latin typeface="Times New Roman" panose="02020603050405020304" pitchFamily="18" charset="0"/>
                <a:ea typeface="Times New Roman" panose="02020603050405020304" pitchFamily="18" charset="0"/>
              </a:rPr>
              <a:t> </a:t>
            </a:r>
            <a:r>
              <a:rPr lang="en-US" sz="1800" b="1" spc="-10" dirty="0">
                <a:solidFill>
                  <a:schemeClr val="tx1"/>
                </a:solidFill>
                <a:effectLst/>
                <a:latin typeface="Times New Roman" panose="02020603050405020304" pitchFamily="18" charset="0"/>
                <a:ea typeface="Times New Roman" panose="02020603050405020304" pitchFamily="18" charset="0"/>
              </a:rPr>
              <a:t>Institution)</a:t>
            </a:r>
            <a:br>
              <a:rPr lang="en-US" sz="1800" b="1" spc="-10" dirty="0">
                <a:solidFill>
                  <a:schemeClr val="tx1"/>
                </a:solidFill>
                <a:latin typeface="Times New Roman" panose="02020603050405020304" pitchFamily="18" charset="0"/>
                <a:ea typeface="Times New Roman" panose="02020603050405020304" pitchFamily="18" charset="0"/>
              </a:rPr>
            </a:br>
            <a:r>
              <a:rPr lang="en-US" sz="1800" b="1" spc="-10" dirty="0">
                <a:solidFill>
                  <a:schemeClr val="tx1"/>
                </a:solidFill>
                <a:latin typeface="Times New Roman" panose="02020603050405020304" pitchFamily="18" charset="0"/>
                <a:ea typeface="Times New Roman" panose="02020603050405020304" pitchFamily="18" charset="0"/>
              </a:rPr>
              <a:t>         </a:t>
            </a:r>
            <a:r>
              <a:rPr lang="en-US" sz="1800" b="1" dirty="0">
                <a:solidFill>
                  <a:schemeClr val="tx1"/>
                </a:solidFill>
                <a:effectLst/>
                <a:latin typeface="Times New Roman" panose="02020603050405020304" pitchFamily="18" charset="0"/>
                <a:ea typeface="Times New Roman" panose="02020603050405020304" pitchFamily="18" charset="0"/>
              </a:rPr>
              <a:t>DEPARTMENT</a:t>
            </a:r>
            <a:r>
              <a:rPr lang="en-US" sz="1800" b="1" spc="-65" dirty="0">
                <a:solidFill>
                  <a:schemeClr val="tx1"/>
                </a:solidFill>
                <a:effectLst/>
                <a:latin typeface="Times New Roman" panose="02020603050405020304" pitchFamily="18" charset="0"/>
                <a:ea typeface="Times New Roman" panose="02020603050405020304" pitchFamily="18" charset="0"/>
              </a:rPr>
              <a:t> </a:t>
            </a:r>
            <a:r>
              <a:rPr lang="en-US" sz="1800" b="1" dirty="0">
                <a:solidFill>
                  <a:schemeClr val="tx1"/>
                </a:solidFill>
                <a:effectLst/>
                <a:latin typeface="Times New Roman" panose="02020603050405020304" pitchFamily="18" charset="0"/>
                <a:ea typeface="Times New Roman" panose="02020603050405020304" pitchFamily="18" charset="0"/>
              </a:rPr>
              <a:t>OF</a:t>
            </a:r>
            <a:r>
              <a:rPr lang="en-US" sz="1800" b="1" spc="-55" dirty="0">
                <a:solidFill>
                  <a:schemeClr val="tx1"/>
                </a:solidFill>
                <a:effectLst/>
                <a:latin typeface="Times New Roman" panose="02020603050405020304" pitchFamily="18" charset="0"/>
                <a:ea typeface="Times New Roman" panose="02020603050405020304" pitchFamily="18" charset="0"/>
              </a:rPr>
              <a:t> </a:t>
            </a:r>
            <a:r>
              <a:rPr lang="en-US" sz="1800" b="1" dirty="0">
                <a:solidFill>
                  <a:schemeClr val="tx1"/>
                </a:solidFill>
                <a:effectLst/>
                <a:latin typeface="Times New Roman" panose="02020603050405020304" pitchFamily="18" charset="0"/>
                <a:ea typeface="Times New Roman" panose="02020603050405020304" pitchFamily="18" charset="0"/>
              </a:rPr>
              <a:t>COMPUTER</a:t>
            </a:r>
            <a:r>
              <a:rPr lang="en-US" sz="1800" b="1" spc="-55" dirty="0">
                <a:solidFill>
                  <a:schemeClr val="tx1"/>
                </a:solidFill>
                <a:effectLst/>
                <a:latin typeface="Times New Roman" panose="02020603050405020304" pitchFamily="18" charset="0"/>
                <a:ea typeface="Times New Roman" panose="02020603050405020304" pitchFamily="18" charset="0"/>
              </a:rPr>
              <a:t> </a:t>
            </a:r>
            <a:r>
              <a:rPr lang="en-US" sz="1800" b="1" dirty="0">
                <a:solidFill>
                  <a:schemeClr val="tx1"/>
                </a:solidFill>
                <a:effectLst/>
                <a:latin typeface="Times New Roman" panose="02020603050405020304" pitchFamily="18" charset="0"/>
                <a:ea typeface="Times New Roman" panose="02020603050405020304" pitchFamily="18" charset="0"/>
              </a:rPr>
              <a:t>SCIENCE</a:t>
            </a:r>
            <a:r>
              <a:rPr lang="en-US" sz="1800" b="1" spc="-70" dirty="0">
                <a:solidFill>
                  <a:schemeClr val="tx1"/>
                </a:solidFill>
                <a:effectLst/>
                <a:latin typeface="Times New Roman" panose="02020603050405020304" pitchFamily="18" charset="0"/>
                <a:ea typeface="Times New Roman" panose="02020603050405020304" pitchFamily="18" charset="0"/>
              </a:rPr>
              <a:t> </a:t>
            </a:r>
            <a:r>
              <a:rPr lang="en-US" sz="1800" b="1" dirty="0">
                <a:solidFill>
                  <a:schemeClr val="tx1"/>
                </a:solidFill>
                <a:effectLst/>
                <a:latin typeface="Times New Roman" panose="02020603050405020304" pitchFamily="18" charset="0"/>
                <a:ea typeface="Times New Roman" panose="02020603050405020304" pitchFamily="18" charset="0"/>
              </a:rPr>
              <a:t>AND</a:t>
            </a:r>
            <a:r>
              <a:rPr lang="en-US" sz="1800" b="1" spc="-50" dirty="0">
                <a:solidFill>
                  <a:schemeClr val="tx1"/>
                </a:solidFill>
                <a:effectLst/>
                <a:latin typeface="Times New Roman" panose="02020603050405020304" pitchFamily="18" charset="0"/>
                <a:ea typeface="Times New Roman" panose="02020603050405020304" pitchFamily="18" charset="0"/>
              </a:rPr>
              <a:t> </a:t>
            </a:r>
            <a:r>
              <a:rPr lang="en-US" sz="1800" b="1" spc="-10" dirty="0">
                <a:solidFill>
                  <a:schemeClr val="tx1"/>
                </a:solidFill>
                <a:effectLst/>
                <a:latin typeface="Times New Roman" panose="02020603050405020304" pitchFamily="18" charset="0"/>
                <a:ea typeface="Times New Roman" panose="02020603050405020304" pitchFamily="18" charset="0"/>
              </a:rPr>
              <a:t>ENGINEERING</a:t>
            </a:r>
            <a:br>
              <a:rPr lang="en-US" sz="1800" b="1" spc="-10" dirty="0">
                <a:solidFill>
                  <a:schemeClr val="tx1"/>
                </a:solidFill>
                <a:effectLst/>
                <a:latin typeface="Times New Roman" panose="02020603050405020304" pitchFamily="18" charset="0"/>
                <a:ea typeface="Times New Roman" panose="02020603050405020304" pitchFamily="18" charset="0"/>
              </a:rPr>
            </a:br>
            <a:r>
              <a:rPr lang="en-US" sz="1800" b="1" spc="-10" dirty="0">
                <a:solidFill>
                  <a:schemeClr val="tx1"/>
                </a:solidFill>
                <a:effectLst/>
                <a:latin typeface="Times New Roman" panose="02020603050405020304" pitchFamily="18" charset="0"/>
                <a:ea typeface="Times New Roman" panose="02020603050405020304" pitchFamily="18" charset="0"/>
              </a:rPr>
              <a:t>   (AI&amp;ML)</a:t>
            </a:r>
            <a:br>
              <a:rPr lang="en-US" sz="1800" dirty="0">
                <a:solidFill>
                  <a:schemeClr val="tx1"/>
                </a:solidFill>
                <a:effectLst/>
                <a:latin typeface="Times New Roman" panose="02020603050405020304" pitchFamily="18" charset="0"/>
                <a:ea typeface="Times New Roman" panose="02020603050405020304" pitchFamily="18" charset="0"/>
              </a:rPr>
            </a:b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(Affiliated to JNTUA, Anantapur, Approved by AICTE, New Delhi, Accredited by NBA, </a:t>
            </a:r>
          </a:p>
          <a:p>
            <a:pPr algn="ctr">
              <a:lnSpc>
                <a:spcPct val="150000"/>
              </a:lnSpc>
            </a:pPr>
            <a:r>
              <a:rPr lang="en-US" sz="1800" b="1" dirty="0">
                <a:effectLst/>
                <a:latin typeface="Times New Roman" panose="02020603050405020304" pitchFamily="18" charset="0"/>
                <a:ea typeface="Times New Roman" panose="02020603050405020304" pitchFamily="18" charset="0"/>
              </a:rPr>
              <a:t>New Delhi &amp; NAAC with A+ Grade, Bangalore.</a:t>
            </a:r>
            <a:endParaRPr lang="en-IN" sz="1800" b="1" dirty="0">
              <a:effectLst/>
              <a:latin typeface="Times New Roman" panose="02020603050405020304" pitchFamily="18" charset="0"/>
              <a:ea typeface="Times New Roman" panose="02020603050405020304" pitchFamily="18" charset="0"/>
            </a:endParaRPr>
          </a:p>
          <a:p>
            <a:pPr algn="ctr"/>
            <a:r>
              <a:rPr lang="en-US" sz="1800" dirty="0">
                <a:effectLst/>
                <a:latin typeface="Times New Roman" panose="02020603050405020304" pitchFamily="18" charset="0"/>
                <a:ea typeface="Times New Roman" panose="02020603050405020304" pitchFamily="18" charset="0"/>
              </a:rPr>
              <a:t>An ISO 9001-2000 Certified Institution), R.V.S NAGAR, CHITTOOR-517127</a:t>
            </a:r>
            <a:endParaRPr lang="en-IN" dirty="0">
              <a:latin typeface="Times New Roman" panose="02020603050405020304" pitchFamily="18" charset="0"/>
              <a:ea typeface="Times New Roman" panose="02020603050405020304" pitchFamily="18" charset="0"/>
            </a:endParaRPr>
          </a:p>
          <a:p>
            <a:pPr algn="ctr"/>
            <a:r>
              <a:rPr lang="en-US" sz="1800" dirty="0">
                <a:effectLst/>
                <a:latin typeface="Times New Roman" panose="02020603050405020304" pitchFamily="18" charset="0"/>
                <a:ea typeface="Times New Roman" panose="02020603050405020304" pitchFamily="18" charset="0"/>
              </a:rPr>
              <a:t>APRIL 2024</a:t>
            </a:r>
            <a:endParaRPr lang="en-IN" sz="1800" dirty="0">
              <a:effectLst/>
              <a:latin typeface="Times New Roman" panose="02020603050405020304" pitchFamily="18" charset="0"/>
              <a:ea typeface="Times New Roman" panose="02020603050405020304" pitchFamily="18" charset="0"/>
            </a:endParaRPr>
          </a:p>
          <a:p>
            <a:r>
              <a:rPr lang="en-US" sz="1800" b="1" u="none" strike="noStrike"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06389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56365" y="696191"/>
            <a:ext cx="4686300" cy="861774"/>
          </a:xfrm>
          <a:prstGeom prst="rect">
            <a:avLst/>
          </a:prstGeom>
          <a:noFill/>
        </p:spPr>
        <p:txBody>
          <a:bodyPr wrap="square" rtlCol="0">
            <a:spAutoFit/>
          </a:bodyPr>
          <a:lstStyle/>
          <a:p>
            <a:r>
              <a:rPr lang="en-IN" sz="5000" dirty="0">
                <a:latin typeface="Times New Roman" panose="02020603050405020304" pitchFamily="18" charset="0"/>
                <a:cs typeface="Times New Roman" panose="02020603050405020304" pitchFamily="18" charset="0"/>
              </a:rPr>
              <a:t>Proposed System</a:t>
            </a:r>
          </a:p>
        </p:txBody>
      </p:sp>
      <p:sp>
        <p:nvSpPr>
          <p:cNvPr id="2" name="Rectangle 1"/>
          <p:cNvSpPr/>
          <p:nvPr/>
        </p:nvSpPr>
        <p:spPr>
          <a:xfrm>
            <a:off x="1676399" y="2139895"/>
            <a:ext cx="9150928" cy="2862322"/>
          </a:xfrm>
          <a:prstGeom prst="rect">
            <a:avLst/>
          </a:prstGeom>
        </p:spPr>
        <p:txBody>
          <a:bodyPr wrap="square">
            <a:spAutoFit/>
          </a:bodyPr>
          <a:lstStyle/>
          <a:p>
            <a:r>
              <a:rPr lang="en-GB" sz="2000" dirty="0">
                <a:latin typeface="Times New Roman" panose="02020603050405020304" pitchFamily="18" charset="0"/>
                <a:cs typeface="Times New Roman" panose="02020603050405020304" pitchFamily="18" charset="0"/>
              </a:rPr>
              <a:t>The proposed system aims to develop a robust framework for stock market analysis and prediction using artificial neural networks (ANN), specifically leveraging deep learning techniques such as Convolutional Neural Networks (CNN) and Recurrent Neural Networks (RNN). </a:t>
            </a: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The system will integrate real-time market data and historical stock prices to train predictive models capable of forecasting future price movements and identifying trends in the market.</a:t>
            </a:r>
          </a:p>
          <a:p>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5799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4.jpeg">
            <a:extLst>
              <a:ext uri="{FF2B5EF4-FFF2-40B4-BE49-F238E27FC236}">
                <a16:creationId xmlns:a16="http://schemas.microsoft.com/office/drawing/2014/main" id="{B797C47B-6A17-46BF-3251-3600B69D07B9}"/>
              </a:ext>
            </a:extLst>
          </p:cNvPr>
          <p:cNvPicPr>
            <a:picLocks noChangeAspect="1"/>
          </p:cNvPicPr>
          <p:nvPr/>
        </p:nvPicPr>
        <p:blipFill>
          <a:blip r:embed="rId2" cstate="print"/>
          <a:stretch>
            <a:fillRect/>
          </a:stretch>
        </p:blipFill>
        <p:spPr>
          <a:xfrm>
            <a:off x="2212924" y="1145309"/>
            <a:ext cx="7633040" cy="4489098"/>
          </a:xfrm>
          <a:prstGeom prst="rect">
            <a:avLst/>
          </a:prstGeom>
        </p:spPr>
      </p:pic>
    </p:spTree>
    <p:extLst>
      <p:ext uri="{BB962C8B-B14F-4D97-AF65-F5344CB8AC3E}">
        <p14:creationId xmlns:p14="http://schemas.microsoft.com/office/powerpoint/2010/main" val="3726695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5.png">
            <a:extLst>
              <a:ext uri="{FF2B5EF4-FFF2-40B4-BE49-F238E27FC236}">
                <a16:creationId xmlns:a16="http://schemas.microsoft.com/office/drawing/2014/main" id="{1F2DA326-8F1E-2397-75B0-40DA89C8E293}"/>
              </a:ext>
            </a:extLst>
          </p:cNvPr>
          <p:cNvPicPr>
            <a:picLocks noChangeAspect="1"/>
          </p:cNvPicPr>
          <p:nvPr/>
        </p:nvPicPr>
        <p:blipFill>
          <a:blip r:embed="rId2" cstate="print"/>
          <a:stretch>
            <a:fillRect/>
          </a:stretch>
        </p:blipFill>
        <p:spPr>
          <a:xfrm>
            <a:off x="2176804" y="1348509"/>
            <a:ext cx="7655698" cy="4064000"/>
          </a:xfrm>
          <a:prstGeom prst="rect">
            <a:avLst/>
          </a:prstGeom>
        </p:spPr>
      </p:pic>
    </p:spTree>
    <p:extLst>
      <p:ext uri="{BB962C8B-B14F-4D97-AF65-F5344CB8AC3E}">
        <p14:creationId xmlns:p14="http://schemas.microsoft.com/office/powerpoint/2010/main" val="2316550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93919" y="124690"/>
            <a:ext cx="5268189" cy="861774"/>
          </a:xfrm>
          <a:prstGeom prst="rect">
            <a:avLst/>
          </a:prstGeom>
          <a:noFill/>
        </p:spPr>
        <p:txBody>
          <a:bodyPr wrap="square" rtlCol="0">
            <a:spAutoFit/>
          </a:bodyPr>
          <a:lstStyle/>
          <a:p>
            <a:pPr algn="ctr"/>
            <a:r>
              <a:rPr lang="en-IN" sz="5000" dirty="0">
                <a:latin typeface="Times New Roman" panose="02020603050405020304" pitchFamily="18" charset="0"/>
                <a:cs typeface="Times New Roman" panose="02020603050405020304" pitchFamily="18" charset="0"/>
              </a:rPr>
              <a:t>Literature Survey</a:t>
            </a:r>
          </a:p>
        </p:txBody>
      </p:sp>
      <p:sp>
        <p:nvSpPr>
          <p:cNvPr id="2" name="Rectangle 1"/>
          <p:cNvSpPr/>
          <p:nvPr/>
        </p:nvSpPr>
        <p:spPr>
          <a:xfrm>
            <a:off x="446809" y="1183892"/>
            <a:ext cx="11471564" cy="5016758"/>
          </a:xfrm>
          <a:prstGeom prst="rect">
            <a:avLst/>
          </a:prstGeom>
        </p:spPr>
        <p:txBody>
          <a:bodyPr wrap="square">
            <a:spAutoFit/>
          </a:bodyPr>
          <a:lstStyle/>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Stock price prediction can be predicted using AI and machine learning models in machine learning fields. Using the SVM model for stock price prediction. SVM is one of the machine learning algorithms which works on classification algorithms. It is used to get a new text as an output. </a:t>
            </a:r>
          </a:p>
          <a:p>
            <a:pPr marL="342900" indent="-342900">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Applying Multiple Linear Regression with Interactions to predict the trend in stock prices which is used</a:t>
            </a:r>
          </a:p>
          <a:p>
            <a:r>
              <a:rPr lang="en-GB" sz="2000" dirty="0">
                <a:latin typeface="Times New Roman" panose="02020603050405020304" pitchFamily="18" charset="0"/>
                <a:cs typeface="Times New Roman" panose="02020603050405020304" pitchFamily="18" charset="0"/>
              </a:rPr>
              <a:t>      to predict stock prices, said that the stock values are changes random and the past price values are not     </a:t>
            </a:r>
          </a:p>
          <a:p>
            <a:r>
              <a:rPr lang="en-GB" sz="2000" dirty="0">
                <a:latin typeface="Times New Roman" panose="02020603050405020304" pitchFamily="18" charset="0"/>
                <a:cs typeface="Times New Roman" panose="02020603050405020304" pitchFamily="18" charset="0"/>
              </a:rPr>
              <a:t>     dependent on current values. EMH is different from the Random walk hypothesis but the EMH works </a:t>
            </a:r>
          </a:p>
          <a:p>
            <a:r>
              <a:rPr lang="en-GB" sz="2000" dirty="0">
                <a:latin typeface="Times New Roman" panose="02020603050405020304" pitchFamily="18" charset="0"/>
                <a:cs typeface="Times New Roman" panose="02020603050405020304" pitchFamily="18" charset="0"/>
              </a:rPr>
              <a:t>    mainly on Short term</a:t>
            </a:r>
          </a:p>
          <a:p>
            <a:pPr marL="342900" indent="-342900">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patterns for predicting stock prices. </a:t>
            </a:r>
            <a:r>
              <a:rPr lang="en-GB" sz="2000" dirty="0" err="1">
                <a:latin typeface="Times New Roman" panose="02020603050405020304" pitchFamily="18" charset="0"/>
                <a:cs typeface="Times New Roman" panose="02020603050405020304" pitchFamily="18" charset="0"/>
              </a:rPr>
              <a:t>Manh</a:t>
            </a:r>
            <a:r>
              <a:rPr lang="en-GB" sz="2000" dirty="0">
                <a:latin typeface="Times New Roman" panose="02020603050405020304" pitchFamily="18" charset="0"/>
                <a:cs typeface="Times New Roman" panose="02020603050405020304" pitchFamily="18" charset="0"/>
              </a:rPr>
              <a:t> Ha Duong Boris's </a:t>
            </a:r>
            <a:r>
              <a:rPr lang="en-GB" sz="2000" dirty="0" err="1">
                <a:latin typeface="Times New Roman" panose="02020603050405020304" pitchFamily="18" charset="0"/>
                <a:cs typeface="Times New Roman" panose="02020603050405020304" pitchFamily="18" charset="0"/>
              </a:rPr>
              <a:t>Siliverstovs</a:t>
            </a:r>
            <a:r>
              <a:rPr lang="en-GB" sz="2000" dirty="0">
                <a:latin typeface="Times New Roman" panose="02020603050405020304" pitchFamily="18" charset="0"/>
                <a:cs typeface="Times New Roman" panose="02020603050405020304" pitchFamily="18" charset="0"/>
              </a:rPr>
              <a:t>, search the abstraction between equity prices and combined finances in Key </a:t>
            </a:r>
            <a:r>
              <a:rPr lang="en-GB" sz="2000" dirty="0" err="1">
                <a:latin typeface="Times New Roman" panose="02020603050405020304" pitchFamily="18" charset="0"/>
                <a:cs typeface="Times New Roman" panose="02020603050405020304" pitchFamily="18" charset="0"/>
              </a:rPr>
              <a:t>Eu</a:t>
            </a:r>
            <a:r>
              <a:rPr lang="en-GB" sz="2000" dirty="0">
                <a:latin typeface="Times New Roman" panose="02020603050405020304" pitchFamily="18" charset="0"/>
                <a:cs typeface="Times New Roman" panose="02020603050405020304" pitchFamily="18" charset="0"/>
              </a:rPr>
              <a:t> nations like UK and Germany. Acceleration in </a:t>
            </a:r>
            <a:r>
              <a:rPr lang="en-GB" sz="2000" dirty="0" err="1">
                <a:latin typeface="Times New Roman" panose="02020603050405020304" pitchFamily="18" charset="0"/>
                <a:cs typeface="Times New Roman" panose="02020603050405020304" pitchFamily="18" charset="0"/>
              </a:rPr>
              <a:t>Eu</a:t>
            </a:r>
            <a:r>
              <a:rPr lang="en-GB" sz="2000" dirty="0">
                <a:latin typeface="Times New Roman" panose="02020603050405020304" pitchFamily="18" charset="0"/>
                <a:cs typeface="Times New Roman" panose="02020603050405020304" pitchFamily="18" charset="0"/>
              </a:rPr>
              <a:t> nations investments is apt to results successful even Stronger correlation between the different </a:t>
            </a:r>
            <a:r>
              <a:rPr lang="en-GB" sz="2000" dirty="0" err="1">
                <a:latin typeface="Times New Roman" panose="02020603050405020304" pitchFamily="18" charset="0"/>
                <a:cs typeface="Times New Roman" panose="02020603050405020304" pitchFamily="18" charset="0"/>
              </a:rPr>
              <a:t>Eu</a:t>
            </a:r>
            <a:r>
              <a:rPr lang="en-GB" sz="2000" dirty="0">
                <a:latin typeface="Times New Roman" panose="02020603050405020304" pitchFamily="18" charset="0"/>
                <a:cs typeface="Times New Roman" panose="02020603050405020304" pitchFamily="18" charset="0"/>
              </a:rPr>
              <a:t> nations and equity prices.   </a:t>
            </a:r>
          </a:p>
          <a:p>
            <a:pPr marL="342900" indent="-342900">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This operation may also lead to a merge in financial development between EU nations, if advancements in stock markets affect real financial instruments, such as investing and Consuming. </a:t>
            </a:r>
          </a:p>
        </p:txBody>
      </p:sp>
    </p:spTree>
    <p:extLst>
      <p:ext uri="{BB962C8B-B14F-4D97-AF65-F5344CB8AC3E}">
        <p14:creationId xmlns:p14="http://schemas.microsoft.com/office/powerpoint/2010/main" val="3879282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66655" y="135081"/>
            <a:ext cx="5268189" cy="861774"/>
          </a:xfrm>
          <a:prstGeom prst="rect">
            <a:avLst/>
          </a:prstGeom>
          <a:noFill/>
        </p:spPr>
        <p:txBody>
          <a:bodyPr wrap="square" rtlCol="0">
            <a:spAutoFit/>
          </a:bodyPr>
          <a:lstStyle/>
          <a:p>
            <a:pPr algn="ctr"/>
            <a:r>
              <a:rPr lang="en-IN" sz="5000" dirty="0">
                <a:latin typeface="Times New Roman" panose="02020603050405020304" pitchFamily="18" charset="0"/>
                <a:cs typeface="Times New Roman" panose="02020603050405020304" pitchFamily="18" charset="0"/>
              </a:rPr>
              <a:t>Literature Survey</a:t>
            </a:r>
          </a:p>
        </p:txBody>
      </p:sp>
      <p:sp>
        <p:nvSpPr>
          <p:cNvPr id="4" name="Rectangle 3"/>
          <p:cNvSpPr/>
          <p:nvPr/>
        </p:nvSpPr>
        <p:spPr>
          <a:xfrm>
            <a:off x="716973" y="1069593"/>
            <a:ext cx="10952020" cy="5324535"/>
          </a:xfrm>
          <a:prstGeom prst="rect">
            <a:avLst/>
          </a:prstGeom>
        </p:spPr>
        <p:txBody>
          <a:bodyPr wrap="square">
            <a:spAutoFit/>
          </a:bodyPr>
          <a:lstStyle/>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LSTM algorithm consists of a Recurrent Neural network to encode data. The algorithm inputs are economic news headings infusion From Bloomberg and Reuters. </a:t>
            </a:r>
          </a:p>
          <a:p>
            <a:pPr marL="342900" indent="-342900">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Long Short- term Memory with embedded layer and the LSTM with the automatic encoder in the stock market for predicting stock values. The Xiongwen Pang et al. </a:t>
            </a:r>
          </a:p>
          <a:p>
            <a:pPr marL="342900" indent="-342900">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Correlation coefficients in stocks are selected randomly and predicted using ARIMA and the neural network approach. </a:t>
            </a:r>
          </a:p>
          <a:p>
            <a:pPr marL="342900" indent="-342900">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In this RNN and LSTM algorithms are implemented. Recently, </a:t>
            </a:r>
            <a:r>
              <a:rPr lang="en-GB" sz="2000" dirty="0" err="1">
                <a:latin typeface="Times New Roman" panose="02020603050405020304" pitchFamily="18" charset="0"/>
                <a:cs typeface="Times New Roman" panose="02020603050405020304" pitchFamily="18" charset="0"/>
              </a:rPr>
              <a:t>Pranab</a:t>
            </a:r>
            <a:r>
              <a:rPr lang="en-GB" sz="2000" dirty="0">
                <a:latin typeface="Times New Roman" panose="02020603050405020304" pitchFamily="18" charset="0"/>
                <a:cs typeface="Times New Roman" panose="02020603050405020304" pitchFamily="18" charset="0"/>
              </a:rPr>
              <a:t> Bhat, 2020 used convolution neural networks for predicting stock values, in this model learning is finished by computing the mean square blunder for each consequent perception and a model is picked that has the</a:t>
            </a:r>
          </a:p>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least mistake and high prescient power. </a:t>
            </a:r>
          </a:p>
          <a:p>
            <a:pPr marL="342900" indent="-342900">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In this paper, they are utilizing CNN for anticipating stocks and incentives for the following day. Mohammad </a:t>
            </a:r>
            <a:r>
              <a:rPr lang="en-GB" sz="2000" dirty="0" err="1">
                <a:latin typeface="Times New Roman" panose="02020603050405020304" pitchFamily="18" charset="0"/>
                <a:cs typeface="Times New Roman" panose="02020603050405020304" pitchFamily="18" charset="0"/>
              </a:rPr>
              <a:t>Mekayel</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Anik</a:t>
            </a:r>
            <a:r>
              <a:rPr lang="en-GB" sz="2000" dirty="0">
                <a:latin typeface="Times New Roman" panose="02020603050405020304" pitchFamily="18" charset="0"/>
                <a:cs typeface="Times New Roman" panose="02020603050405020304" pitchFamily="18" charset="0"/>
              </a:rPr>
              <a:t> et al, 2020, implemented a linear regression algorithm for future stock price prediction.</a:t>
            </a:r>
          </a:p>
        </p:txBody>
      </p:sp>
    </p:spTree>
    <p:extLst>
      <p:ext uri="{BB962C8B-B14F-4D97-AF65-F5344CB8AC3E}">
        <p14:creationId xmlns:p14="http://schemas.microsoft.com/office/powerpoint/2010/main" val="515383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12917" y="352244"/>
            <a:ext cx="6948056" cy="861774"/>
          </a:xfrm>
          <a:prstGeom prst="rect">
            <a:avLst/>
          </a:prstGeom>
        </p:spPr>
        <p:txBody>
          <a:bodyPr wrap="square">
            <a:spAutoFit/>
          </a:bodyPr>
          <a:lstStyle/>
          <a:p>
            <a:pPr algn="r"/>
            <a:r>
              <a:rPr lang="en-IN" sz="5000" dirty="0">
                <a:latin typeface="Times New Roman" panose="02020603050405020304" pitchFamily="18" charset="0"/>
                <a:cs typeface="Times New Roman" panose="02020603050405020304" pitchFamily="18" charset="0"/>
              </a:rPr>
              <a:t>Hardware Requirements</a:t>
            </a:r>
          </a:p>
        </p:txBody>
      </p:sp>
      <p:sp>
        <p:nvSpPr>
          <p:cNvPr id="4" name="Rectangle 3"/>
          <p:cNvSpPr/>
          <p:nvPr/>
        </p:nvSpPr>
        <p:spPr>
          <a:xfrm>
            <a:off x="675408" y="1214018"/>
            <a:ext cx="11170228" cy="4708981"/>
          </a:xfrm>
          <a:prstGeom prst="rect">
            <a:avLst/>
          </a:prstGeom>
        </p:spPr>
        <p:txBody>
          <a:bodyPr wrap="square">
            <a:spAutoFit/>
          </a:bodyPr>
          <a:lstStyle/>
          <a:p>
            <a:r>
              <a:rPr lang="en-IN" sz="2000" dirty="0">
                <a:latin typeface="Times New Roman" panose="02020603050405020304" pitchFamily="18" charset="0"/>
                <a:cs typeface="Times New Roman" panose="02020603050405020304" pitchFamily="18" charset="0"/>
              </a:rPr>
              <a:t>Server:</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Processor: Intel Xeon or AMD </a:t>
            </a:r>
            <a:r>
              <a:rPr lang="en-IN" sz="2000" dirty="0" err="1">
                <a:latin typeface="Times New Roman" panose="02020603050405020304" pitchFamily="18" charset="0"/>
                <a:cs typeface="Times New Roman" panose="02020603050405020304" pitchFamily="18" charset="0"/>
              </a:rPr>
              <a:t>Ryzen</a:t>
            </a:r>
            <a:r>
              <a:rPr lang="en-IN" sz="2000" dirty="0">
                <a:latin typeface="Times New Roman" panose="02020603050405020304" pitchFamily="18" charset="0"/>
                <a:cs typeface="Times New Roman" panose="02020603050405020304" pitchFamily="18" charset="0"/>
              </a:rPr>
              <a:t> server-grade processor with multiple cores for parallel processing.</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RAM: Minimum 32 GB ECC RAM for handling large datasets and model training.</a:t>
            </a:r>
          </a:p>
          <a:p>
            <a:r>
              <a:rPr lang="en-IN" sz="2000" dirty="0">
                <a:latin typeface="Times New Roman" panose="02020603050405020304" pitchFamily="18" charset="0"/>
                <a:cs typeface="Times New Roman" panose="02020603050405020304" pitchFamily="18" charset="0"/>
              </a:rPr>
              <a:t>Storage: SSD storage with at least 1 TB capacity for storing historical data and model parameters.</a:t>
            </a:r>
          </a:p>
          <a:p>
            <a:r>
              <a:rPr lang="en-IN" sz="2000" dirty="0">
                <a:latin typeface="Times New Roman" panose="02020603050405020304" pitchFamily="18" charset="0"/>
                <a:cs typeface="Times New Roman" panose="02020603050405020304" pitchFamily="18" charset="0"/>
              </a:rPr>
              <a:t>GPU (Optional): NVIDIA Tesla or AMD Radeon Instinct GPU for accelerating deep learning computations.</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Network Interface: Gigabit Ethernet adapter for fast data transfer between servers and client devices.</a:t>
            </a:r>
          </a:p>
          <a:p>
            <a:r>
              <a:rPr lang="en-IN" sz="2000" dirty="0">
                <a:latin typeface="Times New Roman" panose="02020603050405020304" pitchFamily="18" charset="0"/>
                <a:cs typeface="Times New Roman" panose="02020603050405020304" pitchFamily="18" charset="0"/>
              </a:rPr>
              <a:t>Client Devices:</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Desktop/Laptop: Minimum 8 GB RAM, modern CPU (Intel Core i7 or equivalent) for accessing web-based applications and data visualization tools.</a:t>
            </a:r>
          </a:p>
          <a:p>
            <a:r>
              <a:rPr lang="en-IN" sz="2000" dirty="0">
                <a:latin typeface="Times New Roman" panose="02020603050405020304" pitchFamily="18" charset="0"/>
                <a:cs typeface="Times New Roman" panose="02020603050405020304" pitchFamily="18" charset="0"/>
              </a:rPr>
              <a:t>Mobile Devices: Compatible with Android and iOS devices, with modern web browser support for accessing the system remotely.</a:t>
            </a:r>
          </a:p>
        </p:txBody>
      </p:sp>
    </p:spTree>
    <p:extLst>
      <p:ext uri="{BB962C8B-B14F-4D97-AF65-F5344CB8AC3E}">
        <p14:creationId xmlns:p14="http://schemas.microsoft.com/office/powerpoint/2010/main" val="907971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3535" y="509607"/>
            <a:ext cx="6948056" cy="861774"/>
          </a:xfrm>
          <a:prstGeom prst="rect">
            <a:avLst/>
          </a:prstGeom>
        </p:spPr>
        <p:txBody>
          <a:bodyPr wrap="square">
            <a:spAutoFit/>
          </a:bodyPr>
          <a:lstStyle/>
          <a:p>
            <a:pPr algn="r"/>
            <a:r>
              <a:rPr lang="en-IN" sz="5000" dirty="0">
                <a:latin typeface="Times New Roman" panose="02020603050405020304" pitchFamily="18" charset="0"/>
                <a:cs typeface="Times New Roman" panose="02020603050405020304" pitchFamily="18" charset="0"/>
              </a:rPr>
              <a:t>Software Requirements</a:t>
            </a:r>
          </a:p>
        </p:txBody>
      </p:sp>
      <p:sp>
        <p:nvSpPr>
          <p:cNvPr id="4" name="Rectangle 3"/>
          <p:cNvSpPr/>
          <p:nvPr/>
        </p:nvSpPr>
        <p:spPr>
          <a:xfrm>
            <a:off x="401780" y="1423117"/>
            <a:ext cx="11471565" cy="4708981"/>
          </a:xfrm>
          <a:prstGeom prst="rect">
            <a:avLst/>
          </a:prstGeom>
        </p:spPr>
        <p:txBody>
          <a:bodyPr wrap="square">
            <a:spAutoFit/>
          </a:bodyPr>
          <a:lstStyle/>
          <a:p>
            <a:r>
              <a:rPr lang="en-IN" sz="2000" dirty="0">
                <a:latin typeface="Times New Roman" panose="02020603050405020304" pitchFamily="18" charset="0"/>
                <a:cs typeface="Times New Roman" panose="02020603050405020304" pitchFamily="18" charset="0"/>
              </a:rPr>
              <a:t>Operating System:</a:t>
            </a:r>
          </a:p>
          <a:p>
            <a:pPr lvl="1"/>
            <a:r>
              <a:rPr lang="en-IN" sz="2000" dirty="0">
                <a:latin typeface="Times New Roman" panose="02020603050405020304" pitchFamily="18" charset="0"/>
                <a:cs typeface="Times New Roman" panose="02020603050405020304" pitchFamily="18" charset="0"/>
              </a:rPr>
              <a:t>Server: Linux-based server operating system (e.g., Ubuntu Server) for stability, security, and compatibility with deep learning frameworks.</a:t>
            </a:r>
          </a:p>
          <a:p>
            <a:pPr lvl="1"/>
            <a:r>
              <a:rPr lang="en-IN" sz="2000" dirty="0">
                <a:latin typeface="Times New Roman" panose="02020603050405020304" pitchFamily="18" charset="0"/>
                <a:cs typeface="Times New Roman" panose="02020603050405020304" pitchFamily="18" charset="0"/>
              </a:rPr>
              <a:t>Client Devices: Compatible with various operating systems including Windows, </a:t>
            </a:r>
            <a:r>
              <a:rPr lang="en-IN" sz="2000" dirty="0" err="1">
                <a:latin typeface="Times New Roman" panose="02020603050405020304" pitchFamily="18" charset="0"/>
                <a:cs typeface="Times New Roman" panose="02020603050405020304" pitchFamily="18" charset="0"/>
              </a:rPr>
              <a:t>macOS</a:t>
            </a:r>
            <a:r>
              <a:rPr lang="en-IN" sz="2000" dirty="0">
                <a:latin typeface="Times New Roman" panose="02020603050405020304" pitchFamily="18" charset="0"/>
                <a:cs typeface="Times New Roman" panose="02020603050405020304" pitchFamily="18" charset="0"/>
              </a:rPr>
              <a:t>, Linux, Android, and iOS.</a:t>
            </a:r>
          </a:p>
          <a:p>
            <a:r>
              <a:rPr lang="en-IN" sz="2000" dirty="0">
                <a:latin typeface="Times New Roman" panose="02020603050405020304" pitchFamily="18" charset="0"/>
                <a:cs typeface="Times New Roman" panose="02020603050405020304" pitchFamily="18" charset="0"/>
              </a:rPr>
              <a:t>Deep Learning Frameworks:</a:t>
            </a:r>
          </a:p>
          <a:p>
            <a:pPr lvl="1"/>
            <a:r>
              <a:rPr lang="en-IN" sz="2000" dirty="0">
                <a:latin typeface="Times New Roman" panose="02020603050405020304" pitchFamily="18" charset="0"/>
                <a:cs typeface="Times New Roman" panose="02020603050405020304" pitchFamily="18" charset="0"/>
              </a:rPr>
              <a:t>Tensor Flow: Open-source deep learning framework developed by Google for building and training neural network models.</a:t>
            </a:r>
          </a:p>
          <a:p>
            <a:pPr lvl="1"/>
            <a:r>
              <a:rPr lang="en-IN" sz="2000" dirty="0">
                <a:latin typeface="Times New Roman" panose="02020603050405020304" pitchFamily="18" charset="0"/>
                <a:cs typeface="Times New Roman" panose="02020603050405020304" pitchFamily="18" charset="0"/>
              </a:rPr>
              <a:t>PyTorch: Deep learning framework maintained by Facebook's AI Research lab, known for its dynamic computation graph and ease of use.</a:t>
            </a:r>
          </a:p>
          <a:p>
            <a:pPr lvl="1"/>
            <a:r>
              <a:rPr lang="en-IN" sz="2000" dirty="0">
                <a:latin typeface="Times New Roman" panose="02020603050405020304" pitchFamily="18" charset="0"/>
                <a:cs typeface="Times New Roman" panose="02020603050405020304" pitchFamily="18" charset="0"/>
              </a:rPr>
              <a:t>Keras: High-level neural networks API built on top of </a:t>
            </a:r>
            <a:r>
              <a:rPr lang="en-IN" sz="2000" dirty="0" err="1">
                <a:latin typeface="Times New Roman" panose="02020603050405020304" pitchFamily="18" charset="0"/>
                <a:cs typeface="Times New Roman" panose="02020603050405020304" pitchFamily="18" charset="0"/>
              </a:rPr>
              <a:t>TensorFlow</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Theano</a:t>
            </a:r>
            <a:r>
              <a:rPr lang="en-IN" sz="2000" dirty="0">
                <a:latin typeface="Times New Roman" panose="02020603050405020304" pitchFamily="18" charset="0"/>
                <a:cs typeface="Times New Roman" panose="02020603050405020304" pitchFamily="18" charset="0"/>
              </a:rPr>
              <a:t>, providing a user-friendly interface for building and training models.</a:t>
            </a:r>
          </a:p>
          <a:p>
            <a:r>
              <a:rPr lang="en-IN" sz="2000" dirty="0">
                <a:latin typeface="Times New Roman" panose="02020603050405020304" pitchFamily="18" charset="0"/>
                <a:cs typeface="Times New Roman" panose="02020603050405020304" pitchFamily="18" charset="0"/>
              </a:rPr>
              <a:t>Development Tools:</a:t>
            </a:r>
          </a:p>
          <a:p>
            <a:pPr lvl="1"/>
            <a:r>
              <a:rPr lang="en-IN" sz="2000" dirty="0">
                <a:latin typeface="Times New Roman" panose="02020603050405020304" pitchFamily="18" charset="0"/>
                <a:cs typeface="Times New Roman" panose="02020603050405020304" pitchFamily="18" charset="0"/>
              </a:rPr>
              <a:t>Python: Programming language used for developing machine learning algorithms, data processing, and system integration.</a:t>
            </a:r>
          </a:p>
        </p:txBody>
      </p:sp>
    </p:spTree>
    <p:extLst>
      <p:ext uri="{BB962C8B-B14F-4D97-AF65-F5344CB8AC3E}">
        <p14:creationId xmlns:p14="http://schemas.microsoft.com/office/powerpoint/2010/main" val="32903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66655" y="135081"/>
            <a:ext cx="5268189" cy="861774"/>
          </a:xfrm>
          <a:prstGeom prst="rect">
            <a:avLst/>
          </a:prstGeom>
          <a:noFill/>
        </p:spPr>
        <p:txBody>
          <a:bodyPr wrap="square" rtlCol="0">
            <a:spAutoFit/>
          </a:bodyPr>
          <a:lstStyle/>
          <a:p>
            <a:pPr algn="ctr"/>
            <a:r>
              <a:rPr lang="en-IN" sz="5000" dirty="0">
                <a:latin typeface="Times New Roman" panose="02020603050405020304" pitchFamily="18" charset="0"/>
                <a:cs typeface="Times New Roman" panose="02020603050405020304" pitchFamily="18" charset="0"/>
              </a:rPr>
              <a:t>Block Diagram</a:t>
            </a:r>
          </a:p>
        </p:txBody>
      </p:sp>
      <p:sp>
        <p:nvSpPr>
          <p:cNvPr id="4" name="AutoShape 2" descr="https://lh7-us.googleusercontent.com/E0T-vOtxbLAQRHztGk5FlSkGvV2sV8h-nRENejbs349Wyf7Cd7Cor5GLryNQwH_PSizDlD3PhjcGDDcQIXru-lSFgFFnNPhSKJr7AwwJCk2zWPNu1FBFXT23jWw58GLNawVcAeS6eLxYguxXZquxtVY"/>
          <p:cNvSpPr>
            <a:spLocks noChangeAspect="1" noChangeArrowheads="1"/>
          </p:cNvSpPr>
          <p:nvPr/>
        </p:nvSpPr>
        <p:spPr bwMode="auto">
          <a:xfrm>
            <a:off x="123825" y="-479425"/>
            <a:ext cx="3067050" cy="1485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 name="Picture 1"/>
          <p:cNvPicPr>
            <a:picLocks noChangeAspect="1"/>
          </p:cNvPicPr>
          <p:nvPr/>
        </p:nvPicPr>
        <p:blipFill>
          <a:blip r:embed="rId2"/>
          <a:stretch>
            <a:fillRect/>
          </a:stretch>
        </p:blipFill>
        <p:spPr>
          <a:xfrm>
            <a:off x="2493817" y="1922317"/>
            <a:ext cx="6338455" cy="3740728"/>
          </a:xfrm>
          <a:prstGeom prst="rect">
            <a:avLst/>
          </a:prstGeom>
        </p:spPr>
      </p:pic>
    </p:spTree>
    <p:extLst>
      <p:ext uri="{BB962C8B-B14F-4D97-AF65-F5344CB8AC3E}">
        <p14:creationId xmlns:p14="http://schemas.microsoft.com/office/powerpoint/2010/main" val="345874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66655" y="135081"/>
            <a:ext cx="5268189" cy="861774"/>
          </a:xfrm>
          <a:prstGeom prst="rect">
            <a:avLst/>
          </a:prstGeom>
          <a:noFill/>
        </p:spPr>
        <p:txBody>
          <a:bodyPr wrap="square" rtlCol="0">
            <a:spAutoFit/>
          </a:bodyPr>
          <a:lstStyle/>
          <a:p>
            <a:pPr algn="ctr"/>
            <a:r>
              <a:rPr lang="en-IN" sz="5000" dirty="0">
                <a:latin typeface="Times New Roman" panose="02020603050405020304" pitchFamily="18" charset="0"/>
                <a:cs typeface="Times New Roman" panose="02020603050405020304" pitchFamily="18" charset="0"/>
              </a:rPr>
              <a:t>Block Diagram</a:t>
            </a:r>
          </a:p>
        </p:txBody>
      </p:sp>
      <p:sp>
        <p:nvSpPr>
          <p:cNvPr id="4" name="AutoShape 2" descr="https://lh7-us.googleusercontent.com/E0T-vOtxbLAQRHztGk5FlSkGvV2sV8h-nRENejbs349Wyf7Cd7Cor5GLryNQwH_PSizDlD3PhjcGDDcQIXru-lSFgFFnNPhSKJr7AwwJCk2zWPNu1FBFXT23jWw58GLNawVcAeS6eLxYguxXZquxtVY"/>
          <p:cNvSpPr>
            <a:spLocks noChangeAspect="1" noChangeArrowheads="1"/>
          </p:cNvSpPr>
          <p:nvPr/>
        </p:nvSpPr>
        <p:spPr bwMode="auto">
          <a:xfrm>
            <a:off x="123825" y="-479425"/>
            <a:ext cx="3067050" cy="1485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Rectangle 4"/>
          <p:cNvSpPr/>
          <p:nvPr/>
        </p:nvSpPr>
        <p:spPr>
          <a:xfrm>
            <a:off x="1143000" y="1887509"/>
            <a:ext cx="9902536" cy="3785652"/>
          </a:xfrm>
          <a:prstGeom prst="rect">
            <a:avLst/>
          </a:prstGeom>
        </p:spPr>
        <p:txBody>
          <a:bodyPr wrap="square">
            <a:spAutoFit/>
          </a:bodyPr>
          <a:lstStyle/>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Pre-processing of data: In pre-processing, we are selecting attributes required for the algorithm and the remaining attributes are neglected. </a:t>
            </a:r>
          </a:p>
          <a:p>
            <a:pPr marL="342900" indent="-342900">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selected attributes are Trade Open, Trade High, Trade Low, Trade Close, Trade Volume.</a:t>
            </a:r>
          </a:p>
          <a:p>
            <a:r>
              <a:rPr lang="en-GB" sz="2000" dirty="0">
                <a:latin typeface="Times New Roman" panose="02020603050405020304" pitchFamily="18" charset="0"/>
                <a:cs typeface="Times New Roman" panose="02020603050405020304" pitchFamily="18" charset="0"/>
              </a:rPr>
              <a:t>       In pre-processing, we are using normalization to get values in a particular range.  </a:t>
            </a:r>
          </a:p>
          <a:p>
            <a:pPr marL="342900" indent="-342900">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Prediction using LSTM: In this system, we are using the LSTM algorithm for predicting stock values. Initially, the training data is passed through the system and train the model. </a:t>
            </a:r>
          </a:p>
          <a:p>
            <a:pPr marL="342900" indent="-342900">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Then in the testing phase, the predicted values are compared with the actual values. Evaluation: In the evaluation phase we are calculating the Accuracy, Mean Square Error(MSE) and Root Mean Square Error (RMSE) values for comparison.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7340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38255" y="426027"/>
            <a:ext cx="3709554" cy="861774"/>
          </a:xfrm>
          <a:prstGeom prst="rect">
            <a:avLst/>
          </a:prstGeom>
          <a:noFill/>
        </p:spPr>
        <p:txBody>
          <a:bodyPr wrap="square" rtlCol="0">
            <a:spAutoFit/>
          </a:bodyPr>
          <a:lstStyle/>
          <a:p>
            <a:r>
              <a:rPr lang="en-GB" sz="5000" dirty="0">
                <a:latin typeface="Times New Roman" panose="02020603050405020304" pitchFamily="18" charset="0"/>
                <a:cs typeface="Times New Roman" panose="02020603050405020304" pitchFamily="18" charset="0"/>
              </a:rPr>
              <a:t>Screen Shot </a:t>
            </a:r>
            <a:endParaRPr lang="en-IN" sz="5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2C17083-1505-0638-DA69-75EF0364DF1E}"/>
              </a:ext>
            </a:extLst>
          </p:cNvPr>
          <p:cNvPicPr>
            <a:picLocks noChangeAspect="1"/>
          </p:cNvPicPr>
          <p:nvPr/>
        </p:nvPicPr>
        <p:blipFill>
          <a:blip r:embed="rId2"/>
          <a:stretch>
            <a:fillRect/>
          </a:stretch>
        </p:blipFill>
        <p:spPr>
          <a:xfrm>
            <a:off x="1111526" y="1287801"/>
            <a:ext cx="9968948" cy="5054284"/>
          </a:xfrm>
          <a:prstGeom prst="rect">
            <a:avLst/>
          </a:prstGeom>
        </p:spPr>
      </p:pic>
    </p:spTree>
    <p:extLst>
      <p:ext uri="{BB962C8B-B14F-4D97-AF65-F5344CB8AC3E}">
        <p14:creationId xmlns:p14="http://schemas.microsoft.com/office/powerpoint/2010/main" val="825070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1312" y="2769403"/>
            <a:ext cx="8749145" cy="1982499"/>
          </a:xfrm>
        </p:spPr>
        <p:txBody>
          <a:bodyPr>
            <a:normAutofit fontScale="90000"/>
          </a:bodyPr>
          <a:lstStyle/>
          <a:p>
            <a:r>
              <a:rPr lang="en-US" sz="3000" dirty="0">
                <a:latin typeface="Times New Roman" panose="02020603050405020304" pitchFamily="18" charset="0"/>
                <a:cs typeface="Times New Roman" panose="02020603050405020304" pitchFamily="18" charset="0"/>
              </a:rPr>
              <a:t>ADVANCED ALGORITHMS IN STOCK MARKET</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 PRICE FORECASTING                                 </a:t>
            </a: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BATCH-07 CSM</a:t>
            </a: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endParaRPr lang="en-IN" sz="3000" b="0" cap="none"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862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38255" y="426027"/>
            <a:ext cx="3709554" cy="861774"/>
          </a:xfrm>
          <a:prstGeom prst="rect">
            <a:avLst/>
          </a:prstGeom>
          <a:noFill/>
        </p:spPr>
        <p:txBody>
          <a:bodyPr wrap="square" rtlCol="0">
            <a:spAutoFit/>
          </a:bodyPr>
          <a:lstStyle/>
          <a:p>
            <a:r>
              <a:rPr lang="en-GB" sz="5000" dirty="0">
                <a:latin typeface="Times New Roman" panose="02020603050405020304" pitchFamily="18" charset="0"/>
                <a:cs typeface="Times New Roman" panose="02020603050405020304" pitchFamily="18" charset="0"/>
              </a:rPr>
              <a:t>Screen Shot </a:t>
            </a:r>
            <a:endParaRPr lang="en-IN" sz="5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87135C9-4FD2-EB28-FA73-24741866C681}"/>
              </a:ext>
            </a:extLst>
          </p:cNvPr>
          <p:cNvPicPr>
            <a:picLocks noChangeAspect="1"/>
          </p:cNvPicPr>
          <p:nvPr/>
        </p:nvPicPr>
        <p:blipFill>
          <a:blip r:embed="rId2"/>
          <a:stretch>
            <a:fillRect/>
          </a:stretch>
        </p:blipFill>
        <p:spPr>
          <a:xfrm>
            <a:off x="1472873" y="1287801"/>
            <a:ext cx="9246253" cy="5030163"/>
          </a:xfrm>
          <a:prstGeom prst="rect">
            <a:avLst/>
          </a:prstGeom>
        </p:spPr>
      </p:pic>
    </p:spTree>
    <p:extLst>
      <p:ext uri="{BB962C8B-B14F-4D97-AF65-F5344CB8AC3E}">
        <p14:creationId xmlns:p14="http://schemas.microsoft.com/office/powerpoint/2010/main" val="2369153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s://lh7-us.googleusercontent.com/E0T-vOtxbLAQRHztGk5FlSkGvV2sV8h-nRENejbs349Wyf7Cd7Cor5GLryNQwH_PSizDlD3PhjcGDDcQIXru-lSFgFFnNPhSKJr7AwwJCk2zWPNu1FBFXT23jWw58GLNawVcAeS6eLxYguxXZquxtVY"/>
          <p:cNvSpPr>
            <a:spLocks noChangeAspect="1" noChangeArrowheads="1"/>
          </p:cNvSpPr>
          <p:nvPr/>
        </p:nvSpPr>
        <p:spPr bwMode="auto">
          <a:xfrm>
            <a:off x="2274743" y="2576944"/>
            <a:ext cx="3067050" cy="123029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Rectangle 4"/>
          <p:cNvSpPr/>
          <p:nvPr/>
        </p:nvSpPr>
        <p:spPr>
          <a:xfrm>
            <a:off x="4151169" y="197459"/>
            <a:ext cx="3205596" cy="861774"/>
          </a:xfrm>
          <a:prstGeom prst="rect">
            <a:avLst/>
          </a:prstGeom>
        </p:spPr>
        <p:txBody>
          <a:bodyPr wrap="square">
            <a:spAutoFit/>
          </a:bodyPr>
          <a:lstStyle/>
          <a:p>
            <a:r>
              <a:rPr lang="en-IN" sz="5000" dirty="0">
                <a:latin typeface="Times New Roman" panose="02020603050405020304" pitchFamily="18" charset="0"/>
                <a:cs typeface="Times New Roman" panose="02020603050405020304" pitchFamily="18" charset="0"/>
              </a:rPr>
              <a:t>Conclusion</a:t>
            </a:r>
          </a:p>
        </p:txBody>
      </p:sp>
      <p:sp>
        <p:nvSpPr>
          <p:cNvPr id="2" name="AutoShape 2" descr="https://lh7-us.googleusercontent.com/QxefagYnCqKUpN2NmziECnyYQsBeN_kRFcZ8C-HIcdhcsUMNI7bTaaGxI4SvRqh6Fgz94cDdiv5ns56qtiUqhp_MRl2yG9-uTOdfKJ3szKChdxUq9F2Zzh5dTtOnKmXxYg7rodBXkkmmqY-xtwaYjD0"/>
          <p:cNvSpPr>
            <a:spLocks noChangeAspect="1" noChangeArrowheads="1"/>
          </p:cNvSpPr>
          <p:nvPr/>
        </p:nvSpPr>
        <p:spPr bwMode="auto">
          <a:xfrm>
            <a:off x="142875" y="-388938"/>
            <a:ext cx="2314575" cy="12858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https://lh7-us.googleusercontent.com/QxefagYnCqKUpN2NmziECnyYQsBeN_kRFcZ8C-HIcdhcsUMNI7bTaaGxI4SvRqh6Fgz94cDdiv5ns56qtiUqhp_MRl2yG9-uTOdfKJ3szKChdxUq9F2Zzh5dTtOnKmXxYg7rodBXkkmmqY-xtwaYjD0"/>
          <p:cNvSpPr>
            <a:spLocks noChangeAspect="1" noChangeArrowheads="1"/>
          </p:cNvSpPr>
          <p:nvPr/>
        </p:nvSpPr>
        <p:spPr bwMode="auto">
          <a:xfrm>
            <a:off x="4433167" y="1692685"/>
            <a:ext cx="1293956" cy="4791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https://lh7-us.googleusercontent.com/QxefagYnCqKUpN2NmziECnyYQsBeN_kRFcZ8C-HIcdhcsUMNI7bTaaGxI4SvRqh6Fgz94cDdiv5ns56qtiUqhp_MRl2yG9-uTOdfKJ3szKChdxUq9F2Zzh5dTtOnKmXxYg7rodBXkkmmqY-xtwaYjD0"/>
          <p:cNvSpPr>
            <a:spLocks noChangeAspect="1" noChangeArrowheads="1"/>
          </p:cNvSpPr>
          <p:nvPr/>
        </p:nvSpPr>
        <p:spPr bwMode="auto">
          <a:xfrm>
            <a:off x="295275" y="-236538"/>
            <a:ext cx="2314575" cy="12858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https://lh7-us.googleusercontent.com/8ccpNnN6Rw5n7BhSkCfIWECL364tWwL4YlaIpCcxAK1BACfws4H5nes0GT0VJ-5QpShACHKMPgizvgBO4c-RceuLcI3UiC5lXwRzUUDx7bPo9qii3KbArNRyVz8xnKKrHb78NWOPFJpiGfp35HBYp3U"/>
          <p:cNvSpPr>
            <a:spLocks noChangeAspect="1" noChangeArrowheads="1"/>
          </p:cNvSpPr>
          <p:nvPr/>
        </p:nvSpPr>
        <p:spPr bwMode="auto">
          <a:xfrm>
            <a:off x="136525" y="-441325"/>
            <a:ext cx="2295525" cy="1409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10" descr="https://lh7-us.googleusercontent.com/8ccpNnN6Rw5n7BhSkCfIWECL364tWwL4YlaIpCcxAK1BACfws4H5nes0GT0VJ-5QpShACHKMPgizvgBO4c-RceuLcI3UiC5lXwRzUUDx7bPo9qii3KbArNRyVz8xnKKrHb78NWOPFJpiGfp35HBYp3U"/>
          <p:cNvSpPr>
            <a:spLocks noChangeAspect="1" noChangeArrowheads="1"/>
          </p:cNvSpPr>
          <p:nvPr/>
        </p:nvSpPr>
        <p:spPr bwMode="auto">
          <a:xfrm>
            <a:off x="288925" y="-288925"/>
            <a:ext cx="2295525" cy="1409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04430" y="1337541"/>
            <a:ext cx="10802216" cy="4708981"/>
          </a:xfrm>
          <a:prstGeom prst="rect">
            <a:avLst/>
          </a:prstGeom>
        </p:spPr>
        <p:txBody>
          <a:bodyPr wrap="square">
            <a:spAutoFit/>
          </a:bodyPr>
          <a:lstStyle/>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In this paper, we </a:t>
            </a:r>
            <a:r>
              <a:rPr lang="en-GB" sz="2000" dirty="0" err="1">
                <a:latin typeface="Times New Roman" panose="02020603050405020304" pitchFamily="18" charset="0"/>
                <a:cs typeface="Times New Roman" panose="02020603050405020304" pitchFamily="18" charset="0"/>
              </a:rPr>
              <a:t>analyze</a:t>
            </a:r>
            <a:r>
              <a:rPr lang="en-GB" sz="2000" dirty="0">
                <a:latin typeface="Times New Roman" panose="02020603050405020304" pitchFamily="18" charset="0"/>
                <a:cs typeface="Times New Roman" panose="02020603050405020304" pitchFamily="18" charset="0"/>
              </a:rPr>
              <a:t> the growth of companies in different sectors and try to find out what is the best time to predict the future price of the stock. </a:t>
            </a:r>
          </a:p>
          <a:p>
            <a:pPr marL="342900" indent="-342900">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Therefore, it is an important conclusion that companies in a particular sector have the same dependency as well as the same growth rate. The prediction may be more accurate if the model trains with many data sets.</a:t>
            </a:r>
          </a:p>
          <a:p>
            <a:pPr marL="342900" indent="-342900">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Moreover, in the case of different stock forecasts, there may be little scope for specific business analysis. We can study different patterns of stock prices in different regions and </a:t>
            </a:r>
            <a:r>
              <a:rPr lang="en-GB" sz="2000" dirty="0" err="1">
                <a:latin typeface="Times New Roman" panose="02020603050405020304" pitchFamily="18" charset="0"/>
                <a:cs typeface="Times New Roman" panose="02020603050405020304" pitchFamily="18" charset="0"/>
              </a:rPr>
              <a:t>analyze</a:t>
            </a:r>
            <a:r>
              <a:rPr lang="en-GB" sz="2000" dirty="0">
                <a:latin typeface="Times New Roman" panose="02020603050405020304" pitchFamily="18" charset="0"/>
                <a:cs typeface="Times New Roman" panose="02020603050405020304" pitchFamily="18" charset="0"/>
              </a:rPr>
              <a:t> graphs with more different time periods to better tune the accuracy. </a:t>
            </a:r>
          </a:p>
          <a:p>
            <a:pPr marL="342900" indent="-342900">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This framework helps extensively in market analysis and forecasting the growth of different companies over different time periods. Incorporating other parameters (e.g. investor sentiment, election results, geopolitical stability) that are not directly related to the closing price may improve the accuracy of the forecast.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8671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s://lh7-us.googleusercontent.com/E0T-vOtxbLAQRHztGk5FlSkGvV2sV8h-nRENejbs349Wyf7Cd7Cor5GLryNQwH_PSizDlD3PhjcGDDcQIXru-lSFgFFnNPhSKJr7AwwJCk2zWPNu1FBFXT23jWw58GLNawVcAeS6eLxYguxXZquxtVY"/>
          <p:cNvSpPr>
            <a:spLocks noChangeAspect="1" noChangeArrowheads="1"/>
          </p:cNvSpPr>
          <p:nvPr/>
        </p:nvSpPr>
        <p:spPr bwMode="auto">
          <a:xfrm>
            <a:off x="2274743" y="2576944"/>
            <a:ext cx="3067050" cy="123029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Rectangle 4"/>
          <p:cNvSpPr/>
          <p:nvPr/>
        </p:nvSpPr>
        <p:spPr>
          <a:xfrm>
            <a:off x="4514851" y="106601"/>
            <a:ext cx="3205596" cy="861774"/>
          </a:xfrm>
          <a:prstGeom prst="rect">
            <a:avLst/>
          </a:prstGeom>
        </p:spPr>
        <p:txBody>
          <a:bodyPr wrap="square">
            <a:spAutoFit/>
          </a:bodyPr>
          <a:lstStyle/>
          <a:p>
            <a:r>
              <a:rPr lang="en-IN" sz="5000" dirty="0">
                <a:latin typeface="Times New Roman" panose="02020603050405020304" pitchFamily="18" charset="0"/>
                <a:cs typeface="Times New Roman" panose="02020603050405020304" pitchFamily="18" charset="0"/>
              </a:rPr>
              <a:t>Reference </a:t>
            </a:r>
          </a:p>
        </p:txBody>
      </p:sp>
      <p:sp>
        <p:nvSpPr>
          <p:cNvPr id="2" name="AutoShape 2" descr="https://lh7-us.googleusercontent.com/QxefagYnCqKUpN2NmziECnyYQsBeN_kRFcZ8C-HIcdhcsUMNI7bTaaGxI4SvRqh6Fgz94cDdiv5ns56qtiUqhp_MRl2yG9-uTOdfKJ3szKChdxUq9F2Zzh5dTtOnKmXxYg7rodBXkkmmqY-xtwaYjD0"/>
          <p:cNvSpPr>
            <a:spLocks noChangeAspect="1" noChangeArrowheads="1"/>
          </p:cNvSpPr>
          <p:nvPr/>
        </p:nvSpPr>
        <p:spPr bwMode="auto">
          <a:xfrm>
            <a:off x="142875" y="-388938"/>
            <a:ext cx="2314575" cy="12858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https://lh7-us.googleusercontent.com/QxefagYnCqKUpN2NmziECnyYQsBeN_kRFcZ8C-HIcdhcsUMNI7bTaaGxI4SvRqh6Fgz94cDdiv5ns56qtiUqhp_MRl2yG9-uTOdfKJ3szKChdxUq9F2Zzh5dTtOnKmXxYg7rodBXkkmmqY-xtwaYjD0"/>
          <p:cNvSpPr>
            <a:spLocks noChangeAspect="1" noChangeArrowheads="1"/>
          </p:cNvSpPr>
          <p:nvPr/>
        </p:nvSpPr>
        <p:spPr bwMode="auto">
          <a:xfrm>
            <a:off x="4433167" y="1692685"/>
            <a:ext cx="1293956" cy="4791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https://lh7-us.googleusercontent.com/QxefagYnCqKUpN2NmziECnyYQsBeN_kRFcZ8C-HIcdhcsUMNI7bTaaGxI4SvRqh6Fgz94cDdiv5ns56qtiUqhp_MRl2yG9-uTOdfKJ3szKChdxUq9F2Zzh5dTtOnKmXxYg7rodBXkkmmqY-xtwaYjD0"/>
          <p:cNvSpPr>
            <a:spLocks noChangeAspect="1" noChangeArrowheads="1"/>
          </p:cNvSpPr>
          <p:nvPr/>
        </p:nvSpPr>
        <p:spPr bwMode="auto">
          <a:xfrm>
            <a:off x="295275" y="-236538"/>
            <a:ext cx="2314575" cy="12858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https://lh7-us.googleusercontent.com/8ccpNnN6Rw5n7BhSkCfIWECL364tWwL4YlaIpCcxAK1BACfws4H5nes0GT0VJ-5QpShACHKMPgizvgBO4c-RceuLcI3UiC5lXwRzUUDx7bPo9qii3KbArNRyVz8xnKKrHb78NWOPFJpiGfp35HBYp3U"/>
          <p:cNvSpPr>
            <a:spLocks noChangeAspect="1" noChangeArrowheads="1"/>
          </p:cNvSpPr>
          <p:nvPr/>
        </p:nvSpPr>
        <p:spPr bwMode="auto">
          <a:xfrm>
            <a:off x="136525" y="-441325"/>
            <a:ext cx="2295525" cy="1409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10" descr="https://lh7-us.googleusercontent.com/8ccpNnN6Rw5n7BhSkCfIWECL364tWwL4YlaIpCcxAK1BACfws4H5nes0GT0VJ-5QpShACHKMPgizvgBO4c-RceuLcI3UiC5lXwRzUUDx7bPo9qii3KbArNRyVz8xnKKrHb78NWOPFJpiGfp35HBYp3U"/>
          <p:cNvSpPr>
            <a:spLocks noChangeAspect="1" noChangeArrowheads="1"/>
          </p:cNvSpPr>
          <p:nvPr/>
        </p:nvSpPr>
        <p:spPr bwMode="auto">
          <a:xfrm>
            <a:off x="288925" y="-288925"/>
            <a:ext cx="2295525" cy="1409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716541" y="1020762"/>
            <a:ext cx="10802216" cy="5016758"/>
          </a:xfrm>
          <a:prstGeom prst="rect">
            <a:avLst/>
          </a:prstGeom>
        </p:spPr>
        <p:txBody>
          <a:bodyPr wrap="square">
            <a:spAutoFit/>
          </a:bodyPr>
          <a:lstStyle/>
          <a:p>
            <a:r>
              <a:rPr lang="en-IN" sz="2000" dirty="0">
                <a:latin typeface="Times New Roman" panose="02020603050405020304" pitchFamily="18" charset="0"/>
                <a:cs typeface="Times New Roman" panose="02020603050405020304" pitchFamily="18" charset="0"/>
              </a:rPr>
              <a:t>[1] Stock Price Prediction Using LSTM on Indian Share Market by </a:t>
            </a:r>
            <a:r>
              <a:rPr lang="en-IN" sz="2000" dirty="0" err="1">
                <a:latin typeface="Times New Roman" panose="02020603050405020304" pitchFamily="18" charset="0"/>
                <a:cs typeface="Times New Roman" panose="02020603050405020304" pitchFamily="18" charset="0"/>
              </a:rPr>
              <a:t>Achyut</a:t>
            </a:r>
            <a:r>
              <a:rPr lang="en-IN" sz="2000" dirty="0">
                <a:latin typeface="Times New Roman" panose="02020603050405020304" pitchFamily="18" charset="0"/>
                <a:cs typeface="Times New Roman" panose="02020603050405020304" pitchFamily="18" charset="0"/>
              </a:rPr>
              <a:t> Ghosh, </a:t>
            </a:r>
            <a:r>
              <a:rPr lang="en-IN" sz="2000" dirty="0" err="1">
                <a:latin typeface="Times New Roman" panose="02020603050405020304" pitchFamily="18" charset="0"/>
                <a:cs typeface="Times New Roman" panose="02020603050405020304" pitchFamily="18" charset="0"/>
              </a:rPr>
              <a:t>Soumik</a:t>
            </a:r>
            <a:r>
              <a:rPr lang="en-IN" sz="2000" dirty="0">
                <a:latin typeface="Times New Roman" panose="02020603050405020304" pitchFamily="18" charset="0"/>
                <a:cs typeface="Times New Roman" panose="02020603050405020304" pitchFamily="18" charset="0"/>
              </a:rPr>
              <a:t> Bose1, </a:t>
            </a:r>
            <a:r>
              <a:rPr lang="en-IN" sz="2000" dirty="0" err="1">
                <a:latin typeface="Times New Roman" panose="02020603050405020304" pitchFamily="18" charset="0"/>
                <a:cs typeface="Times New Roman" panose="02020603050405020304" pitchFamily="18" charset="0"/>
              </a:rPr>
              <a:t>GiridharMaji</a:t>
            </a:r>
            <a:r>
              <a:rPr lang="en-IN" sz="2000" dirty="0">
                <a:latin typeface="Times New Roman" panose="02020603050405020304" pitchFamily="18" charset="0"/>
                <a:cs typeface="Times New Roman" panose="02020603050405020304" pitchFamily="18" charset="0"/>
              </a:rPr>
              <a:t>, Narayan C. </a:t>
            </a:r>
            <a:r>
              <a:rPr lang="en-IN" sz="2000" dirty="0" err="1">
                <a:latin typeface="Times New Roman" panose="02020603050405020304" pitchFamily="18" charset="0"/>
                <a:cs typeface="Times New Roman" panose="02020603050405020304" pitchFamily="18" charset="0"/>
              </a:rPr>
              <a:t>Debnath</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Soumya</a:t>
            </a:r>
            <a:r>
              <a:rPr lang="en-IN" sz="2000" dirty="0">
                <a:latin typeface="Times New Roman" panose="02020603050405020304" pitchFamily="18" charset="0"/>
                <a:cs typeface="Times New Roman" panose="02020603050405020304" pitchFamily="18" charset="0"/>
              </a:rPr>
              <a:t> Sen </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[2] S. </a:t>
            </a:r>
            <a:r>
              <a:rPr lang="en-IN" sz="2000" dirty="0" err="1">
                <a:latin typeface="Times New Roman" panose="02020603050405020304" pitchFamily="18" charset="0"/>
                <a:cs typeface="Times New Roman" panose="02020603050405020304" pitchFamily="18" charset="0"/>
              </a:rPr>
              <a:t>Selvin</a:t>
            </a:r>
            <a:r>
              <a:rPr lang="en-IN" sz="2000" dirty="0">
                <a:latin typeface="Times New Roman" panose="02020603050405020304" pitchFamily="18" charset="0"/>
                <a:cs typeface="Times New Roman" panose="02020603050405020304" pitchFamily="18" charset="0"/>
              </a:rPr>
              <a:t>, R. </a:t>
            </a:r>
            <a:r>
              <a:rPr lang="en-IN" sz="2000" dirty="0" err="1">
                <a:latin typeface="Times New Roman" panose="02020603050405020304" pitchFamily="18" charset="0"/>
                <a:cs typeface="Times New Roman" panose="02020603050405020304" pitchFamily="18" charset="0"/>
              </a:rPr>
              <a:t>Vinayakumar</a:t>
            </a:r>
            <a:r>
              <a:rPr lang="en-IN" sz="2000" dirty="0">
                <a:latin typeface="Times New Roman" panose="02020603050405020304" pitchFamily="18" charset="0"/>
                <a:cs typeface="Times New Roman" panose="02020603050405020304" pitchFamily="18" charset="0"/>
              </a:rPr>
              <a:t>, E. A. </a:t>
            </a:r>
            <a:r>
              <a:rPr lang="en-IN" sz="2000" dirty="0" err="1">
                <a:latin typeface="Times New Roman" panose="02020603050405020304" pitchFamily="18" charset="0"/>
                <a:cs typeface="Times New Roman" panose="02020603050405020304" pitchFamily="18" charset="0"/>
              </a:rPr>
              <a:t>Gopalkrishnan</a:t>
            </a:r>
            <a:r>
              <a:rPr lang="en-IN" sz="2000" dirty="0">
                <a:latin typeface="Times New Roman" panose="02020603050405020304" pitchFamily="18" charset="0"/>
                <a:cs typeface="Times New Roman" panose="02020603050405020304" pitchFamily="18" charset="0"/>
              </a:rPr>
              <a:t>, V. K. Menon and K. P. </a:t>
            </a:r>
            <a:r>
              <a:rPr lang="en-IN" sz="2000" dirty="0" err="1">
                <a:latin typeface="Times New Roman" panose="02020603050405020304" pitchFamily="18" charset="0"/>
                <a:cs typeface="Times New Roman" panose="02020603050405020304" pitchFamily="18" charset="0"/>
              </a:rPr>
              <a:t>Soman</a:t>
            </a:r>
            <a:r>
              <a:rPr lang="en-IN" sz="2000" dirty="0">
                <a:latin typeface="Times New Roman" panose="02020603050405020304" pitchFamily="18" charset="0"/>
                <a:cs typeface="Times New Roman" panose="02020603050405020304" pitchFamily="18" charset="0"/>
              </a:rPr>
              <a:t> - Stock price </a:t>
            </a:r>
            <a:r>
              <a:rPr lang="en-IN" sz="2000" dirty="0" err="1">
                <a:latin typeface="Times New Roman" panose="02020603050405020304" pitchFamily="18" charset="0"/>
                <a:cs typeface="Times New Roman" panose="02020603050405020304" pitchFamily="18" charset="0"/>
              </a:rPr>
              <a:t>predictionusing</a:t>
            </a:r>
            <a:r>
              <a:rPr lang="en-IN" sz="2000" dirty="0">
                <a:latin typeface="Times New Roman" panose="02020603050405020304" pitchFamily="18" charset="0"/>
                <a:cs typeface="Times New Roman" panose="02020603050405020304" pitchFamily="18" charset="0"/>
              </a:rPr>
              <a:t> LSTM, RNN and CNN-sliding window model - 2017.  </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[3] </a:t>
            </a:r>
            <a:r>
              <a:rPr lang="en-IN" sz="2000" dirty="0" err="1">
                <a:latin typeface="Times New Roman" panose="02020603050405020304" pitchFamily="18" charset="0"/>
                <a:cs typeface="Times New Roman" panose="02020603050405020304" pitchFamily="18" charset="0"/>
              </a:rPr>
              <a:t>Murtaza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Roondiwala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Harshal</a:t>
            </a:r>
            <a:r>
              <a:rPr lang="en-IN" sz="2000" dirty="0">
                <a:latin typeface="Times New Roman" panose="02020603050405020304" pitchFamily="18" charset="0"/>
                <a:cs typeface="Times New Roman" panose="02020603050405020304" pitchFamily="18" charset="0"/>
              </a:rPr>
              <a:t> Patel, Shraddha Varma, “Predicting Stock Prices Using LSTM” in Undergraduate Engineering Students, Department of Information Technology, Mumbai University, 2015.  </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[4] </a:t>
            </a:r>
            <a:r>
              <a:rPr lang="en-IN" sz="2000" dirty="0" err="1">
                <a:latin typeface="Times New Roman" panose="02020603050405020304" pitchFamily="18" charset="0"/>
                <a:cs typeface="Times New Roman" panose="02020603050405020304" pitchFamily="18" charset="0"/>
              </a:rPr>
              <a:t>Xiongwen</a:t>
            </a:r>
            <a:r>
              <a:rPr lang="en-IN" sz="2000" dirty="0">
                <a:latin typeface="Times New Roman" panose="02020603050405020304" pitchFamily="18" charset="0"/>
                <a:cs typeface="Times New Roman" panose="02020603050405020304" pitchFamily="18" charset="0"/>
              </a:rPr>
              <a:t> Pang, </a:t>
            </a:r>
            <a:r>
              <a:rPr lang="en-IN" sz="2000" dirty="0" err="1">
                <a:latin typeface="Times New Roman" panose="02020603050405020304" pitchFamily="18" charset="0"/>
                <a:cs typeface="Times New Roman" panose="02020603050405020304" pitchFamily="18" charset="0"/>
              </a:rPr>
              <a:t>Yanqiang</a:t>
            </a:r>
            <a:r>
              <a:rPr lang="en-IN" sz="2000" dirty="0">
                <a:latin typeface="Times New Roman" panose="02020603050405020304" pitchFamily="18" charset="0"/>
                <a:cs typeface="Times New Roman" panose="02020603050405020304" pitchFamily="18" charset="0"/>
              </a:rPr>
              <a:t> Zhou, Pan Wang, </a:t>
            </a:r>
            <a:r>
              <a:rPr lang="en-IN" sz="2000" dirty="0" err="1">
                <a:latin typeface="Times New Roman" panose="02020603050405020304" pitchFamily="18" charset="0"/>
                <a:cs typeface="Times New Roman" panose="02020603050405020304" pitchFamily="18" charset="0"/>
              </a:rPr>
              <a:t>Weiwei</a:t>
            </a:r>
            <a:r>
              <a:rPr lang="en-IN" sz="2000" dirty="0">
                <a:latin typeface="Times New Roman" panose="02020603050405020304" pitchFamily="18" charset="0"/>
                <a:cs typeface="Times New Roman" panose="02020603050405020304" pitchFamily="18" charset="0"/>
              </a:rPr>
              <a:t> Lin, “An innovative neural network approach for stock market prediction”, 2018 </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[5] </a:t>
            </a:r>
            <a:r>
              <a:rPr lang="en-IN" sz="2000" dirty="0" err="1">
                <a:latin typeface="Times New Roman" panose="02020603050405020304" pitchFamily="18" charset="0"/>
                <a:cs typeface="Times New Roman" panose="02020603050405020304" pitchFamily="18" charset="0"/>
              </a:rPr>
              <a:t>Ishita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Parmar</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Navanshu</a:t>
            </a:r>
            <a:r>
              <a:rPr lang="en-IN" sz="2000" dirty="0">
                <a:latin typeface="Times New Roman" panose="02020603050405020304" pitchFamily="18" charset="0"/>
                <a:cs typeface="Times New Roman" panose="02020603050405020304" pitchFamily="18" charset="0"/>
              </a:rPr>
              <a:t> Agarwal, </a:t>
            </a:r>
            <a:r>
              <a:rPr lang="en-IN" sz="2000" dirty="0" err="1">
                <a:latin typeface="Times New Roman" panose="02020603050405020304" pitchFamily="18" charset="0"/>
                <a:cs typeface="Times New Roman" panose="02020603050405020304" pitchFamily="18" charset="0"/>
              </a:rPr>
              <a:t>Sheirsh</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Saxena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Ridam</a:t>
            </a:r>
            <a:r>
              <a:rPr lang="en-IN" sz="2000" dirty="0">
                <a:latin typeface="Times New Roman" panose="02020603050405020304" pitchFamily="18" charset="0"/>
                <a:cs typeface="Times New Roman" panose="02020603050405020304" pitchFamily="18" charset="0"/>
              </a:rPr>
              <a:t> Arora, </a:t>
            </a:r>
            <a:r>
              <a:rPr lang="en-IN" sz="2000" dirty="0" err="1">
                <a:latin typeface="Times New Roman" panose="02020603050405020304" pitchFamily="18" charset="0"/>
                <a:cs typeface="Times New Roman" panose="02020603050405020304" pitchFamily="18" charset="0"/>
              </a:rPr>
              <a:t>Shikhin</a:t>
            </a:r>
            <a:r>
              <a:rPr lang="en-IN" sz="2000" dirty="0">
                <a:latin typeface="Times New Roman" panose="02020603050405020304" pitchFamily="18" charset="0"/>
                <a:cs typeface="Times New Roman" panose="02020603050405020304" pitchFamily="18" charset="0"/>
              </a:rPr>
              <a:t> Gupta, </a:t>
            </a:r>
            <a:r>
              <a:rPr lang="en-IN" sz="2000" dirty="0" err="1">
                <a:latin typeface="Times New Roman" panose="02020603050405020304" pitchFamily="18" charset="0"/>
                <a:cs typeface="Times New Roman" panose="02020603050405020304" pitchFamily="18" charset="0"/>
              </a:rPr>
              <a:t>Himanshu</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Dhiman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Lokesh</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Chouhan</a:t>
            </a:r>
            <a:r>
              <a:rPr lang="en-IN" sz="2000" dirty="0">
                <a:latin typeface="Times New Roman" panose="02020603050405020304" pitchFamily="18" charset="0"/>
                <a:cs typeface="Times New Roman" panose="02020603050405020304" pitchFamily="18" charset="0"/>
              </a:rPr>
              <a:t> Department of Computer Science and Engineering National Institute of Technology, </a:t>
            </a:r>
            <a:r>
              <a:rPr lang="en-IN" sz="2000" dirty="0" err="1">
                <a:latin typeface="Times New Roman" panose="02020603050405020304" pitchFamily="18" charset="0"/>
                <a:cs typeface="Times New Roman" panose="02020603050405020304" pitchFamily="18" charset="0"/>
              </a:rPr>
              <a:t>Hamirpur</a:t>
            </a:r>
            <a:r>
              <a:rPr lang="en-IN" sz="2000" dirty="0">
                <a:latin typeface="Times New Roman" panose="02020603050405020304" pitchFamily="18" charset="0"/>
                <a:cs typeface="Times New Roman" panose="02020603050405020304" pitchFamily="18" charset="0"/>
              </a:rPr>
              <a:t> – 177005, INDIA - Stock Market Prediction Using Machine Learning. </a:t>
            </a:r>
          </a:p>
        </p:txBody>
      </p:sp>
    </p:spTree>
    <p:extLst>
      <p:ext uri="{BB962C8B-B14F-4D97-AF65-F5344CB8AC3E}">
        <p14:creationId xmlns:p14="http://schemas.microsoft.com/office/powerpoint/2010/main" val="4206121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36919" y="2826327"/>
            <a:ext cx="3709554" cy="861774"/>
          </a:xfrm>
          <a:prstGeom prst="rect">
            <a:avLst/>
          </a:prstGeom>
          <a:noFill/>
        </p:spPr>
        <p:txBody>
          <a:bodyPr wrap="square" rtlCol="0">
            <a:spAutoFit/>
          </a:bodyPr>
          <a:lstStyle/>
          <a:p>
            <a:r>
              <a:rPr lang="en-GB" sz="5000" dirty="0">
                <a:latin typeface="Times New Roman" panose="02020603050405020304" pitchFamily="18" charset="0"/>
                <a:cs typeface="Times New Roman" panose="02020603050405020304" pitchFamily="18" charset="0"/>
              </a:rPr>
              <a:t>Thank You </a:t>
            </a:r>
            <a:endParaRPr lang="en-IN" sz="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7946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3C325-4E9A-2122-687D-30BD4736DA30}"/>
              </a:ext>
            </a:extLst>
          </p:cNvPr>
          <p:cNvSpPr>
            <a:spLocks noGrp="1"/>
          </p:cNvSpPr>
          <p:nvPr>
            <p:ph type="title"/>
          </p:nvPr>
        </p:nvSpPr>
        <p:spPr/>
        <p:txBody>
          <a:bodyPr>
            <a:normAutofit/>
          </a:bodyPr>
          <a:lstStyle/>
          <a:p>
            <a:r>
              <a:rPr lang="en-US" sz="2000" dirty="0"/>
              <a:t>OUTLINE:</a:t>
            </a:r>
            <a:endParaRPr lang="en-IN" sz="2000" dirty="0"/>
          </a:p>
        </p:txBody>
      </p:sp>
      <p:sp>
        <p:nvSpPr>
          <p:cNvPr id="3" name="Content Placeholder 2">
            <a:extLst>
              <a:ext uri="{FF2B5EF4-FFF2-40B4-BE49-F238E27FC236}">
                <a16:creationId xmlns:a16="http://schemas.microsoft.com/office/drawing/2014/main" id="{9D385C57-0DF6-1DB0-75E9-E47104ABFD20}"/>
              </a:ext>
            </a:extLst>
          </p:cNvPr>
          <p:cNvSpPr>
            <a:spLocks noGrp="1"/>
          </p:cNvSpPr>
          <p:nvPr>
            <p:ph idx="1"/>
          </p:nvPr>
        </p:nvSpPr>
        <p:spPr>
          <a:xfrm>
            <a:off x="1162878" y="1520687"/>
            <a:ext cx="9962322" cy="4514353"/>
          </a:xfrm>
        </p:spPr>
        <p:txBody>
          <a:bodyPr/>
          <a:lstStyle/>
          <a:p>
            <a:r>
              <a:rPr lang="en-US" dirty="0"/>
              <a:t>Abstract</a:t>
            </a:r>
          </a:p>
          <a:p>
            <a:r>
              <a:rPr lang="en-US" dirty="0"/>
              <a:t>Introduction</a:t>
            </a:r>
          </a:p>
          <a:p>
            <a:r>
              <a:rPr lang="en-US" dirty="0"/>
              <a:t>Problem Statement</a:t>
            </a:r>
          </a:p>
          <a:p>
            <a:r>
              <a:rPr lang="en-IN" dirty="0"/>
              <a:t>Literature Survey</a:t>
            </a:r>
          </a:p>
          <a:p>
            <a:r>
              <a:rPr lang="en-IN" dirty="0"/>
              <a:t>Block Diagram</a:t>
            </a:r>
          </a:p>
          <a:p>
            <a:r>
              <a:rPr lang="en-IN" dirty="0"/>
              <a:t>Output </a:t>
            </a:r>
          </a:p>
          <a:p>
            <a:r>
              <a:rPr lang="en-IN" dirty="0"/>
              <a:t>Conclusion</a:t>
            </a:r>
          </a:p>
          <a:p>
            <a:endParaRPr lang="en-IN" dirty="0"/>
          </a:p>
        </p:txBody>
      </p:sp>
    </p:spTree>
    <p:extLst>
      <p:ext uri="{BB962C8B-B14F-4D97-AF65-F5344CB8AC3E}">
        <p14:creationId xmlns:p14="http://schemas.microsoft.com/office/powerpoint/2010/main" val="3392941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51914-AC24-4591-F5B5-B50DC53461A6}"/>
              </a:ext>
            </a:extLst>
          </p:cNvPr>
          <p:cNvSpPr>
            <a:spLocks noGrp="1"/>
          </p:cNvSpPr>
          <p:nvPr>
            <p:ph type="title"/>
          </p:nvPr>
        </p:nvSpPr>
        <p:spPr/>
        <p:txBody>
          <a:bodyPr>
            <a:normAutofit/>
          </a:bodyPr>
          <a:lstStyle/>
          <a:p>
            <a:r>
              <a:rPr lang="en-US" sz="2400" dirty="0"/>
              <a:t>Team:</a:t>
            </a:r>
            <a:endParaRPr lang="en-IN" sz="2400" dirty="0"/>
          </a:p>
        </p:txBody>
      </p:sp>
      <p:sp>
        <p:nvSpPr>
          <p:cNvPr id="3" name="Content Placeholder 2">
            <a:extLst>
              <a:ext uri="{FF2B5EF4-FFF2-40B4-BE49-F238E27FC236}">
                <a16:creationId xmlns:a16="http://schemas.microsoft.com/office/drawing/2014/main" id="{C425FAE2-0E4D-D36C-03C8-6A78B7706DE7}"/>
              </a:ext>
            </a:extLst>
          </p:cNvPr>
          <p:cNvSpPr>
            <a:spLocks noGrp="1"/>
          </p:cNvSpPr>
          <p:nvPr>
            <p:ph idx="1"/>
          </p:nvPr>
        </p:nvSpPr>
        <p:spPr>
          <a:xfrm>
            <a:off x="1162878" y="1550504"/>
            <a:ext cx="9962322" cy="4484536"/>
          </a:xfrm>
        </p:spPr>
        <p:txBody>
          <a:bodyPr/>
          <a:lstStyle/>
          <a:p>
            <a:r>
              <a:rPr lang="en-US" dirty="0"/>
              <a:t>M. Charan (20781A3332)</a:t>
            </a:r>
          </a:p>
          <a:p>
            <a:r>
              <a:rPr lang="en-US" dirty="0"/>
              <a:t>A. Jaya Sankar (20781A3301)</a:t>
            </a:r>
          </a:p>
          <a:p>
            <a:r>
              <a:rPr lang="en-US" dirty="0"/>
              <a:t>A. Pavankumar (20781A3302)</a:t>
            </a:r>
          </a:p>
          <a:p>
            <a:r>
              <a:rPr lang="en-IN" dirty="0"/>
              <a:t>B. Chaitanya prasad (20781A3309)</a:t>
            </a:r>
          </a:p>
          <a:p>
            <a:r>
              <a:rPr lang="en-IN" dirty="0"/>
              <a:t>C.  Reddy Sekhar (20781A3313)</a:t>
            </a:r>
          </a:p>
        </p:txBody>
      </p:sp>
    </p:spTree>
    <p:extLst>
      <p:ext uri="{BB962C8B-B14F-4D97-AF65-F5344CB8AC3E}">
        <p14:creationId xmlns:p14="http://schemas.microsoft.com/office/powerpoint/2010/main" val="2169469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04807" y="139505"/>
            <a:ext cx="2358338" cy="861774"/>
          </a:xfrm>
          <a:prstGeom prst="rect">
            <a:avLst/>
          </a:prstGeom>
        </p:spPr>
        <p:txBody>
          <a:bodyPr wrap="none">
            <a:spAutoFit/>
          </a:bodyPr>
          <a:lstStyle/>
          <a:p>
            <a:r>
              <a:rPr lang="en-IN" sz="5000" dirty="0">
                <a:latin typeface="Times New Roman" panose="02020603050405020304" pitchFamily="18" charset="0"/>
                <a:cs typeface="Times New Roman" panose="02020603050405020304" pitchFamily="18" charset="0"/>
              </a:rPr>
              <a:t>Abstract</a:t>
            </a:r>
          </a:p>
        </p:txBody>
      </p:sp>
      <p:sp>
        <p:nvSpPr>
          <p:cNvPr id="4" name="Rectangle 3"/>
          <p:cNvSpPr/>
          <p:nvPr/>
        </p:nvSpPr>
        <p:spPr>
          <a:xfrm>
            <a:off x="696191" y="1354571"/>
            <a:ext cx="11336482" cy="5016758"/>
          </a:xfrm>
          <a:prstGeom prst="rect">
            <a:avLst/>
          </a:prstGeom>
        </p:spPr>
        <p:txBody>
          <a:bodyPr wrap="square">
            <a:spAutoFit/>
          </a:bodyPr>
          <a:lstStyle/>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Stock market prediction is one of the most difficult tasks in the field of accounting.</a:t>
            </a:r>
          </a:p>
          <a:p>
            <a:pPr marL="342900" indent="-342900">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There are many factors involved in forecasting - physical factors against </a:t>
            </a:r>
            <a:r>
              <a:rPr lang="en-GB" sz="2000" dirty="0" err="1">
                <a:latin typeface="Times New Roman" panose="02020603050405020304" pitchFamily="18" charset="0"/>
                <a:cs typeface="Times New Roman" panose="02020603050405020304" pitchFamily="18" charset="0"/>
              </a:rPr>
              <a:t>behavior</a:t>
            </a:r>
            <a:r>
              <a:rPr lang="en-GB" sz="2000" dirty="0">
                <a:latin typeface="Times New Roman" panose="02020603050405020304" pitchFamily="18" charset="0"/>
                <a:cs typeface="Times New Roman" panose="02020603050405020304" pitchFamily="18" charset="0"/>
              </a:rPr>
              <a:t>, rational and irrational, investor sentiments, market </a:t>
            </a:r>
            <a:r>
              <a:rPr lang="en-GB" sz="2000" dirty="0" err="1">
                <a:latin typeface="Times New Roman" panose="02020603050405020304" pitchFamily="18" charset="0"/>
                <a:cs typeface="Times New Roman" panose="02020603050405020304" pitchFamily="18" charset="0"/>
              </a:rPr>
              <a:t>rumors</a:t>
            </a:r>
            <a:r>
              <a:rPr lang="en-GB" sz="2000" dirty="0">
                <a:latin typeface="Times New Roman" panose="02020603050405020304" pitchFamily="18" charset="0"/>
                <a:cs typeface="Times New Roman" panose="02020603050405020304" pitchFamily="18" charset="0"/>
              </a:rPr>
              <a:t>. All these factors include making stock prices more flexible and making it more difficult to predict with a high degree of accuracy. </a:t>
            </a:r>
          </a:p>
          <a:p>
            <a:pPr marL="342900" indent="-342900">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We are investigating data analysis as a game changer for this domain.</a:t>
            </a:r>
          </a:p>
          <a:p>
            <a:pPr marL="342900" indent="-342900">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As with effective market theory where all company-related information and stock market events are readily available to all market participants / investors, then the results of those events are already embedded in the stock price. Therefore, it is said that only the price of a historical site holds the impact of all other market events and can be hired to predict its future movement. </a:t>
            </a:r>
          </a:p>
          <a:p>
            <a:pPr marL="342900" indent="-342900">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Therefore, we consider past stock prices as the final expression of all influential factors using Machine Learning (ML) techniques in historic and details that we have not seen before, and these can be used to make accurate predictions. We propose a framework that uses the LSTM (Long-Term</a:t>
            </a:r>
          </a:p>
        </p:txBody>
      </p:sp>
    </p:spTree>
    <p:extLst>
      <p:ext uri="{BB962C8B-B14F-4D97-AF65-F5344CB8AC3E}">
        <p14:creationId xmlns:p14="http://schemas.microsoft.com/office/powerpoint/2010/main" val="3333111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89170" y="139937"/>
            <a:ext cx="3353803" cy="861774"/>
          </a:xfrm>
          <a:prstGeom prst="rect">
            <a:avLst/>
          </a:prstGeom>
        </p:spPr>
        <p:txBody>
          <a:bodyPr wrap="none">
            <a:spAutoFit/>
          </a:bodyPr>
          <a:lstStyle/>
          <a:p>
            <a:r>
              <a:rPr lang="en-IN" sz="5000" dirty="0">
                <a:latin typeface="Times New Roman" panose="02020603050405020304" pitchFamily="18" charset="0"/>
                <a:cs typeface="Times New Roman" panose="02020603050405020304" pitchFamily="18" charset="0"/>
              </a:rPr>
              <a:t>Introduction</a:t>
            </a:r>
          </a:p>
        </p:txBody>
      </p:sp>
      <p:sp>
        <p:nvSpPr>
          <p:cNvPr id="4" name="Rectangle 3"/>
          <p:cNvSpPr/>
          <p:nvPr/>
        </p:nvSpPr>
        <p:spPr>
          <a:xfrm>
            <a:off x="696191" y="1354571"/>
            <a:ext cx="11336482" cy="400110"/>
          </a:xfrm>
          <a:prstGeom prst="rect">
            <a:avLst/>
          </a:prstGeom>
        </p:spPr>
        <p:txBody>
          <a:bodyPr wrap="square">
            <a:spAutoFit/>
          </a:bodyPr>
          <a:lstStyle/>
          <a:p>
            <a:pPr marL="342900" indent="-342900">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p:txBody>
      </p:sp>
      <p:sp>
        <p:nvSpPr>
          <p:cNvPr id="2" name="Rectangle 1"/>
          <p:cNvSpPr/>
          <p:nvPr/>
        </p:nvSpPr>
        <p:spPr>
          <a:xfrm>
            <a:off x="477982" y="933158"/>
            <a:ext cx="11222182" cy="5632311"/>
          </a:xfrm>
          <a:prstGeom prst="rect">
            <a:avLst/>
          </a:prstGeom>
        </p:spPr>
        <p:txBody>
          <a:bodyPr wrap="square">
            <a:spAutoFit/>
          </a:bodyPr>
          <a:lstStyle/>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Data analysis have been used in all business for data-driven decision making. In share market, there are many factors that drive the share price, and the pattern of the change of price is not regular. This is why it is tough to take a robust decision on future price. </a:t>
            </a:r>
          </a:p>
          <a:p>
            <a:pPr marL="342900" indent="-342900">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Artificial Neural Network (ANN) has the capability to learn from the past data and make the decision over future. Deep learning networks such as Convolutional Neural Network (CNN), Recurrent Neural Network (RNN) etc. works great with multivariate time series data.</a:t>
            </a:r>
          </a:p>
          <a:p>
            <a:pPr marL="342900" indent="-342900">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We train our model from the past stock data and calculate the future price of that stock. This future price use to calculate the future growth of a company. </a:t>
            </a:r>
          </a:p>
          <a:p>
            <a:pPr marL="342900" indent="-342900">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Moreover, we found a future growth curve from different companies. Thus, we can </a:t>
            </a:r>
            <a:r>
              <a:rPr lang="en-GB" sz="2000" dirty="0" err="1">
                <a:latin typeface="Times New Roman" panose="02020603050405020304" pitchFamily="18" charset="0"/>
                <a:cs typeface="Times New Roman" panose="02020603050405020304" pitchFamily="18" charset="0"/>
              </a:rPr>
              <a:t>analyze</a:t>
            </a:r>
            <a:r>
              <a:rPr lang="en-GB" sz="2000" dirty="0">
                <a:latin typeface="Times New Roman" panose="02020603050405020304" pitchFamily="18" charset="0"/>
                <a:cs typeface="Times New Roman" panose="02020603050405020304" pitchFamily="18" charset="0"/>
              </a:rPr>
              <a:t> and investigate the similarity of one company’s future curve over another. Stock price of a listed company in a stock exchange varies every time an order is placed for sell or buy and a transaction completes.</a:t>
            </a:r>
          </a:p>
          <a:p>
            <a:pPr marL="342900" indent="-342900">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An exchange collects all sell bids with expected price per stock (normally it is more than the price paid while bought by the investor) and all buy bids with or without a price limit (normally an investor expects the future price of the stock will be more than the current price he is paying now)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5509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89170" y="139937"/>
            <a:ext cx="3353803" cy="861774"/>
          </a:xfrm>
          <a:prstGeom prst="rect">
            <a:avLst/>
          </a:prstGeom>
        </p:spPr>
        <p:txBody>
          <a:bodyPr wrap="none">
            <a:spAutoFit/>
          </a:bodyPr>
          <a:lstStyle/>
          <a:p>
            <a:r>
              <a:rPr lang="en-IN" sz="5000" dirty="0">
                <a:latin typeface="Times New Roman" panose="02020603050405020304" pitchFamily="18" charset="0"/>
                <a:cs typeface="Times New Roman" panose="02020603050405020304" pitchFamily="18" charset="0"/>
              </a:rPr>
              <a:t>Introduction</a:t>
            </a:r>
          </a:p>
        </p:txBody>
      </p:sp>
      <p:sp>
        <p:nvSpPr>
          <p:cNvPr id="4" name="Rectangle 3"/>
          <p:cNvSpPr/>
          <p:nvPr/>
        </p:nvSpPr>
        <p:spPr>
          <a:xfrm>
            <a:off x="696191" y="1354571"/>
            <a:ext cx="11336482" cy="400110"/>
          </a:xfrm>
          <a:prstGeom prst="rect">
            <a:avLst/>
          </a:prstGeom>
        </p:spPr>
        <p:txBody>
          <a:bodyPr wrap="square">
            <a:spAutoFit/>
          </a:bodyPr>
          <a:lstStyle/>
          <a:p>
            <a:pPr marL="342900" indent="-342900">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p:txBody>
      </p:sp>
      <p:sp>
        <p:nvSpPr>
          <p:cNvPr id="2" name="Rectangle 1"/>
          <p:cNvSpPr/>
          <p:nvPr/>
        </p:nvSpPr>
        <p:spPr>
          <a:xfrm>
            <a:off x="696191" y="1472623"/>
            <a:ext cx="11222182" cy="4401205"/>
          </a:xfrm>
          <a:prstGeom prst="rect">
            <a:avLst/>
          </a:prstGeom>
        </p:spPr>
        <p:txBody>
          <a:bodyPr wrap="square">
            <a:spAutoFit/>
          </a:bodyPr>
          <a:lstStyle/>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And a buy- sell transaction is committed when both bids have a match i.e. selling bid price is same with buying bid price of some buy-bid </a:t>
            </a:r>
            <a:r>
              <a:rPr lang="en-GB" sz="2000" dirty="0" err="1">
                <a:latin typeface="Times New Roman" panose="02020603050405020304" pitchFamily="18" charset="0"/>
                <a:cs typeface="Times New Roman" panose="02020603050405020304" pitchFamily="18" charset="0"/>
              </a:rPr>
              <a:t>Fama</a:t>
            </a:r>
            <a:r>
              <a:rPr lang="en-GB" sz="2000" dirty="0">
                <a:latin typeface="Times New Roman" panose="02020603050405020304" pitchFamily="18" charset="0"/>
                <a:cs typeface="Times New Roman" panose="02020603050405020304" pitchFamily="18" charset="0"/>
              </a:rPr>
              <a:t> in 1970 [1] proposed efficient market hypothesis which says that in an efficient market (where all events are known to all stakeholders as an when it happens). </a:t>
            </a:r>
          </a:p>
          <a:p>
            <a:pPr marL="342900" indent="-342900">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effect all market events are already incorporated in stock prices hence it is not possible to predict using past events or prices.</a:t>
            </a:r>
          </a:p>
          <a:p>
            <a:pPr marL="342900" indent="-342900">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The stock price of a company depends on many intrinsic as well as extrinsic attributes. Macro-economic conditions too play an important role in growth or decline of a sector as a whole. </a:t>
            </a:r>
          </a:p>
          <a:p>
            <a:pPr marL="342900" indent="-342900">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Some of the intrinsic factors could be company’s net profit, liabilities, demand stability, competition in market, technically advanced assembly line, surplus cash for adverse situations, stakes in raw material supplier and finished product distributors etc. Those factors that are beyond the control of the company such as crude oil price,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5422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8310" y="1859892"/>
            <a:ext cx="10567554" cy="3785652"/>
          </a:xfrm>
          <a:prstGeom prst="rect">
            <a:avLst/>
          </a:prstGeom>
        </p:spPr>
        <p:txBody>
          <a:bodyPr wrap="square">
            <a:spAutoFit/>
          </a:bodyPr>
          <a:lstStyle/>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dollar exchange rate, political stability, government policy decision etc. come under extrinsic attribute. Many researchers have tried using the historical stock prices as the basis for time series analysis to forecast future stock prices.</a:t>
            </a:r>
          </a:p>
          <a:p>
            <a:pPr marL="342900" indent="-342900">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Many different statistical models were applied since long like moving average (MA), auto regression (AR), weighted moving average, ARIMA, CARIMA etc. Later some non linear models were also tried like GARCH. Recently different neural network models, evolutionary algorithms were being applied for stock prediction with success. </a:t>
            </a:r>
          </a:p>
          <a:p>
            <a:pPr marL="342900" indent="-342900">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Deep neural networks like CNN, RNN are also used with different parameter settings and features. In this paper we shall explore a special type of RNN known as LSTM to predict future company growth based on past stock prices.</a:t>
            </a:r>
            <a:endParaRPr lang="en-IN" sz="2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052456" y="561109"/>
            <a:ext cx="3501736" cy="861774"/>
          </a:xfrm>
          <a:prstGeom prst="rect">
            <a:avLst/>
          </a:prstGeom>
          <a:noFill/>
        </p:spPr>
        <p:txBody>
          <a:bodyPr wrap="square" rtlCol="0">
            <a:spAutoFit/>
          </a:bodyPr>
          <a:lstStyle/>
          <a:p>
            <a:r>
              <a:rPr lang="en-IN" sz="5000"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822899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4473" y="633845"/>
            <a:ext cx="5268189" cy="861774"/>
          </a:xfrm>
          <a:prstGeom prst="rect">
            <a:avLst/>
          </a:prstGeom>
          <a:noFill/>
        </p:spPr>
        <p:txBody>
          <a:bodyPr wrap="square" rtlCol="0">
            <a:spAutoFit/>
          </a:bodyPr>
          <a:lstStyle/>
          <a:p>
            <a:r>
              <a:rPr lang="en-IN" sz="5000" dirty="0">
                <a:latin typeface="Times New Roman" panose="02020603050405020304" pitchFamily="18" charset="0"/>
                <a:cs typeface="Times New Roman" panose="02020603050405020304" pitchFamily="18" charset="0"/>
              </a:rPr>
              <a:t>Problem Statement</a:t>
            </a:r>
          </a:p>
        </p:txBody>
      </p:sp>
      <p:sp>
        <p:nvSpPr>
          <p:cNvPr id="4" name="Rectangle 3"/>
          <p:cNvSpPr/>
          <p:nvPr/>
        </p:nvSpPr>
        <p:spPr>
          <a:xfrm>
            <a:off x="945572" y="2015617"/>
            <a:ext cx="10775372" cy="3477875"/>
          </a:xfrm>
          <a:prstGeom prst="rect">
            <a:avLst/>
          </a:prstGeom>
        </p:spPr>
        <p:txBody>
          <a:bodyPr wrap="square">
            <a:spAutoFit/>
          </a:bodyPr>
          <a:lstStyle/>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stock market appears in the news every day. You hear about it every time it reaches a new high or a new low. </a:t>
            </a:r>
          </a:p>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rate of investment and business opportunities in the Stock market can increase if an efficient algorithm could be devised to predict the short-term price of an individual stock.</a:t>
            </a:r>
          </a:p>
          <a:p>
            <a:pPr marL="342900" indent="-342900">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Previous methods of stock predictions involve the use of Artificial Neural Networks and Convolution Neural Networks which has an error loss at an average of 20%. </a:t>
            </a:r>
          </a:p>
          <a:p>
            <a:pPr marL="342900" indent="-342900">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In this report, we will see if there is a possibility of devising a model using Recurrent Neural Network which will predict stock price with a less percentage of error. And if the answer turns to be YES, we will also see how reliable and efficient this model will be.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13026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133</TotalTime>
  <Words>2254</Words>
  <Application>Microsoft Office PowerPoint</Application>
  <PresentationFormat>Widescreen</PresentationFormat>
  <Paragraphs>142</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Century Gothic</vt:lpstr>
      <vt:lpstr>Garamond</vt:lpstr>
      <vt:lpstr>Times New Roman</vt:lpstr>
      <vt:lpstr>Savon</vt:lpstr>
      <vt:lpstr>PowerPoint Presentation</vt:lpstr>
      <vt:lpstr>ADVANCED ALGORITHMS IN STOCK MARKET  PRICE FORECASTING                                   BATCH-07 CSM  </vt:lpstr>
      <vt:lpstr>OUTLINE:</vt:lpstr>
      <vt:lpstr>Team: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 Using LSTM On Indian Share Market</dc:title>
  <dc:creator>Admin</dc:creator>
  <cp:lastModifiedBy>3332Charan M</cp:lastModifiedBy>
  <cp:revision>15</cp:revision>
  <dcterms:created xsi:type="dcterms:W3CDTF">2024-03-18T10:47:57Z</dcterms:created>
  <dcterms:modified xsi:type="dcterms:W3CDTF">2024-04-23T15:45:58Z</dcterms:modified>
</cp:coreProperties>
</file>