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2" r:id="rId6"/>
    <p:sldId id="257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3" y="239282"/>
            <a:ext cx="8229600" cy="85205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6" y="405391"/>
            <a:ext cx="519113" cy="5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A23B-249D-4490-92CA-B55E79B3B29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57B1-7000-47CE-AEA0-C213D84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obe-Marketing-Cloud" TargetMode="External"/><Relationship Id="rId3" Type="http://schemas.openxmlformats.org/officeDocument/2006/relationships/hyperlink" Target="http://docs.adobe.com/docs/en/aem/6-0/develop/ref/granite-ui/api/index.html" TargetMode="External"/><Relationship Id="rId7" Type="http://schemas.openxmlformats.org/officeDocument/2006/relationships/hyperlink" Target="http://docs.adobe.com/docs/en/aem/6-0/develop/dev-tools/dialog-conversion.html" TargetMode="External"/><Relationship Id="rId2" Type="http://schemas.openxmlformats.org/officeDocument/2006/relationships/hyperlink" Target="http://docs.adobe.com/docs/en/cq/5-6-1/touch-ui/coral-ui/jsdoc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obe-consulting-services.github.io/acs-aem-commons/" TargetMode="External"/><Relationship Id="rId5" Type="http://schemas.openxmlformats.org/officeDocument/2006/relationships/hyperlink" Target="https://github.com/Adobe-Marketing-Cloud/tools/tree/master/repo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docs.adobe.com/docs/en/aem/6-0/develop/platform/overlays.html" TargetMode="External"/><Relationship Id="rId9" Type="http://schemas.openxmlformats.org/officeDocument/2006/relationships/hyperlink" Target="http://dev.day.com/content/ddc/en/gems/user-interface-customization-for-aem-6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2838"/>
          </a:xfrm>
        </p:spPr>
        <p:txBody>
          <a:bodyPr/>
          <a:lstStyle/>
          <a:p>
            <a:r>
              <a:rPr lang="en-US" dirty="0" smtClean="0"/>
              <a:t>     AEM Touch 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4017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Scott Macdonald </a:t>
            </a:r>
          </a:p>
          <a:p>
            <a:pPr marL="0" indent="0" algn="r">
              <a:buNone/>
            </a:pPr>
            <a:r>
              <a:rPr lang="en-US" dirty="0"/>
              <a:t>Sreekanth Choudry Nalabotu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22860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UI – What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Content Repository (JCR)</a:t>
            </a:r>
          </a:p>
          <a:p>
            <a:endParaRPr lang="en-US" dirty="0"/>
          </a:p>
          <a:p>
            <a:r>
              <a:rPr lang="en-US" dirty="0" smtClean="0"/>
              <a:t>Sling Request Processing</a:t>
            </a:r>
          </a:p>
          <a:p>
            <a:endParaRPr lang="en-US" dirty="0"/>
          </a:p>
          <a:p>
            <a:r>
              <a:rPr lang="en-US" dirty="0" smtClean="0"/>
              <a:t>Coral Styling, Granite UI framework </a:t>
            </a:r>
          </a:p>
          <a:p>
            <a:endParaRPr lang="en-US" dirty="0"/>
          </a:p>
          <a:p>
            <a:r>
              <a:rPr lang="en-US" dirty="0" smtClean="0"/>
              <a:t>Touch UI - Sites, Assets, Projects, Apps ….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7462"/>
            <a:ext cx="3666744" cy="50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2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 JS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5562"/>
          </a:xfrm>
        </p:spPr>
        <p:txBody>
          <a:bodyPr/>
          <a:lstStyle/>
          <a:p>
            <a:r>
              <a:rPr lang="en-US" sz="2500" dirty="0" smtClean="0"/>
              <a:t>Build UI with client side scripting for Desktop experience</a:t>
            </a:r>
          </a:p>
          <a:p>
            <a:r>
              <a:rPr lang="en-US" sz="2500" dirty="0" smtClean="0"/>
              <a:t>JS everywhere, generated html too complex to understand</a:t>
            </a:r>
          </a:p>
          <a:p>
            <a:r>
              <a:rPr lang="en-US" sz="2500" dirty="0" smtClean="0"/>
              <a:t>Sounds like Rocket Science, not Web Development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     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Ext JS                                 Developer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33800"/>
            <a:ext cx="37338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33800"/>
            <a:ext cx="3886200" cy="25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32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Touch UI – Granite &amp;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32" y="1066800"/>
            <a:ext cx="8229600" cy="5503985"/>
          </a:xfrm>
        </p:spPr>
        <p:txBody>
          <a:bodyPr/>
          <a:lstStyle/>
          <a:p>
            <a:r>
              <a:rPr lang="en-US" sz="2500" dirty="0" smtClean="0"/>
              <a:t>Hypermedia-driven UI, Coral widgets &amp; styling, Granite UI framework for Desktop, Tablets, Mobile</a:t>
            </a:r>
          </a:p>
          <a:p>
            <a:r>
              <a:rPr lang="en-US" sz="2500" dirty="0" smtClean="0"/>
              <a:t>Html + CSS + JS (</a:t>
            </a:r>
            <a:r>
              <a:rPr lang="en-US" sz="2500" dirty="0" err="1" smtClean="0"/>
              <a:t>Jquery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Server + Client, generating </a:t>
            </a:r>
            <a:r>
              <a:rPr lang="en-US" sz="2500" dirty="0"/>
              <a:t>H</a:t>
            </a:r>
            <a:r>
              <a:rPr lang="en-US" sz="2500" dirty="0" smtClean="0"/>
              <a:t>tml &amp; UI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/>
              <a:t> 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Touch UI                             Developer</a:t>
            </a:r>
          </a:p>
          <a:p>
            <a:pPr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3979984"/>
            <a:ext cx="3694386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38600"/>
            <a:ext cx="3048000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031631"/>
          </a:xfrm>
        </p:spPr>
        <p:txBody>
          <a:bodyPr>
            <a:normAutofit/>
          </a:bodyPr>
          <a:lstStyle/>
          <a:p>
            <a:r>
              <a:rPr lang="en-US" dirty="0" smtClean="0"/>
              <a:t>       Debugging tools – BREAK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512"/>
            <a:ext cx="4267200" cy="5539887"/>
          </a:xfrm>
        </p:spPr>
        <p:txBody>
          <a:bodyPr>
            <a:noAutofit/>
          </a:bodyPr>
          <a:lstStyle/>
          <a:p>
            <a:r>
              <a:rPr lang="en-US" sz="2200" dirty="0" smtClean="0"/>
              <a:t>VLT, Brackets, Repo to push/sync code from CRX</a:t>
            </a:r>
          </a:p>
          <a:p>
            <a:r>
              <a:rPr lang="en-US" sz="2200" dirty="0" smtClean="0"/>
              <a:t>IDE Java, JSP Debugger</a:t>
            </a:r>
          </a:p>
          <a:p>
            <a:r>
              <a:rPr lang="en-US" sz="2200" dirty="0" smtClean="0"/>
              <a:t>F12 is SOS - JS Debugger, Chrome Dev Tools, Firebug,  IE Dev tools, Html Inspection</a:t>
            </a:r>
          </a:p>
          <a:p>
            <a:r>
              <a:rPr lang="en-US" sz="2200" dirty="0" smtClean="0"/>
              <a:t>REST Client (Postman), Cookie manager etc.</a:t>
            </a:r>
          </a:p>
          <a:p>
            <a:r>
              <a:rPr lang="en-US" sz="2200" dirty="0" smtClean="0"/>
              <a:t>Gather available source code – AEM </a:t>
            </a:r>
            <a:r>
              <a:rPr lang="en-US" sz="2200" dirty="0" err="1" smtClean="0"/>
              <a:t>Jsps</a:t>
            </a:r>
            <a:r>
              <a:rPr lang="en-US" sz="2200" dirty="0" smtClean="0"/>
              <a:t>, Sling, Jackrabbit etc.</a:t>
            </a:r>
          </a:p>
          <a:p>
            <a:r>
              <a:rPr lang="en-US" sz="2200" dirty="0" smtClean="0"/>
              <a:t>Debug yourself, </a:t>
            </a:r>
            <a:r>
              <a:rPr lang="en-US" sz="2200" dirty="0" smtClean="0"/>
              <a:t>teaches </a:t>
            </a:r>
            <a:r>
              <a:rPr lang="en-US" sz="2200" dirty="0" smtClean="0"/>
              <a:t>a lot</a:t>
            </a:r>
          </a:p>
          <a:p>
            <a:r>
              <a:rPr lang="en-US" sz="2200" dirty="0" smtClean="0"/>
              <a:t>Do anything that cuts down </a:t>
            </a:r>
            <a:r>
              <a:rPr lang="en-US" sz="2200" dirty="0" err="1" smtClean="0"/>
              <a:t>dev</a:t>
            </a:r>
            <a:r>
              <a:rPr lang="en-US" sz="2200" dirty="0" smtClean="0"/>
              <a:t>/deploy steps – </a:t>
            </a:r>
            <a:r>
              <a:rPr lang="en-US" sz="2200" dirty="0" err="1" smtClean="0"/>
              <a:t>vlt</a:t>
            </a:r>
            <a:r>
              <a:rPr lang="en-US" sz="2200" dirty="0" smtClean="0"/>
              <a:t>, overlay creator etc.</a:t>
            </a:r>
          </a:p>
          <a:p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66800"/>
            <a:ext cx="390812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 smtClean="0"/>
              <a:t>    Debugging Widgets – the M.O.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52578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Get code from CRX, using </a:t>
            </a:r>
            <a:r>
              <a:rPr lang="en-US" sz="2600" dirty="0" err="1" smtClean="0"/>
              <a:t>vlt</a:t>
            </a:r>
            <a:r>
              <a:rPr lang="en-US" sz="2600" dirty="0" smtClean="0"/>
              <a:t> or download as </a:t>
            </a:r>
            <a:r>
              <a:rPr lang="en-US" sz="2600" dirty="0" smtClean="0"/>
              <a:t>package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             &lt;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workspaceFilter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version="1.0"&gt;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     &lt;filter root="/libs/granite/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"/&gt;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    &lt;filter root="/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clientlibs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/granite/coralui2"/&gt;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&lt;/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workspaceFilter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sz="2600" dirty="0" smtClean="0"/>
              <a:t>Setup </a:t>
            </a:r>
            <a:r>
              <a:rPr lang="en-US" sz="2600" dirty="0"/>
              <a:t>IDE </a:t>
            </a:r>
            <a:r>
              <a:rPr lang="en-US" sz="2600" dirty="0" smtClean="0"/>
              <a:t>Java, JSP Debugger, Chrome debugger</a:t>
            </a:r>
          </a:p>
          <a:p>
            <a:r>
              <a:rPr lang="en-US" sz="2600" dirty="0" smtClean="0"/>
              <a:t>Starting trouble? - Use XHR break point</a:t>
            </a:r>
          </a:p>
          <a:p>
            <a:r>
              <a:rPr lang="en-US" sz="2600" dirty="0" smtClean="0"/>
              <a:t>debugger </a:t>
            </a:r>
            <a:r>
              <a:rPr lang="en-US" sz="2600" dirty="0"/>
              <a:t>keyword</a:t>
            </a:r>
            <a:r>
              <a:rPr lang="en-US" sz="2600" dirty="0" smtClean="0"/>
              <a:t>, html </a:t>
            </a:r>
            <a:r>
              <a:rPr lang="en-US" sz="2600" dirty="0"/>
              <a:t>inspector, </a:t>
            </a:r>
            <a:r>
              <a:rPr lang="en-US" sz="2600" dirty="0" smtClean="0"/>
              <a:t>watches, edit breakpoints, console snippets</a:t>
            </a:r>
          </a:p>
          <a:p>
            <a:r>
              <a:rPr lang="en-US" sz="2600" dirty="0" smtClean="0"/>
              <a:t>Right frame for executing snippets –  </a:t>
            </a:r>
            <a:r>
              <a:rPr lang="en-US" sz="2100" dirty="0" err="1" smtClean="0"/>
              <a:t>Granite.author.store</a:t>
            </a:r>
            <a:r>
              <a:rPr lang="en-US" sz="2100" dirty="0" smtClean="0"/>
              <a:t>, </a:t>
            </a:r>
            <a:r>
              <a:rPr lang="en-US" sz="2100" dirty="0" err="1" smtClean="0"/>
              <a:t>CQ.WCM.getEditables</a:t>
            </a:r>
            <a:r>
              <a:rPr lang="en-US" sz="2100" dirty="0" smtClean="0"/>
              <a:t>()</a:t>
            </a:r>
            <a:endParaRPr lang="en-US" sz="21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1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71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Engaging with Touch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0292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Sling Resource </a:t>
            </a:r>
            <a:r>
              <a:rPr lang="en-US" sz="2400" dirty="0" smtClean="0"/>
              <a:t>Merger</a:t>
            </a:r>
          </a:p>
          <a:p>
            <a:endParaRPr lang="en-US" sz="2400" dirty="0" smtClean="0"/>
          </a:p>
          <a:p>
            <a:r>
              <a:rPr lang="en-US" sz="2400" dirty="0" smtClean="0"/>
              <a:t>Granite </a:t>
            </a:r>
            <a:r>
              <a:rPr lang="en-US" sz="2400" dirty="0" err="1" smtClean="0"/>
              <a:t>adaptTo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Simple Touch UI </a:t>
            </a:r>
            <a:r>
              <a:rPr lang="en-US" sz="2400" dirty="0" smtClean="0"/>
              <a:t>Component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sling:include</a:t>
            </a:r>
            <a:r>
              <a:rPr lang="en-US" sz="2400" dirty="0" smtClean="0"/>
              <a:t>, </a:t>
            </a:r>
            <a:r>
              <a:rPr lang="en-US" sz="2400" dirty="0"/>
              <a:t>@</a:t>
            </a:r>
            <a:r>
              <a:rPr lang="en-US" sz="2400" dirty="0" smtClean="0"/>
              <a:t>include</a:t>
            </a:r>
            <a:r>
              <a:rPr lang="en-US" sz="2400" dirty="0"/>
              <a:t>, </a:t>
            </a:r>
            <a:r>
              <a:rPr lang="en-US" sz="2400" dirty="0" err="1" smtClean="0"/>
              <a:t>cq:include</a:t>
            </a:r>
            <a:r>
              <a:rPr lang="en-US" sz="2400" dirty="0" smtClean="0"/>
              <a:t>, extend </a:t>
            </a:r>
            <a:r>
              <a:rPr lang="en-US" sz="2400" dirty="0" err="1" smtClean="0"/>
              <a:t>CUI.Widget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Explore Coral, Granite API before trying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smtClean="0"/>
              <a:t>DOM</a:t>
            </a:r>
          </a:p>
          <a:p>
            <a:endParaRPr lang="en-US" sz="2400" dirty="0" smtClean="0"/>
          </a:p>
          <a:p>
            <a:r>
              <a:rPr lang="en-US" sz="2400" dirty="0" smtClean="0"/>
              <a:t>Dialog </a:t>
            </a:r>
            <a:r>
              <a:rPr lang="en-US" sz="2400" dirty="0" smtClean="0"/>
              <a:t>listeners</a:t>
            </a:r>
          </a:p>
          <a:p>
            <a:endParaRPr lang="en-US" sz="2400" dirty="0" smtClean="0"/>
          </a:p>
          <a:p>
            <a:r>
              <a:rPr lang="en-US" sz="2400" dirty="0" smtClean="0"/>
              <a:t>Editable toolbar action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71599"/>
            <a:ext cx="3352800" cy="47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36785"/>
            <a:ext cx="4800600" cy="5240215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hlinkClick r:id="rId2"/>
              </a:rPr>
              <a:t>https://helpx.adobe.com/experience-manager/using/creating-touchui-component.html</a:t>
            </a:r>
            <a:endParaRPr lang="en-US" sz="1800" dirty="0" smtClean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docs.adobe.com/docs/en/cq/5-6-1/touch-ui/coral-ui/jsdoc/index.html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docs.adobe.com/docs/en/aem/6-0/develop/ref/granite-ui/api/index.html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docs.adobe.com/docs/en/aem/6-0/develop/platform/overlays.html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github.com/Adobe-Marketing-Cloud/tools/tree/master/repo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6"/>
              </a:rPr>
              <a:t>http://adobe-consulting-services.github.io/acs-aem-commons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docs.adobe.com/docs/en/aem/6-0/develop/dev-tools/dialog-conversion.html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github.com/Adobe-Marketing-Cloud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dev.day.com/content/ddc/en/gems/user-interface-customization-for-aem-6.html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5" y="1219200"/>
            <a:ext cx="346805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79" y="1600200"/>
            <a:ext cx="3290641" cy="4525963"/>
          </a:xfrm>
        </p:spPr>
      </p:pic>
    </p:spTree>
    <p:extLst>
      <p:ext uri="{BB962C8B-B14F-4D97-AF65-F5344CB8AC3E}">
        <p14:creationId xmlns:p14="http://schemas.microsoft.com/office/powerpoint/2010/main" val="25378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351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AEM Touch UI Components</vt:lpstr>
      <vt:lpstr>Touch UI – What is it?</vt:lpstr>
      <vt:lpstr>Ext JS Development</vt:lpstr>
      <vt:lpstr>Touch UI – Granite &amp; JQuery</vt:lpstr>
      <vt:lpstr>       Debugging tools – BREAK BAD</vt:lpstr>
      <vt:lpstr>    Debugging Widgets – the M.O.</vt:lpstr>
      <vt:lpstr>Engaging with Touch UI</vt:lpstr>
      <vt:lpstr>Resources</vt:lpstr>
      <vt:lpstr>Thank you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UI – 3rd rock from the JCR</dc:title>
  <dc:creator>Yeah!</dc:creator>
  <cp:lastModifiedBy>Yeah!</cp:lastModifiedBy>
  <cp:revision>166</cp:revision>
  <dcterms:created xsi:type="dcterms:W3CDTF">2015-04-08T20:09:17Z</dcterms:created>
  <dcterms:modified xsi:type="dcterms:W3CDTF">2015-04-15T22:13:51Z</dcterms:modified>
</cp:coreProperties>
</file>