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autoCompressPictures="0">
  <p:sldMasterIdLst>
    <p:sldMasterId id="2147483648" r:id="rId1"/>
  </p:sldMasterIdLst>
  <p:notesMasterIdLst>
    <p:notesMasterId r:id="rId13"/>
  </p:notesMasterIdLst>
  <p:sldIdLst>
    <p:sldId id="296" r:id="rId3"/>
    <p:sldId id="293" r:id="rId4"/>
    <p:sldId id="297" r:id="rId5"/>
    <p:sldId id="295" r:id="rId6"/>
    <p:sldId id="299" r:id="rId7"/>
    <p:sldId id="298" r:id="rId8"/>
    <p:sldId id="300" r:id="rId9"/>
    <p:sldId id="301" r:id="rId10"/>
    <p:sldId id="303" r:id="rId11"/>
    <p:sldId id="304" r:id="rId12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40" y="-96"/>
      </p:cViewPr>
      <p:guideLst>
        <p:guide orient="horz" pos="21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信息论与编码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实验课程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1341" y="2402237"/>
            <a:ext cx="7893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、本实验课程是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信息论与编码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课程的配套课程；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、根据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实验报告（相当于课内作业）</a:t>
            </a:r>
            <a:r>
              <a:rPr lang="zh-CN" altLang="en-US" sz="2400" b="1" dirty="0" smtClean="0"/>
              <a:t>评定实验成绩：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、本课程不排进课表，具体上课时间由</a:t>
            </a:r>
            <a:r>
              <a:rPr lang="zh-CN" altLang="en-US" sz="2400" b="1" dirty="0" smtClean="0"/>
              <a:t>师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/>
              <a:t>生</a:t>
            </a:r>
            <a:r>
              <a:rPr lang="zh-CN" altLang="en-US" sz="2400" b="1" dirty="0" smtClean="0"/>
              <a:t>和实验室协商确定。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、本学期</a:t>
            </a:r>
            <a:r>
              <a:rPr lang="zh-CN" altLang="en-US" sz="2400" b="1" dirty="0"/>
              <a:t>实验</a:t>
            </a:r>
            <a:r>
              <a:rPr lang="zh-CN" altLang="en-US" sz="2400" b="1" dirty="0" smtClean="0"/>
              <a:t>时间是：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11</a:t>
            </a:r>
            <a:r>
              <a:rPr lang="zh-CN" altLang="en-US" sz="2400" b="1" dirty="0" smtClean="0"/>
              <a:t>周周二、四下午</a:t>
            </a:r>
            <a:r>
              <a:rPr lang="zh-CN" altLang="en-US" sz="2400" b="1" dirty="0" smtClean="0"/>
              <a:t>，四节连上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、请同学们严格遵守上下课时间，不得无故缺席，课堂上组织签到。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实验六：</a:t>
            </a:r>
            <a:r>
              <a:rPr lang="zh-CN" altLang="zh-CN" sz="4400" dirty="0">
                <a:latin typeface="Times New Roman" panose="02020603050405020304" pitchFamily="124" charset="0"/>
              </a:rPr>
              <a:t>一般线性码的编码和译码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8689" y="1859340"/>
            <a:ext cx="8289561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要求：学习求校验矩阵、标准阵列的算法；验证例题；习题编程、调试、实验报告。</a:t>
            </a:r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、预习</a:t>
            </a:r>
            <a:r>
              <a:rPr lang="zh-CN" altLang="en-US" sz="2800" dirty="0"/>
              <a:t>要求：预习</a:t>
            </a:r>
            <a:r>
              <a:rPr lang="en-US" altLang="zh-CN" sz="2800" dirty="0"/>
              <a:t>《</a:t>
            </a:r>
            <a:r>
              <a:rPr lang="zh-CN" altLang="en-US" sz="2800" dirty="0"/>
              <a:t>实验六：一般线性码的编码</a:t>
            </a:r>
            <a:r>
              <a:rPr lang="en-US" altLang="zh-CN" sz="2800" dirty="0"/>
              <a:t>》</a:t>
            </a:r>
            <a:r>
              <a:rPr lang="zh-CN" altLang="en-US" sz="2800" dirty="0"/>
              <a:t>中的内容</a:t>
            </a:r>
            <a:endParaRPr lang="zh-CN" altLang="en-US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、操作</a:t>
            </a:r>
            <a:r>
              <a:rPr lang="zh-CN" altLang="en-US" sz="2800" dirty="0"/>
              <a:t>与观察：运行例题中题目；编程序计算练习</a:t>
            </a:r>
            <a:r>
              <a:rPr lang="en-US" altLang="zh-CN" sz="2800" dirty="0"/>
              <a:t>1</a:t>
            </a:r>
            <a:r>
              <a:rPr lang="zh-CN" altLang="en-US" sz="2800" dirty="0"/>
              <a:t>、练习</a:t>
            </a:r>
            <a:r>
              <a:rPr lang="en-US" altLang="zh-CN" sz="2800" dirty="0"/>
              <a:t>2</a:t>
            </a:r>
            <a:r>
              <a:rPr lang="zh-CN" altLang="en-US" sz="2800" dirty="0"/>
              <a:t>、练习</a:t>
            </a:r>
            <a:r>
              <a:rPr lang="en-US" altLang="zh-CN" sz="2800" dirty="0"/>
              <a:t>3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报告要求</a:t>
            </a:r>
            <a:r>
              <a:rPr lang="zh-CN" altLang="en-US" sz="2800" dirty="0" smtClean="0"/>
              <a:t>：编</a:t>
            </a:r>
            <a:r>
              <a:rPr lang="zh-CN" altLang="en-US" sz="2800" dirty="0"/>
              <a:t>程序计算练习</a:t>
            </a:r>
            <a:r>
              <a:rPr lang="en-US" altLang="zh-CN" sz="2800" dirty="0"/>
              <a:t>1</a:t>
            </a:r>
            <a:r>
              <a:rPr lang="zh-CN" altLang="en-US" sz="2800" dirty="0"/>
              <a:t>、练习</a:t>
            </a:r>
            <a:r>
              <a:rPr lang="en-US" altLang="zh-CN" sz="2800" dirty="0"/>
              <a:t>2</a:t>
            </a:r>
            <a:r>
              <a:rPr lang="zh-CN" altLang="en-US" sz="2800" dirty="0"/>
              <a:t>、练习</a:t>
            </a:r>
            <a:r>
              <a:rPr lang="en-US" altLang="zh-CN" sz="2800" dirty="0" smtClean="0"/>
              <a:t>3</a:t>
            </a:r>
            <a:r>
              <a:rPr lang="zh-CN" altLang="en-US" sz="28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（矩阵</a:t>
            </a:r>
            <a:r>
              <a:rPr lang="en-US" altLang="zh-CN" sz="28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G</a:t>
            </a:r>
            <a:r>
              <a:rPr lang="zh-CN" altLang="en-US" sz="28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去掉最后两列）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按实验报告格式要求编辑、打印、上交。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lang="zh-CN" altLang="en-US" b="1" dirty="0" smtClean="0"/>
              <a:t>实验要求：</a:t>
            </a:r>
            <a:endParaRPr lang="zh-CN" altLang="en-US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0867" y="2117760"/>
            <a:ext cx="81237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）读懂例题中程序或算法函数模块，必要时能够作注释说明；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）将程序输入</a:t>
            </a:r>
            <a:r>
              <a:rPr lang="en-US" altLang="zh-CN" sz="2800" dirty="0" err="1"/>
              <a:t>matlab</a:t>
            </a:r>
            <a:r>
              <a:rPr lang="zh-CN" altLang="en-US" sz="2800" dirty="0"/>
              <a:t>的程序编辑器，能够出错时会调试，实现例题的运行效果；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）根据每个实验</a:t>
            </a:r>
            <a:r>
              <a:rPr lang="zh-CN" altLang="en-US" sz="2800" dirty="0" smtClean="0"/>
              <a:t>的具体要求修改程序和数据</a:t>
            </a:r>
            <a:r>
              <a:rPr lang="zh-CN" altLang="en-US" sz="2800" dirty="0"/>
              <a:t>，做出实验结果；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）分析实验目的和结果的</a:t>
            </a:r>
            <a:r>
              <a:rPr lang="zh-CN" altLang="en-US" sz="2800" dirty="0" smtClean="0"/>
              <a:t>意义。</a:t>
            </a:r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）按照实验报告模板和要要求，编写实验报告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lang="zh-CN" altLang="en-US" b="1" dirty="0" smtClean="0"/>
              <a:t>实验要求：</a:t>
            </a:r>
            <a:endParaRPr lang="zh-CN" altLang="en-US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0867" y="2117760"/>
            <a:ext cx="81237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）每二个同学一组（自由组合后上报名单到</a:t>
            </a:r>
            <a:r>
              <a:rPr lang="en-US" altLang="zh-CN" sz="2800" dirty="0"/>
              <a:t>QQ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），每组提交</a:t>
            </a:r>
            <a:r>
              <a:rPr lang="zh-CN" altLang="en-US" sz="2800" dirty="0"/>
              <a:t>一份实验</a:t>
            </a:r>
            <a:r>
              <a:rPr lang="zh-CN" altLang="en-US" sz="2800" dirty="0" smtClean="0"/>
              <a:t>报告；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）六个实验需要写六个实验报告，做六个实验习题（每个实验至少一个习题</a:t>
            </a:r>
            <a:r>
              <a:rPr lang="zh-CN" altLang="en-US" sz="2800" dirty="0" smtClean="0"/>
              <a:t>），每个</a:t>
            </a:r>
            <a:r>
              <a:rPr lang="zh-CN" altLang="en-US" sz="2800" dirty="0" smtClean="0"/>
              <a:t>实验报告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不超过二张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A4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纸，反正面打印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）自己设计一个实验报告封面，打印好实验报告，用订书机装订</a:t>
            </a:r>
            <a:r>
              <a:rPr lang="zh-CN" altLang="en-US" sz="2800" dirty="0" smtClean="0"/>
              <a:t>好，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于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11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月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11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日考试时提交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/>
          </a:bodyPr>
          <a:lstStyle/>
          <a:p>
            <a:pPr algn="just" eaLnBrk="1" hangingPunct="1"/>
            <a:r>
              <a:rPr lang="zh-CN" altLang="en-US" b="1" dirty="0" smtClean="0"/>
              <a:t>文件名使用规范要求</a:t>
            </a:r>
            <a:endParaRPr lang="zh-CN" altLang="en-US" b="1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4039" y="1797434"/>
            <a:ext cx="8394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9</a:t>
            </a:r>
            <a:r>
              <a:rPr lang="zh-CN" altLang="en-US" sz="2400" dirty="0"/>
              <a:t>）每个小组要将每个实验报告</a:t>
            </a:r>
            <a:r>
              <a:rPr lang="zh-CN" altLang="en-US" sz="2400" dirty="0" smtClean="0"/>
              <a:t>中使用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代码和实验报告打包</a:t>
            </a:r>
            <a:r>
              <a:rPr lang="zh-CN" altLang="en-US" sz="2400" dirty="0"/>
              <a:t>后发到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教学群文件的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实验报告目录</a:t>
            </a:r>
            <a:r>
              <a:rPr lang="zh-CN" altLang="en-US" sz="2400" dirty="0"/>
              <a:t>中，截止日期</a:t>
            </a:r>
            <a:r>
              <a:rPr lang="en-US" altLang="zh-CN" sz="2400" dirty="0"/>
              <a:t>11</a:t>
            </a:r>
            <a:r>
              <a:rPr lang="zh-CN" altLang="en-US" sz="2400" dirty="0"/>
              <a:t>月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日</a:t>
            </a:r>
            <a:r>
              <a:rPr lang="en-US" altLang="zh-CN" sz="2400" dirty="0"/>
              <a:t>24</a:t>
            </a:r>
            <a:r>
              <a:rPr lang="zh-CN" altLang="en-US" sz="2400" dirty="0"/>
              <a:t>点。</a:t>
            </a:r>
            <a:endParaRPr lang="zh-CN" altLang="en-US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）打包</a:t>
            </a:r>
            <a:r>
              <a:rPr lang="zh-CN" altLang="en-US" sz="2400" dirty="0" smtClean="0"/>
              <a:t>文件名规范：</a:t>
            </a:r>
            <a:r>
              <a:rPr lang="en-US" altLang="zh-CN" sz="2400" dirty="0" err="1" smtClean="0"/>
              <a:t>exp</a:t>
            </a:r>
            <a:r>
              <a:rPr lang="zh-CN" altLang="en-US" sz="2400" dirty="0" smtClean="0"/>
              <a:t>序号</a:t>
            </a:r>
            <a:r>
              <a:rPr lang="en-US" altLang="zh-CN" sz="2400" dirty="0"/>
              <a:t>_</a:t>
            </a:r>
            <a:r>
              <a:rPr lang="zh-CN" altLang="en-US" sz="2400" dirty="0" smtClean="0"/>
              <a:t>学号</a:t>
            </a:r>
            <a:r>
              <a:rPr lang="en-US" altLang="zh-CN" sz="2400" dirty="0" smtClean="0"/>
              <a:t>1+</a:t>
            </a:r>
            <a:r>
              <a:rPr lang="zh-CN" altLang="en-US" sz="2400" dirty="0" smtClean="0"/>
              <a:t>学号</a:t>
            </a:r>
            <a:r>
              <a:rPr lang="en-US" altLang="zh-CN" sz="2400" dirty="0" smtClean="0"/>
              <a:t>2.rar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比如：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exp5_05183800_10183801.rar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zh-CN" altLang="en-US" sz="24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）必做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个实验，其中第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个算术码可选。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实验一：</a:t>
            </a:r>
            <a:r>
              <a:rPr lang="zh-CN" altLang="en-US" sz="4400" dirty="0" smtClean="0"/>
              <a:t>分组消息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1560" y="1720840"/>
            <a:ext cx="81178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内容：（</a:t>
            </a:r>
            <a:r>
              <a:rPr lang="en-US" altLang="zh-CN" sz="2800" dirty="0"/>
              <a:t>1</a:t>
            </a:r>
            <a:r>
              <a:rPr lang="zh-CN" altLang="en-US" sz="2800" dirty="0"/>
              <a:t>）十进制与二进制的转换</a:t>
            </a:r>
            <a:r>
              <a:rPr lang="en-US" altLang="zh-CN" sz="2800" dirty="0"/>
              <a:t>;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）消息与码字表示；（</a:t>
            </a:r>
            <a:r>
              <a:rPr lang="en-US" altLang="zh-CN" sz="2800" dirty="0"/>
              <a:t>3</a:t>
            </a:r>
            <a:r>
              <a:rPr lang="zh-CN" altLang="en-US" sz="2800" dirty="0"/>
              <a:t>）关于</a:t>
            </a:r>
            <a:r>
              <a:rPr lang="en-US" altLang="zh-CN" sz="2800" dirty="0"/>
              <a:t>Galois</a:t>
            </a:r>
            <a:r>
              <a:rPr lang="zh-CN" altLang="en-US" sz="2800" dirty="0"/>
              <a:t>域</a:t>
            </a:r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要求：验证例题；习题编程、调试、实验报告。</a:t>
            </a:r>
            <a:endParaRPr lang="zh-CN" altLang="en-US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、预习</a:t>
            </a:r>
            <a:r>
              <a:rPr lang="zh-CN" altLang="en-US" sz="2800" dirty="0"/>
              <a:t>要求：预习</a:t>
            </a:r>
            <a:r>
              <a:rPr lang="en-US" altLang="zh-CN" sz="2800" dirty="0"/>
              <a:t>《</a:t>
            </a:r>
            <a:r>
              <a:rPr lang="zh-CN" altLang="en-US" sz="2800" dirty="0"/>
              <a:t>实验一：分组消息的表示</a:t>
            </a:r>
            <a:r>
              <a:rPr lang="en-US" altLang="zh-CN" sz="2800" dirty="0"/>
              <a:t>》</a:t>
            </a:r>
            <a:r>
              <a:rPr lang="zh-CN" altLang="en-US" sz="2800" dirty="0"/>
              <a:t>中的内容</a:t>
            </a:r>
            <a:endParaRPr lang="zh-CN" altLang="en-US" sz="2800" dirty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、操作</a:t>
            </a:r>
            <a:r>
              <a:rPr lang="zh-CN" altLang="en-US" sz="2800" dirty="0"/>
              <a:t>与观察：运行例题中题目；编写练习</a:t>
            </a:r>
            <a:r>
              <a:rPr lang="en-US" altLang="zh-CN" sz="2800" dirty="0"/>
              <a:t>1</a:t>
            </a:r>
            <a:r>
              <a:rPr lang="zh-CN" altLang="en-US" sz="2800" dirty="0"/>
              <a:t>中的模块，并调试成功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、实验报告要求</a:t>
            </a:r>
            <a:r>
              <a:rPr lang="zh-CN" altLang="en-US" sz="2800" dirty="0" smtClean="0"/>
              <a:t>：</a:t>
            </a:r>
            <a:r>
              <a:rPr lang="zh-CN" altLang="zh-CN" sz="2800" dirty="0" smtClean="0">
                <a:cs typeface="Times New Roman" panose="02020603050405020304" pitchFamily="124" charset="0"/>
              </a:rPr>
              <a:t>编写</a:t>
            </a:r>
            <a:r>
              <a:rPr lang="zh-CN" altLang="zh-CN" sz="2800" dirty="0">
                <a:cs typeface="Times New Roman" panose="02020603050405020304" pitchFamily="124" charset="0"/>
              </a:rPr>
              <a:t>练习</a:t>
            </a:r>
            <a:r>
              <a:rPr lang="en-US" altLang="zh-CN" sz="2800" dirty="0">
                <a:cs typeface="Times New Roman" panose="02020603050405020304" pitchFamily="124" charset="0"/>
              </a:rPr>
              <a:t>1</a:t>
            </a:r>
            <a:r>
              <a:rPr lang="zh-CN" altLang="zh-CN" sz="2800" dirty="0">
                <a:cs typeface="Times New Roman" panose="02020603050405020304" pitchFamily="124" charset="0"/>
              </a:rPr>
              <a:t>中的模块，</a:t>
            </a:r>
            <a:r>
              <a:rPr lang="zh-CN" altLang="zh-CN" sz="2800" dirty="0" smtClean="0">
                <a:cs typeface="Times New Roman" panose="02020603050405020304" pitchFamily="124" charset="0"/>
              </a:rPr>
              <a:t>并举</a:t>
            </a:r>
            <a:r>
              <a:rPr lang="en-US" altLang="zh-CN" sz="2800" dirty="0" smtClean="0">
                <a:cs typeface="Times New Roman" panose="02020603050405020304" pitchFamily="124" charset="0"/>
              </a:rPr>
              <a:t>k=10</a:t>
            </a:r>
            <a:r>
              <a:rPr lang="zh-CN" altLang="zh-CN" sz="2800" dirty="0" smtClean="0">
                <a:cs typeface="Times New Roman" panose="02020603050405020304" pitchFamily="124" charset="0"/>
              </a:rPr>
              <a:t>进行</a:t>
            </a:r>
            <a:r>
              <a:rPr lang="zh-CN" altLang="zh-CN" sz="2800" dirty="0">
                <a:cs typeface="Times New Roman" panose="02020603050405020304" pitchFamily="124" charset="0"/>
              </a:rPr>
              <a:t>调试。按实验报告格式要求编辑、打印、上交</a:t>
            </a:r>
            <a:r>
              <a:rPr lang="zh-CN" altLang="zh-CN" sz="2800" dirty="0" smtClean="0">
                <a:cs typeface="Times New Roman" panose="02020603050405020304" pitchFamily="124" charset="0"/>
              </a:rPr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实验二：</a:t>
            </a:r>
            <a:r>
              <a:rPr lang="zh-CN" altLang="en-US" sz="4400" dirty="0" smtClean="0"/>
              <a:t>分组消息的典型序列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7220" y="1720840"/>
            <a:ext cx="82146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内容：计算分组消息中的典型序列及其发生的概率</a:t>
            </a:r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要求：学习算法步骤和模块；验证例题；习题编程、调试、实验报告。</a:t>
            </a:r>
            <a:endParaRPr lang="zh-CN" altLang="en-US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、预习</a:t>
            </a:r>
            <a:r>
              <a:rPr lang="zh-CN" altLang="en-US" sz="2800" dirty="0"/>
              <a:t>要求：预习</a:t>
            </a:r>
            <a:r>
              <a:rPr lang="en-US" altLang="zh-CN" sz="2800" dirty="0"/>
              <a:t>《</a:t>
            </a:r>
            <a:r>
              <a:rPr lang="zh-CN" altLang="en-US" sz="2800" dirty="0"/>
              <a:t>实验二：典型序列</a:t>
            </a:r>
            <a:r>
              <a:rPr lang="en-US" altLang="zh-CN" sz="2800" dirty="0"/>
              <a:t>》</a:t>
            </a:r>
            <a:r>
              <a:rPr lang="zh-CN" altLang="en-US" sz="2800" dirty="0"/>
              <a:t>中的内容</a:t>
            </a:r>
            <a:endParaRPr lang="zh-CN" altLang="en-US" sz="2800" dirty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、操作</a:t>
            </a:r>
            <a:r>
              <a:rPr lang="zh-CN" altLang="en-US" sz="2800" dirty="0"/>
              <a:t>与观察：运行例题中题目；计算练习</a:t>
            </a:r>
            <a:r>
              <a:rPr lang="en-US" altLang="zh-CN" sz="2800" dirty="0"/>
              <a:t>1</a:t>
            </a:r>
            <a:r>
              <a:rPr lang="zh-CN" altLang="en-US" sz="2800" dirty="0"/>
              <a:t>或练习</a:t>
            </a:r>
            <a:r>
              <a:rPr lang="en-US" altLang="zh-CN" sz="2800" dirty="0"/>
              <a:t>2</a:t>
            </a:r>
            <a:r>
              <a:rPr lang="zh-CN" altLang="en-US" sz="2800" dirty="0"/>
              <a:t>或练习</a:t>
            </a:r>
            <a:r>
              <a:rPr lang="en-US" altLang="zh-CN" sz="2800" dirty="0"/>
              <a:t>3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报告要求</a:t>
            </a:r>
            <a:r>
              <a:rPr lang="zh-CN" altLang="en-US" sz="2800" dirty="0" smtClean="0"/>
              <a:t>：计算</a:t>
            </a:r>
            <a:r>
              <a:rPr lang="zh-CN" altLang="en-US" sz="2800" dirty="0"/>
              <a:t>练习</a:t>
            </a:r>
            <a:r>
              <a:rPr lang="en-US" altLang="zh-CN" sz="2800" dirty="0"/>
              <a:t>1</a:t>
            </a:r>
            <a:r>
              <a:rPr lang="zh-CN" altLang="en-US" sz="2800" dirty="0"/>
              <a:t>或练习</a:t>
            </a:r>
            <a:r>
              <a:rPr lang="en-US" altLang="zh-CN" sz="2800" dirty="0"/>
              <a:t>2</a:t>
            </a:r>
            <a:r>
              <a:rPr lang="zh-CN" altLang="en-US" sz="2800" dirty="0"/>
              <a:t>或练习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其中之一。</a:t>
            </a:r>
            <a:r>
              <a:rPr lang="zh-CN" altLang="en-US" sz="2800" dirty="0"/>
              <a:t>按实验报告格式要求编辑、打印、上交。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实验三：</a:t>
            </a:r>
            <a:r>
              <a:rPr lang="zh-CN" altLang="en-US" sz="4400" dirty="0"/>
              <a:t>仙农码的编码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305" y="1754409"/>
            <a:ext cx="77055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24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24" charset="0"/>
              </a:rPr>
              <a:t>、</a:t>
            </a:r>
            <a:r>
              <a:rPr lang="zh-CN" altLang="zh-CN" sz="2800" dirty="0" smtClean="0">
                <a:latin typeface="Times New Roman" panose="02020603050405020304" pitchFamily="124" charset="0"/>
              </a:rPr>
              <a:t>实验</a:t>
            </a:r>
            <a:r>
              <a:rPr lang="zh-CN" altLang="zh-CN" sz="2800" dirty="0">
                <a:latin typeface="Times New Roman" panose="02020603050405020304" pitchFamily="124" charset="0"/>
              </a:rPr>
              <a:t>内容：仙农码的编码 </a:t>
            </a:r>
            <a:endParaRPr lang="en-US" altLang="zh-CN" sz="2800" dirty="0" smtClean="0"/>
          </a:p>
          <a:p>
            <a:r>
              <a:rPr lang="en-US" altLang="zh-CN" sz="2800" dirty="0"/>
              <a:t>2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要求：验证例题；习题编程、调试、实验报告。</a:t>
            </a:r>
            <a:endParaRPr lang="zh-CN" altLang="en-US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 smtClean="0"/>
              <a:t>、预习</a:t>
            </a:r>
            <a:r>
              <a:rPr lang="zh-CN" altLang="en-US" sz="2800" dirty="0"/>
              <a:t>要求：预习</a:t>
            </a:r>
            <a:r>
              <a:rPr lang="en-US" altLang="zh-CN" sz="2800" dirty="0"/>
              <a:t>《</a:t>
            </a:r>
            <a:r>
              <a:rPr lang="zh-CN" altLang="en-US" sz="2800" dirty="0"/>
              <a:t>实验三：任意进制的仙农码</a:t>
            </a:r>
            <a:r>
              <a:rPr lang="en-US" altLang="zh-CN" sz="2800" dirty="0"/>
              <a:t>》</a:t>
            </a:r>
            <a:r>
              <a:rPr lang="zh-CN" altLang="en-US" sz="2800" dirty="0"/>
              <a:t>中的内容</a:t>
            </a:r>
            <a:endParaRPr lang="zh-CN" altLang="en-US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 smtClean="0"/>
              <a:t>、操作</a:t>
            </a:r>
            <a:r>
              <a:rPr lang="zh-CN" altLang="en-US" sz="2800" dirty="0"/>
              <a:t>与观察：运行例题中题目；计算练习</a:t>
            </a:r>
            <a:r>
              <a:rPr lang="en-US" altLang="zh-CN" sz="2800" dirty="0"/>
              <a:t>1</a:t>
            </a:r>
            <a:r>
              <a:rPr lang="zh-CN" altLang="en-US" sz="2800" dirty="0"/>
              <a:t>或练习</a:t>
            </a:r>
            <a:r>
              <a:rPr lang="en-US" altLang="zh-CN" sz="2800" dirty="0"/>
              <a:t>2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报告要求</a:t>
            </a:r>
            <a:r>
              <a:rPr lang="zh-CN" altLang="en-US" sz="2800" dirty="0" smtClean="0"/>
              <a:t>：计算</a:t>
            </a:r>
            <a:r>
              <a:rPr lang="zh-CN" altLang="en-US" sz="2800" dirty="0"/>
              <a:t>练习</a:t>
            </a:r>
            <a:r>
              <a:rPr lang="en-US" altLang="zh-CN" sz="2800" dirty="0"/>
              <a:t>1</a:t>
            </a:r>
            <a:r>
              <a:rPr lang="zh-CN" altLang="en-US" sz="2800" dirty="0"/>
              <a:t>或练习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之一。</a:t>
            </a:r>
            <a:r>
              <a:rPr lang="zh-CN" altLang="en-US" sz="2800" dirty="0"/>
              <a:t>按实验报告格式要求编辑、打印、上交。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实验四：</a:t>
            </a:r>
            <a:r>
              <a:rPr lang="en-US" altLang="zh-CN" sz="4400" dirty="0"/>
              <a:t> </a:t>
            </a:r>
            <a:r>
              <a:rPr lang="en-US" altLang="zh-CN" sz="4400" dirty="0" err="1"/>
              <a:t>huffman</a:t>
            </a:r>
            <a:r>
              <a:rPr lang="zh-CN" altLang="en-US" sz="4400" dirty="0"/>
              <a:t>编码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4577" y="1859340"/>
            <a:ext cx="836451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要求：学习</a:t>
            </a:r>
            <a:r>
              <a:rPr lang="en-US" altLang="zh-CN" sz="2800" dirty="0" err="1"/>
              <a:t>huffman</a:t>
            </a:r>
            <a:r>
              <a:rPr lang="zh-CN" altLang="en-US" sz="2800" dirty="0"/>
              <a:t>树的构造算法；验证例题；习题编程、调试、实验报告。</a:t>
            </a:r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、预习</a:t>
            </a:r>
            <a:r>
              <a:rPr lang="zh-CN" altLang="en-US" sz="2800" dirty="0"/>
              <a:t>要求：预习</a:t>
            </a:r>
            <a:r>
              <a:rPr lang="en-US" altLang="zh-CN" sz="2800" dirty="0"/>
              <a:t>《</a:t>
            </a:r>
            <a:r>
              <a:rPr lang="zh-CN" altLang="en-US" sz="2800" dirty="0"/>
              <a:t>实验四：</a:t>
            </a:r>
            <a:r>
              <a:rPr lang="en-US" altLang="zh-CN" sz="2800" dirty="0" err="1"/>
              <a:t>huffman</a:t>
            </a:r>
            <a:r>
              <a:rPr lang="en-US" altLang="zh-CN" sz="2800" dirty="0"/>
              <a:t>》</a:t>
            </a:r>
            <a:r>
              <a:rPr lang="zh-CN" altLang="en-US" sz="2800" dirty="0"/>
              <a:t>中的内容</a:t>
            </a:r>
            <a:endParaRPr lang="zh-CN" altLang="en-US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、操作</a:t>
            </a:r>
            <a:r>
              <a:rPr lang="zh-CN" altLang="en-US" sz="2800" dirty="0"/>
              <a:t>与观察：运行例题中题目；计算练习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报告要求</a:t>
            </a:r>
            <a:r>
              <a:rPr lang="zh-CN" altLang="en-US" sz="2800" dirty="0" smtClean="0"/>
              <a:t>：计算</a:t>
            </a:r>
            <a:r>
              <a:rPr lang="zh-CN" altLang="en-US" sz="2800" dirty="0"/>
              <a:t>练习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；（</a:t>
            </a:r>
            <a:r>
              <a:rPr lang="zh-CN" altLang="en-US" sz="2800" dirty="0"/>
              <a:t>选做）编写练习</a:t>
            </a:r>
            <a:r>
              <a:rPr lang="en-US" altLang="zh-CN" sz="2800" dirty="0"/>
              <a:t>2</a:t>
            </a:r>
            <a:r>
              <a:rPr lang="zh-CN" altLang="en-US" sz="2800" dirty="0"/>
              <a:t>中的模块，并按练习</a:t>
            </a:r>
            <a:r>
              <a:rPr lang="en-US" altLang="zh-CN" sz="2800" dirty="0"/>
              <a:t>3</a:t>
            </a:r>
            <a:r>
              <a:rPr lang="zh-CN" altLang="en-US" sz="2800" dirty="0"/>
              <a:t>进行调试。按实验报告格式要求编辑、打印、上交。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859837" cy="96784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实验</a:t>
            </a:r>
            <a:r>
              <a:rPr lang="zh-CN" altLang="en-US" dirty="0" smtClean="0"/>
              <a:t>五（选作）：</a:t>
            </a:r>
            <a:r>
              <a:rPr lang="zh-CN" altLang="en-US" sz="4400" dirty="0"/>
              <a:t>算术码的编码和译码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2249" y="1901996"/>
            <a:ext cx="81546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要求：学习算术码的编码算法和程序；验证例题；习题编程、调试、实验报告。</a:t>
            </a:r>
            <a:endParaRPr lang="zh-CN" altLang="en-US" sz="2800" dirty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、预习</a:t>
            </a:r>
            <a:r>
              <a:rPr lang="zh-CN" altLang="en-US" sz="2800" dirty="0"/>
              <a:t>要求：预习</a:t>
            </a:r>
            <a:r>
              <a:rPr lang="en-US" altLang="zh-CN" sz="2800" dirty="0"/>
              <a:t>《</a:t>
            </a:r>
            <a:r>
              <a:rPr lang="zh-CN" altLang="en-US" sz="2800" dirty="0"/>
              <a:t>实验一：分组消息的表示</a:t>
            </a:r>
            <a:r>
              <a:rPr lang="en-US" altLang="zh-CN" sz="2800" dirty="0"/>
              <a:t>》</a:t>
            </a:r>
            <a:r>
              <a:rPr lang="zh-CN" altLang="en-US" sz="2800" dirty="0"/>
              <a:t>中的内容</a:t>
            </a:r>
            <a:endParaRPr lang="zh-CN" altLang="en-US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、操作</a:t>
            </a:r>
            <a:r>
              <a:rPr lang="zh-CN" altLang="en-US" sz="2800" dirty="0"/>
              <a:t>与观察：运行例题中题目；计算练习</a:t>
            </a:r>
            <a:r>
              <a:rPr lang="en-US" altLang="zh-CN" sz="2800" dirty="0"/>
              <a:t>1</a:t>
            </a:r>
            <a:r>
              <a:rPr lang="zh-CN" altLang="en-US" sz="2800" dirty="0"/>
              <a:t>和练习</a:t>
            </a:r>
            <a:r>
              <a:rPr lang="en-US" altLang="zh-CN" sz="2800" dirty="0"/>
              <a:t>2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）。</a:t>
            </a:r>
            <a:endParaRPr lang="zh-CN" altLang="en-US" sz="2800" dirty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、实验</a:t>
            </a:r>
            <a:r>
              <a:rPr lang="zh-CN" altLang="en-US" sz="2800" dirty="0"/>
              <a:t>报告要求</a:t>
            </a:r>
            <a:r>
              <a:rPr lang="zh-CN" altLang="en-US" sz="2800" dirty="0" smtClean="0"/>
              <a:t>：计算</a:t>
            </a:r>
            <a:r>
              <a:rPr lang="zh-CN" altLang="en-US" sz="2800" dirty="0"/>
              <a:t>练习</a:t>
            </a:r>
            <a:r>
              <a:rPr lang="en-US" altLang="zh-CN" sz="2800" dirty="0"/>
              <a:t>1</a:t>
            </a:r>
            <a:r>
              <a:rPr lang="zh-CN" altLang="en-US" sz="2800" dirty="0"/>
              <a:t>和练习</a:t>
            </a:r>
            <a:r>
              <a:rPr lang="en-US" altLang="zh-CN" sz="2800" dirty="0"/>
              <a:t>2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）。按实验报告格式要求编辑、打印、上交。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PP_MARK_KEY" val="3d3c8f4e-7753-48de-9120-66363c0e7388"/>
  <p:tag name="COMMONDATA" val="eyJoZGlkIjoiYzI0MTA5MThkYWUwMmZkNTA4MjE5NWU2ODIzMTZlMTYifQ=="/>
</p:tagLst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0</TotalTime>
  <Words>1571</Words>
  <Application>WPS 演示</Application>
  <PresentationFormat>全屏显示(4:3)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Times New Roman</vt:lpstr>
      <vt:lpstr>Corbel</vt:lpstr>
      <vt:lpstr>Calibri</vt:lpstr>
      <vt:lpstr>微软雅黑</vt:lpstr>
      <vt:lpstr>Arial Unicode MS</vt:lpstr>
      <vt:lpstr>光谱</vt:lpstr>
      <vt:lpstr>关于《信息论与编码》实验课程</vt:lpstr>
      <vt:lpstr>实验要求：</vt:lpstr>
      <vt:lpstr>实验要求：</vt:lpstr>
      <vt:lpstr>文件名使用规范要求</vt:lpstr>
      <vt:lpstr>实验一：分组消息</vt:lpstr>
      <vt:lpstr>实验二：分组消息的典型序列</vt:lpstr>
      <vt:lpstr>实验三：仙农码的编码 </vt:lpstr>
      <vt:lpstr>实验四： huffman编码 </vt:lpstr>
      <vt:lpstr>实验五（选作）：算术码的编码和译码 </vt:lpstr>
      <vt:lpstr>实验六：一般线性码的编码和译码 </vt:lpstr>
    </vt:vector>
  </TitlesOfParts>
  <Company>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兔兔的森林</cp:lastModifiedBy>
  <cp:revision>191</cp:revision>
  <dcterms:created xsi:type="dcterms:W3CDTF">2021-02-14T03:07:00Z</dcterms:created>
  <dcterms:modified xsi:type="dcterms:W3CDTF">2022-10-20T02:42:21Z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2052-11.1.0.12598</vt:lpwstr>
  </property>
</Properties>
</file>