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2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6.bin" ContentType="application/vnd.openxmlformats-officedocument.oleObject"/>
  <Override PartName="/ppt/notesSlides/notesSlide5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2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87" r:id="rId4"/>
    <p:sldId id="259" r:id="rId5"/>
    <p:sldId id="288" r:id="rId6"/>
    <p:sldId id="289" r:id="rId7"/>
    <p:sldId id="290" r:id="rId8"/>
    <p:sldId id="285" r:id="rId9"/>
    <p:sldId id="260" r:id="rId10"/>
    <p:sldId id="291" r:id="rId11"/>
    <p:sldId id="279" r:id="rId12"/>
    <p:sldId id="292" r:id="rId1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3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7" autoAdjust="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456" y="-104"/>
      </p:cViewPr>
      <p:guideLst>
        <p:guide orient="horz" pos="213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21/6/14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968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741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135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848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006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186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21/6/14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 panose="05000000000000000000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21/6/14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21/6/14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带标题，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21/6/14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、图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21/6/14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张图片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21/6/14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21/6/14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21/6/14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3788" y="284163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685800" y="1905000"/>
            <a:ext cx="7772400" cy="41910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5000"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2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2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>
                <a:latin typeface="Times New Roman" panose="02020603050405020304" pitchFamily="124" charset="0"/>
              </a:rPr>
              <a:t>‹#›</a:t>
            </a:fld>
            <a:endParaRPr lang="en-US" altLang="zh-CN" dirty="0">
              <a:latin typeface="Times New Roman" panose="02020603050405020304" pitchFamily="12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3788" y="284163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05000"/>
            <a:ext cx="3810000" cy="4191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3810000" cy="4191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2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2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>
                <a:latin typeface="Times New Roman" panose="02020603050405020304" pitchFamily="124" charset="0"/>
              </a:rPr>
              <a:t>‹#›</a:t>
            </a:fld>
            <a:endParaRPr lang="en-US" altLang="zh-CN" dirty="0">
              <a:latin typeface="Times New Roman" panose="02020603050405020304" pitchFamily="12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21/6/14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21/6/14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 panose="05000000000000000000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 panose="05000000000000000000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21/6/14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21/6/14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 panose="05000000000000000000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21/6/14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21/6/14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21/6/14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21/6/14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CF1D0E3B-FBE3-DA43-8E37-6076B1845816}" type="datetimeFigureOut">
              <a:rPr kumimoji="1" lang="zh-CN" altLang="en-US" smtClean="0"/>
              <a:t>21/6/14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anose="05000000000000000000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anose="05000000000000000000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anose="05000000000000000000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anose="05000000000000000000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210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anose="05000000000000000000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1080" indent="-34480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anose="05000000000000000000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80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anose="05000000000000000000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530" indent="-34480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anose="05000000000000000000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430" indent="-34480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anose="05000000000000000000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oleObject" Target="../embeddings/oleObject7.bin"/><Relationship Id="rId5" Type="http://schemas.openxmlformats.org/officeDocument/2006/relationships/package" Target="../embeddings/Microsoft_Word___4.docx"/><Relationship Id="rId6" Type="http://schemas.openxmlformats.org/officeDocument/2006/relationships/image" Target="../media/image10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oleObject" Target="../embeddings/oleObject8.bin"/><Relationship Id="rId5" Type="http://schemas.openxmlformats.org/officeDocument/2006/relationships/package" Target="../embeddings/Microsoft_Word___5.docx"/><Relationship Id="rId6" Type="http://schemas.openxmlformats.org/officeDocument/2006/relationships/image" Target="../media/image11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2.emf"/><Relationship Id="rId5" Type="http://schemas.openxmlformats.org/officeDocument/2006/relationships/oleObject" Target="../embeddings/oleObject1.bin"/><Relationship Id="rId6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4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2.emf"/><Relationship Id="rId5" Type="http://schemas.openxmlformats.org/officeDocument/2006/relationships/oleObject" Target="../embeddings/oleObject3.bin"/><Relationship Id="rId6" Type="http://schemas.openxmlformats.org/officeDocument/2006/relationships/package" Target="../embeddings/Microsoft_Word___1.docx"/><Relationship Id="rId7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6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package" Target="../embeddings/Microsoft_Word___2.docx"/><Relationship Id="rId5" Type="http://schemas.openxmlformats.org/officeDocument/2006/relationships/image" Target="../media/image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2.emf"/><Relationship Id="rId5" Type="http://schemas.openxmlformats.org/officeDocument/2006/relationships/oleObject" Target="../embeddings/oleObject6.bin"/><Relationship Id="rId6" Type="http://schemas.openxmlformats.org/officeDocument/2006/relationships/package" Target="../embeddings/Microsoft_Word___3.docx"/><Relationship Id="rId7" Type="http://schemas.openxmlformats.org/officeDocument/2006/relationships/image" Target="../media/image9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讲 </a:t>
            </a:r>
            <a:r>
              <a:rPr kumimoji="1" lang="en-US" altLang="zh-CN" dirty="0" err="1" smtClean="0"/>
              <a:t>Mablab</a:t>
            </a:r>
            <a:r>
              <a:rPr kumimoji="1" lang="zh-CN" altLang="en-US" dirty="0" smtClean="0"/>
              <a:t>编程基础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399542" y="2760045"/>
            <a:ext cx="48447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一、</a:t>
            </a:r>
            <a:r>
              <a:rPr lang="zh-CN" altLang="zh-CN" sz="32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自变量</a:t>
            </a:r>
            <a:r>
              <a:rPr lang="zh-CN" altLang="zh-CN" sz="32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与函数</a:t>
            </a:r>
            <a:r>
              <a:rPr lang="zh-CN" altLang="zh-CN" sz="32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值</a:t>
            </a:r>
            <a:endParaRPr kumimoji="1" lang="en-US" altLang="zh-CN" sz="3200" b="1" dirty="0" smtClean="0"/>
          </a:p>
          <a:p>
            <a:r>
              <a:rPr kumimoji="1" lang="zh-CN" altLang="en-US" sz="3200" b="1" dirty="0" smtClean="0"/>
              <a:t>二、逻辑下标</a:t>
            </a:r>
            <a:endParaRPr kumimoji="1" lang="en-US" altLang="zh-CN" sz="3200" b="1" dirty="0" smtClean="0"/>
          </a:p>
          <a:p>
            <a:r>
              <a:rPr kumimoji="1" lang="zh-CN" altLang="en-US" sz="3200" b="1" dirty="0" smtClean="0"/>
              <a:t>三、矩阵操作</a:t>
            </a:r>
            <a:endParaRPr kumimoji="1" lang="zh-CN" altLang="en-US" sz="32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3148962" y="6414190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中国矿业大学 数学学院</a:t>
            </a:r>
            <a:endParaRPr kumimoji="1" lang="zh-CN" altLang="en-US" dirty="0"/>
          </a:p>
        </p:txBody>
      </p:sp>
      <p:pic>
        <p:nvPicPr>
          <p:cNvPr id="8" name="图片 7" descr="logo数学学院(201905终稿)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dirty="0"/>
              <a:t>函数</a:t>
            </a:r>
            <a:r>
              <a:rPr kumimoji="1" lang="zh-CN" altLang="en-US" dirty="0" smtClean="0"/>
              <a:t>：</a:t>
            </a:r>
            <a:r>
              <a:rPr kumimoji="1" lang="en-US" altLang="zh-CN" dirty="0" err="1" smtClean="0"/>
              <a:t>diag</a:t>
            </a:r>
            <a:endParaRPr kumimoji="1" lang="zh-CN" altLang="en-US" dirty="0"/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50929" y="2080390"/>
            <a:ext cx="3595607" cy="42473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一、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X = </a:t>
            </a:r>
            <a:r>
              <a:rPr lang="en-US" altLang="zh-CN" dirty="0" err="1">
                <a:solidFill>
                  <a:srgbClr val="333333"/>
                </a:solidFill>
                <a:latin typeface="Arial" panose="020B0604020202020204" pitchFamily="34" charset="0"/>
              </a:rPr>
              <a:t>diag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(</a:t>
            </a:r>
            <a:r>
              <a:rPr lang="en-US" altLang="zh-CN" dirty="0" err="1">
                <a:solidFill>
                  <a:srgbClr val="333333"/>
                </a:solidFill>
                <a:latin typeface="Arial" panose="020B0604020202020204" pitchFamily="34" charset="0"/>
              </a:rPr>
              <a:t>v,k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)</a:t>
            </a:r>
          </a:p>
          <a:p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v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为向量，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X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为矩阵</a:t>
            </a:r>
          </a:p>
          <a:p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以向量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v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的元素作为矩阵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X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的第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k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条对角线元素，当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k=0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时，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v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为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X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的主对角线；当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k&gt;0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时，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v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为上方第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k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条对角线；当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k&lt;0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时，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v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为下方第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k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条对角线。</a:t>
            </a:r>
            <a:b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</a:b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例：</a:t>
            </a:r>
            <a:b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</a:b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&gt;&gt; v=[1 2 3];</a:t>
            </a:r>
            <a:b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</a:b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&gt;&gt; x=</a:t>
            </a:r>
            <a:r>
              <a:rPr lang="en-US" altLang="zh-CN" dirty="0" err="1">
                <a:solidFill>
                  <a:srgbClr val="333333"/>
                </a:solidFill>
                <a:latin typeface="Arial" panose="020B0604020202020204" pitchFamily="34" charset="0"/>
              </a:rPr>
              <a:t>diag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(v,-1)</a:t>
            </a:r>
            <a:b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</a:b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x =</a:t>
            </a:r>
            <a:b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</a:b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     0     0     0     0</a:t>
            </a:r>
            <a:b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</a:b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     1     0     0     0</a:t>
            </a:r>
            <a:b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</a:b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     0     2     0     0</a:t>
            </a:r>
            <a:b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</a:b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     0     0     3     </a:t>
            </a:r>
            <a:r>
              <a:rPr lang="en-US" altLang="zh-CN" dirty="0" smtClean="0">
                <a:solidFill>
                  <a:srgbClr val="333333"/>
                </a:solidFill>
                <a:latin typeface="Arial" panose="020B0604020202020204" pitchFamily="34" charset="0"/>
              </a:rPr>
              <a:t>0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01518" y="2096574"/>
            <a:ext cx="4029560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二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、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v=</a:t>
            </a:r>
            <a:r>
              <a:rPr lang="en-US" altLang="zh-CN" dirty="0" err="1">
                <a:solidFill>
                  <a:srgbClr val="333333"/>
                </a:solidFill>
                <a:latin typeface="Arial" panose="020B0604020202020204" pitchFamily="34" charset="0"/>
              </a:rPr>
              <a:t>diag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(</a:t>
            </a:r>
            <a:r>
              <a:rPr lang="en-US" altLang="zh-CN" dirty="0" err="1">
                <a:solidFill>
                  <a:srgbClr val="333333"/>
                </a:solidFill>
                <a:latin typeface="Arial" panose="020B0604020202020204" pitchFamily="34" charset="0"/>
              </a:rPr>
              <a:t>X,k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)</a:t>
            </a:r>
          </a:p>
          <a:p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X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为矩阵，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v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为向量</a:t>
            </a:r>
          </a:p>
          <a:p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取矩阵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X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的</a:t>
            </a:r>
            <a:r>
              <a:rPr lang="zh-CN" alt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第</a:t>
            </a:r>
            <a:r>
              <a:rPr lang="en-US" altLang="zh-CN" dirty="0" smtClean="0">
                <a:solidFill>
                  <a:srgbClr val="333333"/>
                </a:solidFill>
                <a:latin typeface="Arial" panose="020B0604020202020204" pitchFamily="34" charset="0"/>
              </a:rPr>
              <a:t>k</a:t>
            </a:r>
            <a:r>
              <a:rPr lang="zh-CN" alt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条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对角线元素为向量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v</a:t>
            </a:r>
          </a:p>
          <a:p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例：</a:t>
            </a:r>
          </a:p>
          <a:p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&gt;&gt; </a:t>
            </a:r>
            <a:r>
              <a:rPr lang="en-US" altLang="zh-CN" dirty="0" err="1">
                <a:solidFill>
                  <a:srgbClr val="333333"/>
                </a:solidFill>
                <a:latin typeface="Arial" panose="020B0604020202020204" pitchFamily="34" charset="0"/>
              </a:rPr>
              <a:t>aa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=</a:t>
            </a:r>
            <a:r>
              <a:rPr lang="en-US" altLang="zh-CN" dirty="0" err="1">
                <a:solidFill>
                  <a:srgbClr val="333333"/>
                </a:solidFill>
                <a:latin typeface="Arial" panose="020B0604020202020204" pitchFamily="34" charset="0"/>
              </a:rPr>
              <a:t>randn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(3,3)</a:t>
            </a:r>
          </a:p>
          <a:p>
            <a:r>
              <a:rPr lang="en-US" altLang="zh-CN" dirty="0" err="1">
                <a:solidFill>
                  <a:srgbClr val="333333"/>
                </a:solidFill>
                <a:latin typeface="Arial" panose="020B0604020202020204" pitchFamily="34" charset="0"/>
              </a:rPr>
              <a:t>aa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 =</a:t>
            </a:r>
          </a:p>
          <a:p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   -1.3282   -1.7925    0.4092</a:t>
            </a:r>
            <a:b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</a:b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   -0.3803    0.5858   -0.4684</a:t>
            </a:r>
            <a:b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</a:b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   -0.9560    0.7356    0.8292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280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 descr="Large confetti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>
            <a:normAutofit/>
          </a:bodyPr>
          <a:lstStyle/>
          <a:p>
            <a:pPr algn="just" eaLnBrk="1" hangingPunct="1"/>
            <a:r>
              <a:rPr kumimoji="1" lang="zh-CN" altLang="en-US" dirty="0" smtClean="0">
                <a:sym typeface="+mn-ea"/>
              </a:rPr>
              <a:t>课堂练习：绘制分段函数图像</a:t>
            </a:r>
            <a:endParaRPr lang="zh-CN" altLang="en-US" b="1" dirty="0"/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2239295"/>
              </p:ext>
            </p:extLst>
          </p:nvPr>
        </p:nvGraphicFramePr>
        <p:xfrm>
          <a:off x="916838" y="2023692"/>
          <a:ext cx="6788150" cy="246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1" name="文档" r:id="rId5" imgW="3909809" imgH="1415305" progId="Word.Document.12">
                  <p:embed/>
                </p:oleObj>
              </mc:Choice>
              <mc:Fallback>
                <p:oleObj name="文档" r:id="rId5" imgW="3909809" imgH="141530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6838" y="2023692"/>
                        <a:ext cx="6788150" cy="246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542081" y="4843221"/>
            <a:ext cx="266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------</a:t>
            </a:r>
            <a:r>
              <a:rPr lang="zh-CN" altLang="en-US" dirty="0" smtClean="0"/>
              <a:t>参考例题</a:t>
            </a:r>
            <a:r>
              <a:rPr lang="en-US" altLang="zh-CN" dirty="0" smtClean="0"/>
              <a:t>1.12</a:t>
            </a:r>
            <a:r>
              <a:rPr lang="zh-CN" altLang="en-US" dirty="0" smtClean="0"/>
              <a:t>代码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 descr="Large confetti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>
            <a:normAutofit/>
          </a:bodyPr>
          <a:lstStyle/>
          <a:p>
            <a:pPr algn="just" eaLnBrk="1" hangingPunct="1"/>
            <a:r>
              <a:rPr kumimoji="1" lang="zh-CN" altLang="en-US" dirty="0" smtClean="0">
                <a:sym typeface="+mn-ea"/>
              </a:rPr>
              <a:t>练习</a:t>
            </a:r>
            <a:r>
              <a:rPr kumimoji="1" lang="en-US" altLang="zh-CN" dirty="0" smtClean="0">
                <a:sym typeface="+mn-ea"/>
              </a:rPr>
              <a:t>2</a:t>
            </a:r>
            <a:r>
              <a:rPr kumimoji="1" lang="zh-CN" altLang="en-US" dirty="0" smtClean="0">
                <a:sym typeface="+mn-ea"/>
              </a:rPr>
              <a:t>：写生成三对角矩阵的代码</a:t>
            </a:r>
            <a:endParaRPr lang="zh-CN" altLang="en-US" b="1" dirty="0"/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2218174"/>
              </p:ext>
            </p:extLst>
          </p:nvPr>
        </p:nvGraphicFramePr>
        <p:xfrm>
          <a:off x="1244896" y="1798489"/>
          <a:ext cx="6515982" cy="3735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5" name="文档" r:id="rId5" imgW="2770139" imgH="1584436" progId="Word.Document.12">
                  <p:embed/>
                </p:oleObj>
              </mc:Choice>
              <mc:Fallback>
                <p:oleObj name="文档" r:id="rId5" imgW="2770139" imgH="15844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44896" y="1798489"/>
                        <a:ext cx="6515982" cy="3735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1041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dirty="0" smtClean="0"/>
              <a:t>一、</a:t>
            </a:r>
            <a:r>
              <a:rPr lang="zh-CN" altLang="zh-CN" sz="4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自变量与函数</a:t>
            </a:r>
            <a:r>
              <a:rPr lang="zh-CN" altLang="zh-CN" sz="44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值</a:t>
            </a:r>
            <a:endParaRPr kumimoji="1" lang="zh-CN" altLang="en-US" dirty="0"/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349738" y="2175017"/>
            <a:ext cx="857408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MATLAB</a:t>
            </a:r>
            <a:r>
              <a:rPr lang="zh-CN" altLang="en-US" sz="2800" dirty="0"/>
              <a:t>的内部函数绝大多数被设计成可以接受数组（比如向量或矩阵）作为自变量，它的输出根据函数性质可以是一个标量，也可以是一个数组</a:t>
            </a:r>
            <a:r>
              <a:rPr lang="zh-CN" altLang="en-US" sz="2800" dirty="0" smtClean="0"/>
              <a:t>。 </a:t>
            </a:r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                                                                                              (</a:t>
            </a:r>
            <a:r>
              <a:rPr lang="en-US" altLang="zh-CN" sz="2800" dirty="0"/>
              <a:t>1.2)</a:t>
            </a: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1518120"/>
              </p:ext>
            </p:extLst>
          </p:nvPr>
        </p:nvGraphicFramePr>
        <p:xfrm>
          <a:off x="424206" y="3913560"/>
          <a:ext cx="7206314" cy="1523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Equation" r:id="rId5" imgW="4459073" imgH="942457" progId="Equation.DSMT4">
                  <p:embed/>
                </p:oleObj>
              </mc:Choice>
              <mc:Fallback>
                <p:oleObj name="Equation" r:id="rId5" imgW="4459073" imgH="94245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4206" y="3913560"/>
                        <a:ext cx="7206314" cy="1523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例题</a:t>
            </a:r>
            <a:r>
              <a:rPr lang="en-US" altLang="zh-CN" dirty="0" smtClean="0"/>
              <a:t>1.10  </a:t>
            </a:r>
            <a:r>
              <a:rPr lang="zh-CN" altLang="en-US" dirty="0" smtClean="0"/>
              <a:t>编写自定义函数代码</a:t>
            </a:r>
            <a:endParaRPr lang="zh-CN" altLang="en-US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9608087"/>
              </p:ext>
            </p:extLst>
          </p:nvPr>
        </p:nvGraphicFramePr>
        <p:xfrm>
          <a:off x="2282440" y="1870180"/>
          <a:ext cx="3659176" cy="947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5" name="Equation" r:id="rId3" imgW="1701720" imgH="444240" progId="Equation.DSMT4">
                  <p:embed/>
                </p:oleObj>
              </mc:Choice>
              <mc:Fallback>
                <p:oleObj name="Equation" r:id="rId3" imgW="1701720" imgH="4442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2440" y="1870180"/>
                        <a:ext cx="3659176" cy="9471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214842"/>
              </p:ext>
            </p:extLst>
          </p:nvPr>
        </p:nvGraphicFramePr>
        <p:xfrm>
          <a:off x="906269" y="4001922"/>
          <a:ext cx="7329873" cy="853439"/>
        </p:xfrm>
        <a:graphic>
          <a:graphicData uri="http://schemas.openxmlformats.org/drawingml/2006/table">
            <a:tbl>
              <a:tblPr firstRow="1" firstCol="1" bandRow="1"/>
              <a:tblGrid>
                <a:gridCol w="3598133"/>
                <a:gridCol w="3731740"/>
              </a:tblGrid>
              <a:tr h="4800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28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function </a:t>
                      </a:r>
                      <a:r>
                        <a:rPr lang="es-ES" sz="2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y=f(x)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2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y=0.5*x.*exp(-x.^2/4);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2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function y=ff(x)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2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y=0.5*x*exp(-x^2/4);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708453" y="2957384"/>
            <a:ext cx="6376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2800" b="1" kern="100" dirty="0" smtClean="0">
                <a:latin typeface="Times New Roman" panose="02020603050405020304" pitchFamily="18" charset="0"/>
              </a:rPr>
              <a:t>问题：下面两个自定义</a:t>
            </a:r>
            <a:r>
              <a:rPr lang="zh-CN" altLang="zh-CN" sz="2800" b="1" kern="100" dirty="0" smtClean="0">
                <a:latin typeface="Times New Roman" panose="02020603050405020304" pitchFamily="18" charset="0"/>
              </a:rPr>
              <a:t>函数</a:t>
            </a:r>
            <a:r>
              <a:rPr lang="zh-CN" altLang="en-US" sz="2800" b="1" kern="100" dirty="0" smtClean="0">
                <a:latin typeface="Times New Roman" panose="02020603050405020304" pitchFamily="18" charset="0"/>
              </a:rPr>
              <a:t>那个正确？</a:t>
            </a:r>
            <a:endParaRPr lang="zh-CN" altLang="zh-CN" sz="2800" b="1" kern="1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696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4400" b="1" dirty="0"/>
              <a:t>二、逻辑下标</a:t>
            </a:r>
            <a:endParaRPr kumimoji="1" lang="en-US" altLang="zh-CN" sz="4400" b="1" dirty="0"/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84163" y="2045718"/>
            <a:ext cx="853041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kern="100" dirty="0">
                <a:latin typeface="Times New Roman" panose="02020603050405020304" pitchFamily="18" charset="0"/>
              </a:rPr>
              <a:t>MATLAB</a:t>
            </a:r>
            <a:r>
              <a:rPr lang="zh-CN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中在执行查找时可以产生逻辑数组</a:t>
            </a:r>
            <a:r>
              <a:rPr lang="zh-CN" altLang="zh-CN" sz="28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8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它</a:t>
            </a:r>
            <a:r>
              <a:rPr lang="zh-CN" altLang="zh-CN" sz="28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可以</a:t>
            </a:r>
            <a:r>
              <a:rPr lang="zh-CN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作为数组的下标使用，称为逻辑下标。</a:t>
            </a:r>
            <a:endParaRPr lang="zh-CN" altLang="en-US" sz="2800" dirty="0"/>
          </a:p>
        </p:txBody>
      </p:sp>
      <p:sp>
        <p:nvSpPr>
          <p:cNvPr id="10" name="矩形 9"/>
          <p:cNvSpPr/>
          <p:nvPr/>
        </p:nvSpPr>
        <p:spPr>
          <a:xfrm>
            <a:off x="516173" y="3367891"/>
            <a:ext cx="77436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我们经常用</a:t>
            </a:r>
            <a:r>
              <a:rPr lang="zh-CN" altLang="zh-CN" sz="28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逻辑下标</a:t>
            </a:r>
            <a:r>
              <a:rPr lang="zh-CN" altLang="en-US" sz="28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和连线法绘制函数的图像。</a:t>
            </a:r>
            <a:endParaRPr lang="zh-CN" altLang="en-US" sz="280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8955590"/>
              </p:ext>
            </p:extLst>
          </p:nvPr>
        </p:nvGraphicFramePr>
        <p:xfrm>
          <a:off x="1136650" y="4073471"/>
          <a:ext cx="6697663" cy="200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2" name="文档" r:id="rId6" imgW="4664776" imgH="1399112" progId="Word.Document.12">
                  <p:embed/>
                </p:oleObj>
              </mc:Choice>
              <mc:Fallback>
                <p:oleObj name="文档" r:id="rId6" imgW="4664776" imgH="139911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36650" y="4073471"/>
                        <a:ext cx="6697663" cy="2009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r>
              <a:rPr lang="en-US" altLang="zh-CN" dirty="0" smtClean="0"/>
              <a:t>1.12 </a:t>
            </a:r>
            <a:r>
              <a:rPr lang="zh-CN" altLang="en-US" dirty="0" smtClean="0"/>
              <a:t>绘制分段函数图像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逻辑下标的使用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2806155"/>
              </p:ext>
            </p:extLst>
          </p:nvPr>
        </p:nvGraphicFramePr>
        <p:xfrm>
          <a:off x="1867547" y="2504326"/>
          <a:ext cx="4081342" cy="2238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7" name="Equation" r:id="rId3" imgW="1816100" imgH="990600" progId="Equation.DSMT4">
                  <p:embed/>
                </p:oleObj>
              </mc:Choice>
              <mc:Fallback>
                <p:oleObj name="Equation" r:id="rId3" imgW="1816100" imgH="990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7547" y="2504326"/>
                        <a:ext cx="4081342" cy="22381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8074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94271" y="136748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程序</a:t>
            </a:r>
            <a:endParaRPr lang="zh-CN" altLang="en-US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9348214"/>
              </p:ext>
            </p:extLst>
          </p:nvPr>
        </p:nvGraphicFramePr>
        <p:xfrm>
          <a:off x="497293" y="1999281"/>
          <a:ext cx="8242286" cy="4858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0" name="文档" r:id="rId4" imgW="4245069" imgH="2880990" progId="Word.Document.12">
                  <p:embed/>
                </p:oleObj>
              </mc:Choice>
              <mc:Fallback>
                <p:oleObj name="文档" r:id="rId4" imgW="4245069" imgH="288099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7293" y="1999281"/>
                        <a:ext cx="8242286" cy="48587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4446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94271" y="136748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函数</a:t>
            </a:r>
            <a:r>
              <a:rPr lang="en-US" altLang="zh-CN" dirty="0" smtClean="0"/>
              <a:t>stem</a:t>
            </a:r>
            <a:endParaRPr lang="zh-CN" alt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94271" y="3414162"/>
            <a:ext cx="4387696" cy="1861364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3648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ea typeface="PingFang SC"/>
              </a:rPr>
              <a:t>stem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4D4D4D"/>
                </a:solidFill>
                <a:effectLst/>
                <a:ea typeface="-apple-system"/>
              </a:rPr>
              <a:t>功能：按照茎状形式绘制。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x=0:20; y=2*x; stem(x,y);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983" y="2533602"/>
            <a:ext cx="3925149" cy="349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701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4400" b="1" dirty="0"/>
              <a:t>三、矩阵操作</a:t>
            </a:r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285313" y="2135625"/>
            <a:ext cx="61616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</a:t>
            </a:r>
            <a:r>
              <a:rPr lang="zh-CN" altLang="en-US" sz="2800" dirty="0" smtClean="0"/>
              <a:t>、用方括号自定义向量和矩阵或数组。</a:t>
            </a:r>
            <a:endParaRPr lang="en-US" altLang="zh-CN" sz="2800" dirty="0" smtClean="0"/>
          </a:p>
          <a:p>
            <a:r>
              <a:rPr lang="en-US" altLang="zh-CN" sz="2800" dirty="0" smtClean="0"/>
              <a:t>2</a:t>
            </a:r>
            <a:r>
              <a:rPr lang="zh-CN" altLang="en-US" sz="2800" dirty="0" smtClean="0"/>
              <a:t>、用矩阵函数创建矩阵；</a:t>
            </a:r>
            <a:endParaRPr lang="en-US" altLang="zh-CN" sz="2800" dirty="0" smtClean="0"/>
          </a:p>
          <a:p>
            <a:r>
              <a:rPr lang="en-US" altLang="zh-CN" sz="2800" dirty="0" smtClean="0"/>
              <a:t>3</a:t>
            </a:r>
            <a:r>
              <a:rPr lang="zh-CN" altLang="en-US" sz="2800" dirty="0" smtClean="0"/>
              <a:t>、从矩阵中提取子矩阵或元素。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21155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dirty="0" smtClean="0"/>
              <a:t>例题：利用矩阵函数生成矩阵</a:t>
            </a:r>
            <a:endParaRPr kumimoji="1" lang="zh-CN" altLang="en-US" dirty="0"/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1221522"/>
              </p:ext>
            </p:extLst>
          </p:nvPr>
        </p:nvGraphicFramePr>
        <p:xfrm>
          <a:off x="525959" y="2084682"/>
          <a:ext cx="8332291" cy="3014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9" name="文档" r:id="rId6" imgW="4989210" imgH="1805747" progId="Word.Document.12">
                  <p:embed/>
                </p:oleObj>
              </mc:Choice>
              <mc:Fallback>
                <p:oleObj name="文档" r:id="rId6" imgW="4989210" imgH="180574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5959" y="2084682"/>
                        <a:ext cx="8332291" cy="30142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光谱">
  <a:themeElements>
    <a:clrScheme name="光谱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光谱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光谱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光谱.thmx</Template>
  <TotalTime>175</TotalTime>
  <Words>276</Words>
  <Application>Microsoft Macintosh PowerPoint</Application>
  <PresentationFormat>全屏显示(4:3)</PresentationFormat>
  <Paragraphs>45</Paragraphs>
  <Slides>12</Slides>
  <Notes>5</Notes>
  <HiddenSlides>1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嵌入的 OLE 服务器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5" baseType="lpstr">
      <vt:lpstr>光谱</vt:lpstr>
      <vt:lpstr>Equation</vt:lpstr>
      <vt:lpstr>文档</vt:lpstr>
      <vt:lpstr>第1讲 Mablab编程基础</vt:lpstr>
      <vt:lpstr>一、自变量与函数值</vt:lpstr>
      <vt:lpstr>例题1.10  编写自定义函数代码</vt:lpstr>
      <vt:lpstr>二、逻辑下标</vt:lpstr>
      <vt:lpstr>例题1.12 绘制分段函数图像</vt:lpstr>
      <vt:lpstr>程序</vt:lpstr>
      <vt:lpstr>函数stem</vt:lpstr>
      <vt:lpstr>三、矩阵操作</vt:lpstr>
      <vt:lpstr>例题：利用矩阵函数生成矩阵</vt:lpstr>
      <vt:lpstr>函数：diag</vt:lpstr>
      <vt:lpstr>课堂练习：绘制分段函数图像</vt:lpstr>
      <vt:lpstr>练习2：写生成三对角矩阵的代码</vt:lpstr>
    </vt:vector>
  </TitlesOfParts>
  <Company>ling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第六讲 数据插值法</dc:title>
  <dc:creator>ling ling</dc:creator>
  <cp:lastModifiedBy>ling ling</cp:lastModifiedBy>
  <cp:revision>167</cp:revision>
  <dcterms:created xsi:type="dcterms:W3CDTF">2021-02-14T03:07:00Z</dcterms:created>
  <dcterms:modified xsi:type="dcterms:W3CDTF">2021-06-14T03:03:16Z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EAE4CBA4D8864A97AED234B58519850C</vt:lpwstr>
  </property>
  <property fmtid="{D5CDD505-2E9C-101B-9397-08002B2CF9AE}" pid="3" name="KSOProductBuildVer">
    <vt:lpwstr>2052-11.1.0.10337</vt:lpwstr>
  </property>
</Properties>
</file>