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9" r:id="rId4"/>
    <p:sldId id="290" r:id="rId5"/>
    <p:sldId id="291" r:id="rId6"/>
    <p:sldId id="292" r:id="rId7"/>
    <p:sldId id="286" r:id="rId8"/>
    <p:sldId id="293" r:id="rId9"/>
    <p:sldId id="294" r:id="rId10"/>
    <p:sldId id="296" r:id="rId11"/>
    <p:sldId id="295" r:id="rId12"/>
    <p:sldId id="297" r:id="rId13"/>
    <p:sldId id="287" r:id="rId14"/>
    <p:sldId id="299" r:id="rId15"/>
    <p:sldId id="298" r:id="rId16"/>
    <p:sldId id="300" r:id="rId17"/>
    <p:sldId id="288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8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9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83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5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3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5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6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1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7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6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7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__999.docx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__101010.docx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__111111.docx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Word___1212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__131313.docx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__141414.docx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__151515.docx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__161616.docx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__171717.docx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1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222.docx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package" Target="../embeddings/Microsoft_Word___33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444.docx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555.docx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__666.docx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__777.docx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__888.docx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二</a:t>
            </a:r>
            <a:r>
              <a:rPr kumimoji="1" lang="zh-CN" altLang="en-US" dirty="0" smtClean="0"/>
              <a:t>讲 计算机数系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3" y="2760045"/>
            <a:ext cx="3188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一、浮点数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二、计算机数系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三、浮点数标准</a:t>
            </a:r>
            <a:endParaRPr kumimoji="1" lang="en-US" altLang="zh-CN" sz="3200" b="1" dirty="0" smtClean="0"/>
          </a:p>
          <a:p>
            <a:r>
              <a:rPr kumimoji="1" lang="zh-CN" altLang="en-US" sz="3200" b="1" dirty="0" smtClean="0"/>
              <a:t>四、舍入函数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求所有计算机数函数模块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68486"/>
              </p:ext>
            </p:extLst>
          </p:nvPr>
        </p:nvGraphicFramePr>
        <p:xfrm>
          <a:off x="152616" y="2055083"/>
          <a:ext cx="7710487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文档" r:id="rId6" imgW="4468095" imgH="2414619" progId="Word.Document.12">
                  <p:embed/>
                </p:oleObj>
              </mc:Choice>
              <mc:Fallback>
                <p:oleObj name="文档" r:id="rId6" imgW="4468095" imgH="2414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616" y="2055083"/>
                        <a:ext cx="7710487" cy="417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8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例题：求一个计算机数系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63863"/>
              </p:ext>
            </p:extLst>
          </p:nvPr>
        </p:nvGraphicFramePr>
        <p:xfrm>
          <a:off x="547708" y="1798489"/>
          <a:ext cx="7712075" cy="34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文档" r:id="rId6" imgW="4468095" imgH="2015901" progId="Word.Document.12">
                  <p:embed/>
                </p:oleObj>
              </mc:Choice>
              <mc:Fallback>
                <p:oleObj name="文档" r:id="rId6" imgW="4468095" imgH="2015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708" y="1798489"/>
                        <a:ext cx="7712075" cy="349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01036" y="5082747"/>
            <a:ext cx="35587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zh-CN" altLang="zh-CN"/>
              <a:t>例题</a:t>
            </a:r>
            <a:r>
              <a:rPr lang="en-US" altLang="zh-CN"/>
              <a:t>2.3</a:t>
            </a:r>
            <a:r>
              <a:rPr lang="zh-CN" altLang="zh-CN"/>
              <a:t>主程序：</a:t>
            </a:r>
            <a:r>
              <a:rPr lang="en-US" altLang="zh-CN"/>
              <a:t>float_num3.m </a:t>
            </a:r>
            <a:endParaRPr lang="zh-CN" altLang="zh-CN"/>
          </a:p>
          <a:p>
            <a:r>
              <a:rPr lang="en-US" altLang="zh-CN"/>
              <a:t>function zzz</a:t>
            </a:r>
            <a:endParaRPr lang="zh-CN" altLang="zh-CN"/>
          </a:p>
          <a:p>
            <a:r>
              <a:rPr lang="en-US" altLang="zh-CN"/>
              <a:t>p=2;L=-1;U=2;</a:t>
            </a:r>
            <a:endParaRPr lang="zh-CN" altLang="zh-CN"/>
          </a:p>
          <a:p>
            <a:r>
              <a:rPr lang="en-US" altLang="zh-CN"/>
              <a:t>[A,DA]=cfloat_number_sys(p,L,U)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28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计算结果：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02648"/>
              </p:ext>
            </p:extLst>
          </p:nvPr>
        </p:nvGraphicFramePr>
        <p:xfrm>
          <a:off x="415238" y="1798489"/>
          <a:ext cx="7710488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文档" r:id="rId6" imgW="4468095" imgH="2046129" progId="Word.Document.12">
                  <p:embed/>
                </p:oleObj>
              </mc:Choice>
              <mc:Fallback>
                <p:oleObj name="文档" r:id="rId6" imgW="4468095" imgH="2046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238" y="1798489"/>
                        <a:ext cx="7710488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41037"/>
              </p:ext>
            </p:extLst>
          </p:nvPr>
        </p:nvGraphicFramePr>
        <p:xfrm>
          <a:off x="415238" y="5042372"/>
          <a:ext cx="7710488" cy="161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文档" r:id="rId9" imgW="4997511" imgH="1044296" progId="Word.Document.12">
                  <p:embed/>
                </p:oleObj>
              </mc:Choice>
              <mc:Fallback>
                <p:oleObj name="文档" r:id="rId9" imgW="4997511" imgH="1044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238" y="5042372"/>
                        <a:ext cx="7710488" cy="161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8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</a:t>
            </a:r>
            <a:r>
              <a:rPr kumimoji="1" lang="zh-CN" altLang="en-US" sz="4400" b="1" dirty="0"/>
              <a:t>浮点数</a:t>
            </a:r>
            <a:r>
              <a:rPr kumimoji="1" lang="zh-CN" altLang="en-US" sz="4400" b="1" dirty="0" smtClean="0"/>
              <a:t>标准</a:t>
            </a:r>
            <a:r>
              <a:rPr kumimoji="1" lang="en-US" altLang="zh-CN" sz="4400" b="1" dirty="0" smtClean="0"/>
              <a:t>IEEE754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465" y="1729944"/>
            <a:ext cx="464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、单精度类型浮点数；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50572"/>
              </p:ext>
            </p:extLst>
          </p:nvPr>
        </p:nvGraphicFramePr>
        <p:xfrm>
          <a:off x="284163" y="2384886"/>
          <a:ext cx="8635121" cy="240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文档" r:id="rId6" imgW="6507446" imgH="1815463" progId="Word.Document.12">
                  <p:embed/>
                </p:oleObj>
              </mc:Choice>
              <mc:Fallback>
                <p:oleObj name="文档" r:id="rId6" imgW="6507446" imgH="1815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163" y="2384886"/>
                        <a:ext cx="8635121" cy="2409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2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</a:t>
            </a:r>
            <a:r>
              <a:rPr kumimoji="1" lang="zh-CN" altLang="en-US" sz="4400" b="1" dirty="0"/>
              <a:t>浮点数</a:t>
            </a:r>
            <a:r>
              <a:rPr kumimoji="1" lang="zh-CN" altLang="en-US" sz="4400" b="1" dirty="0" smtClean="0"/>
              <a:t>标准</a:t>
            </a:r>
            <a:r>
              <a:rPr kumimoji="1" lang="en-US" altLang="zh-CN" sz="4400" b="1" dirty="0" smtClean="0"/>
              <a:t>IEEE754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68" y="1880227"/>
            <a:ext cx="407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、双精度类型浮点数；</a:t>
            </a:r>
            <a:endParaRPr lang="en-US" altLang="zh-CN" sz="28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16909"/>
              </p:ext>
            </p:extLst>
          </p:nvPr>
        </p:nvGraphicFramePr>
        <p:xfrm>
          <a:off x="486934" y="2619375"/>
          <a:ext cx="8450262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文档" r:id="rId6" imgW="6390520" imgH="1980276" progId="Word.Document.12">
                  <p:embed/>
                </p:oleObj>
              </mc:Choice>
              <mc:Fallback>
                <p:oleObj name="文档" r:id="rId6" imgW="6390520" imgH="1980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934" y="2619375"/>
                        <a:ext cx="8450262" cy="26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6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</a:t>
            </a:r>
            <a:r>
              <a:rPr kumimoji="1" lang="zh-CN" altLang="en-US" sz="4400" b="1" dirty="0"/>
              <a:t>浮点数</a:t>
            </a:r>
            <a:r>
              <a:rPr kumimoji="1" lang="zh-CN" altLang="en-US" sz="4400" b="1" dirty="0" smtClean="0"/>
              <a:t>标准</a:t>
            </a:r>
            <a:r>
              <a:rPr kumimoji="1" lang="en-US" altLang="zh-CN" sz="4400" b="1" dirty="0" smtClean="0"/>
              <a:t>IEEE754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3654" y="1794487"/>
            <a:ext cx="464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、自定义类型浮点数；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25031"/>
              </p:ext>
            </p:extLst>
          </p:nvPr>
        </p:nvGraphicFramePr>
        <p:xfrm>
          <a:off x="403654" y="2513972"/>
          <a:ext cx="8063391" cy="256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文档" r:id="rId6" imgW="4362356" imgH="1386157" progId="Word.Document.12">
                  <p:embed/>
                </p:oleObj>
              </mc:Choice>
              <mc:Fallback>
                <p:oleObj name="文档" r:id="rId6" imgW="4362356" imgH="138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654" y="2513972"/>
                        <a:ext cx="8063391" cy="2562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函数：</a:t>
            </a:r>
            <a:r>
              <a:rPr kumimoji="1" lang="en-US" altLang="zh-CN" dirty="0" err="1" smtClean="0"/>
              <a:t>quantizer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68930"/>
              </p:ext>
            </p:extLst>
          </p:nvPr>
        </p:nvGraphicFramePr>
        <p:xfrm>
          <a:off x="404812" y="2045043"/>
          <a:ext cx="8541195" cy="19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文档" r:id="rId6" imgW="4362356" imgH="1013708" progId="Word.Document.12">
                  <p:embed/>
                </p:oleObj>
              </mc:Choice>
              <mc:Fallback>
                <p:oleObj name="文档" r:id="rId6" imgW="4362356" imgH="1013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812" y="2045043"/>
                        <a:ext cx="8541195" cy="19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23310" y="4232552"/>
            <a:ext cx="260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P25</a:t>
            </a:r>
            <a:r>
              <a:rPr lang="zh-CN" altLang="en-US" sz="2800" dirty="0" smtClean="0"/>
              <a:t>：例题</a:t>
            </a:r>
            <a:r>
              <a:rPr lang="en-US" altLang="zh-CN" sz="2800" dirty="0" smtClean="0"/>
              <a:t>2.4.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3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四</a:t>
            </a:r>
            <a:r>
              <a:rPr kumimoji="1" lang="zh-CN" altLang="en-US" dirty="0" smtClean="0"/>
              <a:t>、</a:t>
            </a:r>
            <a:r>
              <a:rPr kumimoji="1" lang="zh-CN" altLang="en-US" sz="4400" b="1" dirty="0"/>
              <a:t>舍入</a:t>
            </a:r>
            <a:r>
              <a:rPr kumimoji="1" lang="zh-CN" altLang="en-US" sz="4400" b="1" dirty="0" smtClean="0"/>
              <a:t>函数</a:t>
            </a:r>
            <a:endParaRPr kumimoji="1" lang="en-US" altLang="zh-CN" sz="4400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24977"/>
              </p:ext>
            </p:extLst>
          </p:nvPr>
        </p:nvGraphicFramePr>
        <p:xfrm>
          <a:off x="712788" y="1801813"/>
          <a:ext cx="7710487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文档" r:id="rId6" imgW="4468095" imgH="2612539" progId="Word.Document.12">
                  <p:embed/>
                </p:oleObj>
              </mc:Choice>
              <mc:Fallback>
                <p:oleObj name="文档" r:id="rId6" imgW="4468095" imgH="2612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788" y="1801813"/>
                        <a:ext cx="7710487" cy="451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课堂练习：</a:t>
            </a:r>
            <a:r>
              <a:rPr kumimoji="1" lang="en-US" altLang="zh-CN" dirty="0" smtClean="0"/>
              <a:t>P24</a:t>
            </a:r>
            <a:r>
              <a:rPr kumimoji="1" lang="zh-CN" altLang="en-US" dirty="0" smtClean="0"/>
              <a:t>练习</a:t>
            </a:r>
            <a:r>
              <a:rPr kumimoji="1" lang="en-US" altLang="zh-CN" dirty="0" smtClean="0"/>
              <a:t>2.2</a:t>
            </a:r>
            <a:endParaRPr kumimoji="1" lang="zh-CN" altLang="en-US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497" y="4374292"/>
            <a:ext cx="52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</a:t>
            </a:r>
            <a:r>
              <a:rPr lang="zh-CN" altLang="en-US" dirty="0" smtClean="0"/>
              <a:t>可以参考例题</a:t>
            </a:r>
            <a:r>
              <a:rPr lang="en-US" altLang="zh-CN" dirty="0" smtClean="0"/>
              <a:t>2.3</a:t>
            </a:r>
            <a:r>
              <a:rPr lang="zh-CN" altLang="en-US" dirty="0" smtClean="0"/>
              <a:t>、例题</a:t>
            </a:r>
            <a:r>
              <a:rPr lang="en-US" altLang="zh-CN" dirty="0" smtClean="0"/>
              <a:t>2.4</a:t>
            </a:r>
            <a:r>
              <a:rPr lang="zh-CN" altLang="en-US" dirty="0" smtClean="0"/>
              <a:t>中代码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5214"/>
              </p:ext>
            </p:extLst>
          </p:nvPr>
        </p:nvGraphicFramePr>
        <p:xfrm>
          <a:off x="284163" y="1943100"/>
          <a:ext cx="8726875" cy="211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文档" r:id="rId5" imgW="5730825" imgH="1386157" progId="Word.Document.12">
                  <p:embed/>
                </p:oleObj>
              </mc:Choice>
              <mc:Fallback>
                <p:oleObj name="文档" r:id="rId5" imgW="5730825" imgH="1386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3" y="1943100"/>
                        <a:ext cx="8726875" cy="2118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sz="4400" b="1" dirty="0" smtClean="0"/>
              <a:t>浮点数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6800"/>
              </p:ext>
            </p:extLst>
          </p:nvPr>
        </p:nvGraphicFramePr>
        <p:xfrm>
          <a:off x="344436" y="1908175"/>
          <a:ext cx="8696872" cy="377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6" imgW="5948077" imgH="2574394" progId="Word.Document.12">
                  <p:embed/>
                </p:oleObj>
              </mc:Choice>
              <mc:Fallback>
                <p:oleObj name="文档" r:id="rId6" imgW="5948077" imgH="2574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436" y="1908175"/>
                        <a:ext cx="8696872" cy="3775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9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浮点数的十进制数值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896518"/>
              </p:ext>
            </p:extLst>
          </p:nvPr>
        </p:nvGraphicFramePr>
        <p:xfrm>
          <a:off x="307975" y="1970089"/>
          <a:ext cx="8550275" cy="210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文档" r:id="rId6" imgW="4834752" imgH="1188237" progId="Word.Document.12">
                  <p:embed/>
                </p:oleObj>
              </mc:Choice>
              <mc:Fallback>
                <p:oleObj name="文档" r:id="rId6" imgW="4834752" imgH="1188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975" y="1970089"/>
                        <a:ext cx="8550275" cy="210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05864"/>
              </p:ext>
            </p:extLst>
          </p:nvPr>
        </p:nvGraphicFramePr>
        <p:xfrm>
          <a:off x="291258" y="4001235"/>
          <a:ext cx="8566992" cy="110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文档" r:id="rId9" imgW="4543880" imgH="594119" progId="Word.Document.12">
                  <p:embed/>
                </p:oleObj>
              </mc:Choice>
              <mc:Fallback>
                <p:oleObj name="文档" r:id="rId9" imgW="4543880" imgH="5941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258" y="4001235"/>
                        <a:ext cx="8566992" cy="110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浮点数的十进制数值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94193"/>
              </p:ext>
            </p:extLst>
          </p:nvPr>
        </p:nvGraphicFramePr>
        <p:xfrm>
          <a:off x="726882" y="1798488"/>
          <a:ext cx="7406976" cy="505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文档" r:id="rId6" imgW="4543880" imgH="3366793" progId="Word.Document.12">
                  <p:embed/>
                </p:oleObj>
              </mc:Choice>
              <mc:Fallback>
                <p:oleObj name="文档" r:id="rId6" imgW="4543880" imgH="3366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882" y="1798488"/>
                        <a:ext cx="7406976" cy="5059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6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浮点数的十进制数值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39260"/>
              </p:ext>
            </p:extLst>
          </p:nvPr>
        </p:nvGraphicFramePr>
        <p:xfrm>
          <a:off x="715962" y="1798489"/>
          <a:ext cx="7710488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文档" r:id="rId6" imgW="4468095" imgH="2574394" progId="Word.Document.12">
                  <p:embed/>
                </p:oleObj>
              </mc:Choice>
              <mc:Fallback>
                <p:oleObj name="文档" r:id="rId6" imgW="4468095" imgH="2574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2" y="1798489"/>
                        <a:ext cx="7710488" cy="444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2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浮点数的十进制数值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756008"/>
              </p:ext>
            </p:extLst>
          </p:nvPr>
        </p:nvGraphicFramePr>
        <p:xfrm>
          <a:off x="712788" y="1801813"/>
          <a:ext cx="7710487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文档" r:id="rId6" imgW="4468095" imgH="2587349" progId="Word.Document.12">
                  <p:embed/>
                </p:oleObj>
              </mc:Choice>
              <mc:Fallback>
                <p:oleObj name="文档" r:id="rId6" imgW="4468095" imgH="25873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788" y="1801813"/>
                        <a:ext cx="7710487" cy="447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7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二、</a:t>
            </a:r>
            <a:r>
              <a:rPr kumimoji="1" lang="zh-CN" altLang="en-US" sz="4400" b="1" dirty="0"/>
              <a:t>计算机数系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71900"/>
              </p:ext>
            </p:extLst>
          </p:nvPr>
        </p:nvGraphicFramePr>
        <p:xfrm>
          <a:off x="605010" y="1725445"/>
          <a:ext cx="7937628" cy="505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文档" r:id="rId6" imgW="4070762" imgH="2587349" progId="Word.Document.12">
                  <p:embed/>
                </p:oleObj>
              </mc:Choice>
              <mc:Fallback>
                <p:oleObj name="文档" r:id="rId6" imgW="4070762" imgH="25873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010" y="1725445"/>
                        <a:ext cx="7937628" cy="5056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9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计算机数符号、指数、精度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39343"/>
              </p:ext>
            </p:extLst>
          </p:nvPr>
        </p:nvGraphicFramePr>
        <p:xfrm>
          <a:off x="501650" y="3032907"/>
          <a:ext cx="7710488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文档" r:id="rId6" imgW="4468095" imgH="1980276" progId="Word.Document.12">
                  <p:embed/>
                </p:oleObj>
              </mc:Choice>
              <mc:Fallback>
                <p:oleObj name="文档" r:id="rId6" imgW="4468095" imgH="1980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650" y="3032907"/>
                        <a:ext cx="7710488" cy="341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19175"/>
              </p:ext>
            </p:extLst>
          </p:nvPr>
        </p:nvGraphicFramePr>
        <p:xfrm>
          <a:off x="572187" y="1901529"/>
          <a:ext cx="6959366" cy="52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8" imgW="3530520" imgH="279360" progId="Equation.DSMT4">
                  <p:embed/>
                </p:oleObj>
              </mc:Choice>
              <mc:Fallback>
                <p:oleObj name="Equation" r:id="rId8" imgW="35305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87" y="1901529"/>
                        <a:ext cx="6959366" cy="524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870877"/>
              </p:ext>
            </p:extLst>
          </p:nvPr>
        </p:nvGraphicFramePr>
        <p:xfrm>
          <a:off x="862680" y="2467218"/>
          <a:ext cx="6668873" cy="52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0" imgW="3377880" imgH="279360" progId="Equation.DSMT4">
                  <p:embed/>
                </p:oleObj>
              </mc:Choice>
              <mc:Fallback>
                <p:oleObj name="Equation" r:id="rId10" imgW="33778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80" y="2467218"/>
                        <a:ext cx="6668873" cy="524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400" b="1" dirty="0" smtClean="0"/>
              <a:t>求所有计算机数算法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16060"/>
              </p:ext>
            </p:extLst>
          </p:nvPr>
        </p:nvGraphicFramePr>
        <p:xfrm>
          <a:off x="565193" y="2612815"/>
          <a:ext cx="81375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4127400" imgH="279360" progId="Equation.DSMT4">
                  <p:embed/>
                </p:oleObj>
              </mc:Choice>
              <mc:Fallback>
                <p:oleObj name="Equation" r:id="rId5" imgW="412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3" y="2612815"/>
                        <a:ext cx="813752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65088"/>
              </p:ext>
            </p:extLst>
          </p:nvPr>
        </p:nvGraphicFramePr>
        <p:xfrm>
          <a:off x="735863" y="5355141"/>
          <a:ext cx="6969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7" imgW="3530520" imgH="279360" progId="Equation.DSMT4">
                  <p:embed/>
                </p:oleObj>
              </mc:Choice>
              <mc:Fallback>
                <p:oleObj name="Equation" r:id="rId7" imgW="3530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63" y="5355141"/>
                        <a:ext cx="6969125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90382"/>
              </p:ext>
            </p:extLst>
          </p:nvPr>
        </p:nvGraphicFramePr>
        <p:xfrm>
          <a:off x="1794120" y="3216253"/>
          <a:ext cx="3788474" cy="13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9" imgW="2082800" imgH="736600" progId="Equation.DSMT4">
                  <p:embed/>
                </p:oleObj>
              </mc:Choice>
              <mc:Fallback>
                <p:oleObj name="Equation" r:id="rId9" imgW="20828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120" y="3216253"/>
                        <a:ext cx="3788474" cy="1337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1892" y="2010032"/>
            <a:ext cx="325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全体规格化浮点数：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11892" y="4692727"/>
            <a:ext cx="367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全体非规格化浮点数：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0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121</TotalTime>
  <Words>166</Words>
  <Application>Microsoft Office PowerPoint</Application>
  <PresentationFormat>全屏显示(4:3)</PresentationFormat>
  <Paragraphs>34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Calibri</vt:lpstr>
      <vt:lpstr>Corbel</vt:lpstr>
      <vt:lpstr>Times New Roman</vt:lpstr>
      <vt:lpstr>Wingdings</vt:lpstr>
      <vt:lpstr>光谱</vt:lpstr>
      <vt:lpstr>文档</vt:lpstr>
      <vt:lpstr>Equation</vt:lpstr>
      <vt:lpstr>Microsoft Word 文档</vt:lpstr>
      <vt:lpstr>第二讲 计算机数系</vt:lpstr>
      <vt:lpstr>一、浮点数</vt:lpstr>
      <vt:lpstr>浮点数的十进制数值</vt:lpstr>
      <vt:lpstr>浮点数的十进制数值</vt:lpstr>
      <vt:lpstr>浮点数的十进制数值</vt:lpstr>
      <vt:lpstr>浮点数的十进制数值</vt:lpstr>
      <vt:lpstr>二、计算机数系</vt:lpstr>
      <vt:lpstr>计算机数符号、指数、精度</vt:lpstr>
      <vt:lpstr>求所有计算机数算法</vt:lpstr>
      <vt:lpstr>求所有计算机数函数模块</vt:lpstr>
      <vt:lpstr>例题：求一个计算机数系</vt:lpstr>
      <vt:lpstr>计算结果：</vt:lpstr>
      <vt:lpstr>三、浮点数标准IEEE754</vt:lpstr>
      <vt:lpstr>三、浮点数标准IEEE754</vt:lpstr>
      <vt:lpstr>三、浮点数标准IEEE754</vt:lpstr>
      <vt:lpstr>函数：quantizer</vt:lpstr>
      <vt:lpstr>四、舍入函数</vt:lpstr>
      <vt:lpstr>课堂练习：P24练习2.2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161</cp:revision>
  <dcterms:created xsi:type="dcterms:W3CDTF">2021-02-14T03:07:00Z</dcterms:created>
  <dcterms:modified xsi:type="dcterms:W3CDTF">2021-06-12T01:39:10Z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