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88" r:id="rId5"/>
    <p:sldId id="289" r:id="rId6"/>
    <p:sldId id="28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6" r:id="rId16"/>
    <p:sldId id="287" r:id="rId17"/>
    <p:sldId id="298" r:id="rId18"/>
    <p:sldId id="300" r:id="rId19"/>
    <p:sldId id="299" r:id="rId20"/>
    <p:sldId id="301" r:id="rId21"/>
    <p:sldId id="274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3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1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40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7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1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1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6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8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0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5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8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2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0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3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6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4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1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888.docx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0.xml"/><Relationship Id="rId7" Type="http://schemas.openxmlformats.org/officeDocument/2006/relationships/package" Target="../embeddings/Microsoft_Word___1010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999.docx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11.xml"/><Relationship Id="rId7" Type="http://schemas.openxmlformats.org/officeDocument/2006/relationships/package" Target="../embeddings/Microsoft_Word___1212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111111.docx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12.xml"/><Relationship Id="rId7" Type="http://schemas.openxmlformats.org/officeDocument/2006/relationships/package" Target="../embeddings/Microsoft_Word___1414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__131313.docx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17.xml"/><Relationship Id="rId7" Type="http://schemas.openxmlformats.org/officeDocument/2006/relationships/package" Target="../embeddings/Microsoft_Word___1616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__151515.docx"/><Relationship Id="rId10" Type="http://schemas.openxmlformats.org/officeDocument/2006/relationships/image" Target="../media/image21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Word___1717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19.xml"/><Relationship Id="rId7" Type="http://schemas.openxmlformats.org/officeDocument/2006/relationships/package" Target="../embeddings/Microsoft_Word___1919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181818.docx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__20.docx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package" Target="../embeddings/Microsoft_Word___2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__111.doc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__333.docx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Word___5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444.docx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666.docx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777.docx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三</a:t>
            </a:r>
            <a:r>
              <a:rPr kumimoji="1" lang="zh-CN" altLang="en-US" dirty="0" smtClean="0"/>
              <a:t>讲 数值方法的基本思想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83660" y="2611763"/>
            <a:ext cx="5339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一、算法的设计思想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二、算法的稳定性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三、算法的效率</a:t>
            </a:r>
            <a:endParaRPr kumimoji="1" lang="en-US" altLang="zh-CN" sz="32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25973"/>
              </p:ext>
            </p:extLst>
          </p:nvPr>
        </p:nvGraphicFramePr>
        <p:xfrm>
          <a:off x="664354" y="1962794"/>
          <a:ext cx="8150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文档" r:id="rId5" imgW="4569142" imgH="2178555" progId="Word.Document.12">
                  <p:embed/>
                </p:oleObj>
              </mc:Choice>
              <mc:Fallback>
                <p:oleObj name="文档" r:id="rId5" imgW="4569142" imgH="21785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354" y="1962794"/>
                        <a:ext cx="8150225" cy="389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9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69849"/>
              </p:ext>
            </p:extLst>
          </p:nvPr>
        </p:nvGraphicFramePr>
        <p:xfrm>
          <a:off x="393615" y="1611911"/>
          <a:ext cx="8150225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文档" r:id="rId5" imgW="4569142" imgH="1386157" progId="Word.Document.12">
                  <p:embed/>
                </p:oleObj>
              </mc:Choice>
              <mc:Fallback>
                <p:oleObj name="文档" r:id="rId5" imgW="4569142" imgH="138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615" y="1611911"/>
                        <a:ext cx="8150225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53166"/>
              </p:ext>
            </p:extLst>
          </p:nvPr>
        </p:nvGraphicFramePr>
        <p:xfrm>
          <a:off x="393615" y="3816950"/>
          <a:ext cx="6344936" cy="301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文档" r:id="rId7" imgW="3756433" imgH="1782356" progId="Word.Document.12">
                  <p:embed/>
                </p:oleObj>
              </mc:Choice>
              <mc:Fallback>
                <p:oleObj name="文档" r:id="rId7" imgW="3756433" imgH="1782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615" y="3816950"/>
                        <a:ext cx="6344936" cy="3014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5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31273"/>
              </p:ext>
            </p:extLst>
          </p:nvPr>
        </p:nvGraphicFramePr>
        <p:xfrm>
          <a:off x="496093" y="1876167"/>
          <a:ext cx="8150225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文档" r:id="rId5" imgW="4569142" imgH="990318" progId="Word.Document.12">
                  <p:embed/>
                </p:oleObj>
              </mc:Choice>
              <mc:Fallback>
                <p:oleObj name="文档" r:id="rId5" imgW="4569142" imgH="990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093" y="1876167"/>
                        <a:ext cx="8150225" cy="176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403322"/>
              </p:ext>
            </p:extLst>
          </p:nvPr>
        </p:nvGraphicFramePr>
        <p:xfrm>
          <a:off x="496093" y="4077774"/>
          <a:ext cx="58737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文档" r:id="rId7" imgW="3293420" imgH="874445" progId="Word.Document.12">
                  <p:embed/>
                </p:oleObj>
              </mc:Choice>
              <mc:Fallback>
                <p:oleObj name="文档" r:id="rId7" imgW="3293420" imgH="874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093" y="4077774"/>
                        <a:ext cx="58737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1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32573"/>
              </p:ext>
            </p:extLst>
          </p:nvPr>
        </p:nvGraphicFramePr>
        <p:xfrm>
          <a:off x="284163" y="1798489"/>
          <a:ext cx="8150225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文档" r:id="rId5" imgW="4569142" imgH="1386157" progId="Word.Document.12">
                  <p:embed/>
                </p:oleObj>
              </mc:Choice>
              <mc:Fallback>
                <p:oleObj name="文档" r:id="rId5" imgW="4569142" imgH="138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3" y="1798489"/>
                        <a:ext cx="8150225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99426"/>
              </p:ext>
            </p:extLst>
          </p:nvPr>
        </p:nvGraphicFramePr>
        <p:xfrm>
          <a:off x="411198" y="4478431"/>
          <a:ext cx="7227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文档" r:id="rId7" imgW="4079063" imgH="642699" progId="Word.Document.12">
                  <p:embed/>
                </p:oleObj>
              </mc:Choice>
              <mc:Fallback>
                <p:oleObj name="文档" r:id="rId7" imgW="4079063" imgH="6426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198" y="4478431"/>
                        <a:ext cx="7227887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7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167107"/>
            <a:ext cx="3859469" cy="338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52" y="1966860"/>
            <a:ext cx="4209628" cy="3585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2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、外推法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6338" y="1972101"/>
            <a:ext cx="8369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这种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方法利用一些精度较低的近似值，通过某种加速技巧得到更高精度的近似值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比较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典型的有方程求根的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Aitken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加速法、数值求积的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Romberg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方法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、求解常微分方程差分外推法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等等。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）该方法一般都需要比较具体的误差估计式。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1205" y="5023636"/>
            <a:ext cx="6760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>
                <a:latin typeface="Times New Roman" panose="02020603050405020304" pitchFamily="18" charset="0"/>
              </a:rPr>
              <a:t>比如课本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P37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例题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3.4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中求</a:t>
            </a:r>
            <a:r>
              <a:rPr lang="el-GR" altLang="zh-CN" sz="2800" kern="100" dirty="0">
                <a:latin typeface="Times New Roman" panose="02020603050405020304" pitchFamily="18" charset="0"/>
              </a:rPr>
              <a:t>π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近似值的方法。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4</a:t>
            </a:r>
            <a:r>
              <a:rPr kumimoji="1" lang="zh-CN" altLang="en-US" dirty="0" smtClean="0"/>
              <a:t>、分治法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313" y="1940692"/>
            <a:ext cx="84957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指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将复杂问题划分成若干个独立的简单问题来处理，然后再合并得到原问题的解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比如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数值插值中的分段插值法、数值积分中的复化求积法、对称三对角阵特征值问题的并行算法等等。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563537" y="4661172"/>
            <a:ext cx="8015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>
                <a:latin typeface="Times New Roman" panose="02020603050405020304" pitchFamily="18" charset="0"/>
              </a:rPr>
              <a:t>比如课本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P42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例题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3.6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中求多项式函数值的分治法。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zh-CN" altLang="en-US" dirty="0" smtClean="0"/>
              <a:t>、</a:t>
            </a:r>
            <a:r>
              <a:rPr kumimoji="1" lang="zh-CN" altLang="en-US" sz="4400" b="1" dirty="0"/>
              <a:t>算法</a:t>
            </a:r>
            <a:r>
              <a:rPr kumimoji="1" lang="zh-CN" altLang="en-US" sz="4400" b="1" dirty="0" smtClean="0"/>
              <a:t>的稳定性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0703" y="1997839"/>
            <a:ext cx="84875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算法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都是利用计算机在计算机数系中运算执行的，不仅初始数据而且中间数据都有舍入误差，并且舍入误差会随着计算步骤的推进而积累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有些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算法的舍入误差积累会被控制，在计算过程中不增长，这种算法称为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数值稳定的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；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kern="100" dirty="0">
                <a:latin typeface="Times New Roman" panose="02020603050405020304" pitchFamily="18" charset="0"/>
              </a:rPr>
              <a:t>有些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算法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的舍入误差会随着计算步骤的推进无法控制，显著增大，对计算结果造成显著冲击，得到的计算结果完全不可靠，毫无用处，这样的算法就是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数值不稳定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的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例题：</a:t>
            </a:r>
            <a:r>
              <a:rPr kumimoji="1" lang="zh-CN" altLang="en-US" sz="4400" b="1" dirty="0" smtClean="0"/>
              <a:t>算法的稳定性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58726"/>
              </p:ext>
            </p:extLst>
          </p:nvPr>
        </p:nvGraphicFramePr>
        <p:xfrm>
          <a:off x="496072" y="1798489"/>
          <a:ext cx="81343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文档" r:id="rId5" imgW="4559037" imgH="594119" progId="Word.Document.12">
                  <p:embed/>
                </p:oleObj>
              </mc:Choice>
              <mc:Fallback>
                <p:oleObj name="文档" r:id="rId5" imgW="4559037" imgH="5941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072" y="1798489"/>
                        <a:ext cx="8134350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38377"/>
              </p:ext>
            </p:extLst>
          </p:nvPr>
        </p:nvGraphicFramePr>
        <p:xfrm>
          <a:off x="492125" y="2857500"/>
          <a:ext cx="53816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文档" r:id="rId7" imgW="3224852" imgH="990318" progId="Word.Document.12">
                  <p:embed/>
                </p:oleObj>
              </mc:Choice>
              <mc:Fallback>
                <p:oleObj name="文档" r:id="rId7" imgW="3224852" imgH="990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857500"/>
                        <a:ext cx="5381625" cy="165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82140"/>
              </p:ext>
            </p:extLst>
          </p:nvPr>
        </p:nvGraphicFramePr>
        <p:xfrm>
          <a:off x="325524" y="4699816"/>
          <a:ext cx="74215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文档" r:id="rId9" imgW="4575638" imgH="1000394" progId="Word.Document.12">
                  <p:embed/>
                </p:oleObj>
              </mc:Choice>
              <mc:Fallback>
                <p:oleObj name="文档" r:id="rId9" imgW="4575638" imgH="1000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524" y="4699816"/>
                        <a:ext cx="7421562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76086" y="2928795"/>
            <a:ext cx="218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根据课本</a:t>
            </a:r>
            <a:r>
              <a:rPr lang="en-US" altLang="zh-CN" dirty="0" smtClean="0"/>
              <a:t>P40</a:t>
            </a:r>
            <a:r>
              <a:rPr lang="zh-CN" altLang="en-US" dirty="0" smtClean="0"/>
              <a:t>页的分析可知：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）前进型迭代法数值不稳定；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）后退型迭代法数值稳定。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三</a:t>
            </a:r>
            <a:r>
              <a:rPr kumimoji="1" lang="zh-CN" altLang="en-US" dirty="0" smtClean="0"/>
              <a:t>、</a:t>
            </a:r>
            <a:r>
              <a:rPr kumimoji="1" lang="zh-CN" altLang="en-US" sz="4400" b="1" dirty="0"/>
              <a:t>算法</a:t>
            </a:r>
            <a:r>
              <a:rPr kumimoji="1" lang="zh-CN" altLang="en-US" sz="4400" b="1" dirty="0" smtClean="0"/>
              <a:t>的效率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7834" y="1823413"/>
            <a:ext cx="85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的效率由算法的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运算时间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所占内存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空间的大小来决定，并行算法的效率有专门的定义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算法不仅是数值稳定的算法，也应当是效率高的算法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进行算法分析时，经常需要统计算法执行运算的次数，比如加法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包括减法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、乘法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包括除法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、比较、开方等运算，运算次数越少、执行时间越少运算速度就越快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需要统计算法所占内存或处理器的多少，以此来考察算法对计算机资源占用情况，资源占用少可以减小数据交换的通信时间，从而提高计算速度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32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zh-CN" altLang="en-US" sz="4400" b="1" dirty="0"/>
              <a:t>算法的设计</a:t>
            </a:r>
            <a:r>
              <a:rPr kumimoji="1" lang="zh-CN" altLang="en-US" sz="4400" b="1" dirty="0" smtClean="0"/>
              <a:t>思想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9428" y="2611763"/>
            <a:ext cx="2491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1</a:t>
            </a:r>
            <a:r>
              <a:rPr kumimoji="1" lang="zh-CN" altLang="en-US" sz="3200" b="1" dirty="0" smtClean="0"/>
              <a:t>、迭代法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2</a:t>
            </a:r>
            <a:r>
              <a:rPr kumimoji="1" lang="zh-CN" altLang="en-US" sz="3200" b="1" dirty="0" smtClean="0"/>
              <a:t>、线性化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3</a:t>
            </a:r>
            <a:r>
              <a:rPr kumimoji="1" lang="zh-CN" altLang="en-US" sz="3200" b="1" dirty="0" smtClean="0"/>
              <a:t>、外推法</a:t>
            </a:r>
            <a:endParaRPr kumimoji="1" lang="en-US" altLang="zh-CN" sz="3200" b="1" dirty="0" smtClean="0"/>
          </a:p>
          <a:p>
            <a:r>
              <a:rPr kumimoji="1" lang="en-US" altLang="zh-CN" sz="3200" b="1" dirty="0" smtClean="0"/>
              <a:t>4</a:t>
            </a:r>
            <a:r>
              <a:rPr kumimoji="1" lang="zh-CN" altLang="en-US" sz="3200" b="1" dirty="0" smtClean="0"/>
              <a:t>、分治法</a:t>
            </a:r>
            <a:endParaRPr kumimoji="1"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三</a:t>
            </a:r>
            <a:r>
              <a:rPr kumimoji="1" lang="zh-CN" altLang="en-US" dirty="0" smtClean="0"/>
              <a:t>、</a:t>
            </a:r>
            <a:r>
              <a:rPr kumimoji="1" lang="zh-CN" altLang="en-US" sz="4400" b="1" dirty="0"/>
              <a:t>算法</a:t>
            </a:r>
            <a:r>
              <a:rPr kumimoji="1" lang="zh-CN" altLang="en-US" sz="4400" b="1" dirty="0" smtClean="0"/>
              <a:t>的效率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998" y="1833009"/>
            <a:ext cx="8530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）比如求多项式函数值得算法就可以设计三种方法。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）秦九韶算法和分治法就是高效率的方法。</a:t>
            </a:r>
            <a:endParaRPr lang="zh-CN" altLang="en-US" sz="24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55958"/>
              </p:ext>
            </p:extLst>
          </p:nvPr>
        </p:nvGraphicFramePr>
        <p:xfrm>
          <a:off x="327834" y="2555298"/>
          <a:ext cx="8530417" cy="103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文档" r:id="rId5" imgW="4913425" imgH="597357" progId="Word.Document.12">
                  <p:embed/>
                </p:oleObj>
              </mc:Choice>
              <mc:Fallback>
                <p:oleObj name="文档" r:id="rId5" imgW="4913425" imgH="5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34" y="2555298"/>
                        <a:ext cx="8530417" cy="1039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0628"/>
              </p:ext>
            </p:extLst>
          </p:nvPr>
        </p:nvGraphicFramePr>
        <p:xfrm>
          <a:off x="1001713" y="3512374"/>
          <a:ext cx="7702550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文档" r:id="rId7" imgW="4463043" imgH="2010863" progId="Word.Document.12">
                  <p:embed/>
                </p:oleObj>
              </mc:Choice>
              <mc:Fallback>
                <p:oleObj name="文档" r:id="rId7" imgW="4463043" imgH="2010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1713" y="3512374"/>
                        <a:ext cx="7702550" cy="3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4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</a:t>
            </a:r>
            <a:r>
              <a:rPr kumimoji="1" lang="zh-CN" altLang="en-US" dirty="0" smtClean="0"/>
              <a:t>练习：</a:t>
            </a:r>
            <a:r>
              <a:rPr kumimoji="1" lang="en-US" altLang="zh-CN" dirty="0" smtClean="0"/>
              <a:t>P41</a:t>
            </a:r>
            <a:r>
              <a:rPr kumimoji="1" lang="zh-CN" altLang="en-US" dirty="0" smtClean="0"/>
              <a:t>练习</a:t>
            </a:r>
            <a:r>
              <a:rPr kumimoji="1" lang="en-US" altLang="zh-CN" dirty="0" smtClean="0"/>
              <a:t>3.1（4</a:t>
            </a:r>
            <a:r>
              <a:rPr kumimoji="1" lang="zh-CN" altLang="en-US" dirty="0" smtClean="0"/>
              <a:t>）（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41146"/>
              </p:ext>
            </p:extLst>
          </p:nvPr>
        </p:nvGraphicFramePr>
        <p:xfrm>
          <a:off x="424035" y="1978024"/>
          <a:ext cx="7696860" cy="187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文档" r:id="rId5" imgW="3258414" imgH="792038" progId="Word.Document.12">
                  <p:embed/>
                </p:oleObj>
              </mc:Choice>
              <mc:Fallback>
                <p:oleObj name="文档" r:id="rId5" imgW="3258414" imgH="792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035" y="1978024"/>
                        <a:ext cx="7696860" cy="1877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88973" y="4235109"/>
            <a:ext cx="291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可以查看例题</a:t>
            </a:r>
            <a:r>
              <a:rPr lang="en-US" altLang="zh-CN" b="1" dirty="0" smtClean="0"/>
              <a:t>3.5</a:t>
            </a:r>
            <a:r>
              <a:rPr lang="zh-CN" altLang="en-US" b="1" dirty="0" smtClean="0"/>
              <a:t>代码。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MATLAB</a:t>
            </a:r>
            <a:r>
              <a:rPr kumimoji="1" lang="zh-CN" altLang="en-US" dirty="0" smtClean="0"/>
              <a:t>的分片多项式函数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5610" y="1864360"/>
            <a:ext cx="842264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just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  <a:p>
            <a:pPr indent="0" algn="r">
              <a:buNone/>
            </a:pP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4983" y="1982388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MATLAB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分片</a:t>
            </a:r>
            <a:r>
              <a:rPr lang="zh-CN" altLang="zh-CN" kern="100" dirty="0">
                <a:latin typeface="Times New Roman" panose="02020603050405020304" pitchFamily="18" charset="0"/>
              </a:rPr>
              <a:t>多项式运算的函数，主要为分片多项式的构造、求值、参数提取等，常用的有如下三个：</a:t>
            </a: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Times New Roman" panose="02020603050405020304" pitchFamily="18" charset="0"/>
              </a:rPr>
              <a:t>）</a:t>
            </a:r>
            <a:r>
              <a:rPr lang="en-US" altLang="zh-CN" b="1" kern="100" dirty="0">
                <a:latin typeface="Times New Roman" panose="02020603050405020304" pitchFamily="18" charset="0"/>
              </a:rPr>
              <a:t>pp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mkpp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breaks,coefs</a:t>
            </a:r>
            <a:r>
              <a:rPr lang="en-US" altLang="zh-CN" b="1" kern="100" dirty="0">
                <a:latin typeface="Times New Roman" panose="02020603050405020304" pitchFamily="18" charset="0"/>
              </a:rPr>
              <a:t>) </a:t>
            </a:r>
            <a:r>
              <a:rPr lang="zh-CN" altLang="zh-CN" kern="100" dirty="0">
                <a:latin typeface="Times New Roman" panose="02020603050405020304" pitchFamily="18" charset="0"/>
              </a:rPr>
              <a:t>构造一个分片多项式。输入为断点</a:t>
            </a:r>
            <a:r>
              <a:rPr lang="en-US" altLang="zh-CN" kern="100" dirty="0">
                <a:latin typeface="Times New Roman" panose="02020603050405020304" pitchFamily="18" charset="0"/>
              </a:rPr>
              <a:t>breaks</a:t>
            </a:r>
            <a:r>
              <a:rPr lang="zh-CN" altLang="zh-CN" kern="100" dirty="0">
                <a:latin typeface="Times New Roman" panose="02020603050405020304" pitchFamily="18" charset="0"/>
              </a:rPr>
              <a:t>，它的元素应当是单调递增的；分片多项式的系数矩阵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coefs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它的行数要比分断点的个数少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；</a:t>
            </a:r>
            <a:r>
              <a:rPr lang="zh-CN" altLang="zh-CN" kern="100" dirty="0">
                <a:latin typeface="Times New Roman" panose="02020603050405020304" pitchFamily="18" charset="0"/>
              </a:rPr>
              <a:t>输出</a:t>
            </a:r>
            <a:r>
              <a:rPr lang="en-US" altLang="zh-CN" kern="100" dirty="0">
                <a:latin typeface="Times New Roman" panose="02020603050405020304" pitchFamily="18" charset="0"/>
              </a:rPr>
              <a:t>pp</a:t>
            </a:r>
            <a:r>
              <a:rPr lang="zh-CN" altLang="zh-CN" kern="100" dirty="0">
                <a:latin typeface="Times New Roman" panose="02020603050405020304" pitchFamily="18" charset="0"/>
              </a:rPr>
              <a:t>是一个分片多项式结构，其中包括这个分片多项式的全部信息。</a:t>
            </a: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b="1" kern="100" dirty="0">
                <a:latin typeface="Times New Roman" panose="02020603050405020304" pitchFamily="18" charset="0"/>
              </a:rPr>
              <a:t>）</a:t>
            </a:r>
            <a:r>
              <a:rPr lang="en-US" altLang="zh-CN" b="1" kern="100" dirty="0">
                <a:latin typeface="Times New Roman" panose="02020603050405020304" pitchFamily="18" charset="0"/>
              </a:rPr>
              <a:t>[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breaks,coefs,l,k,d</a:t>
            </a:r>
            <a:r>
              <a:rPr lang="en-US" altLang="zh-CN" b="1" kern="100" dirty="0">
                <a:latin typeface="Times New Roman" panose="02020603050405020304" pitchFamily="18" charset="0"/>
              </a:rPr>
              <a:t>]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unmkpp</a:t>
            </a:r>
            <a:r>
              <a:rPr lang="en-US" altLang="zh-CN" b="1" kern="100" dirty="0">
                <a:latin typeface="Times New Roman" panose="02020603050405020304" pitchFamily="18" charset="0"/>
              </a:rPr>
              <a:t>(pp) </a:t>
            </a:r>
            <a:r>
              <a:rPr lang="zh-CN" altLang="zh-CN" kern="100" dirty="0">
                <a:latin typeface="Times New Roman" panose="02020603050405020304" pitchFamily="18" charset="0"/>
              </a:rPr>
              <a:t>从分片多项式的结构</a:t>
            </a:r>
            <a:r>
              <a:rPr lang="en-US" altLang="zh-CN" kern="100" dirty="0">
                <a:latin typeface="Times New Roman" panose="02020603050405020304" pitchFamily="18" charset="0"/>
              </a:rPr>
              <a:t>pp</a:t>
            </a:r>
            <a:r>
              <a:rPr lang="zh-CN" altLang="zh-CN" kern="100" dirty="0">
                <a:latin typeface="Times New Roman" panose="02020603050405020304" pitchFamily="18" charset="0"/>
              </a:rPr>
              <a:t>中提取分断点并保存在向量</a:t>
            </a:r>
            <a:r>
              <a:rPr lang="en-US" altLang="zh-CN" kern="100" dirty="0">
                <a:latin typeface="Times New Roman" panose="02020603050405020304" pitchFamily="18" charset="0"/>
              </a:rPr>
              <a:t>breaks</a:t>
            </a:r>
            <a:r>
              <a:rPr lang="zh-CN" altLang="zh-CN" kern="100" dirty="0">
                <a:latin typeface="Times New Roman" panose="02020603050405020304" pitchFamily="18" charset="0"/>
              </a:rPr>
              <a:t>中、分片多项式系数并保存在矩阵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coefs</a:t>
            </a:r>
            <a:r>
              <a:rPr lang="zh-CN" altLang="zh-CN" kern="100" dirty="0">
                <a:latin typeface="Times New Roman" panose="02020603050405020304" pitchFamily="18" charset="0"/>
              </a:rPr>
              <a:t>中、分片数、次数、变元个数（即维数）等等信息。</a:t>
            </a: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</a:rPr>
              <a:t>3</a:t>
            </a:r>
            <a:r>
              <a:rPr lang="zh-CN" altLang="zh-CN" b="1" kern="100" dirty="0">
                <a:latin typeface="Times New Roman" panose="02020603050405020304" pitchFamily="18" charset="0"/>
              </a:rPr>
              <a:t>）</a:t>
            </a:r>
            <a:r>
              <a:rPr lang="en-US" altLang="zh-CN" b="1" kern="100" dirty="0">
                <a:latin typeface="Times New Roman" panose="02020603050405020304" pitchFamily="18" charset="0"/>
              </a:rPr>
              <a:t>v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ppval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pp,xx</a:t>
            </a:r>
            <a:r>
              <a:rPr lang="en-US" altLang="zh-CN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b="1" kern="100" dirty="0">
                <a:latin typeface="Times New Roman" panose="02020603050405020304" pitchFamily="18" charset="0"/>
              </a:rPr>
              <a:t>　</a:t>
            </a:r>
            <a:r>
              <a:rPr lang="zh-CN" altLang="zh-CN" kern="100" dirty="0">
                <a:latin typeface="Times New Roman" panose="02020603050405020304" pitchFamily="18" charset="0"/>
              </a:rPr>
              <a:t>求分片多项式</a:t>
            </a:r>
            <a:r>
              <a:rPr lang="en-US" altLang="zh-CN" kern="100" dirty="0">
                <a:latin typeface="Times New Roman" panose="02020603050405020304" pitchFamily="18" charset="0"/>
              </a:rPr>
              <a:t>pp</a:t>
            </a:r>
            <a:r>
              <a:rPr lang="zh-CN" altLang="zh-CN" kern="100" dirty="0">
                <a:latin typeface="Times New Roman" panose="02020603050405020304" pitchFamily="18" charset="0"/>
              </a:rPr>
              <a:t>在点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xx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处的函数值。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、迭代法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2903" y="1988058"/>
            <a:ext cx="78259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迭代法的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设计通常都是基于不动点定理，其收敛性证明也是基于不动点定理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这种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方法通常按照所给的初始值和构造的迭代公式，反复进行计算，得到一个数列或向量序列，并且期望这个序列能收敛于问题的真解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比如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方程求根的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Newton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迭代法、求解线性方程组的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迭代法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、求特征值的幂法和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QR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迭代法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等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例题：构造迭代法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18504"/>
              </p:ext>
            </p:extLst>
          </p:nvPr>
        </p:nvGraphicFramePr>
        <p:xfrm>
          <a:off x="582698" y="1798489"/>
          <a:ext cx="4903702" cy="179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文档" r:id="rId5" imgW="2214018" imgH="807872" progId="Word.Document.12">
                  <p:embed/>
                </p:oleObj>
              </mc:Choice>
              <mc:Fallback>
                <p:oleObj name="文档" r:id="rId5" imgW="2214018" imgH="8078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698" y="1798489"/>
                        <a:ext cx="4903702" cy="1793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91845"/>
              </p:ext>
            </p:extLst>
          </p:nvPr>
        </p:nvGraphicFramePr>
        <p:xfrm>
          <a:off x="582698" y="3731698"/>
          <a:ext cx="6154737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文档" r:id="rId7" imgW="3387611" imgH="1782356" progId="Word.Document.12">
                  <p:embed/>
                </p:oleObj>
              </mc:Choice>
              <mc:Fallback>
                <p:oleObj name="文档" r:id="rId7" imgW="3387611" imgH="1782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698" y="3731698"/>
                        <a:ext cx="6154737" cy="324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1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例题：构造迭代法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446247"/>
              </p:ext>
            </p:extLst>
          </p:nvPr>
        </p:nvGraphicFramePr>
        <p:xfrm>
          <a:off x="1127382" y="1856154"/>
          <a:ext cx="6154738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文档" r:id="rId5" imgW="3387611" imgH="2574394" progId="Word.Document.12">
                  <p:embed/>
                </p:oleObj>
              </mc:Choice>
              <mc:Fallback>
                <p:oleObj name="文档" r:id="rId5" imgW="3387611" imgH="2574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7382" y="1856154"/>
                        <a:ext cx="6154738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5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2</a:t>
            </a:r>
            <a:r>
              <a:rPr kumimoji="1" lang="zh-CN" altLang="en-US" dirty="0" smtClean="0"/>
              <a:t>、线性化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3967" y="2116776"/>
            <a:ext cx="7405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线性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问题的处理要比非线性问题容易，因此在数值计算算法设计中经常会将非线性问题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线性化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；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常用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方法有以直线代替曲线、以平面代替曲面、以线性函数代替非线性函数、以有限维空间代替无限维空间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等等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；</a:t>
            </a:r>
            <a:endParaRPr lang="en-US" altLang="zh-CN" sz="28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800" kern="100" dirty="0" smtClean="0">
                <a:latin typeface="Times New Roman" panose="02020603050405020304" pitchFamily="18" charset="0"/>
              </a:rPr>
              <a:t>比如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方程求根的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Newton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法、多项式插值法、求变分问题的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Ritz-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Galerkin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法等。</a:t>
            </a:r>
          </a:p>
        </p:txBody>
      </p:sp>
    </p:spTree>
    <p:extLst>
      <p:ext uri="{BB962C8B-B14F-4D97-AF65-F5344CB8AC3E}">
        <p14:creationId xmlns:p14="http://schemas.microsoft.com/office/powerpoint/2010/main" val="4193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例题：将问题线性化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28750"/>
              </p:ext>
            </p:extLst>
          </p:nvPr>
        </p:nvGraphicFramePr>
        <p:xfrm>
          <a:off x="532576" y="1819751"/>
          <a:ext cx="6131835" cy="248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文档" r:id="rId5" imgW="3587540" imgH="1584436" progId="Word.Document.12">
                  <p:embed/>
                </p:oleObj>
              </mc:Choice>
              <mc:Fallback>
                <p:oleObj name="文档" r:id="rId5" imgW="3587540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576" y="1819751"/>
                        <a:ext cx="6131835" cy="2480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81001"/>
              </p:ext>
            </p:extLst>
          </p:nvPr>
        </p:nvGraphicFramePr>
        <p:xfrm>
          <a:off x="532576" y="4300107"/>
          <a:ext cx="7493851" cy="225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文档" r:id="rId7" imgW="4569142" imgH="1386157" progId="Word.Document.12">
                  <p:embed/>
                </p:oleObj>
              </mc:Choice>
              <mc:Fallback>
                <p:oleObj name="文档" r:id="rId7" imgW="4569142" imgH="138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576" y="4300107"/>
                        <a:ext cx="7493851" cy="2250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400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6568"/>
              </p:ext>
            </p:extLst>
          </p:nvPr>
        </p:nvGraphicFramePr>
        <p:xfrm>
          <a:off x="495085" y="2710249"/>
          <a:ext cx="8152242" cy="283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文档" r:id="rId5" imgW="4569142" imgH="1584436" progId="Word.Document.12">
                  <p:embed/>
                </p:oleObj>
              </mc:Choice>
              <mc:Fallback>
                <p:oleObj name="文档" r:id="rId5" imgW="4569142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085" y="2710249"/>
                        <a:ext cx="8152242" cy="2833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84163" y="1948996"/>
            <a:ext cx="8574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方法是求解变分问题（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3.14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4219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Ritz-</a:t>
            </a:r>
            <a:r>
              <a:rPr lang="en-US" altLang="zh-CN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Galerkin</a:t>
            </a:r>
            <a:r>
              <a:rPr lang="zh-CN" altLang="zh-CN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方法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14131"/>
              </p:ext>
            </p:extLst>
          </p:nvPr>
        </p:nvGraphicFramePr>
        <p:xfrm>
          <a:off x="496093" y="1736210"/>
          <a:ext cx="8150225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文档" r:id="rId5" imgW="4569142" imgH="1584436" progId="Word.Document.12">
                  <p:embed/>
                </p:oleObj>
              </mc:Choice>
              <mc:Fallback>
                <p:oleObj name="文档" r:id="rId5" imgW="4569142" imgH="158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093" y="1736210"/>
                        <a:ext cx="8150225" cy="283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128</TotalTime>
  <Words>902</Words>
  <Application>Microsoft Office PowerPoint</Application>
  <PresentationFormat>全屏显示(4:3)</PresentationFormat>
  <Paragraphs>69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Corbel</vt:lpstr>
      <vt:lpstr>Times New Roman</vt:lpstr>
      <vt:lpstr>Wingdings</vt:lpstr>
      <vt:lpstr>光谱</vt:lpstr>
      <vt:lpstr>文档</vt:lpstr>
      <vt:lpstr>Microsoft Word 文档</vt:lpstr>
      <vt:lpstr>第三讲 数值方法的基本思想</vt:lpstr>
      <vt:lpstr>一、算法的设计思想</vt:lpstr>
      <vt:lpstr>1、迭代法</vt:lpstr>
      <vt:lpstr>例题：构造迭代法</vt:lpstr>
      <vt:lpstr>例题：构造迭代法</vt:lpstr>
      <vt:lpstr>2、线性化</vt:lpstr>
      <vt:lpstr>例题：将问题线性化</vt:lpstr>
      <vt:lpstr>Ritz-Galerkin方法</vt:lpstr>
      <vt:lpstr>Ritz-Galerkin方法</vt:lpstr>
      <vt:lpstr>Ritz-Galerkin方法</vt:lpstr>
      <vt:lpstr>Ritz-Galerkin方法</vt:lpstr>
      <vt:lpstr>Ritz-Galerkin方法</vt:lpstr>
      <vt:lpstr>Ritz-Galerkin方法</vt:lpstr>
      <vt:lpstr>Ritz-Galerkin方法</vt:lpstr>
      <vt:lpstr>3、外推法</vt:lpstr>
      <vt:lpstr>4、分治法</vt:lpstr>
      <vt:lpstr>二、算法的稳定性</vt:lpstr>
      <vt:lpstr>例题：算法的稳定性</vt:lpstr>
      <vt:lpstr>三、算法的效率</vt:lpstr>
      <vt:lpstr>三、算法的效率</vt:lpstr>
      <vt:lpstr>课堂练习：P41练习3.1（4）（5）</vt:lpstr>
      <vt:lpstr>MATLAB的分片多项式函数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161</cp:revision>
  <dcterms:created xsi:type="dcterms:W3CDTF">2021-02-14T03:07:00Z</dcterms:created>
  <dcterms:modified xsi:type="dcterms:W3CDTF">2021-06-11T10:06:04Z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