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6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7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1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43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0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1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3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8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0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7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第七讲 数据拟合法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65571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数据拟合的提法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数据拟合模型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en-US" altLang="zh-CN" sz="3200" b="1" dirty="0" smtClean="0"/>
              <a:t>MATLAB</a:t>
            </a:r>
            <a:r>
              <a:rPr kumimoji="1" lang="zh-CN" altLang="en-US" sz="3200" b="1" dirty="0" smtClean="0"/>
              <a:t>中多项式拟合的命令介绍</a:t>
            </a:r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课堂练习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MATLAB</a:t>
            </a:r>
            <a:r>
              <a:rPr kumimoji="1" lang="zh-CN" altLang="en-US" dirty="0"/>
              <a:t>命令</a:t>
            </a:r>
            <a:r>
              <a:rPr kumimoji="1" lang="en-US" altLang="zh-CN" dirty="0"/>
              <a:t> 1:  fit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algn="just"/>
            <a:r>
              <a:rPr lang="zh-CN" altLang="en-US" b="1" dirty="0"/>
              <a:t>功能：</a:t>
            </a:r>
            <a:r>
              <a:rPr lang="zh-CN" altLang="en-US" dirty="0"/>
              <a:t>对由等长向量xdata 和 ydata给定的观测数据按照</a:t>
            </a:r>
          </a:p>
          <a:p>
            <a:pPr marL="0" indent="0" algn="just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MATLAB的库模型或自定义模型进行拟合。</a:t>
            </a:r>
          </a:p>
          <a:p>
            <a:pPr algn="just"/>
            <a:r>
              <a:rPr lang="zh-CN" altLang="en-US" b="1" dirty="0"/>
              <a:t>用法：</a:t>
            </a:r>
            <a:r>
              <a:rPr lang="en-US" altLang="zh-CN" dirty="0"/>
              <a:t>fo= fit(xdata,ydata,'ltype')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</a:rPr>
              <a:t>库模型类型</a:t>
            </a:r>
            <a:r>
              <a:rPr lang="zh-CN" altLang="en-US" dirty="0">
                <a:solidFill>
                  <a:schemeClr val="tx1"/>
                </a:solidFill>
              </a:rPr>
              <a:t>（见</a:t>
            </a:r>
            <a:r>
              <a:rPr lang="en-US" altLang="zh-CN" dirty="0">
                <a:solidFill>
                  <a:schemeClr val="tx1"/>
                </a:solidFill>
              </a:rPr>
              <a:t>Page_140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表</a:t>
            </a:r>
            <a:r>
              <a:rPr lang="en-US" altLang="zh-CN" b="1" u="sng" dirty="0">
                <a:solidFill>
                  <a:srgbClr val="FF0000"/>
                </a:solidFill>
              </a:rPr>
              <a:t>7.2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用字符串ltype指出，拟合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</a:rPr>
              <a:t>的结果即所选模型中的待定参数的值由 fo 给出，xdata 和 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</a:rPr>
              <a:t>ydata 中不能包含 Infs 或 NaNs .  另外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如果数据中有复数则只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</a:rPr>
              <a:t>使用实部。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2. polyfit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algn="just"/>
            <a:r>
              <a:rPr lang="en-US" altLang="zh-CN" err="1">
                <a:latin typeface="Times New Roman" panose="02020603050405020304" pitchFamily="124" charset="0"/>
                <a:sym typeface="+mn-ea"/>
              </a:rPr>
              <a:t>polyfit是Matlab中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用于进行曲线拟合的一个函数。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zh-CN" altLang="en-US">
                <a:latin typeface="Times New Roman" panose="02020603050405020304" pitchFamily="124" charset="0"/>
                <a:sym typeface="+mn-ea"/>
              </a:rPr>
              <a:t>曲线拟合：已知离散点上的数据集，构造一个解析函数（图形为一曲线），使在原离散点上尽可能接近给定的值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。</a:t>
            </a:r>
            <a:endParaRPr lang="zh-CN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 err="1">
                <a:latin typeface="Times New Roman" panose="02020603050405020304" pitchFamily="124" charset="0"/>
                <a:sym typeface="+mn-ea"/>
              </a:rPr>
              <a:t>用法：polyfit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(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x,y,n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)</a:t>
            </a:r>
            <a:r>
              <a:rPr lang="zh-CN" altLang="zh-CN">
                <a:latin typeface="Times New Roman" panose="02020603050405020304" pitchFamily="124" charset="0"/>
                <a:sym typeface="+mn-ea"/>
              </a:rPr>
              <a:t> 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用多项式求过已知点的表达式，其中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x/y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为源数据点对应的横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/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纵坐标，可为行向量、矩阵，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n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为要拟合的多项式阶数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。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输出来从左到右为从高次到低次的多项式系数。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3. polyval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b="1" err="1">
                <a:latin typeface="Times New Roman" panose="02020603050405020304" pitchFamily="124" charset="0"/>
                <a:sym typeface="+mn-ea"/>
              </a:rPr>
              <a:t>polyval是Matlab中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用于计算在数据点的多项式的值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。</a:t>
            </a:r>
            <a:endParaRPr lang="en-US" altLang="zh-CN" b="1">
              <a:latin typeface="Times New Roman" panose="02020603050405020304" pitchFamily="124" charset="0"/>
            </a:endParaRPr>
          </a:p>
          <a:p>
            <a:pPr algn="just"/>
            <a:endParaRPr lang="zh-CN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 err="1">
                <a:latin typeface="Times New Roman" panose="02020603050405020304" pitchFamily="124" charset="0"/>
                <a:sym typeface="+mn-ea"/>
              </a:rPr>
              <a:t>用法：polyval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(f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,x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)</a:t>
            </a:r>
            <a:r>
              <a:rPr lang="zh-CN" altLang="zh-CN">
                <a:latin typeface="Times New Roman" panose="02020603050405020304" pitchFamily="124" charset="0"/>
                <a:sym typeface="+mn-ea"/>
              </a:rPr>
              <a:t> 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根据拟合的函数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f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在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x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处对应的因变量的值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4. sum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>
                <a:latin typeface="Times New Roman" panose="02020603050405020304" pitchFamily="124" charset="0"/>
                <a:sym typeface="+mn-ea"/>
              </a:rPr>
              <a:t>sum 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函数对向量的所有元素求和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。</a:t>
            </a:r>
            <a:endParaRPr lang="zh-CN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 err="1">
                <a:latin typeface="Times New Roman" panose="02020603050405020304" pitchFamily="124" charset="0"/>
                <a:sym typeface="+mn-ea"/>
              </a:rPr>
              <a:t>(1)用法：b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=sum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(a)</a:t>
            </a:r>
            <a:r>
              <a:rPr lang="zh-CN" altLang="zh-CN">
                <a:latin typeface="Times New Roman" panose="02020603050405020304" pitchFamily="124" charset="0"/>
                <a:sym typeface="+mn-ea"/>
              </a:rPr>
              <a:t> 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若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a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表示行向量，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b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表示行向量求和的值；若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a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表示矩阵，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b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表示对矩阵的每一列元素求和，结果输出一个行向量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。</a:t>
            </a:r>
            <a:r>
              <a:rPr lang="zh-CN" altLang="zh-CN">
                <a:latin typeface="Times New Roman" panose="02020603050405020304" pitchFamily="124" charset="0"/>
                <a:sym typeface="+mn-ea"/>
              </a:rPr>
              <a:t> </a:t>
            </a:r>
            <a:endParaRPr lang="zh-CN" altLang="zh-CN">
              <a:latin typeface="Times New Roman" panose="02020603050405020304" pitchFamily="124" charset="0"/>
            </a:endParaRPr>
          </a:p>
          <a:p>
            <a:pPr algn="just"/>
            <a:r>
              <a:rPr lang="en-US" altLang="zh-CN" b="1" err="1">
                <a:latin typeface="Times New Roman" panose="02020603050405020304" pitchFamily="124" charset="0"/>
                <a:sym typeface="+mn-ea"/>
              </a:rPr>
              <a:t>(2)用法：b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=sum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(</a:t>
            </a:r>
            <a:r>
              <a:rPr lang="en-US" altLang="zh-CN" err="1">
                <a:latin typeface="Times New Roman" panose="02020603050405020304" pitchFamily="124" charset="0"/>
                <a:sym typeface="+mn-ea"/>
              </a:rPr>
              <a:t>a,dim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)</a:t>
            </a:r>
            <a:r>
              <a:rPr lang="zh-CN" altLang="en-US">
                <a:latin typeface="Times New Roman" panose="02020603050405020304" pitchFamily="124" charset="0"/>
                <a:sym typeface="+mn-ea"/>
              </a:rPr>
              <a:t>  </a:t>
            </a:r>
            <a:r>
              <a:rPr lang="en-US" altLang="zh-CN">
                <a:latin typeface="Times New Roman" panose="02020603050405020304" pitchFamily="124" charset="0"/>
                <a:sym typeface="+mn-ea"/>
              </a:rPr>
              <a:t>dim=1,2</a:t>
            </a:r>
            <a:endParaRPr lang="en-US" altLang="zh-CN">
              <a:latin typeface="Times New Roman" panose="02020603050405020304" pitchFamily="124" charset="0"/>
            </a:endParaRPr>
          </a:p>
          <a:p>
            <a:pPr algn="just"/>
            <a:r>
              <a:rPr lang="zh-CN" altLang="en-US">
                <a:latin typeface="Times New Roman" panose="02020603050405020304" pitchFamily="124" charset="0"/>
                <a:sym typeface="+mn-ea"/>
              </a:rPr>
              <a:t>功能：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若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a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表示矩阵，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dim=1(2)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表示对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a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每一列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(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)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求和，输出行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(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列</a:t>
            </a:r>
            <a:r>
              <a:rPr lang="en-US" altLang="zh-CN" b="1">
                <a:latin typeface="Times New Roman" panose="02020603050405020304" pitchFamily="124" charset="0"/>
                <a:sym typeface="+mn-ea"/>
              </a:rPr>
              <a:t>)</a:t>
            </a:r>
            <a:r>
              <a:rPr lang="zh-CN" altLang="en-US" b="1">
                <a:latin typeface="Times New Roman" panose="02020603050405020304" pitchFamily="124" charset="0"/>
                <a:sym typeface="+mn-ea"/>
              </a:rPr>
              <a:t>向量。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课堂练习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14186"/>
              </p:ext>
            </p:extLst>
          </p:nvPr>
        </p:nvGraphicFramePr>
        <p:xfrm>
          <a:off x="228600" y="1600200"/>
          <a:ext cx="868680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文档" r:id="rId5" imgW="5137172" imgH="2970593" progId="Word.Document.12">
                  <p:embed/>
                </p:oleObj>
              </mc:Choice>
              <mc:Fallback>
                <p:oleObj name="文档" r:id="rId5" imgW="5137172" imgH="2970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1600200"/>
                        <a:ext cx="8686800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一、数据拟合的提法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已知观测数据 </a:t>
            </a:r>
            <a:r>
              <a:rPr lang="en-US" altLang="zh-CN" dirty="0"/>
              <a:t>		</a:t>
            </a:r>
          </a:p>
          <a:p>
            <a:pPr marL="0" indent="0" algn="r">
              <a:buNone/>
            </a:pPr>
            <a:r>
              <a:rPr lang="en-US" altLang="zh-CN" dirty="0"/>
              <a:t>(7.1)</a:t>
            </a:r>
          </a:p>
          <a:p>
            <a:pPr marL="0" indent="0" algn="just">
              <a:buNone/>
            </a:pPr>
            <a:r>
              <a:rPr lang="en-US" altLang="zh-CN" dirty="0"/>
              <a:t>在简单函数类      </a:t>
            </a:r>
            <a:r>
              <a:rPr lang="zh-CN" altLang="en-US" dirty="0"/>
              <a:t>中求一个简单函数</a:t>
            </a:r>
            <a:r>
              <a:rPr lang="en-US" altLang="zh-CN" dirty="0"/>
              <a:t>	     （称为</a:t>
            </a:r>
            <a:r>
              <a:rPr lang="en-US" altLang="zh-CN" b="1" dirty="0">
                <a:solidFill>
                  <a:srgbClr val="FF0000"/>
                </a:solidFill>
              </a:rPr>
              <a:t>拟合函数</a:t>
            </a:r>
            <a:r>
              <a:rPr lang="en-US" altLang="zh-CN" dirty="0"/>
              <a:t>）</a:t>
            </a:r>
          </a:p>
          <a:p>
            <a:pPr marL="0" indent="0" algn="just">
              <a:buNone/>
            </a:pPr>
            <a:r>
              <a:rPr lang="en-US" altLang="zh-CN" dirty="0"/>
              <a:t>使得偏差向量                               在某种度量下最小</a:t>
            </a:r>
            <a:r>
              <a:rPr lang="zh-CN" altLang="en-US" dirty="0"/>
              <a:t>，其中</a:t>
            </a:r>
          </a:p>
          <a:p>
            <a:pPr marL="0" indent="0" algn="r">
              <a:buNone/>
            </a:pPr>
            <a:r>
              <a:rPr lang="en-US" altLang="zh-CN" dirty="0"/>
              <a:t>(7.2)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37"/>
          <p:cNvGraphicFramePr>
            <a:graphicFrameLocks noChangeAspect="1"/>
          </p:cNvGraphicFramePr>
          <p:nvPr/>
        </p:nvGraphicFramePr>
        <p:xfrm>
          <a:off x="2447290" y="2631440"/>
          <a:ext cx="429704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5" imgW="2273300" imgH="254000" progId="Equation.DSMT4">
                  <p:embed/>
                </p:oleObj>
              </mc:Choice>
              <mc:Fallback>
                <p:oleObj r:id="rId5" imgW="2273300" imgH="2540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7290" y="2631440"/>
                        <a:ext cx="4297045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636"/>
          <p:cNvGraphicFramePr>
            <a:graphicFrameLocks noChangeAspect="1"/>
          </p:cNvGraphicFramePr>
          <p:nvPr/>
        </p:nvGraphicFramePr>
        <p:xfrm>
          <a:off x="2520315" y="3350895"/>
          <a:ext cx="30797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7" imgW="165100" imgH="152400" progId="Equation.DSMT4">
                  <p:embed/>
                </p:oleObj>
              </mc:Choice>
              <mc:Fallback>
                <p:oleObj r:id="rId7" imgW="165100" imgH="1524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0315" y="3350895"/>
                        <a:ext cx="307975" cy="29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35"/>
          <p:cNvGraphicFramePr>
            <a:graphicFrameLocks noChangeAspect="1"/>
          </p:cNvGraphicFramePr>
          <p:nvPr/>
        </p:nvGraphicFramePr>
        <p:xfrm>
          <a:off x="5363210" y="3263900"/>
          <a:ext cx="104076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9" imgW="571500" imgH="203200" progId="Equation.DSMT4">
                  <p:embed/>
                </p:oleObj>
              </mc:Choice>
              <mc:Fallback>
                <p:oleObj r:id="rId9" imgW="571500" imgH="2032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3210" y="3263900"/>
                        <a:ext cx="1040765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1634"/>
          <p:cNvGraphicFramePr>
            <a:graphicFrameLocks noChangeAspect="1"/>
          </p:cNvGraphicFramePr>
          <p:nvPr/>
        </p:nvGraphicFramePr>
        <p:xfrm>
          <a:off x="2520315" y="3822700"/>
          <a:ext cx="197929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1" imgW="1015365" imgH="254000" progId="Equation.DSMT4">
                  <p:embed/>
                </p:oleObj>
              </mc:Choice>
              <mc:Fallback>
                <p:oleObj r:id="rId11" imgW="1015365" imgH="2540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0315" y="3822700"/>
                        <a:ext cx="1979295" cy="492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1633"/>
          <p:cNvGraphicFramePr>
            <a:graphicFrameLocks noChangeAspect="1"/>
          </p:cNvGraphicFramePr>
          <p:nvPr/>
        </p:nvGraphicFramePr>
        <p:xfrm>
          <a:off x="2596515" y="4445000"/>
          <a:ext cx="353060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13" imgW="1778000" imgH="228600" progId="Equation.DSMT4">
                  <p:embed/>
                </p:oleObj>
              </mc:Choice>
              <mc:Fallback>
                <p:oleObj r:id="rId13" imgW="1778000" imgH="22860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6515" y="4445000"/>
                        <a:ext cx="3530600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一、数据拟合的提法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zh-CN" b="1" dirty="0">
                <a:solidFill>
                  <a:srgbClr val="FF0000"/>
                </a:solidFill>
              </a:rPr>
              <a:t>最佳一致拟合问题</a:t>
            </a:r>
          </a:p>
          <a:p>
            <a:pPr marL="0" indent="0">
              <a:buNone/>
            </a:pPr>
            <a:r>
              <a:rPr lang="zh-CN" altLang="zh-CN" dirty="0"/>
              <a:t>采用无穷范数时要求最大偏差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对某个简单函数                       达到最小</a:t>
            </a:r>
            <a:r>
              <a:rPr lang="zh-CN" altLang="en-US" dirty="0"/>
              <a:t>，</a:t>
            </a:r>
            <a:r>
              <a:rPr lang="en-US" altLang="zh-CN" dirty="0"/>
              <a:t>即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最小一致误差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(7.3)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32"/>
          <p:cNvGraphicFramePr>
            <a:graphicFrameLocks noChangeAspect="1"/>
          </p:cNvGraphicFramePr>
          <p:nvPr/>
        </p:nvGraphicFramePr>
        <p:xfrm>
          <a:off x="2789555" y="3283585"/>
          <a:ext cx="4029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5" imgW="1943100" imgH="292100" progId="Equation.DSMT4">
                  <p:embed/>
                </p:oleObj>
              </mc:Choice>
              <mc:Fallback>
                <p:oleObj r:id="rId5" imgW="1943100" imgH="292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9555" y="3283585"/>
                        <a:ext cx="40290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254"/>
          <p:cNvGraphicFramePr>
            <a:graphicFrameLocks noChangeAspect="1"/>
          </p:cNvGraphicFramePr>
          <p:nvPr/>
        </p:nvGraphicFramePr>
        <p:xfrm>
          <a:off x="2841625" y="3977005"/>
          <a:ext cx="137350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7" imgW="673100" imgH="203200" progId="Equation.DSMT4">
                  <p:embed/>
                </p:oleObj>
              </mc:Choice>
              <mc:Fallback>
                <p:oleObj r:id="rId7" imgW="673100" imgH="203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1625" y="3977005"/>
                        <a:ext cx="1373505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30"/>
          <p:cNvGraphicFramePr>
            <a:graphicFrameLocks noChangeAspect="1"/>
          </p:cNvGraphicFramePr>
          <p:nvPr/>
        </p:nvGraphicFramePr>
        <p:xfrm>
          <a:off x="1197610" y="4546600"/>
          <a:ext cx="602869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9" imgW="3225800" imgH="304800" progId="Equation.DSMT4">
                  <p:embed/>
                </p:oleObj>
              </mc:Choice>
              <mc:Fallback>
                <p:oleObj r:id="rId9" imgW="3225800" imgH="3048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7610" y="4546600"/>
                        <a:ext cx="602869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一、数据拟合的提法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1" y="2133600"/>
            <a:ext cx="835286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zh-CN" b="1" dirty="0">
                <a:solidFill>
                  <a:srgbClr val="FF0000"/>
                </a:solidFill>
              </a:rPr>
              <a:t>最小二乘拟合问题</a:t>
            </a:r>
          </a:p>
          <a:p>
            <a:pPr marL="0" indent="0">
              <a:buNone/>
            </a:pPr>
            <a:r>
              <a:rPr lang="zh-CN" altLang="zh-CN" dirty="0"/>
              <a:t>采用欧氏空间中的2范数，要求偏差平方和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对某个简单函数                       达到最小</a:t>
            </a:r>
            <a:r>
              <a:rPr lang="zh-CN" altLang="en-US" dirty="0"/>
              <a:t>，</a:t>
            </a:r>
            <a:r>
              <a:rPr lang="en-US" altLang="zh-CN" dirty="0"/>
              <a:t>即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最小平方误差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(7.4)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6" name="对象 -2147481254"/>
          <p:cNvGraphicFramePr>
            <a:graphicFrameLocks noChangeAspect="1"/>
          </p:cNvGraphicFramePr>
          <p:nvPr/>
        </p:nvGraphicFramePr>
        <p:xfrm>
          <a:off x="2841625" y="3977005"/>
          <a:ext cx="137350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5" imgW="673100" imgH="203200" progId="Equation.DSMT4">
                  <p:embed/>
                </p:oleObj>
              </mc:Choice>
              <mc:Fallback>
                <p:oleObj r:id="rId5" imgW="673100" imgH="203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3977005"/>
                        <a:ext cx="1373505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629"/>
          <p:cNvGraphicFramePr>
            <a:graphicFrameLocks noChangeAspect="1"/>
          </p:cNvGraphicFramePr>
          <p:nvPr/>
        </p:nvGraphicFramePr>
        <p:xfrm>
          <a:off x="2764790" y="3213100"/>
          <a:ext cx="319976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7" imgW="1866900" imgH="431800" progId="Equation.DSMT4">
                  <p:embed/>
                </p:oleObj>
              </mc:Choice>
              <mc:Fallback>
                <p:oleObj r:id="rId7" imgW="1866900" imgH="431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4790" y="3213100"/>
                        <a:ext cx="3199765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27"/>
          <p:cNvGraphicFramePr>
            <a:graphicFrameLocks noChangeAspect="1"/>
          </p:cNvGraphicFramePr>
          <p:nvPr/>
        </p:nvGraphicFramePr>
        <p:xfrm>
          <a:off x="1570990" y="4496435"/>
          <a:ext cx="5334635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9" imgW="3136900" imgH="431800" progId="Equation.DSMT4">
                  <p:embed/>
                </p:oleObj>
              </mc:Choice>
              <mc:Fallback>
                <p:oleObj r:id="rId9" imgW="3136900" imgH="4318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0990" y="4496435"/>
                        <a:ext cx="5334635" cy="734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二、线性拟合模型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45" y="1951990"/>
            <a:ext cx="8352790" cy="50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根据函数类的特点可以将数据拟合划分为不同类型，比如多项式类型、指数类型、三角函数类型等等，也可以划分为线性、非线性拟合。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线性拟合模型</a:t>
            </a:r>
          </a:p>
          <a:p>
            <a:pPr marL="0" indent="0">
              <a:buNone/>
            </a:pPr>
            <a:r>
              <a:rPr lang="en-US" altLang="zh-CN" dirty="0"/>
              <a:t>利用线性无关函数组</a:t>
            </a:r>
          </a:p>
          <a:p>
            <a:pPr marL="0" indent="0" algn="r">
              <a:buNone/>
            </a:pPr>
            <a:r>
              <a:rPr lang="en-US" altLang="zh-CN" dirty="0"/>
              <a:t>(7.5)</a:t>
            </a:r>
          </a:p>
          <a:p>
            <a:pPr marL="0" indent="0" algn="just">
              <a:buNone/>
            </a:pPr>
            <a:r>
              <a:rPr lang="en-US" altLang="zh-CN" dirty="0"/>
              <a:t>的任意线性组合</a:t>
            </a:r>
          </a:p>
          <a:p>
            <a:pPr marL="0" indent="0" algn="r">
              <a:buNone/>
            </a:pPr>
            <a:r>
              <a:rPr lang="en-US" altLang="zh-CN" dirty="0"/>
              <a:t>(7.6)</a:t>
            </a:r>
          </a:p>
          <a:p>
            <a:pPr marL="0" indent="0" algn="just">
              <a:buNone/>
            </a:pPr>
            <a:r>
              <a:rPr lang="en-US" altLang="zh-CN" dirty="0"/>
              <a:t>作为拟合函数模型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25"/>
          <p:cNvGraphicFramePr>
            <a:graphicFrameLocks noChangeAspect="1"/>
          </p:cNvGraphicFramePr>
          <p:nvPr/>
        </p:nvGraphicFramePr>
        <p:xfrm>
          <a:off x="2830830" y="4276725"/>
          <a:ext cx="331216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1727200" imgH="228600" progId="Equation.DSMT4">
                  <p:embed/>
                </p:oleObj>
              </mc:Choice>
              <mc:Fallback>
                <p:oleObj r:id="rId5" imgW="1727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0830" y="4276725"/>
                        <a:ext cx="3312160" cy="44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624"/>
          <p:cNvGraphicFramePr>
            <a:graphicFrameLocks noChangeAspect="1"/>
          </p:cNvGraphicFramePr>
          <p:nvPr/>
        </p:nvGraphicFramePr>
        <p:xfrm>
          <a:off x="1443990" y="5501005"/>
          <a:ext cx="610870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7" imgW="3187700" imgH="228600" progId="Equation.DSMT4">
                  <p:embed/>
                </p:oleObj>
              </mc:Choice>
              <mc:Fallback>
                <p:oleObj r:id="rId7" imgW="3187700" imgH="2286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3990" y="5501005"/>
                        <a:ext cx="6108700" cy="44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二、线性拟合模型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45" y="1951990"/>
            <a:ext cx="8352790" cy="50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）多项式函数模型：</a:t>
            </a:r>
          </a:p>
          <a:p>
            <a:pPr marL="0" indent="0" algn="r">
              <a:buNone/>
            </a:pPr>
            <a:r>
              <a:rPr lang="en-US" altLang="zh-CN" dirty="0"/>
              <a:t>(7.7)</a:t>
            </a:r>
          </a:p>
          <a:p>
            <a:pPr marL="0" indent="0" algn="just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）指数函数模型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(7.8)</a:t>
            </a:r>
          </a:p>
          <a:p>
            <a:pPr marL="0" indent="0" algn="just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3）三角函数模型：</a:t>
            </a:r>
          </a:p>
          <a:p>
            <a:pPr marL="0" indent="0" algn="r">
              <a:buNone/>
            </a:pPr>
            <a:r>
              <a:rPr lang="en-US" altLang="zh-CN" dirty="0">
                <a:solidFill>
                  <a:schemeClr val="tx1"/>
                </a:solidFill>
              </a:rPr>
              <a:t>(7.9)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23"/>
          <p:cNvGraphicFramePr>
            <a:graphicFrameLocks noChangeAspect="1"/>
          </p:cNvGraphicFramePr>
          <p:nvPr/>
        </p:nvGraphicFramePr>
        <p:xfrm>
          <a:off x="3215640" y="2343150"/>
          <a:ext cx="202628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5" imgW="812165" imgH="228600" progId="Equation.DSMT4">
                  <p:embed/>
                </p:oleObj>
              </mc:Choice>
              <mc:Fallback>
                <p:oleObj r:id="rId5" imgW="812165" imgH="2286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640" y="2343150"/>
                        <a:ext cx="202628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622"/>
          <p:cNvGraphicFramePr>
            <a:graphicFrameLocks noChangeAspect="1"/>
          </p:cNvGraphicFramePr>
          <p:nvPr/>
        </p:nvGraphicFramePr>
        <p:xfrm>
          <a:off x="2348865" y="3578225"/>
          <a:ext cx="399288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7" imgW="1739900" imgH="228600" progId="Equation.DSMT4">
                  <p:embed/>
                </p:oleObj>
              </mc:Choice>
              <mc:Fallback>
                <p:oleObj r:id="rId7" imgW="1739900" imgH="228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8865" y="3578225"/>
                        <a:ext cx="3992880" cy="527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1621"/>
          <p:cNvGraphicFramePr>
            <a:graphicFrameLocks noChangeAspect="1"/>
          </p:cNvGraphicFramePr>
          <p:nvPr/>
        </p:nvGraphicFramePr>
        <p:xfrm>
          <a:off x="1734820" y="4866640"/>
          <a:ext cx="51384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9" imgW="2654300" imgH="203200" progId="Equation.DSMT4">
                  <p:embed/>
                </p:oleObj>
              </mc:Choice>
              <mc:Fallback>
                <p:oleObj r:id="rId9" imgW="2654300" imgH="203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4820" y="4866640"/>
                        <a:ext cx="5138420" cy="401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三、非线性拟合模型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45" y="1951990"/>
            <a:ext cx="8352790" cy="50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利用非线性函数</a:t>
            </a:r>
          </a:p>
          <a:p>
            <a:pPr marL="0" indent="0" algn="r">
              <a:buNone/>
            </a:pPr>
            <a:r>
              <a:rPr lang="en-US" altLang="zh-CN" dirty="0">
                <a:solidFill>
                  <a:schemeClr val="tx1"/>
                </a:solidFill>
              </a:rPr>
              <a:t>(7.10)</a:t>
            </a:r>
          </a:p>
          <a:p>
            <a:pPr marL="0" indent="0" algn="just">
              <a:buNone/>
            </a:pPr>
            <a:r>
              <a:rPr lang="zh-CN" altLang="en-US" dirty="0">
                <a:solidFill>
                  <a:schemeClr val="tx1"/>
                </a:solidFill>
              </a:rPr>
              <a:t>作为拟合函数模型。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）指数拟合模型：</a:t>
            </a:r>
          </a:p>
          <a:p>
            <a:pPr marL="0" indent="0" algn="r">
              <a:buNone/>
            </a:pPr>
            <a:r>
              <a:rPr lang="en-US" altLang="zh-CN" dirty="0"/>
              <a:t>(7.11)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r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20"/>
          <p:cNvGraphicFramePr>
            <a:graphicFrameLocks noChangeAspect="1"/>
          </p:cNvGraphicFramePr>
          <p:nvPr/>
        </p:nvGraphicFramePr>
        <p:xfrm>
          <a:off x="3125470" y="2428875"/>
          <a:ext cx="27673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1320800" imgH="228600" progId="Equation.DSMT4">
                  <p:embed/>
                </p:oleObj>
              </mc:Choice>
              <mc:Fallback>
                <p:oleObj r:id="rId5" imgW="13208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5470" y="2428875"/>
                        <a:ext cx="276733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619"/>
          <p:cNvGraphicFramePr>
            <a:graphicFrameLocks noChangeAspect="1"/>
          </p:cNvGraphicFramePr>
          <p:nvPr/>
        </p:nvGraphicFramePr>
        <p:xfrm>
          <a:off x="2196465" y="4054475"/>
          <a:ext cx="487934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7" imgW="2679700" imgH="241300" progId="Equation.DSMT4">
                  <p:embed/>
                </p:oleObj>
              </mc:Choice>
              <mc:Fallback>
                <p:oleObj r:id="rId7" imgW="2679700" imgH="2413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6465" y="4054475"/>
                        <a:ext cx="4879340" cy="449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数据拟合的提法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(7.4)</a:t>
            </a:r>
            <a:r>
              <a:rPr lang="zh-CN" altLang="en-US" dirty="0"/>
              <a:t>转化为求多元函数</a:t>
            </a:r>
          </a:p>
          <a:p>
            <a:pPr marL="0" indent="0" algn="r">
              <a:buNone/>
            </a:pPr>
            <a:r>
              <a:rPr lang="en-US" altLang="zh-CN" dirty="0"/>
              <a:t>(7.12)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的最小值点</a:t>
            </a:r>
            <a:r>
              <a:rPr lang="en-US" altLang="zh-CN" dirty="0"/>
              <a:t>                               </a:t>
            </a:r>
            <a:r>
              <a:rPr lang="zh-CN" altLang="en-US" dirty="0"/>
              <a:t>，然后，代入所用拟合模型中就求得拟合函数。</a:t>
            </a:r>
          </a:p>
          <a:p>
            <a:pPr marL="0" indent="0">
              <a:buNone/>
            </a:pPr>
            <a:r>
              <a:rPr lang="zh-CN" altLang="en-US" dirty="0"/>
              <a:t>令</a:t>
            </a:r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(7.13)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17"/>
          <p:cNvGraphicFramePr>
            <a:graphicFrameLocks noChangeAspect="1"/>
          </p:cNvGraphicFramePr>
          <p:nvPr/>
        </p:nvGraphicFramePr>
        <p:xfrm>
          <a:off x="2473325" y="2447290"/>
          <a:ext cx="392811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5" imgW="2463800" imgH="431800" progId="Equation.DSMT4">
                  <p:embed/>
                </p:oleObj>
              </mc:Choice>
              <mc:Fallback>
                <p:oleObj r:id="rId5" imgW="24638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3325" y="2447290"/>
                        <a:ext cx="392811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253"/>
          <p:cNvGraphicFramePr>
            <a:graphicFrameLocks noChangeAspect="1"/>
          </p:cNvGraphicFramePr>
          <p:nvPr/>
        </p:nvGraphicFramePr>
        <p:xfrm>
          <a:off x="2191385" y="3209290"/>
          <a:ext cx="206375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7" imgW="1155700" imgH="241300" progId="Equation.DSMT4">
                  <p:embed/>
                </p:oleObj>
              </mc:Choice>
              <mc:Fallback>
                <p:oleObj r:id="rId7" imgW="1155700" imgH="2413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1385" y="3209290"/>
                        <a:ext cx="2063750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14"/>
          <p:cNvGraphicFramePr>
            <a:graphicFrameLocks noChangeAspect="1"/>
          </p:cNvGraphicFramePr>
          <p:nvPr/>
        </p:nvGraphicFramePr>
        <p:xfrm>
          <a:off x="2118360" y="4824730"/>
          <a:ext cx="4347845" cy="15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2705100" imgH="939800" progId="Equation.DSMT4">
                  <p:embed/>
                </p:oleObj>
              </mc:Choice>
              <mc:Fallback>
                <p:oleObj r:id="rId9" imgW="2705100" imgH="9398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360" y="4824730"/>
                        <a:ext cx="4347845" cy="1524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数据拟合的提法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(7.14)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则采用线性模型时多元函数</a:t>
            </a:r>
            <a:r>
              <a:rPr lang="en-US" altLang="zh-CN" dirty="0"/>
              <a:t>(7.12)</a:t>
            </a:r>
            <a:r>
              <a:rPr lang="zh-CN" altLang="en-US" dirty="0"/>
              <a:t>可以表示为</a:t>
            </a:r>
          </a:p>
          <a:p>
            <a:pPr marL="0" indent="0" algn="r">
              <a:buNone/>
            </a:pPr>
            <a:r>
              <a:rPr lang="en-US" altLang="zh-CN" dirty="0"/>
              <a:t> (7.15)</a:t>
            </a:r>
          </a:p>
          <a:p>
            <a:pPr marL="0" indent="0" algn="just">
              <a:buNone/>
            </a:pPr>
            <a:r>
              <a:rPr lang="en-US" altLang="zh-CN" dirty="0"/>
              <a:t>求它的最小值点问题是转化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最小二乘解问题</a:t>
            </a:r>
          </a:p>
          <a:p>
            <a:pPr marL="0" indent="0" algn="r">
              <a:buNone/>
            </a:pPr>
            <a:r>
              <a:rPr lang="en-US" altLang="zh-CN" dirty="0">
                <a:solidFill>
                  <a:schemeClr val="tx1"/>
                </a:solidFill>
              </a:rPr>
              <a:t>(7.17)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-2147481613"/>
          <p:cNvGraphicFramePr>
            <a:graphicFrameLocks noChangeAspect="1"/>
          </p:cNvGraphicFramePr>
          <p:nvPr/>
        </p:nvGraphicFramePr>
        <p:xfrm>
          <a:off x="1399540" y="1814195"/>
          <a:ext cx="5481955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5" imgW="3708400" imgH="965200" progId="Equation.DSMT4">
                  <p:embed/>
                </p:oleObj>
              </mc:Choice>
              <mc:Fallback>
                <p:oleObj r:id="rId5" imgW="3708400" imgH="965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9540" y="1814195"/>
                        <a:ext cx="5481955" cy="143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1612"/>
          <p:cNvGraphicFramePr>
            <a:graphicFrameLocks noChangeAspect="1"/>
          </p:cNvGraphicFramePr>
          <p:nvPr/>
        </p:nvGraphicFramePr>
        <p:xfrm>
          <a:off x="1899920" y="3761105"/>
          <a:ext cx="362331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7" imgW="2120900" imgH="431800" progId="Equation.DSMT4">
                  <p:embed/>
                </p:oleObj>
              </mc:Choice>
              <mc:Fallback>
                <p:oleObj r:id="rId7" imgW="2120900" imgH="4318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9920" y="3761105"/>
                        <a:ext cx="3623310" cy="737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10"/>
          <p:cNvGraphicFramePr>
            <a:graphicFrameLocks noChangeAspect="1"/>
          </p:cNvGraphicFramePr>
          <p:nvPr/>
        </p:nvGraphicFramePr>
        <p:xfrm>
          <a:off x="3271520" y="4938395"/>
          <a:ext cx="201358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9" imgW="1002665" imgH="279400" progId="Equation.DSMT4">
                  <p:embed/>
                </p:oleObj>
              </mc:Choice>
              <mc:Fallback>
                <p:oleObj r:id="rId9" imgW="1002665" imgH="2794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1520" y="4938395"/>
                        <a:ext cx="2013585" cy="551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7</TotalTime>
  <Words>562</Words>
  <Application>Microsoft Office PowerPoint</Application>
  <PresentationFormat>全屏显示(4:3)</PresentationFormat>
  <Paragraphs>85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Calibri</vt:lpstr>
      <vt:lpstr>Corbel</vt:lpstr>
      <vt:lpstr>Times New Roman</vt:lpstr>
      <vt:lpstr>Wingdings</vt:lpstr>
      <vt:lpstr>光谱</vt:lpstr>
      <vt:lpstr>MathType 7.0 Equation</vt:lpstr>
      <vt:lpstr>Microsoft Word 文档</vt:lpstr>
      <vt:lpstr>第七讲 数据拟合法</vt:lpstr>
      <vt:lpstr>一、数据拟合的提法</vt:lpstr>
      <vt:lpstr>一、数据拟合的提法</vt:lpstr>
      <vt:lpstr>一、数据拟合的提法</vt:lpstr>
      <vt:lpstr>二、线性拟合模型</vt:lpstr>
      <vt:lpstr>二、线性拟合模型</vt:lpstr>
      <vt:lpstr>三、非线性拟合模型</vt:lpstr>
      <vt:lpstr>数据拟合的提法</vt:lpstr>
      <vt:lpstr>数据拟合的提法</vt:lpstr>
      <vt:lpstr>MATLAB命令 1:  fit</vt:lpstr>
      <vt:lpstr>2. polyfit</vt:lpstr>
      <vt:lpstr>3. polyval</vt:lpstr>
      <vt:lpstr>4. sum</vt:lpstr>
      <vt:lpstr>课堂练习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233</cp:revision>
  <dcterms:created xsi:type="dcterms:W3CDTF">2021-02-14T03:07:00Z</dcterms:created>
  <dcterms:modified xsi:type="dcterms:W3CDTF">2021-06-11T07:26:47Z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