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2" r:id="rId4"/>
    <p:sldId id="303" r:id="rId5"/>
    <p:sldId id="286" r:id="rId6"/>
    <p:sldId id="304" r:id="rId7"/>
    <p:sldId id="306" r:id="rId8"/>
    <p:sldId id="305" r:id="rId9"/>
    <p:sldId id="307" r:id="rId10"/>
    <p:sldId id="294" r:id="rId11"/>
    <p:sldId id="298" r:id="rId12"/>
    <p:sldId id="301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5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5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2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0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6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1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0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1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2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11.docx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第八讲 数值积分法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542" y="2760045"/>
            <a:ext cx="65571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基本数值求积公式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复化梯形公式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复化</a:t>
            </a:r>
            <a:r>
              <a:rPr kumimoji="1" lang="en-US" altLang="zh-CN" sz="3200" b="1" dirty="0" smtClean="0"/>
              <a:t>Simpson</a:t>
            </a:r>
            <a:r>
              <a:rPr kumimoji="1" lang="zh-CN" altLang="en-US" sz="3200" b="1" dirty="0" smtClean="0"/>
              <a:t>公式</a:t>
            </a:r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复化</a:t>
            </a:r>
            <a:r>
              <a:rPr kumimoji="1" lang="en-US" altLang="zh-CN" sz="3200" b="1" dirty="0" smtClean="0"/>
              <a:t>Cotes</a:t>
            </a:r>
            <a:r>
              <a:rPr kumimoji="1" lang="zh-CN" altLang="en-US" sz="3200" b="1" dirty="0" smtClean="0"/>
              <a:t>公式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en-US" altLang="zh-CN" sz="3200" b="1" dirty="0" smtClean="0"/>
              <a:t>Romberg</a:t>
            </a:r>
            <a:r>
              <a:rPr kumimoji="1" lang="zh-CN" altLang="en-US" sz="3200" b="1" dirty="0" smtClean="0"/>
              <a:t>求积法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6205" y="1545385"/>
            <a:ext cx="7754112" cy="484632"/>
          </a:xfrm>
        </p:spPr>
        <p:txBody>
          <a:bodyPr/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b="1" dirty="0"/>
              <a:t>一元定积分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MATLAB</a:t>
            </a:r>
            <a:r>
              <a:rPr kumimoji="1" lang="zh-CN" altLang="en-US" dirty="0"/>
              <a:t>命令</a:t>
            </a:r>
            <a:r>
              <a:rPr kumimoji="1" lang="en-US" altLang="zh-CN" dirty="0"/>
              <a:t> 1:  quad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algn="just"/>
            <a:r>
              <a:rPr lang="zh-CN" altLang="en-US" b="1" dirty="0">
                <a:sym typeface="+mn-ea"/>
              </a:rPr>
              <a:t>用法：</a:t>
            </a:r>
            <a:r>
              <a:rPr lang="en-US" altLang="zh-CN" dirty="0">
                <a:sym typeface="+mn-ea"/>
              </a:rPr>
              <a:t>q= quad(fun,a,b,tol)</a:t>
            </a:r>
            <a:endParaRPr lang="en-US" altLang="zh-CN" dirty="0"/>
          </a:p>
          <a:p>
            <a:pPr algn="just"/>
            <a:r>
              <a:rPr lang="zh-CN" altLang="en-US" b="1" dirty="0"/>
              <a:t>功能：</a:t>
            </a:r>
            <a:r>
              <a:rPr lang="zh-CN" altLang="en-US" dirty="0"/>
              <a:t>求函数</a:t>
            </a:r>
            <a:r>
              <a:rPr lang="en-US" altLang="zh-CN" dirty="0"/>
              <a:t>fun</a:t>
            </a:r>
            <a:r>
              <a:rPr lang="zh-CN" altLang="en-US" dirty="0"/>
              <a:t>在积分区间a到</a:t>
            </a:r>
            <a:r>
              <a:rPr lang="en-US" altLang="zh-CN" dirty="0"/>
              <a:t>b</a:t>
            </a:r>
            <a:r>
              <a:rPr lang="zh-CN" altLang="en-US" dirty="0"/>
              <a:t>的积分近似值，容许误差为</a:t>
            </a:r>
            <a:r>
              <a:rPr lang="en-US" altLang="zh-CN" dirty="0"/>
              <a:t>tol</a:t>
            </a:r>
            <a:r>
              <a:rPr lang="zh-CN" altLang="en-US" dirty="0"/>
              <a:t>。</a:t>
            </a:r>
            <a:r>
              <a:rPr lang="en-US" altLang="zh-CN" dirty="0"/>
              <a:t>       </a:t>
            </a:r>
            <a:endParaRPr lang="zh-CN" altLang="en-US" dirty="0"/>
          </a:p>
          <a:p>
            <a:pPr marL="0" indent="0" algn="just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5" y="3632835"/>
            <a:ext cx="6513195" cy="184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2. 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algn="just"/>
            <a:r>
              <a:rPr lang="zh-CN" altLang="en-US" b="1" err="1">
                <a:latin typeface="Times New Roman" panose="02020603050405020304" pitchFamily="124" charset="0"/>
                <a:sym typeface="+mn-ea"/>
              </a:rPr>
              <a:t>用法：</a:t>
            </a:r>
            <a:r>
              <a:rPr lang="en-US" altLang="zh-CN" err="1">
                <a:latin typeface="Times New Roman" panose="02020603050405020304" pitchFamily="124" charset="0"/>
                <a:sym typeface="+mn-ea"/>
              </a:rPr>
              <a:t>int(f,v,a,b)</a:t>
            </a:r>
            <a:endParaRPr lang="en-US" altLang="zh-CN">
              <a:latin typeface="Times New Roman" panose="02020603050405020304" pitchFamily="124" charset="0"/>
            </a:endParaRPr>
          </a:p>
          <a:p>
            <a:pPr algn="just"/>
            <a:r>
              <a:rPr lang="zh-CN" altLang="en-US" b="1">
                <a:latin typeface="Times New Roman" panose="02020603050405020304" pitchFamily="124" charset="0"/>
                <a:sym typeface="+mn-ea"/>
              </a:rPr>
              <a:t>功能：</a:t>
            </a:r>
            <a:r>
              <a:rPr lang="en-US" altLang="zh-CN" err="1">
                <a:latin typeface="Times New Roman" panose="02020603050405020304" pitchFamily="124" charset="0"/>
                <a:sym typeface="+mn-ea"/>
              </a:rPr>
              <a:t>MATLAB中</a:t>
            </a:r>
            <a:r>
              <a:rPr lang="zh-CN" altLang="en-US" err="1">
                <a:latin typeface="Times New Roman" panose="02020603050405020304" pitchFamily="124" charset="0"/>
                <a:sym typeface="+mn-ea"/>
              </a:rPr>
              <a:t>计算被积函数在</a:t>
            </a:r>
            <a:r>
              <a:rPr lang="en-US" altLang="zh-CN" err="1">
                <a:latin typeface="Times New Roman" panose="02020603050405020304" pitchFamily="124" charset="0"/>
                <a:sym typeface="+mn-ea"/>
              </a:rPr>
              <a:t>[a,b]</a:t>
            </a:r>
            <a:r>
              <a:rPr lang="zh-CN" altLang="en-US" err="1">
                <a:latin typeface="Times New Roman" panose="02020603050405020304" pitchFamily="124" charset="0"/>
                <a:sym typeface="+mn-ea"/>
              </a:rPr>
              <a:t>上的定积分。</a:t>
            </a:r>
            <a:r>
              <a:rPr lang="en-US" altLang="zh-CN" err="1">
                <a:latin typeface="Times New Roman" panose="02020603050405020304" pitchFamily="124" charset="0"/>
                <a:sym typeface="+mn-ea"/>
              </a:rPr>
              <a:t>a,b</a:t>
            </a:r>
            <a:r>
              <a:rPr lang="zh-CN" altLang="en-US" err="1">
                <a:latin typeface="Times New Roman" panose="02020603050405020304" pitchFamily="124" charset="0"/>
                <a:sym typeface="+mn-ea"/>
              </a:rPr>
              <a:t>分别表示定积分的下限和上限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。a,b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可以式两个数或一个符号表达式，也可以是无穷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(inf).</a:t>
            </a:r>
          </a:p>
          <a:p>
            <a:pPr algn="just"/>
            <a:r>
              <a:rPr lang="zh-CN" altLang="zh-CN">
                <a:latin typeface="Times New Roman" panose="02020603050405020304" pitchFamily="124" charset="0"/>
              </a:rPr>
              <a:t>当</a:t>
            </a:r>
            <a:r>
              <a:rPr lang="en-US" altLang="zh-CN">
                <a:latin typeface="Times New Roman" panose="02020603050405020304" pitchFamily="124" charset="0"/>
              </a:rPr>
              <a:t>f</a:t>
            </a:r>
            <a:r>
              <a:rPr lang="zh-CN" altLang="en-US">
                <a:latin typeface="Times New Roman" panose="02020603050405020304" pitchFamily="124" charset="0"/>
              </a:rPr>
              <a:t>关于变量</a:t>
            </a:r>
            <a:r>
              <a:rPr lang="en-US" altLang="zh-CN">
                <a:latin typeface="Times New Roman" panose="02020603050405020304" pitchFamily="124" charset="0"/>
              </a:rPr>
              <a:t>v</a:t>
            </a:r>
            <a:r>
              <a:rPr lang="zh-CN" altLang="en-US">
                <a:latin typeface="Times New Roman" panose="02020603050405020304" pitchFamily="124" charset="0"/>
              </a:rPr>
              <a:t>在</a:t>
            </a:r>
            <a:r>
              <a:rPr lang="en-US" altLang="zh-CN">
                <a:latin typeface="Times New Roman" panose="02020603050405020304" pitchFamily="124" charset="0"/>
              </a:rPr>
              <a:t>[a,b]</a:t>
            </a:r>
            <a:r>
              <a:rPr lang="zh-CN" altLang="en-US">
                <a:latin typeface="Times New Roman" panose="02020603050405020304" pitchFamily="124" charset="0"/>
              </a:rPr>
              <a:t>可积时，返回定积分值；</a:t>
            </a:r>
          </a:p>
          <a:p>
            <a:pPr algn="just"/>
            <a:r>
              <a:rPr lang="zh-CN" altLang="en-US">
                <a:latin typeface="Times New Roman" panose="02020603050405020304" pitchFamily="124" charset="0"/>
              </a:rPr>
              <a:t>当</a:t>
            </a:r>
            <a:r>
              <a:rPr lang="en-US" altLang="zh-CN">
                <a:latin typeface="Times New Roman" panose="02020603050405020304" pitchFamily="124" charset="0"/>
              </a:rPr>
              <a:t>a,b</a:t>
            </a:r>
            <a:r>
              <a:rPr lang="zh-CN" altLang="en-US">
                <a:latin typeface="Times New Roman" panose="02020603050405020304" pitchFamily="124" charset="0"/>
              </a:rPr>
              <a:t>中有一个是</a:t>
            </a:r>
            <a:r>
              <a:rPr lang="en-US" altLang="zh-CN">
                <a:latin typeface="Times New Roman" panose="02020603050405020304" pitchFamily="124" charset="0"/>
              </a:rPr>
              <a:t>inf</a:t>
            </a:r>
            <a:r>
              <a:rPr lang="zh-CN" altLang="en-US">
                <a:latin typeface="Times New Roman" panose="02020603050405020304" pitchFamily="124" charset="0"/>
              </a:rPr>
              <a:t>时，返回一个广义积分；</a:t>
            </a:r>
          </a:p>
          <a:p>
            <a:pPr algn="just"/>
            <a:r>
              <a:rPr lang="zh-CN" altLang="en-US">
                <a:latin typeface="Times New Roman" panose="02020603050405020304" pitchFamily="124" charset="0"/>
                <a:sym typeface="+mn-ea"/>
              </a:rPr>
              <a:t>当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a,b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中有一个是符号表达式时，返回一个符号函数。</a:t>
            </a:r>
            <a:endParaRPr lang="zh-CN" altLang="en-US">
              <a:latin typeface="Times New Roman" panose="02020603050405020304" pitchFamily="124" charset="0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课堂</a:t>
            </a:r>
            <a:r>
              <a:rPr kumimoji="1" lang="zh-CN" altLang="en-US" dirty="0" smtClean="0"/>
              <a:t>练习：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043091"/>
              </p:ext>
            </p:extLst>
          </p:nvPr>
        </p:nvGraphicFramePr>
        <p:xfrm>
          <a:off x="284163" y="1728828"/>
          <a:ext cx="8860452" cy="311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5" imgW="4712413" imgH="1782356" progId="Word.Document.12">
                  <p:embed/>
                </p:oleObj>
              </mc:Choice>
              <mc:Fallback>
                <p:oleObj name="文档" r:id="rId5" imgW="4712413" imgH="1782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3" y="1728828"/>
                        <a:ext cx="8860452" cy="311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76183" y="4975655"/>
            <a:ext cx="6866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）八</a:t>
            </a:r>
            <a:r>
              <a:rPr lang="en-US" altLang="zh-CN" sz="2400" dirty="0"/>
              <a:t>_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、可以</a:t>
            </a:r>
            <a:r>
              <a:rPr lang="zh-CN" altLang="en-US" sz="2400" dirty="0"/>
              <a:t>参考例题</a:t>
            </a:r>
            <a:r>
              <a:rPr lang="en-US" altLang="zh-CN" sz="2400" dirty="0"/>
              <a:t>8.1</a:t>
            </a:r>
            <a:r>
              <a:rPr lang="zh-CN" altLang="en-US" sz="2400" dirty="0"/>
              <a:t>的主程序</a:t>
            </a:r>
            <a:r>
              <a:rPr lang="zh-CN" altLang="en-US" sz="2400" dirty="0" smtClean="0"/>
              <a:t>代码，只做</a:t>
            </a:r>
            <a:r>
              <a:rPr lang="en-US" altLang="zh-CN" sz="2400" dirty="0" smtClean="0"/>
              <a:t>n=10</a:t>
            </a:r>
            <a:r>
              <a:rPr lang="en-US" altLang="zh-CN" sz="2400" dirty="0" smtClean="0"/>
              <a:t>,20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）八</a:t>
            </a:r>
            <a:r>
              <a:rPr lang="en-US" altLang="zh-CN" sz="2400" dirty="0" smtClean="0"/>
              <a:t>_2</a:t>
            </a:r>
            <a:r>
              <a:rPr lang="zh-CN" altLang="en-US" sz="2400" dirty="0" smtClean="0"/>
              <a:t>、可以</a:t>
            </a:r>
            <a:r>
              <a:rPr lang="zh-CN" altLang="en-US" sz="2400" dirty="0"/>
              <a:t>参考例题</a:t>
            </a:r>
            <a:r>
              <a:rPr lang="en-US" altLang="zh-CN" sz="2400" dirty="0"/>
              <a:t>8.2</a:t>
            </a:r>
            <a:r>
              <a:rPr lang="zh-CN" altLang="en-US" sz="2400" dirty="0"/>
              <a:t>的主程序</a:t>
            </a:r>
            <a:r>
              <a:rPr lang="zh-CN" altLang="en-US" sz="2400" dirty="0" smtClean="0"/>
              <a:t>代码，按表</a:t>
            </a:r>
            <a:r>
              <a:rPr lang="en-US" altLang="zh-CN" sz="2400" dirty="0" smtClean="0"/>
              <a:t>8.3</a:t>
            </a:r>
            <a:r>
              <a:rPr lang="zh-CN" altLang="en-US" sz="2400" dirty="0" smtClean="0"/>
              <a:t>写报告。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</a:t>
            </a:r>
            <a:r>
              <a:rPr kumimoji="1" lang="zh-CN" altLang="en-US" b="1" dirty="0" smtClean="0">
                <a:sym typeface="+mn-ea"/>
              </a:rPr>
              <a:t>基本数值求积公式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979295"/>
            <a:ext cx="842010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</a:t>
            </a:r>
            <a:r>
              <a:rPr kumimoji="1" lang="zh-CN" altLang="en-US" b="1" dirty="0" smtClean="0">
                <a:sym typeface="+mn-ea"/>
              </a:rPr>
              <a:t>基本数值求积公式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" y="1800225"/>
            <a:ext cx="835914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" y="5631180"/>
            <a:ext cx="8389620" cy="104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</a:t>
            </a:r>
            <a:r>
              <a:rPr kumimoji="1" lang="zh-CN" altLang="en-US" b="1" dirty="0" smtClean="0">
                <a:sym typeface="+mn-ea"/>
              </a:rPr>
              <a:t>基本数值求积公式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" y="1965960"/>
            <a:ext cx="8389620" cy="349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二、复化梯形公式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" y="2044065"/>
            <a:ext cx="8328660" cy="22936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46785" y="4881880"/>
            <a:ext cx="76276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pitchFamily="124" charset="0"/>
                <a:ea typeface="宋体" panose="02010600030101010101" pitchFamily="2" charset="-122"/>
              </a:rPr>
              <a:t>MATLAB Code</a:t>
            </a:r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: Page_150 ctrapezoidal_integral_rule1.m ctrapezoidal_integral_rule2.m</a:t>
            </a:r>
            <a:endParaRPr lang="en-US" altLang="en-US" sz="2800" b="1">
              <a:latin typeface="Times New Roman" panose="02020603050405020304" pitchFamily="12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三、复化</a:t>
            </a:r>
            <a:r>
              <a:rPr kumimoji="1" lang="en-US" altLang="zh-CN" dirty="0" smtClean="0"/>
              <a:t>Simpson</a:t>
            </a:r>
            <a:r>
              <a:rPr kumimoji="1" lang="zh-CN" altLang="en-US" dirty="0" smtClean="0"/>
              <a:t>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84480" y="5739130"/>
            <a:ext cx="85610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pitchFamily="124" charset="0"/>
                <a:ea typeface="宋体" panose="02010600030101010101" pitchFamily="2" charset="-122"/>
              </a:rPr>
              <a:t>MATLAB Code</a:t>
            </a:r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: Page_153 csimpson_integral_rule1.m     </a:t>
            </a:r>
          </a:p>
          <a:p>
            <a:pPr indent="0"/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                                               csimpson_integral_rule2.m</a:t>
            </a:r>
            <a:endParaRPr lang="en-US" altLang="en-US" sz="2800" b="1">
              <a:latin typeface="Times New Roman" panose="02020603050405020304" pitchFamily="12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" y="1731645"/>
            <a:ext cx="8435340" cy="390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四、复化</a:t>
            </a:r>
            <a:r>
              <a:rPr kumimoji="1" lang="en-US" altLang="zh-CN" dirty="0" smtClean="0"/>
              <a:t>Cotes</a:t>
            </a:r>
            <a:r>
              <a:rPr kumimoji="1" lang="zh-CN" altLang="en-US" dirty="0" smtClean="0"/>
              <a:t>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84480" y="5173345"/>
            <a:ext cx="85610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pitchFamily="124" charset="0"/>
                <a:ea typeface="宋体" panose="02010600030101010101" pitchFamily="2" charset="-122"/>
              </a:rPr>
              <a:t>MATLAB Code</a:t>
            </a:r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: Page_155     </a:t>
            </a:r>
          </a:p>
          <a:p>
            <a:pPr indent="0"/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                              ccotes_integral_rule1</a:t>
            </a:r>
            <a:endParaRPr lang="en-US" altLang="en-US" sz="2800" b="1">
              <a:latin typeface="Times New Roman" panose="02020603050405020304" pitchFamily="12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" y="2118360"/>
            <a:ext cx="8427720" cy="262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五、</a:t>
            </a:r>
            <a:r>
              <a:rPr kumimoji="1" lang="en-US" altLang="zh-CN" dirty="0" smtClean="0"/>
              <a:t>Romberg</a:t>
            </a:r>
            <a:r>
              <a:rPr kumimoji="1" lang="zh-CN" altLang="en-US" dirty="0" smtClean="0"/>
              <a:t>求积法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" y="2185035"/>
            <a:ext cx="8328660" cy="2659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4480" y="5081905"/>
            <a:ext cx="85610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pitchFamily="124" charset="0"/>
                <a:ea typeface="宋体" panose="02010600030101010101" pitchFamily="2" charset="-122"/>
              </a:rPr>
              <a:t>MATLAB Code</a:t>
            </a:r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: Page_160      </a:t>
            </a:r>
          </a:p>
          <a:p>
            <a:pPr indent="0"/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                              cromberg_integral_rule.m</a:t>
            </a:r>
            <a:endParaRPr lang="en-US" altLang="en-US" sz="2800" b="1">
              <a:latin typeface="Times New Roman" panose="02020603050405020304" pitchFamily="12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五、</a:t>
            </a:r>
            <a:r>
              <a:rPr kumimoji="1" lang="en-US" altLang="zh-CN" dirty="0" smtClean="0"/>
              <a:t>Romberg</a:t>
            </a:r>
            <a:r>
              <a:rPr kumimoji="1" lang="zh-CN" altLang="en-US" dirty="0" smtClean="0"/>
              <a:t>求积法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" y="2034540"/>
            <a:ext cx="7307580" cy="2788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" y="5114925"/>
            <a:ext cx="7360920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8</TotalTime>
  <Words>262</Words>
  <Application>Microsoft Office PowerPoint</Application>
  <PresentationFormat>全屏显示(4:3)</PresentationFormat>
  <Paragraphs>35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Arial</vt:lpstr>
      <vt:lpstr>Calibri</vt:lpstr>
      <vt:lpstr>Corbel</vt:lpstr>
      <vt:lpstr>Times New Roman</vt:lpstr>
      <vt:lpstr>Wingdings</vt:lpstr>
      <vt:lpstr>光谱</vt:lpstr>
      <vt:lpstr>文档</vt:lpstr>
      <vt:lpstr>第八讲 数值积分法</vt:lpstr>
      <vt:lpstr>一、基本数值求积公式</vt:lpstr>
      <vt:lpstr>一、基本数值求积公式</vt:lpstr>
      <vt:lpstr>一、基本数值求积公式</vt:lpstr>
      <vt:lpstr>二、复化梯形公式</vt:lpstr>
      <vt:lpstr>三、复化Simpson公式</vt:lpstr>
      <vt:lpstr>四、复化Cotes公式</vt:lpstr>
      <vt:lpstr>五、Romberg求积法</vt:lpstr>
      <vt:lpstr>五、Romberg求积法</vt:lpstr>
      <vt:lpstr>MATLAB命令 1:  quad</vt:lpstr>
      <vt:lpstr>2. int</vt:lpstr>
      <vt:lpstr>课堂练习：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267</cp:revision>
  <dcterms:created xsi:type="dcterms:W3CDTF">2021-02-14T03:07:00Z</dcterms:created>
  <dcterms:modified xsi:type="dcterms:W3CDTF">2021-06-12T02:01:45Z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