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2" r:id="rId4"/>
    <p:sldId id="313" r:id="rId5"/>
    <p:sldId id="312" r:id="rId6"/>
    <p:sldId id="314" r:id="rId7"/>
    <p:sldId id="315" r:id="rId8"/>
    <p:sldId id="316" r:id="rId9"/>
    <p:sldId id="317" r:id="rId10"/>
    <p:sldId id="319" r:id="rId11"/>
    <p:sldId id="301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0" y="77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2021-06-12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3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98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0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5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3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2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3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48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2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1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、图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85800" y="1905000"/>
            <a:ext cx="77724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Blip>
                <a:blip r:embed="rId2"/>
              </a:buBlip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2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latin typeface="Times New Roman" panose="02020603050405020304" pitchFamily="124" charset="0"/>
              </a:rPr>
              <a:t>‹#›</a:t>
            </a:fld>
            <a:endParaRPr lang="en-US" altLang="zh-CN" dirty="0">
              <a:latin typeface="Times New Roman" panose="02020603050405020304" pitchFamily="12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 panose="05000000000000000000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1D0E3B-FBE3-DA43-8E37-6076B1845816}" type="datetimeFigureOut">
              <a:rPr kumimoji="1" lang="zh-CN" altLang="en-US" smtClean="0"/>
              <a:t>2021-06-12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0B2EB8F-C215-834A-8A17-805BB17C2DB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21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第九讲 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初值问题数值方法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99542" y="2760045"/>
            <a:ext cx="65571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初值问题的模型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en-US" altLang="zh-CN" sz="3200" b="1" dirty="0" smtClean="0"/>
              <a:t>Euler</a:t>
            </a:r>
            <a:r>
              <a:rPr kumimoji="1" lang="zh-CN" altLang="en-US" sz="3200" b="1" dirty="0" smtClean="0"/>
              <a:t>法</a:t>
            </a:r>
            <a:endParaRPr kumimoji="1" lang="en-US" altLang="zh-CN" sz="3200" b="1" dirty="0" smtClean="0"/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改进的</a:t>
            </a:r>
            <a:r>
              <a:rPr kumimoji="1" lang="en-US" altLang="zh-CN" sz="3200" b="1" dirty="0" smtClean="0"/>
              <a:t>Euler</a:t>
            </a:r>
            <a:r>
              <a:rPr kumimoji="1" lang="zh-CN" altLang="en-US" sz="3200" b="1" dirty="0" smtClean="0"/>
              <a:t>法</a:t>
            </a:r>
          </a:p>
          <a:p>
            <a:pPr marL="342900" indent="-342900">
              <a:buAutoNum type="arabicPeriod"/>
            </a:pPr>
            <a:r>
              <a:rPr kumimoji="1" lang="zh-CN" altLang="en-US" sz="3200" b="1" dirty="0" smtClean="0"/>
              <a:t>四阶</a:t>
            </a:r>
            <a:r>
              <a:rPr kumimoji="1" lang="en-US" altLang="zh-CN" sz="3200" b="1" dirty="0" smtClean="0"/>
              <a:t>R-K</a:t>
            </a:r>
            <a:r>
              <a:rPr kumimoji="1" lang="zh-CN" altLang="en-US" sz="3200" b="1" dirty="0" smtClean="0"/>
              <a:t>方法</a:t>
            </a:r>
            <a:endParaRPr kumimoji="1"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148962" y="64141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中国矿业大学 数学学院</a:t>
            </a:r>
            <a:endParaRPr kumimoji="1" lang="zh-CN" altLang="en-US" dirty="0"/>
          </a:p>
        </p:txBody>
      </p:sp>
      <p:pic>
        <p:nvPicPr>
          <p:cNvPr id="8" name="图片 7" descr="logo数学学院(201905终稿)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6205" y="1545385"/>
            <a:ext cx="7754112" cy="484632"/>
          </a:xfrm>
        </p:spPr>
        <p:txBody>
          <a:bodyPr/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 b="1" dirty="0"/>
              <a:t>“</a:t>
            </a:r>
            <a:r>
              <a:rPr kumimoji="1" lang="zh-CN" altLang="en-US" b="1" dirty="0"/>
              <a:t>弱肉强食</a:t>
            </a:r>
            <a:r>
              <a:rPr kumimoji="1" lang="en-US" altLang="zh-CN" b="1" dirty="0"/>
              <a:t>”</a:t>
            </a:r>
            <a:r>
              <a:rPr kumimoji="1" lang="zh-CN" altLang="en-US" b="1" dirty="0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五、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解法器</a:t>
            </a:r>
            <a:endParaRPr kumimoji="1"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22315" y="3437890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5" imgW="165100" imgH="165100" progId="Equation.KSEE3">
                  <p:embed/>
                </p:oleObj>
              </mc:Choice>
              <mc:Fallback>
                <p:oleObj r:id="rId5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2315" y="3437890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460" y="1974215"/>
            <a:ext cx="8352790" cy="449770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b="1" dirty="0">
                <a:sym typeface="+mn-ea"/>
              </a:rPr>
              <a:t>ODE解法器：</a:t>
            </a:r>
            <a:r>
              <a:rPr lang="en-US" altLang="zh-CN" sz="2800" dirty="0">
                <a:sym typeface="+mn-ea"/>
              </a:rPr>
              <a:t>Page_193 </a:t>
            </a:r>
            <a:r>
              <a:rPr lang="zh-CN" altLang="en-US" sz="2800" u="sng" dirty="0">
                <a:solidFill>
                  <a:srgbClr val="FF0000"/>
                </a:solidFill>
                <a:sym typeface="+mn-ea"/>
              </a:rPr>
              <a:t>表</a:t>
            </a:r>
            <a:r>
              <a:rPr lang="en-US" altLang="zh-CN" sz="2800" u="sng" dirty="0">
                <a:solidFill>
                  <a:srgbClr val="FF0000"/>
                </a:solidFill>
                <a:sym typeface="+mn-ea"/>
              </a:rPr>
              <a:t>9.1</a:t>
            </a:r>
            <a:endParaRPr lang="zh-CN" altLang="en-US" sz="2800" b="1" dirty="0">
              <a:solidFill>
                <a:srgbClr val="FF0000"/>
              </a:solidFill>
              <a:sym typeface="+mn-ea"/>
            </a:endParaRPr>
          </a:p>
          <a:p>
            <a:pPr algn="just"/>
            <a:r>
              <a:rPr lang="zh-CN" altLang="en-US" sz="2800" b="1" dirty="0">
                <a:sym typeface="+mn-ea"/>
              </a:rPr>
              <a:t>用法：</a:t>
            </a:r>
            <a:r>
              <a:rPr lang="en-US" altLang="zh-CN" sz="2800" dirty="0">
                <a:sym typeface="+mn-ea"/>
              </a:rPr>
              <a:t>[t,y]= solver(odefun,tspan,y0)</a:t>
            </a:r>
          </a:p>
          <a:p>
            <a:pPr algn="just"/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       </a:t>
            </a:r>
            <a:endParaRPr lang="zh-CN" altLang="en-US" dirty="0"/>
          </a:p>
          <a:p>
            <a:pPr marL="0" indent="0" algn="just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0" y="3528060"/>
            <a:ext cx="8177530" cy="150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课堂</a:t>
            </a:r>
            <a:r>
              <a:rPr kumimoji="1" lang="zh-CN" altLang="en-US" dirty="0" smtClean="0"/>
              <a:t>练习：</a:t>
            </a:r>
            <a:r>
              <a:rPr kumimoji="1" lang="en-US" altLang="zh-CN" dirty="0" smtClean="0"/>
              <a:t>P180</a:t>
            </a:r>
            <a:r>
              <a:rPr kumimoji="1" lang="zh-CN" altLang="en-US" dirty="0" smtClean="0"/>
              <a:t>练习</a:t>
            </a:r>
            <a:r>
              <a:rPr kumimoji="1" lang="en-US" altLang="zh-CN" dirty="0" smtClean="0"/>
              <a:t>9.5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87" y="1798489"/>
            <a:ext cx="8862669" cy="41082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12222" y="3979571"/>
            <a:ext cx="598593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------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可以参考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P185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例题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9.1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代码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，编写主程序，调用模块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36446" y="4758493"/>
            <a:ext cx="644759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------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可以参考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P185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例题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9.1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代码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，其中有绘制数值解图形代码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06123" y="2421728"/>
            <a:ext cx="291618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------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首先改写成向量形式。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66980" y="5906518"/>
            <a:ext cx="322716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------（3）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可以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对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y(0)=1</a:t>
            </a:r>
            <a:r>
              <a:rPr lang="zh-CN" alt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2.5</a:t>
            </a:r>
            <a:r>
              <a:rPr lang="zh-CN" altLang="zh-CN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一、初值问题的模型</a:t>
            </a:r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1776730"/>
            <a:ext cx="8374380" cy="470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kumimoji="1" lang="zh-CN" altLang="en-US" dirty="0" smtClean="0">
                <a:sym typeface="+mn-ea"/>
              </a:rPr>
              <a:t>初值问题的模型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" y="1954530"/>
            <a:ext cx="8359140" cy="326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一、</a:t>
            </a:r>
            <a:r>
              <a:rPr kumimoji="1" lang="zh-CN" altLang="en-US" dirty="0" smtClean="0">
                <a:sym typeface="+mn-ea"/>
              </a:rPr>
              <a:t>初值问题的模型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2423795"/>
            <a:ext cx="8351520" cy="237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二、</a:t>
            </a:r>
            <a:r>
              <a:rPr kumimoji="1" lang="en-US" altLang="zh-CN" dirty="0" smtClean="0"/>
              <a:t>Euler</a:t>
            </a:r>
            <a:r>
              <a:rPr kumimoji="1" lang="zh-CN" altLang="en-US" dirty="0" smtClean="0"/>
              <a:t>法</a:t>
            </a:r>
            <a:endParaRPr kumimoji="1" lang="zh-CN" altLang="en-US" dirty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" y="2004060"/>
            <a:ext cx="8343900" cy="2849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" y="5082540"/>
            <a:ext cx="8366760" cy="5867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435610" y="5824220"/>
            <a:ext cx="8138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: Page_176 codeivp_euler_ruler.m</a:t>
            </a:r>
            <a:endParaRPr lang="en-US" altLang="en-US" sz="2800" b="1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71770" y="2433320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7" imgW="165100" imgH="165100" progId="Equation.KSEE3">
                  <p:embed/>
                </p:oleObj>
              </mc:Choice>
              <mc:Fallback>
                <p:oleObj r:id="rId7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1770" y="2433320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71770" y="4534535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9" imgW="165100" imgH="165100" progId="Equation.KSEE3">
                  <p:embed/>
                </p:oleObj>
              </mc:Choice>
              <mc:Fallback>
                <p:oleObj r:id="rId9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1770" y="4534535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三、改进的</a:t>
            </a:r>
            <a:r>
              <a:rPr kumimoji="1" lang="en-US" altLang="zh-CN" dirty="0" smtClean="0"/>
              <a:t>Euler</a:t>
            </a:r>
            <a:r>
              <a:rPr kumimoji="1" lang="zh-CN" altLang="en-US" dirty="0" smtClean="0"/>
              <a:t>法</a:t>
            </a:r>
            <a:endParaRPr kumimoji="1"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" y="1834515"/>
            <a:ext cx="8427720" cy="461010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25210" y="2851150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6" imgW="165100" imgH="165100" progId="Equation.KSEE3">
                  <p:embed/>
                </p:oleObj>
              </mc:Choice>
              <mc:Fallback>
                <p:oleObj r:id="rId6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5210" y="2851150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2270" y="5231765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8" imgW="165100" imgH="165100" progId="Equation.KSEE3">
                  <p:embed/>
                </p:oleObj>
              </mc:Choice>
              <mc:Fallback>
                <p:oleObj r:id="rId8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2270" y="5231765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三、改进的</a:t>
            </a:r>
            <a:r>
              <a:rPr kumimoji="1" lang="en-US" altLang="zh-CN" dirty="0" smtClean="0"/>
              <a:t>Euler</a:t>
            </a:r>
            <a:r>
              <a:rPr kumimoji="1" lang="zh-CN" altLang="en-US" dirty="0" smtClean="0"/>
              <a:t>法</a:t>
            </a:r>
            <a:endParaRPr kumimoji="1"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1960880"/>
            <a:ext cx="8496300" cy="169164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9890" y="2842895"/>
          <a:ext cx="40767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6" imgW="266700" imgH="177165" progId="Equation.KSEE3">
                  <p:embed/>
                </p:oleObj>
              </mc:Choice>
              <mc:Fallback>
                <p:oleObj r:id="rId6" imgW="266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9890" y="2842895"/>
                        <a:ext cx="407670" cy="27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570" y="3905250"/>
            <a:ext cx="8404860" cy="5943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435610" y="4988560"/>
            <a:ext cx="81387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>
                <a:latin typeface="Times New Roman" panose="02020603050405020304" pitchFamily="124" charset="0"/>
                <a:ea typeface="宋体" panose="02010600030101010101" pitchFamily="2" charset="-122"/>
              </a:rPr>
              <a:t>: Page_177 codeivp_modified_euler_rule.m</a:t>
            </a:r>
            <a:endParaRPr lang="en-US" altLang="en-US" sz="2800" b="1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四、四阶</a:t>
            </a:r>
            <a:r>
              <a:rPr kumimoji="1" lang="en-US" altLang="zh-CN" dirty="0" smtClean="0"/>
              <a:t>R-K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0" y="2009140"/>
            <a:ext cx="8374380" cy="376428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20105" y="3500120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6" imgW="165100" imgH="165100" progId="Equation.KSEE3">
                  <p:embed/>
                </p:oleObj>
              </mc:Choice>
              <mc:Fallback>
                <p:oleObj r:id="rId6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0105" y="3500120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 smtClean="0"/>
              <a:t>四、四阶</a:t>
            </a:r>
            <a:r>
              <a:rPr kumimoji="1" lang="en-US" altLang="zh-CN" dirty="0" smtClean="0"/>
              <a:t>R-K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</p:txBody>
      </p:sp>
      <p:pic>
        <p:nvPicPr>
          <p:cNvPr id="4" name="图片 3" descr="logo数学学院(201905终稿)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88" y="108364"/>
            <a:ext cx="1109591" cy="321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80" y="1971040"/>
            <a:ext cx="8336280" cy="294894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22315" y="3437890"/>
          <a:ext cx="269240" cy="26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6" imgW="165100" imgH="165100" progId="Equation.KSEE3">
                  <p:embed/>
                </p:oleObj>
              </mc:Choice>
              <mc:Fallback>
                <p:oleObj r:id="rId6" imgW="1651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2315" y="3437890"/>
                        <a:ext cx="269240" cy="26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" y="5036820"/>
            <a:ext cx="8397240" cy="5715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435610" y="5788660"/>
            <a:ext cx="8138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24" charset="0"/>
                <a:ea typeface="宋体" panose="02010600030101010101" pitchFamily="2" charset="-122"/>
              </a:rPr>
              <a:t>MATLAB Code</a:t>
            </a:r>
            <a:r>
              <a:rPr lang="en-US" sz="2800" b="1" dirty="0">
                <a:latin typeface="Times New Roman" panose="02020603050405020304" pitchFamily="124" charset="0"/>
                <a:ea typeface="宋体" panose="02010600030101010101" pitchFamily="2" charset="-122"/>
              </a:rPr>
              <a:t>: Page_179 codeivp_rk4_rule.m</a:t>
            </a:r>
            <a:endParaRPr lang="en-US" altLang="en-US" sz="2800" b="1" dirty="0">
              <a:latin typeface="Times New Roman" panose="02020603050405020304" pitchFamily="12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光谱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光谱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光谱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13</TotalTime>
  <Words>153</Words>
  <Application>Microsoft Office PowerPoint</Application>
  <PresentationFormat>全屏显示(4:3)</PresentationFormat>
  <Paragraphs>28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Corbel</vt:lpstr>
      <vt:lpstr>Times New Roman</vt:lpstr>
      <vt:lpstr>Wingdings</vt:lpstr>
      <vt:lpstr>光谱</vt:lpstr>
      <vt:lpstr>Equation.KSEE3</vt:lpstr>
      <vt:lpstr>第九讲 ODE初值问题数值方法</vt:lpstr>
      <vt:lpstr>一、初值问题的模型</vt:lpstr>
      <vt:lpstr>一、初值问题的模型</vt:lpstr>
      <vt:lpstr>一、初值问题的模型</vt:lpstr>
      <vt:lpstr>二、Euler法</vt:lpstr>
      <vt:lpstr>三、改进的Euler法</vt:lpstr>
      <vt:lpstr>三、改进的Euler法</vt:lpstr>
      <vt:lpstr>四、四阶R-K方法</vt:lpstr>
      <vt:lpstr>四、四阶R-K方法</vt:lpstr>
      <vt:lpstr>五、ODE解法器</vt:lpstr>
      <vt:lpstr>课堂练习：P180练习9.5</vt:lpstr>
    </vt:vector>
  </TitlesOfParts>
  <Company>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第六讲 数据插值法</dc:title>
  <dc:creator>ling ling</dc:creator>
  <cp:lastModifiedBy>fhy301</cp:lastModifiedBy>
  <cp:revision>313</cp:revision>
  <dcterms:created xsi:type="dcterms:W3CDTF">2021-02-14T03:07:00Z</dcterms:created>
  <dcterms:modified xsi:type="dcterms:W3CDTF">2021-06-12T02:08:14Z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EAE4CBA4D8864A97AED234B58519850C</vt:lpwstr>
  </property>
  <property fmtid="{D5CDD505-2E9C-101B-9397-08002B2CF9AE}" pid="3" name="KSOProductBuildVer">
    <vt:lpwstr>2052-11.1.0.10337</vt:lpwstr>
  </property>
</Properties>
</file>