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167"/>
  </p:notesMasterIdLst>
  <p:sldIdLst>
    <p:sldId id="256" r:id="rId3"/>
    <p:sldId id="597" r:id="rId4"/>
    <p:sldId id="637" r:id="rId5"/>
    <p:sldId id="598" r:id="rId6"/>
    <p:sldId id="599" r:id="rId7"/>
    <p:sldId id="600" r:id="rId8"/>
    <p:sldId id="601" r:id="rId9"/>
    <p:sldId id="602" r:id="rId10"/>
    <p:sldId id="257" r:id="rId11"/>
    <p:sldId id="291" r:id="rId12"/>
    <p:sldId id="280" r:id="rId13"/>
    <p:sldId id="557" r:id="rId14"/>
    <p:sldId id="558" r:id="rId15"/>
    <p:sldId id="559" r:id="rId16"/>
    <p:sldId id="560" r:id="rId17"/>
    <p:sldId id="561" r:id="rId18"/>
    <p:sldId id="562" r:id="rId19"/>
    <p:sldId id="579" r:id="rId20"/>
    <p:sldId id="580" r:id="rId21"/>
    <p:sldId id="581" r:id="rId22"/>
    <p:sldId id="582" r:id="rId23"/>
    <p:sldId id="583" r:id="rId24"/>
    <p:sldId id="584" r:id="rId25"/>
    <p:sldId id="571" r:id="rId26"/>
    <p:sldId id="572" r:id="rId27"/>
    <p:sldId id="578" r:id="rId28"/>
    <p:sldId id="574" r:id="rId29"/>
    <p:sldId id="288" r:id="rId30"/>
    <p:sldId id="294" r:id="rId31"/>
    <p:sldId id="295" r:id="rId32"/>
    <p:sldId id="290" r:id="rId33"/>
    <p:sldId id="289" r:id="rId34"/>
    <p:sldId id="550" r:id="rId35"/>
    <p:sldId id="585" r:id="rId36"/>
    <p:sldId id="587" r:id="rId37"/>
    <p:sldId id="586" r:id="rId38"/>
    <p:sldId id="296" r:id="rId39"/>
    <p:sldId id="663" r:id="rId40"/>
    <p:sldId id="258" r:id="rId41"/>
    <p:sldId id="297" r:id="rId42"/>
    <p:sldId id="298" r:id="rId43"/>
    <p:sldId id="312" r:id="rId44"/>
    <p:sldId id="300" r:id="rId45"/>
    <p:sldId id="313" r:id="rId46"/>
    <p:sldId id="610" r:id="rId47"/>
    <p:sldId id="635" r:id="rId48"/>
    <p:sldId id="301" r:id="rId49"/>
    <p:sldId id="303" r:id="rId50"/>
    <p:sldId id="613" r:id="rId51"/>
    <p:sldId id="614" r:id="rId52"/>
    <p:sldId id="305" r:id="rId53"/>
    <p:sldId id="615" r:id="rId54"/>
    <p:sldId id="636" r:id="rId55"/>
    <p:sldId id="674" r:id="rId56"/>
    <p:sldId id="308" r:id="rId57"/>
    <p:sldId id="309" r:id="rId58"/>
    <p:sldId id="616" r:id="rId59"/>
    <p:sldId id="617" r:id="rId60"/>
    <p:sldId id="314" r:id="rId61"/>
    <p:sldId id="315" r:id="rId62"/>
    <p:sldId id="638" r:id="rId63"/>
    <p:sldId id="664" r:id="rId64"/>
    <p:sldId id="260" r:id="rId65"/>
    <p:sldId id="346" r:id="rId66"/>
    <p:sldId id="640" r:id="rId67"/>
    <p:sldId id="317" r:id="rId68"/>
    <p:sldId id="318" r:id="rId69"/>
    <p:sldId id="319" r:id="rId70"/>
    <p:sldId id="320" r:id="rId71"/>
    <p:sldId id="321" r:id="rId72"/>
    <p:sldId id="322" r:id="rId73"/>
    <p:sldId id="461" r:id="rId74"/>
    <p:sldId id="323" r:id="rId75"/>
    <p:sldId id="488" r:id="rId76"/>
    <p:sldId id="324" r:id="rId77"/>
    <p:sldId id="641" r:id="rId78"/>
    <p:sldId id="326" r:id="rId79"/>
    <p:sldId id="393" r:id="rId80"/>
    <p:sldId id="463" r:id="rId81"/>
    <p:sldId id="327" r:id="rId82"/>
    <p:sldId id="477" r:id="rId83"/>
    <p:sldId id="478" r:id="rId84"/>
    <p:sldId id="479" r:id="rId85"/>
    <p:sldId id="480" r:id="rId86"/>
    <p:sldId id="481" r:id="rId87"/>
    <p:sldId id="525" r:id="rId88"/>
    <p:sldId id="328" r:id="rId89"/>
    <p:sldId id="483" r:id="rId90"/>
    <p:sldId id="484" r:id="rId91"/>
    <p:sldId id="482" r:id="rId92"/>
    <p:sldId id="330" r:id="rId93"/>
    <p:sldId id="395" r:id="rId94"/>
    <p:sldId id="396" r:id="rId95"/>
    <p:sldId id="397" r:id="rId96"/>
    <p:sldId id="336" r:id="rId97"/>
    <p:sldId id="338" r:id="rId98"/>
    <p:sldId id="340" r:id="rId99"/>
    <p:sldId id="392" r:id="rId100"/>
    <p:sldId id="398" r:id="rId101"/>
    <p:sldId id="540" r:id="rId102"/>
    <p:sldId id="542" r:id="rId103"/>
    <p:sldId id="541" r:id="rId104"/>
    <p:sldId id="344" r:id="rId105"/>
    <p:sldId id="345" r:id="rId106"/>
    <p:sldId id="659" r:id="rId107"/>
    <p:sldId id="673" r:id="rId108"/>
    <p:sldId id="263" r:id="rId109"/>
    <p:sldId id="347" r:id="rId110"/>
    <p:sldId id="348" r:id="rId111"/>
    <p:sldId id="490" r:id="rId112"/>
    <p:sldId id="350" r:id="rId113"/>
    <p:sldId id="491" r:id="rId114"/>
    <p:sldId id="492" r:id="rId115"/>
    <p:sldId id="493" r:id="rId116"/>
    <p:sldId id="494" r:id="rId117"/>
    <p:sldId id="495" r:id="rId118"/>
    <p:sldId id="496" r:id="rId119"/>
    <p:sldId id="497" r:id="rId120"/>
    <p:sldId id="498" r:id="rId121"/>
    <p:sldId id="652" r:id="rId122"/>
    <p:sldId id="651" r:id="rId123"/>
    <p:sldId id="604" r:id="rId124"/>
    <p:sldId id="502" r:id="rId125"/>
    <p:sldId id="503" r:id="rId126"/>
    <p:sldId id="400" r:id="rId127"/>
    <p:sldId id="608" r:id="rId128"/>
    <p:sldId id="653" r:id="rId129"/>
    <p:sldId id="607" r:id="rId130"/>
    <p:sldId id="442" r:id="rId131"/>
    <p:sldId id="443" r:id="rId132"/>
    <p:sldId id="485" r:id="rId133"/>
    <p:sldId id="444" r:id="rId134"/>
    <p:sldId id="528" r:id="rId135"/>
    <p:sldId id="529" r:id="rId136"/>
    <p:sldId id="531" r:id="rId137"/>
    <p:sldId id="532" r:id="rId138"/>
    <p:sldId id="533" r:id="rId139"/>
    <p:sldId id="534" r:id="rId140"/>
    <p:sldId id="535" r:id="rId141"/>
    <p:sldId id="526" r:id="rId142"/>
    <p:sldId id="647" r:id="rId143"/>
    <p:sldId id="655" r:id="rId144"/>
    <p:sldId id="643" r:id="rId145"/>
    <p:sldId id="642" r:id="rId146"/>
    <p:sldId id="645" r:id="rId147"/>
    <p:sldId id="656" r:id="rId148"/>
    <p:sldId id="657" r:id="rId149"/>
    <p:sldId id="658" r:id="rId150"/>
    <p:sldId id="646" r:id="rId151"/>
    <p:sldId id="452" r:id="rId152"/>
    <p:sldId id="639" r:id="rId153"/>
    <p:sldId id="588" r:id="rId154"/>
    <p:sldId id="665" r:id="rId155"/>
    <p:sldId id="666" r:id="rId156"/>
    <p:sldId id="668" r:id="rId157"/>
    <p:sldId id="669" r:id="rId158"/>
    <p:sldId id="667" r:id="rId159"/>
    <p:sldId id="670" r:id="rId160"/>
    <p:sldId id="671" r:id="rId161"/>
    <p:sldId id="672" r:id="rId162"/>
    <p:sldId id="595" r:id="rId163"/>
    <p:sldId id="266" r:id="rId164"/>
    <p:sldId id="551" r:id="rId165"/>
    <p:sldId id="654" r:id="rId1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77760" autoAdjust="0"/>
  </p:normalViewPr>
  <p:slideViewPr>
    <p:cSldViewPr>
      <p:cViewPr varScale="1">
        <p:scale>
          <a:sx n="63" d="100"/>
          <a:sy n="63" d="100"/>
        </p:scale>
        <p:origin x="1422"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0"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C94FC-6BD7-4C36-A3B8-341017C0A3F8}"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90C32-02F2-470B-B334-0B4EC97F7784}" type="slidenum">
              <a:rPr lang="zh-CN" altLang="en-US" smtClean="0"/>
              <a:t>‹#›</a:t>
            </a:fld>
            <a:endParaRPr lang="zh-CN" altLang="en-US"/>
          </a:p>
        </p:txBody>
      </p:sp>
    </p:spTree>
    <p:extLst>
      <p:ext uri="{BB962C8B-B14F-4D97-AF65-F5344CB8AC3E}">
        <p14:creationId xmlns:p14="http://schemas.microsoft.com/office/powerpoint/2010/main" val="202443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人工智能课程的重要研究内容，要想使计算机具有智能，就要把知识存储和表示在计算机里面，因此知识表示非常重要。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a:t>
            </a:fld>
            <a:endParaRPr lang="zh-CN" altLang="en-US"/>
          </a:p>
        </p:txBody>
      </p:sp>
    </p:spTree>
    <p:extLst>
      <p:ext uri="{BB962C8B-B14F-4D97-AF65-F5344CB8AC3E}">
        <p14:creationId xmlns:p14="http://schemas.microsoft.com/office/powerpoint/2010/main" val="147727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a:t>
            </a:fld>
            <a:endParaRPr lang="zh-CN" altLang="en-US"/>
          </a:p>
        </p:txBody>
      </p:sp>
    </p:spTree>
    <p:extLst>
      <p:ext uri="{BB962C8B-B14F-4D97-AF65-F5344CB8AC3E}">
        <p14:creationId xmlns:p14="http://schemas.microsoft.com/office/powerpoint/2010/main" val="2460926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1" kern="1200" dirty="0" smtClean="0">
                <a:solidFill>
                  <a:schemeClr val="tx1"/>
                </a:solidFill>
                <a:latin typeface="Times New Roman" panose="02020603050405020304" pitchFamily="18" charset="0"/>
                <a:ea typeface="+mn-ea"/>
                <a:cs typeface="+mn-cs"/>
              </a:rPr>
              <a:t>从刚才的手动求解中，我们发现状态空间法表示和求解问题有三个要素</a:t>
            </a:r>
            <a:endParaRPr kumimoji="1" lang="en-US" altLang="zh-CN" sz="1200" b="1" kern="1200" dirty="0" smtClean="0">
              <a:solidFill>
                <a:schemeClr val="tx1"/>
              </a:solidFill>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状态：其矢量形式如下：</a:t>
            </a:r>
            <a:r>
              <a:rPr lang="en-US" altLang="zh-CN" dirty="0" smtClean="0"/>
              <a:t>Q</a:t>
            </a:r>
            <a:r>
              <a:rPr lang="en-US" altLang="zh-CN" b="0" dirty="0" smtClean="0"/>
              <a:t>=[</a:t>
            </a:r>
            <a:r>
              <a:rPr lang="en-US" altLang="zh-CN" sz="1200" b="0" kern="1200" dirty="0" smtClean="0">
                <a:solidFill>
                  <a:schemeClr val="tx1"/>
                </a:solidFill>
                <a:latin typeface="Times New Roman" panose="02020603050405020304" pitchFamily="18" charset="0"/>
                <a:ea typeface="+mn-ea"/>
                <a:cs typeface="+mn-cs"/>
              </a:rPr>
              <a:t>q</a:t>
            </a:r>
            <a:r>
              <a:rPr lang="en-US" altLang="zh-CN" sz="2000" b="0" kern="1200" baseline="-25000" dirty="0" smtClean="0">
                <a:solidFill>
                  <a:schemeClr val="tx1"/>
                </a:solidFill>
                <a:latin typeface="Times New Roman" panose="02020603050405020304" pitchFamily="18" charset="0"/>
                <a:ea typeface="+mn-ea"/>
                <a:cs typeface="+mn-cs"/>
              </a:rPr>
              <a:t>0</a:t>
            </a:r>
            <a:r>
              <a:rPr lang="zh-CN" altLang="en-US" sz="1200" b="0" kern="1200" dirty="0" smtClean="0">
                <a:solidFill>
                  <a:schemeClr val="tx1"/>
                </a:solidFill>
                <a:latin typeface="Times New Roman" panose="02020603050405020304" pitchFamily="18" charset="0"/>
                <a:ea typeface="+mn-ea"/>
                <a:cs typeface="+mn-cs"/>
              </a:rPr>
              <a:t>，</a:t>
            </a:r>
            <a:r>
              <a:rPr lang="en-US" altLang="zh-CN" sz="1200" b="0" kern="1200" dirty="0" smtClean="0">
                <a:solidFill>
                  <a:schemeClr val="tx1"/>
                </a:solidFill>
                <a:latin typeface="Times New Roman" panose="02020603050405020304" pitchFamily="18" charset="0"/>
                <a:ea typeface="+mn-ea"/>
                <a:cs typeface="+mn-cs"/>
              </a:rPr>
              <a:t>q</a:t>
            </a:r>
            <a:r>
              <a:rPr lang="en-US" altLang="zh-CN" sz="2000" b="0" kern="1200" baseline="-25000" dirty="0" smtClean="0">
                <a:solidFill>
                  <a:schemeClr val="tx1"/>
                </a:solidFill>
                <a:latin typeface="Times New Roman" panose="02020603050405020304" pitchFamily="18" charset="0"/>
                <a:ea typeface="+mn-ea"/>
                <a:cs typeface="+mn-cs"/>
              </a:rPr>
              <a:t>1</a:t>
            </a:r>
            <a:r>
              <a:rPr lang="zh-CN" altLang="en-US" sz="1200" b="0" kern="1200" dirty="0" smtClean="0">
                <a:solidFill>
                  <a:schemeClr val="tx1"/>
                </a:solidFill>
                <a:latin typeface="Times New Roman" panose="02020603050405020304" pitchFamily="18" charset="0"/>
                <a:ea typeface="+mn-ea"/>
                <a:cs typeface="+mn-cs"/>
              </a:rPr>
              <a:t>，</a:t>
            </a:r>
            <a:r>
              <a:rPr lang="en-US" altLang="zh-CN" sz="1200" b="0" kern="1200" dirty="0" smtClean="0">
                <a:solidFill>
                  <a:schemeClr val="tx1"/>
                </a:solidFill>
                <a:latin typeface="Times New Roman" panose="02020603050405020304" pitchFamily="18" charset="0"/>
                <a:ea typeface="+mn-ea"/>
                <a:cs typeface="+mn-cs"/>
              </a:rPr>
              <a:t>…</a:t>
            </a:r>
            <a:r>
              <a:rPr lang="zh-CN" altLang="en-US" sz="1200" b="0" kern="1200" dirty="0" smtClean="0">
                <a:solidFill>
                  <a:schemeClr val="tx1"/>
                </a:solidFill>
                <a:latin typeface="Times New Roman" panose="02020603050405020304" pitchFamily="18" charset="0"/>
                <a:ea typeface="+mn-ea"/>
                <a:cs typeface="+mn-cs"/>
              </a:rPr>
              <a:t>，</a:t>
            </a:r>
            <a:r>
              <a:rPr lang="en-US" altLang="zh-CN" sz="1200" b="0" kern="1200" dirty="0" err="1" smtClean="0">
                <a:solidFill>
                  <a:schemeClr val="tx1"/>
                </a:solidFill>
                <a:latin typeface="Times New Roman" panose="02020603050405020304" pitchFamily="18" charset="0"/>
                <a:ea typeface="+mn-ea"/>
                <a:cs typeface="+mn-cs"/>
              </a:rPr>
              <a:t>q</a:t>
            </a:r>
            <a:r>
              <a:rPr lang="en-US" altLang="zh-CN" sz="2000" b="0" kern="1200" baseline="-25000" dirty="0" err="1" smtClean="0">
                <a:solidFill>
                  <a:schemeClr val="tx1"/>
                </a:solidFill>
                <a:latin typeface="Times New Roman" panose="02020603050405020304" pitchFamily="18" charset="0"/>
                <a:ea typeface="+mn-ea"/>
                <a:cs typeface="+mn-cs"/>
              </a:rPr>
              <a:t>n</a:t>
            </a:r>
            <a:r>
              <a:rPr lang="en-US" altLang="zh-CN" sz="2000" b="0" kern="1200" baseline="0" dirty="0" smtClean="0">
                <a:solidFill>
                  <a:schemeClr val="tx1"/>
                </a:solidFill>
                <a:latin typeface="Times New Roman" panose="02020603050405020304" pitchFamily="18" charset="0"/>
                <a:ea typeface="+mn-ea"/>
                <a:cs typeface="+mn-cs"/>
              </a:rPr>
              <a:t>]T</a:t>
            </a:r>
            <a:r>
              <a:rPr lang="zh-CN" altLang="en-US" sz="2000" b="0" kern="1200" baseline="0" dirty="0" smtClean="0">
                <a:solidFill>
                  <a:schemeClr val="tx1"/>
                </a:solidFill>
                <a:latin typeface="Times New Roman" panose="02020603050405020304" pitchFamily="18" charset="0"/>
                <a:ea typeface="+mn-ea"/>
                <a:cs typeface="+mn-cs"/>
              </a:rPr>
              <a:t>。</a:t>
            </a:r>
            <a:r>
              <a:rPr lang="zh-CN" altLang="en-US" sz="2000" b="0" kern="1200" dirty="0" smtClean="0">
                <a:solidFill>
                  <a:schemeClr val="tx1"/>
                </a:solidFill>
                <a:latin typeface="Times New Roman" panose="02020603050405020304" pitchFamily="18" charset="0"/>
                <a:ea typeface="+mn-ea"/>
                <a:cs typeface="+mn-cs"/>
              </a:rPr>
              <a:t>给定每个分量的一组值就得到一个具体的状态。</a:t>
            </a:r>
            <a:r>
              <a:rPr lang="en-US" altLang="zh-CN" sz="2000" dirty="0" smtClean="0"/>
              <a:t>Q</a:t>
            </a:r>
            <a:r>
              <a:rPr lang="en-US" altLang="zh-CN" sz="2000" b="0" dirty="0" smtClean="0"/>
              <a:t>=[</a:t>
            </a:r>
            <a:r>
              <a:rPr lang="en-US" altLang="zh-CN" sz="2000" b="0" kern="1200" dirty="0" smtClean="0">
                <a:solidFill>
                  <a:schemeClr val="tx1"/>
                </a:solidFill>
                <a:latin typeface="Times New Roman" panose="02020603050405020304" pitchFamily="18" charset="0"/>
                <a:ea typeface="+mn-ea"/>
                <a:cs typeface="+mn-cs"/>
              </a:rPr>
              <a:t>q</a:t>
            </a:r>
            <a:r>
              <a:rPr lang="en-US" altLang="zh-CN" sz="3600" b="0" kern="1200" baseline="-25000" dirty="0" smtClean="0">
                <a:solidFill>
                  <a:schemeClr val="tx1"/>
                </a:solidFill>
                <a:latin typeface="Times New Roman" panose="02020603050405020304" pitchFamily="18" charset="0"/>
                <a:ea typeface="+mn-ea"/>
                <a:cs typeface="+mn-cs"/>
              </a:rPr>
              <a:t>0k</a:t>
            </a:r>
            <a:r>
              <a:rPr lang="zh-CN" altLang="en-US" sz="2000" b="0" kern="1200" dirty="0" smtClean="0">
                <a:solidFill>
                  <a:schemeClr val="tx1"/>
                </a:solidFill>
                <a:latin typeface="Times New Roman" panose="02020603050405020304" pitchFamily="18" charset="0"/>
                <a:ea typeface="+mn-ea"/>
                <a:cs typeface="+mn-cs"/>
              </a:rPr>
              <a:t>，</a:t>
            </a:r>
            <a:r>
              <a:rPr lang="en-US" altLang="zh-CN" sz="2000" b="0" kern="1200" dirty="0" smtClean="0">
                <a:solidFill>
                  <a:schemeClr val="tx1"/>
                </a:solidFill>
                <a:latin typeface="Times New Roman" panose="02020603050405020304" pitchFamily="18" charset="0"/>
                <a:ea typeface="+mn-ea"/>
                <a:cs typeface="+mn-cs"/>
              </a:rPr>
              <a:t>q</a:t>
            </a:r>
            <a:r>
              <a:rPr lang="en-US" altLang="zh-CN" sz="3600" b="0" kern="1200" baseline="-25000" dirty="0" smtClean="0">
                <a:solidFill>
                  <a:schemeClr val="tx1"/>
                </a:solidFill>
                <a:latin typeface="Times New Roman" panose="02020603050405020304" pitchFamily="18" charset="0"/>
                <a:ea typeface="+mn-ea"/>
                <a:cs typeface="+mn-cs"/>
              </a:rPr>
              <a:t>1k</a:t>
            </a:r>
            <a:r>
              <a:rPr lang="zh-CN" altLang="en-US" sz="2000" b="0" kern="1200" dirty="0" smtClean="0">
                <a:solidFill>
                  <a:schemeClr val="tx1"/>
                </a:solidFill>
                <a:latin typeface="Times New Roman" panose="02020603050405020304" pitchFamily="18" charset="0"/>
                <a:ea typeface="+mn-ea"/>
                <a:cs typeface="+mn-cs"/>
              </a:rPr>
              <a:t>，</a:t>
            </a:r>
            <a:r>
              <a:rPr lang="en-US" altLang="zh-CN" sz="2000" b="0" kern="1200" dirty="0" smtClean="0">
                <a:solidFill>
                  <a:schemeClr val="tx1"/>
                </a:solidFill>
                <a:latin typeface="Times New Roman" panose="02020603050405020304" pitchFamily="18" charset="0"/>
                <a:ea typeface="+mn-ea"/>
                <a:cs typeface="+mn-cs"/>
              </a:rPr>
              <a:t>…</a:t>
            </a:r>
            <a:r>
              <a:rPr lang="zh-CN" altLang="en-US" sz="2000" b="0" kern="1200" dirty="0" smtClean="0">
                <a:solidFill>
                  <a:schemeClr val="tx1"/>
                </a:solidFill>
                <a:latin typeface="Times New Roman" panose="02020603050405020304" pitchFamily="18" charset="0"/>
                <a:ea typeface="+mn-ea"/>
                <a:cs typeface="+mn-cs"/>
              </a:rPr>
              <a:t>，</a:t>
            </a:r>
            <a:r>
              <a:rPr lang="en-US" altLang="zh-CN" sz="2000" b="0" kern="1200" dirty="0" err="1" smtClean="0">
                <a:solidFill>
                  <a:schemeClr val="tx1"/>
                </a:solidFill>
                <a:latin typeface="Times New Roman" panose="02020603050405020304" pitchFamily="18" charset="0"/>
                <a:ea typeface="+mn-ea"/>
                <a:cs typeface="+mn-cs"/>
              </a:rPr>
              <a:t>q</a:t>
            </a:r>
            <a:r>
              <a:rPr lang="en-US" altLang="zh-CN" sz="3600" b="0" kern="1200" baseline="-25000" dirty="0" err="1" smtClean="0">
                <a:solidFill>
                  <a:schemeClr val="tx1"/>
                </a:solidFill>
                <a:latin typeface="Times New Roman" panose="02020603050405020304" pitchFamily="18" charset="0"/>
                <a:ea typeface="+mn-ea"/>
                <a:cs typeface="+mn-cs"/>
              </a:rPr>
              <a:t>nk</a:t>
            </a:r>
            <a:r>
              <a:rPr lang="en-US" altLang="zh-CN" sz="3600" b="0" kern="1200" baseline="0" dirty="0" smtClean="0">
                <a:solidFill>
                  <a:schemeClr val="tx1"/>
                </a:solidFill>
                <a:latin typeface="Times New Roman" panose="02020603050405020304" pitchFamily="18" charset="0"/>
                <a:ea typeface="+mn-ea"/>
                <a:cs typeface="+mn-cs"/>
              </a:rPr>
              <a:t>]T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任何一种类型的数据结构都可以用来描述状态，只要它有利于问题求解，就可以选用。</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11</a:t>
            </a:fld>
            <a:endParaRPr lang="zh-CN" altLang="en-US"/>
          </a:p>
        </p:txBody>
      </p:sp>
    </p:spTree>
    <p:extLst>
      <p:ext uri="{BB962C8B-B14F-4D97-AF65-F5344CB8AC3E}">
        <p14:creationId xmlns:p14="http://schemas.microsoft.com/office/powerpoint/2010/main" val="38052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用什么样的符号来表示翻钱币问题中出现的</a:t>
            </a:r>
            <a:r>
              <a:rPr lang="en-US" altLang="zh-CN" sz="1200" kern="1200" dirty="0" smtClean="0">
                <a:solidFill>
                  <a:schemeClr val="tx1"/>
                </a:solidFill>
                <a:effectLst/>
                <a:latin typeface="Arial" charset="0"/>
                <a:ea typeface="宋体" pitchFamily="2" charset="-122"/>
                <a:cs typeface="+mn-cs"/>
              </a:rPr>
              <a:t>8</a:t>
            </a:r>
            <a:r>
              <a:rPr lang="zh-CN" altLang="zh-CN" sz="1200" kern="1200" dirty="0" smtClean="0">
                <a:solidFill>
                  <a:schemeClr val="tx1"/>
                </a:solidFill>
                <a:effectLst/>
                <a:latin typeface="Arial" charset="0"/>
                <a:ea typeface="宋体" pitchFamily="2" charset="-122"/>
                <a:cs typeface="+mn-cs"/>
              </a:rPr>
              <a:t>种不同状态？</a:t>
            </a: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12</a:t>
            </a:fld>
            <a:endParaRPr lang="en-US" altLang="zh-CN"/>
          </a:p>
        </p:txBody>
      </p:sp>
    </p:spTree>
    <p:extLst>
      <p:ext uri="{BB962C8B-B14F-4D97-AF65-F5344CB8AC3E}">
        <p14:creationId xmlns:p14="http://schemas.microsoft.com/office/powerpoint/2010/main" val="2313861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13</a:t>
            </a:fld>
            <a:endParaRPr lang="en-US" altLang="zh-CN"/>
          </a:p>
        </p:txBody>
      </p:sp>
    </p:spTree>
    <p:extLst>
      <p:ext uri="{BB962C8B-B14F-4D97-AF65-F5344CB8AC3E}">
        <p14:creationId xmlns:p14="http://schemas.microsoft.com/office/powerpoint/2010/main" val="202367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使问题从一种状态变化到另一种状态的手段称为操作或</a:t>
            </a:r>
            <a:r>
              <a:rPr lang="zh-CN" altLang="en-US" sz="1200" kern="1200" dirty="0" smtClean="0">
                <a:solidFill>
                  <a:schemeClr val="tx1"/>
                </a:solidFill>
                <a:effectLst/>
                <a:latin typeface="Arial" charset="0"/>
                <a:ea typeface="宋体" pitchFamily="2" charset="-122"/>
                <a:cs typeface="+mn-cs"/>
              </a:rPr>
              <a:t>算子</a:t>
            </a:r>
            <a:r>
              <a:rPr lang="zh-CN" altLang="zh-CN" sz="1200" kern="1200" dirty="0" smtClean="0">
                <a:solidFill>
                  <a:schemeClr val="tx1"/>
                </a:solidFill>
                <a:effectLst/>
                <a:latin typeface="Arial" charset="0"/>
                <a:ea typeface="宋体" pitchFamily="2" charset="-122"/>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用什么样的符号来表示翻钱币问题中的这</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种不同操作呢？</a:t>
            </a: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14</a:t>
            </a:fld>
            <a:endParaRPr lang="en-US" altLang="zh-CN"/>
          </a:p>
        </p:txBody>
      </p:sp>
    </p:spTree>
    <p:extLst>
      <p:ext uri="{BB962C8B-B14F-4D97-AF65-F5344CB8AC3E}">
        <p14:creationId xmlns:p14="http://schemas.microsoft.com/office/powerpoint/2010/main" val="422935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状态空间图是一个表示该问题全部可能的状态及其关系的图。由状态和操作组成。</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latin typeface="楷体_GB2312" pitchFamily="49" charset="-122"/>
                <a:ea typeface="楷体_GB2312" pitchFamily="49" charset="-122"/>
              </a:rPr>
              <a:t>状态在状态图中表示为</a:t>
            </a:r>
            <a:r>
              <a:rPr lang="zh-CN" altLang="en-US" sz="1200" b="1" dirty="0" smtClean="0">
                <a:solidFill>
                  <a:schemeClr val="hlink"/>
                </a:solidFill>
                <a:latin typeface="楷体_GB2312" pitchFamily="49" charset="-122"/>
                <a:ea typeface="楷体_GB2312" pitchFamily="49" charset="-122"/>
              </a:rPr>
              <a:t>节点</a:t>
            </a:r>
            <a:r>
              <a:rPr lang="zh-CN" altLang="en-US" sz="1200" b="1" dirty="0" smtClean="0">
                <a:latin typeface="楷体_GB2312" pitchFamily="49" charset="-122"/>
                <a:ea typeface="楷体_GB2312" pitchFamily="49" charset="-122"/>
              </a:rPr>
              <a:t>。操作在状态图中表示为</a:t>
            </a:r>
            <a:r>
              <a:rPr lang="zh-CN" altLang="en-US" sz="1200" b="1" dirty="0" smtClean="0">
                <a:solidFill>
                  <a:schemeClr val="hlink"/>
                </a:solidFill>
                <a:latin typeface="楷体_GB2312" pitchFamily="49" charset="-122"/>
                <a:ea typeface="楷体_GB2312" pitchFamily="49" charset="-122"/>
              </a:rPr>
              <a:t>边</a:t>
            </a:r>
            <a:r>
              <a:rPr lang="zh-CN" altLang="en-US" sz="1200" b="1" dirty="0" smtClean="0">
                <a:latin typeface="楷体_GB2312" pitchFamily="49" charset="-122"/>
                <a:ea typeface="楷体_GB2312" pitchFamily="49" charset="-122"/>
              </a:rPr>
              <a:t>。</a:t>
            </a: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根据状态空间图，说出该问题所有的解（即翻动钱币的所有可能）。</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15</a:t>
            </a:fld>
            <a:endParaRPr lang="en-US" altLang="zh-CN"/>
          </a:p>
        </p:txBody>
      </p:sp>
    </p:spTree>
    <p:extLst>
      <p:ext uri="{BB962C8B-B14F-4D97-AF65-F5344CB8AC3E}">
        <p14:creationId xmlns:p14="http://schemas.microsoft.com/office/powerpoint/2010/main" val="3582788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宋体" panose="02010600030101010101" pitchFamily="2" charset="-122"/>
              </a:rPr>
              <a:t>问题的求解过程</a:t>
            </a:r>
            <a:r>
              <a:rPr lang="zh-CN" altLang="en-US" sz="1200" b="1" dirty="0" smtClean="0">
                <a:solidFill>
                  <a:srgbClr val="0000FF"/>
                </a:solidFill>
                <a:latin typeface="宋体" panose="02010600030101010101" pitchFamily="2" charset="-122"/>
              </a:rPr>
              <a:t>从初始状态开始尝试寻找边到达目标状态。</a:t>
            </a:r>
            <a:endParaRPr lang="en-US" altLang="zh-CN" sz="1200" b="1" dirty="0" smtClean="0">
              <a:solidFill>
                <a:srgbClr val="0000FF"/>
              </a:solidFill>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16</a:t>
            </a:fld>
            <a:endParaRPr lang="zh-CN" altLang="en-US"/>
          </a:p>
        </p:txBody>
      </p:sp>
    </p:spTree>
    <p:extLst>
      <p:ext uri="{BB962C8B-B14F-4D97-AF65-F5344CB8AC3E}">
        <p14:creationId xmlns:p14="http://schemas.microsoft.com/office/powerpoint/2010/main" val="1666661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这里要注意移动的条件</a:t>
            </a:r>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20</a:t>
            </a:fld>
            <a:endParaRPr lang="en-US" altLang="zh-CN"/>
          </a:p>
        </p:txBody>
      </p:sp>
    </p:spTree>
    <p:extLst>
      <p:ext uri="{BB962C8B-B14F-4D97-AF65-F5344CB8AC3E}">
        <p14:creationId xmlns:p14="http://schemas.microsoft.com/office/powerpoint/2010/main" val="1350969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第一列是算符，第二列是算符应用的条件，第三列是算符应用之后的</a:t>
            </a:r>
            <a:r>
              <a:rPr lang="zh-CN" altLang="en-US" sz="1200" kern="1200" dirty="0" smtClean="0">
                <a:solidFill>
                  <a:schemeClr val="tx1"/>
                </a:solidFill>
                <a:effectLst/>
                <a:latin typeface="Arial" charset="0"/>
                <a:ea typeface="宋体" pitchFamily="2" charset="-122"/>
                <a:cs typeface="+mn-cs"/>
              </a:rPr>
              <a:t>状态变化</a:t>
            </a:r>
            <a:r>
              <a:rPr lang="zh-CN" altLang="zh-CN" sz="1200" kern="1200" dirty="0" smtClean="0">
                <a:solidFill>
                  <a:schemeClr val="tx1"/>
                </a:solidFill>
                <a:effectLst/>
                <a:latin typeface="Arial"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21</a:t>
            </a:fld>
            <a:endParaRPr lang="en-US" altLang="zh-CN"/>
          </a:p>
        </p:txBody>
      </p:sp>
    </p:spTree>
    <p:extLst>
      <p:ext uri="{BB962C8B-B14F-4D97-AF65-F5344CB8AC3E}">
        <p14:creationId xmlns:p14="http://schemas.microsoft.com/office/powerpoint/2010/main" val="1083187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&lt;{S</a:t>
            </a:r>
            <a:r>
              <a:rPr lang="en-US" altLang="zh-CN" sz="1200" kern="1200" baseline="-25000" dirty="0" smtClean="0">
                <a:solidFill>
                  <a:schemeClr val="tx1"/>
                </a:solidFill>
                <a:effectLst/>
                <a:latin typeface="Arial" charset="0"/>
                <a:ea typeface="宋体" pitchFamily="2" charset="-122"/>
                <a:cs typeface="+mn-cs"/>
              </a:rPr>
              <a:t>0</a:t>
            </a:r>
            <a:r>
              <a:rPr lang="en-US" altLang="zh-CN" sz="1200" kern="1200" dirty="0" smtClean="0">
                <a:solidFill>
                  <a:schemeClr val="tx1"/>
                </a:solidFill>
                <a:effectLst/>
                <a:latin typeface="Arial" charset="0"/>
                <a:ea typeface="宋体" pitchFamily="2" charset="-122"/>
                <a:cs typeface="+mn-cs"/>
              </a:rPr>
              <a:t>}, { A</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B}, {S</a:t>
            </a:r>
            <a:r>
              <a:rPr lang="en-US" altLang="zh-CN" sz="1200" kern="1200" baseline="-25000" dirty="0" smtClean="0">
                <a:solidFill>
                  <a:schemeClr val="tx1"/>
                </a:solidFill>
                <a:effectLst/>
                <a:latin typeface="Arial" charset="0"/>
                <a:ea typeface="宋体" pitchFamily="2" charset="-122"/>
                <a:cs typeface="+mn-cs"/>
              </a:rPr>
              <a:t>8</a:t>
            </a:r>
            <a:r>
              <a:rPr lang="en-US" altLang="zh-CN" sz="1200" kern="1200" dirty="0" smtClean="0">
                <a:solidFill>
                  <a:schemeClr val="tx1"/>
                </a:solidFill>
                <a:effectLst/>
                <a:latin typeface="Arial" charset="0"/>
                <a:ea typeface="宋体" pitchFamily="2" charset="-122"/>
                <a:cs typeface="+mn-cs"/>
              </a:rPr>
              <a:t>}&gt; </a:t>
            </a:r>
            <a:endParaRPr lang="zh-CN" altLang="zh-CN" sz="1200" kern="1200" dirty="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22</a:t>
            </a:fld>
            <a:endParaRPr lang="en-US" altLang="zh-CN"/>
          </a:p>
        </p:txBody>
      </p:sp>
    </p:spTree>
    <p:extLst>
      <p:ext uri="{BB962C8B-B14F-4D97-AF65-F5344CB8AC3E}">
        <p14:creationId xmlns:p14="http://schemas.microsoft.com/office/powerpoint/2010/main" val="342556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基于知识表示进行问题求解的一般处理过程，将自然语言所承载的知识输入到计算机前一般先经过对实际问题进行建模，然后基于此模型实现面向机器的符号表示</a:t>
            </a:r>
            <a:r>
              <a:rPr lang="en-US" altLang="zh-CN" dirty="0" smtClean="0"/>
              <a:t>——</a:t>
            </a:r>
            <a:r>
              <a:rPr lang="zh-CN" altLang="en-US" dirty="0" smtClean="0"/>
              <a:t>一种数据结构，这种数据结构就是我们主要研究的知识表示问题。计算机对这种符号流进行处理后，形成原问题的解，再经过模型还原，最后得到基于自然语言表示的问题解决方案。</a:t>
            </a:r>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solidFill>
                  <a:prstClr val="black"/>
                </a:solidFill>
              </a:rPr>
              <a:pPr>
                <a:defRPr/>
              </a:pPr>
              <a:t>2</a:t>
            </a:fld>
            <a:endParaRPr lang="en-US" altLang="zh-CN">
              <a:solidFill>
                <a:prstClr val="black"/>
              </a:solidFill>
            </a:endParaRPr>
          </a:p>
        </p:txBody>
      </p:sp>
    </p:spTree>
    <p:extLst>
      <p:ext uri="{BB962C8B-B14F-4D97-AF65-F5344CB8AC3E}">
        <p14:creationId xmlns:p14="http://schemas.microsoft.com/office/powerpoint/2010/main" val="3164497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23</a:t>
            </a:fld>
            <a:endParaRPr lang="en-US" altLang="zh-CN"/>
          </a:p>
        </p:txBody>
      </p:sp>
    </p:spTree>
    <p:extLst>
      <p:ext uri="{BB962C8B-B14F-4D97-AF65-F5344CB8AC3E}">
        <p14:creationId xmlns:p14="http://schemas.microsoft.com/office/powerpoint/2010/main" val="429545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24</a:t>
            </a:fld>
            <a:endParaRPr lang="en-US" altLang="zh-CN"/>
          </a:p>
        </p:txBody>
      </p:sp>
    </p:spTree>
    <p:extLst>
      <p:ext uri="{BB962C8B-B14F-4D97-AF65-F5344CB8AC3E}">
        <p14:creationId xmlns:p14="http://schemas.microsoft.com/office/powerpoint/2010/main" val="2102500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而地球存在至今不过</a:t>
            </a:r>
            <a:r>
              <a:rPr lang="en-US" altLang="zh-CN" sz="1200" b="0" i="0" kern="1200" dirty="0" smtClean="0">
                <a:solidFill>
                  <a:schemeClr val="tx1"/>
                </a:solidFill>
                <a:effectLst/>
                <a:latin typeface="Arial" charset="0"/>
                <a:ea typeface="宋体" pitchFamily="2" charset="-122"/>
                <a:cs typeface="+mn-cs"/>
              </a:rPr>
              <a:t>45</a:t>
            </a:r>
            <a:r>
              <a:rPr lang="zh-CN" altLang="en-US" sz="1200" b="0" i="0" kern="1200" dirty="0" smtClean="0">
                <a:solidFill>
                  <a:schemeClr val="tx1"/>
                </a:solidFill>
                <a:effectLst/>
                <a:latin typeface="Arial" charset="0"/>
                <a:ea typeface="宋体" pitchFamily="2" charset="-122"/>
                <a:cs typeface="+mn-cs"/>
              </a:rPr>
              <a:t>亿年，太阳系的预期寿命据说也就是数百亿年。真的过了</a:t>
            </a:r>
            <a:r>
              <a:rPr lang="en-US" altLang="zh-CN" sz="1200" b="0" i="0" kern="1200" dirty="0" smtClean="0">
                <a:solidFill>
                  <a:schemeClr val="tx1"/>
                </a:solidFill>
                <a:effectLst/>
                <a:latin typeface="Arial" charset="0"/>
                <a:ea typeface="宋体" pitchFamily="2" charset="-122"/>
                <a:cs typeface="+mn-cs"/>
              </a:rPr>
              <a:t>5845.54</a:t>
            </a:r>
            <a:r>
              <a:rPr lang="zh-CN" altLang="en-US" sz="1200" b="0" i="0" kern="1200" dirty="0" smtClean="0">
                <a:solidFill>
                  <a:schemeClr val="tx1"/>
                </a:solidFill>
                <a:effectLst/>
                <a:latin typeface="Arial" charset="0"/>
                <a:ea typeface="宋体" pitchFamily="2" charset="-122"/>
                <a:cs typeface="+mn-cs"/>
              </a:rPr>
              <a:t>亿年，不说太阳系和银河系，至少地球上的一切生命，连同梵塔、庙宇等，都早已经灰飞烟灭。</a:t>
            </a:r>
            <a:r>
              <a:rPr lang="zh-CN" altLang="zh-CN" sz="1200" kern="1200" dirty="0" smtClean="0">
                <a:solidFill>
                  <a:schemeClr val="tx1"/>
                </a:solidFill>
                <a:effectLst/>
                <a:latin typeface="Arial" charset="0"/>
                <a:ea typeface="宋体" pitchFamily="2" charset="-122"/>
                <a:cs typeface="+mn-cs"/>
              </a:rPr>
              <a:t>正是汉诺塔传说的寓意所在。</a:t>
            </a: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26</a:t>
            </a:fld>
            <a:endParaRPr lang="en-US" altLang="zh-CN"/>
          </a:p>
        </p:txBody>
      </p:sp>
    </p:spTree>
    <p:extLst>
      <p:ext uri="{BB962C8B-B14F-4D97-AF65-F5344CB8AC3E}">
        <p14:creationId xmlns:p14="http://schemas.microsoft.com/office/powerpoint/2010/main" val="2226341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just">
              <a:spcBef>
                <a:spcPts val="200"/>
              </a:spcBef>
              <a:spcAft>
                <a:spcPts val="200"/>
              </a:spcAft>
              <a:buClr>
                <a:schemeClr val="hlink"/>
              </a:buClr>
              <a:buFont typeface="Wingdings" panose="05000000000000000000" pitchFamily="2" charset="2"/>
              <a:buChar char="ü"/>
            </a:pPr>
            <a:r>
              <a:rPr lang="zh-CN" altLang="en-US" sz="2400" b="1" dirty="0" smtClean="0"/>
              <a:t>定义状态的描述形式</a:t>
            </a:r>
            <a:endParaRPr lang="en-US" altLang="zh-CN" sz="2400" b="1" dirty="0" smtClean="0"/>
          </a:p>
          <a:p>
            <a:pPr lvl="1" algn="just">
              <a:spcBef>
                <a:spcPts val="200"/>
              </a:spcBef>
              <a:spcAft>
                <a:spcPts val="200"/>
              </a:spcAft>
              <a:buClr>
                <a:schemeClr val="hlink"/>
              </a:buClr>
              <a:buFont typeface="Wingdings" panose="05000000000000000000" pitchFamily="2" charset="2"/>
              <a:buChar char="ü"/>
            </a:pPr>
            <a:r>
              <a:rPr lang="zh-CN" altLang="en-US" sz="2400" b="1" dirty="0" smtClean="0"/>
              <a:t>用所定义的状态描述形式把问题的所有可能的状态都表示出来，并确定出问题的初始状态集合描述和目标状态集合描述</a:t>
            </a:r>
            <a:endParaRPr lang="en-US" altLang="zh-CN" sz="2400" b="1"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28</a:t>
            </a:fld>
            <a:endParaRPr lang="zh-CN" altLang="en-US"/>
          </a:p>
        </p:txBody>
      </p:sp>
    </p:spTree>
    <p:extLst>
      <p:ext uri="{BB962C8B-B14F-4D97-AF65-F5344CB8AC3E}">
        <p14:creationId xmlns:p14="http://schemas.microsoft.com/office/powerpoint/2010/main" val="8120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8"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t>定义一组算符，利用这组算符可把问题由一种状态转变为另一种状态</a:t>
            </a:r>
            <a:endParaRPr lang="en-US" altLang="zh-CN" sz="2400" b="1" dirty="0" smtClean="0"/>
          </a:p>
          <a:p>
            <a:r>
              <a:rPr lang="zh-CN" altLang="en-US" dirty="0" smtClean="0"/>
              <a:t>应当注意的是，要应用算符</a:t>
            </a:r>
            <a:r>
              <a:rPr lang="en-US" altLang="zh-CN" dirty="0" err="1" smtClean="0"/>
              <a:t>pushbox</a:t>
            </a:r>
            <a:r>
              <a:rPr lang="zh-CN" altLang="en-US" dirty="0" smtClean="0"/>
              <a:t>就要求产生式规则的左边，猴子与箱子必须在同一位置上，并且，猴子不是在箱子顶上。这种强加于操作的适用性条件，叫做产生式规则的先决条件。</a:t>
            </a:r>
            <a:endParaRPr lang="en-US" altLang="zh-CN" dirty="0" smtClean="0"/>
          </a:p>
          <a:p>
            <a:r>
              <a:rPr lang="zh-CN" altLang="en-US" dirty="0" smtClean="0"/>
              <a:t>应用算符</a:t>
            </a:r>
            <a:r>
              <a:rPr lang="en-US" altLang="zh-CN" dirty="0" err="1" smtClean="0"/>
              <a:t>climbbox</a:t>
            </a:r>
            <a:r>
              <a:rPr lang="zh-CN" altLang="en-US" dirty="0" smtClean="0"/>
              <a:t>的先决条件是什么？</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29</a:t>
            </a:fld>
            <a:endParaRPr lang="zh-CN" altLang="en-US"/>
          </a:p>
        </p:txBody>
      </p:sp>
    </p:spTree>
    <p:extLst>
      <p:ext uri="{BB962C8B-B14F-4D97-AF65-F5344CB8AC3E}">
        <p14:creationId xmlns:p14="http://schemas.microsoft.com/office/powerpoint/2010/main" val="2034547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不难发现，寻找从一种状态变换为另一种状态的某个算符序列问题等价于寻找图的某一路径问题。对于最优化问题，要找到两节点间具有最小代价的路径。</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1" dirty="0" smtClean="0">
                <a:solidFill>
                  <a:srgbClr val="FF0000"/>
                </a:solidFill>
              </a:rPr>
              <a:t>显然，显示说明对于大型的图是不切实际的，而对于具有无限节点集合的图则是不可能的。</a:t>
            </a:r>
            <a:endParaRPr lang="en-US" altLang="zh-CN" sz="2400" b="1"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1" dirty="0" smtClean="0"/>
              <a:t>把后继算符应用于</a:t>
            </a:r>
            <a:r>
              <a:rPr lang="en-US" altLang="zh-CN" sz="2400" b="1" dirty="0" smtClean="0"/>
              <a:t>{</a:t>
            </a:r>
            <a:r>
              <a:rPr lang="en-US" altLang="zh-CN" sz="2400" b="1" i="1" dirty="0" err="1" smtClean="0"/>
              <a:t>s</a:t>
            </a:r>
            <a:r>
              <a:rPr lang="en-US" altLang="zh-CN" sz="2400" b="1" i="1" baseline="-25000" dirty="0" err="1" smtClean="0"/>
              <a:t>i</a:t>
            </a:r>
            <a:r>
              <a:rPr lang="en-US" altLang="zh-CN" sz="2400" b="1" dirty="0" smtClean="0"/>
              <a:t>}</a:t>
            </a:r>
            <a:r>
              <a:rPr lang="zh-CN" altLang="en-US" sz="2400" b="1" dirty="0" smtClean="0"/>
              <a:t>的成员和它们的后继节点以及这些后继节点的后继节点，如此无限地进行下去，最后使得由</a:t>
            </a:r>
            <a:r>
              <a:rPr lang="en-US" altLang="zh-CN" sz="2400" b="1" dirty="0" smtClean="0"/>
              <a:t>Γ</a:t>
            </a:r>
            <a:r>
              <a:rPr lang="zh-CN" altLang="en-US" sz="2400" b="1" dirty="0" smtClean="0"/>
              <a:t>和</a:t>
            </a:r>
            <a:r>
              <a:rPr lang="en-US" altLang="zh-CN" sz="2400" b="1" dirty="0" smtClean="0"/>
              <a:t>{</a:t>
            </a:r>
            <a:r>
              <a:rPr lang="en-US" altLang="zh-CN" sz="2400" b="1" i="1" dirty="0" err="1" smtClean="0"/>
              <a:t>s</a:t>
            </a:r>
            <a:r>
              <a:rPr lang="en-US" altLang="zh-CN" sz="2400" b="1" i="1" baseline="-25000" dirty="0" err="1" smtClean="0"/>
              <a:t>i</a:t>
            </a:r>
            <a:r>
              <a:rPr lang="en-US" altLang="zh-CN" sz="2400" b="1" dirty="0" smtClean="0"/>
              <a:t>}</a:t>
            </a:r>
            <a:r>
              <a:rPr lang="zh-CN" altLang="en-US" sz="2400" b="1" dirty="0" smtClean="0"/>
              <a:t>所规定的隐式图变为显示图。把后继算符应用于节点的过程，就是扩展一个节点的过程。</a:t>
            </a:r>
            <a:r>
              <a:rPr lang="zh-CN" altLang="en-US" sz="2400" b="1" dirty="0" smtClean="0">
                <a:solidFill>
                  <a:srgbClr val="FF0000"/>
                </a:solidFill>
              </a:rPr>
              <a:t>因此，搜索某个状态空间以求得算符序列的一个解答的过程，就对应于使隐式图足够大一部分变为显式以便包含目标节点的过程。这样的搜索图是状态空间问题求解的主要基础。 </a:t>
            </a:r>
            <a:endParaRPr lang="zh-CN" altLang="en-US" sz="2400" b="1" dirty="0" smtClean="0">
              <a:solidFill>
                <a:srgbClr val="FF0000"/>
              </a:solidFill>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AB8908B-64C1-4DFE-945A-1E45C736BCA0}" type="slidenum">
              <a:rPr lang="zh-CN" altLang="en-US" smtClean="0"/>
              <a:pPr/>
              <a:t>33</a:t>
            </a:fld>
            <a:endParaRPr lang="en-US" altLang="zh-CN"/>
          </a:p>
        </p:txBody>
      </p:sp>
    </p:spTree>
    <p:extLst>
      <p:ext uri="{BB962C8B-B14F-4D97-AF65-F5344CB8AC3E}">
        <p14:creationId xmlns:p14="http://schemas.microsoft.com/office/powerpoint/2010/main" val="1277934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什么是问题？</a:t>
            </a:r>
            <a:r>
              <a:rPr lang="zh-CN" altLang="en-US" sz="1200" b="1" kern="0" dirty="0" smtClean="0">
                <a:latin typeface="楷体_GB2312"/>
                <a:ea typeface="楷体_GB2312"/>
                <a:cs typeface="楷体_GB2312"/>
              </a:rPr>
              <a:t>问题：是指事件或事物的已知或</a:t>
            </a:r>
            <a:r>
              <a:rPr lang="zh-CN" altLang="en-US" sz="1200" b="1" kern="0" dirty="0" smtClean="0">
                <a:solidFill>
                  <a:schemeClr val="hlink"/>
                </a:solidFill>
                <a:latin typeface="楷体_GB2312"/>
                <a:ea typeface="楷体_GB2312"/>
                <a:cs typeface="楷体_GB2312"/>
              </a:rPr>
              <a:t>当前状态</a:t>
            </a:r>
            <a:r>
              <a:rPr lang="zh-CN" altLang="en-US" sz="1200" b="1" kern="0" dirty="0" smtClean="0">
                <a:latin typeface="楷体_GB2312"/>
                <a:ea typeface="楷体_GB2312"/>
                <a:cs typeface="楷体_GB2312"/>
              </a:rPr>
              <a:t>与</a:t>
            </a:r>
            <a:r>
              <a:rPr lang="zh-CN" altLang="en-US" sz="1200" b="1" kern="0" dirty="0" smtClean="0">
                <a:solidFill>
                  <a:schemeClr val="hlink"/>
                </a:solidFill>
                <a:latin typeface="楷体_GB2312"/>
                <a:ea typeface="楷体_GB2312"/>
                <a:cs typeface="楷体_GB2312"/>
              </a:rPr>
              <a:t>目标状态</a:t>
            </a:r>
            <a:r>
              <a:rPr lang="zh-CN" altLang="en-US" sz="1200" b="1" kern="0" dirty="0" smtClean="0">
                <a:latin typeface="楷体_GB2312"/>
                <a:ea typeface="楷体_GB2312"/>
                <a:cs typeface="楷体_GB2312"/>
              </a:rPr>
              <a:t>之间有</a:t>
            </a:r>
            <a:r>
              <a:rPr lang="zh-CN" altLang="en-US" sz="1200" b="1" kern="0" dirty="0" smtClean="0">
                <a:solidFill>
                  <a:schemeClr val="hlink"/>
                </a:solidFill>
                <a:latin typeface="楷体_GB2312"/>
                <a:ea typeface="楷体_GB2312"/>
                <a:cs typeface="楷体_GB2312"/>
              </a:rPr>
              <a:t>差异</a:t>
            </a:r>
            <a:r>
              <a:rPr lang="zh-CN" altLang="en-US" sz="1200" b="1" kern="0" dirty="0" smtClean="0">
                <a:latin typeface="楷体_GB2312"/>
                <a:ea typeface="楷体_GB2312"/>
                <a:cs typeface="楷体_GB2312"/>
              </a:rPr>
              <a:t>。</a:t>
            </a:r>
            <a:endParaRPr lang="en-US" altLang="zh-CN" sz="1200" b="1" kern="0" dirty="0" smtClean="0">
              <a:latin typeface="楷体_GB2312"/>
              <a:ea typeface="楷体_GB2312"/>
              <a:cs typeface="楷体_GB2312"/>
            </a:endParaRP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34</a:t>
            </a:fld>
            <a:endParaRPr lang="en-US" altLang="zh-CN"/>
          </a:p>
        </p:txBody>
      </p:sp>
    </p:spTree>
    <p:extLst>
      <p:ext uri="{BB962C8B-B14F-4D97-AF65-F5344CB8AC3E}">
        <p14:creationId xmlns:p14="http://schemas.microsoft.com/office/powerpoint/2010/main" val="4015178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什么是问题？</a:t>
            </a:r>
            <a:r>
              <a:rPr lang="zh-CN" altLang="en-US" sz="1200" b="1" kern="0" dirty="0" smtClean="0">
                <a:latin typeface="楷体_GB2312"/>
                <a:ea typeface="楷体_GB2312"/>
                <a:cs typeface="楷体_GB2312"/>
              </a:rPr>
              <a:t>问题：是指事件或事物的已知或</a:t>
            </a:r>
            <a:r>
              <a:rPr lang="zh-CN" altLang="en-US" sz="1200" b="1" kern="0" dirty="0" smtClean="0">
                <a:solidFill>
                  <a:schemeClr val="hlink"/>
                </a:solidFill>
                <a:latin typeface="楷体_GB2312"/>
                <a:ea typeface="楷体_GB2312"/>
                <a:cs typeface="楷体_GB2312"/>
              </a:rPr>
              <a:t>当前状态</a:t>
            </a:r>
            <a:r>
              <a:rPr lang="zh-CN" altLang="en-US" sz="1200" b="1" kern="0" dirty="0" smtClean="0">
                <a:latin typeface="楷体_GB2312"/>
                <a:ea typeface="楷体_GB2312"/>
                <a:cs typeface="楷体_GB2312"/>
              </a:rPr>
              <a:t>与</a:t>
            </a:r>
            <a:r>
              <a:rPr lang="zh-CN" altLang="en-US" sz="1200" b="1" kern="0" dirty="0" smtClean="0">
                <a:solidFill>
                  <a:schemeClr val="hlink"/>
                </a:solidFill>
                <a:latin typeface="楷体_GB2312"/>
                <a:ea typeface="楷体_GB2312"/>
                <a:cs typeface="楷体_GB2312"/>
              </a:rPr>
              <a:t>目标状态</a:t>
            </a:r>
            <a:r>
              <a:rPr lang="zh-CN" altLang="en-US" sz="1200" b="1" kern="0" dirty="0" smtClean="0">
                <a:latin typeface="楷体_GB2312"/>
                <a:ea typeface="楷体_GB2312"/>
                <a:cs typeface="楷体_GB2312"/>
              </a:rPr>
              <a:t>之间有</a:t>
            </a:r>
            <a:r>
              <a:rPr lang="zh-CN" altLang="en-US" sz="1200" b="1" kern="0" dirty="0" smtClean="0">
                <a:solidFill>
                  <a:schemeClr val="hlink"/>
                </a:solidFill>
                <a:latin typeface="楷体_GB2312"/>
                <a:ea typeface="楷体_GB2312"/>
                <a:cs typeface="楷体_GB2312"/>
              </a:rPr>
              <a:t>差异</a:t>
            </a:r>
            <a:r>
              <a:rPr lang="zh-CN" altLang="en-US" sz="1200" b="1" kern="0" dirty="0" smtClean="0">
                <a:latin typeface="楷体_GB2312"/>
                <a:ea typeface="楷体_GB2312"/>
                <a:cs typeface="楷体_GB2312"/>
              </a:rPr>
              <a:t>。</a:t>
            </a:r>
            <a:endParaRPr lang="en-US" altLang="zh-CN" sz="1200" b="1" kern="0" dirty="0" smtClean="0">
              <a:latin typeface="楷体_GB2312"/>
              <a:ea typeface="楷体_GB2312"/>
              <a:cs typeface="楷体_GB2312"/>
            </a:endParaRP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pPr>
                <a:defRPr/>
              </a:pPr>
              <a:t>36</a:t>
            </a:fld>
            <a:endParaRPr lang="en-US" altLang="zh-CN"/>
          </a:p>
        </p:txBody>
      </p:sp>
    </p:spTree>
    <p:extLst>
      <p:ext uri="{BB962C8B-B14F-4D97-AF65-F5344CB8AC3E}">
        <p14:creationId xmlns:p14="http://schemas.microsoft.com/office/powerpoint/2010/main" val="2239904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64</a:t>
            </a:r>
            <a:r>
              <a:rPr lang="zh-CN" altLang="en-US" dirty="0" smtClean="0"/>
              <a:t>个圆盘的汉诺塔</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37</a:t>
            </a:fld>
            <a:endParaRPr lang="zh-CN" altLang="en-US"/>
          </a:p>
        </p:txBody>
      </p:sp>
    </p:spTree>
    <p:extLst>
      <p:ext uri="{BB962C8B-B14F-4D97-AF65-F5344CB8AC3E}">
        <p14:creationId xmlns:p14="http://schemas.microsoft.com/office/powerpoint/2010/main" val="2451178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递归思想</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41</a:t>
            </a:fld>
            <a:endParaRPr lang="zh-CN" altLang="en-US"/>
          </a:p>
        </p:txBody>
      </p:sp>
    </p:spTree>
    <p:extLst>
      <p:ext uri="{BB962C8B-B14F-4D97-AF65-F5344CB8AC3E}">
        <p14:creationId xmlns:p14="http://schemas.microsoft.com/office/powerpoint/2010/main" val="181714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3</a:t>
            </a:fld>
            <a:endParaRPr lang="zh-CN" altLang="en-US"/>
          </a:p>
        </p:txBody>
      </p:sp>
    </p:spTree>
    <p:extLst>
      <p:ext uri="{BB962C8B-B14F-4D97-AF65-F5344CB8AC3E}">
        <p14:creationId xmlns:p14="http://schemas.microsoft.com/office/powerpoint/2010/main" val="1102306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如果采用状态空间法来求解这个问题，其状态空间图含有</a:t>
            </a:r>
            <a:r>
              <a:rPr lang="en-US" altLang="zh-CN" dirty="0" smtClean="0"/>
              <a:t>27</a:t>
            </a:r>
            <a:r>
              <a:rPr lang="zh-CN" altLang="en-US" dirty="0" smtClean="0"/>
              <a:t>个节点，每个节点代表柱子上圆盘的一种正当配置。也可以用简单的问题归约法来求解此问题，把原始问题归约为一个较简单的问题集合。（</a:t>
            </a:r>
            <a:r>
              <a:rPr lang="en-US" altLang="zh-CN" dirty="0" smtClean="0"/>
              <a:t>1</a:t>
            </a:r>
            <a:r>
              <a:rPr lang="zh-CN" altLang="en-US" dirty="0" smtClean="0"/>
              <a:t>）要把所有圆盘都移至柱子</a:t>
            </a:r>
            <a:r>
              <a:rPr lang="en-US" altLang="zh-CN" dirty="0" smtClean="0"/>
              <a:t>3</a:t>
            </a:r>
            <a:r>
              <a:rPr lang="zh-CN" altLang="en-US" dirty="0" smtClean="0"/>
              <a:t>，必须首先把圆盘</a:t>
            </a:r>
            <a:r>
              <a:rPr lang="en-US" altLang="zh-CN" dirty="0" smtClean="0"/>
              <a:t>C</a:t>
            </a:r>
            <a:r>
              <a:rPr lang="zh-CN" altLang="en-US" dirty="0" smtClean="0"/>
              <a:t>移至柱子</a:t>
            </a:r>
            <a:r>
              <a:rPr lang="en-US" altLang="zh-CN" dirty="0" smtClean="0"/>
              <a:t>3</a:t>
            </a:r>
            <a:r>
              <a:rPr lang="zh-CN" altLang="en-US" dirty="0" smtClean="0"/>
              <a:t>；而且在移动圆盘</a:t>
            </a:r>
            <a:r>
              <a:rPr lang="en-US" altLang="zh-CN" dirty="0" smtClean="0"/>
              <a:t>C</a:t>
            </a:r>
            <a:r>
              <a:rPr lang="zh-CN" altLang="en-US" dirty="0" smtClean="0"/>
              <a:t>至柱子</a:t>
            </a:r>
            <a:r>
              <a:rPr lang="en-US" altLang="zh-CN" dirty="0" smtClean="0"/>
              <a:t>3</a:t>
            </a:r>
            <a:r>
              <a:rPr lang="zh-CN" altLang="en-US" dirty="0" smtClean="0"/>
              <a:t>之前，要求柱子</a:t>
            </a:r>
            <a:r>
              <a:rPr lang="en-US" altLang="zh-CN" dirty="0" smtClean="0"/>
              <a:t>3</a:t>
            </a:r>
            <a:r>
              <a:rPr lang="zh-CN" altLang="en-US" dirty="0" smtClean="0"/>
              <a:t>必须是空的。（</a:t>
            </a:r>
            <a:r>
              <a:rPr lang="en-US" altLang="zh-CN" dirty="0" smtClean="0"/>
              <a:t>2</a:t>
            </a:r>
            <a:r>
              <a:rPr lang="zh-CN" altLang="en-US" dirty="0" smtClean="0"/>
              <a:t>）只有在移开圆盘</a:t>
            </a:r>
            <a:r>
              <a:rPr lang="en-US" altLang="zh-CN" dirty="0" smtClean="0"/>
              <a:t>A</a:t>
            </a:r>
            <a:r>
              <a:rPr lang="zh-CN" altLang="en-US" dirty="0" smtClean="0"/>
              <a:t>和</a:t>
            </a:r>
            <a:r>
              <a:rPr lang="en-US" altLang="zh-CN" dirty="0" smtClean="0"/>
              <a:t>B</a:t>
            </a:r>
            <a:r>
              <a:rPr lang="zh-CN" altLang="en-US" dirty="0" smtClean="0"/>
              <a:t>之后，才能移动圆盘</a:t>
            </a:r>
            <a:r>
              <a:rPr lang="en-US" altLang="zh-CN" dirty="0" smtClean="0"/>
              <a:t>C</a:t>
            </a:r>
            <a:r>
              <a:rPr lang="zh-CN" altLang="en-US" dirty="0" smtClean="0"/>
              <a:t>；而且圆盘</a:t>
            </a:r>
            <a:r>
              <a:rPr lang="en-US" altLang="zh-CN" dirty="0" smtClean="0"/>
              <a:t>A</a:t>
            </a:r>
            <a:r>
              <a:rPr lang="zh-CN" altLang="en-US" dirty="0" smtClean="0"/>
              <a:t>和</a:t>
            </a:r>
            <a:r>
              <a:rPr lang="en-US" altLang="zh-CN" dirty="0" smtClean="0"/>
              <a:t>B</a:t>
            </a:r>
            <a:r>
              <a:rPr lang="zh-CN" altLang="en-US" dirty="0" smtClean="0"/>
              <a:t>最好不要移至柱子</a:t>
            </a:r>
            <a:r>
              <a:rPr lang="en-US" altLang="zh-CN" dirty="0" smtClean="0"/>
              <a:t>3</a:t>
            </a:r>
            <a:r>
              <a:rPr lang="zh-CN" altLang="en-US" dirty="0" smtClean="0"/>
              <a:t>，否则就不能把圆盘</a:t>
            </a:r>
            <a:r>
              <a:rPr lang="en-US" altLang="zh-CN" dirty="0" smtClean="0"/>
              <a:t>C</a:t>
            </a:r>
            <a:r>
              <a:rPr lang="zh-CN" altLang="en-US" dirty="0" smtClean="0"/>
              <a:t>移至柱子</a:t>
            </a:r>
            <a:r>
              <a:rPr lang="en-US" altLang="zh-CN" dirty="0" smtClean="0"/>
              <a:t>3.</a:t>
            </a:r>
            <a:r>
              <a:rPr lang="zh-CN" altLang="en-US" dirty="0" smtClean="0"/>
              <a:t>因此，首先应该把</a:t>
            </a:r>
            <a:r>
              <a:rPr lang="en-US" altLang="zh-CN" dirty="0" smtClean="0"/>
              <a:t>A</a:t>
            </a:r>
            <a:r>
              <a:rPr lang="zh-CN" altLang="en-US" dirty="0" smtClean="0"/>
              <a:t>和</a:t>
            </a:r>
            <a:r>
              <a:rPr lang="en-US" altLang="zh-CN" dirty="0" smtClean="0"/>
              <a:t>B</a:t>
            </a:r>
            <a:r>
              <a:rPr lang="zh-CN" altLang="en-US" dirty="0" smtClean="0"/>
              <a:t>移到柱子</a:t>
            </a:r>
            <a:r>
              <a:rPr lang="en-US" altLang="zh-CN" dirty="0" smtClean="0"/>
              <a:t>2</a:t>
            </a:r>
            <a:r>
              <a:rPr lang="zh-CN" altLang="en-US" dirty="0" smtClean="0"/>
              <a:t>上。（</a:t>
            </a:r>
            <a:r>
              <a:rPr lang="en-US" altLang="zh-CN" dirty="0" smtClean="0"/>
              <a:t>3</a:t>
            </a:r>
            <a:r>
              <a:rPr lang="zh-CN" altLang="en-US" dirty="0" smtClean="0"/>
              <a:t>）然后才能够进行关键的一步，把圆盘</a:t>
            </a:r>
            <a:r>
              <a:rPr lang="en-US" altLang="zh-CN" dirty="0" smtClean="0"/>
              <a:t>C</a:t>
            </a:r>
            <a:r>
              <a:rPr lang="zh-CN" altLang="en-US" dirty="0" smtClean="0"/>
              <a:t>从柱子</a:t>
            </a:r>
            <a:r>
              <a:rPr lang="en-US" altLang="zh-CN" dirty="0" smtClean="0"/>
              <a:t>1</a:t>
            </a:r>
            <a:r>
              <a:rPr lang="zh-CN" altLang="en-US" dirty="0" smtClean="0"/>
              <a:t>移至柱子</a:t>
            </a:r>
            <a:r>
              <a:rPr lang="en-US" altLang="zh-CN" dirty="0" smtClean="0"/>
              <a:t>3</a:t>
            </a:r>
            <a:r>
              <a:rPr lang="zh-CN" altLang="en-US" dirty="0" smtClean="0"/>
              <a:t>，并继续解决难题的其余部分。</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42</a:t>
            </a:fld>
            <a:endParaRPr lang="zh-CN" altLang="en-US"/>
          </a:p>
        </p:txBody>
      </p:sp>
    </p:spTree>
    <p:extLst>
      <p:ext uri="{BB962C8B-B14F-4D97-AF65-F5344CB8AC3E}">
        <p14:creationId xmlns:p14="http://schemas.microsoft.com/office/powerpoint/2010/main" val="341753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　由上看出简化问题比原始难题容易，变成易解的本原问题。</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43</a:t>
            </a:fld>
            <a:endParaRPr lang="zh-CN" altLang="en-US"/>
          </a:p>
        </p:txBody>
      </p:sp>
    </p:spTree>
    <p:extLst>
      <p:ext uri="{BB962C8B-B14F-4D97-AF65-F5344CB8AC3E}">
        <p14:creationId xmlns:p14="http://schemas.microsoft.com/office/powerpoint/2010/main" val="3294964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0" dirty="0" smtClean="0">
                <a:solidFill>
                  <a:srgbClr val="0070C0"/>
                </a:solidFill>
                <a:latin typeface="Arial"/>
                <a:ea typeface="黑体" panose="02010609060101010101" pitchFamily="49" charset="-122"/>
              </a:rPr>
              <a:t>【</a:t>
            </a:r>
            <a:r>
              <a:rPr lang="zh-CN" altLang="en-US" sz="1200" b="1" kern="0" dirty="0" smtClean="0">
                <a:solidFill>
                  <a:srgbClr val="0070C0"/>
                </a:solidFill>
                <a:latin typeface="Arial"/>
                <a:ea typeface="黑体" panose="02010609060101010101" pitchFamily="49" charset="-122"/>
              </a:rPr>
              <a:t>（</a:t>
            </a:r>
            <a:r>
              <a:rPr lang="en-US" altLang="zh-CN" sz="1200" b="1" kern="0" dirty="0" smtClean="0">
                <a:solidFill>
                  <a:srgbClr val="0070C0"/>
                </a:solidFill>
                <a:latin typeface="Arial"/>
                <a:ea typeface="黑体" panose="02010609060101010101" pitchFamily="49" charset="-122"/>
              </a:rPr>
              <a:t>111</a:t>
            </a:r>
            <a:r>
              <a:rPr lang="zh-CN" altLang="en-US" sz="1200" b="1" kern="0" dirty="0" smtClean="0">
                <a:solidFill>
                  <a:srgbClr val="0070C0"/>
                </a:solidFill>
                <a:latin typeface="Arial"/>
                <a:ea typeface="黑体" panose="02010609060101010101" pitchFamily="49" charset="-122"/>
              </a:rPr>
              <a:t>），（</a:t>
            </a:r>
            <a:r>
              <a:rPr lang="en-US" altLang="zh-CN" sz="1200" b="1" kern="0" dirty="0" smtClean="0">
                <a:solidFill>
                  <a:srgbClr val="0070C0"/>
                </a:solidFill>
                <a:latin typeface="Arial"/>
                <a:ea typeface="黑体" panose="02010609060101010101" pitchFamily="49" charset="-122"/>
              </a:rPr>
              <a:t>333</a:t>
            </a:r>
            <a:r>
              <a:rPr lang="zh-CN" altLang="en-US" sz="1200" b="1" kern="0" dirty="0" smtClean="0">
                <a:solidFill>
                  <a:srgbClr val="0070C0"/>
                </a:solidFill>
                <a:latin typeface="Arial"/>
                <a:ea typeface="黑体" panose="02010609060101010101" pitchFamily="49" charset="-122"/>
              </a:rPr>
              <a:t>）</a:t>
            </a:r>
            <a:r>
              <a:rPr lang="en-US" altLang="zh-CN" sz="1200" b="1" kern="0" dirty="0" smtClean="0">
                <a:solidFill>
                  <a:srgbClr val="0070C0"/>
                </a:solidFill>
                <a:latin typeface="Arial"/>
                <a:ea typeface="黑体" panose="02010609060101010101" pitchFamily="49" charset="-122"/>
              </a:rPr>
              <a:t>】</a:t>
            </a:r>
            <a:r>
              <a:rPr kumimoji="0" lang="zh-CN" altLang="en-US" sz="1200" b="0" i="0" u="none" strike="noStrike" kern="0" cap="none" spc="0" normalizeH="0" baseline="0" noProof="0" dirty="0" smtClean="0">
                <a:ln>
                  <a:noFill/>
                </a:ln>
                <a:solidFill>
                  <a:srgbClr val="000000"/>
                </a:solidFill>
                <a:effectLst/>
                <a:uLnTx/>
                <a:uFillTx/>
                <a:latin typeface="Arial"/>
                <a:ea typeface="黑体" panose="02010609060101010101" pitchFamily="49" charset="-122"/>
              </a:rPr>
              <a:t>就意味着“把配置</a:t>
            </a:r>
            <a:r>
              <a:rPr kumimoji="0" lang="en-US" altLang="zh-CN" sz="1200" b="0" i="0" u="none" strike="noStrike" kern="0" cap="none" spc="0" normalizeH="0" baseline="0" noProof="0" dirty="0" smtClean="0">
                <a:ln>
                  <a:noFill/>
                </a:ln>
                <a:solidFill>
                  <a:srgbClr val="000000"/>
                </a:solidFill>
                <a:effectLst/>
                <a:uLnTx/>
                <a:uFillTx/>
                <a:latin typeface="Arial"/>
                <a:ea typeface="黑体" panose="02010609060101010101" pitchFamily="49" charset="-122"/>
              </a:rPr>
              <a:t>111</a:t>
            </a:r>
            <a:r>
              <a:rPr kumimoji="0" lang="zh-CN" altLang="en-US" sz="1200" b="0" i="0" u="none" strike="noStrike" kern="0" cap="none" spc="0" normalizeH="0" baseline="0" noProof="0" dirty="0" smtClean="0">
                <a:ln>
                  <a:noFill/>
                </a:ln>
                <a:solidFill>
                  <a:srgbClr val="000000"/>
                </a:solidFill>
                <a:effectLst/>
                <a:uLnTx/>
                <a:uFillTx/>
                <a:latin typeface="Arial"/>
                <a:ea typeface="黑体" panose="02010609060101010101" pitchFamily="49" charset="-122"/>
              </a:rPr>
              <a:t>变换为配置</a:t>
            </a:r>
            <a:r>
              <a:rPr kumimoji="0" lang="en-US" altLang="zh-CN" sz="1200" b="0" i="0" u="none" strike="noStrike" kern="0" cap="none" spc="0" normalizeH="0" baseline="0" noProof="0" dirty="0" smtClean="0">
                <a:ln>
                  <a:noFill/>
                </a:ln>
                <a:solidFill>
                  <a:srgbClr val="000000"/>
                </a:solidFill>
                <a:effectLst/>
                <a:uLnTx/>
                <a:uFillTx/>
                <a:latin typeface="Arial"/>
                <a:ea typeface="黑体" panose="02010609060101010101" pitchFamily="49" charset="-122"/>
              </a:rPr>
              <a:t>333</a:t>
            </a:r>
            <a:r>
              <a:rPr kumimoji="0" lang="zh-CN" altLang="en-US" sz="1200" b="0" i="0" u="none" strike="noStrike" kern="0" cap="none" spc="0" normalizeH="0" baseline="0" noProof="0" dirty="0" smtClean="0">
                <a:ln>
                  <a:noFill/>
                </a:ln>
                <a:solidFill>
                  <a:srgbClr val="000000"/>
                </a:solidFill>
                <a:effectLst/>
                <a:uLnTx/>
                <a:uFillTx/>
                <a:latin typeface="Arial"/>
                <a:ea typeface="黑体" panose="02010609060101010101" pitchFamily="49" charset="-122"/>
              </a:rPr>
              <a:t>”</a:t>
            </a:r>
            <a:endParaRPr lang="zh-CN" altLang="en-US" dirty="0" smtClean="0"/>
          </a:p>
          <a:p>
            <a:r>
              <a:rPr lang="zh-CN" altLang="en-US" dirty="0" smtClean="0"/>
              <a:t>这种图式结构，称为与或图，它能有效地说明如何由问题规约法求得问题的解答。</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44</a:t>
            </a:fld>
            <a:endParaRPr lang="zh-CN" altLang="en-US"/>
          </a:p>
        </p:txBody>
      </p:sp>
    </p:spTree>
    <p:extLst>
      <p:ext uri="{BB962C8B-B14F-4D97-AF65-F5344CB8AC3E}">
        <p14:creationId xmlns:p14="http://schemas.microsoft.com/office/powerpoint/2010/main" val="905364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41388" lvl="1" algn="just"/>
            <a:r>
              <a:rPr lang="zh-CN" altLang="en-US" dirty="0" smtClean="0">
                <a:effectLst/>
              </a:rPr>
              <a:t>顺序解读与或图</a:t>
            </a:r>
            <a:r>
              <a:rPr lang="en-US" altLang="zh-CN" dirty="0" smtClean="0">
                <a:effectLst/>
              </a:rPr>
              <a:t>,</a:t>
            </a:r>
            <a:r>
              <a:rPr lang="zh-CN" altLang="en-US" dirty="0" smtClean="0">
                <a:effectLst/>
              </a:rPr>
              <a:t>按问题归约顺序将其本原问题及其解组合</a:t>
            </a:r>
            <a:r>
              <a:rPr lang="en-US" altLang="zh-CN" dirty="0" smtClean="0">
                <a:effectLst/>
              </a:rPr>
              <a:t>,</a:t>
            </a:r>
            <a:r>
              <a:rPr lang="zh-CN" altLang="en-US" dirty="0" smtClean="0">
                <a:effectLst/>
              </a:rPr>
              <a:t>即可得到原问题的解</a:t>
            </a:r>
            <a:r>
              <a:rPr lang="en-US" altLang="zh-CN" dirty="0" smtClean="0">
                <a:effectLst/>
              </a:rPr>
              <a:t>.</a:t>
            </a:r>
          </a:p>
          <a:p>
            <a:pPr marL="1436688" lvl="2" indent="-315913" algn="just"/>
            <a:r>
              <a:rPr lang="zh-CN" altLang="en-US" dirty="0" smtClean="0">
                <a:effectLst/>
              </a:rPr>
              <a:t>如</a:t>
            </a:r>
            <a:r>
              <a:rPr lang="en-US" altLang="zh-CN" dirty="0" smtClean="0">
                <a:effectLst/>
              </a:rPr>
              <a:t>,</a:t>
            </a:r>
            <a:r>
              <a:rPr lang="zh-CN" altLang="en-US" dirty="0" smtClean="0">
                <a:effectLst/>
              </a:rPr>
              <a:t>对该梵塔问题</a:t>
            </a:r>
            <a:r>
              <a:rPr lang="en-US" altLang="zh-CN" dirty="0" smtClean="0">
                <a:effectLst/>
              </a:rPr>
              <a:t>,</a:t>
            </a:r>
            <a:r>
              <a:rPr lang="zh-CN" altLang="en-US" dirty="0" smtClean="0">
                <a:effectLst/>
              </a:rPr>
              <a:t>从与或图读得的解为如下操作顺序</a:t>
            </a:r>
            <a:r>
              <a:rPr lang="en-US" altLang="zh-CN"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46</a:t>
            </a:fld>
            <a:endParaRPr lang="zh-CN" altLang="en-US"/>
          </a:p>
        </p:txBody>
      </p:sp>
    </p:spTree>
    <p:extLst>
      <p:ext uri="{BB962C8B-B14F-4D97-AF65-F5344CB8AC3E}">
        <p14:creationId xmlns:p14="http://schemas.microsoft.com/office/powerpoint/2010/main" val="1928421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tint val="75000"/>
                  </a:schemeClr>
                </a:solidFill>
                <a:latin typeface="Times New Roman" panose="02020603050405020304" pitchFamily="18" charset="0"/>
              </a:rPr>
              <a:t>有效地说明如何由问题归约法求得问题的解答。 </a:t>
            </a:r>
          </a:p>
          <a:p>
            <a:r>
              <a:rPr lang="zh-CN" altLang="en-US" dirty="0" smtClean="0"/>
              <a:t>与关系加弧线标注，</a:t>
            </a:r>
            <a:r>
              <a:rPr lang="en-US" altLang="zh-CN" dirty="0" smtClean="0"/>
              <a:t>BCD</a:t>
            </a:r>
            <a:r>
              <a:rPr lang="zh-CN" altLang="en-US" dirty="0" smtClean="0"/>
              <a:t>都有解</a:t>
            </a:r>
            <a:r>
              <a:rPr lang="en-US" altLang="zh-CN" dirty="0" smtClean="0"/>
              <a:t>A</a:t>
            </a:r>
            <a:r>
              <a:rPr lang="zh-CN" altLang="en-US" dirty="0" smtClean="0"/>
              <a:t>才有解</a:t>
            </a:r>
            <a:endParaRPr lang="en-US" altLang="zh-CN" dirty="0" smtClean="0"/>
          </a:p>
          <a:p>
            <a:r>
              <a:rPr lang="zh-CN" altLang="en-US" dirty="0" smtClean="0"/>
              <a:t>或，</a:t>
            </a:r>
            <a:r>
              <a:rPr lang="en-US" altLang="zh-CN" dirty="0" smtClean="0"/>
              <a:t>BC</a:t>
            </a:r>
            <a:r>
              <a:rPr lang="zh-CN" altLang="en-US" dirty="0" smtClean="0"/>
              <a:t>只要一个有解，</a:t>
            </a:r>
            <a:r>
              <a:rPr lang="en-US" altLang="zh-CN" dirty="0" smtClean="0"/>
              <a:t>A</a:t>
            </a:r>
            <a:r>
              <a:rPr lang="zh-CN" altLang="en-US" dirty="0" smtClean="0"/>
              <a:t>就有解</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48</a:t>
            </a:fld>
            <a:endParaRPr lang="zh-CN" altLang="en-US"/>
          </a:p>
        </p:txBody>
      </p:sp>
    </p:spTree>
    <p:extLst>
      <p:ext uri="{BB962C8B-B14F-4D97-AF65-F5344CB8AC3E}">
        <p14:creationId xmlns:p14="http://schemas.microsoft.com/office/powerpoint/2010/main" val="437245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Bef>
                <a:spcPct val="40000"/>
              </a:spcBef>
              <a:buClr>
                <a:schemeClr val="tx2"/>
              </a:buClr>
              <a:buFont typeface="Wingdings" panose="05000000000000000000" pitchFamily="2" charset="2"/>
              <a:buNone/>
            </a:pPr>
            <a:r>
              <a:rPr lang="zh-CN" altLang="en-US" dirty="0" smtClean="0">
                <a:effectLst/>
              </a:rPr>
              <a:t>这一问题归约为子问题的替换集合关系可由右图所示的结构来表示.图中各节点由它们所表示的问题来标记.</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49</a:t>
            </a:fld>
            <a:endParaRPr lang="zh-CN" altLang="en-US"/>
          </a:p>
        </p:txBody>
      </p:sp>
    </p:spTree>
    <p:extLst>
      <p:ext uri="{BB962C8B-B14F-4D97-AF65-F5344CB8AC3E}">
        <p14:creationId xmlns:p14="http://schemas.microsoft.com/office/powerpoint/2010/main" val="4172173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父节点：可以生成为其他节点的节点</a:t>
            </a:r>
            <a:endParaRPr lang="en-US" altLang="zh-CN" dirty="0" smtClean="0"/>
          </a:p>
          <a:p>
            <a:r>
              <a:rPr lang="zh-CN" altLang="en-US" dirty="0" smtClean="0"/>
              <a:t>子节点：父节点分解生成的节点</a:t>
            </a:r>
            <a:endParaRPr lang="en-US" altLang="zh-CN" dirty="0" smtClean="0"/>
          </a:p>
          <a:p>
            <a:r>
              <a:rPr lang="zh-CN" altLang="en-US" dirty="0" smtClean="0"/>
              <a:t>终叶节点：不能再分解并且有解的节点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u="none" dirty="0" smtClean="0"/>
              <a:t>与、或关系的弧线对应操作符</a:t>
            </a:r>
            <a:endParaRPr lang="en-US" altLang="zh-CN" u="non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u="none" dirty="0" smtClean="0"/>
              <a:t>非终叶节点是中间节点</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51</a:t>
            </a:fld>
            <a:endParaRPr lang="zh-CN" altLang="en-US"/>
          </a:p>
        </p:txBody>
      </p:sp>
    </p:spTree>
    <p:extLst>
      <p:ext uri="{BB962C8B-B14F-4D97-AF65-F5344CB8AC3E}">
        <p14:creationId xmlns:p14="http://schemas.microsoft.com/office/powerpoint/2010/main" val="374727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53</a:t>
            </a:fld>
            <a:endParaRPr lang="zh-CN" altLang="en-US"/>
          </a:p>
        </p:txBody>
      </p:sp>
    </p:spTree>
    <p:extLst>
      <p:ext uri="{BB962C8B-B14F-4D97-AF65-F5344CB8AC3E}">
        <p14:creationId xmlns:p14="http://schemas.microsoft.com/office/powerpoint/2010/main" val="1581247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775F9-FA8A-431F-AF79-D2382A56CB16}" type="slidenum">
              <a:rPr lang="zh-CN" altLang="en-US"/>
              <a:pPr/>
              <a:t>54</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08633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综上所述</a:t>
            </a:r>
            <a:r>
              <a:rPr lang="en-US" altLang="zh-CN" dirty="0" smtClean="0">
                <a:effectLst/>
              </a:rPr>
              <a:t>,</a:t>
            </a:r>
            <a:r>
              <a:rPr lang="zh-CN" altLang="en-US" dirty="0" smtClean="0">
                <a:effectLst/>
              </a:rPr>
              <a:t>可把与或图的构成规则概括如下:</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59</a:t>
            </a:fld>
            <a:endParaRPr lang="zh-CN" altLang="en-US"/>
          </a:p>
        </p:txBody>
      </p:sp>
    </p:spTree>
    <p:extLst>
      <p:ext uri="{BB962C8B-B14F-4D97-AF65-F5344CB8AC3E}">
        <p14:creationId xmlns:p14="http://schemas.microsoft.com/office/powerpoint/2010/main" val="2112456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什么是问题？</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B709C64-56A6-40D4-891D-4A324007677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7528645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在上述图形中，每个节点代表一个明显的问题或问题集合。除了起始节点外，每个节点只有一个父辈节点。因此，实际上，这些图是与或树。</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60</a:t>
            </a:fld>
            <a:endParaRPr lang="zh-CN" altLang="en-US"/>
          </a:p>
        </p:txBody>
      </p:sp>
    </p:spTree>
    <p:extLst>
      <p:ext uri="{BB962C8B-B14F-4D97-AF65-F5344CB8AC3E}">
        <p14:creationId xmlns:p14="http://schemas.microsoft.com/office/powerpoint/2010/main" val="1616523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DBBB7-E47F-437C-B9E4-806FDF50DAAA}" type="slidenum">
              <a:rPr lang="zh-CN" altLang="en-US"/>
              <a:pPr/>
              <a:t>61</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18735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命题逻辑有较大</a:t>
            </a:r>
            <a:r>
              <a:rPr lang="zh-CN" altLang="en-US" smtClean="0"/>
              <a:t>的局限性</a:t>
            </a:r>
            <a:endParaRPr lang="en-US" altLang="zh-CN" smtClean="0"/>
          </a:p>
          <a:p>
            <a:r>
              <a:rPr lang="zh-CN" altLang="en-US" smtClean="0"/>
              <a:t>无法</a:t>
            </a:r>
            <a:r>
              <a:rPr lang="zh-CN" altLang="en-US" dirty="0" smtClean="0"/>
              <a:t>描述客观事物的结构和逻辑特征</a:t>
            </a:r>
          </a:p>
          <a:p>
            <a:r>
              <a:rPr lang="zh-CN" altLang="en-US" dirty="0" smtClean="0"/>
              <a:t>不能把不同事物间的共同特征表述出来</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68</a:t>
            </a:fld>
            <a:endParaRPr lang="zh-CN" altLang="en-US"/>
          </a:p>
        </p:txBody>
      </p:sp>
    </p:spTree>
    <p:extLst>
      <p:ext uri="{BB962C8B-B14F-4D97-AF65-F5344CB8AC3E}">
        <p14:creationId xmlns:p14="http://schemas.microsoft.com/office/powerpoint/2010/main" val="3436418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宋体" panose="02010600030101010101" pitchFamily="2" charset="-122"/>
                <a:ea typeface="+mn-ea"/>
              </a:rPr>
              <a:t>写成命题形式：</a:t>
            </a:r>
            <a:r>
              <a:rPr lang="en-US" altLang="zh-CN" sz="1200" b="1" dirty="0" smtClean="0">
                <a:latin typeface="宋体" panose="02010600030101010101" pitchFamily="2" charset="-122"/>
                <a:ea typeface="+mn-ea"/>
              </a:rPr>
              <a:t>P</a:t>
            </a:r>
            <a:r>
              <a:rPr lang="el-GR" altLang="zh-CN" sz="1200" b="1" dirty="0" smtClean="0">
                <a:latin typeface="宋体" panose="02010600030101010101" pitchFamily="2" charset="-122"/>
                <a:ea typeface="+mn-ea"/>
              </a:rPr>
              <a:t> ∧ </a:t>
            </a:r>
            <a:r>
              <a:rPr lang="en-US" altLang="zh-CN" sz="1200" b="1" dirty="0" smtClean="0">
                <a:latin typeface="宋体" panose="02010600030101010101" pitchFamily="2" charset="-122"/>
                <a:ea typeface="+mn-ea"/>
              </a:rPr>
              <a:t>Q</a:t>
            </a:r>
            <a:r>
              <a:rPr lang="zh-CN" altLang="en-US" sz="1200" b="1" dirty="0" smtClean="0">
                <a:latin typeface="宋体" panose="02010600030101010101" pitchFamily="2" charset="-122"/>
                <a:ea typeface="+mn-ea"/>
              </a:rPr>
              <a:t>→ </a:t>
            </a:r>
            <a:r>
              <a:rPr lang="en-US" altLang="zh-CN" sz="1200" b="1" dirty="0" smtClean="0">
                <a:latin typeface="宋体" panose="02010600030101010101" pitchFamily="2" charset="-122"/>
                <a:ea typeface="+mn-ea"/>
              </a:rPr>
              <a:t>R</a:t>
            </a:r>
            <a:r>
              <a:rPr lang="zh-CN" altLang="en-US" sz="1200" b="1" dirty="0" smtClean="0">
                <a:latin typeface="宋体" panose="02010600030101010101" pitchFamily="2" charset="-122"/>
                <a:ea typeface="+mn-ea"/>
              </a:rPr>
              <a:t>，</a:t>
            </a:r>
            <a:r>
              <a:rPr lang="en-US" altLang="zh-CN" dirty="0" smtClean="0"/>
              <a:t>R</a:t>
            </a:r>
            <a:r>
              <a:rPr lang="zh-CN" altLang="en-US" dirty="0" smtClean="0"/>
              <a:t>是</a:t>
            </a:r>
            <a:r>
              <a:rPr lang="en-US" altLang="zh-CN" dirty="0" smtClean="0"/>
              <a:t>PQ</a:t>
            </a:r>
            <a:r>
              <a:rPr lang="zh-CN" altLang="en-US" dirty="0" smtClean="0"/>
              <a:t>的逻辑结论，仅仅用</a:t>
            </a:r>
            <a:r>
              <a:rPr lang="en-US" altLang="zh-CN" dirty="0" smtClean="0"/>
              <a:t>PQR</a:t>
            </a:r>
            <a:r>
              <a:rPr lang="zh-CN" altLang="en-US" dirty="0" smtClean="0"/>
              <a:t>表示三段论的话，在计算机里看不出逻辑上的关系</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69</a:t>
            </a:fld>
            <a:endParaRPr lang="zh-CN" altLang="en-US"/>
          </a:p>
        </p:txBody>
      </p:sp>
    </p:spTree>
    <p:extLst>
      <p:ext uri="{BB962C8B-B14F-4D97-AF65-F5344CB8AC3E}">
        <p14:creationId xmlns:p14="http://schemas.microsoft.com/office/powerpoint/2010/main" val="1000425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规则，约定俗成的东西</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70</a:t>
            </a:fld>
            <a:endParaRPr lang="zh-CN" altLang="en-US"/>
          </a:p>
        </p:txBody>
      </p:sp>
    </p:spTree>
    <p:extLst>
      <p:ext uri="{BB962C8B-B14F-4D97-AF65-F5344CB8AC3E}">
        <p14:creationId xmlns:p14="http://schemas.microsoft.com/office/powerpoint/2010/main" val="3317949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71</a:t>
            </a:fld>
            <a:endParaRPr lang="zh-CN" altLang="en-US"/>
          </a:p>
        </p:txBody>
      </p:sp>
    </p:spTree>
    <p:extLst>
      <p:ext uri="{BB962C8B-B14F-4D97-AF65-F5344CB8AC3E}">
        <p14:creationId xmlns:p14="http://schemas.microsoft.com/office/powerpoint/2010/main" val="2153790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具体表示哪种含义，就是我们去指定，谓词的含义不是一成不变的，是人们根据需要实际意义去指定的，方便使用。</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72</a:t>
            </a:fld>
            <a:endParaRPr lang="zh-CN" altLang="en-US"/>
          </a:p>
        </p:txBody>
      </p:sp>
    </p:spTree>
    <p:extLst>
      <p:ext uri="{BB962C8B-B14F-4D97-AF65-F5344CB8AC3E}">
        <p14:creationId xmlns:p14="http://schemas.microsoft.com/office/powerpoint/2010/main" val="2477698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元是个体的数目，阶强调了谓词的嵌套层数</a:t>
            </a:r>
            <a:endParaRPr lang="en-US" altLang="zh-CN" dirty="0" smtClean="0"/>
          </a:p>
          <a:p>
            <a:r>
              <a:rPr lang="zh-CN" altLang="en-US" sz="1200" b="1" dirty="0" smtClean="0">
                <a:solidFill>
                  <a:schemeClr val="tx2"/>
                </a:solidFill>
                <a:latin typeface="Times New Roman" panose="02020603050405020304" pitchFamily="18" charset="0"/>
                <a:ea typeface="+mn-ea"/>
              </a:rPr>
              <a:t>值域</a:t>
            </a:r>
            <a:r>
              <a:rPr lang="zh-CN" altLang="en-US" dirty="0" smtClean="0"/>
              <a:t>的不同，一个是真值，一个是个体</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73</a:t>
            </a:fld>
            <a:endParaRPr lang="zh-CN" altLang="en-US"/>
          </a:p>
        </p:txBody>
      </p:sp>
    </p:spTree>
    <p:extLst>
      <p:ext uri="{BB962C8B-B14F-4D97-AF65-F5344CB8AC3E}">
        <p14:creationId xmlns:p14="http://schemas.microsoft.com/office/powerpoint/2010/main" val="913140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Times New Roman" panose="02020603050405020304" pitchFamily="18" charset="0"/>
                <a:ea typeface="隶书" panose="02010509060101010101" pitchFamily="49" charset="-122"/>
              </a:rPr>
              <a:t>下面简要介绍谓词逻辑语言的语言与方法</a:t>
            </a:r>
            <a:endParaRPr lang="en-US" altLang="zh-CN" sz="1200" b="1" dirty="0" smtClean="0">
              <a:latin typeface="Times New Roman" panose="02020603050405020304" pitchFamily="18" charset="0"/>
              <a:ea typeface="隶书" panose="02010509060101010101" pitchFamily="49" charset="-122"/>
            </a:endParaRPr>
          </a:p>
          <a:p>
            <a:r>
              <a:rPr lang="en-US" altLang="zh-CN" sz="1200" b="1" dirty="0" smtClean="0">
                <a:latin typeface="Times New Roman" panose="02020603050405020304" pitchFamily="18" charset="0"/>
                <a:ea typeface="隶书" panose="02010509060101010101" pitchFamily="49" charset="-122"/>
              </a:rPr>
              <a:t>ROBOT</a:t>
            </a:r>
            <a:r>
              <a:rPr lang="zh-CN" altLang="en-US" sz="1200" b="1" dirty="0" smtClean="0">
                <a:latin typeface="Times New Roman" panose="02020603050405020304" pitchFamily="18" charset="0"/>
                <a:ea typeface="隶书" panose="02010509060101010101" pitchFamily="49" charset="-122"/>
              </a:rPr>
              <a:t>和</a:t>
            </a:r>
            <a:r>
              <a:rPr lang="en-US" altLang="zh-CN" sz="1200" b="1" dirty="0" smtClean="0">
                <a:latin typeface="Times New Roman" panose="02020603050405020304" pitchFamily="18" charset="0"/>
                <a:ea typeface="隶书" panose="02010509060101010101" pitchFamily="49" charset="-122"/>
              </a:rPr>
              <a:t>ROOM1</a:t>
            </a:r>
            <a:r>
              <a:rPr lang="zh-CN" altLang="en-US" sz="1200" b="1" dirty="0" smtClean="0">
                <a:latin typeface="Times New Roman" panose="02020603050405020304" pitchFamily="18" charset="0"/>
                <a:ea typeface="隶书" panose="02010509060101010101" pitchFamily="49" charset="-122"/>
              </a:rPr>
              <a:t>为常量符号，</a:t>
            </a:r>
            <a:r>
              <a:rPr lang="en-US" altLang="zh-CN" sz="1200" b="1" dirty="0" smtClean="0">
                <a:latin typeface="Times New Roman" panose="02020603050405020304" pitchFamily="18" charset="0"/>
                <a:ea typeface="隶书" panose="02010509060101010101" pitchFamily="49" charset="-122"/>
              </a:rPr>
              <a:t>INROOM</a:t>
            </a:r>
            <a:r>
              <a:rPr lang="zh-CN" altLang="en-US" sz="1200" b="1" dirty="0" smtClean="0">
                <a:latin typeface="Times New Roman" panose="02020603050405020304" pitchFamily="18" charset="0"/>
                <a:ea typeface="隶书" panose="02010509060101010101" pitchFamily="49" charset="-122"/>
              </a:rPr>
              <a:t>为谓词符号。</a:t>
            </a:r>
            <a:endParaRPr lang="en-US" altLang="zh-CN" sz="1200" b="1" dirty="0" smtClean="0">
              <a:latin typeface="Times New Roman" panose="02020603050405020304" pitchFamily="18" charset="0"/>
              <a:ea typeface="隶书" panose="02010509060101010101" pitchFamily="49" charset="-122"/>
            </a:endParaRPr>
          </a:p>
          <a:p>
            <a:r>
              <a:rPr lang="en-US" altLang="zh-CN" sz="1200" b="1" dirty="0" smtClean="0">
                <a:latin typeface="Times New Roman" panose="02020603050405020304" pitchFamily="18" charset="0"/>
                <a:ea typeface="隶书" panose="02010509060101010101" pitchFamily="49" charset="-122"/>
              </a:rPr>
              <a:t>Mother</a:t>
            </a:r>
            <a:r>
              <a:rPr lang="zh-CN" altLang="en-US" sz="1200" b="1" dirty="0" smtClean="0">
                <a:latin typeface="Times New Roman" panose="02020603050405020304" pitchFamily="18" charset="0"/>
                <a:ea typeface="隶书" panose="02010509060101010101" pitchFamily="49" charset="-122"/>
              </a:rPr>
              <a:t>表示某人和他的母亲之间的映射</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74</a:t>
            </a:fld>
            <a:endParaRPr lang="zh-CN" altLang="en-US"/>
          </a:p>
        </p:txBody>
      </p:sp>
    </p:spTree>
    <p:extLst>
      <p:ext uri="{BB962C8B-B14F-4D97-AF65-F5344CB8AC3E}">
        <p14:creationId xmlns:p14="http://schemas.microsoft.com/office/powerpoint/2010/main" val="3549430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连接词把简单命题连接起来成为复合命题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优先级顺序</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75</a:t>
            </a:fld>
            <a:endParaRPr lang="zh-CN" altLang="en-US"/>
          </a:p>
        </p:txBody>
      </p:sp>
    </p:spTree>
    <p:extLst>
      <p:ext uri="{BB962C8B-B14F-4D97-AF65-F5344CB8AC3E}">
        <p14:creationId xmlns:p14="http://schemas.microsoft.com/office/powerpoint/2010/main" val="103520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ea typeface="宋体" panose="02010600030101010101" pitchFamily="2" charset="-122"/>
              </a:rPr>
              <a:t>首先得让机器明白问题，如何表示问题？</a:t>
            </a:r>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808541-CD42-4819-9599-258B3E1CD54F}" type="slidenum">
              <a:rPr lang="en-US" altLang="zh-CN" smtClean="0">
                <a:solidFill>
                  <a:prstClr val="black"/>
                </a:solidFill>
              </a:rPr>
              <a:pPr/>
              <a:t>5</a:t>
            </a:fld>
            <a:endParaRPr lang="en-US" altLang="zh-CN" smtClean="0">
              <a:solidFill>
                <a:prstClr val="black"/>
              </a:solidFill>
            </a:endParaRPr>
          </a:p>
        </p:txBody>
      </p:sp>
    </p:spTree>
    <p:extLst>
      <p:ext uri="{BB962C8B-B14F-4D97-AF65-F5344CB8AC3E}">
        <p14:creationId xmlns:p14="http://schemas.microsoft.com/office/powerpoint/2010/main" val="451448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LIKE(</a:t>
            </a:r>
            <a:r>
              <a:rPr lang="en-US" altLang="zh-CN" dirty="0" err="1" smtClean="0"/>
              <a:t>x,y</a:t>
            </a:r>
            <a:r>
              <a:rPr lang="en-US" altLang="zh-CN" dirty="0" smtClean="0"/>
              <a:t>)</a:t>
            </a:r>
            <a:r>
              <a:rPr lang="zh-CN" altLang="en-US" dirty="0" smtClean="0"/>
              <a:t>：</a:t>
            </a:r>
            <a:r>
              <a:rPr lang="en-US" altLang="zh-CN" dirty="0" smtClean="0"/>
              <a:t>x</a:t>
            </a:r>
            <a:r>
              <a:rPr lang="zh-CN" altLang="en-US" dirty="0" smtClean="0"/>
              <a:t>喜欢</a:t>
            </a:r>
            <a:r>
              <a:rPr lang="en-US" altLang="zh-CN" dirty="0" smtClean="0"/>
              <a:t>y</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76</a:t>
            </a:fld>
            <a:endParaRPr lang="zh-CN" altLang="en-US"/>
          </a:p>
        </p:txBody>
      </p:sp>
    </p:spTree>
    <p:extLst>
      <p:ext uri="{BB962C8B-B14F-4D97-AF65-F5344CB8AC3E}">
        <p14:creationId xmlns:p14="http://schemas.microsoft.com/office/powerpoint/2010/main" val="21330818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77</a:t>
            </a:fld>
            <a:endParaRPr lang="zh-CN" altLang="en-US"/>
          </a:p>
        </p:txBody>
      </p:sp>
    </p:spTree>
    <p:extLst>
      <p:ext uri="{BB962C8B-B14F-4D97-AF65-F5344CB8AC3E}">
        <p14:creationId xmlns:p14="http://schemas.microsoft.com/office/powerpoint/2010/main" val="8153846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量词可以刻画个体间的关系</a:t>
            </a:r>
            <a:endParaRPr lang="en-US" altLang="zh-CN" dirty="0" smtClean="0"/>
          </a:p>
          <a:p>
            <a:r>
              <a:rPr lang="en-US" altLang="zh-CN" dirty="0" smtClean="0"/>
              <a:t>X</a:t>
            </a:r>
            <a:r>
              <a:rPr lang="zh-CN" altLang="en-US" dirty="0" smtClean="0"/>
              <a:t>是经过量化了的变量。</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79</a:t>
            </a:fld>
            <a:endParaRPr lang="zh-CN" altLang="en-US"/>
          </a:p>
        </p:txBody>
      </p:sp>
    </p:spTree>
    <p:extLst>
      <p:ext uri="{BB962C8B-B14F-4D97-AF65-F5344CB8AC3E}">
        <p14:creationId xmlns:p14="http://schemas.microsoft.com/office/powerpoint/2010/main" val="27360734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如果一个合式公式中某个变量是经过量化的，就把这个变量叫做约束变量，否则就称它为自由变量。</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80</a:t>
            </a:fld>
            <a:endParaRPr lang="zh-CN" altLang="en-US"/>
          </a:p>
        </p:txBody>
      </p:sp>
    </p:spTree>
    <p:extLst>
      <p:ext uri="{BB962C8B-B14F-4D97-AF65-F5344CB8AC3E}">
        <p14:creationId xmlns:p14="http://schemas.microsoft.com/office/powerpoint/2010/main" val="4218107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81</a:t>
            </a:fld>
            <a:endParaRPr lang="zh-CN" altLang="en-US"/>
          </a:p>
        </p:txBody>
      </p:sp>
    </p:spTree>
    <p:extLst>
      <p:ext uri="{BB962C8B-B14F-4D97-AF65-F5344CB8AC3E}">
        <p14:creationId xmlns:p14="http://schemas.microsoft.com/office/powerpoint/2010/main" val="5368223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最后两个等价关系说明，在一个量化的表达式中的约束变量是一类虚元，它可以用任何一个不在表达式中出现过的其他变量符号来代替。</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84</a:t>
            </a:fld>
            <a:endParaRPr lang="zh-CN" altLang="en-US"/>
          </a:p>
        </p:txBody>
      </p:sp>
    </p:spTree>
    <p:extLst>
      <p:ext uri="{BB962C8B-B14F-4D97-AF65-F5344CB8AC3E}">
        <p14:creationId xmlns:p14="http://schemas.microsoft.com/office/powerpoint/2010/main" val="3688941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3E1D81"/>
                </a:solidFill>
                <a:ea typeface="+mn-ea"/>
              </a:rPr>
              <a:t>为了用谓词公式表示上述知识，首先需要定义谓词，变元特例化，联接词连接。</a:t>
            </a:r>
            <a:endParaRPr lang="en-US" altLang="zh-CN" sz="1200" b="1" dirty="0" smtClean="0">
              <a:solidFill>
                <a:srgbClr val="3E1D81"/>
              </a:solidFill>
              <a:ea typeface="+mn-ea"/>
            </a:endParaRPr>
          </a:p>
        </p:txBody>
      </p:sp>
      <p:sp>
        <p:nvSpPr>
          <p:cNvPr id="4" name="灯片编号占位符 3"/>
          <p:cNvSpPr>
            <a:spLocks noGrp="1"/>
          </p:cNvSpPr>
          <p:nvPr>
            <p:ph type="sldNum" sz="quarter" idx="10"/>
          </p:nvPr>
        </p:nvSpPr>
        <p:spPr/>
        <p:txBody>
          <a:bodyPr/>
          <a:lstStyle/>
          <a:p>
            <a:fld id="{B4C90C32-02F2-470B-B334-0B4EC97F7784}" type="slidenum">
              <a:rPr lang="zh-CN" altLang="en-US" smtClean="0"/>
              <a:t>87</a:t>
            </a:fld>
            <a:endParaRPr lang="zh-CN" altLang="en-US"/>
          </a:p>
        </p:txBody>
      </p:sp>
    </p:spTree>
    <p:extLst>
      <p:ext uri="{BB962C8B-B14F-4D97-AF65-F5344CB8AC3E}">
        <p14:creationId xmlns:p14="http://schemas.microsoft.com/office/powerpoint/2010/main" val="3906830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用英文打头字母的大写形式来表示谓词。你也可以自己定义，但尽量遵循约定俗成的规律。</a:t>
            </a:r>
            <a:endParaRPr lang="en-US" altLang="zh-CN" dirty="0" smtClean="0"/>
          </a:p>
          <a:p>
            <a:r>
              <a:rPr lang="zh-CN" altLang="en-US" dirty="0" smtClean="0"/>
              <a:t>任何整数，任何就用全称量词，</a:t>
            </a:r>
            <a:r>
              <a:rPr lang="en-US" altLang="zh-CN" dirty="0" smtClean="0"/>
              <a:t>P</a:t>
            </a:r>
            <a:r>
              <a:rPr lang="zh-CN" altLang="en-US" dirty="0" smtClean="0"/>
              <a:t>和</a:t>
            </a:r>
            <a:r>
              <a:rPr lang="en-US" altLang="zh-CN" dirty="0" smtClean="0"/>
              <a:t>N</a:t>
            </a:r>
            <a:r>
              <a:rPr lang="zh-CN" altLang="en-US" dirty="0" smtClean="0"/>
              <a:t>是或的关系</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90</a:t>
            </a:fld>
            <a:endParaRPr lang="zh-CN" altLang="en-US"/>
          </a:p>
        </p:txBody>
      </p:sp>
    </p:spTree>
    <p:extLst>
      <p:ext uri="{BB962C8B-B14F-4D97-AF65-F5344CB8AC3E}">
        <p14:creationId xmlns:p14="http://schemas.microsoft.com/office/powerpoint/2010/main" val="18159263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93</a:t>
            </a:fld>
            <a:endParaRPr lang="zh-CN" altLang="en-US"/>
          </a:p>
        </p:txBody>
      </p:sp>
    </p:spTree>
    <p:extLst>
      <p:ext uri="{BB962C8B-B14F-4D97-AF65-F5344CB8AC3E}">
        <p14:creationId xmlns:p14="http://schemas.microsoft.com/office/powerpoint/2010/main" val="3605157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思考：（</a:t>
            </a:r>
            <a:r>
              <a:rPr lang="en-US" altLang="zh-CN" dirty="0" smtClean="0"/>
              <a:t>1</a:t>
            </a:r>
            <a:r>
              <a:rPr lang="zh-CN" altLang="en-US" dirty="0" smtClean="0"/>
              <a:t>）</a:t>
            </a:r>
            <a:r>
              <a:rPr lang="en-US" altLang="zh-CN" dirty="0" smtClean="0"/>
              <a:t>Es4s1</a:t>
            </a:r>
            <a:r>
              <a:rPr lang="zh-CN" altLang="en-US" dirty="0" smtClean="0"/>
              <a:t>，</a:t>
            </a:r>
            <a:r>
              <a:rPr lang="en-US" altLang="zh-CN" dirty="0" smtClean="0"/>
              <a:t>Es3s2</a:t>
            </a:r>
            <a:r>
              <a:rPr lang="zh-CN" altLang="en-US" dirty="0" smtClean="0"/>
              <a:t>？（</a:t>
            </a:r>
            <a:r>
              <a:rPr lang="en-US" altLang="zh-CN" dirty="0" smtClean="0"/>
              <a:t>2</a:t>
            </a:r>
            <a:r>
              <a:rPr lang="zh-CN" altLang="en-US" dirty="0" smtClean="0"/>
              <a:t>）置换的运算规则</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96</a:t>
            </a:fld>
            <a:endParaRPr lang="zh-CN" altLang="en-US"/>
          </a:p>
        </p:txBody>
      </p:sp>
    </p:spTree>
    <p:extLst>
      <p:ext uri="{BB962C8B-B14F-4D97-AF65-F5344CB8AC3E}">
        <p14:creationId xmlns:p14="http://schemas.microsoft.com/office/powerpoint/2010/main" val="182251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t>按解决问题所需的领域特有知识的多寡，</a:t>
            </a:r>
            <a:r>
              <a:rPr lang="zh-CN" altLang="en-US" sz="2400" u="sng" dirty="0" smtClean="0">
                <a:solidFill>
                  <a:srgbClr val="A50021"/>
                </a:solidFill>
              </a:rPr>
              <a:t>问题求解系统</a:t>
            </a:r>
            <a:r>
              <a:rPr lang="zh-CN" altLang="en-US" sz="2400" dirty="0" smtClean="0"/>
              <a:t>可以划分为两大类：</a:t>
            </a:r>
          </a:p>
          <a:p>
            <a:pPr lvl="1"/>
            <a:r>
              <a:rPr lang="en-US" altLang="zh-CN" sz="2400" dirty="0" smtClean="0"/>
              <a:t>①</a:t>
            </a:r>
            <a:r>
              <a:rPr lang="zh-CN" altLang="en-US" sz="2400" dirty="0" smtClean="0"/>
              <a:t>知识贫乏系统：</a:t>
            </a:r>
            <a:r>
              <a:rPr lang="zh-CN" altLang="zh-CN" sz="2400" dirty="0" smtClean="0"/>
              <a:t>依靠</a:t>
            </a:r>
            <a:r>
              <a:rPr lang="zh-CN" altLang="zh-CN" sz="2400" b="1" u="sng" dirty="0" smtClean="0">
                <a:solidFill>
                  <a:srgbClr val="A50021"/>
                </a:solidFill>
              </a:rPr>
              <a:t>搜索技术</a:t>
            </a:r>
            <a:r>
              <a:rPr lang="zh-CN" altLang="zh-CN" sz="2400" dirty="0" smtClean="0"/>
              <a:t>去解决问题。</a:t>
            </a:r>
            <a:r>
              <a:rPr lang="zh-CN" altLang="en-US" sz="2400" dirty="0" smtClean="0"/>
              <a:t> </a:t>
            </a:r>
            <a:endParaRPr lang="en-US" altLang="zh-CN" sz="2400" dirty="0" smtClean="0"/>
          </a:p>
          <a:p>
            <a:pPr lvl="1"/>
            <a:r>
              <a:rPr lang="en-US" altLang="zh-CN" sz="2400" dirty="0" smtClean="0"/>
              <a:t>②</a:t>
            </a:r>
            <a:r>
              <a:rPr lang="zh-CN" altLang="en-US" sz="2400" dirty="0" smtClean="0"/>
              <a:t>知识丰富系统：依靠</a:t>
            </a:r>
            <a:r>
              <a:rPr lang="zh-CN" altLang="en-US" sz="2400" b="1" u="sng" dirty="0" smtClean="0">
                <a:solidFill>
                  <a:srgbClr val="A50021"/>
                </a:solidFill>
              </a:rPr>
              <a:t>推理</a:t>
            </a:r>
            <a:r>
              <a:rPr lang="zh-CN" altLang="en-US" sz="2400" dirty="0" smtClean="0"/>
              <a:t>的识别技术解决问题。</a:t>
            </a:r>
            <a:endParaRPr lang="en-US" altLang="zh-CN" sz="2400" dirty="0" smtClean="0"/>
          </a:p>
          <a:p>
            <a:pPr marL="0" indent="0">
              <a:spcBef>
                <a:spcPct val="50000"/>
              </a:spcBef>
              <a:buFontTx/>
              <a:buNone/>
            </a:pPr>
            <a:r>
              <a:rPr kumimoji="1" lang="zh-CN" altLang="en-US" dirty="0" smtClean="0">
                <a:solidFill>
                  <a:schemeClr val="tx2"/>
                </a:solidFill>
              </a:rPr>
              <a:t>现实问题的求解都可以抽象为一个</a:t>
            </a:r>
            <a:r>
              <a:rPr kumimoji="1" lang="zh-CN" altLang="en-US" u="sng" dirty="0" smtClean="0">
                <a:solidFill>
                  <a:schemeClr val="tx2"/>
                </a:solidFill>
              </a:rPr>
              <a:t>“问题求解”</a:t>
            </a:r>
            <a:r>
              <a:rPr kumimoji="1" lang="zh-CN" altLang="en-US" dirty="0" smtClean="0">
                <a:solidFill>
                  <a:schemeClr val="tx2"/>
                </a:solidFill>
              </a:rPr>
              <a:t>的过程</a:t>
            </a:r>
            <a:r>
              <a:rPr kumimoji="1" lang="en-US" altLang="zh-CN" dirty="0" smtClean="0">
                <a:solidFill>
                  <a:schemeClr val="tx2"/>
                </a:solidFill>
              </a:rPr>
              <a:t>——</a:t>
            </a:r>
            <a:r>
              <a:rPr kumimoji="1" lang="zh-CN" altLang="en-US" dirty="0" smtClean="0">
                <a:solidFill>
                  <a:schemeClr val="tx2"/>
                </a:solidFill>
              </a:rPr>
              <a:t>实质上是一个搜索过程。为了进行搜索，首先必须用某种形式把问题表示出来，这种表示是否适当直接影响到搜索效率。</a:t>
            </a:r>
            <a:endParaRPr kumimoji="1" lang="en-US" altLang="zh-CN" dirty="0" smtClean="0">
              <a:solidFill>
                <a:schemeClr val="tx2"/>
              </a:solidFill>
            </a:endParaRPr>
          </a:p>
          <a:p>
            <a:pPr marL="457200" lvl="1" algn="l">
              <a:lnSpc>
                <a:spcPct val="150000"/>
              </a:lnSpc>
            </a:pPr>
            <a:r>
              <a:rPr lang="zh-CN" altLang="en-US" sz="2400" dirty="0" smtClean="0">
                <a:solidFill>
                  <a:schemeClr val="tx1"/>
                </a:solidFill>
              </a:rPr>
              <a:t>这些表示具有不同的表示空间</a:t>
            </a:r>
            <a:endParaRPr lang="en-US" altLang="zh-CN" sz="2400" dirty="0" smtClean="0">
              <a:solidFill>
                <a:schemeClr val="tx1"/>
              </a:solidFill>
            </a:endParaRPr>
          </a:p>
          <a:p>
            <a:pPr marL="457200" lvl="1" algn="l">
              <a:lnSpc>
                <a:spcPct val="150000"/>
              </a:lnSpc>
            </a:pPr>
            <a:r>
              <a:rPr lang="zh-CN" altLang="en-US" sz="2400" dirty="0" smtClean="0">
                <a:solidFill>
                  <a:schemeClr val="tx1"/>
                </a:solidFill>
              </a:rPr>
              <a:t>问题表示的优劣，对求解结果和质量影响很大</a:t>
            </a:r>
            <a:endParaRPr lang="en-US" altLang="zh-CN" sz="2400" dirty="0" smtClean="0">
              <a:solidFill>
                <a:schemeClr val="tx1"/>
              </a:solidFill>
            </a:endParaRPr>
          </a:p>
          <a:p>
            <a:pPr marL="457200" lvl="1" algn="l">
              <a:lnSpc>
                <a:spcPct val="150000"/>
              </a:lnSpc>
            </a:pPr>
            <a:r>
              <a:rPr lang="zh-CN" altLang="en-US" sz="2400" dirty="0" smtClean="0">
                <a:solidFill>
                  <a:schemeClr val="tx1"/>
                </a:solidFill>
              </a:rPr>
              <a:t>许多问题求解方法是采用试探搜索法</a:t>
            </a:r>
            <a:endParaRPr lang="en-US" altLang="zh-CN" sz="2400" dirty="0" smtClean="0"/>
          </a:p>
          <a:p>
            <a:pPr marL="457200" lvl="1" indent="0" algn="l">
              <a:lnSpc>
                <a:spcPct val="150000"/>
              </a:lnSpc>
              <a:buFont typeface="Wingdings" panose="05000000000000000000" pitchFamily="2" charset="2"/>
              <a:buNone/>
            </a:pPr>
            <a:r>
              <a:rPr lang="zh-CN" altLang="en-US" sz="2400" dirty="0" smtClean="0">
                <a:solidFill>
                  <a:schemeClr val="tx1"/>
                </a:solidFill>
              </a:rPr>
              <a:t>希望较小的求解空间</a:t>
            </a:r>
            <a:endParaRPr kumimoji="1" lang="zh-CN" altLang="en-US" sz="2400" dirty="0" smtClean="0">
              <a:solidFill>
                <a:schemeClr val="tx1"/>
              </a:solidFill>
            </a:endParaRPr>
          </a:p>
          <a:p>
            <a:pPr lvl="1" eaLnBrk="1" hangingPunct="1">
              <a:lnSpc>
                <a:spcPct val="90000"/>
              </a:lnSpc>
            </a:pPr>
            <a:endParaRPr lang="zh-CN" altLang="en-US" sz="2000" dirty="0" smtClean="0">
              <a:latin typeface="宋体" panose="02010600030101010101" pitchFamily="2" charset="-122"/>
              <a:ea typeface="+mn-ea"/>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482528-200F-4DFE-9C64-E55CAE8171F0}" type="slidenum">
              <a:rPr lang="en-US" altLang="zh-CN" smtClean="0">
                <a:solidFill>
                  <a:prstClr val="black"/>
                </a:solidFill>
              </a:rPr>
              <a:pPr/>
              <a:t>6</a:t>
            </a:fld>
            <a:endParaRPr lang="en-US" altLang="zh-CN" smtClean="0">
              <a:solidFill>
                <a:prstClr val="black"/>
              </a:solidFill>
            </a:endParaRPr>
          </a:p>
        </p:txBody>
      </p:sp>
    </p:spTree>
    <p:extLst>
      <p:ext uri="{BB962C8B-B14F-4D97-AF65-F5344CB8AC3E}">
        <p14:creationId xmlns:p14="http://schemas.microsoft.com/office/powerpoint/2010/main" val="2018014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还有其他合一者吗？</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98</a:t>
            </a:fld>
            <a:endParaRPr lang="zh-CN" altLang="en-US"/>
          </a:p>
        </p:txBody>
      </p:sp>
    </p:spTree>
    <p:extLst>
      <p:ext uri="{BB962C8B-B14F-4D97-AF65-F5344CB8AC3E}">
        <p14:creationId xmlns:p14="http://schemas.microsoft.com/office/powerpoint/2010/main" val="24424116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99</a:t>
            </a:fld>
            <a:endParaRPr lang="zh-CN" altLang="en-US"/>
          </a:p>
        </p:txBody>
      </p:sp>
    </p:spTree>
    <p:extLst>
      <p:ext uri="{BB962C8B-B14F-4D97-AF65-F5344CB8AC3E}">
        <p14:creationId xmlns:p14="http://schemas.microsoft.com/office/powerpoint/2010/main" val="9055885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chemeClr val="tx2"/>
                </a:solidFill>
                <a:latin typeface="Times New Roman" panose="02020603050405020304" pitchFamily="18" charset="0"/>
                <a:ea typeface="黑体" panose="02010609060101010101" pitchFamily="49" charset="-122"/>
              </a:rPr>
              <a:t>不一致集的概念：在对两个谓词公式中的项从左到右进行比较时，那些不相同的项所构成的集合。</a:t>
            </a:r>
            <a:endParaRPr lang="en-US" altLang="zh-CN" sz="1200" b="1" dirty="0" smtClean="0">
              <a:solidFill>
                <a:schemeClr val="tx2"/>
              </a:solidFill>
              <a:latin typeface="Times New Roman" panose="02020603050405020304" pitchFamily="18" charset="0"/>
              <a:ea typeface="黑体" panose="02010609060101010101" pitchFamily="49" charset="-122"/>
            </a:endParaRPr>
          </a:p>
          <a:p>
            <a:endParaRPr lang="en-US" altLang="zh-CN" dirty="0" smtClean="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100</a:t>
            </a:fld>
            <a:endParaRPr lang="zh-CN" altLang="en-US"/>
          </a:p>
        </p:txBody>
      </p:sp>
    </p:spTree>
    <p:extLst>
      <p:ext uri="{BB962C8B-B14F-4D97-AF65-F5344CB8AC3E}">
        <p14:creationId xmlns:p14="http://schemas.microsoft.com/office/powerpoint/2010/main" val="13723854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谓词逻辑推理的基本方法，就是寻找简单有效置换合一，采用消解原理利用消解反演方法求解问题，详见第三章</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102</a:t>
            </a:fld>
            <a:endParaRPr lang="zh-CN" altLang="en-US"/>
          </a:p>
        </p:txBody>
      </p:sp>
    </p:spTree>
    <p:extLst>
      <p:ext uri="{BB962C8B-B14F-4D97-AF65-F5344CB8AC3E}">
        <p14:creationId xmlns:p14="http://schemas.microsoft.com/office/powerpoint/2010/main" val="31196470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103</a:t>
            </a:fld>
            <a:endParaRPr lang="zh-CN" altLang="en-US"/>
          </a:p>
        </p:txBody>
      </p:sp>
    </p:spTree>
    <p:extLst>
      <p:ext uri="{BB962C8B-B14F-4D97-AF65-F5344CB8AC3E}">
        <p14:creationId xmlns:p14="http://schemas.microsoft.com/office/powerpoint/2010/main" val="11379693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104</a:t>
            </a:fld>
            <a:endParaRPr lang="zh-CN" altLang="en-US"/>
          </a:p>
        </p:txBody>
      </p:sp>
    </p:spTree>
    <p:extLst>
      <p:ext uri="{BB962C8B-B14F-4D97-AF65-F5344CB8AC3E}">
        <p14:creationId xmlns:p14="http://schemas.microsoft.com/office/powerpoint/2010/main" val="41474143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105</a:t>
            </a:fld>
            <a:endParaRPr lang="zh-CN" altLang="en-US"/>
          </a:p>
        </p:txBody>
      </p:sp>
    </p:spTree>
    <p:extLst>
      <p:ext uri="{BB962C8B-B14F-4D97-AF65-F5344CB8AC3E}">
        <p14:creationId xmlns:p14="http://schemas.microsoft.com/office/powerpoint/2010/main" val="37933602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rPr>
              <a:t>语义网络可以看成是一种用于存储知识的数据结构，即基于图的数据结构，这里的图可以是有向图，也可以是无向图。</a:t>
            </a:r>
            <a:endParaRPr lang="en-US" altLang="zh-CN" sz="2400" b="1" dirty="0" smtClean="0">
              <a:latin typeface="Times New Roman" panose="02020603050405020304" pitchFamily="18" charset="0"/>
            </a:endParaRPr>
          </a:p>
          <a:p>
            <a:pPr lvl="1">
              <a:lnSpc>
                <a:spcPct val="120000"/>
              </a:lnSpc>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rPr>
              <a:t>使用语义网络，可以很方便地将自然语言的句子用图来表达和存储，用于机器翻译、问答系统和自然语言理解。</a:t>
            </a:r>
            <a:endParaRPr lang="en-US" altLang="zh-CN" sz="2400" b="1"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108</a:t>
            </a:fld>
            <a:endParaRPr lang="zh-CN" altLang="en-US"/>
          </a:p>
        </p:txBody>
      </p:sp>
    </p:spTree>
    <p:extLst>
      <p:ext uri="{BB962C8B-B14F-4D97-AF65-F5344CB8AC3E}">
        <p14:creationId xmlns:p14="http://schemas.microsoft.com/office/powerpoint/2010/main" val="22175542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因为它是一种网络图，我们就可以从图论的观点分析它。</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109</a:t>
            </a:fld>
            <a:endParaRPr lang="zh-CN" altLang="en-US"/>
          </a:p>
        </p:txBody>
      </p:sp>
    </p:spTree>
    <p:extLst>
      <p:ext uri="{BB962C8B-B14F-4D97-AF65-F5344CB8AC3E}">
        <p14:creationId xmlns:p14="http://schemas.microsoft.com/office/powerpoint/2010/main" val="34247783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sz="1200" dirty="0" smtClean="0"/>
              <a:t>语义属于一种二元关系的表示方法。</a:t>
            </a:r>
          </a:p>
          <a:p>
            <a:pPr eaLnBrk="1" hangingPunct="1">
              <a:lnSpc>
                <a:spcPct val="90000"/>
              </a:lnSpc>
            </a:pPr>
            <a:endParaRPr lang="zh-CN" altLang="en-US" sz="1200" dirty="0" smtClean="0"/>
          </a:p>
          <a:p>
            <a:pPr eaLnBrk="1" hangingPunct="1">
              <a:lnSpc>
                <a:spcPct val="90000"/>
              </a:lnSpc>
            </a:pPr>
            <a:r>
              <a:rPr lang="zh-CN" altLang="en-US" sz="1200" dirty="0" smtClean="0"/>
              <a:t>对于复杂问题，用谓词逻辑表示出来，然后置换为二元关系，可由语义网络的表示。</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110</a:t>
            </a:fld>
            <a:endParaRPr lang="zh-CN" altLang="en-US"/>
          </a:p>
        </p:txBody>
      </p:sp>
    </p:spTree>
    <p:extLst>
      <p:ext uri="{BB962C8B-B14F-4D97-AF65-F5344CB8AC3E}">
        <p14:creationId xmlns:p14="http://schemas.microsoft.com/office/powerpoint/2010/main" val="19330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那什么是问题呢？像这个汉诺塔游戏，大家应该都玩过，我们就以二阶汉诺塔问题为例。</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7</a:t>
            </a:fld>
            <a:endParaRPr lang="zh-CN" altLang="en-US"/>
          </a:p>
        </p:txBody>
      </p:sp>
    </p:spTree>
    <p:extLst>
      <p:ext uri="{BB962C8B-B14F-4D97-AF65-F5344CB8AC3E}">
        <p14:creationId xmlns:p14="http://schemas.microsoft.com/office/powerpoint/2010/main" val="7636238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latin typeface="Times New Roman" panose="02020603050405020304" pitchFamily="18" charset="0"/>
              </a:rPr>
              <a:t>体现的是</a:t>
            </a:r>
            <a:r>
              <a:rPr lang="zh-CN" altLang="en-US" sz="1200" b="1" dirty="0" smtClean="0">
                <a:solidFill>
                  <a:srgbClr val="006600"/>
                </a:solidFill>
                <a:latin typeface="Times New Roman" panose="02020603050405020304" pitchFamily="18" charset="0"/>
              </a:rPr>
              <a:t>“具体与抽象”</a:t>
            </a:r>
            <a:r>
              <a:rPr lang="zh-CN" altLang="en-US" sz="1200" b="1" dirty="0" smtClean="0">
                <a:solidFill>
                  <a:srgbClr val="0000CC"/>
                </a:solidFill>
                <a:latin typeface="Times New Roman" panose="02020603050405020304" pitchFamily="18" charset="0"/>
              </a:rPr>
              <a:t>的概念，含义为“是一个”，表示一个事物是另一个事物的一个实例。</a:t>
            </a:r>
            <a:endParaRPr lang="en-US" altLang="zh-CN" sz="1200" b="1" dirty="0" smtClean="0">
              <a:solidFill>
                <a:srgbClr val="0000CC"/>
              </a:solidFill>
              <a:latin typeface="Times New Roman" panose="02020603050405020304" pitchFamily="18" charset="0"/>
            </a:endParaRPr>
          </a:p>
          <a:p>
            <a:r>
              <a:rPr lang="zh-CN" altLang="en-US" sz="1200" b="1" dirty="0" smtClean="0">
                <a:solidFill>
                  <a:srgbClr val="0000CC"/>
                </a:solidFill>
                <a:latin typeface="Times New Roman" panose="02020603050405020304" pitchFamily="18" charset="0"/>
              </a:rPr>
              <a:t>体现的是</a:t>
            </a:r>
            <a:r>
              <a:rPr lang="zh-CN" altLang="en-US" sz="1200" b="1" dirty="0" smtClean="0">
                <a:solidFill>
                  <a:srgbClr val="006600"/>
                </a:solidFill>
                <a:latin typeface="Times New Roman" panose="02020603050405020304" pitchFamily="18" charset="0"/>
              </a:rPr>
              <a:t>“个体与集体”</a:t>
            </a:r>
            <a:r>
              <a:rPr lang="zh-CN" altLang="en-US" sz="1200" b="1" dirty="0" smtClean="0">
                <a:solidFill>
                  <a:srgbClr val="0000CC"/>
                </a:solidFill>
                <a:latin typeface="Times New Roman" panose="02020603050405020304" pitchFamily="18" charset="0"/>
              </a:rPr>
              <a:t>的关系，含义为“是一员”，表示一个事物是另一个事物的一个成员。</a:t>
            </a:r>
            <a:endParaRPr lang="en-US" altLang="zh-CN" sz="1200" b="1" dirty="0" smtClean="0">
              <a:solidFill>
                <a:srgbClr val="0000CC"/>
              </a:solidFill>
              <a:latin typeface="Times New Roman" panose="02020603050405020304" pitchFamily="18" charset="0"/>
            </a:endParaRPr>
          </a:p>
          <a:p>
            <a:r>
              <a:rPr lang="zh-CN" altLang="en-US" sz="1200" b="1" dirty="0" smtClean="0">
                <a:solidFill>
                  <a:srgbClr val="0000CC"/>
                </a:solidFill>
                <a:latin typeface="Times New Roman" panose="02020603050405020304" pitchFamily="18" charset="0"/>
              </a:rPr>
              <a:t>亦称泛化关系，体现的是</a:t>
            </a:r>
            <a:r>
              <a:rPr lang="zh-CN" altLang="en-US" sz="1200" b="1" dirty="0" smtClean="0">
                <a:solidFill>
                  <a:srgbClr val="006600"/>
                </a:solidFill>
                <a:latin typeface="Times New Roman" panose="02020603050405020304" pitchFamily="18" charset="0"/>
              </a:rPr>
              <a:t>“子类与超类”</a:t>
            </a:r>
            <a:r>
              <a:rPr lang="zh-CN" altLang="en-US" sz="1200" b="1" dirty="0" smtClean="0">
                <a:solidFill>
                  <a:srgbClr val="0000CC"/>
                </a:solidFill>
                <a:latin typeface="Times New Roman" panose="02020603050405020304" pitchFamily="18" charset="0"/>
              </a:rPr>
              <a:t>的概念，含义为“是一种”，表示一个事物是另一个事物的一种类型。</a:t>
            </a:r>
            <a:endParaRPr lang="en-US" altLang="zh-CN" sz="1200" b="1" dirty="0" smtClean="0">
              <a:solidFill>
                <a:srgbClr val="0000CC"/>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112</a:t>
            </a:fld>
            <a:endParaRPr lang="zh-CN" altLang="en-US"/>
          </a:p>
        </p:txBody>
      </p:sp>
    </p:spTree>
    <p:extLst>
      <p:ext uri="{BB962C8B-B14F-4D97-AF65-F5344CB8AC3E}">
        <p14:creationId xmlns:p14="http://schemas.microsoft.com/office/powerpoint/2010/main" val="30424325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t>与类属关系的最主要区别是包含关系一般不具备属性的继承性。</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113</a:t>
            </a:fld>
            <a:endParaRPr lang="zh-CN" altLang="en-US"/>
          </a:p>
        </p:txBody>
      </p:sp>
    </p:spTree>
    <p:extLst>
      <p:ext uri="{BB962C8B-B14F-4D97-AF65-F5344CB8AC3E}">
        <p14:creationId xmlns:p14="http://schemas.microsoft.com/office/powerpoint/2010/main" val="19216944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例如，希望定义一个语义网络来表示椅子的概念。</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123</a:t>
            </a:fld>
            <a:endParaRPr lang="zh-CN" altLang="en-US"/>
          </a:p>
        </p:txBody>
      </p:sp>
    </p:spTree>
    <p:extLst>
      <p:ext uri="{BB962C8B-B14F-4D97-AF65-F5344CB8AC3E}">
        <p14:creationId xmlns:p14="http://schemas.microsoft.com/office/powerpoint/2010/main" val="31402644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把李新的汽车的款式这一事实表示为一个语义网络，那么如果要表示王红的汽车就需要另外建立一个网络。如果把汽车作为一个通用的概念，而把李新的汽车作为一个实例，如果要进一步表示王红的汽车，只需扩展这个网络即可。如果要表示更多的汽车，可以进一步扩展这个网络，这样做的优点是当寻找有关汽车的信息，只要首先找到汽车这个节点就可以了。这里汽车节点成为概念节点，李新的汽车成为实例节点。</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124</a:t>
            </a:fld>
            <a:endParaRPr lang="zh-CN" altLang="en-US"/>
          </a:p>
        </p:txBody>
      </p:sp>
    </p:spTree>
    <p:extLst>
      <p:ext uri="{BB962C8B-B14F-4D97-AF65-F5344CB8AC3E}">
        <p14:creationId xmlns:p14="http://schemas.microsoft.com/office/powerpoint/2010/main" val="8038482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3E1D81"/>
                </a:solidFill>
                <a:latin typeface="Times New Roman" panose="02020603050405020304" pitchFamily="18" charset="0"/>
                <a:ea typeface="+mn-ea"/>
              </a:rPr>
              <a:t>建立两个节点，</a:t>
            </a:r>
            <a:r>
              <a:rPr lang="en-US" altLang="zh-CN" sz="1200" b="1" dirty="0" smtClean="0">
                <a:solidFill>
                  <a:srgbClr val="3E1D81"/>
                </a:solidFill>
                <a:latin typeface="Times New Roman" panose="02020603050405020304" pitchFamily="18" charset="0"/>
                <a:ea typeface="+mn-ea"/>
              </a:rPr>
              <a:t>swallow</a:t>
            </a:r>
            <a:r>
              <a:rPr lang="zh-CN" altLang="en-US" sz="1200" b="1" dirty="0" smtClean="0">
                <a:solidFill>
                  <a:srgbClr val="3E1D81"/>
                </a:solidFill>
                <a:latin typeface="Times New Roman" panose="02020603050405020304" pitchFamily="18" charset="0"/>
                <a:ea typeface="+mn-ea"/>
              </a:rPr>
              <a:t>和</a:t>
            </a:r>
            <a:r>
              <a:rPr lang="en-US" altLang="zh-CN" sz="1200" b="1" dirty="0" smtClean="0">
                <a:solidFill>
                  <a:srgbClr val="3E1D81"/>
                </a:solidFill>
                <a:latin typeface="Times New Roman" panose="02020603050405020304" pitchFamily="18" charset="0"/>
                <a:ea typeface="+mn-ea"/>
              </a:rPr>
              <a:t>bird</a:t>
            </a:r>
            <a:r>
              <a:rPr lang="zh-CN" altLang="en-US" sz="1200" b="1" dirty="0" smtClean="0">
                <a:solidFill>
                  <a:srgbClr val="3E1D81"/>
                </a:solidFill>
                <a:latin typeface="Times New Roman" panose="02020603050405020304" pitchFamily="18" charset="0"/>
                <a:ea typeface="+mn-ea"/>
              </a:rPr>
              <a:t>，分别表示燕子和鸟。两节点以“是一个”（</a:t>
            </a:r>
            <a:r>
              <a:rPr lang="en-US" altLang="zh-CN" sz="1200" b="1" dirty="0" smtClean="0">
                <a:solidFill>
                  <a:srgbClr val="3E1D81"/>
                </a:solidFill>
                <a:latin typeface="Times New Roman" panose="02020603050405020304" pitchFamily="18" charset="0"/>
                <a:ea typeface="+mn-ea"/>
              </a:rPr>
              <a:t>ISA</a:t>
            </a:r>
            <a:r>
              <a:rPr lang="zh-CN" altLang="en-US" sz="1200" b="1" dirty="0" smtClean="0">
                <a:solidFill>
                  <a:srgbClr val="3E1D81"/>
                </a:solidFill>
                <a:latin typeface="Times New Roman" panose="02020603050405020304" pitchFamily="18" charset="0"/>
                <a:ea typeface="+mn-ea"/>
              </a:rPr>
              <a:t>）链相连。</a:t>
            </a:r>
            <a:endParaRPr lang="en-US" altLang="zh-CN" sz="1200" b="1" dirty="0" smtClean="0">
              <a:solidFill>
                <a:srgbClr val="3E1D81"/>
              </a:solidFill>
              <a:latin typeface="Times New Roman" panose="02020603050405020304" pitchFamily="18"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3E1D81"/>
                </a:solidFill>
                <a:latin typeface="Times New Roman" panose="02020603050405020304" pitchFamily="18" charset="0"/>
                <a:ea typeface="+mn-ea"/>
              </a:rPr>
              <a:t>只需要在语义网络上增加一个节点</a:t>
            </a:r>
            <a:r>
              <a:rPr lang="en-US" altLang="zh-CN" sz="1200" b="1" dirty="0" smtClean="0">
                <a:solidFill>
                  <a:srgbClr val="3E1D81"/>
                </a:solidFill>
                <a:latin typeface="Times New Roman" panose="02020603050405020304" pitchFamily="18" charset="0"/>
                <a:ea typeface="+mn-ea"/>
              </a:rPr>
              <a:t>XIAOYAN</a:t>
            </a:r>
            <a:r>
              <a:rPr lang="zh-CN" altLang="en-US" sz="1200" b="1" dirty="0" smtClean="0">
                <a:solidFill>
                  <a:srgbClr val="3E1D81"/>
                </a:solidFill>
                <a:latin typeface="Times New Roman" panose="02020603050405020304" pitchFamily="18" charset="0"/>
                <a:ea typeface="+mn-ea"/>
              </a:rPr>
              <a:t>和一根</a:t>
            </a:r>
            <a:r>
              <a:rPr lang="en-US" altLang="zh-CN" sz="1200" b="1" dirty="0" smtClean="0">
                <a:solidFill>
                  <a:srgbClr val="3E1D81"/>
                </a:solidFill>
                <a:latin typeface="Times New Roman" panose="02020603050405020304" pitchFamily="18" charset="0"/>
                <a:ea typeface="+mn-ea"/>
              </a:rPr>
              <a:t>ISA</a:t>
            </a:r>
            <a:r>
              <a:rPr lang="zh-CN" altLang="en-US" sz="1200" b="1" dirty="0" smtClean="0">
                <a:solidFill>
                  <a:srgbClr val="3E1D81"/>
                </a:solidFill>
                <a:latin typeface="Times New Roman" panose="02020603050405020304" pitchFamily="18" charset="0"/>
                <a:ea typeface="+mn-ea"/>
              </a:rPr>
              <a:t>链。</a:t>
            </a:r>
            <a:endParaRPr lang="en-US" altLang="zh-CN" sz="1200" b="1" dirty="0" smtClean="0">
              <a:solidFill>
                <a:srgbClr val="3E1D81"/>
              </a:solidFill>
              <a:latin typeface="Times New Roman" panose="02020603050405020304" pitchFamily="18"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3E1D81"/>
                </a:solidFill>
                <a:latin typeface="Times New Roman" panose="02020603050405020304" pitchFamily="18" charset="0"/>
                <a:ea typeface="+mn-ea"/>
              </a:rPr>
              <a:t>除了按分类学对物体进行分类外，人们通常需要表示有关物体性质的知识</a:t>
            </a:r>
            <a:endParaRPr lang="zh-CN" altLang="en-US" dirty="0" smtClean="0"/>
          </a:p>
          <a:p>
            <a:endParaRPr lang="zh-CN" altLang="en-US" b="1"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125</a:t>
            </a:fld>
            <a:endParaRPr lang="zh-CN" altLang="en-US"/>
          </a:p>
        </p:txBody>
      </p:sp>
    </p:spTree>
    <p:extLst>
      <p:ext uri="{BB962C8B-B14F-4D97-AF65-F5344CB8AC3E}">
        <p14:creationId xmlns:p14="http://schemas.microsoft.com/office/powerpoint/2010/main" val="37307871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3E1D81"/>
                </a:solidFill>
                <a:latin typeface="Times New Roman" panose="02020603050405020304" pitchFamily="18" charset="0"/>
                <a:ea typeface="+mn-ea"/>
              </a:rPr>
              <a:t>上述的语义网络为二元关系，无法表示复杂事实，如 “小燕子从春天到秋天占有巢</a:t>
            </a:r>
            <a:r>
              <a:rPr lang="en-US" altLang="zh-CN" sz="1200" b="1" dirty="0" smtClean="0">
                <a:solidFill>
                  <a:srgbClr val="3E1D81"/>
                </a:solidFill>
                <a:latin typeface="Times New Roman" panose="02020603050405020304" pitchFamily="18" charset="0"/>
                <a:ea typeface="+mn-ea"/>
              </a:rPr>
              <a:t>-1</a:t>
            </a:r>
            <a:r>
              <a:rPr lang="zh-CN" altLang="en-US" sz="1200" b="1" dirty="0" smtClean="0">
                <a:solidFill>
                  <a:srgbClr val="3E1D81"/>
                </a:solidFill>
                <a:latin typeface="Times New Roman" panose="02020603050405020304" pitchFamily="18" charset="0"/>
                <a:ea typeface="+mn-ea"/>
              </a:rPr>
              <a:t>”，现有的语义网络不能实现这一点，占有关系在语义网络中表示为一根链，只能表示二元关系。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126</a:t>
            </a:fld>
            <a:endParaRPr lang="zh-CN" altLang="en-US"/>
          </a:p>
        </p:txBody>
      </p:sp>
    </p:spTree>
    <p:extLst>
      <p:ext uri="{BB962C8B-B14F-4D97-AF65-F5344CB8AC3E}">
        <p14:creationId xmlns:p14="http://schemas.microsoft.com/office/powerpoint/2010/main" val="31832786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3E1D81"/>
                </a:solidFill>
                <a:latin typeface="Times New Roman" panose="02020603050405020304" pitchFamily="18" charset="0"/>
                <a:ea typeface="+mn-ea"/>
              </a:rPr>
              <a:t>如果采用谓词逻辑来表示，要用一个四元的谓词演算</a:t>
            </a:r>
            <a:endParaRPr lang="en-US" altLang="zh-CN" sz="1200" b="1" dirty="0" smtClean="0">
              <a:solidFill>
                <a:srgbClr val="3E1D81"/>
              </a:solidFill>
              <a:latin typeface="Times New Roman" panose="02020603050405020304" pitchFamily="18" charset="0"/>
              <a:ea typeface="+mn-ea"/>
            </a:endParaRPr>
          </a:p>
          <a:p>
            <a:r>
              <a:rPr lang="zh-CN" altLang="en-US" sz="1200" b="1" dirty="0" smtClean="0">
                <a:solidFill>
                  <a:srgbClr val="3E1D81"/>
                </a:solidFill>
                <a:latin typeface="Times New Roman" panose="02020603050405020304" pitchFamily="18" charset="0"/>
                <a:ea typeface="+mn-ea"/>
              </a:rPr>
              <a:t>思考用语义网络如何表示上述四元谓词公式？需要一个和这样的四元谓词演算等价的，能够表示占有关系的起始时间、终止时间、占有者和所有物的语义网络。</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128</a:t>
            </a:fld>
            <a:endParaRPr lang="zh-CN" altLang="en-US"/>
          </a:p>
        </p:txBody>
      </p:sp>
    </p:spTree>
    <p:extLst>
      <p:ext uri="{BB962C8B-B14F-4D97-AF65-F5344CB8AC3E}">
        <p14:creationId xmlns:p14="http://schemas.microsoft.com/office/powerpoint/2010/main" val="22934583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129</a:t>
            </a:fld>
            <a:endParaRPr lang="zh-CN" altLang="en-US"/>
          </a:p>
        </p:txBody>
      </p:sp>
    </p:spTree>
    <p:extLst>
      <p:ext uri="{BB962C8B-B14F-4D97-AF65-F5344CB8AC3E}">
        <p14:creationId xmlns:p14="http://schemas.microsoft.com/office/powerpoint/2010/main" val="23591808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给是个重要节点，其他节点都围绕着给这个节点。这个是节点表示动作</a:t>
            </a:r>
            <a:endParaRPr lang="en-US" altLang="zh-CN" dirty="0" smtClean="0"/>
          </a:p>
          <a:p>
            <a:r>
              <a:rPr lang="zh-CN" altLang="en-US" dirty="0" smtClean="0"/>
              <a:t>谓词逻辑法：</a:t>
            </a:r>
            <a:r>
              <a:rPr lang="en-US" altLang="zh-CN" dirty="0" smtClean="0"/>
              <a:t>GAVE</a:t>
            </a:r>
            <a:r>
              <a:rPr lang="zh-CN" altLang="en-US" dirty="0" smtClean="0"/>
              <a:t>（</a:t>
            </a:r>
            <a:r>
              <a:rPr lang="en-US" altLang="zh-CN" dirty="0" smtClean="0"/>
              <a:t>XIAOWANG</a:t>
            </a:r>
            <a:r>
              <a:rPr lang="zh-CN" altLang="en-US" dirty="0" smtClean="0"/>
              <a:t>，</a:t>
            </a:r>
            <a:r>
              <a:rPr lang="en-US" altLang="zh-CN" dirty="0" smtClean="0"/>
              <a:t>XIAOLIN</a:t>
            </a:r>
            <a:r>
              <a:rPr lang="zh-CN" altLang="en-US" dirty="0" smtClean="0"/>
              <a:t>，</a:t>
            </a:r>
            <a:r>
              <a:rPr lang="en-US" altLang="zh-CN" dirty="0" smtClean="0"/>
              <a:t>BOOK</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130</a:t>
            </a:fld>
            <a:endParaRPr lang="zh-CN" altLang="en-US"/>
          </a:p>
        </p:txBody>
      </p:sp>
    </p:spTree>
    <p:extLst>
      <p:ext uri="{BB962C8B-B14F-4D97-AF65-F5344CB8AC3E}">
        <p14:creationId xmlns:p14="http://schemas.microsoft.com/office/powerpoint/2010/main" val="20431493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节点还可以表示事件。比如上例可以写成这样，中心节点描述的是给这个事件。</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131</a:t>
            </a:fld>
            <a:endParaRPr lang="zh-CN" altLang="en-US"/>
          </a:p>
        </p:txBody>
      </p:sp>
    </p:spTree>
    <p:extLst>
      <p:ext uri="{BB962C8B-B14F-4D97-AF65-F5344CB8AC3E}">
        <p14:creationId xmlns:p14="http://schemas.microsoft.com/office/powerpoint/2010/main" val="342150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这个方法是通过在这个解空间内寻找一个解来求解问题。而这种基于解答空间的问题表示和求解方法</a:t>
            </a:r>
            <a:r>
              <a:rPr lang="zh-CN" altLang="en-US" sz="1200" kern="1200" dirty="0" smtClean="0">
                <a:solidFill>
                  <a:schemeClr val="tx1"/>
                </a:solidFill>
                <a:effectLst/>
                <a:latin typeface="Arial" charset="0"/>
                <a:ea typeface="宋体" pitchFamily="2" charset="-122"/>
                <a:cs typeface="+mn-cs"/>
              </a:rPr>
              <a:t>就</a:t>
            </a:r>
            <a:r>
              <a:rPr lang="zh-CN" altLang="zh-CN" sz="1200" kern="1200" dirty="0" smtClean="0">
                <a:solidFill>
                  <a:schemeClr val="tx1"/>
                </a:solidFill>
                <a:effectLst/>
                <a:latin typeface="Arial" charset="0"/>
                <a:ea typeface="宋体" pitchFamily="2" charset="-122"/>
                <a:cs typeface="+mn-cs"/>
              </a:rPr>
              <a:t>称为状态空间法。它是人工智能中最基本的形式化方法，也是这节课介绍的主要内容。</a:t>
            </a:r>
          </a:p>
          <a:p>
            <a:endParaRPr lang="zh-CN" altLang="en-US" dirty="0"/>
          </a:p>
        </p:txBody>
      </p:sp>
      <p:sp>
        <p:nvSpPr>
          <p:cNvPr id="4" name="灯片编号占位符 3"/>
          <p:cNvSpPr>
            <a:spLocks noGrp="1"/>
          </p:cNvSpPr>
          <p:nvPr>
            <p:ph type="sldNum" sz="quarter" idx="10"/>
          </p:nvPr>
        </p:nvSpPr>
        <p:spPr/>
        <p:txBody>
          <a:bodyPr/>
          <a:lstStyle/>
          <a:p>
            <a:pPr>
              <a:defRPr/>
            </a:pPr>
            <a:fld id="{3E258770-7AE8-4BA1-8E34-46707C58B51B}" type="slidenum">
              <a:rPr lang="en-US" altLang="zh-CN" smtClean="0">
                <a:solidFill>
                  <a:prstClr val="black"/>
                </a:solidFill>
              </a:rPr>
              <a:pPr>
                <a:defRPr/>
              </a:pPr>
              <a:t>8</a:t>
            </a:fld>
            <a:endParaRPr lang="en-US" altLang="zh-CN">
              <a:solidFill>
                <a:prstClr val="black"/>
              </a:solidFill>
            </a:endParaRPr>
          </a:p>
        </p:txBody>
      </p:sp>
    </p:spTree>
    <p:extLst>
      <p:ext uri="{BB962C8B-B14F-4D97-AF65-F5344CB8AC3E}">
        <p14:creationId xmlns:p14="http://schemas.microsoft.com/office/powerpoint/2010/main" val="29638058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3E1D81"/>
                </a:solidFill>
                <a:latin typeface="Times New Roman" panose="02020603050405020304" pitchFamily="18" charset="0"/>
                <a:ea typeface="+mn-ea"/>
              </a:rPr>
              <a:t>谓词逻辑表示为</a:t>
            </a:r>
            <a:r>
              <a:rPr lang="en-US" altLang="zh-CN" sz="2400" b="1" dirty="0" smtClean="0">
                <a:solidFill>
                  <a:srgbClr val="3E1D81"/>
                </a:solidFill>
                <a:latin typeface="Times New Roman" panose="02020603050405020304" pitchFamily="18" charset="0"/>
                <a:ea typeface="+mn-ea"/>
              </a:rPr>
              <a:t>SCORE(BU</a:t>
            </a:r>
            <a:r>
              <a:rPr lang="zh-CN" altLang="en-US" sz="2400" b="1" dirty="0" smtClean="0">
                <a:solidFill>
                  <a:srgbClr val="3E1D81"/>
                </a:solidFill>
                <a:latin typeface="Times New Roman" panose="02020603050405020304" pitchFamily="18" charset="0"/>
                <a:ea typeface="+mn-ea"/>
              </a:rPr>
              <a:t>，</a:t>
            </a:r>
            <a:r>
              <a:rPr lang="en-US" altLang="zh-CN" sz="2400" b="1" dirty="0" smtClean="0">
                <a:solidFill>
                  <a:srgbClr val="3E1D81"/>
                </a:solidFill>
                <a:latin typeface="Times New Roman" panose="02020603050405020304" pitchFamily="18" charset="0"/>
                <a:ea typeface="+mn-ea"/>
              </a:rPr>
              <a:t>TU</a:t>
            </a:r>
            <a:r>
              <a:rPr lang="zh-CN" altLang="en-US" sz="2400" b="1" dirty="0" smtClean="0">
                <a:solidFill>
                  <a:srgbClr val="3E1D81"/>
                </a:solidFill>
                <a:latin typeface="Times New Roman" panose="02020603050405020304" pitchFamily="18" charset="0"/>
                <a:ea typeface="+mn-ea"/>
              </a:rPr>
              <a:t>，</a:t>
            </a:r>
            <a:r>
              <a:rPr lang="en-US" altLang="zh-CN" sz="2400" b="1" dirty="0" smtClean="0">
                <a:solidFill>
                  <a:srgbClr val="3E1D81"/>
                </a:solidFill>
                <a:latin typeface="Times New Roman" panose="02020603050405020304" pitchFamily="18" charset="0"/>
                <a:ea typeface="+mn-ea"/>
              </a:rPr>
              <a:t>(85-89))</a:t>
            </a:r>
            <a:r>
              <a:rPr lang="zh-CN" altLang="en-US" sz="2400" b="1" dirty="0" smtClean="0">
                <a:solidFill>
                  <a:srgbClr val="3E1D81"/>
                </a:solidFill>
                <a:latin typeface="Times New Roman" panose="02020603050405020304" pitchFamily="18" charset="0"/>
                <a:ea typeface="+mn-ea"/>
              </a:rPr>
              <a:t>，表示式中包含</a:t>
            </a:r>
            <a:r>
              <a:rPr lang="en-US" altLang="zh-CN" sz="2400" b="1" dirty="0" smtClean="0">
                <a:solidFill>
                  <a:srgbClr val="3E1D81"/>
                </a:solidFill>
                <a:latin typeface="Times New Roman" panose="02020603050405020304" pitchFamily="18" charset="0"/>
                <a:ea typeface="+mn-ea"/>
              </a:rPr>
              <a:t>3</a:t>
            </a:r>
            <a:r>
              <a:rPr lang="zh-CN" altLang="en-US" sz="2400" b="1" dirty="0" smtClean="0">
                <a:solidFill>
                  <a:srgbClr val="3E1D81"/>
                </a:solidFill>
                <a:latin typeface="Times New Roman" panose="02020603050405020304" pitchFamily="18" charset="0"/>
                <a:ea typeface="+mn-ea"/>
              </a:rPr>
              <a:t>项。</a:t>
            </a:r>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132</a:t>
            </a:fld>
            <a:endParaRPr lang="zh-CN" altLang="en-US"/>
          </a:p>
        </p:txBody>
      </p:sp>
    </p:spTree>
    <p:extLst>
      <p:ext uri="{BB962C8B-B14F-4D97-AF65-F5344CB8AC3E}">
        <p14:creationId xmlns:p14="http://schemas.microsoft.com/office/powerpoint/2010/main" val="19551895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0000CC"/>
                </a:solidFill>
                <a:latin typeface="Times New Roman" panose="02020603050405020304" pitchFamily="18" charset="0"/>
              </a:rPr>
              <a:t>该蕴含关系的语义网络如下图。其中，在前提条件中，机器人竞赛的组织者是学校，参赛对象是学生操纵的机器人，而机器人只不过是一种智能机器。</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135</a:t>
            </a:fld>
            <a:endParaRPr lang="zh-CN" altLang="en-US"/>
          </a:p>
        </p:txBody>
      </p:sp>
    </p:spTree>
    <p:extLst>
      <p:ext uri="{BB962C8B-B14F-4D97-AF65-F5344CB8AC3E}">
        <p14:creationId xmlns:p14="http://schemas.microsoft.com/office/powerpoint/2010/main" val="27207597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把复杂命题划分为若干个子命题，每一个子命题用一个较简单的语义网络表示，称为个子空间，多个子空间构成一个大空间。每个子空间看作大空间中的一个结点，称作超结点。空间可以逐层嵌套，子空间之间用弧互相连接。</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136</a:t>
            </a:fld>
            <a:endParaRPr lang="zh-CN" altLang="en-US"/>
          </a:p>
        </p:txBody>
      </p:sp>
    </p:spTree>
    <p:extLst>
      <p:ext uri="{BB962C8B-B14F-4D97-AF65-F5344CB8AC3E}">
        <p14:creationId xmlns:p14="http://schemas.microsoft.com/office/powerpoint/2010/main" val="10258733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0000CC"/>
                </a:solidFill>
                <a:latin typeface="Times New Roman" panose="02020603050405020304" pitchFamily="18" charset="0"/>
              </a:rPr>
              <a:t>这样，</a:t>
            </a:r>
            <a:r>
              <a:rPr lang="en-US" altLang="zh-CN" sz="1200" b="1" dirty="0" smtClean="0">
                <a:solidFill>
                  <a:srgbClr val="0000CC"/>
                </a:solidFill>
                <a:latin typeface="Times New Roman" panose="02020603050405020304" pitchFamily="18" charset="0"/>
              </a:rPr>
              <a:t>s</a:t>
            </a:r>
            <a:r>
              <a:rPr lang="zh-CN" altLang="en-US" sz="1200" b="1" dirty="0" smtClean="0">
                <a:solidFill>
                  <a:srgbClr val="0000CC"/>
                </a:solidFill>
                <a:latin typeface="Times New Roman" panose="02020603050405020304" pitchFamily="18" charset="0"/>
              </a:rPr>
              <a:t>、</a:t>
            </a:r>
            <a:r>
              <a:rPr lang="en-US" altLang="zh-CN" sz="1200" b="1" dirty="0" smtClean="0">
                <a:solidFill>
                  <a:srgbClr val="0000CC"/>
                </a:solidFill>
                <a:latin typeface="Times New Roman" panose="02020603050405020304" pitchFamily="18" charset="0"/>
              </a:rPr>
              <a:t>r</a:t>
            </a:r>
            <a:r>
              <a:rPr lang="zh-CN" altLang="en-US" sz="1200" b="1" dirty="0" smtClean="0">
                <a:solidFill>
                  <a:srgbClr val="0000CC"/>
                </a:solidFill>
                <a:latin typeface="Times New Roman" panose="02020603050405020304" pitchFamily="18" charset="0"/>
              </a:rPr>
              <a:t>、</a:t>
            </a:r>
            <a:r>
              <a:rPr lang="en-US" altLang="zh-CN" sz="1200" b="1" dirty="0" smtClean="0">
                <a:solidFill>
                  <a:srgbClr val="0000CC"/>
                </a:solidFill>
                <a:latin typeface="Times New Roman" panose="02020603050405020304" pitchFamily="18" charset="0"/>
              </a:rPr>
              <a:t>p</a:t>
            </a:r>
            <a:r>
              <a:rPr lang="zh-CN" altLang="en-US" sz="1200" b="1" dirty="0" smtClean="0">
                <a:solidFill>
                  <a:srgbClr val="0000CC"/>
                </a:solidFill>
                <a:latin typeface="Times New Roman" panose="02020603050405020304" pitchFamily="18" charset="0"/>
              </a:rPr>
              <a:t>之间的语义联系就构成一个子空间，它表示对每一个学生</a:t>
            </a:r>
            <a:r>
              <a:rPr lang="en-US" altLang="zh-CN" sz="1200" b="1" dirty="0" smtClean="0">
                <a:solidFill>
                  <a:srgbClr val="0000CC"/>
                </a:solidFill>
                <a:latin typeface="Times New Roman" panose="02020603050405020304" pitchFamily="18" charset="0"/>
              </a:rPr>
              <a:t>s</a:t>
            </a:r>
            <a:r>
              <a:rPr lang="zh-CN" altLang="en-US" sz="1200" b="1" dirty="0" smtClean="0">
                <a:solidFill>
                  <a:srgbClr val="0000CC"/>
                </a:solidFill>
                <a:latin typeface="Times New Roman" panose="02020603050405020304" pitchFamily="18" charset="0"/>
              </a:rPr>
              <a:t>，都存在一个学习事件</a:t>
            </a:r>
            <a:r>
              <a:rPr lang="en-US" altLang="zh-CN" sz="1200" b="1" dirty="0" smtClean="0">
                <a:solidFill>
                  <a:srgbClr val="0000CC"/>
                </a:solidFill>
                <a:latin typeface="Times New Roman" panose="02020603050405020304" pitchFamily="18" charset="0"/>
              </a:rPr>
              <a:t>r</a:t>
            </a:r>
            <a:r>
              <a:rPr lang="zh-CN" altLang="en-US" sz="1200" b="1" dirty="0" smtClean="0">
                <a:solidFill>
                  <a:srgbClr val="0000CC"/>
                </a:solidFill>
                <a:latin typeface="Times New Roman" panose="02020603050405020304" pitchFamily="18" charset="0"/>
              </a:rPr>
              <a:t>和一门程序设计语言</a:t>
            </a:r>
            <a:r>
              <a:rPr lang="en-US" altLang="zh-CN" sz="1200" b="1" dirty="0" smtClean="0">
                <a:solidFill>
                  <a:srgbClr val="0000CC"/>
                </a:solidFill>
                <a:latin typeface="Times New Roman" panose="02020603050405020304" pitchFamily="18" charset="0"/>
              </a:rPr>
              <a:t>p</a:t>
            </a:r>
            <a:r>
              <a:rPr lang="zh-CN" altLang="en-US" sz="1200" b="1" dirty="0" smtClean="0">
                <a:solidFill>
                  <a:srgbClr val="0000CC"/>
                </a:solidFill>
                <a:latin typeface="Times New Roman" panose="02020603050405020304" pitchFamily="18" charset="0"/>
              </a:rPr>
              <a:t>。</a:t>
            </a:r>
          </a:p>
          <a:p>
            <a:r>
              <a:rPr lang="zh-CN" altLang="en-US" sz="1200" b="1" dirty="0" smtClean="0">
                <a:solidFill>
                  <a:srgbClr val="0000CC"/>
                </a:solidFill>
                <a:latin typeface="Times New Roman" panose="02020603050405020304" pitchFamily="18" charset="0"/>
              </a:rPr>
              <a:t>在从结点</a:t>
            </a:r>
            <a:r>
              <a:rPr lang="en-US" altLang="zh-CN" sz="1200" b="1" dirty="0" smtClean="0">
                <a:solidFill>
                  <a:srgbClr val="0000CC"/>
                </a:solidFill>
                <a:latin typeface="Times New Roman" panose="02020603050405020304" pitchFamily="18" charset="0"/>
              </a:rPr>
              <a:t>g</a:t>
            </a:r>
            <a:r>
              <a:rPr lang="zh-CN" altLang="en-US" sz="1200" b="1" dirty="0" smtClean="0">
                <a:solidFill>
                  <a:srgbClr val="0000CC"/>
                </a:solidFill>
                <a:latin typeface="Times New Roman" panose="02020603050405020304" pitchFamily="18" charset="0"/>
              </a:rPr>
              <a:t>引出的三条弧中，弧“</a:t>
            </a:r>
            <a:r>
              <a:rPr lang="en-US" altLang="zh-CN" sz="1200" b="1" dirty="0" smtClean="0">
                <a:solidFill>
                  <a:srgbClr val="0000CC"/>
                </a:solidFill>
                <a:latin typeface="Times New Roman" panose="02020603050405020304" pitchFamily="18" charset="0"/>
              </a:rPr>
              <a:t>ISA”</a:t>
            </a:r>
            <a:r>
              <a:rPr lang="zh-CN" altLang="en-US" sz="1200" b="1" dirty="0" smtClean="0">
                <a:solidFill>
                  <a:srgbClr val="0000CC"/>
                </a:solidFill>
                <a:latin typeface="Times New Roman" panose="02020603050405020304" pitchFamily="18" charset="0"/>
              </a:rPr>
              <a:t>说明结点</a:t>
            </a:r>
            <a:r>
              <a:rPr lang="en-US" altLang="zh-CN" sz="1200" b="1" dirty="0" smtClean="0">
                <a:solidFill>
                  <a:srgbClr val="0000CC"/>
                </a:solidFill>
                <a:latin typeface="Times New Roman" panose="02020603050405020304" pitchFamily="18" charset="0"/>
              </a:rPr>
              <a:t>g</a:t>
            </a:r>
            <a:r>
              <a:rPr lang="zh-CN" altLang="en-US" sz="1200" b="1" dirty="0" smtClean="0">
                <a:solidFill>
                  <a:srgbClr val="0000CC"/>
                </a:solidFill>
                <a:latin typeface="Times New Roman" panose="02020603050405020304" pitchFamily="18" charset="0"/>
              </a:rPr>
              <a:t>是</a:t>
            </a:r>
            <a:r>
              <a:rPr lang="en-US" altLang="zh-CN" sz="1200" b="1" dirty="0" smtClean="0">
                <a:solidFill>
                  <a:srgbClr val="0000CC"/>
                </a:solidFill>
                <a:latin typeface="Times New Roman" panose="02020603050405020304" pitchFamily="18" charset="0"/>
              </a:rPr>
              <a:t>GS</a:t>
            </a:r>
            <a:r>
              <a:rPr lang="zh-CN" altLang="en-US" sz="1200" b="1" dirty="0" smtClean="0">
                <a:solidFill>
                  <a:srgbClr val="0000CC"/>
                </a:solidFill>
                <a:latin typeface="Times New Roman" panose="02020603050405020304" pitchFamily="18" charset="0"/>
              </a:rPr>
              <a:t>中一个实例；</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137</a:t>
            </a:fld>
            <a:endParaRPr lang="zh-CN" altLang="en-US"/>
          </a:p>
        </p:txBody>
      </p:sp>
    </p:spTree>
    <p:extLst>
      <p:ext uri="{BB962C8B-B14F-4D97-AF65-F5344CB8AC3E}">
        <p14:creationId xmlns:p14="http://schemas.microsoft.com/office/powerpoint/2010/main" val="36246647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latin typeface="Times New Roman" panose="02020603050405020304" pitchFamily="18" charset="0"/>
              </a:rPr>
              <a:t> </a:t>
            </a:r>
            <a:r>
              <a:rPr lang="zh-CN" altLang="en-US" sz="1200" b="1" dirty="0" smtClean="0">
                <a:solidFill>
                  <a:srgbClr val="0000CC"/>
                </a:solidFill>
                <a:latin typeface="Times New Roman" panose="02020603050405020304" pitchFamily="18" charset="0"/>
              </a:rPr>
              <a:t>每一个全称量词都需要一条这样的弧，子空间中有多少个全称量词，就需要有多少条这样的弧。其中，结点</a:t>
            </a:r>
            <a:r>
              <a:rPr lang="en-US" altLang="zh-CN" sz="1200" b="1" dirty="0" smtClean="0">
                <a:solidFill>
                  <a:srgbClr val="0000CC"/>
                </a:solidFill>
                <a:latin typeface="Times New Roman" panose="02020603050405020304" pitchFamily="18" charset="0"/>
              </a:rPr>
              <a:t>g</a:t>
            </a:r>
            <a:r>
              <a:rPr lang="zh-CN" altLang="en-US" sz="1200" b="1" dirty="0" smtClean="0">
                <a:solidFill>
                  <a:srgbClr val="0000CC"/>
                </a:solidFill>
                <a:latin typeface="Times New Roman" panose="02020603050405020304" pitchFamily="18" charset="0"/>
              </a:rPr>
              <a:t>有两条指向全称变量的弧。</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138</a:t>
            </a:fld>
            <a:endParaRPr lang="zh-CN" altLang="en-US"/>
          </a:p>
        </p:txBody>
      </p:sp>
    </p:spTree>
    <p:extLst>
      <p:ext uri="{BB962C8B-B14F-4D97-AF65-F5344CB8AC3E}">
        <p14:creationId xmlns:p14="http://schemas.microsoft.com/office/powerpoint/2010/main" val="4600024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0000CC"/>
                </a:solidFill>
                <a:latin typeface="Times New Roman" panose="02020603050405020304" pitchFamily="18" charset="0"/>
              </a:rPr>
              <a:t>另外，在网络分区技术中，要求</a:t>
            </a:r>
            <a:r>
              <a:rPr lang="en-US" altLang="zh-CN" sz="1200" b="1" dirty="0" smtClean="0">
                <a:solidFill>
                  <a:srgbClr val="0000CC"/>
                </a:solidFill>
                <a:latin typeface="Times New Roman" panose="02020603050405020304" pitchFamily="18" charset="0"/>
              </a:rPr>
              <a:t>F</a:t>
            </a:r>
            <a:r>
              <a:rPr lang="zh-CN" altLang="en-US" sz="1200" b="1" dirty="0" smtClean="0">
                <a:solidFill>
                  <a:srgbClr val="0000CC"/>
                </a:solidFill>
                <a:latin typeface="Times New Roman" panose="02020603050405020304" pitchFamily="18" charset="0"/>
              </a:rPr>
              <a:t>指向的子空间中的所有非全称变量结点都应该是存在量词约束的变量，否则应放在子空间的外面。</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139</a:t>
            </a:fld>
            <a:endParaRPr lang="zh-CN" altLang="en-US"/>
          </a:p>
        </p:txBody>
      </p:sp>
    </p:spTree>
    <p:extLst>
      <p:ext uri="{BB962C8B-B14F-4D97-AF65-F5344CB8AC3E}">
        <p14:creationId xmlns:p14="http://schemas.microsoft.com/office/powerpoint/2010/main" val="10115953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buClr>
                <a:schemeClr val="hlink"/>
              </a:buClr>
              <a:buFont typeface="Wingdings" panose="05000000000000000000" pitchFamily="2" charset="2"/>
              <a:buChar char="ü"/>
            </a:pPr>
            <a:r>
              <a:rPr lang="zh-CN" altLang="en-US" sz="2400" b="1" dirty="0" smtClean="0"/>
              <a:t>除了</a:t>
            </a:r>
            <a:r>
              <a:rPr lang="en-US" altLang="zh-CN" sz="2400" b="1" dirty="0" smtClean="0"/>
              <a:t>ISA</a:t>
            </a:r>
            <a:r>
              <a:rPr lang="zh-CN" altLang="en-US" sz="2400" b="1" dirty="0" smtClean="0"/>
              <a:t>链以外，另外还有一种</a:t>
            </a:r>
            <a:r>
              <a:rPr lang="en-US" altLang="zh-CN" sz="2400" b="1" dirty="0" smtClean="0"/>
              <a:t>AKO(A-KIND-OF)</a:t>
            </a:r>
            <a:r>
              <a:rPr lang="zh-CN" altLang="en-US" sz="2400" b="1" dirty="0" smtClean="0"/>
              <a:t>链也可被用于语义网络中的描述或特性的继承。 </a:t>
            </a:r>
            <a:endParaRPr lang="en-US" altLang="zh-CN" sz="2400" b="1" dirty="0" smtClean="0"/>
          </a:p>
          <a:p>
            <a:pPr lvl="1">
              <a:spcBef>
                <a:spcPts val="0"/>
              </a:spcBef>
              <a:buClr>
                <a:schemeClr val="hlink"/>
              </a:buClr>
              <a:buFont typeface="Wingdings" panose="05000000000000000000" pitchFamily="2" charset="2"/>
              <a:buChar char="ü"/>
            </a:pPr>
            <a:r>
              <a:rPr lang="en-US" altLang="zh-CN" sz="2400" b="1" dirty="0" smtClean="0"/>
              <a:t>ISA</a:t>
            </a:r>
            <a:r>
              <a:rPr lang="zh-CN" altLang="en-US" sz="2400" b="1" dirty="0" smtClean="0"/>
              <a:t>和</a:t>
            </a:r>
            <a:r>
              <a:rPr lang="en-US" altLang="zh-CN" sz="2400" b="1" dirty="0" smtClean="0"/>
              <a:t>AKO</a:t>
            </a:r>
            <a:r>
              <a:rPr lang="zh-CN" altLang="en-US" sz="2400" b="1" dirty="0" smtClean="0"/>
              <a:t>链直接地表示类的成员关系以及子类和类之间的关系，提供了一种把知识从某一层传递到另一层的途径。</a:t>
            </a:r>
            <a:endParaRPr lang="en-US" altLang="zh-CN" sz="2400" b="1" dirty="0" smtClean="0"/>
          </a:p>
          <a:p>
            <a:pPr lvl="1">
              <a:spcBef>
                <a:spcPts val="0"/>
              </a:spcBef>
              <a:buClr>
                <a:schemeClr val="hlink"/>
              </a:buClr>
              <a:buFont typeface="Wingdings" panose="05000000000000000000" pitchFamily="2" charset="2"/>
              <a:buChar char="ü"/>
            </a:pPr>
            <a:r>
              <a:rPr lang="zh-CN" altLang="en-US" sz="2400" b="1" dirty="0" smtClean="0"/>
              <a:t>为了能利用语义网络的继承特性进行推理，还需要一个搜索程序用来在合适的节点寻找合适的槽。</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143</a:t>
            </a:fld>
            <a:endParaRPr lang="zh-CN" altLang="en-US"/>
          </a:p>
        </p:txBody>
      </p:sp>
    </p:spTree>
    <p:extLst>
      <p:ext uri="{BB962C8B-B14F-4D97-AF65-F5344CB8AC3E}">
        <p14:creationId xmlns:p14="http://schemas.microsoft.com/office/powerpoint/2010/main" val="16721297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600"/>
              </a:spcBef>
              <a:spcAft>
                <a:spcPts val="600"/>
              </a:spcAft>
              <a:buClr>
                <a:schemeClr val="hlink"/>
              </a:buClr>
              <a:buFont typeface="Wingdings" panose="05000000000000000000" pitchFamily="2" charset="2"/>
              <a:buNone/>
            </a:pPr>
            <a:r>
              <a:rPr lang="zh-CN" altLang="en-US" sz="2400" b="1" dirty="0" smtClean="0"/>
              <a:t>在某些情况下，当我们不知道值时，可以利用已知信息来计算。</a:t>
            </a:r>
            <a:r>
              <a:rPr lang="zh-CN" altLang="en-US" sz="2400" b="1" dirty="0" smtClean="0">
                <a:solidFill>
                  <a:schemeClr val="tx2"/>
                </a:solidFill>
              </a:rPr>
              <a:t>例</a:t>
            </a:r>
            <a:r>
              <a:rPr lang="en-US" altLang="zh-CN" sz="2400" b="1" dirty="0" smtClean="0">
                <a:solidFill>
                  <a:schemeClr val="tx2"/>
                </a:solidFill>
              </a:rPr>
              <a:t>: </a:t>
            </a:r>
            <a:r>
              <a:rPr lang="zh-CN" altLang="en-US" sz="2400" b="1" dirty="0" smtClean="0">
                <a:solidFill>
                  <a:schemeClr val="tx2"/>
                </a:solidFill>
              </a:rPr>
              <a:t>根据体积和物质的密度来计算积木的重量</a:t>
            </a:r>
            <a:r>
              <a:rPr lang="zh-CN" altLang="en-US" sz="2400" b="1" dirty="0" smtClean="0"/>
              <a:t>。程序称为</a:t>
            </a:r>
            <a:r>
              <a:rPr lang="en-US" altLang="zh-CN" sz="2400" b="1" dirty="0" smtClean="0"/>
              <a:t>if-needed(</a:t>
            </a:r>
            <a:r>
              <a:rPr lang="zh-CN" altLang="en-US" sz="2400" b="1" dirty="0" smtClean="0"/>
              <a:t>如果需要</a:t>
            </a:r>
            <a:r>
              <a:rPr lang="en-US" altLang="zh-CN" sz="2400" b="1" dirty="0" smtClean="0"/>
              <a:t>)</a:t>
            </a:r>
            <a:r>
              <a:rPr lang="zh-CN" altLang="en-US" sz="2400" b="1" dirty="0" smtClean="0"/>
              <a:t>程序。</a:t>
            </a:r>
            <a:endParaRPr lang="en-US" altLang="zh-CN" sz="2400" b="1" dirty="0" smtClean="0"/>
          </a:p>
          <a:p>
            <a:pPr marL="342900" lvl="4" indent="-342900">
              <a:buFont typeface="Wingdings" panose="05000000000000000000" pitchFamily="2" charset="2"/>
              <a:buChar char="l"/>
              <a:defRPr/>
            </a:pPr>
            <a:r>
              <a:rPr lang="zh-CN" altLang="en-US" sz="2400" dirty="0" smtClean="0"/>
              <a:t>一个重量确定程序存放在</a:t>
            </a:r>
            <a:r>
              <a:rPr lang="en-US" altLang="zh-CN" sz="2400" dirty="0" smtClean="0"/>
              <a:t>BLOCK</a:t>
            </a:r>
            <a:r>
              <a:rPr lang="zh-CN" altLang="en-US" sz="2400" dirty="0" smtClean="0"/>
              <a:t>节点的</a:t>
            </a:r>
            <a:r>
              <a:rPr lang="en-US" altLang="zh-CN" sz="2400" dirty="0" smtClean="0"/>
              <a:t>WEIGHT</a:t>
            </a:r>
            <a:r>
              <a:rPr lang="zh-CN" altLang="en-US" sz="2400" dirty="0" smtClean="0"/>
              <a:t>的</a:t>
            </a:r>
            <a:r>
              <a:rPr lang="en-US" altLang="zh-CN" sz="2400" dirty="0" smtClean="0"/>
              <a:t>IF-NEEDED</a:t>
            </a:r>
            <a:r>
              <a:rPr lang="zh-CN" altLang="en-US" sz="2400" dirty="0" smtClean="0"/>
              <a:t>中。</a:t>
            </a:r>
            <a:r>
              <a:rPr lang="zh-CN" altLang="en-US" sz="2400" dirty="0" smtClean="0">
                <a:latin typeface="+mn-ea"/>
              </a:rPr>
              <a:t>在需要的时候执行</a:t>
            </a:r>
            <a:r>
              <a:rPr lang="en-US" altLang="zh-CN" sz="2400" dirty="0" smtClean="0">
                <a:latin typeface="+mn-ea"/>
              </a:rPr>
              <a:t>BLOCK</a:t>
            </a:r>
            <a:r>
              <a:rPr lang="zh-CN" altLang="en-US" sz="2400" dirty="0" smtClean="0">
                <a:latin typeface="+mn-ea"/>
              </a:rPr>
              <a:t>节点中的程序，就可以根据</a:t>
            </a:r>
            <a:r>
              <a:rPr lang="en-US" altLang="zh-CN" sz="2400" dirty="0" smtClean="0">
                <a:latin typeface="+mn-ea"/>
              </a:rPr>
              <a:t>BRLCK1</a:t>
            </a:r>
            <a:r>
              <a:rPr lang="zh-CN" altLang="en-US" sz="2400" dirty="0" smtClean="0">
                <a:latin typeface="+mn-ea"/>
              </a:rPr>
              <a:t>的体积和密度计算出其重量，并把计算结果存入</a:t>
            </a:r>
            <a:r>
              <a:rPr lang="en-US" altLang="zh-CN" sz="2400" dirty="0" smtClean="0">
                <a:latin typeface="+mn-ea"/>
              </a:rPr>
              <a:t>BRICK1</a:t>
            </a:r>
            <a:r>
              <a:rPr lang="zh-CN" altLang="en-US" sz="2400" dirty="0" smtClean="0">
                <a:latin typeface="+mn-ea"/>
              </a:rPr>
              <a:t>的</a:t>
            </a:r>
            <a:r>
              <a:rPr lang="en-US" altLang="zh-CN" sz="2400" dirty="0" smtClean="0">
                <a:latin typeface="+mn-ea"/>
              </a:rPr>
              <a:t>WHIGHT</a:t>
            </a:r>
            <a:r>
              <a:rPr lang="zh-CN" altLang="en-US" sz="2400" dirty="0" smtClean="0">
                <a:latin typeface="+mn-ea"/>
              </a:rPr>
              <a:t>中。 </a:t>
            </a:r>
          </a:p>
          <a:p>
            <a:pPr lvl="1">
              <a:spcBef>
                <a:spcPts val="600"/>
              </a:spcBef>
              <a:spcAft>
                <a:spcPts val="600"/>
              </a:spcAft>
              <a:buClr>
                <a:schemeClr val="hlink"/>
              </a:buClr>
              <a:buFont typeface="Wingdings" panose="05000000000000000000" pitchFamily="2" charset="2"/>
              <a:buChar char="ü"/>
            </a:pPr>
            <a:endParaRPr lang="en-US" altLang="zh-CN" sz="2400" b="1"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145</a:t>
            </a:fld>
            <a:endParaRPr lang="zh-CN" altLang="en-US"/>
          </a:p>
        </p:txBody>
      </p:sp>
    </p:spTree>
    <p:extLst>
      <p:ext uri="{BB962C8B-B14F-4D97-AF65-F5344CB8AC3E}">
        <p14:creationId xmlns:p14="http://schemas.microsoft.com/office/powerpoint/2010/main" val="5919904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5000"/>
              </a:lnSpc>
            </a:pPr>
            <a:r>
              <a:rPr lang="zh-CN" altLang="en-US" sz="1200" b="1" dirty="0" smtClean="0">
                <a:latin typeface="Times New Roman" panose="02020603050405020304" pitchFamily="18" charset="0"/>
              </a:rPr>
              <a:t> </a:t>
            </a:r>
            <a:r>
              <a:rPr lang="zh-CN" altLang="en-US" sz="1200" b="1" dirty="0" smtClean="0">
                <a:solidFill>
                  <a:srgbClr val="0000CC"/>
                </a:solidFill>
                <a:latin typeface="Times New Roman" panose="02020603050405020304" pitchFamily="18" charset="0"/>
              </a:rPr>
              <a:t>当用该语义网络片断与图</a:t>
            </a:r>
            <a:r>
              <a:rPr lang="en-US" altLang="zh-CN" sz="1200" b="1" dirty="0" smtClean="0">
                <a:solidFill>
                  <a:srgbClr val="0000CC"/>
                </a:solidFill>
                <a:latin typeface="Times New Roman" panose="02020603050405020304" pitchFamily="18" charset="0"/>
              </a:rPr>
              <a:t>p13</a:t>
            </a:r>
            <a:r>
              <a:rPr lang="zh-CN" altLang="en-US" sz="1200" b="1" dirty="0" smtClean="0">
                <a:solidFill>
                  <a:srgbClr val="0000CC"/>
                </a:solidFill>
                <a:latin typeface="Times New Roman" panose="02020603050405020304" pitchFamily="18" charset="0"/>
              </a:rPr>
              <a:t>所示的语义网络进行匹配时，由“工作在”弧所指的结点可知，职员王强工作在“理想公司”，这就得到了问题的答案。</a:t>
            </a:r>
          </a:p>
          <a:p>
            <a:pPr>
              <a:lnSpc>
                <a:spcPct val="95000"/>
              </a:lnSpc>
            </a:pPr>
            <a:r>
              <a:rPr lang="zh-CN" altLang="en-US" sz="1200" b="1" dirty="0" smtClean="0">
                <a:solidFill>
                  <a:srgbClr val="0000CC"/>
                </a:solidFill>
                <a:latin typeface="Times New Roman" panose="02020603050405020304" pitchFamily="18" charset="0"/>
              </a:rPr>
              <a:t>      若还想知道职员王强的其它情况，则可在语义网络中增加相应的空结点</a:t>
            </a:r>
            <a:r>
              <a:rPr lang="zh-CN" altLang="en-US" sz="1200" b="1" dirty="0" smtClean="0">
                <a:solidFill>
                  <a:srgbClr val="0000CC"/>
                </a:solidFill>
              </a:rPr>
              <a:t>。</a:t>
            </a:r>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146</a:t>
            </a:fld>
            <a:endParaRPr lang="zh-CN" altLang="en-US"/>
          </a:p>
        </p:txBody>
      </p:sp>
    </p:spTree>
    <p:extLst>
      <p:ext uri="{BB962C8B-B14F-4D97-AF65-F5344CB8AC3E}">
        <p14:creationId xmlns:p14="http://schemas.microsoft.com/office/powerpoint/2010/main" val="13666548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结构性：结构化知识表示，继承推理实现信息共享</a:t>
            </a:r>
          </a:p>
          <a:p>
            <a:pPr lvl="1"/>
            <a:r>
              <a:rPr lang="zh-CN" altLang="en-US" dirty="0" smtClean="0"/>
              <a:t>自然联想性：人类的联想思维过程的自然表示</a:t>
            </a:r>
          </a:p>
          <a:p>
            <a:pPr lvl="1"/>
            <a:r>
              <a:rPr lang="zh-CN" altLang="en-US" dirty="0" smtClean="0"/>
              <a:t>自索引性：可快速检索信息</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149</a:t>
            </a:fld>
            <a:endParaRPr lang="zh-CN" altLang="en-US"/>
          </a:p>
        </p:txBody>
      </p:sp>
    </p:spTree>
    <p:extLst>
      <p:ext uri="{BB962C8B-B14F-4D97-AF65-F5344CB8AC3E}">
        <p14:creationId xmlns:p14="http://schemas.microsoft.com/office/powerpoint/2010/main" val="261473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kern="1200" dirty="0" smtClean="0">
                <a:solidFill>
                  <a:schemeClr val="tx1"/>
                </a:solidFill>
                <a:latin typeface="Times New Roman" panose="02020603050405020304" pitchFamily="18" charset="0"/>
                <a:ea typeface="+mn-ea"/>
                <a:cs typeface="+mn-cs"/>
              </a:rPr>
              <a:t>这种基于解答空间的问题表示和求解方法就称为</a:t>
            </a:r>
            <a:r>
              <a:rPr kumimoji="1" lang="zh-CN" altLang="en-US" sz="1200" b="1" kern="1200" dirty="0" smtClean="0">
                <a:solidFill>
                  <a:schemeClr val="tx1"/>
                </a:solidFill>
                <a:latin typeface="Times New Roman" panose="02020603050405020304" pitchFamily="18" charset="0"/>
                <a:ea typeface="+mn-ea"/>
                <a:cs typeface="+mn-cs"/>
              </a:rPr>
              <a:t>状态空间法</a:t>
            </a:r>
            <a:r>
              <a:rPr kumimoji="1" lang="zh-CN" altLang="en-US" sz="1200" kern="1200" dirty="0" smtClean="0">
                <a:solidFill>
                  <a:schemeClr val="tx1"/>
                </a:solidFill>
                <a:latin typeface="Times New Roman" panose="02020603050405020304" pitchFamily="18" charset="0"/>
                <a:ea typeface="+mn-ea"/>
                <a:cs typeface="+mn-cs"/>
              </a:rPr>
              <a:t>。</a:t>
            </a:r>
            <a:r>
              <a:rPr kumimoji="1" lang="zh-CN" altLang="en-US" sz="1200" b="1" kern="1200" dirty="0" smtClean="0">
                <a:solidFill>
                  <a:schemeClr val="tx1"/>
                </a:solidFill>
                <a:latin typeface="Times New Roman" panose="02020603050405020304" pitchFamily="18" charset="0"/>
                <a:ea typeface="+mn-ea"/>
                <a:cs typeface="+mn-cs"/>
              </a:rPr>
              <a:t>它是人工智能中最基本的形式化方法。也是这节课介绍的主要内容。</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9</a:t>
            </a:fld>
            <a:endParaRPr lang="zh-CN" altLang="en-US"/>
          </a:p>
        </p:txBody>
      </p:sp>
    </p:spTree>
    <p:extLst>
      <p:ext uri="{BB962C8B-B14F-4D97-AF65-F5344CB8AC3E}">
        <p14:creationId xmlns:p14="http://schemas.microsoft.com/office/powerpoint/2010/main" val="35419592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非严格性：不能保证得到结论的有效性</a:t>
            </a:r>
            <a:r>
              <a:rPr lang="en-US" altLang="zh-CN" dirty="0" smtClean="0"/>
              <a:t>.</a:t>
            </a:r>
          </a:p>
          <a:p>
            <a:pPr lvl="1"/>
            <a:r>
              <a:rPr lang="zh-CN" altLang="en-US" dirty="0" smtClean="0"/>
              <a:t>复杂性：大规模语义网络的管理复杂</a:t>
            </a:r>
          </a:p>
          <a:p>
            <a:endParaRPr lang="zh-CN" altLang="en-US" dirty="0"/>
          </a:p>
        </p:txBody>
      </p:sp>
      <p:sp>
        <p:nvSpPr>
          <p:cNvPr id="4" name="灯片编号占位符 3"/>
          <p:cNvSpPr>
            <a:spLocks noGrp="1"/>
          </p:cNvSpPr>
          <p:nvPr>
            <p:ph type="sldNum" sz="quarter" idx="10"/>
          </p:nvPr>
        </p:nvSpPr>
        <p:spPr/>
        <p:txBody>
          <a:bodyPr/>
          <a:lstStyle/>
          <a:p>
            <a:fld id="{B4C90C32-02F2-470B-B334-0B4EC97F7784}" type="slidenum">
              <a:rPr lang="zh-CN" altLang="en-US" smtClean="0"/>
              <a:t>150</a:t>
            </a:fld>
            <a:endParaRPr lang="zh-CN" altLang="en-US"/>
          </a:p>
        </p:txBody>
      </p:sp>
    </p:spTree>
    <p:extLst>
      <p:ext uri="{BB962C8B-B14F-4D97-AF65-F5344CB8AC3E}">
        <p14:creationId xmlns:p14="http://schemas.microsoft.com/office/powerpoint/2010/main" val="213875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solidFill>
                  <a:schemeClr val="tx1">
                    <a:tint val="75000"/>
                  </a:schemeClr>
                </a:solidFill>
              </a:defRPr>
            </a:lvl1pPr>
            <a:lvl2pPr marL="343037" indent="0" algn="ctr">
              <a:buNone/>
              <a:defRPr>
                <a:solidFill>
                  <a:schemeClr val="tx1">
                    <a:tint val="75000"/>
                  </a:schemeClr>
                </a:solidFill>
              </a:defRPr>
            </a:lvl2pPr>
            <a:lvl3pPr marL="686074" indent="0" algn="ctr">
              <a:buNone/>
              <a:defRPr>
                <a:solidFill>
                  <a:schemeClr val="tx1">
                    <a:tint val="75000"/>
                  </a:schemeClr>
                </a:solidFill>
              </a:defRPr>
            </a:lvl3pPr>
            <a:lvl4pPr marL="1029111" indent="0" algn="ctr">
              <a:buNone/>
              <a:defRPr>
                <a:solidFill>
                  <a:schemeClr val="tx1">
                    <a:tint val="75000"/>
                  </a:schemeClr>
                </a:solidFill>
              </a:defRPr>
            </a:lvl4pPr>
            <a:lvl5pPr marL="1372149" indent="0" algn="ctr">
              <a:buNone/>
              <a:defRPr>
                <a:solidFill>
                  <a:schemeClr val="tx1">
                    <a:tint val="75000"/>
                  </a:schemeClr>
                </a:solidFill>
              </a:defRPr>
            </a:lvl5pPr>
            <a:lvl6pPr marL="1715186" indent="0" algn="ctr">
              <a:buNone/>
              <a:defRPr>
                <a:solidFill>
                  <a:schemeClr val="tx1">
                    <a:tint val="75000"/>
                  </a:schemeClr>
                </a:solidFill>
              </a:defRPr>
            </a:lvl6pPr>
            <a:lvl7pPr marL="2058223" indent="0" algn="ctr">
              <a:buNone/>
              <a:defRPr>
                <a:solidFill>
                  <a:schemeClr val="tx1">
                    <a:tint val="75000"/>
                  </a:schemeClr>
                </a:solidFill>
              </a:defRPr>
            </a:lvl7pPr>
            <a:lvl8pPr marL="2401260" indent="0" algn="ctr">
              <a:buNone/>
              <a:defRPr>
                <a:solidFill>
                  <a:schemeClr val="tx1">
                    <a:tint val="75000"/>
                  </a:schemeClr>
                </a:solidFill>
              </a:defRPr>
            </a:lvl8pPr>
            <a:lvl9pPr marL="2744297"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t>‹#›</a:t>
            </a:fld>
            <a:endParaRPr lang="zh-CN" altLang="en-US"/>
          </a:p>
        </p:txBody>
      </p:sp>
    </p:spTree>
    <p:extLst>
      <p:ext uri="{BB962C8B-B14F-4D97-AF65-F5344CB8AC3E}">
        <p14:creationId xmlns:p14="http://schemas.microsoft.com/office/powerpoint/2010/main" val="298471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9128272" cy="3617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 y="0"/>
            <a:ext cx="9144000"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9" name="组合 8"/>
          <p:cNvGrpSpPr/>
          <p:nvPr userDrawn="1"/>
        </p:nvGrpSpPr>
        <p:grpSpPr>
          <a:xfrm>
            <a:off x="3653540" y="2046100"/>
            <a:ext cx="1836921" cy="2448272"/>
            <a:chOff x="6897738" y="2060848"/>
            <a:chExt cx="2448272" cy="2448272"/>
          </a:xfrm>
        </p:grpSpPr>
        <p:sp>
          <p:nvSpPr>
            <p:cNvPr id="10" name="空心弧 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sp>
          <p:nvSpPr>
            <p:cNvPr id="11" name="空心弧 1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grpSp>
      <p:sp>
        <p:nvSpPr>
          <p:cNvPr id="12" name="TextBox 11"/>
          <p:cNvSpPr txBox="1"/>
          <p:nvPr userDrawn="1"/>
        </p:nvSpPr>
        <p:spPr>
          <a:xfrm>
            <a:off x="4047202" y="2628202"/>
            <a:ext cx="1018650" cy="461793"/>
          </a:xfrm>
          <a:prstGeom prst="rect">
            <a:avLst/>
          </a:prstGeom>
          <a:noFill/>
        </p:spPr>
        <p:txBody>
          <a:bodyPr wrap="square" rtlCol="0">
            <a:spAutoFit/>
          </a:bodyPr>
          <a:lstStyle/>
          <a:p>
            <a:pPr algn="ctr"/>
            <a:r>
              <a:rPr lang="en-US" altLang="zh-CN" sz="2401" b="1" dirty="0" smtClean="0">
                <a:solidFill>
                  <a:schemeClr val="bg1"/>
                </a:solidFill>
                <a:latin typeface="微软雅黑" pitchFamily="34" charset="-122"/>
                <a:ea typeface="微软雅黑" pitchFamily="34" charset="-122"/>
              </a:rPr>
              <a:t>Part</a:t>
            </a:r>
            <a:endParaRPr lang="zh-CN" altLang="en-US" sz="2401" b="1" dirty="0">
              <a:solidFill>
                <a:schemeClr val="bg1"/>
              </a:solidFill>
              <a:latin typeface="微软雅黑" pitchFamily="34" charset="-122"/>
              <a:ea typeface="微软雅黑" pitchFamily="34" charset="-122"/>
            </a:endParaRPr>
          </a:p>
        </p:txBody>
      </p:sp>
      <p:sp>
        <p:nvSpPr>
          <p:cNvPr id="13" name="TextBox 12"/>
          <p:cNvSpPr txBox="1"/>
          <p:nvPr userDrawn="1"/>
        </p:nvSpPr>
        <p:spPr>
          <a:xfrm>
            <a:off x="4047202" y="3284984"/>
            <a:ext cx="1018650" cy="554126"/>
          </a:xfrm>
          <a:prstGeom prst="rect">
            <a:avLst/>
          </a:prstGeom>
          <a:noFill/>
        </p:spPr>
        <p:txBody>
          <a:bodyPr wrap="square" rtlCol="0">
            <a:spAutoFit/>
          </a:bodyPr>
          <a:lstStyle/>
          <a:p>
            <a:pPr algn="ctr"/>
            <a:r>
              <a:rPr lang="en-US" altLang="zh-CN" sz="3001" b="1" dirty="0" smtClean="0">
                <a:solidFill>
                  <a:schemeClr val="accent5">
                    <a:lumMod val="75000"/>
                  </a:schemeClr>
                </a:solidFill>
                <a:latin typeface="微软雅黑" pitchFamily="34" charset="-122"/>
                <a:ea typeface="微软雅黑" pitchFamily="34" charset="-122"/>
              </a:rPr>
              <a:t>5</a:t>
            </a:r>
            <a:endParaRPr lang="zh-CN" altLang="en-US" sz="3001"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5615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1139" y="274641"/>
            <a:ext cx="243046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9750" y="274641"/>
            <a:ext cx="7138988"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t>‹#›</a:t>
            </a:fld>
            <a:endParaRPr lang="zh-CN" altLang="en-US"/>
          </a:p>
        </p:txBody>
      </p:sp>
    </p:spTree>
    <p:extLst>
      <p:ext uri="{BB962C8B-B14F-4D97-AF65-F5344CB8AC3E}">
        <p14:creationId xmlns:p14="http://schemas.microsoft.com/office/powerpoint/2010/main" val="63155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8870BA9D-7FD7-4235-B7F3-C9B38D8985F0}" type="slidenum">
              <a:rPr lang="zh-CN" altLang="en-US"/>
              <a:pPr/>
              <a:t>‹#›</a:t>
            </a:fld>
            <a:endParaRPr lang="en-US" altLang="zh-CN"/>
          </a:p>
        </p:txBody>
      </p:sp>
    </p:spTree>
    <p:extLst>
      <p:ext uri="{BB962C8B-B14F-4D97-AF65-F5344CB8AC3E}">
        <p14:creationId xmlns:p14="http://schemas.microsoft.com/office/powerpoint/2010/main" val="326607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38275"/>
            <a:ext cx="4038600" cy="229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81438"/>
            <a:ext cx="4038600" cy="2290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5888" y="6477000"/>
            <a:ext cx="1712912" cy="214313"/>
          </a:xfrm>
        </p:spPr>
        <p:txBody>
          <a:bodyPr/>
          <a:lstStyle>
            <a:lvl1pPr>
              <a:defRPr/>
            </a:lvl1pPr>
          </a:lstStyle>
          <a:p>
            <a:fld id="{805B37EC-E775-44E8-83AA-750EDB44F371}" type="datetime1">
              <a:rPr lang="zh-CN" altLang="en-US"/>
              <a:pPr/>
              <a:t>2022/3/6</a:t>
            </a:fld>
            <a:endParaRPr lang="en-US" altLang="zh-CN"/>
          </a:p>
        </p:txBody>
      </p:sp>
    </p:spTree>
    <p:extLst>
      <p:ext uri="{BB962C8B-B14F-4D97-AF65-F5344CB8AC3E}">
        <p14:creationId xmlns:p14="http://schemas.microsoft.com/office/powerpoint/2010/main" val="150713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8588" y="342900"/>
            <a:ext cx="8229957" cy="571500"/>
          </a:xfrm>
          <a:effectLst>
            <a:outerShdw blurRad="50800" dist="38100" dir="5400000" algn="ctr" rotWithShape="0">
              <a:srgbClr val="000000">
                <a:alpha val="30000"/>
              </a:srgbClr>
            </a:outerShdw>
          </a:effectLst>
        </p:spPr>
        <p:txBody>
          <a:bodyPr>
            <a:normAutofit/>
          </a:bodyPr>
          <a:lstStyle>
            <a:lvl1pPr>
              <a:defRPr sz="2400" b="1" i="0" baseline="0">
                <a:solidFill>
                  <a:srgbClr val="C00000"/>
                </a:solidFill>
                <a:latin typeface="Arial Unicode MS" panose="020B0604020202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矩形 3"/>
          <p:cNvSpPr/>
          <p:nvPr userDrawn="1"/>
        </p:nvSpPr>
        <p:spPr>
          <a:xfrm>
            <a:off x="0" y="342900"/>
            <a:ext cx="128588"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Tree>
    <p:extLst>
      <p:ext uri="{BB962C8B-B14F-4D97-AF65-F5344CB8AC3E}">
        <p14:creationId xmlns:p14="http://schemas.microsoft.com/office/powerpoint/2010/main" val="41522114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45E12F1-890D-4205-B192-0B55F3EA7112}"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593CE2B-FB88-4664-8295-8FCC02FDA658}" type="slidenum">
              <a:rPr lang="zh-CN" altLang="en-US"/>
              <a:pPr/>
              <a:t>‹#›</a:t>
            </a:fld>
            <a:endParaRPr lang="zh-CN" altLang="en-US"/>
          </a:p>
        </p:txBody>
      </p:sp>
    </p:spTree>
    <p:extLst>
      <p:ext uri="{BB962C8B-B14F-4D97-AF65-F5344CB8AC3E}">
        <p14:creationId xmlns:p14="http://schemas.microsoft.com/office/powerpoint/2010/main" val="1183661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5" name="直接连接符 4"/>
          <p:cNvCxnSpPr/>
          <p:nvPr userDrawn="1"/>
        </p:nvCxnSpPr>
        <p:spPr>
          <a:xfrm rot="16200000" flipH="1">
            <a:off x="5808663" y="3379790"/>
            <a:ext cx="6381751" cy="31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任意多边形 5"/>
          <p:cNvSpPr/>
          <p:nvPr userDrawn="1"/>
        </p:nvSpPr>
        <p:spPr>
          <a:xfrm>
            <a:off x="0" y="6477000"/>
            <a:ext cx="9144000" cy="381000"/>
          </a:xfrm>
          <a:custGeom>
            <a:avLst/>
            <a:gdLst>
              <a:gd name="connsiteX0" fmla="*/ 0 w 9144000"/>
              <a:gd name="connsiteY0" fmla="*/ 0 h 285734"/>
              <a:gd name="connsiteX1" fmla="*/ 9144000 w 9144000"/>
              <a:gd name="connsiteY1" fmla="*/ 0 h 285734"/>
              <a:gd name="connsiteX2" fmla="*/ 9144000 w 9144000"/>
              <a:gd name="connsiteY2" fmla="*/ 285734 h 285734"/>
              <a:gd name="connsiteX3" fmla="*/ 0 w 9144000"/>
              <a:gd name="connsiteY3" fmla="*/ 285734 h 285734"/>
              <a:gd name="connsiteX4" fmla="*/ 0 w 9144000"/>
              <a:gd name="connsiteY4" fmla="*/ 0 h 285734"/>
              <a:gd name="connsiteX0" fmla="*/ 0 w 9144000"/>
              <a:gd name="connsiteY0" fmla="*/ 5211 h 290945"/>
              <a:gd name="connsiteX1" fmla="*/ 5278582 w 9144000"/>
              <a:gd name="connsiteY1" fmla="*/ 0 h 290945"/>
              <a:gd name="connsiteX2" fmla="*/ 9144000 w 9144000"/>
              <a:gd name="connsiteY2" fmla="*/ 5211 h 290945"/>
              <a:gd name="connsiteX3" fmla="*/ 9144000 w 9144000"/>
              <a:gd name="connsiteY3" fmla="*/ 290945 h 290945"/>
              <a:gd name="connsiteX4" fmla="*/ 0 w 9144000"/>
              <a:gd name="connsiteY4" fmla="*/ 290945 h 290945"/>
              <a:gd name="connsiteX5" fmla="*/ 0 w 9144000"/>
              <a:gd name="connsiteY5" fmla="*/ 5211 h 290945"/>
              <a:gd name="connsiteX0" fmla="*/ 0 w 9144000"/>
              <a:gd name="connsiteY0" fmla="*/ 5211 h 290945"/>
              <a:gd name="connsiteX1" fmla="*/ 5278582 w 9144000"/>
              <a:gd name="connsiteY1" fmla="*/ 0 h 290945"/>
              <a:gd name="connsiteX2" fmla="*/ 6005945 w 9144000"/>
              <a:gd name="connsiteY2" fmla="*/ 1 h 290945"/>
              <a:gd name="connsiteX3" fmla="*/ 9144000 w 9144000"/>
              <a:gd name="connsiteY3" fmla="*/ 5211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5211 h 290945"/>
              <a:gd name="connsiteX1" fmla="*/ 5278582 w 9144000"/>
              <a:gd name="connsiteY1" fmla="*/ 0 h 290945"/>
              <a:gd name="connsiteX2" fmla="*/ 6000760 w 9144000"/>
              <a:gd name="connsiteY2" fmla="*/ 148088 h 290945"/>
              <a:gd name="connsiteX3" fmla="*/ 9144000 w 9144000"/>
              <a:gd name="connsiteY3" fmla="*/ 5211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5211 h 290945"/>
              <a:gd name="connsiteX1" fmla="*/ 5278582 w 9144000"/>
              <a:gd name="connsiteY1" fmla="*/ 0 h 290945"/>
              <a:gd name="connsiteX2" fmla="*/ 6000760 w 9144000"/>
              <a:gd name="connsiteY2" fmla="*/ 148088 h 290945"/>
              <a:gd name="connsiteX3" fmla="*/ 9144000 w 9144000"/>
              <a:gd name="connsiteY3" fmla="*/ 148088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0 h 285734"/>
              <a:gd name="connsiteX1" fmla="*/ 5715008 w 9144000"/>
              <a:gd name="connsiteY1" fmla="*/ 1 h 285734"/>
              <a:gd name="connsiteX2" fmla="*/ 6000760 w 9144000"/>
              <a:gd name="connsiteY2" fmla="*/ 142877 h 285734"/>
              <a:gd name="connsiteX3" fmla="*/ 9144000 w 9144000"/>
              <a:gd name="connsiteY3" fmla="*/ 142877 h 285734"/>
              <a:gd name="connsiteX4" fmla="*/ 9144000 w 9144000"/>
              <a:gd name="connsiteY4" fmla="*/ 285734 h 285734"/>
              <a:gd name="connsiteX5" fmla="*/ 0 w 9144000"/>
              <a:gd name="connsiteY5" fmla="*/ 285734 h 285734"/>
              <a:gd name="connsiteX6" fmla="*/ 0 w 9144000"/>
              <a:gd name="connsiteY6" fmla="*/ 0 h 2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85734">
                <a:moveTo>
                  <a:pt x="0" y="0"/>
                </a:moveTo>
                <a:lnTo>
                  <a:pt x="5715008" y="1"/>
                </a:lnTo>
                <a:lnTo>
                  <a:pt x="6000760" y="142877"/>
                </a:lnTo>
                <a:lnTo>
                  <a:pt x="9144000" y="142877"/>
                </a:lnTo>
                <a:lnTo>
                  <a:pt x="9144000" y="285734"/>
                </a:lnTo>
                <a:lnTo>
                  <a:pt x="0" y="28573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
        <p:nvSpPr>
          <p:cNvPr id="2" name="标题 1"/>
          <p:cNvSpPr>
            <a:spLocks noGrp="1"/>
          </p:cNvSpPr>
          <p:nvPr>
            <p:ph type="title"/>
          </p:nvPr>
        </p:nvSpPr>
        <p:spPr>
          <a:xfrm>
            <a:off x="271491" y="666739"/>
            <a:ext cx="8229600" cy="1143000"/>
          </a:xfrm>
        </p:spPr>
        <p:txBody>
          <a:bodyPr>
            <a:normAutofit/>
          </a:bodyPr>
          <a:lstStyle>
            <a:lvl1pPr algn="l">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71491" y="2000241"/>
            <a:ext cx="8229600" cy="4125923"/>
          </a:xfrm>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1"/>
          <p:cNvSpPr>
            <a:spLocks noGrp="1"/>
          </p:cNvSpPr>
          <p:nvPr>
            <p:ph type="body" sz="quarter" idx="13"/>
          </p:nvPr>
        </p:nvSpPr>
        <p:spPr>
          <a:xfrm>
            <a:off x="285752" y="285731"/>
            <a:ext cx="8215313" cy="476251"/>
          </a:xfrm>
        </p:spPr>
        <p:txBody>
          <a:bodyPr>
            <a:noAutofit/>
          </a:bodyPr>
          <a:lstStyle>
            <a:lvl1pPr>
              <a:buNone/>
              <a:defRPr sz="2400">
                <a:solidFill>
                  <a:schemeClr val="accent2">
                    <a:lumMod val="75000"/>
                  </a:schemeClr>
                </a:solidFill>
              </a:defRPr>
            </a:lvl1pPr>
          </a:lstStyle>
          <a:p>
            <a:pPr lvl="0"/>
            <a:endParaRPr lang="zh-CN" altLang="en-US" dirty="0"/>
          </a:p>
        </p:txBody>
      </p:sp>
      <p:sp>
        <p:nvSpPr>
          <p:cNvPr id="7" name="日期占位符 3"/>
          <p:cNvSpPr>
            <a:spLocks noGrp="1"/>
          </p:cNvSpPr>
          <p:nvPr>
            <p:ph type="dt" sz="half" idx="14"/>
          </p:nvPr>
        </p:nvSpPr>
        <p:spPr/>
        <p:txBody>
          <a:bodyPr/>
          <a:lstStyle>
            <a:lvl1pPr>
              <a:defRPr/>
            </a:lvl1pPr>
          </a:lstStyle>
          <a:p>
            <a:pPr>
              <a:defRPr/>
            </a:pPr>
            <a:fld id="{C0E99D5F-AAB4-4162-8CF5-E4BE4843DD6A}"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8" name="页脚占位符 4"/>
          <p:cNvSpPr>
            <a:spLocks noGrp="1"/>
          </p:cNvSpPr>
          <p:nvPr>
            <p:ph type="ftr" sz="quarter" idx="15"/>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6"/>
          </p:nvPr>
        </p:nvSpPr>
        <p:spPr/>
        <p:txBody>
          <a:bodyPr/>
          <a:lstStyle>
            <a:lvl1pPr>
              <a:defRPr/>
            </a:lvl1pPr>
          </a:lstStyle>
          <a:p>
            <a:fld id="{634B0DEA-FE3B-4FEF-821E-1851012CED3D}" type="slidenum">
              <a:rPr lang="zh-CN" altLang="en-US"/>
              <a:pPr/>
              <a:t>‹#›</a:t>
            </a:fld>
            <a:endParaRPr lang="zh-CN" altLang="en-US"/>
          </a:p>
        </p:txBody>
      </p:sp>
      <p:sp>
        <p:nvSpPr>
          <p:cNvPr id="10" name="矩形 9"/>
          <p:cNvSpPr/>
          <p:nvPr userDrawn="1"/>
        </p:nvSpPr>
        <p:spPr>
          <a:xfrm flipH="1">
            <a:off x="8929689" y="1000125"/>
            <a:ext cx="134937" cy="20716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Tree>
    <p:extLst>
      <p:ext uri="{BB962C8B-B14F-4D97-AF65-F5344CB8AC3E}">
        <p14:creationId xmlns:p14="http://schemas.microsoft.com/office/powerpoint/2010/main" val="1008160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42BA647-2381-4F37-B735-76000E029A72}"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9D0B519-38EE-4D7E-AB98-E983F3BC2D10}" type="slidenum">
              <a:rPr lang="zh-CN" altLang="en-US"/>
              <a:pPr/>
              <a:t>‹#›</a:t>
            </a:fld>
            <a:endParaRPr lang="zh-CN" altLang="en-US"/>
          </a:p>
        </p:txBody>
      </p:sp>
    </p:spTree>
    <p:extLst>
      <p:ext uri="{BB962C8B-B14F-4D97-AF65-F5344CB8AC3E}">
        <p14:creationId xmlns:p14="http://schemas.microsoft.com/office/powerpoint/2010/main" val="943340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8757FEB-3954-478B-8AD9-A54399577324}"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21361C5-9754-4DFE-926A-B2A8FB4724B3}" type="slidenum">
              <a:rPr lang="zh-CN" altLang="en-US"/>
              <a:pPr/>
              <a:t>‹#›</a:t>
            </a:fld>
            <a:endParaRPr lang="zh-CN" altLang="en-US"/>
          </a:p>
        </p:txBody>
      </p:sp>
    </p:spTree>
    <p:extLst>
      <p:ext uri="{BB962C8B-B14F-4D97-AF65-F5344CB8AC3E}">
        <p14:creationId xmlns:p14="http://schemas.microsoft.com/office/powerpoint/2010/main" val="3346181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77438D6-6119-4C21-AEE9-A4F562171885}"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71F6C6D-B039-4CF9-B276-2BEB49B72373}" type="slidenum">
              <a:rPr lang="zh-CN" altLang="en-US"/>
              <a:pPr/>
              <a:t>‹#›</a:t>
            </a:fld>
            <a:endParaRPr lang="zh-CN" altLang="en-US"/>
          </a:p>
        </p:txBody>
      </p:sp>
    </p:spTree>
    <p:extLst>
      <p:ext uri="{BB962C8B-B14F-4D97-AF65-F5344CB8AC3E}">
        <p14:creationId xmlns:p14="http://schemas.microsoft.com/office/powerpoint/2010/main" val="253477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9128272" cy="3617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 y="0"/>
            <a:ext cx="9144000"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9" name="组合 8"/>
          <p:cNvGrpSpPr/>
          <p:nvPr userDrawn="1"/>
        </p:nvGrpSpPr>
        <p:grpSpPr>
          <a:xfrm>
            <a:off x="3653540" y="2046100"/>
            <a:ext cx="1836921" cy="2448272"/>
            <a:chOff x="6897738" y="2060848"/>
            <a:chExt cx="2448272" cy="2448272"/>
          </a:xfrm>
        </p:grpSpPr>
        <p:sp>
          <p:nvSpPr>
            <p:cNvPr id="10" name="空心弧 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sp>
          <p:nvSpPr>
            <p:cNvPr id="11" name="空心弧 1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grpSp>
      <p:sp>
        <p:nvSpPr>
          <p:cNvPr id="12" name="TextBox 11"/>
          <p:cNvSpPr txBox="1"/>
          <p:nvPr userDrawn="1"/>
        </p:nvSpPr>
        <p:spPr>
          <a:xfrm>
            <a:off x="4047202" y="2628202"/>
            <a:ext cx="1018650" cy="461793"/>
          </a:xfrm>
          <a:prstGeom prst="rect">
            <a:avLst/>
          </a:prstGeom>
          <a:noFill/>
        </p:spPr>
        <p:txBody>
          <a:bodyPr wrap="square" rtlCol="0">
            <a:spAutoFit/>
          </a:bodyPr>
          <a:lstStyle/>
          <a:p>
            <a:pPr algn="ctr"/>
            <a:r>
              <a:rPr lang="en-US" altLang="zh-CN" sz="2401" b="1" dirty="0" smtClean="0">
                <a:solidFill>
                  <a:schemeClr val="bg1"/>
                </a:solidFill>
                <a:latin typeface="微软雅黑" pitchFamily="34" charset="-122"/>
                <a:ea typeface="微软雅黑" pitchFamily="34" charset="-122"/>
              </a:rPr>
              <a:t>Part</a:t>
            </a:r>
            <a:endParaRPr lang="zh-CN" altLang="en-US" sz="2401" b="1" dirty="0">
              <a:solidFill>
                <a:schemeClr val="bg1"/>
              </a:solidFill>
              <a:latin typeface="微软雅黑" pitchFamily="34" charset="-122"/>
              <a:ea typeface="微软雅黑" pitchFamily="34" charset="-122"/>
            </a:endParaRPr>
          </a:p>
        </p:txBody>
      </p:sp>
      <p:sp>
        <p:nvSpPr>
          <p:cNvPr id="13" name="TextBox 12"/>
          <p:cNvSpPr txBox="1"/>
          <p:nvPr userDrawn="1"/>
        </p:nvSpPr>
        <p:spPr>
          <a:xfrm>
            <a:off x="4047202" y="3284984"/>
            <a:ext cx="1018650" cy="554126"/>
          </a:xfrm>
          <a:prstGeom prst="rect">
            <a:avLst/>
          </a:prstGeom>
          <a:noFill/>
        </p:spPr>
        <p:txBody>
          <a:bodyPr wrap="square" rtlCol="0">
            <a:spAutoFit/>
          </a:bodyPr>
          <a:lstStyle/>
          <a:p>
            <a:pPr algn="ctr"/>
            <a:r>
              <a:rPr lang="en-US" altLang="zh-CN" sz="3001" b="1" dirty="0" smtClean="0">
                <a:solidFill>
                  <a:schemeClr val="accent5">
                    <a:lumMod val="75000"/>
                  </a:schemeClr>
                </a:solidFill>
                <a:latin typeface="微软雅黑" pitchFamily="34" charset="-122"/>
                <a:ea typeface="微软雅黑" pitchFamily="34" charset="-122"/>
              </a:rPr>
              <a:t>1</a:t>
            </a:r>
            <a:endParaRPr lang="zh-CN" altLang="en-US" sz="3001"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87247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2"/>
          <p:cNvCxnSpPr/>
          <p:nvPr userDrawn="1"/>
        </p:nvCxnSpPr>
        <p:spPr>
          <a:xfrm rot="16200000" flipH="1">
            <a:off x="5808663" y="3379790"/>
            <a:ext cx="6381751" cy="31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任意多边形 3"/>
          <p:cNvSpPr/>
          <p:nvPr userDrawn="1"/>
        </p:nvSpPr>
        <p:spPr>
          <a:xfrm>
            <a:off x="0" y="6477000"/>
            <a:ext cx="9144000" cy="381000"/>
          </a:xfrm>
          <a:custGeom>
            <a:avLst/>
            <a:gdLst>
              <a:gd name="connsiteX0" fmla="*/ 0 w 9144000"/>
              <a:gd name="connsiteY0" fmla="*/ 0 h 285734"/>
              <a:gd name="connsiteX1" fmla="*/ 9144000 w 9144000"/>
              <a:gd name="connsiteY1" fmla="*/ 0 h 285734"/>
              <a:gd name="connsiteX2" fmla="*/ 9144000 w 9144000"/>
              <a:gd name="connsiteY2" fmla="*/ 285734 h 285734"/>
              <a:gd name="connsiteX3" fmla="*/ 0 w 9144000"/>
              <a:gd name="connsiteY3" fmla="*/ 285734 h 285734"/>
              <a:gd name="connsiteX4" fmla="*/ 0 w 9144000"/>
              <a:gd name="connsiteY4" fmla="*/ 0 h 285734"/>
              <a:gd name="connsiteX0" fmla="*/ 0 w 9144000"/>
              <a:gd name="connsiteY0" fmla="*/ 5211 h 290945"/>
              <a:gd name="connsiteX1" fmla="*/ 5278582 w 9144000"/>
              <a:gd name="connsiteY1" fmla="*/ 0 h 290945"/>
              <a:gd name="connsiteX2" fmla="*/ 9144000 w 9144000"/>
              <a:gd name="connsiteY2" fmla="*/ 5211 h 290945"/>
              <a:gd name="connsiteX3" fmla="*/ 9144000 w 9144000"/>
              <a:gd name="connsiteY3" fmla="*/ 290945 h 290945"/>
              <a:gd name="connsiteX4" fmla="*/ 0 w 9144000"/>
              <a:gd name="connsiteY4" fmla="*/ 290945 h 290945"/>
              <a:gd name="connsiteX5" fmla="*/ 0 w 9144000"/>
              <a:gd name="connsiteY5" fmla="*/ 5211 h 290945"/>
              <a:gd name="connsiteX0" fmla="*/ 0 w 9144000"/>
              <a:gd name="connsiteY0" fmla="*/ 5211 h 290945"/>
              <a:gd name="connsiteX1" fmla="*/ 5278582 w 9144000"/>
              <a:gd name="connsiteY1" fmla="*/ 0 h 290945"/>
              <a:gd name="connsiteX2" fmla="*/ 6005945 w 9144000"/>
              <a:gd name="connsiteY2" fmla="*/ 1 h 290945"/>
              <a:gd name="connsiteX3" fmla="*/ 9144000 w 9144000"/>
              <a:gd name="connsiteY3" fmla="*/ 5211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5211 h 290945"/>
              <a:gd name="connsiteX1" fmla="*/ 5278582 w 9144000"/>
              <a:gd name="connsiteY1" fmla="*/ 0 h 290945"/>
              <a:gd name="connsiteX2" fmla="*/ 6000760 w 9144000"/>
              <a:gd name="connsiteY2" fmla="*/ 148088 h 290945"/>
              <a:gd name="connsiteX3" fmla="*/ 9144000 w 9144000"/>
              <a:gd name="connsiteY3" fmla="*/ 5211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5211 h 290945"/>
              <a:gd name="connsiteX1" fmla="*/ 5278582 w 9144000"/>
              <a:gd name="connsiteY1" fmla="*/ 0 h 290945"/>
              <a:gd name="connsiteX2" fmla="*/ 6000760 w 9144000"/>
              <a:gd name="connsiteY2" fmla="*/ 148088 h 290945"/>
              <a:gd name="connsiteX3" fmla="*/ 9144000 w 9144000"/>
              <a:gd name="connsiteY3" fmla="*/ 148088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0 h 285734"/>
              <a:gd name="connsiteX1" fmla="*/ 5715008 w 9144000"/>
              <a:gd name="connsiteY1" fmla="*/ 1 h 285734"/>
              <a:gd name="connsiteX2" fmla="*/ 6000760 w 9144000"/>
              <a:gd name="connsiteY2" fmla="*/ 142877 h 285734"/>
              <a:gd name="connsiteX3" fmla="*/ 9144000 w 9144000"/>
              <a:gd name="connsiteY3" fmla="*/ 142877 h 285734"/>
              <a:gd name="connsiteX4" fmla="*/ 9144000 w 9144000"/>
              <a:gd name="connsiteY4" fmla="*/ 285734 h 285734"/>
              <a:gd name="connsiteX5" fmla="*/ 0 w 9144000"/>
              <a:gd name="connsiteY5" fmla="*/ 285734 h 285734"/>
              <a:gd name="connsiteX6" fmla="*/ 0 w 9144000"/>
              <a:gd name="connsiteY6" fmla="*/ 0 h 2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85734">
                <a:moveTo>
                  <a:pt x="0" y="0"/>
                </a:moveTo>
                <a:lnTo>
                  <a:pt x="5715008" y="1"/>
                </a:lnTo>
                <a:lnTo>
                  <a:pt x="6000760" y="142877"/>
                </a:lnTo>
                <a:lnTo>
                  <a:pt x="9144000" y="142877"/>
                </a:lnTo>
                <a:lnTo>
                  <a:pt x="9144000" y="285734"/>
                </a:lnTo>
                <a:lnTo>
                  <a:pt x="0" y="28573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日期占位符 2"/>
          <p:cNvSpPr>
            <a:spLocks noGrp="1"/>
          </p:cNvSpPr>
          <p:nvPr>
            <p:ph type="dt" sz="half" idx="10"/>
          </p:nvPr>
        </p:nvSpPr>
        <p:spPr/>
        <p:txBody>
          <a:bodyPr/>
          <a:lstStyle>
            <a:lvl1pPr>
              <a:defRPr/>
            </a:lvl1pPr>
          </a:lstStyle>
          <a:p>
            <a:pPr>
              <a:defRPr/>
            </a:pPr>
            <a:fld id="{5502758A-C69D-4013-A6C1-70677F9F9540}"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6" name="页脚占位符 3"/>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4"/>
          <p:cNvSpPr>
            <a:spLocks noGrp="1"/>
          </p:cNvSpPr>
          <p:nvPr>
            <p:ph type="sldNum" sz="quarter" idx="12"/>
          </p:nvPr>
        </p:nvSpPr>
        <p:spPr/>
        <p:txBody>
          <a:bodyPr/>
          <a:lstStyle>
            <a:lvl1pPr>
              <a:defRPr/>
            </a:lvl1pPr>
          </a:lstStyle>
          <a:p>
            <a:fld id="{63FCD8CD-E2E1-4FEA-A4D1-99A41B72DFDA}" type="slidenum">
              <a:rPr lang="zh-CN" altLang="en-US"/>
              <a:pPr/>
              <a:t>‹#›</a:t>
            </a:fld>
            <a:endParaRPr lang="zh-CN" altLang="en-US"/>
          </a:p>
        </p:txBody>
      </p:sp>
      <p:sp>
        <p:nvSpPr>
          <p:cNvPr id="8" name="矩形 7"/>
          <p:cNvSpPr/>
          <p:nvPr userDrawn="1"/>
        </p:nvSpPr>
        <p:spPr>
          <a:xfrm flipH="1">
            <a:off x="8929689" y="1000125"/>
            <a:ext cx="134937" cy="20716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Tree>
    <p:extLst>
      <p:ext uri="{BB962C8B-B14F-4D97-AF65-F5344CB8AC3E}">
        <p14:creationId xmlns:p14="http://schemas.microsoft.com/office/powerpoint/2010/main" val="3013872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rot="16200000" flipH="1">
            <a:off x="5808663" y="3379790"/>
            <a:ext cx="6381751" cy="31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任意多边形 2"/>
          <p:cNvSpPr/>
          <p:nvPr userDrawn="1"/>
        </p:nvSpPr>
        <p:spPr>
          <a:xfrm>
            <a:off x="0" y="6477000"/>
            <a:ext cx="9144000" cy="381000"/>
          </a:xfrm>
          <a:custGeom>
            <a:avLst/>
            <a:gdLst>
              <a:gd name="connsiteX0" fmla="*/ 0 w 9144000"/>
              <a:gd name="connsiteY0" fmla="*/ 0 h 285734"/>
              <a:gd name="connsiteX1" fmla="*/ 9144000 w 9144000"/>
              <a:gd name="connsiteY1" fmla="*/ 0 h 285734"/>
              <a:gd name="connsiteX2" fmla="*/ 9144000 w 9144000"/>
              <a:gd name="connsiteY2" fmla="*/ 285734 h 285734"/>
              <a:gd name="connsiteX3" fmla="*/ 0 w 9144000"/>
              <a:gd name="connsiteY3" fmla="*/ 285734 h 285734"/>
              <a:gd name="connsiteX4" fmla="*/ 0 w 9144000"/>
              <a:gd name="connsiteY4" fmla="*/ 0 h 285734"/>
              <a:gd name="connsiteX0" fmla="*/ 0 w 9144000"/>
              <a:gd name="connsiteY0" fmla="*/ 5211 h 290945"/>
              <a:gd name="connsiteX1" fmla="*/ 5278582 w 9144000"/>
              <a:gd name="connsiteY1" fmla="*/ 0 h 290945"/>
              <a:gd name="connsiteX2" fmla="*/ 9144000 w 9144000"/>
              <a:gd name="connsiteY2" fmla="*/ 5211 h 290945"/>
              <a:gd name="connsiteX3" fmla="*/ 9144000 w 9144000"/>
              <a:gd name="connsiteY3" fmla="*/ 290945 h 290945"/>
              <a:gd name="connsiteX4" fmla="*/ 0 w 9144000"/>
              <a:gd name="connsiteY4" fmla="*/ 290945 h 290945"/>
              <a:gd name="connsiteX5" fmla="*/ 0 w 9144000"/>
              <a:gd name="connsiteY5" fmla="*/ 5211 h 290945"/>
              <a:gd name="connsiteX0" fmla="*/ 0 w 9144000"/>
              <a:gd name="connsiteY0" fmla="*/ 5211 h 290945"/>
              <a:gd name="connsiteX1" fmla="*/ 5278582 w 9144000"/>
              <a:gd name="connsiteY1" fmla="*/ 0 h 290945"/>
              <a:gd name="connsiteX2" fmla="*/ 6005945 w 9144000"/>
              <a:gd name="connsiteY2" fmla="*/ 1 h 290945"/>
              <a:gd name="connsiteX3" fmla="*/ 9144000 w 9144000"/>
              <a:gd name="connsiteY3" fmla="*/ 5211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5211 h 290945"/>
              <a:gd name="connsiteX1" fmla="*/ 5278582 w 9144000"/>
              <a:gd name="connsiteY1" fmla="*/ 0 h 290945"/>
              <a:gd name="connsiteX2" fmla="*/ 6000760 w 9144000"/>
              <a:gd name="connsiteY2" fmla="*/ 148088 h 290945"/>
              <a:gd name="connsiteX3" fmla="*/ 9144000 w 9144000"/>
              <a:gd name="connsiteY3" fmla="*/ 5211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5211 h 290945"/>
              <a:gd name="connsiteX1" fmla="*/ 5278582 w 9144000"/>
              <a:gd name="connsiteY1" fmla="*/ 0 h 290945"/>
              <a:gd name="connsiteX2" fmla="*/ 6000760 w 9144000"/>
              <a:gd name="connsiteY2" fmla="*/ 148088 h 290945"/>
              <a:gd name="connsiteX3" fmla="*/ 9144000 w 9144000"/>
              <a:gd name="connsiteY3" fmla="*/ 148088 h 290945"/>
              <a:gd name="connsiteX4" fmla="*/ 9144000 w 9144000"/>
              <a:gd name="connsiteY4" fmla="*/ 290945 h 290945"/>
              <a:gd name="connsiteX5" fmla="*/ 0 w 9144000"/>
              <a:gd name="connsiteY5" fmla="*/ 290945 h 290945"/>
              <a:gd name="connsiteX6" fmla="*/ 0 w 9144000"/>
              <a:gd name="connsiteY6" fmla="*/ 5211 h 290945"/>
              <a:gd name="connsiteX0" fmla="*/ 0 w 9144000"/>
              <a:gd name="connsiteY0" fmla="*/ 0 h 285734"/>
              <a:gd name="connsiteX1" fmla="*/ 5715008 w 9144000"/>
              <a:gd name="connsiteY1" fmla="*/ 1 h 285734"/>
              <a:gd name="connsiteX2" fmla="*/ 6000760 w 9144000"/>
              <a:gd name="connsiteY2" fmla="*/ 142877 h 285734"/>
              <a:gd name="connsiteX3" fmla="*/ 9144000 w 9144000"/>
              <a:gd name="connsiteY3" fmla="*/ 142877 h 285734"/>
              <a:gd name="connsiteX4" fmla="*/ 9144000 w 9144000"/>
              <a:gd name="connsiteY4" fmla="*/ 285734 h 285734"/>
              <a:gd name="connsiteX5" fmla="*/ 0 w 9144000"/>
              <a:gd name="connsiteY5" fmla="*/ 285734 h 285734"/>
              <a:gd name="connsiteX6" fmla="*/ 0 w 9144000"/>
              <a:gd name="connsiteY6" fmla="*/ 0 h 2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85734">
                <a:moveTo>
                  <a:pt x="0" y="0"/>
                </a:moveTo>
                <a:lnTo>
                  <a:pt x="5715008" y="1"/>
                </a:lnTo>
                <a:lnTo>
                  <a:pt x="6000760" y="142877"/>
                </a:lnTo>
                <a:lnTo>
                  <a:pt x="9144000" y="142877"/>
                </a:lnTo>
                <a:lnTo>
                  <a:pt x="9144000" y="285734"/>
                </a:lnTo>
                <a:lnTo>
                  <a:pt x="0" y="28573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
        <p:nvSpPr>
          <p:cNvPr id="4" name="日期占位符 1"/>
          <p:cNvSpPr>
            <a:spLocks noGrp="1"/>
          </p:cNvSpPr>
          <p:nvPr>
            <p:ph type="dt" sz="half" idx="10"/>
          </p:nvPr>
        </p:nvSpPr>
        <p:spPr/>
        <p:txBody>
          <a:bodyPr/>
          <a:lstStyle>
            <a:lvl1pPr>
              <a:defRPr/>
            </a:lvl1pPr>
          </a:lstStyle>
          <a:p>
            <a:pPr>
              <a:defRPr/>
            </a:pPr>
            <a:fld id="{B73BD987-731F-4284-BAD9-CFF35B33B41A}"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5"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3"/>
          <p:cNvSpPr>
            <a:spLocks noGrp="1"/>
          </p:cNvSpPr>
          <p:nvPr>
            <p:ph type="sldNum" sz="quarter" idx="12"/>
          </p:nvPr>
        </p:nvSpPr>
        <p:spPr/>
        <p:txBody>
          <a:bodyPr/>
          <a:lstStyle>
            <a:lvl1pPr>
              <a:defRPr/>
            </a:lvl1pPr>
          </a:lstStyle>
          <a:p>
            <a:fld id="{B95F5D24-AA7A-4759-ACDC-5DCB64CE075E}" type="slidenum">
              <a:rPr lang="zh-CN" altLang="en-US"/>
              <a:pPr/>
              <a:t>‹#›</a:t>
            </a:fld>
            <a:endParaRPr lang="zh-CN" altLang="en-US"/>
          </a:p>
        </p:txBody>
      </p:sp>
      <p:sp>
        <p:nvSpPr>
          <p:cNvPr id="7" name="矩形 6"/>
          <p:cNvSpPr/>
          <p:nvPr userDrawn="1"/>
        </p:nvSpPr>
        <p:spPr>
          <a:xfrm flipH="1">
            <a:off x="8929689" y="1000125"/>
            <a:ext cx="134937" cy="20716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Tree>
    <p:extLst>
      <p:ext uri="{BB962C8B-B14F-4D97-AF65-F5344CB8AC3E}">
        <p14:creationId xmlns:p14="http://schemas.microsoft.com/office/powerpoint/2010/main" val="754678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6BD6E4A-2897-4EA9-BDB2-F9583EE75181}"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BD93BE0-1468-4ED9-8C89-56DE254DE590}" type="slidenum">
              <a:rPr lang="zh-CN" altLang="en-US"/>
              <a:pPr/>
              <a:t>‹#›</a:t>
            </a:fld>
            <a:endParaRPr lang="zh-CN" altLang="en-US"/>
          </a:p>
        </p:txBody>
      </p:sp>
    </p:spTree>
    <p:extLst>
      <p:ext uri="{BB962C8B-B14F-4D97-AF65-F5344CB8AC3E}">
        <p14:creationId xmlns:p14="http://schemas.microsoft.com/office/powerpoint/2010/main" val="2107346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2F5D4E-21BE-4650-B510-8AD59E21078D}"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65EC0B6-9F5B-4550-8736-C801E1100709}" type="slidenum">
              <a:rPr lang="zh-CN" altLang="en-US"/>
              <a:pPr/>
              <a:t>‹#›</a:t>
            </a:fld>
            <a:endParaRPr lang="zh-CN" altLang="en-US"/>
          </a:p>
        </p:txBody>
      </p:sp>
    </p:spTree>
    <p:extLst>
      <p:ext uri="{BB962C8B-B14F-4D97-AF65-F5344CB8AC3E}">
        <p14:creationId xmlns:p14="http://schemas.microsoft.com/office/powerpoint/2010/main" val="4247959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C0CF549-F49E-4DDC-8562-D478AE33C7B8}"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727A137-5FF0-44B7-8700-0DBC544012EE}" type="slidenum">
              <a:rPr lang="zh-CN" altLang="en-US"/>
              <a:pPr/>
              <a:t>‹#›</a:t>
            </a:fld>
            <a:endParaRPr lang="zh-CN" altLang="en-US"/>
          </a:p>
        </p:txBody>
      </p:sp>
    </p:spTree>
    <p:extLst>
      <p:ext uri="{BB962C8B-B14F-4D97-AF65-F5344CB8AC3E}">
        <p14:creationId xmlns:p14="http://schemas.microsoft.com/office/powerpoint/2010/main" val="1553777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3060F8-03C7-40BC-9717-7356BE9515C1}"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BDF8178-88D4-4FAC-8188-A6AFBDB69639}" type="slidenum">
              <a:rPr lang="zh-CN" altLang="en-US"/>
              <a:pPr/>
              <a:t>‹#›</a:t>
            </a:fld>
            <a:endParaRPr lang="zh-CN" altLang="en-US"/>
          </a:p>
        </p:txBody>
      </p:sp>
    </p:spTree>
    <p:extLst>
      <p:ext uri="{BB962C8B-B14F-4D97-AF65-F5344CB8AC3E}">
        <p14:creationId xmlns:p14="http://schemas.microsoft.com/office/powerpoint/2010/main" val="219730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6"/>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Tree>
    <p:extLst>
      <p:ext uri="{BB962C8B-B14F-4D97-AF65-F5344CB8AC3E}">
        <p14:creationId xmlns:p14="http://schemas.microsoft.com/office/powerpoint/2010/main" val="16429436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4" y="215901"/>
            <a:ext cx="7793037" cy="6969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3951" y="1508125"/>
            <a:ext cx="7772400" cy="4511675"/>
          </a:xfrm>
        </p:spPr>
        <p:txBody>
          <a:bodyPr/>
          <a:lstStyle/>
          <a:p>
            <a:pPr lvl="0"/>
            <a:endParaRPr lang="zh-CN" altLang="en-US" noProof="0" smtClean="0"/>
          </a:p>
        </p:txBody>
      </p:sp>
      <p:sp>
        <p:nvSpPr>
          <p:cNvPr id="4" name="Rectangle 36"/>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Tree>
    <p:extLst>
      <p:ext uri="{BB962C8B-B14F-4D97-AF65-F5344CB8AC3E}">
        <p14:creationId xmlns:p14="http://schemas.microsoft.com/office/powerpoint/2010/main" val="235390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1" cy="1362075"/>
          </a:xfrm>
        </p:spPr>
        <p:txBody>
          <a:bodyPr anchor="t"/>
          <a:lstStyle>
            <a:lvl1pPr algn="l">
              <a:defRPr sz="3001"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1" cy="1500187"/>
          </a:xfrm>
        </p:spPr>
        <p:txBody>
          <a:bodyPr anchor="b"/>
          <a:lstStyle>
            <a:lvl1pPr marL="0" indent="0">
              <a:buNone/>
              <a:defRPr sz="1501">
                <a:solidFill>
                  <a:schemeClr val="tx1">
                    <a:tint val="75000"/>
                  </a:schemeClr>
                </a:solidFill>
              </a:defRPr>
            </a:lvl1pPr>
            <a:lvl2pPr marL="343037" indent="0">
              <a:buNone/>
              <a:defRPr sz="1351">
                <a:solidFill>
                  <a:schemeClr val="tx1">
                    <a:tint val="75000"/>
                  </a:schemeClr>
                </a:solidFill>
              </a:defRPr>
            </a:lvl2pPr>
            <a:lvl3pPr marL="686074" indent="0">
              <a:buNone/>
              <a:defRPr sz="1200">
                <a:solidFill>
                  <a:schemeClr val="tx1">
                    <a:tint val="75000"/>
                  </a:schemeClr>
                </a:solidFill>
              </a:defRPr>
            </a:lvl3pPr>
            <a:lvl4pPr marL="1029111" indent="0">
              <a:buNone/>
              <a:defRPr sz="1050">
                <a:solidFill>
                  <a:schemeClr val="tx1">
                    <a:tint val="75000"/>
                  </a:schemeClr>
                </a:solidFill>
              </a:defRPr>
            </a:lvl4pPr>
            <a:lvl5pPr marL="1372149" indent="0">
              <a:buNone/>
              <a:defRPr sz="1050">
                <a:solidFill>
                  <a:schemeClr val="tx1">
                    <a:tint val="75000"/>
                  </a:schemeClr>
                </a:solidFill>
              </a:defRPr>
            </a:lvl5pPr>
            <a:lvl6pPr marL="1715186" indent="0">
              <a:buNone/>
              <a:defRPr sz="1050">
                <a:solidFill>
                  <a:schemeClr val="tx1">
                    <a:tint val="75000"/>
                  </a:schemeClr>
                </a:solidFill>
              </a:defRPr>
            </a:lvl6pPr>
            <a:lvl7pPr marL="2058223" indent="0">
              <a:buNone/>
              <a:defRPr sz="1050">
                <a:solidFill>
                  <a:schemeClr val="tx1">
                    <a:tint val="75000"/>
                  </a:schemeClr>
                </a:solidFill>
              </a:defRPr>
            </a:lvl7pPr>
            <a:lvl8pPr marL="2401260" indent="0">
              <a:buNone/>
              <a:defRPr sz="1050">
                <a:solidFill>
                  <a:schemeClr val="tx1">
                    <a:tint val="75000"/>
                  </a:schemeClr>
                </a:solidFill>
              </a:defRPr>
            </a:lvl8pPr>
            <a:lvl9pPr marL="2744297" indent="0">
              <a:buNone/>
              <a:defRPr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t>‹#›</a:t>
            </a:fld>
            <a:endParaRPr lang="zh-CN" altLang="en-US" dirty="0"/>
          </a:p>
        </p:txBody>
      </p:sp>
      <p:sp>
        <p:nvSpPr>
          <p:cNvPr id="7" name="矩形 6"/>
          <p:cNvSpPr/>
          <p:nvPr userDrawn="1"/>
        </p:nvSpPr>
        <p:spPr>
          <a:xfrm>
            <a:off x="0" y="0"/>
            <a:ext cx="1276347"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1" b="1" dirty="0" smtClean="0">
                <a:latin typeface="微软雅黑" pitchFamily="34" charset="-122"/>
                <a:ea typeface="微软雅黑" pitchFamily="34" charset="-122"/>
              </a:rPr>
              <a:t>Part 1</a:t>
            </a:r>
            <a:endParaRPr lang="zh-CN" altLang="en-US" sz="2101" b="1" dirty="0">
              <a:latin typeface="微软雅黑" pitchFamily="34" charset="-122"/>
              <a:ea typeface="微软雅黑" pitchFamily="34" charset="-122"/>
            </a:endParaRPr>
          </a:p>
        </p:txBody>
      </p:sp>
      <p:sp>
        <p:nvSpPr>
          <p:cNvPr id="8" name="矩形 7"/>
          <p:cNvSpPr/>
          <p:nvPr userDrawn="1"/>
        </p:nvSpPr>
        <p:spPr>
          <a:xfrm>
            <a:off x="1291200"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2</a:t>
            </a:r>
            <a:endParaRPr lang="zh-CN" altLang="en-US" sz="1501" b="0" dirty="0">
              <a:latin typeface="微软雅黑" pitchFamily="34" charset="-122"/>
              <a:ea typeface="微软雅黑" pitchFamily="34" charset="-122"/>
            </a:endParaRPr>
          </a:p>
        </p:txBody>
      </p:sp>
      <p:sp>
        <p:nvSpPr>
          <p:cNvPr id="9" name="矩形 8"/>
          <p:cNvSpPr/>
          <p:nvPr userDrawn="1"/>
        </p:nvSpPr>
        <p:spPr>
          <a:xfrm>
            <a:off x="2582399"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3</a:t>
            </a:r>
            <a:endParaRPr lang="zh-CN" altLang="en-US" sz="1501" b="0" dirty="0">
              <a:latin typeface="微软雅黑" pitchFamily="34" charset="-122"/>
              <a:ea typeface="微软雅黑" pitchFamily="34" charset="-122"/>
            </a:endParaRPr>
          </a:p>
        </p:txBody>
      </p:sp>
      <p:sp>
        <p:nvSpPr>
          <p:cNvPr id="10" name="矩形 9"/>
          <p:cNvSpPr/>
          <p:nvPr userDrawn="1"/>
        </p:nvSpPr>
        <p:spPr>
          <a:xfrm>
            <a:off x="3873599"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4</a:t>
            </a:r>
            <a:endParaRPr lang="zh-CN" altLang="en-US" sz="1501" b="0" dirty="0">
              <a:latin typeface="微软雅黑" pitchFamily="34" charset="-122"/>
              <a:ea typeface="微软雅黑" pitchFamily="34" charset="-122"/>
            </a:endParaRPr>
          </a:p>
        </p:txBody>
      </p:sp>
      <p:sp>
        <p:nvSpPr>
          <p:cNvPr id="11" name="矩形 10"/>
          <p:cNvSpPr/>
          <p:nvPr userDrawn="1"/>
        </p:nvSpPr>
        <p:spPr>
          <a:xfrm>
            <a:off x="9011886" y="0"/>
            <a:ext cx="136646"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p>
        </p:txBody>
      </p:sp>
      <p:sp>
        <p:nvSpPr>
          <p:cNvPr id="12" name="矩形 11"/>
          <p:cNvSpPr/>
          <p:nvPr userDrawn="1"/>
        </p:nvSpPr>
        <p:spPr>
          <a:xfrm>
            <a:off x="0" y="6597352"/>
            <a:ext cx="913886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 name="椭圆 12"/>
          <p:cNvSpPr/>
          <p:nvPr userDrawn="1"/>
        </p:nvSpPr>
        <p:spPr>
          <a:xfrm>
            <a:off x="4237204" y="6469450"/>
            <a:ext cx="549135"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chemeClr val="accent5">
                    <a:lumMod val="75000"/>
                  </a:schemeClr>
                </a:solidFill>
              </a:rPr>
              <a:pPr/>
              <a:t>‹#›</a:t>
            </a:fld>
            <a:endParaRPr lang="zh-CN" altLang="en-US" sz="1351" dirty="0">
              <a:solidFill>
                <a:schemeClr val="accent5">
                  <a:lumMod val="75000"/>
                </a:schemeClr>
              </a:solidFill>
            </a:endParaRPr>
          </a:p>
        </p:txBody>
      </p:sp>
      <p:cxnSp>
        <p:nvCxnSpPr>
          <p:cNvPr id="15" name="直接连接符 14"/>
          <p:cNvCxnSpPr/>
          <p:nvPr userDrawn="1"/>
        </p:nvCxnSpPr>
        <p:spPr>
          <a:xfrm flipH="1">
            <a:off x="5328380" y="534166"/>
            <a:ext cx="3751829"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7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600203"/>
            <a:ext cx="4784725" cy="4525963"/>
          </a:xfrm>
        </p:spPr>
        <p:txBody>
          <a:bodyPr/>
          <a:lstStyle>
            <a:lvl1pPr>
              <a:defRPr sz="2101"/>
            </a:lvl1pPr>
            <a:lvl2pPr>
              <a:defRPr sz="1801"/>
            </a:lvl2pPr>
            <a:lvl3pPr>
              <a:defRPr sz="1501"/>
            </a:lvl3pPr>
            <a:lvl4pPr>
              <a:defRPr sz="1351"/>
            </a:lvl4pPr>
            <a:lvl5pPr>
              <a:defRPr sz="1351"/>
            </a:lvl5pPr>
            <a:lvl6pPr>
              <a:defRPr sz="1351"/>
            </a:lvl6pPr>
            <a:lvl7pPr>
              <a:defRPr sz="1351"/>
            </a:lvl7pPr>
            <a:lvl8pPr>
              <a:defRPr sz="1351"/>
            </a:lvl8pPr>
            <a:lvl9pPr>
              <a:defRPr sz="1351"/>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76875" y="1600203"/>
            <a:ext cx="4784725" cy="4525963"/>
          </a:xfrm>
        </p:spPr>
        <p:txBody>
          <a:bodyPr/>
          <a:lstStyle>
            <a:lvl1pPr>
              <a:defRPr sz="2101"/>
            </a:lvl1pPr>
            <a:lvl2pPr>
              <a:defRPr sz="1801"/>
            </a:lvl2pPr>
            <a:lvl3pPr>
              <a:defRPr sz="1501"/>
            </a:lvl3pPr>
            <a:lvl4pPr>
              <a:defRPr sz="1351"/>
            </a:lvl4pPr>
            <a:lvl5pPr>
              <a:defRPr sz="1351"/>
            </a:lvl5pPr>
            <a:lvl6pPr>
              <a:defRPr sz="1351"/>
            </a:lvl6pPr>
            <a:lvl7pPr>
              <a:defRPr sz="1351"/>
            </a:lvl7pPr>
            <a:lvl8pPr>
              <a:defRPr sz="1351"/>
            </a:lvl8pPr>
            <a:lvl9pPr>
              <a:defRPr sz="1351"/>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1BC1D0-4AE0-4CA0-BD1D-5B89170BC9F7}" type="slidenum">
              <a:rPr lang="zh-CN" altLang="en-US" smtClean="0"/>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9128272" cy="361780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1" y="0"/>
            <a:ext cx="9144000"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0" name="组合 9"/>
          <p:cNvGrpSpPr/>
          <p:nvPr userDrawn="1"/>
        </p:nvGrpSpPr>
        <p:grpSpPr>
          <a:xfrm>
            <a:off x="3653540" y="2046100"/>
            <a:ext cx="1836921" cy="2448272"/>
            <a:chOff x="6897738" y="2060848"/>
            <a:chExt cx="2448272" cy="2448272"/>
          </a:xfrm>
        </p:grpSpPr>
        <p:sp>
          <p:nvSpPr>
            <p:cNvPr id="11" name="空心弧 10"/>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sp>
          <p:nvSpPr>
            <p:cNvPr id="12" name="空心弧 11"/>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grpSp>
      <p:sp>
        <p:nvSpPr>
          <p:cNvPr id="13" name="TextBox 12"/>
          <p:cNvSpPr txBox="1"/>
          <p:nvPr userDrawn="1"/>
        </p:nvSpPr>
        <p:spPr>
          <a:xfrm>
            <a:off x="4047202" y="2628202"/>
            <a:ext cx="1018650" cy="461793"/>
          </a:xfrm>
          <a:prstGeom prst="rect">
            <a:avLst/>
          </a:prstGeom>
          <a:noFill/>
        </p:spPr>
        <p:txBody>
          <a:bodyPr wrap="square" rtlCol="0">
            <a:spAutoFit/>
          </a:bodyPr>
          <a:lstStyle/>
          <a:p>
            <a:pPr algn="ctr"/>
            <a:r>
              <a:rPr lang="en-US" altLang="zh-CN" sz="2401" b="1" dirty="0" smtClean="0">
                <a:solidFill>
                  <a:schemeClr val="bg1"/>
                </a:solidFill>
                <a:latin typeface="微软雅黑" pitchFamily="34" charset="-122"/>
                <a:ea typeface="微软雅黑" pitchFamily="34" charset="-122"/>
              </a:rPr>
              <a:t>Part</a:t>
            </a:r>
            <a:endParaRPr lang="zh-CN" altLang="en-US" sz="2401" b="1" dirty="0">
              <a:solidFill>
                <a:schemeClr val="bg1"/>
              </a:solidFill>
              <a:latin typeface="微软雅黑" pitchFamily="34" charset="-122"/>
              <a:ea typeface="微软雅黑" pitchFamily="34" charset="-122"/>
            </a:endParaRPr>
          </a:p>
        </p:txBody>
      </p:sp>
      <p:sp>
        <p:nvSpPr>
          <p:cNvPr id="14" name="TextBox 13"/>
          <p:cNvSpPr txBox="1"/>
          <p:nvPr userDrawn="1"/>
        </p:nvSpPr>
        <p:spPr>
          <a:xfrm>
            <a:off x="4047202" y="3284984"/>
            <a:ext cx="1018650" cy="554126"/>
          </a:xfrm>
          <a:prstGeom prst="rect">
            <a:avLst/>
          </a:prstGeom>
          <a:noFill/>
        </p:spPr>
        <p:txBody>
          <a:bodyPr wrap="square" rtlCol="0">
            <a:spAutoFit/>
          </a:bodyPr>
          <a:lstStyle/>
          <a:p>
            <a:pPr algn="ctr"/>
            <a:r>
              <a:rPr lang="en-US" altLang="zh-CN" sz="3001" b="1" dirty="0" smtClean="0">
                <a:solidFill>
                  <a:schemeClr val="accent5">
                    <a:lumMod val="75000"/>
                  </a:schemeClr>
                </a:solidFill>
                <a:latin typeface="微软雅黑" pitchFamily="34" charset="-122"/>
                <a:ea typeface="微软雅黑" pitchFamily="34" charset="-122"/>
              </a:rPr>
              <a:t>2</a:t>
            </a:r>
            <a:endParaRPr lang="zh-CN" altLang="en-US" sz="3001"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3376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1801" b="1"/>
            </a:lvl1pPr>
            <a:lvl2pPr marL="343037" indent="0">
              <a:buNone/>
              <a:defRPr sz="1501" b="1"/>
            </a:lvl2pPr>
            <a:lvl3pPr marL="686074" indent="0">
              <a:buNone/>
              <a:defRPr sz="1351" b="1"/>
            </a:lvl3pPr>
            <a:lvl4pPr marL="1029111" indent="0">
              <a:buNone/>
              <a:defRPr sz="1200" b="1"/>
            </a:lvl4pPr>
            <a:lvl5pPr marL="1372149" indent="0">
              <a:buNone/>
              <a:defRPr sz="1200" b="1"/>
            </a:lvl5pPr>
            <a:lvl6pPr marL="1715186" indent="0">
              <a:buNone/>
              <a:defRPr sz="1200" b="1"/>
            </a:lvl6pPr>
            <a:lvl7pPr marL="2058223" indent="0">
              <a:buNone/>
              <a:defRPr sz="1200" b="1"/>
            </a:lvl7pPr>
            <a:lvl8pPr marL="2401260" indent="0">
              <a:buNone/>
              <a:defRPr sz="1200" b="1"/>
            </a:lvl8pPr>
            <a:lvl9pPr marL="2744297"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1801"/>
            </a:lvl1pPr>
            <a:lvl2pPr>
              <a:defRPr sz="1501"/>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1" b="1"/>
            </a:lvl1pPr>
            <a:lvl2pPr marL="343037" indent="0">
              <a:buNone/>
              <a:defRPr sz="1501" b="1"/>
            </a:lvl2pPr>
            <a:lvl3pPr marL="686074" indent="0">
              <a:buNone/>
              <a:defRPr sz="1351" b="1"/>
            </a:lvl3pPr>
            <a:lvl4pPr marL="1029111" indent="0">
              <a:buNone/>
              <a:defRPr sz="1200" b="1"/>
            </a:lvl4pPr>
            <a:lvl5pPr marL="1372149" indent="0">
              <a:buNone/>
              <a:defRPr sz="1200" b="1"/>
            </a:lvl5pPr>
            <a:lvl6pPr marL="1715186" indent="0">
              <a:buNone/>
              <a:defRPr sz="1200" b="1"/>
            </a:lvl6pPr>
            <a:lvl7pPr marL="2058223" indent="0">
              <a:buNone/>
              <a:defRPr sz="1200" b="1"/>
            </a:lvl7pPr>
            <a:lvl8pPr marL="2401260" indent="0">
              <a:buNone/>
              <a:defRPr sz="1200" b="1"/>
            </a:lvl8pPr>
            <a:lvl9pPr marL="2744297"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1"/>
            </a:lvl1pPr>
            <a:lvl2pPr>
              <a:defRPr sz="1501"/>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1BC1D0-4AE0-4CA0-BD1D-5B89170BC9F7}" type="slidenum">
              <a:rPr lang="zh-CN" altLang="en-US" smtClean="0"/>
              <a:t>‹#›</a:t>
            </a:fld>
            <a:endParaRPr lang="zh-CN" altLang="en-US"/>
          </a:p>
        </p:txBody>
      </p:sp>
      <p:sp>
        <p:nvSpPr>
          <p:cNvPr id="10" name="矩形 9"/>
          <p:cNvSpPr/>
          <p:nvPr userDrawn="1"/>
        </p:nvSpPr>
        <p:spPr>
          <a:xfrm>
            <a:off x="0"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1</a:t>
            </a:r>
            <a:endParaRPr lang="zh-CN" altLang="en-US" sz="1501" b="0" dirty="0">
              <a:latin typeface="微软雅黑" pitchFamily="34" charset="-122"/>
              <a:ea typeface="微软雅黑" pitchFamily="34" charset="-122"/>
            </a:endParaRPr>
          </a:p>
        </p:txBody>
      </p:sp>
      <p:sp>
        <p:nvSpPr>
          <p:cNvPr id="11" name="矩形 10"/>
          <p:cNvSpPr/>
          <p:nvPr userDrawn="1"/>
        </p:nvSpPr>
        <p:spPr>
          <a:xfrm>
            <a:off x="1291200" y="0"/>
            <a:ext cx="1276347"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686074" rtl="0" eaLnBrk="1" latinLnBrk="0" hangingPunct="1"/>
            <a:r>
              <a:rPr lang="en-US" altLang="zh-CN" sz="2101" b="1" kern="1200" dirty="0" smtClean="0">
                <a:solidFill>
                  <a:schemeClr val="lt1"/>
                </a:solidFill>
                <a:latin typeface="微软雅黑" pitchFamily="34" charset="-122"/>
                <a:ea typeface="微软雅黑" pitchFamily="34" charset="-122"/>
                <a:cs typeface="+mn-cs"/>
              </a:rPr>
              <a:t>Part 2</a:t>
            </a:r>
            <a:endParaRPr lang="zh-CN" altLang="en-US" sz="2101" b="1" kern="1200" dirty="0">
              <a:solidFill>
                <a:schemeClr val="lt1"/>
              </a:solidFill>
              <a:latin typeface="微软雅黑" pitchFamily="34" charset="-122"/>
              <a:ea typeface="微软雅黑" pitchFamily="34" charset="-122"/>
              <a:cs typeface="+mn-cs"/>
            </a:endParaRPr>
          </a:p>
        </p:txBody>
      </p:sp>
      <p:sp>
        <p:nvSpPr>
          <p:cNvPr id="12" name="矩形 11"/>
          <p:cNvSpPr/>
          <p:nvPr userDrawn="1"/>
        </p:nvSpPr>
        <p:spPr>
          <a:xfrm>
            <a:off x="2582399"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3</a:t>
            </a:r>
            <a:endParaRPr lang="zh-CN" altLang="en-US" sz="1501" b="0" dirty="0">
              <a:latin typeface="微软雅黑" pitchFamily="34" charset="-122"/>
              <a:ea typeface="微软雅黑" pitchFamily="34" charset="-122"/>
            </a:endParaRPr>
          </a:p>
        </p:txBody>
      </p:sp>
      <p:sp>
        <p:nvSpPr>
          <p:cNvPr id="13" name="矩形 12"/>
          <p:cNvSpPr/>
          <p:nvPr userDrawn="1"/>
        </p:nvSpPr>
        <p:spPr>
          <a:xfrm>
            <a:off x="3873599"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4</a:t>
            </a:r>
            <a:endParaRPr lang="zh-CN" altLang="en-US" sz="1501" b="0" dirty="0">
              <a:latin typeface="微软雅黑" pitchFamily="34" charset="-122"/>
              <a:ea typeface="微软雅黑" pitchFamily="34" charset="-122"/>
            </a:endParaRPr>
          </a:p>
        </p:txBody>
      </p:sp>
      <p:sp>
        <p:nvSpPr>
          <p:cNvPr id="14" name="矩形 13"/>
          <p:cNvSpPr/>
          <p:nvPr userDrawn="1"/>
        </p:nvSpPr>
        <p:spPr>
          <a:xfrm>
            <a:off x="9011886" y="0"/>
            <a:ext cx="136646"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p>
        </p:txBody>
      </p:sp>
      <p:sp>
        <p:nvSpPr>
          <p:cNvPr id="16" name="矩形 15"/>
          <p:cNvSpPr/>
          <p:nvPr userDrawn="1"/>
        </p:nvSpPr>
        <p:spPr>
          <a:xfrm>
            <a:off x="0" y="6597352"/>
            <a:ext cx="913886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椭圆 16"/>
          <p:cNvSpPr/>
          <p:nvPr userDrawn="1"/>
        </p:nvSpPr>
        <p:spPr>
          <a:xfrm>
            <a:off x="4283968" y="6470436"/>
            <a:ext cx="576064"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chemeClr val="accent5">
                    <a:lumMod val="75000"/>
                  </a:schemeClr>
                </a:solidFill>
              </a:rPr>
              <a:pPr/>
              <a:t>‹#›</a:t>
            </a:fld>
            <a:endParaRPr lang="zh-CN" altLang="en-US" sz="1351" dirty="0">
              <a:solidFill>
                <a:schemeClr val="accent5">
                  <a:lumMod val="75000"/>
                </a:schemeClr>
              </a:solidFill>
            </a:endParaRPr>
          </a:p>
        </p:txBody>
      </p:sp>
      <p:cxnSp>
        <p:nvCxnSpPr>
          <p:cNvPr id="18" name="直接连接符 17"/>
          <p:cNvCxnSpPr/>
          <p:nvPr userDrawn="1"/>
        </p:nvCxnSpPr>
        <p:spPr>
          <a:xfrm flipH="1">
            <a:off x="5328380" y="534166"/>
            <a:ext cx="3751829"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9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1BC1D0-4AE0-4CA0-BD1D-5B89170BC9F7}" type="slidenum">
              <a:rPr lang="zh-CN" altLang="en-US" smtClean="0"/>
              <a:t>‹#›</a:t>
            </a:fld>
            <a:endParaRPr lang="zh-CN" altLang="en-US"/>
          </a:p>
        </p:txBody>
      </p:sp>
      <p:pic>
        <p:nvPicPr>
          <p:cNvPr id="6" name="Picture 2" descr="http://pic17.nipic.com/20110914/7807978_105643065000_2.jpg"/>
          <p:cNvPicPr>
            <a:picLocks noChangeAspect="1" noChangeArrowheads="1"/>
          </p:cNvPicPr>
          <p:nvPr userDrawn="1"/>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9128272" cy="361780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1" y="0"/>
            <a:ext cx="9144000"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8" name="组合 7"/>
          <p:cNvGrpSpPr/>
          <p:nvPr userDrawn="1"/>
        </p:nvGrpSpPr>
        <p:grpSpPr>
          <a:xfrm>
            <a:off x="3653540" y="2046100"/>
            <a:ext cx="1836921" cy="2448272"/>
            <a:chOff x="6897738" y="2060848"/>
            <a:chExt cx="2448272" cy="2448272"/>
          </a:xfrm>
        </p:grpSpPr>
        <p:sp>
          <p:nvSpPr>
            <p:cNvPr id="9" name="空心弧 8"/>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sp>
          <p:nvSpPr>
            <p:cNvPr id="10" name="空心弧 9"/>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grpSp>
      <p:sp>
        <p:nvSpPr>
          <p:cNvPr id="11" name="TextBox 10"/>
          <p:cNvSpPr txBox="1"/>
          <p:nvPr userDrawn="1"/>
        </p:nvSpPr>
        <p:spPr>
          <a:xfrm>
            <a:off x="4047202" y="2628202"/>
            <a:ext cx="1018650" cy="461793"/>
          </a:xfrm>
          <a:prstGeom prst="rect">
            <a:avLst/>
          </a:prstGeom>
          <a:noFill/>
        </p:spPr>
        <p:txBody>
          <a:bodyPr wrap="square" rtlCol="0">
            <a:spAutoFit/>
          </a:bodyPr>
          <a:lstStyle/>
          <a:p>
            <a:pPr algn="ctr"/>
            <a:r>
              <a:rPr lang="en-US" altLang="zh-CN" sz="2401" b="1" dirty="0" smtClean="0">
                <a:solidFill>
                  <a:schemeClr val="bg1"/>
                </a:solidFill>
                <a:latin typeface="微软雅黑" pitchFamily="34" charset="-122"/>
                <a:ea typeface="微软雅黑" pitchFamily="34" charset="-122"/>
              </a:rPr>
              <a:t>Part</a:t>
            </a:r>
            <a:endParaRPr lang="zh-CN" altLang="en-US" sz="2401" b="1" dirty="0">
              <a:solidFill>
                <a:schemeClr val="bg1"/>
              </a:solidFill>
              <a:latin typeface="微软雅黑" pitchFamily="34" charset="-122"/>
              <a:ea typeface="微软雅黑" pitchFamily="34" charset="-122"/>
            </a:endParaRPr>
          </a:p>
        </p:txBody>
      </p:sp>
      <p:sp>
        <p:nvSpPr>
          <p:cNvPr id="12" name="TextBox 11"/>
          <p:cNvSpPr txBox="1"/>
          <p:nvPr userDrawn="1"/>
        </p:nvSpPr>
        <p:spPr>
          <a:xfrm>
            <a:off x="4047202" y="3284984"/>
            <a:ext cx="1018650" cy="554126"/>
          </a:xfrm>
          <a:prstGeom prst="rect">
            <a:avLst/>
          </a:prstGeom>
          <a:noFill/>
        </p:spPr>
        <p:txBody>
          <a:bodyPr wrap="square" rtlCol="0">
            <a:spAutoFit/>
          </a:bodyPr>
          <a:lstStyle/>
          <a:p>
            <a:pPr algn="ctr"/>
            <a:r>
              <a:rPr lang="en-US" altLang="zh-CN" sz="3001" b="1" dirty="0" smtClean="0">
                <a:solidFill>
                  <a:schemeClr val="accent5">
                    <a:lumMod val="75000"/>
                  </a:schemeClr>
                </a:solidFill>
                <a:latin typeface="微软雅黑" pitchFamily="34" charset="-122"/>
                <a:ea typeface="微软雅黑" pitchFamily="34" charset="-122"/>
              </a:rPr>
              <a:t>3</a:t>
            </a:r>
            <a:endParaRPr lang="zh-CN" altLang="en-US" sz="3001"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3207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1BC1D0-4AE0-4CA0-BD1D-5B89170BC9F7}" type="slidenum">
              <a:rPr lang="zh-CN" altLang="en-US" smtClean="0"/>
              <a:t>‹#›</a:t>
            </a:fld>
            <a:endParaRPr lang="zh-CN" altLang="en-US"/>
          </a:p>
        </p:txBody>
      </p:sp>
      <p:sp>
        <p:nvSpPr>
          <p:cNvPr id="5" name="矩形 4"/>
          <p:cNvSpPr/>
          <p:nvPr userDrawn="1"/>
        </p:nvSpPr>
        <p:spPr>
          <a:xfrm>
            <a:off x="0"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1</a:t>
            </a:r>
            <a:endParaRPr lang="zh-CN" altLang="en-US" sz="1501" b="0" dirty="0">
              <a:latin typeface="微软雅黑" pitchFamily="34" charset="-122"/>
              <a:ea typeface="微软雅黑" pitchFamily="34" charset="-122"/>
            </a:endParaRPr>
          </a:p>
        </p:txBody>
      </p:sp>
      <p:sp>
        <p:nvSpPr>
          <p:cNvPr id="6" name="矩形 5"/>
          <p:cNvSpPr/>
          <p:nvPr userDrawn="1"/>
        </p:nvSpPr>
        <p:spPr>
          <a:xfrm>
            <a:off x="1291200"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2</a:t>
            </a:r>
            <a:endParaRPr lang="zh-CN" altLang="en-US" sz="1501" b="0" dirty="0">
              <a:latin typeface="微软雅黑" pitchFamily="34" charset="-122"/>
              <a:ea typeface="微软雅黑" pitchFamily="34" charset="-122"/>
            </a:endParaRPr>
          </a:p>
        </p:txBody>
      </p:sp>
      <p:sp>
        <p:nvSpPr>
          <p:cNvPr id="7" name="矩形 6"/>
          <p:cNvSpPr/>
          <p:nvPr userDrawn="1"/>
        </p:nvSpPr>
        <p:spPr>
          <a:xfrm>
            <a:off x="2582399" y="0"/>
            <a:ext cx="1276347"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1" b="1" kern="1200" dirty="0" smtClean="0">
                <a:solidFill>
                  <a:schemeClr val="lt1"/>
                </a:solidFill>
                <a:latin typeface="微软雅黑" pitchFamily="34" charset="-122"/>
                <a:ea typeface="微软雅黑" pitchFamily="34" charset="-122"/>
                <a:cs typeface="+mn-cs"/>
              </a:rPr>
              <a:t>Part 3</a:t>
            </a:r>
            <a:endParaRPr lang="zh-CN" altLang="en-US" sz="2101" b="1" kern="1200" dirty="0">
              <a:solidFill>
                <a:schemeClr val="lt1"/>
              </a:solidFill>
              <a:latin typeface="微软雅黑" pitchFamily="34" charset="-122"/>
              <a:ea typeface="微软雅黑" pitchFamily="34" charset="-122"/>
              <a:cs typeface="+mn-cs"/>
            </a:endParaRPr>
          </a:p>
        </p:txBody>
      </p:sp>
      <p:sp>
        <p:nvSpPr>
          <p:cNvPr id="8" name="矩形 7"/>
          <p:cNvSpPr/>
          <p:nvPr userDrawn="1"/>
        </p:nvSpPr>
        <p:spPr>
          <a:xfrm>
            <a:off x="3873599"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4</a:t>
            </a:r>
            <a:endParaRPr lang="zh-CN" altLang="en-US" sz="1501" b="0" dirty="0">
              <a:latin typeface="微软雅黑" pitchFamily="34" charset="-122"/>
              <a:ea typeface="微软雅黑" pitchFamily="34" charset="-122"/>
            </a:endParaRPr>
          </a:p>
        </p:txBody>
      </p:sp>
      <p:sp>
        <p:nvSpPr>
          <p:cNvPr id="9" name="矩形 8"/>
          <p:cNvSpPr/>
          <p:nvPr userDrawn="1"/>
        </p:nvSpPr>
        <p:spPr>
          <a:xfrm>
            <a:off x="9011886" y="0"/>
            <a:ext cx="136646"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p>
        </p:txBody>
      </p:sp>
      <p:sp>
        <p:nvSpPr>
          <p:cNvPr id="11" name="矩形 10"/>
          <p:cNvSpPr/>
          <p:nvPr userDrawn="1"/>
        </p:nvSpPr>
        <p:spPr>
          <a:xfrm>
            <a:off x="0" y="6597352"/>
            <a:ext cx="913886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椭圆 11"/>
          <p:cNvSpPr/>
          <p:nvPr userDrawn="1"/>
        </p:nvSpPr>
        <p:spPr>
          <a:xfrm>
            <a:off x="4283968" y="6470436"/>
            <a:ext cx="576064"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chemeClr val="accent5">
                    <a:lumMod val="75000"/>
                  </a:schemeClr>
                </a:solidFill>
              </a:rPr>
              <a:pPr/>
              <a:t>‹#›</a:t>
            </a:fld>
            <a:endParaRPr lang="zh-CN" altLang="en-US" sz="1351" dirty="0">
              <a:solidFill>
                <a:schemeClr val="accent5">
                  <a:lumMod val="75000"/>
                </a:schemeClr>
              </a:solidFill>
            </a:endParaRPr>
          </a:p>
        </p:txBody>
      </p:sp>
      <p:cxnSp>
        <p:nvCxnSpPr>
          <p:cNvPr id="13" name="直接连接符 12"/>
          <p:cNvCxnSpPr/>
          <p:nvPr userDrawn="1"/>
        </p:nvCxnSpPr>
        <p:spPr>
          <a:xfrm flipH="1">
            <a:off x="5328380" y="534166"/>
            <a:ext cx="3751829"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95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1501"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3"/>
            <a:ext cx="5111750" cy="5853113"/>
          </a:xfrm>
        </p:spPr>
        <p:txBody>
          <a:bodyPr/>
          <a:lstStyle>
            <a:lvl1pPr>
              <a:defRPr sz="2401"/>
            </a:lvl1pPr>
            <a:lvl2pPr>
              <a:defRPr sz="2101"/>
            </a:lvl2pPr>
            <a:lvl3pPr>
              <a:defRPr sz="1801"/>
            </a:lvl3pPr>
            <a:lvl4pPr>
              <a:defRPr sz="1501"/>
            </a:lvl4pPr>
            <a:lvl5pPr>
              <a:defRPr sz="1501"/>
            </a:lvl5pPr>
            <a:lvl6pPr>
              <a:defRPr sz="1501"/>
            </a:lvl6pPr>
            <a:lvl7pPr>
              <a:defRPr sz="1501"/>
            </a:lvl7pPr>
            <a:lvl8pPr>
              <a:defRPr sz="1501"/>
            </a:lvl8pPr>
            <a:lvl9pPr>
              <a:defRPr sz="1501"/>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3"/>
            <a:ext cx="3008313" cy="4691063"/>
          </a:xfrm>
        </p:spPr>
        <p:txBody>
          <a:bodyPr/>
          <a:lstStyle>
            <a:lvl1pPr marL="0" indent="0">
              <a:buNone/>
              <a:defRPr sz="1050"/>
            </a:lvl1pPr>
            <a:lvl2pPr marL="343037" indent="0">
              <a:buNone/>
              <a:defRPr sz="900"/>
            </a:lvl2pPr>
            <a:lvl3pPr marL="686074" indent="0">
              <a:buNone/>
              <a:defRPr sz="750"/>
            </a:lvl3pPr>
            <a:lvl4pPr marL="1029111" indent="0">
              <a:buNone/>
              <a:defRPr sz="675"/>
            </a:lvl4pPr>
            <a:lvl5pPr marL="1372149" indent="0">
              <a:buNone/>
              <a:defRPr sz="675"/>
            </a:lvl5pPr>
            <a:lvl6pPr marL="1715186" indent="0">
              <a:buNone/>
              <a:defRPr sz="675"/>
            </a:lvl6pPr>
            <a:lvl7pPr marL="2058223" indent="0">
              <a:buNone/>
              <a:defRPr sz="675"/>
            </a:lvl7pPr>
            <a:lvl8pPr marL="2401260" indent="0">
              <a:buNone/>
              <a:defRPr sz="675"/>
            </a:lvl8pPr>
            <a:lvl9pPr marL="2744297"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1BC1D0-4AE0-4CA0-BD1D-5B89170BC9F7}" type="slidenum">
              <a:rPr lang="zh-CN" altLang="en-US" smtClean="0"/>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9128272" cy="361780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1" y="0"/>
            <a:ext cx="9144000"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0" name="组合 9"/>
          <p:cNvGrpSpPr/>
          <p:nvPr userDrawn="1"/>
        </p:nvGrpSpPr>
        <p:grpSpPr>
          <a:xfrm>
            <a:off x="3653540" y="2046100"/>
            <a:ext cx="1836921" cy="2448272"/>
            <a:chOff x="6897738" y="2060848"/>
            <a:chExt cx="2448272" cy="2448272"/>
          </a:xfrm>
        </p:grpSpPr>
        <p:sp>
          <p:nvSpPr>
            <p:cNvPr id="11" name="空心弧 10"/>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sp>
          <p:nvSpPr>
            <p:cNvPr id="12" name="空心弧 11"/>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grpSp>
      <p:sp>
        <p:nvSpPr>
          <p:cNvPr id="13" name="TextBox 12"/>
          <p:cNvSpPr txBox="1"/>
          <p:nvPr userDrawn="1"/>
        </p:nvSpPr>
        <p:spPr>
          <a:xfrm>
            <a:off x="4047202" y="2628202"/>
            <a:ext cx="1018650" cy="461793"/>
          </a:xfrm>
          <a:prstGeom prst="rect">
            <a:avLst/>
          </a:prstGeom>
          <a:noFill/>
        </p:spPr>
        <p:txBody>
          <a:bodyPr wrap="square" rtlCol="0">
            <a:spAutoFit/>
          </a:bodyPr>
          <a:lstStyle/>
          <a:p>
            <a:pPr algn="ctr"/>
            <a:r>
              <a:rPr lang="en-US" altLang="zh-CN" sz="2401" b="1" dirty="0" smtClean="0">
                <a:solidFill>
                  <a:schemeClr val="bg1"/>
                </a:solidFill>
                <a:latin typeface="微软雅黑" pitchFamily="34" charset="-122"/>
                <a:ea typeface="微软雅黑" pitchFamily="34" charset="-122"/>
              </a:rPr>
              <a:t>Part</a:t>
            </a:r>
            <a:endParaRPr lang="zh-CN" altLang="en-US" sz="2401" b="1" dirty="0">
              <a:solidFill>
                <a:schemeClr val="bg1"/>
              </a:solidFill>
              <a:latin typeface="微软雅黑" pitchFamily="34" charset="-122"/>
              <a:ea typeface="微软雅黑" pitchFamily="34" charset="-122"/>
            </a:endParaRPr>
          </a:p>
        </p:txBody>
      </p:sp>
      <p:sp>
        <p:nvSpPr>
          <p:cNvPr id="14" name="TextBox 13"/>
          <p:cNvSpPr txBox="1"/>
          <p:nvPr userDrawn="1"/>
        </p:nvSpPr>
        <p:spPr>
          <a:xfrm>
            <a:off x="4047202" y="3284984"/>
            <a:ext cx="1018650" cy="554126"/>
          </a:xfrm>
          <a:prstGeom prst="rect">
            <a:avLst/>
          </a:prstGeom>
          <a:noFill/>
        </p:spPr>
        <p:txBody>
          <a:bodyPr wrap="square" rtlCol="0">
            <a:spAutoFit/>
          </a:bodyPr>
          <a:lstStyle/>
          <a:p>
            <a:pPr algn="ctr"/>
            <a:r>
              <a:rPr lang="en-US" altLang="zh-CN" sz="3001" b="1" dirty="0" smtClean="0">
                <a:solidFill>
                  <a:schemeClr val="accent5">
                    <a:lumMod val="75000"/>
                  </a:schemeClr>
                </a:solidFill>
                <a:latin typeface="微软雅黑" pitchFamily="34" charset="-122"/>
                <a:ea typeface="微软雅黑" pitchFamily="34" charset="-122"/>
              </a:rPr>
              <a:t>4</a:t>
            </a:r>
            <a:endParaRPr lang="zh-CN" altLang="en-US" sz="3001"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0929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B6633BD4-2AC8-48E4-853A-1FDA0C57337A}"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D61BC1D0-4AE0-4CA0-BD1D-5B89170BC9F7}" type="slidenum">
              <a:rPr lang="zh-CN" altLang="en-US" smtClean="0"/>
              <a:t>‹#›</a:t>
            </a:fld>
            <a:endParaRPr lang="zh-CN" altLang="en-US"/>
          </a:p>
        </p:txBody>
      </p:sp>
      <p:sp>
        <p:nvSpPr>
          <p:cNvPr id="8" name="矩形 7"/>
          <p:cNvSpPr/>
          <p:nvPr userDrawn="1"/>
        </p:nvSpPr>
        <p:spPr>
          <a:xfrm>
            <a:off x="0"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1</a:t>
            </a:r>
            <a:endParaRPr lang="zh-CN" altLang="en-US" sz="1501" b="0" dirty="0">
              <a:latin typeface="微软雅黑" pitchFamily="34" charset="-122"/>
              <a:ea typeface="微软雅黑" pitchFamily="34" charset="-122"/>
            </a:endParaRPr>
          </a:p>
        </p:txBody>
      </p:sp>
      <p:sp>
        <p:nvSpPr>
          <p:cNvPr id="9" name="矩形 8"/>
          <p:cNvSpPr/>
          <p:nvPr userDrawn="1"/>
        </p:nvSpPr>
        <p:spPr>
          <a:xfrm>
            <a:off x="1291200"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2</a:t>
            </a:r>
            <a:endParaRPr lang="zh-CN" altLang="en-US" sz="1501" b="0" dirty="0">
              <a:latin typeface="微软雅黑" pitchFamily="34" charset="-122"/>
              <a:ea typeface="微软雅黑" pitchFamily="34" charset="-122"/>
            </a:endParaRPr>
          </a:p>
        </p:txBody>
      </p:sp>
      <p:sp>
        <p:nvSpPr>
          <p:cNvPr id="10" name="矩形 9"/>
          <p:cNvSpPr/>
          <p:nvPr userDrawn="1"/>
        </p:nvSpPr>
        <p:spPr>
          <a:xfrm>
            <a:off x="2582399" y="0"/>
            <a:ext cx="1276347"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1" b="0" dirty="0" smtClean="0">
                <a:latin typeface="微软雅黑" pitchFamily="34" charset="-122"/>
                <a:ea typeface="微软雅黑" pitchFamily="34" charset="-122"/>
              </a:rPr>
              <a:t>Part 3</a:t>
            </a:r>
            <a:endParaRPr lang="zh-CN" altLang="en-US" sz="1501" b="0" dirty="0">
              <a:latin typeface="微软雅黑" pitchFamily="34" charset="-122"/>
              <a:ea typeface="微软雅黑" pitchFamily="34" charset="-122"/>
            </a:endParaRPr>
          </a:p>
        </p:txBody>
      </p:sp>
      <p:sp>
        <p:nvSpPr>
          <p:cNvPr id="11" name="矩形 10"/>
          <p:cNvSpPr/>
          <p:nvPr userDrawn="1"/>
        </p:nvSpPr>
        <p:spPr>
          <a:xfrm>
            <a:off x="3873599" y="0"/>
            <a:ext cx="1276347"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1" b="1" kern="1200" dirty="0" smtClean="0">
                <a:solidFill>
                  <a:schemeClr val="lt1"/>
                </a:solidFill>
                <a:latin typeface="微软雅黑" pitchFamily="34" charset="-122"/>
                <a:ea typeface="微软雅黑" pitchFamily="34" charset="-122"/>
                <a:cs typeface="+mn-cs"/>
              </a:rPr>
              <a:t>Part 4</a:t>
            </a:r>
            <a:endParaRPr lang="zh-CN" altLang="en-US" sz="2101" b="1" kern="1200" dirty="0">
              <a:solidFill>
                <a:schemeClr val="lt1"/>
              </a:solidFill>
              <a:latin typeface="微软雅黑" pitchFamily="34" charset="-122"/>
              <a:ea typeface="微软雅黑" pitchFamily="34" charset="-122"/>
              <a:cs typeface="+mn-cs"/>
            </a:endParaRPr>
          </a:p>
        </p:txBody>
      </p:sp>
      <p:sp>
        <p:nvSpPr>
          <p:cNvPr id="12" name="矩形 11"/>
          <p:cNvSpPr/>
          <p:nvPr userDrawn="1"/>
        </p:nvSpPr>
        <p:spPr>
          <a:xfrm>
            <a:off x="9011886" y="0"/>
            <a:ext cx="136646"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p>
        </p:txBody>
      </p:sp>
      <p:sp>
        <p:nvSpPr>
          <p:cNvPr id="14" name="矩形 13"/>
          <p:cNvSpPr/>
          <p:nvPr userDrawn="1"/>
        </p:nvSpPr>
        <p:spPr>
          <a:xfrm>
            <a:off x="0" y="6597352"/>
            <a:ext cx="913886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5" name="椭圆 14"/>
          <p:cNvSpPr/>
          <p:nvPr userDrawn="1"/>
        </p:nvSpPr>
        <p:spPr>
          <a:xfrm>
            <a:off x="4211960" y="6470436"/>
            <a:ext cx="576064"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chemeClr val="accent5">
                    <a:lumMod val="75000"/>
                  </a:schemeClr>
                </a:solidFill>
              </a:rPr>
              <a:pPr/>
              <a:t>‹#›</a:t>
            </a:fld>
            <a:endParaRPr lang="zh-CN" altLang="en-US" sz="1351" dirty="0">
              <a:solidFill>
                <a:schemeClr val="accent5">
                  <a:lumMod val="75000"/>
                </a:schemeClr>
              </a:solidFill>
            </a:endParaRPr>
          </a:p>
        </p:txBody>
      </p:sp>
      <p:cxnSp>
        <p:nvCxnSpPr>
          <p:cNvPr id="16" name="直接连接符 15"/>
          <p:cNvCxnSpPr/>
          <p:nvPr userDrawn="1"/>
        </p:nvCxnSpPr>
        <p:spPr>
          <a:xfrm flipH="1">
            <a:off x="5328380" y="534166"/>
            <a:ext cx="3751829"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6944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600203"/>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1" y="6356353"/>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633BD4-2AC8-48E4-853A-1FDA0C57337A}" type="datetimeFigureOut">
              <a:rPr lang="zh-CN" altLang="en-US" smtClean="0"/>
              <a:t>2022/3/6</a:t>
            </a:fld>
            <a:endParaRPr lang="zh-CN" altLang="en-US"/>
          </a:p>
        </p:txBody>
      </p:sp>
      <p:sp>
        <p:nvSpPr>
          <p:cNvPr id="5" name="页脚占位符 4"/>
          <p:cNvSpPr>
            <a:spLocks noGrp="1"/>
          </p:cNvSpPr>
          <p:nvPr>
            <p:ph type="ftr" sz="quarter" idx="3"/>
          </p:nvPr>
        </p:nvSpPr>
        <p:spPr>
          <a:xfrm>
            <a:off x="3124200" y="6356353"/>
            <a:ext cx="2895601"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6356353"/>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1BC1D0-4AE0-4CA0-BD1D-5B89170BC9F7}" type="slidenum">
              <a:rPr lang="zh-CN" altLang="en-US" smtClean="0"/>
              <a:t>‹#›</a:t>
            </a:fld>
            <a:endParaRPr lang="zh-CN" altLang="en-US"/>
          </a:p>
        </p:txBody>
      </p:sp>
    </p:spTree>
    <p:extLst>
      <p:ext uri="{BB962C8B-B14F-4D97-AF65-F5344CB8AC3E}">
        <p14:creationId xmlns:p14="http://schemas.microsoft.com/office/powerpoint/2010/main" val="359729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74" r:id="rId13"/>
    <p:sldLayoutId id="2147483689" r:id="rId14"/>
  </p:sldLayoutIdLst>
  <p:txStyles>
    <p:titleStyle>
      <a:lvl1pPr algn="ctr" defTabSz="686074" rtl="0" eaLnBrk="1" latinLnBrk="0" hangingPunct="1">
        <a:spcBef>
          <a:spcPct val="0"/>
        </a:spcBef>
        <a:buNone/>
        <a:defRPr sz="3301" kern="1200">
          <a:solidFill>
            <a:schemeClr val="tx1"/>
          </a:solidFill>
          <a:latin typeface="+mj-lt"/>
          <a:ea typeface="+mj-ea"/>
          <a:cs typeface="+mj-cs"/>
        </a:defRPr>
      </a:lvl1pPr>
    </p:titleStyle>
    <p:body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p:bodyStyle>
    <p:otherStyle>
      <a:defPPr>
        <a:defRPr lang="zh-CN"/>
      </a:defPPr>
      <a:lvl1pPr marL="0" algn="l" defTabSz="686074" rtl="0" eaLnBrk="1" latinLnBrk="0" hangingPunct="1">
        <a:defRPr sz="1351" kern="1200">
          <a:solidFill>
            <a:schemeClr val="tx1"/>
          </a:solidFill>
          <a:latin typeface="+mn-lt"/>
          <a:ea typeface="+mn-ea"/>
          <a:cs typeface="+mn-cs"/>
        </a:defRPr>
      </a:lvl1pPr>
      <a:lvl2pPr marL="343037" algn="l" defTabSz="686074" rtl="0" eaLnBrk="1" latinLnBrk="0" hangingPunct="1">
        <a:defRPr sz="1351" kern="1200">
          <a:solidFill>
            <a:schemeClr val="tx1"/>
          </a:solidFill>
          <a:latin typeface="+mn-lt"/>
          <a:ea typeface="+mn-ea"/>
          <a:cs typeface="+mn-cs"/>
        </a:defRPr>
      </a:lvl2pPr>
      <a:lvl3pPr marL="686074" algn="l" defTabSz="686074" rtl="0" eaLnBrk="1" latinLnBrk="0" hangingPunct="1">
        <a:defRPr sz="1351" kern="1200">
          <a:solidFill>
            <a:schemeClr val="tx1"/>
          </a:solidFill>
          <a:latin typeface="+mn-lt"/>
          <a:ea typeface="+mn-ea"/>
          <a:cs typeface="+mn-cs"/>
        </a:defRPr>
      </a:lvl3pPr>
      <a:lvl4pPr marL="1029111" algn="l" defTabSz="686074" rtl="0" eaLnBrk="1" latinLnBrk="0" hangingPunct="1">
        <a:defRPr sz="1351" kern="1200">
          <a:solidFill>
            <a:schemeClr val="tx1"/>
          </a:solidFill>
          <a:latin typeface="+mn-lt"/>
          <a:ea typeface="+mn-ea"/>
          <a:cs typeface="+mn-cs"/>
        </a:defRPr>
      </a:lvl4pPr>
      <a:lvl5pPr marL="1372149" algn="l" defTabSz="686074" rtl="0" eaLnBrk="1" latinLnBrk="0" hangingPunct="1">
        <a:defRPr sz="1351" kern="1200">
          <a:solidFill>
            <a:schemeClr val="tx1"/>
          </a:solidFill>
          <a:latin typeface="+mn-lt"/>
          <a:ea typeface="+mn-ea"/>
          <a:cs typeface="+mn-cs"/>
        </a:defRPr>
      </a:lvl5pPr>
      <a:lvl6pPr marL="1715186" algn="l" defTabSz="686074" rtl="0" eaLnBrk="1" latinLnBrk="0" hangingPunct="1">
        <a:defRPr sz="1351" kern="1200">
          <a:solidFill>
            <a:schemeClr val="tx1"/>
          </a:solidFill>
          <a:latin typeface="+mn-lt"/>
          <a:ea typeface="+mn-ea"/>
          <a:cs typeface="+mn-cs"/>
        </a:defRPr>
      </a:lvl6pPr>
      <a:lvl7pPr marL="2058223" algn="l" defTabSz="686074" rtl="0" eaLnBrk="1" latinLnBrk="0" hangingPunct="1">
        <a:defRPr sz="1351" kern="1200">
          <a:solidFill>
            <a:schemeClr val="tx1"/>
          </a:solidFill>
          <a:latin typeface="+mn-lt"/>
          <a:ea typeface="+mn-ea"/>
          <a:cs typeface="+mn-cs"/>
        </a:defRPr>
      </a:lvl7pPr>
      <a:lvl8pPr marL="2401260" algn="l" defTabSz="686074" rtl="0" eaLnBrk="1" latinLnBrk="0" hangingPunct="1">
        <a:defRPr sz="1351" kern="1200">
          <a:solidFill>
            <a:schemeClr val="tx1"/>
          </a:solidFill>
          <a:latin typeface="+mn-lt"/>
          <a:ea typeface="+mn-ea"/>
          <a:cs typeface="+mn-cs"/>
        </a:defRPr>
      </a:lvl8pPr>
      <a:lvl9pPr marL="2744297" algn="l" defTabSz="686074"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51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2"/>
            <a:ext cx="82296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3"/>
            <a:ext cx="2133600" cy="366183"/>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F4BC0B1-5365-4373-B3D9-54775F495F3D}" type="datetimeFigureOut">
              <a:rPr lang="zh-CN" altLang="en-US">
                <a:solidFill>
                  <a:prstClr val="black">
                    <a:tint val="75000"/>
                  </a:prstClr>
                </a:solidFill>
              </a:rPr>
              <a:pPr>
                <a:defRPr/>
              </a:pPr>
              <a:t>2022/3/6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3"/>
            <a:ext cx="2895600" cy="366183"/>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3"/>
            <a:ext cx="2133600" cy="36618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ea typeface="微软雅黑" panose="020B0503020204020204" pitchFamily="34" charset="-122"/>
              </a:defRPr>
            </a:lvl1pPr>
          </a:lstStyle>
          <a:p>
            <a:pPr fontAlgn="base">
              <a:spcBef>
                <a:spcPct val="0"/>
              </a:spcBef>
              <a:spcAft>
                <a:spcPct val="0"/>
              </a:spcAft>
            </a:pPr>
            <a:fld id="{52BC8427-DE28-4B95-A568-C2F31E08532D}" type="slidenum">
              <a:rPr lang="zh-CN" altLang="en-US"/>
              <a:pPr fontAlgn="base">
                <a:spcBef>
                  <a:spcPct val="0"/>
                </a:spcBef>
                <a:spcAft>
                  <a:spcPct val="0"/>
                </a:spcAft>
              </a:pPr>
              <a:t>‹#›</a:t>
            </a:fld>
            <a:endParaRPr lang="zh-CN" altLang="en-US"/>
          </a:p>
        </p:txBody>
      </p:sp>
    </p:spTree>
    <p:extLst>
      <p:ext uri="{BB962C8B-B14F-4D97-AF65-F5344CB8AC3E}">
        <p14:creationId xmlns:p14="http://schemas.microsoft.com/office/powerpoint/2010/main" val="4560393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ea typeface="微软雅黑" pitchFamily="34" charset="-122"/>
        </a:defRPr>
      </a:lvl2pPr>
      <a:lvl3pPr algn="ctr" rtl="0" eaLnBrk="0" fontAlgn="base" hangingPunct="0">
        <a:spcBef>
          <a:spcPct val="0"/>
        </a:spcBef>
        <a:spcAft>
          <a:spcPct val="0"/>
        </a:spcAft>
        <a:defRPr sz="4400" b="1">
          <a:solidFill>
            <a:schemeClr val="tx1"/>
          </a:solidFill>
          <a:latin typeface="Calibri" pitchFamily="34" charset="0"/>
          <a:ea typeface="微软雅黑" pitchFamily="34" charset="-122"/>
        </a:defRPr>
      </a:lvl3pPr>
      <a:lvl4pPr algn="ctr" rtl="0" eaLnBrk="0" fontAlgn="base" hangingPunct="0">
        <a:spcBef>
          <a:spcPct val="0"/>
        </a:spcBef>
        <a:spcAft>
          <a:spcPct val="0"/>
        </a:spcAft>
        <a:defRPr sz="4400" b="1">
          <a:solidFill>
            <a:schemeClr val="tx1"/>
          </a:solidFill>
          <a:latin typeface="Calibri" pitchFamily="34" charset="0"/>
          <a:ea typeface="微软雅黑" pitchFamily="34" charset="-122"/>
        </a:defRPr>
      </a:lvl4pPr>
      <a:lvl5pPr algn="ctr" rtl="0" eaLnBrk="0" fontAlgn="base" hangingPunct="0">
        <a:spcBef>
          <a:spcPct val="0"/>
        </a:spcBef>
        <a:spcAft>
          <a:spcPct val="0"/>
        </a:spcAft>
        <a:defRPr sz="4400" b="1">
          <a:solidFill>
            <a:schemeClr val="tx1"/>
          </a:solidFill>
          <a:latin typeface="Calibri" pitchFamily="34" charset="0"/>
          <a:ea typeface="微软雅黑" pitchFamily="34" charset="-122"/>
        </a:defRPr>
      </a:lvl5pPr>
      <a:lvl6pPr marL="457189" algn="ctr" rtl="0" fontAlgn="base">
        <a:spcBef>
          <a:spcPct val="0"/>
        </a:spcBef>
        <a:spcAft>
          <a:spcPct val="0"/>
        </a:spcAft>
        <a:defRPr sz="4400" b="1">
          <a:solidFill>
            <a:schemeClr val="tx1"/>
          </a:solidFill>
          <a:latin typeface="Calibri" pitchFamily="34" charset="0"/>
          <a:ea typeface="微软雅黑" pitchFamily="34" charset="-122"/>
        </a:defRPr>
      </a:lvl6pPr>
      <a:lvl7pPr marL="914377" algn="ctr" rtl="0" fontAlgn="base">
        <a:spcBef>
          <a:spcPct val="0"/>
        </a:spcBef>
        <a:spcAft>
          <a:spcPct val="0"/>
        </a:spcAft>
        <a:defRPr sz="4400" b="1">
          <a:solidFill>
            <a:schemeClr val="tx1"/>
          </a:solidFill>
          <a:latin typeface="Calibri" pitchFamily="34" charset="0"/>
          <a:ea typeface="微软雅黑" pitchFamily="34" charset="-122"/>
        </a:defRPr>
      </a:lvl7pPr>
      <a:lvl8pPr marL="1371566" algn="ctr" rtl="0" fontAlgn="base">
        <a:spcBef>
          <a:spcPct val="0"/>
        </a:spcBef>
        <a:spcAft>
          <a:spcPct val="0"/>
        </a:spcAft>
        <a:defRPr sz="4400" b="1">
          <a:solidFill>
            <a:schemeClr val="tx1"/>
          </a:solidFill>
          <a:latin typeface="Calibri" pitchFamily="34" charset="0"/>
          <a:ea typeface="微软雅黑" pitchFamily="34" charset="-122"/>
        </a:defRPr>
      </a:lvl8pPr>
      <a:lvl9pPr marL="1828754" algn="ctr" rtl="0" fontAlgn="base">
        <a:spcBef>
          <a:spcPct val="0"/>
        </a:spcBef>
        <a:spcAft>
          <a:spcPct val="0"/>
        </a:spcAft>
        <a:defRPr sz="4400" b="1">
          <a:solidFill>
            <a:schemeClr val="tx1"/>
          </a:solidFill>
          <a:latin typeface="Calibri" pitchFamily="34" charset="0"/>
          <a:ea typeface="微软雅黑" pitchFamily="34" charset="-122"/>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0.xml"/><Relationship Id="rId1" Type="http://schemas.openxmlformats.org/officeDocument/2006/relationships/slideLayout" Target="../slideLayouts/slideLayout9.xml"/><Relationship Id="rId5" Type="http://schemas.openxmlformats.org/officeDocument/2006/relationships/image" Target="../media/image40.png"/><Relationship Id="rId4" Type="http://schemas.openxmlformats.org/officeDocument/2006/relationships/image" Target="../media/image39.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9.xml"/><Relationship Id="rId1" Type="http://schemas.openxmlformats.org/officeDocument/2006/relationships/vmlDrawing" Target="../drawings/vmlDrawing6.vml"/><Relationship Id="rId5" Type="http://schemas.openxmlformats.org/officeDocument/2006/relationships/image" Target="../media/image42.wmf"/><Relationship Id="rId4" Type="http://schemas.openxmlformats.org/officeDocument/2006/relationships/oleObject" Target="../embeddings/oleObject11.bin"/></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9.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43.wmf"/><Relationship Id="rId4" Type="http://schemas.openxmlformats.org/officeDocument/2006/relationships/oleObject" Target="../embeddings/oleObject12.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43.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9.xml"/><Relationship Id="rId6" Type="http://schemas.openxmlformats.org/officeDocument/2006/relationships/image" Target="../media/image49.png"/><Relationship Id="rId5" Type="http://schemas.openxmlformats.org/officeDocument/2006/relationships/image" Target="../media/image48.wmf"/><Relationship Id="rId4" Type="http://schemas.openxmlformats.org/officeDocument/2006/relationships/image" Target="../media/image47.wmf"/></Relationships>
</file>

<file path=ppt/slides/_rels/slide155.xml.rels><?xml version="1.0" encoding="UTF-8" standalone="yes"?>
<Relationships xmlns="http://schemas.openxmlformats.org/package/2006/relationships"><Relationship Id="rId8" Type="http://schemas.openxmlformats.org/officeDocument/2006/relationships/image" Target="../media/image56.jpe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9.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1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9.xml"/><Relationship Id="rId4" Type="http://schemas.openxmlformats.org/officeDocument/2006/relationships/image" Target="../media/image67.jpeg"/></Relationships>
</file>

<file path=ppt/slides/_rels/slide15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9.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9.xml"/><Relationship Id="rId1" Type="http://schemas.openxmlformats.org/officeDocument/2006/relationships/vmlDrawing" Target="../drawings/vmlDrawing9.vml"/><Relationship Id="rId4" Type="http://schemas.openxmlformats.org/officeDocument/2006/relationships/image" Target="../media/image42.w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file:///C:\Users\zirong\Desktop\2016-2017&#31532;&#20108;&#23398;&#26399;&#20154;&#24037;&#26234;&#33021;\&#25945;&#23398;&#22522;&#26412;&#21151;\hanoi\Debug\hanoi.ex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4.xml"/><Relationship Id="rId7" Type="http://schemas.openxmlformats.org/officeDocument/2006/relationships/image" Target="../media/image12.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yrgh.exe"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6.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5.w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oleObject" Target="../embeddings/oleObject10.bin"/><Relationship Id="rId4" Type="http://schemas.openxmlformats.org/officeDocument/2006/relationships/image" Target="../media/image3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http://pic24.nipic.com/20121031/4499633_105328783000_2.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t="4236" b="11152"/>
          <a:stretch/>
        </p:blipFill>
        <p:spPr bwMode="auto">
          <a:xfrm>
            <a:off x="1" y="856245"/>
            <a:ext cx="9144000" cy="514551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005214" y="2402485"/>
            <a:ext cx="5618818" cy="1890949"/>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1" y="2402485"/>
            <a:ext cx="3005213" cy="189094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7" name="组合 6"/>
          <p:cNvGrpSpPr/>
          <p:nvPr/>
        </p:nvGrpSpPr>
        <p:grpSpPr>
          <a:xfrm>
            <a:off x="87659" y="1916241"/>
            <a:ext cx="1836922" cy="1836922"/>
            <a:chOff x="6897738" y="2060848"/>
            <a:chExt cx="2448272" cy="2448272"/>
          </a:xfrm>
        </p:grpSpPr>
        <p:sp>
          <p:nvSpPr>
            <p:cNvPr id="5" name="空心弧 4"/>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sp>
          <p:nvSpPr>
            <p:cNvPr id="6" name="空心弧 5"/>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grpSp>
      <p:sp>
        <p:nvSpPr>
          <p:cNvPr id="9" name="矩形 8"/>
          <p:cNvSpPr/>
          <p:nvPr/>
        </p:nvSpPr>
        <p:spPr>
          <a:xfrm>
            <a:off x="8624033" y="2402485"/>
            <a:ext cx="519967" cy="189094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 name="TextBox 1"/>
          <p:cNvSpPr txBox="1"/>
          <p:nvPr/>
        </p:nvSpPr>
        <p:spPr>
          <a:xfrm>
            <a:off x="3727735" y="2871365"/>
            <a:ext cx="4444665" cy="923330"/>
          </a:xfrm>
          <a:prstGeom prst="rect">
            <a:avLst/>
          </a:prstGeom>
          <a:noFill/>
        </p:spPr>
        <p:txBody>
          <a:bodyPr wrap="square" rtlCol="0">
            <a:spAutoFit/>
          </a:bodyPr>
          <a:lstStyle/>
          <a:p>
            <a:r>
              <a:rPr lang="zh-CN" altLang="en-US" sz="5400" b="1" dirty="0" smtClean="0">
                <a:solidFill>
                  <a:schemeClr val="bg1"/>
                </a:solidFill>
                <a:latin typeface="微软雅黑" pitchFamily="34" charset="-122"/>
                <a:ea typeface="微软雅黑" pitchFamily="34" charset="-122"/>
              </a:rPr>
              <a:t>知识表示方法</a:t>
            </a:r>
            <a:endParaRPr lang="zh-CN" altLang="en-US" sz="5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7253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67544" y="2276872"/>
            <a:ext cx="8348465" cy="4104456"/>
          </a:xfrm>
        </p:spPr>
        <p:txBody>
          <a:bodyPr>
            <a:normAutofit fontScale="85000" lnSpcReduction="20000"/>
          </a:bodyPr>
          <a:lstStyle/>
          <a:p>
            <a:pPr marL="0" indent="0" eaLnBrk="1" hangingPunct="1">
              <a:lnSpc>
                <a:spcPct val="120000"/>
              </a:lnSpc>
              <a:buFont typeface="Wingdings" panose="05000000000000000000" pitchFamily="2" charset="2"/>
              <a:buNone/>
            </a:pPr>
            <a:r>
              <a:rPr lang="zh-CN" altLang="en-US" sz="2800" dirty="0" smtClean="0">
                <a:solidFill>
                  <a:srgbClr val="0000FF"/>
                </a:solidFill>
              </a:rPr>
              <a:t>起源：</a:t>
            </a:r>
            <a:endParaRPr lang="en-US" altLang="zh-CN" sz="2800" dirty="0" smtClean="0">
              <a:solidFill>
                <a:srgbClr val="0000FF"/>
              </a:solidFill>
            </a:endParaRPr>
          </a:p>
          <a:p>
            <a:pPr lvl="1" eaLnBrk="1" hangingPunct="1">
              <a:lnSpc>
                <a:spcPct val="120000"/>
              </a:lnSpc>
            </a:pPr>
            <a:r>
              <a:rPr lang="en-US" altLang="zh-CN" sz="2400" dirty="0" smtClean="0"/>
              <a:t>1960</a:t>
            </a:r>
            <a:r>
              <a:rPr lang="zh-CN" altLang="en-US" sz="2400" dirty="0" smtClean="0"/>
              <a:t>年，</a:t>
            </a:r>
            <a:r>
              <a:rPr lang="en-US" altLang="zh-CN" sz="2400" dirty="0" smtClean="0"/>
              <a:t>R.E.</a:t>
            </a:r>
            <a:r>
              <a:rPr lang="zh-CN" altLang="en-US" sz="2400" dirty="0" smtClean="0"/>
              <a:t>卡尔曼发表</a:t>
            </a:r>
            <a:r>
              <a:rPr lang="en-US" altLang="zh-CN" sz="2400" dirty="0" smtClean="0"/>
              <a:t>《</a:t>
            </a:r>
            <a:r>
              <a:rPr lang="zh-CN" altLang="en-US" sz="2400" dirty="0" smtClean="0"/>
              <a:t>控制系统的一般理论</a:t>
            </a:r>
            <a:r>
              <a:rPr lang="en-US" altLang="zh-CN" sz="2400" dirty="0" smtClean="0"/>
              <a:t>》</a:t>
            </a:r>
            <a:r>
              <a:rPr lang="zh-CN" altLang="en-US" sz="2400" dirty="0" smtClean="0"/>
              <a:t>论文。状态空间法的引入促成了</a:t>
            </a:r>
            <a:r>
              <a:rPr lang="zh-CN" altLang="en-US" sz="2400" dirty="0" smtClean="0">
                <a:solidFill>
                  <a:schemeClr val="hlink"/>
                </a:solidFill>
              </a:rPr>
              <a:t>现代控制理论</a:t>
            </a:r>
            <a:r>
              <a:rPr lang="zh-CN" altLang="en-US" sz="2400" dirty="0" smtClean="0"/>
              <a:t>建立。</a:t>
            </a:r>
            <a:endParaRPr lang="zh-CN" altLang="en-US" dirty="0" smtClean="0"/>
          </a:p>
          <a:p>
            <a:pPr marL="0" indent="0" eaLnBrk="1" hangingPunct="1">
              <a:lnSpc>
                <a:spcPct val="120000"/>
              </a:lnSpc>
              <a:buFont typeface="Wingdings" panose="05000000000000000000" pitchFamily="2" charset="2"/>
              <a:buNone/>
            </a:pPr>
            <a:r>
              <a:rPr lang="zh-CN" altLang="en-US" sz="2800" dirty="0" smtClean="0">
                <a:solidFill>
                  <a:srgbClr val="0000FF"/>
                </a:solidFill>
              </a:rPr>
              <a:t>优点：</a:t>
            </a:r>
          </a:p>
          <a:p>
            <a:pPr lvl="1" eaLnBrk="1" hangingPunct="1">
              <a:lnSpc>
                <a:spcPct val="120000"/>
              </a:lnSpc>
            </a:pPr>
            <a:r>
              <a:rPr lang="zh-CN" altLang="en-US" sz="2400" dirty="0" smtClean="0"/>
              <a:t>采用矩阵表示，当状态变量、输入变量或输出变量的数目增加时，并</a:t>
            </a:r>
            <a:r>
              <a:rPr lang="zh-CN" altLang="en-US" sz="2400" dirty="0" smtClean="0">
                <a:solidFill>
                  <a:srgbClr val="FF0000"/>
                </a:solidFill>
              </a:rPr>
              <a:t>不增加系统描述的复杂性</a:t>
            </a:r>
            <a:r>
              <a:rPr lang="zh-CN" altLang="en-US" sz="2400" dirty="0" smtClean="0"/>
              <a:t>。</a:t>
            </a:r>
          </a:p>
          <a:p>
            <a:pPr lvl="1" eaLnBrk="1" hangingPunct="1">
              <a:lnSpc>
                <a:spcPct val="120000"/>
              </a:lnSpc>
            </a:pPr>
            <a:r>
              <a:rPr lang="zh-CN" altLang="en-US" sz="2400" dirty="0" smtClean="0"/>
              <a:t>状态空间法是时间域方法，适合于数字电子计算机的计算需求。</a:t>
            </a:r>
            <a:endParaRPr lang="en-US" altLang="zh-CN" sz="2400" dirty="0" smtClean="0"/>
          </a:p>
          <a:p>
            <a:pPr>
              <a:defRPr/>
            </a:pPr>
            <a:r>
              <a:rPr lang="zh-CN" altLang="en-US" sz="2800" dirty="0">
                <a:solidFill>
                  <a:srgbClr val="0000FF"/>
                </a:solidFill>
              </a:rPr>
              <a:t>重大意义：</a:t>
            </a:r>
            <a:endParaRPr lang="en-US" altLang="zh-CN" sz="2800" dirty="0">
              <a:solidFill>
                <a:srgbClr val="0000FF"/>
              </a:solidFill>
            </a:endParaRPr>
          </a:p>
          <a:p>
            <a:pPr lvl="1">
              <a:lnSpc>
                <a:spcPct val="120000"/>
              </a:lnSpc>
              <a:defRPr/>
            </a:pPr>
            <a:r>
              <a:rPr lang="zh-CN" altLang="en-US" sz="2400" dirty="0"/>
              <a:t>状态空间法对现代控制理论中发展起了重要推动作用。</a:t>
            </a:r>
          </a:p>
          <a:p>
            <a:pPr lvl="1">
              <a:lnSpc>
                <a:spcPct val="120000"/>
              </a:lnSpc>
              <a:defRPr/>
            </a:pPr>
            <a:r>
              <a:rPr lang="zh-CN" altLang="en-US" sz="2400" dirty="0">
                <a:solidFill>
                  <a:schemeClr val="hlink"/>
                </a:solidFill>
              </a:rPr>
              <a:t>线性系统代数</a:t>
            </a:r>
            <a:r>
              <a:rPr lang="zh-CN" altLang="en-US" sz="2400" dirty="0"/>
              <a:t>理论及</a:t>
            </a:r>
            <a:r>
              <a:rPr lang="zh-CN" altLang="en-US" sz="2400" dirty="0">
                <a:solidFill>
                  <a:schemeClr val="hlink"/>
                </a:solidFill>
              </a:rPr>
              <a:t>几何理论</a:t>
            </a:r>
            <a:r>
              <a:rPr lang="zh-CN" altLang="en-US" sz="2400" dirty="0"/>
              <a:t>、多变量</a:t>
            </a:r>
            <a:r>
              <a:rPr lang="zh-CN" altLang="en-US" sz="2400" dirty="0">
                <a:solidFill>
                  <a:schemeClr val="hlink"/>
                </a:solidFill>
              </a:rPr>
              <a:t>频域</a:t>
            </a:r>
            <a:r>
              <a:rPr lang="zh-CN" altLang="en-US" sz="2400" dirty="0"/>
              <a:t>方法，都是在状态空间法的影响下发展起来的。 </a:t>
            </a:r>
          </a:p>
          <a:p>
            <a:pPr lvl="1" eaLnBrk="1" hangingPunct="1">
              <a:lnSpc>
                <a:spcPct val="120000"/>
              </a:lnSpc>
            </a:pPr>
            <a:endParaRPr lang="zh-CN" altLang="en-US" sz="2400" b="1" dirty="0" smtClean="0"/>
          </a:p>
        </p:txBody>
      </p:sp>
      <p:sp>
        <p:nvSpPr>
          <p:cNvPr id="5" name="Rectangle 2"/>
          <p:cNvSpPr>
            <a:spLocks noGrp="1" noChangeArrowheads="1"/>
          </p:cNvSpPr>
          <p:nvPr>
            <p:ph type="title"/>
          </p:nvPr>
        </p:nvSpPr>
        <p:spPr>
          <a:xfrm>
            <a:off x="1043608" y="1124744"/>
            <a:ext cx="7772401" cy="1362075"/>
          </a:xfrm>
        </p:spPr>
        <p:txBody>
          <a:bodyPr/>
          <a:lstStyle/>
          <a:p>
            <a:r>
              <a:rPr lang="zh-CN" altLang="en-US" sz="4000" b="0" dirty="0" smtClean="0">
                <a:ea typeface="隶书" panose="02010509060101010101" pitchFamily="49" charset="-122"/>
              </a:rPr>
              <a:t>状态空间法</a:t>
            </a:r>
            <a:r>
              <a:rPr kumimoji="1" lang="zh-CN" altLang="en-US" sz="3200" b="0" cap="none" dirty="0">
                <a:latin typeface="Times New Roman"/>
                <a:ea typeface="楷体_GB2312" pitchFamily="49" charset="-122"/>
              </a:rPr>
              <a:t>（</a:t>
            </a:r>
            <a:r>
              <a:rPr kumimoji="1" lang="en-US" altLang="zh-CN" sz="3200" b="0" cap="none" dirty="0">
                <a:latin typeface="Times New Roman"/>
                <a:ea typeface="楷体_GB2312" pitchFamily="49" charset="-122"/>
              </a:rPr>
              <a:t>State Space Representation</a:t>
            </a:r>
            <a:r>
              <a:rPr kumimoji="1" lang="zh-CN" altLang="en-US" sz="3200" b="0" cap="none" dirty="0" smtClean="0">
                <a:latin typeface="Times New Roman"/>
                <a:ea typeface="楷体_GB2312" pitchFamily="49" charset="-122"/>
              </a:rPr>
              <a:t>）</a:t>
            </a:r>
            <a:endParaRPr lang="zh-CN" altLang="en-US" sz="2000" b="0" dirty="0">
              <a:ea typeface="隶书" panose="02010509060101010101" pitchFamily="49" charset="-122"/>
            </a:endParaRPr>
          </a:p>
        </p:txBody>
      </p:sp>
    </p:spTree>
    <p:extLst>
      <p:ext uri="{BB962C8B-B14F-4D97-AF65-F5344CB8AC3E}">
        <p14:creationId xmlns:p14="http://schemas.microsoft.com/office/powerpoint/2010/main" val="519812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1000"/>
                                        <p:tgtEl>
                                          <p:spTgt spid="11267">
                                            <p:txEl>
                                              <p:pRg st="1" end="1"/>
                                            </p:txEl>
                                          </p:spTgt>
                                        </p:tgtEl>
                                      </p:cBhvr>
                                    </p:animEffect>
                                    <p:anim calcmode="lin" valueType="num">
                                      <p:cBhvr>
                                        <p:cTn id="13"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Effect transition="in" filter="fade">
                                      <p:cBhvr>
                                        <p:cTn id="19" dur="1000"/>
                                        <p:tgtEl>
                                          <p:spTgt spid="11267">
                                            <p:txEl>
                                              <p:pRg st="2" end="2"/>
                                            </p:txEl>
                                          </p:spTgt>
                                        </p:tgtEl>
                                      </p:cBhvr>
                                    </p:animEffect>
                                    <p:anim calcmode="lin" valueType="num">
                                      <p:cBhvr>
                                        <p:cTn id="20"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267">
                                            <p:txEl>
                                              <p:pRg st="3" end="3"/>
                                            </p:txEl>
                                          </p:spTgt>
                                        </p:tgtEl>
                                        <p:attrNameLst>
                                          <p:attrName>style.visibility</p:attrName>
                                        </p:attrNameLst>
                                      </p:cBhvr>
                                      <p:to>
                                        <p:strVal val="visible"/>
                                      </p:to>
                                    </p:set>
                                    <p:animEffect transition="in" filter="fade">
                                      <p:cBhvr>
                                        <p:cTn id="24" dur="1000"/>
                                        <p:tgtEl>
                                          <p:spTgt spid="11267">
                                            <p:txEl>
                                              <p:pRg st="3" end="3"/>
                                            </p:txEl>
                                          </p:spTgt>
                                        </p:tgtEl>
                                      </p:cBhvr>
                                    </p:animEffect>
                                    <p:anim calcmode="lin" valueType="num">
                                      <p:cBhvr>
                                        <p:cTn id="25"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126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267">
                                            <p:txEl>
                                              <p:pRg st="4" end="4"/>
                                            </p:txEl>
                                          </p:spTgt>
                                        </p:tgtEl>
                                        <p:attrNameLst>
                                          <p:attrName>style.visibility</p:attrName>
                                        </p:attrNameLst>
                                      </p:cBhvr>
                                      <p:to>
                                        <p:strVal val="visible"/>
                                      </p:to>
                                    </p:set>
                                    <p:animEffect transition="in" filter="fade">
                                      <p:cBhvr>
                                        <p:cTn id="29" dur="1000"/>
                                        <p:tgtEl>
                                          <p:spTgt spid="11267">
                                            <p:txEl>
                                              <p:pRg st="4" end="4"/>
                                            </p:txEl>
                                          </p:spTgt>
                                        </p:tgtEl>
                                      </p:cBhvr>
                                    </p:animEffect>
                                    <p:anim calcmode="lin" valueType="num">
                                      <p:cBhvr>
                                        <p:cTn id="30"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126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267">
                                            <p:txEl>
                                              <p:pRg st="5" end="5"/>
                                            </p:txEl>
                                          </p:spTgt>
                                        </p:tgtEl>
                                        <p:attrNameLst>
                                          <p:attrName>style.visibility</p:attrName>
                                        </p:attrNameLst>
                                      </p:cBhvr>
                                      <p:to>
                                        <p:strVal val="visible"/>
                                      </p:to>
                                    </p:set>
                                    <p:animEffect transition="in" filter="fade">
                                      <p:cBhvr>
                                        <p:cTn id="34" dur="1000"/>
                                        <p:tgtEl>
                                          <p:spTgt spid="11267">
                                            <p:txEl>
                                              <p:pRg st="5" end="5"/>
                                            </p:txEl>
                                          </p:spTgt>
                                        </p:tgtEl>
                                      </p:cBhvr>
                                    </p:animEffect>
                                    <p:anim calcmode="lin" valueType="num">
                                      <p:cBhvr>
                                        <p:cTn id="35"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126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267">
                                            <p:txEl>
                                              <p:pRg st="6" end="6"/>
                                            </p:txEl>
                                          </p:spTgt>
                                        </p:tgtEl>
                                        <p:attrNameLst>
                                          <p:attrName>style.visibility</p:attrName>
                                        </p:attrNameLst>
                                      </p:cBhvr>
                                      <p:to>
                                        <p:strVal val="visible"/>
                                      </p:to>
                                    </p:set>
                                    <p:animEffect transition="in" filter="fade">
                                      <p:cBhvr>
                                        <p:cTn id="39" dur="1000"/>
                                        <p:tgtEl>
                                          <p:spTgt spid="11267">
                                            <p:txEl>
                                              <p:pRg st="6" end="6"/>
                                            </p:txEl>
                                          </p:spTgt>
                                        </p:tgtEl>
                                      </p:cBhvr>
                                    </p:animEffect>
                                    <p:anim calcmode="lin" valueType="num">
                                      <p:cBhvr>
                                        <p:cTn id="40"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1267">
                                            <p:txEl>
                                              <p:pRg st="7" end="7"/>
                                            </p:txEl>
                                          </p:spTgt>
                                        </p:tgtEl>
                                        <p:attrNameLst>
                                          <p:attrName>style.visibility</p:attrName>
                                        </p:attrNameLst>
                                      </p:cBhvr>
                                      <p:to>
                                        <p:strVal val="visible"/>
                                      </p:to>
                                    </p:set>
                                    <p:animEffect transition="in" filter="fade">
                                      <p:cBhvr>
                                        <p:cTn id="44" dur="1000"/>
                                        <p:tgtEl>
                                          <p:spTgt spid="11267">
                                            <p:txEl>
                                              <p:pRg st="7" end="7"/>
                                            </p:txEl>
                                          </p:spTgt>
                                        </p:tgtEl>
                                      </p:cBhvr>
                                    </p:animEffect>
                                    <p:anim calcmode="lin" valueType="num">
                                      <p:cBhvr>
                                        <p:cTn id="45"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12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body" sz="half" idx="4294967295"/>
          </p:nvPr>
        </p:nvSpPr>
        <p:spPr>
          <a:xfrm>
            <a:off x="0" y="835608"/>
            <a:ext cx="9144000" cy="6021288"/>
          </a:xfrm>
        </p:spPr>
        <p:txBody>
          <a:bodyPr>
            <a:normAutofit lnSpcReduction="10000"/>
          </a:bodyPr>
          <a:lstStyle/>
          <a:p>
            <a:pPr marL="609600" indent="-609600">
              <a:spcBef>
                <a:spcPts val="600"/>
              </a:spcBef>
              <a:buFontTx/>
              <a:buNone/>
            </a:pPr>
            <a:r>
              <a:rPr lang="zh-CN" altLang="en-US" sz="2800" b="1" dirty="0" smtClean="0">
                <a:solidFill>
                  <a:schemeClr val="tx2"/>
                </a:solidFill>
                <a:latin typeface="Times New Roman" panose="02020603050405020304" pitchFamily="18" charset="0"/>
                <a:ea typeface="黑体" panose="02010609060101010101" pitchFamily="49" charset="-122"/>
              </a:rPr>
              <a:t>求公式</a:t>
            </a:r>
            <a:r>
              <a:rPr lang="en-US" altLang="zh-CN" sz="2800" b="1" dirty="0">
                <a:solidFill>
                  <a:schemeClr val="tx2"/>
                </a:solidFill>
                <a:latin typeface="Times New Roman" panose="02020603050405020304" pitchFamily="18" charset="0"/>
                <a:ea typeface="黑体" panose="02010609060101010101" pitchFamily="49" charset="-122"/>
              </a:rPr>
              <a:t>{</a:t>
            </a:r>
            <a:r>
              <a:rPr lang="en-US" altLang="zh-CN" sz="2800" b="1" dirty="0" smtClean="0">
                <a:solidFill>
                  <a:schemeClr val="tx2"/>
                </a:solidFill>
                <a:latin typeface="Times New Roman" panose="02020603050405020304" pitchFamily="18" charset="0"/>
                <a:ea typeface="黑体" panose="02010609060101010101" pitchFamily="49" charset="-122"/>
              </a:rPr>
              <a:t>E</a:t>
            </a:r>
            <a:r>
              <a:rPr lang="en-US" altLang="zh-CN" sz="2800" b="1" baseline="-25000" dirty="0" smtClean="0">
                <a:solidFill>
                  <a:schemeClr val="tx2"/>
                </a:solidFill>
                <a:latin typeface="Times New Roman" panose="02020603050405020304" pitchFamily="18" charset="0"/>
                <a:ea typeface="黑体" panose="02010609060101010101" pitchFamily="49" charset="-122"/>
              </a:rPr>
              <a:t>1</a:t>
            </a:r>
            <a:r>
              <a:rPr lang="zh-CN" altLang="en-US" sz="2800" b="1" baseline="-25000" dirty="0" smtClean="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E</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smtClean="0">
                <a:solidFill>
                  <a:schemeClr val="tx2"/>
                </a:solidFill>
                <a:latin typeface="Times New Roman" panose="02020603050405020304" pitchFamily="18" charset="0"/>
                <a:ea typeface="黑体" panose="02010609060101010101" pitchFamily="49" charset="-122"/>
              </a:rPr>
              <a:t>}</a:t>
            </a:r>
            <a:r>
              <a:rPr lang="zh-CN" altLang="en-US" sz="2800" b="1" dirty="0" smtClean="0">
                <a:solidFill>
                  <a:schemeClr val="tx2"/>
                </a:solidFill>
                <a:latin typeface="Times New Roman" panose="02020603050405020304" pitchFamily="18" charset="0"/>
                <a:ea typeface="黑体" panose="02010609060101010101" pitchFamily="49" charset="-122"/>
              </a:rPr>
              <a:t>的最一般合一置换的算法：</a:t>
            </a:r>
            <a:endParaRPr lang="en-US" altLang="zh-CN" sz="2800" b="1" dirty="0" smtClean="0">
              <a:solidFill>
                <a:schemeClr val="tx2"/>
              </a:solidFill>
              <a:latin typeface="Times New Roman" panose="02020603050405020304" pitchFamily="18" charset="0"/>
              <a:ea typeface="黑体" panose="02010609060101010101" pitchFamily="49" charset="-122"/>
            </a:endParaRPr>
          </a:p>
          <a:p>
            <a:pPr marL="0" indent="0">
              <a:spcBef>
                <a:spcPts val="600"/>
              </a:spcBef>
              <a:buNone/>
            </a:pPr>
            <a:r>
              <a:rPr lang="zh-CN" altLang="en-US" sz="2800" b="1" dirty="0" smtClean="0">
                <a:solidFill>
                  <a:schemeClr val="tx2"/>
                </a:solidFill>
                <a:latin typeface="微软雅黑" panose="020B0503020204020204" pitchFamily="34" charset="-122"/>
                <a:ea typeface="微软雅黑" panose="020B0503020204020204" pitchFamily="34" charset="-122"/>
              </a:rPr>
              <a:t>①</a:t>
            </a:r>
            <a:r>
              <a:rPr lang="zh-CN" altLang="en-US" sz="2800" b="1" dirty="0" smtClean="0">
                <a:solidFill>
                  <a:schemeClr val="tx2"/>
                </a:solidFill>
                <a:latin typeface="Times New Roman" panose="02020603050405020304" pitchFamily="18" charset="0"/>
                <a:ea typeface="黑体" panose="02010609060101010101" pitchFamily="49" charset="-122"/>
              </a:rPr>
              <a:t>令</a:t>
            </a:r>
            <a:r>
              <a:rPr lang="en-US" altLang="zh-CN" sz="2800" b="1" i="1" dirty="0" smtClean="0">
                <a:solidFill>
                  <a:schemeClr val="tx2"/>
                </a:solidFill>
                <a:latin typeface="Times New Roman" panose="02020603050405020304" pitchFamily="18" charset="0"/>
                <a:ea typeface="黑体" panose="02010609060101010101" pitchFamily="49" charset="-122"/>
              </a:rPr>
              <a:t>W</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a:solidFill>
                  <a:schemeClr val="tx2"/>
                </a:solidFill>
                <a:latin typeface="Times New Roman" panose="02020603050405020304" pitchFamily="18" charset="0"/>
                <a:ea typeface="黑体" panose="02010609060101010101" pitchFamily="49" charset="-122"/>
              </a:rPr>
              <a:t>E</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zh-CN" altLang="en-US" sz="2800" b="1" baseline="-25000" dirty="0">
                <a:solidFill>
                  <a:schemeClr val="tx2"/>
                </a:solidFill>
                <a:latin typeface="Times New Roman" panose="02020603050405020304" pitchFamily="18" charset="0"/>
                <a:ea typeface="黑体" panose="02010609060101010101" pitchFamily="49" charset="-122"/>
              </a:rPr>
              <a:t>，</a:t>
            </a:r>
            <a:r>
              <a:rPr lang="en-US" altLang="zh-CN" sz="2800" b="1" i="1" dirty="0">
                <a:solidFill>
                  <a:schemeClr val="tx2"/>
                </a:solidFill>
                <a:latin typeface="Times New Roman" panose="02020603050405020304" pitchFamily="18" charset="0"/>
                <a:ea typeface="黑体" panose="02010609060101010101" pitchFamily="49" charset="-122"/>
              </a:rPr>
              <a:t>E</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smtClean="0">
                <a:solidFill>
                  <a:schemeClr val="tx2"/>
                </a:solidFill>
                <a:latin typeface="Times New Roman" panose="02020603050405020304" pitchFamily="18" charset="0"/>
                <a:ea typeface="黑体" panose="02010609060101010101" pitchFamily="49" charset="-122"/>
              </a:rPr>
              <a:t>}</a:t>
            </a:r>
            <a:r>
              <a:rPr lang="zh-CN" altLang="en-US" sz="2800" b="1" dirty="0" smtClean="0">
                <a:solidFill>
                  <a:schemeClr val="tx2"/>
                </a:solidFill>
                <a:latin typeface="Times New Roman" panose="02020603050405020304" pitchFamily="18" charset="0"/>
                <a:ea typeface="黑体" panose="02010609060101010101" pitchFamily="49" charset="-122"/>
              </a:rPr>
              <a:t>。</a:t>
            </a:r>
            <a:endParaRPr lang="en-US" altLang="zh-CN" sz="2800" b="1" dirty="0" smtClean="0">
              <a:solidFill>
                <a:schemeClr val="tx2"/>
              </a:solidFill>
              <a:latin typeface="Times New Roman" panose="02020603050405020304" pitchFamily="18" charset="0"/>
              <a:ea typeface="黑体" panose="02010609060101010101" pitchFamily="49" charset="-122"/>
            </a:endParaRPr>
          </a:p>
          <a:p>
            <a:pPr marL="0" indent="0">
              <a:spcBef>
                <a:spcPts val="600"/>
              </a:spcBef>
              <a:buNone/>
            </a:pPr>
            <a:r>
              <a:rPr lang="zh-CN" altLang="en-US" sz="2800" b="1" dirty="0" smtClean="0">
                <a:solidFill>
                  <a:schemeClr val="tx2"/>
                </a:solidFill>
                <a:latin typeface="微软雅黑" panose="020B0503020204020204" pitchFamily="34" charset="-122"/>
                <a:ea typeface="微软雅黑" panose="020B0503020204020204" pitchFamily="34" charset="-122"/>
              </a:rPr>
              <a:t>②</a:t>
            </a:r>
            <a:r>
              <a:rPr lang="zh-CN" altLang="en-US" sz="2800" b="1" dirty="0" smtClean="0">
                <a:solidFill>
                  <a:schemeClr val="tx2"/>
                </a:solidFill>
                <a:latin typeface="Times New Roman" panose="02020603050405020304" pitchFamily="18" charset="0"/>
                <a:ea typeface="黑体" panose="02010609060101010101" pitchFamily="49" charset="-122"/>
              </a:rPr>
              <a:t>令</a:t>
            </a:r>
            <a:r>
              <a:rPr lang="en-US" altLang="zh-CN" sz="2800" b="1" i="1" dirty="0">
                <a:solidFill>
                  <a:schemeClr val="tx2"/>
                </a:solidFill>
                <a:latin typeface="Times New Roman" panose="02020603050405020304" pitchFamily="18" charset="0"/>
                <a:ea typeface="黑体" panose="02010609060101010101" pitchFamily="49" charset="-122"/>
              </a:rPr>
              <a:t>k</a:t>
            </a:r>
            <a:r>
              <a:rPr lang="en-US" altLang="zh-CN" sz="2800" b="1" dirty="0">
                <a:solidFill>
                  <a:schemeClr val="tx2"/>
                </a:solidFill>
                <a:latin typeface="Times New Roman" panose="02020603050405020304" pitchFamily="18" charset="0"/>
                <a:ea typeface="黑体" panose="02010609060101010101" pitchFamily="49" charset="-122"/>
              </a:rPr>
              <a:t>=0</a:t>
            </a:r>
            <a:r>
              <a:rPr lang="zh-CN" altLang="en-US" sz="2800" b="1" dirty="0">
                <a:solidFill>
                  <a:schemeClr val="tx2"/>
                </a:solidFill>
                <a:latin typeface="Times New Roman" panose="02020603050405020304" pitchFamily="18" charset="0"/>
                <a:ea typeface="黑体" panose="02010609060101010101" pitchFamily="49" charset="-122"/>
              </a:rPr>
              <a:t>，</a:t>
            </a:r>
            <a:r>
              <a:rPr lang="en-US" altLang="zh-CN" sz="2800" b="1" i="1" dirty="0" err="1">
                <a:solidFill>
                  <a:schemeClr val="tx2"/>
                </a:solidFill>
                <a:latin typeface="Times New Roman" panose="02020603050405020304" pitchFamily="18" charset="0"/>
                <a:ea typeface="黑体" panose="02010609060101010101" pitchFamily="49" charset="-122"/>
              </a:rPr>
              <a:t>W</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en-US" altLang="zh-CN" sz="2800" b="1" dirty="0">
                <a:solidFill>
                  <a:schemeClr val="tx2"/>
                </a:solidFill>
                <a:latin typeface="Times New Roman" panose="02020603050405020304" pitchFamily="18" charset="0"/>
                <a:ea typeface="黑体" panose="02010609060101010101" pitchFamily="49" charset="-122"/>
              </a:rPr>
              <a:t>=</a:t>
            </a:r>
            <a:r>
              <a:rPr lang="en-US" altLang="zh-CN" sz="2800" b="1" i="1" dirty="0">
                <a:solidFill>
                  <a:schemeClr val="tx2"/>
                </a:solidFill>
                <a:latin typeface="Times New Roman" panose="02020603050405020304" pitchFamily="18" charset="0"/>
                <a:ea typeface="黑体" panose="02010609060101010101" pitchFamily="49" charset="-122"/>
              </a:rPr>
              <a:t>W</a:t>
            </a:r>
            <a:r>
              <a:rPr lang="zh-CN" altLang="en-US" sz="2800" b="1" dirty="0">
                <a:solidFill>
                  <a:schemeClr val="tx2"/>
                </a:solidFill>
                <a:latin typeface="Times New Roman" panose="02020603050405020304" pitchFamily="18" charset="0"/>
                <a:ea typeface="黑体" panose="02010609060101010101" pitchFamily="49" charset="-122"/>
              </a:rPr>
              <a:t>，</a:t>
            </a:r>
            <a:r>
              <a:rPr lang="en-US" altLang="zh-CN" sz="2800" b="1" i="1" dirty="0" err="1" smtClean="0">
                <a:solidFill>
                  <a:schemeClr val="tx2"/>
                </a:solidFill>
                <a:latin typeface="Times New Roman" panose="02020603050405020304" pitchFamily="18" charset="0"/>
                <a:ea typeface="黑体" panose="02010609060101010101" pitchFamily="49" charset="-122"/>
              </a:rPr>
              <a:t>g</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l-GR" altLang="zh-CN" sz="2800" b="1" dirty="0" smtClean="0">
                <a:solidFill>
                  <a:schemeClr val="tx2"/>
                </a:solidFill>
                <a:latin typeface="Times New Roman" panose="02020603050405020304" pitchFamily="18" charset="0"/>
                <a:ea typeface="黑体" panose="02010609060101010101" pitchFamily="49" charset="-122"/>
              </a:rPr>
              <a:t>ε</a:t>
            </a:r>
            <a:r>
              <a:rPr lang="zh-CN" altLang="en-US" sz="2800" b="1" dirty="0" smtClean="0">
                <a:solidFill>
                  <a:schemeClr val="tx2"/>
                </a:solidFill>
                <a:latin typeface="Times New Roman" panose="02020603050405020304" pitchFamily="18" charset="0"/>
                <a:ea typeface="黑体" panose="02010609060101010101" pitchFamily="49" charset="-122"/>
              </a:rPr>
              <a:t>，</a:t>
            </a:r>
            <a:r>
              <a:rPr lang="el-GR" altLang="zh-CN" sz="2800" b="1" dirty="0">
                <a:solidFill>
                  <a:schemeClr val="tx2"/>
                </a:solidFill>
                <a:latin typeface="Times New Roman" panose="02020603050405020304" pitchFamily="18" charset="0"/>
                <a:ea typeface="黑体" panose="02010609060101010101" pitchFamily="49" charset="-122"/>
              </a:rPr>
              <a:t> </a:t>
            </a:r>
            <a:r>
              <a:rPr lang="el-GR" altLang="zh-CN" sz="2800" b="1" dirty="0" smtClean="0">
                <a:solidFill>
                  <a:schemeClr val="tx2"/>
                </a:solidFill>
                <a:latin typeface="Times New Roman" panose="02020603050405020304" pitchFamily="18" charset="0"/>
                <a:ea typeface="黑体" panose="02010609060101010101" pitchFamily="49" charset="-122"/>
              </a:rPr>
              <a:t>ε</a:t>
            </a:r>
            <a:r>
              <a:rPr lang="zh-CN" altLang="en-US" sz="2800" b="1" dirty="0" smtClean="0">
                <a:solidFill>
                  <a:schemeClr val="tx2"/>
                </a:solidFill>
                <a:latin typeface="Times New Roman" panose="02020603050405020304" pitchFamily="18" charset="0"/>
                <a:ea typeface="黑体" panose="02010609060101010101" pitchFamily="49" charset="-122"/>
              </a:rPr>
              <a:t>是空</a:t>
            </a:r>
            <a:r>
              <a:rPr lang="zh-CN" altLang="en-US" sz="2800" b="1" dirty="0">
                <a:solidFill>
                  <a:schemeClr val="tx2"/>
                </a:solidFill>
                <a:latin typeface="Times New Roman" panose="02020603050405020304" pitchFamily="18" charset="0"/>
                <a:ea typeface="黑体" panose="02010609060101010101" pitchFamily="49" charset="-122"/>
              </a:rPr>
              <a:t>置换，它表示不作置换。</a:t>
            </a:r>
            <a:endParaRPr lang="en-US" altLang="zh-CN" sz="2800" b="1" dirty="0">
              <a:solidFill>
                <a:schemeClr val="tx2"/>
              </a:solidFill>
              <a:latin typeface="Times New Roman" panose="02020603050405020304" pitchFamily="18" charset="0"/>
              <a:ea typeface="黑体" panose="02010609060101010101" pitchFamily="49" charset="-122"/>
            </a:endParaRPr>
          </a:p>
          <a:p>
            <a:pPr marL="0" indent="0">
              <a:spcBef>
                <a:spcPts val="600"/>
              </a:spcBef>
              <a:buNone/>
            </a:pPr>
            <a:r>
              <a:rPr lang="zh-CN" altLang="en-US" sz="2800" b="1" dirty="0" smtClean="0">
                <a:solidFill>
                  <a:schemeClr val="tx2"/>
                </a:solidFill>
                <a:latin typeface="Times New Roman" panose="02020603050405020304" pitchFamily="18" charset="0"/>
                <a:ea typeface="黑体" panose="02010609060101010101" pitchFamily="49" charset="-122"/>
              </a:rPr>
              <a:t>③如果</a:t>
            </a:r>
            <a:r>
              <a:rPr lang="en-US" altLang="zh-CN" sz="2800" b="1" i="1" dirty="0" err="1">
                <a:solidFill>
                  <a:schemeClr val="tx2"/>
                </a:solidFill>
                <a:latin typeface="Times New Roman" panose="02020603050405020304" pitchFamily="18" charset="0"/>
                <a:ea typeface="黑体" panose="02010609060101010101" pitchFamily="49" charset="-122"/>
              </a:rPr>
              <a:t>W</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只有一个表达式，则算法停止，</a:t>
            </a:r>
            <a:r>
              <a:rPr lang="en-US" altLang="zh-CN" sz="2800" b="1" i="1" dirty="0" err="1">
                <a:solidFill>
                  <a:schemeClr val="tx2"/>
                </a:solidFill>
                <a:latin typeface="Times New Roman" panose="02020603050405020304" pitchFamily="18" charset="0"/>
                <a:ea typeface="黑体" panose="02010609060101010101" pitchFamily="49" charset="-122"/>
              </a:rPr>
              <a:t>g</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就是所要求的</a:t>
            </a:r>
            <a:r>
              <a:rPr lang="en-US" altLang="zh-CN" sz="2800" b="1" i="1" dirty="0" err="1">
                <a:solidFill>
                  <a:schemeClr val="tx2"/>
                </a:solidFill>
                <a:latin typeface="Times New Roman" panose="02020603050405020304" pitchFamily="18" charset="0"/>
                <a:ea typeface="黑体" panose="02010609060101010101" pitchFamily="49" charset="-122"/>
              </a:rPr>
              <a:t>mgu</a:t>
            </a:r>
            <a:r>
              <a:rPr lang="zh-CN" altLang="en-US" sz="2800" b="1" dirty="0">
                <a:solidFill>
                  <a:schemeClr val="tx2"/>
                </a:solidFill>
                <a:latin typeface="Times New Roman" panose="02020603050405020304" pitchFamily="18" charset="0"/>
                <a:ea typeface="黑体" panose="02010609060101010101" pitchFamily="49" charset="-122"/>
              </a:rPr>
              <a:t>。</a:t>
            </a:r>
            <a:endParaRPr lang="en-US" altLang="zh-CN" sz="2800" b="1" dirty="0">
              <a:solidFill>
                <a:schemeClr val="tx2"/>
              </a:solidFill>
              <a:latin typeface="Times New Roman" panose="02020603050405020304" pitchFamily="18" charset="0"/>
              <a:ea typeface="黑体" panose="02010609060101010101" pitchFamily="49" charset="-122"/>
            </a:endParaRPr>
          </a:p>
          <a:p>
            <a:pPr marL="0" indent="0">
              <a:spcBef>
                <a:spcPts val="600"/>
              </a:spcBef>
              <a:buNone/>
            </a:pPr>
            <a:r>
              <a:rPr lang="zh-CN" altLang="en-US" sz="2800" b="1" dirty="0" smtClean="0">
                <a:solidFill>
                  <a:schemeClr val="tx2"/>
                </a:solidFill>
                <a:latin typeface="Times New Roman" panose="02020603050405020304" pitchFamily="18" charset="0"/>
                <a:ea typeface="黑体" panose="02010609060101010101" pitchFamily="49" charset="-122"/>
              </a:rPr>
              <a:t>④否则</a:t>
            </a:r>
            <a:r>
              <a:rPr lang="zh-CN" altLang="en-US" sz="2800" b="1" dirty="0">
                <a:solidFill>
                  <a:schemeClr val="tx2"/>
                </a:solidFill>
                <a:latin typeface="Times New Roman" panose="02020603050405020304" pitchFamily="18" charset="0"/>
                <a:ea typeface="黑体" panose="02010609060101010101" pitchFamily="49" charset="-122"/>
              </a:rPr>
              <a:t>，找出</a:t>
            </a:r>
            <a:r>
              <a:rPr lang="en-US" altLang="zh-CN" sz="2800" b="1" i="1" dirty="0" err="1">
                <a:solidFill>
                  <a:schemeClr val="tx2"/>
                </a:solidFill>
                <a:latin typeface="Times New Roman" panose="02020603050405020304" pitchFamily="18" charset="0"/>
                <a:ea typeface="黑体" panose="02010609060101010101" pitchFamily="49" charset="-122"/>
              </a:rPr>
              <a:t>w</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的不一致集</a:t>
            </a:r>
            <a:r>
              <a:rPr lang="en-US" altLang="zh-CN" sz="2800" b="1" i="1" dirty="0" err="1">
                <a:solidFill>
                  <a:schemeClr val="tx2"/>
                </a:solidFill>
                <a:latin typeface="Times New Roman" panose="02020603050405020304" pitchFamily="18" charset="0"/>
                <a:ea typeface="黑体" panose="02010609060101010101" pitchFamily="49" charset="-122"/>
              </a:rPr>
              <a:t>D</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smtClean="0">
                <a:solidFill>
                  <a:schemeClr val="tx2"/>
                </a:solidFill>
                <a:latin typeface="Times New Roman" panose="02020603050405020304" pitchFamily="18" charset="0"/>
                <a:ea typeface="黑体" panose="02010609060101010101" pitchFamily="49" charset="-122"/>
              </a:rPr>
              <a:t>。</a:t>
            </a:r>
            <a:endParaRPr lang="en-US" altLang="zh-CN" sz="2800" b="1" dirty="0" smtClean="0">
              <a:solidFill>
                <a:schemeClr val="tx2"/>
              </a:solidFill>
              <a:latin typeface="Times New Roman" panose="02020603050405020304" pitchFamily="18" charset="0"/>
              <a:ea typeface="黑体" panose="02010609060101010101" pitchFamily="49" charset="-122"/>
            </a:endParaRPr>
          </a:p>
          <a:p>
            <a:pPr marL="0" indent="0">
              <a:spcBef>
                <a:spcPts val="600"/>
              </a:spcBef>
              <a:buNone/>
            </a:pPr>
            <a:r>
              <a:rPr lang="zh-CN" altLang="en-US" sz="2800" b="1" dirty="0" smtClean="0">
                <a:solidFill>
                  <a:schemeClr val="tx2"/>
                </a:solidFill>
                <a:latin typeface="Times New Roman" panose="02020603050405020304" pitchFamily="18" charset="0"/>
                <a:ea typeface="黑体" panose="02010609060101010101" pitchFamily="49" charset="-122"/>
              </a:rPr>
              <a:t>⑤若</a:t>
            </a:r>
            <a:r>
              <a:rPr lang="en-US" altLang="zh-CN" sz="2800" b="1" i="1" dirty="0" err="1">
                <a:solidFill>
                  <a:schemeClr val="tx2"/>
                </a:solidFill>
                <a:latin typeface="Times New Roman" panose="02020603050405020304" pitchFamily="18" charset="0"/>
                <a:ea typeface="黑体" panose="02010609060101010101" pitchFamily="49" charset="-122"/>
              </a:rPr>
              <a:t>D</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中存在</a:t>
            </a:r>
            <a:r>
              <a:rPr lang="zh-CN" altLang="en-US" sz="2800" b="1" dirty="0" smtClean="0">
                <a:solidFill>
                  <a:schemeClr val="tx2"/>
                </a:solidFill>
                <a:latin typeface="Times New Roman" panose="02020603050405020304" pitchFamily="18" charset="0"/>
                <a:ea typeface="黑体" panose="02010609060101010101" pitchFamily="49" charset="-122"/>
              </a:rPr>
              <a:t>元素</a:t>
            </a:r>
            <a:r>
              <a:rPr lang="en-US" altLang="zh-CN" sz="2800" b="1" i="1" dirty="0" err="1">
                <a:solidFill>
                  <a:schemeClr val="tx2"/>
                </a:solidFill>
                <a:latin typeface="Times New Roman" panose="02020603050405020304" pitchFamily="18" charset="0"/>
                <a:ea typeface="黑体" panose="02010609060101010101" pitchFamily="49" charset="-122"/>
              </a:rPr>
              <a:t>v</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和</a:t>
            </a:r>
            <a:r>
              <a:rPr lang="en-US" altLang="zh-CN" sz="2800" b="1" i="1" dirty="0" err="1">
                <a:solidFill>
                  <a:schemeClr val="tx2"/>
                </a:solidFill>
                <a:latin typeface="Times New Roman" panose="02020603050405020304" pitchFamily="18" charset="0"/>
                <a:ea typeface="黑体" panose="02010609060101010101" pitchFamily="49" charset="-122"/>
              </a:rPr>
              <a:t>t</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，其中</a:t>
            </a:r>
            <a:r>
              <a:rPr lang="en-US" altLang="zh-CN" sz="2800" b="1" i="1" dirty="0" err="1">
                <a:solidFill>
                  <a:schemeClr val="tx2"/>
                </a:solidFill>
                <a:latin typeface="Times New Roman" panose="02020603050405020304" pitchFamily="18" charset="0"/>
                <a:ea typeface="黑体" panose="02010609060101010101" pitchFamily="49" charset="-122"/>
              </a:rPr>
              <a:t>v</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是变元，</a:t>
            </a:r>
            <a:r>
              <a:rPr lang="en-US" altLang="zh-CN" sz="2800" b="1" i="1" dirty="0" err="1">
                <a:solidFill>
                  <a:schemeClr val="tx2"/>
                </a:solidFill>
                <a:latin typeface="Times New Roman" panose="02020603050405020304" pitchFamily="18" charset="0"/>
                <a:ea typeface="黑体" panose="02010609060101010101" pitchFamily="49" charset="-122"/>
              </a:rPr>
              <a:t>t</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是项，且</a:t>
            </a:r>
            <a:r>
              <a:rPr lang="en-US" altLang="zh-CN" sz="2800" b="1" i="1" dirty="0" err="1">
                <a:solidFill>
                  <a:schemeClr val="tx2"/>
                </a:solidFill>
                <a:latin typeface="Times New Roman" panose="02020603050405020304" pitchFamily="18" charset="0"/>
                <a:ea typeface="黑体" panose="02010609060101010101" pitchFamily="49" charset="-122"/>
              </a:rPr>
              <a:t>v</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不在</a:t>
            </a:r>
            <a:r>
              <a:rPr lang="en-US" altLang="zh-CN" sz="2800" b="1" i="1" dirty="0" err="1">
                <a:solidFill>
                  <a:schemeClr val="tx2"/>
                </a:solidFill>
                <a:latin typeface="Times New Roman" panose="02020603050405020304" pitchFamily="18" charset="0"/>
                <a:ea typeface="黑体" panose="02010609060101010101" pitchFamily="49" charset="-122"/>
              </a:rPr>
              <a:t>t</a:t>
            </a:r>
            <a:r>
              <a:rPr lang="en-US" altLang="zh-CN" sz="2800" b="1" i="1" baseline="-25000" dirty="0" err="1">
                <a:solidFill>
                  <a:schemeClr val="tx2"/>
                </a:solidFill>
                <a:latin typeface="Times New Roman" panose="02020603050405020304" pitchFamily="18" charset="0"/>
                <a:ea typeface="黑体" panose="02010609060101010101" pitchFamily="49" charset="-122"/>
              </a:rPr>
              <a:t>k</a:t>
            </a:r>
            <a:r>
              <a:rPr lang="zh-CN" altLang="en-US" sz="2800" b="1" dirty="0">
                <a:solidFill>
                  <a:schemeClr val="tx2"/>
                </a:solidFill>
                <a:latin typeface="Times New Roman" panose="02020603050405020304" pitchFamily="18" charset="0"/>
                <a:ea typeface="黑体" panose="02010609060101010101" pitchFamily="49" charset="-122"/>
              </a:rPr>
              <a:t>中出现，则置</a:t>
            </a:r>
            <a:r>
              <a:rPr lang="zh-CN" altLang="en-US" sz="2800" b="1" dirty="0" smtClean="0">
                <a:solidFill>
                  <a:schemeClr val="tx2"/>
                </a:solidFill>
                <a:latin typeface="Times New Roman" panose="02020603050405020304" pitchFamily="18" charset="0"/>
                <a:ea typeface="黑体" panose="02010609060101010101" pitchFamily="49" charset="-122"/>
              </a:rPr>
              <a:t>：</a:t>
            </a:r>
            <a:endParaRPr lang="en-US" altLang="zh-CN" sz="2800" b="1" dirty="0" smtClean="0">
              <a:solidFill>
                <a:schemeClr val="tx2"/>
              </a:solidFill>
              <a:latin typeface="Times New Roman" panose="02020603050405020304" pitchFamily="18" charset="0"/>
              <a:ea typeface="黑体" panose="02010609060101010101" pitchFamily="49" charset="-122"/>
            </a:endParaRPr>
          </a:p>
          <a:p>
            <a:pPr marL="0" indent="0" algn="ctr">
              <a:spcBef>
                <a:spcPts val="600"/>
              </a:spcBef>
              <a:buNone/>
            </a:pPr>
            <a:r>
              <a:rPr lang="en-US" altLang="zh-CN" sz="2800" b="1" i="1" dirty="0" smtClean="0">
                <a:solidFill>
                  <a:schemeClr val="tx2"/>
                </a:solidFill>
                <a:latin typeface="Times New Roman" panose="02020603050405020304" pitchFamily="18" charset="0"/>
                <a:ea typeface="黑体" panose="02010609060101010101" pitchFamily="49" charset="-122"/>
              </a:rPr>
              <a:t>g</a:t>
            </a:r>
            <a:r>
              <a:rPr lang="en-US" altLang="zh-CN" sz="2800" b="1" i="1" baseline="-25000" dirty="0" smtClean="0">
                <a:solidFill>
                  <a:schemeClr val="tx2"/>
                </a:solidFill>
                <a:latin typeface="Times New Roman" panose="02020603050405020304" pitchFamily="18" charset="0"/>
                <a:ea typeface="黑体" panose="02010609060101010101" pitchFamily="49" charset="-122"/>
              </a:rPr>
              <a:t>k+1</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err="1" smtClean="0">
                <a:solidFill>
                  <a:schemeClr val="tx2"/>
                </a:solidFill>
                <a:latin typeface="Times New Roman" panose="02020603050405020304" pitchFamily="18" charset="0"/>
                <a:ea typeface="黑体" panose="02010609060101010101" pitchFamily="49" charset="-122"/>
              </a:rPr>
              <a:t>g</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err="1" smtClean="0">
                <a:solidFill>
                  <a:schemeClr val="tx2"/>
                </a:solidFill>
                <a:latin typeface="Times New Roman" panose="02020603050405020304" pitchFamily="18" charset="0"/>
                <a:ea typeface="黑体" panose="02010609060101010101" pitchFamily="49" charset="-122"/>
              </a:rPr>
              <a:t>t</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err="1" smtClean="0">
                <a:solidFill>
                  <a:schemeClr val="tx2"/>
                </a:solidFill>
                <a:latin typeface="Times New Roman" panose="02020603050405020304" pitchFamily="18" charset="0"/>
                <a:ea typeface="黑体" panose="02010609060101010101" pitchFamily="49" charset="-122"/>
              </a:rPr>
              <a:t>v</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p>
          <a:p>
            <a:pPr marL="0" indent="0" algn="ctr">
              <a:spcBef>
                <a:spcPts val="600"/>
              </a:spcBef>
              <a:buNone/>
            </a:pPr>
            <a:r>
              <a:rPr lang="en-US" altLang="zh-CN" sz="2800" b="1" i="1" dirty="0" smtClean="0">
                <a:solidFill>
                  <a:schemeClr val="tx2"/>
                </a:solidFill>
                <a:latin typeface="Times New Roman" panose="02020603050405020304" pitchFamily="18" charset="0"/>
                <a:ea typeface="黑体" panose="02010609060101010101" pitchFamily="49" charset="-122"/>
              </a:rPr>
              <a:t>W</a:t>
            </a:r>
            <a:r>
              <a:rPr lang="en-US" altLang="zh-CN" sz="2800" b="1" i="1" baseline="-25000" dirty="0" smtClean="0">
                <a:solidFill>
                  <a:schemeClr val="tx2"/>
                </a:solidFill>
                <a:latin typeface="Times New Roman" panose="02020603050405020304" pitchFamily="18" charset="0"/>
                <a:ea typeface="黑体" panose="02010609060101010101" pitchFamily="49" charset="-122"/>
              </a:rPr>
              <a:t>k+1</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err="1" smtClean="0">
                <a:solidFill>
                  <a:schemeClr val="tx2"/>
                </a:solidFill>
                <a:latin typeface="Times New Roman" panose="02020603050405020304" pitchFamily="18" charset="0"/>
                <a:ea typeface="黑体" panose="02010609060101010101" pitchFamily="49" charset="-122"/>
              </a:rPr>
              <a:t>W</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err="1" smtClean="0">
                <a:solidFill>
                  <a:schemeClr val="tx2"/>
                </a:solidFill>
                <a:latin typeface="Times New Roman" panose="02020603050405020304" pitchFamily="18" charset="0"/>
                <a:ea typeface="黑体" panose="02010609060101010101" pitchFamily="49" charset="-122"/>
              </a:rPr>
              <a:t>t</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err="1" smtClean="0">
                <a:solidFill>
                  <a:schemeClr val="tx2"/>
                </a:solidFill>
                <a:latin typeface="Times New Roman" panose="02020603050405020304" pitchFamily="18" charset="0"/>
                <a:ea typeface="黑体" panose="02010609060101010101" pitchFamily="49" charset="-122"/>
              </a:rPr>
              <a:t>v</a:t>
            </a:r>
            <a:r>
              <a:rPr lang="en-US" altLang="zh-CN" sz="2800" b="1" i="1" baseline="-25000" dirty="0" err="1"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p>
          <a:p>
            <a:pPr marL="0" indent="0" algn="ctr">
              <a:spcBef>
                <a:spcPts val="600"/>
              </a:spcBef>
              <a:buNone/>
            </a:pPr>
            <a:r>
              <a:rPr lang="en-US" altLang="zh-CN" sz="2800" b="1" i="1" dirty="0"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smtClean="0">
                <a:solidFill>
                  <a:schemeClr val="tx2"/>
                </a:solidFill>
                <a:latin typeface="Times New Roman" panose="02020603050405020304" pitchFamily="18" charset="0"/>
                <a:ea typeface="黑体" panose="02010609060101010101" pitchFamily="49" charset="-122"/>
              </a:rPr>
              <a:t>k</a:t>
            </a:r>
            <a:r>
              <a:rPr lang="en-US" altLang="zh-CN" sz="2800" b="1" dirty="0" smtClean="0">
                <a:solidFill>
                  <a:schemeClr val="tx2"/>
                </a:solidFill>
                <a:latin typeface="Times New Roman" panose="02020603050405020304" pitchFamily="18" charset="0"/>
                <a:ea typeface="黑体" panose="02010609060101010101" pitchFamily="49" charset="-122"/>
              </a:rPr>
              <a:t>+1</a:t>
            </a:r>
          </a:p>
          <a:p>
            <a:pPr marL="0" indent="0">
              <a:spcBef>
                <a:spcPts val="600"/>
              </a:spcBef>
              <a:buNone/>
            </a:pPr>
            <a:r>
              <a:rPr lang="zh-CN" altLang="en-US" sz="2800" b="1" dirty="0" smtClean="0">
                <a:solidFill>
                  <a:schemeClr val="tx2"/>
                </a:solidFill>
                <a:latin typeface="Times New Roman" panose="02020603050405020304" pitchFamily="18" charset="0"/>
                <a:ea typeface="黑体" panose="02010609060101010101" pitchFamily="49" charset="-122"/>
              </a:rPr>
              <a:t>然后</a:t>
            </a:r>
            <a:r>
              <a:rPr lang="zh-CN" altLang="en-US" sz="2800" b="1" dirty="0">
                <a:solidFill>
                  <a:schemeClr val="tx2"/>
                </a:solidFill>
                <a:latin typeface="Times New Roman" panose="02020603050405020304" pitchFamily="18" charset="0"/>
                <a:ea typeface="黑体" panose="02010609060101010101" pitchFamily="49" charset="-122"/>
              </a:rPr>
              <a:t>转</a:t>
            </a:r>
            <a:r>
              <a:rPr lang="zh-CN" altLang="en-US" sz="2800" b="1" dirty="0" smtClean="0">
                <a:solidFill>
                  <a:schemeClr val="tx2"/>
                </a:solidFill>
                <a:latin typeface="Times New Roman" panose="02020603050405020304" pitchFamily="18" charset="0"/>
                <a:ea typeface="黑体" panose="02010609060101010101" pitchFamily="49" charset="-122"/>
              </a:rPr>
              <a:t>到</a:t>
            </a:r>
            <a:r>
              <a:rPr lang="en-US" altLang="zh-CN" sz="2800" b="1" dirty="0" smtClean="0">
                <a:solidFill>
                  <a:schemeClr val="tx2"/>
                </a:solidFill>
                <a:latin typeface="Times New Roman" panose="02020603050405020304" pitchFamily="18" charset="0"/>
                <a:ea typeface="黑体" panose="02010609060101010101" pitchFamily="49" charset="-122"/>
              </a:rPr>
              <a:t>③</a:t>
            </a:r>
            <a:r>
              <a:rPr lang="zh-CN" altLang="en-US" sz="2800" b="1" dirty="0" smtClean="0">
                <a:solidFill>
                  <a:schemeClr val="tx2"/>
                </a:solidFill>
                <a:latin typeface="Times New Roman" panose="02020603050405020304" pitchFamily="18" charset="0"/>
                <a:ea typeface="黑体" panose="02010609060101010101" pitchFamily="49" charset="-122"/>
              </a:rPr>
              <a:t>。</a:t>
            </a:r>
            <a:endParaRPr lang="en-US" altLang="zh-CN" sz="2800" b="1" dirty="0" smtClean="0">
              <a:solidFill>
                <a:schemeClr val="tx2"/>
              </a:solidFill>
              <a:latin typeface="Times New Roman" panose="02020603050405020304" pitchFamily="18" charset="0"/>
              <a:ea typeface="黑体" panose="02010609060101010101" pitchFamily="49" charset="-122"/>
            </a:endParaRPr>
          </a:p>
          <a:p>
            <a:pPr marL="0" indent="0">
              <a:spcBef>
                <a:spcPts val="600"/>
              </a:spcBef>
              <a:buNone/>
            </a:pPr>
            <a:r>
              <a:rPr lang="zh-CN" altLang="zh-CN" sz="2800" b="1" dirty="0" smtClean="0">
                <a:solidFill>
                  <a:schemeClr val="tx2"/>
                </a:solidFill>
                <a:latin typeface="Times New Roman" panose="02020603050405020304" pitchFamily="18" charset="0"/>
                <a:ea typeface="黑体" panose="02010609060101010101" pitchFamily="49" charset="-122"/>
              </a:rPr>
              <a:t>⑥</a:t>
            </a:r>
            <a:r>
              <a:rPr lang="zh-CN" altLang="en-US" sz="2800" b="1" dirty="0" smtClean="0">
                <a:solidFill>
                  <a:schemeClr val="tx2"/>
                </a:solidFill>
                <a:latin typeface="Times New Roman" panose="02020603050405020304" pitchFamily="18" charset="0"/>
                <a:ea typeface="黑体" panose="02010609060101010101" pitchFamily="49" charset="-122"/>
              </a:rPr>
              <a:t>算法</a:t>
            </a:r>
            <a:r>
              <a:rPr lang="zh-CN" altLang="en-US" sz="2800" b="1" dirty="0">
                <a:solidFill>
                  <a:schemeClr val="tx2"/>
                </a:solidFill>
                <a:latin typeface="Times New Roman" panose="02020603050405020304" pitchFamily="18" charset="0"/>
                <a:ea typeface="黑体" panose="02010609060101010101" pitchFamily="49" charset="-122"/>
              </a:rPr>
              <a:t>终止</a:t>
            </a:r>
            <a:r>
              <a:rPr lang="zh-CN" altLang="en-US" sz="2800" b="1" dirty="0" smtClean="0">
                <a:solidFill>
                  <a:schemeClr val="tx2"/>
                </a:solidFill>
                <a:latin typeface="Times New Roman" panose="02020603050405020304" pitchFamily="18" charset="0"/>
                <a:ea typeface="黑体" panose="02010609060101010101" pitchFamily="49" charset="-122"/>
              </a:rPr>
              <a:t>，</a:t>
            </a:r>
            <a:r>
              <a:rPr lang="en-US" altLang="zh-CN" sz="2800" b="1" i="1" dirty="0" smtClean="0">
                <a:solidFill>
                  <a:schemeClr val="tx2"/>
                </a:solidFill>
                <a:latin typeface="Times New Roman" panose="02020603050405020304" pitchFamily="18" charset="0"/>
                <a:ea typeface="黑体" panose="02010609060101010101" pitchFamily="49" charset="-122"/>
              </a:rPr>
              <a:t>w</a:t>
            </a:r>
            <a:r>
              <a:rPr lang="zh-CN" altLang="en-US" sz="2800" b="1" dirty="0">
                <a:solidFill>
                  <a:schemeClr val="tx2"/>
                </a:solidFill>
                <a:latin typeface="Times New Roman" panose="02020603050405020304" pitchFamily="18" charset="0"/>
                <a:ea typeface="黑体" panose="02010609060101010101" pitchFamily="49" charset="-122"/>
              </a:rPr>
              <a:t>的</a:t>
            </a:r>
            <a:r>
              <a:rPr lang="en-US" altLang="zh-CN" sz="2800" b="1" i="1" dirty="0" err="1">
                <a:solidFill>
                  <a:schemeClr val="tx2"/>
                </a:solidFill>
                <a:latin typeface="Times New Roman" panose="02020603050405020304" pitchFamily="18" charset="0"/>
                <a:ea typeface="黑体" panose="02010609060101010101" pitchFamily="49" charset="-122"/>
              </a:rPr>
              <a:t>mgu</a:t>
            </a:r>
            <a:r>
              <a:rPr lang="zh-CN" altLang="en-US" sz="2800" b="1" dirty="0">
                <a:solidFill>
                  <a:schemeClr val="tx2"/>
                </a:solidFill>
                <a:latin typeface="Times New Roman" panose="02020603050405020304" pitchFamily="18" charset="0"/>
                <a:ea typeface="黑体" panose="02010609060101010101" pitchFamily="49" charset="-122"/>
              </a:rPr>
              <a:t>不存在</a:t>
            </a:r>
            <a:r>
              <a:rPr lang="zh-CN" altLang="en-US" sz="2800" b="1" dirty="0" smtClean="0">
                <a:solidFill>
                  <a:schemeClr val="tx2"/>
                </a:solidFill>
                <a:latin typeface="Times New Roman" panose="02020603050405020304" pitchFamily="18" charset="0"/>
                <a:ea typeface="黑体" panose="02010609060101010101" pitchFamily="49" charset="-122"/>
              </a:rPr>
              <a:t>。</a:t>
            </a:r>
            <a:endParaRPr lang="en-US" altLang="zh-CN" sz="2800" b="1" dirty="0">
              <a:solidFill>
                <a:schemeClr val="tx2"/>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660219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03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03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03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03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035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035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035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03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96752"/>
            <a:ext cx="8352928" cy="4616648"/>
          </a:xfrm>
          <a:prstGeom prst="rect">
            <a:avLst/>
          </a:prstGeom>
        </p:spPr>
        <p:txBody>
          <a:bodyPr wrap="square">
            <a:spAutoFit/>
          </a:bodyPr>
          <a:lstStyle/>
          <a:p>
            <a:pPr marL="609600" indent="-609600">
              <a:spcBef>
                <a:spcPts val="600"/>
              </a:spcBef>
              <a:spcAft>
                <a:spcPts val="600"/>
              </a:spcAft>
            </a:pPr>
            <a:r>
              <a:rPr lang="zh-CN" altLang="en-US" sz="2800" b="1" dirty="0">
                <a:solidFill>
                  <a:schemeClr val="tx2"/>
                </a:solidFill>
                <a:latin typeface="Times New Roman" panose="02020603050405020304" pitchFamily="18" charset="0"/>
                <a:ea typeface="黑体" panose="02010609060101010101" pitchFamily="49" charset="-122"/>
              </a:rPr>
              <a:t>例如：</a:t>
            </a:r>
            <a:r>
              <a:rPr lang="en-US" altLang="zh-CN" sz="2800" b="1" dirty="0">
                <a:solidFill>
                  <a:schemeClr val="tx2"/>
                </a:solidFill>
                <a:latin typeface="Times New Roman" panose="02020603050405020304" pitchFamily="18" charset="0"/>
                <a:ea typeface="黑体" panose="02010609060101010101" pitchFamily="49" charset="-122"/>
              </a:rPr>
              <a:t>E</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=P(</a:t>
            </a:r>
            <a:r>
              <a:rPr lang="en-US" altLang="zh-CN" sz="2800" b="1" dirty="0" err="1">
                <a:solidFill>
                  <a:schemeClr val="tx2"/>
                </a:solidFill>
                <a:latin typeface="Times New Roman" panose="02020603050405020304" pitchFamily="18" charset="0"/>
                <a:ea typeface="黑体" panose="02010609060101010101" pitchFamily="49" charset="-122"/>
              </a:rPr>
              <a:t>a,x,f</a:t>
            </a:r>
            <a:r>
              <a:rPr lang="en-US" altLang="zh-CN" sz="2800" b="1" dirty="0">
                <a:solidFill>
                  <a:schemeClr val="tx2"/>
                </a:solidFill>
                <a:latin typeface="Times New Roman" panose="02020603050405020304" pitchFamily="18" charset="0"/>
                <a:ea typeface="黑体" panose="02010609060101010101" pitchFamily="49" charset="-122"/>
              </a:rPr>
              <a:t>(g(y))), E</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=P(</a:t>
            </a:r>
            <a:r>
              <a:rPr lang="en-US" altLang="zh-CN" sz="2800" b="1" dirty="0" err="1">
                <a:solidFill>
                  <a:schemeClr val="tx2"/>
                </a:solidFill>
                <a:latin typeface="Times New Roman" panose="02020603050405020304" pitchFamily="18" charset="0"/>
                <a:ea typeface="黑体" panose="02010609060101010101" pitchFamily="49" charset="-122"/>
              </a:rPr>
              <a:t>z,f</a:t>
            </a:r>
            <a:r>
              <a:rPr lang="en-US" altLang="zh-CN" sz="2800" b="1" dirty="0">
                <a:solidFill>
                  <a:schemeClr val="tx2"/>
                </a:solidFill>
                <a:latin typeface="Times New Roman" panose="02020603050405020304" pitchFamily="18" charset="0"/>
                <a:ea typeface="黑体" panose="02010609060101010101" pitchFamily="49" charset="-122"/>
              </a:rPr>
              <a:t>(a),f(u))</a:t>
            </a:r>
            <a:r>
              <a:rPr lang="zh-CN" altLang="en-US" sz="2800" b="1" dirty="0">
                <a:solidFill>
                  <a:schemeClr val="tx2"/>
                </a:solidFill>
                <a:latin typeface="Times New Roman" panose="02020603050405020304" pitchFamily="18" charset="0"/>
                <a:ea typeface="黑体" panose="02010609060101010101" pitchFamily="49" charset="-122"/>
              </a:rPr>
              <a:t>求</a:t>
            </a:r>
            <a:r>
              <a:rPr lang="en-US" altLang="zh-CN" sz="2800" b="1" i="1" dirty="0" err="1">
                <a:solidFill>
                  <a:schemeClr val="tx2"/>
                </a:solidFill>
                <a:latin typeface="Times New Roman" panose="02020603050405020304" pitchFamily="18" charset="0"/>
                <a:ea typeface="黑体" panose="02010609060101010101" pitchFamily="49" charset="-122"/>
              </a:rPr>
              <a:t>mgu</a:t>
            </a:r>
            <a:r>
              <a:rPr lang="en-US" altLang="zh-CN" sz="2800" b="1" dirty="0">
                <a:solidFill>
                  <a:schemeClr val="tx2"/>
                </a:solidFill>
                <a:latin typeface="Times New Roman" panose="02020603050405020304" pitchFamily="18" charset="0"/>
                <a:ea typeface="黑体" panose="02010609060101010101" pitchFamily="49" charset="-122"/>
              </a:rPr>
              <a:t> 。</a:t>
            </a:r>
          </a:p>
          <a:p>
            <a:pPr marL="609600" indent="-609600">
              <a:spcBef>
                <a:spcPts val="600"/>
              </a:spcBef>
              <a:spcAft>
                <a:spcPts val="600"/>
              </a:spcAft>
              <a:buFontTx/>
              <a:buNone/>
            </a:pPr>
            <a:r>
              <a:rPr lang="zh-CN" altLang="en-US" sz="2800" b="1" dirty="0" smtClean="0">
                <a:solidFill>
                  <a:schemeClr val="tx2"/>
                </a:solidFill>
                <a:latin typeface="Times New Roman" panose="02020603050405020304" pitchFamily="18" charset="0"/>
                <a:ea typeface="黑体" panose="02010609060101010101" pitchFamily="49" charset="-122"/>
              </a:rPr>
              <a:t>解：</a:t>
            </a:r>
            <a:endParaRPr lang="en-US" altLang="zh-CN" sz="2800" b="1" dirty="0" smtClean="0">
              <a:solidFill>
                <a:schemeClr val="tx2"/>
              </a:solidFill>
              <a:latin typeface="Times New Roman" panose="02020603050405020304" pitchFamily="18" charset="0"/>
              <a:ea typeface="黑体" panose="02010609060101010101" pitchFamily="49" charset="-122"/>
            </a:endParaRPr>
          </a:p>
          <a:p>
            <a:pPr marL="609600" indent="-609600">
              <a:spcBef>
                <a:spcPts val="600"/>
              </a:spcBef>
              <a:spcAft>
                <a:spcPts val="600"/>
              </a:spcAft>
              <a:buFontTx/>
              <a:buNone/>
            </a:pPr>
            <a:r>
              <a:rPr lang="zh-CN" altLang="en-US" sz="2800" b="1" dirty="0" smtClean="0">
                <a:solidFill>
                  <a:schemeClr val="tx2"/>
                </a:solidFill>
                <a:latin typeface="Times New Roman" panose="02020603050405020304" pitchFamily="18" charset="0"/>
                <a:ea typeface="黑体" panose="02010609060101010101" pitchFamily="49" charset="-122"/>
              </a:rPr>
              <a:t>(</a:t>
            </a:r>
            <a:r>
              <a:rPr lang="zh-CN" altLang="en-US" sz="2800" b="1" dirty="0">
                <a:solidFill>
                  <a:schemeClr val="tx2"/>
                </a:solidFill>
                <a:latin typeface="Times New Roman" panose="02020603050405020304" pitchFamily="18" charset="0"/>
                <a:ea typeface="黑体" panose="02010609060101010101" pitchFamily="49" charset="-122"/>
              </a:rPr>
              <a:t>1) 令</a:t>
            </a:r>
            <a:r>
              <a:rPr lang="en-US" altLang="zh-CN" sz="2800" b="1" dirty="0">
                <a:solidFill>
                  <a:schemeClr val="tx2"/>
                </a:solidFill>
                <a:latin typeface="Times New Roman" panose="02020603050405020304" pitchFamily="18" charset="0"/>
                <a:ea typeface="黑体" panose="02010609060101010101" pitchFamily="49" charset="-122"/>
              </a:rPr>
              <a:t>W={E</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,E</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}={P(</a:t>
            </a:r>
            <a:r>
              <a:rPr lang="en-US" altLang="zh-CN" sz="2800" b="1" dirty="0" err="1">
                <a:solidFill>
                  <a:schemeClr val="tx2"/>
                </a:solidFill>
                <a:latin typeface="Times New Roman" panose="02020603050405020304" pitchFamily="18" charset="0"/>
                <a:ea typeface="黑体" panose="02010609060101010101" pitchFamily="49" charset="-122"/>
              </a:rPr>
              <a:t>a,x,f</a:t>
            </a:r>
            <a:r>
              <a:rPr lang="en-US" altLang="zh-CN" sz="2800" b="1" dirty="0">
                <a:solidFill>
                  <a:schemeClr val="tx2"/>
                </a:solidFill>
                <a:latin typeface="Times New Roman" panose="02020603050405020304" pitchFamily="18" charset="0"/>
                <a:ea typeface="黑体" panose="02010609060101010101" pitchFamily="49" charset="-122"/>
              </a:rPr>
              <a:t>(g(y))) </a:t>
            </a:r>
            <a:r>
              <a:rPr lang="en-US" altLang="zh-CN" sz="2800" b="1" dirty="0" smtClean="0">
                <a:solidFill>
                  <a:schemeClr val="tx2"/>
                </a:solidFill>
                <a:latin typeface="Times New Roman" panose="02020603050405020304" pitchFamily="18" charset="0"/>
                <a:ea typeface="黑体" panose="02010609060101010101" pitchFamily="49" charset="-122"/>
              </a:rPr>
              <a:t>,  P(</a:t>
            </a:r>
            <a:r>
              <a:rPr lang="en-US" altLang="zh-CN" sz="2800" b="1" dirty="0" err="1" smtClean="0">
                <a:solidFill>
                  <a:schemeClr val="tx2"/>
                </a:solidFill>
                <a:latin typeface="Times New Roman" panose="02020603050405020304" pitchFamily="18" charset="0"/>
                <a:ea typeface="黑体" panose="02010609060101010101" pitchFamily="49" charset="-122"/>
              </a:rPr>
              <a:t>z,f</a:t>
            </a:r>
            <a:r>
              <a:rPr lang="en-US" altLang="zh-CN" sz="2800" b="1" dirty="0" smtClean="0">
                <a:solidFill>
                  <a:schemeClr val="tx2"/>
                </a:solidFill>
                <a:latin typeface="Times New Roman" panose="02020603050405020304" pitchFamily="18" charset="0"/>
                <a:ea typeface="黑体" panose="02010609060101010101" pitchFamily="49" charset="-122"/>
              </a:rPr>
              <a:t>(a</a:t>
            </a:r>
            <a:r>
              <a:rPr lang="en-US" altLang="zh-CN" sz="2800" b="1" dirty="0">
                <a:solidFill>
                  <a:schemeClr val="tx2"/>
                </a:solidFill>
                <a:latin typeface="Times New Roman" panose="02020603050405020304" pitchFamily="18" charset="0"/>
                <a:ea typeface="黑体" panose="02010609060101010101" pitchFamily="49" charset="-122"/>
              </a:rPr>
              <a:t>),f(u))}</a:t>
            </a:r>
          </a:p>
          <a:p>
            <a:pPr marL="609600" indent="-609600">
              <a:spcBef>
                <a:spcPts val="600"/>
              </a:spcBef>
              <a:spcAft>
                <a:spcPts val="600"/>
              </a:spcAft>
              <a:buFontTx/>
              <a:buNone/>
            </a:pPr>
            <a:r>
              <a:rPr lang="en-US" altLang="zh-CN" sz="2800" b="1" dirty="0">
                <a:solidFill>
                  <a:schemeClr val="tx2"/>
                </a:solidFill>
                <a:latin typeface="Times New Roman" panose="02020603050405020304" pitchFamily="18" charset="0"/>
                <a:ea typeface="黑体" panose="02010609060101010101" pitchFamily="49" charset="-122"/>
              </a:rPr>
              <a:t>(2) </a:t>
            </a:r>
            <a:r>
              <a:rPr lang="en-US" altLang="zh-CN" sz="2800" b="1" dirty="0" smtClean="0">
                <a:solidFill>
                  <a:schemeClr val="tx2"/>
                </a:solidFill>
                <a:latin typeface="Times New Roman" panose="02020603050405020304" pitchFamily="18" charset="0"/>
                <a:ea typeface="黑体" panose="02010609060101010101" pitchFamily="49" charset="-122"/>
              </a:rPr>
              <a:t>W</a:t>
            </a:r>
            <a:r>
              <a:rPr lang="en-US" altLang="zh-CN" sz="2800" b="1" baseline="-25000" dirty="0" smtClean="0">
                <a:solidFill>
                  <a:schemeClr val="tx2"/>
                </a:solidFill>
                <a:latin typeface="Times New Roman" panose="02020603050405020304" pitchFamily="18" charset="0"/>
                <a:ea typeface="黑体" panose="02010609060101010101" pitchFamily="49" charset="-122"/>
              </a:rPr>
              <a:t>0</a:t>
            </a:r>
            <a:r>
              <a:rPr lang="en-US" altLang="zh-CN" sz="2800" b="1" dirty="0" smtClean="0">
                <a:solidFill>
                  <a:schemeClr val="tx2"/>
                </a:solidFill>
                <a:latin typeface="Times New Roman" panose="02020603050405020304" pitchFamily="18" charset="0"/>
                <a:ea typeface="黑体" panose="02010609060101010101" pitchFamily="49" charset="-122"/>
              </a:rPr>
              <a:t>=W</a:t>
            </a:r>
            <a:r>
              <a:rPr lang="zh-CN" altLang="en-US" sz="2800" b="1" dirty="0" smtClean="0">
                <a:solidFill>
                  <a:schemeClr val="tx2"/>
                </a:solidFill>
                <a:latin typeface="Times New Roman" panose="02020603050405020304" pitchFamily="18" charset="0"/>
                <a:ea typeface="黑体" panose="02010609060101010101" pitchFamily="49" charset="-122"/>
              </a:rPr>
              <a:t>，</a:t>
            </a:r>
            <a:r>
              <a:rPr lang="en-US" altLang="zh-CN" sz="2800" b="1" dirty="0" smtClean="0">
                <a:solidFill>
                  <a:schemeClr val="tx2"/>
                </a:solidFill>
                <a:latin typeface="Times New Roman" panose="02020603050405020304" pitchFamily="18" charset="0"/>
                <a:ea typeface="黑体" panose="02010609060101010101" pitchFamily="49" charset="-122"/>
              </a:rPr>
              <a:t>g</a:t>
            </a:r>
            <a:r>
              <a:rPr lang="en-US" altLang="zh-CN" sz="2800" b="1" baseline="-25000" dirty="0" smtClean="0">
                <a:solidFill>
                  <a:schemeClr val="tx2"/>
                </a:solidFill>
                <a:latin typeface="Times New Roman" panose="02020603050405020304" pitchFamily="18" charset="0"/>
                <a:ea typeface="黑体" panose="02010609060101010101" pitchFamily="49" charset="-122"/>
              </a:rPr>
              <a:t>0</a:t>
            </a:r>
            <a:r>
              <a:rPr lang="en-US" altLang="zh-CN" sz="2800" b="1" dirty="0" smtClean="0">
                <a:solidFill>
                  <a:schemeClr val="tx2"/>
                </a:solidFill>
                <a:latin typeface="Times New Roman" panose="02020603050405020304" pitchFamily="18" charset="0"/>
                <a:ea typeface="黑体" panose="02010609060101010101" pitchFamily="49" charset="-122"/>
              </a:rPr>
              <a:t>=[ ]</a:t>
            </a:r>
            <a:endParaRPr lang="en-US" altLang="zh-CN" sz="2800" b="1" dirty="0">
              <a:solidFill>
                <a:schemeClr val="tx2"/>
              </a:solidFill>
              <a:latin typeface="Times New Roman" panose="02020603050405020304" pitchFamily="18" charset="0"/>
              <a:ea typeface="黑体" panose="02010609060101010101" pitchFamily="49" charset="-122"/>
            </a:endParaRPr>
          </a:p>
          <a:p>
            <a:pPr marL="609600" indent="-609600">
              <a:spcBef>
                <a:spcPts val="600"/>
              </a:spcBef>
              <a:spcAft>
                <a:spcPts val="600"/>
              </a:spcAft>
              <a:buFontTx/>
              <a:buNone/>
            </a:pPr>
            <a:r>
              <a:rPr lang="en-US" altLang="zh-CN" sz="2800" b="1" dirty="0">
                <a:solidFill>
                  <a:schemeClr val="tx2"/>
                </a:solidFill>
                <a:latin typeface="Times New Roman" panose="02020603050405020304" pitchFamily="18" charset="0"/>
                <a:ea typeface="黑体" panose="02010609060101010101" pitchFamily="49" charset="-122"/>
              </a:rPr>
              <a:t>(3) W</a:t>
            </a:r>
            <a:r>
              <a:rPr lang="en-US" altLang="zh-CN" sz="2800" b="1" baseline="-25000" dirty="0">
                <a:solidFill>
                  <a:schemeClr val="tx2"/>
                </a:solidFill>
                <a:latin typeface="Times New Roman" panose="02020603050405020304" pitchFamily="18" charset="0"/>
                <a:ea typeface="黑体" panose="02010609060101010101" pitchFamily="49" charset="-122"/>
              </a:rPr>
              <a:t>0</a:t>
            </a:r>
            <a:r>
              <a:rPr lang="zh-CN" altLang="en-US" sz="2800" b="1" dirty="0">
                <a:solidFill>
                  <a:schemeClr val="tx2"/>
                </a:solidFill>
                <a:latin typeface="Times New Roman" panose="02020603050405020304" pitchFamily="18" charset="0"/>
                <a:ea typeface="黑体" panose="02010609060101010101" pitchFamily="49" charset="-122"/>
              </a:rPr>
              <a:t>未合一，从左到右找不一致集，有</a:t>
            </a:r>
            <a:r>
              <a:rPr lang="en-US" altLang="zh-CN" sz="2800" b="1" dirty="0">
                <a:solidFill>
                  <a:schemeClr val="tx2"/>
                </a:solidFill>
                <a:latin typeface="Times New Roman" panose="02020603050405020304" pitchFamily="18" charset="0"/>
                <a:ea typeface="黑体" panose="02010609060101010101" pitchFamily="49" charset="-122"/>
              </a:rPr>
              <a:t>D</a:t>
            </a:r>
            <a:r>
              <a:rPr lang="en-US" altLang="zh-CN" sz="2800" b="1" baseline="-25000" dirty="0">
                <a:solidFill>
                  <a:schemeClr val="tx2"/>
                </a:solidFill>
                <a:latin typeface="Times New Roman" panose="02020603050405020304" pitchFamily="18" charset="0"/>
                <a:ea typeface="黑体" panose="02010609060101010101" pitchFamily="49" charset="-122"/>
              </a:rPr>
              <a:t>0</a:t>
            </a:r>
            <a:r>
              <a:rPr lang="en-US" altLang="zh-CN" sz="2800" b="1" dirty="0">
                <a:solidFill>
                  <a:schemeClr val="tx2"/>
                </a:solidFill>
                <a:latin typeface="Times New Roman" panose="02020603050405020304" pitchFamily="18" charset="0"/>
                <a:ea typeface="黑体" panose="02010609060101010101" pitchFamily="49" charset="-122"/>
              </a:rPr>
              <a:t>={a</a:t>
            </a:r>
            <a:r>
              <a:rPr lang="en-US" altLang="zh-CN" sz="2800" b="1" dirty="0" smtClean="0">
                <a:solidFill>
                  <a:schemeClr val="tx2"/>
                </a:solidFill>
                <a:latin typeface="Times New Roman" panose="02020603050405020304" pitchFamily="18" charset="0"/>
                <a:ea typeface="黑体" panose="02010609060101010101" pitchFamily="49" charset="-122"/>
              </a:rPr>
              <a:t>, z</a:t>
            </a:r>
            <a:r>
              <a:rPr lang="en-US" altLang="zh-CN" sz="2800" b="1" dirty="0">
                <a:solidFill>
                  <a:schemeClr val="tx2"/>
                </a:solidFill>
                <a:latin typeface="Times New Roman" panose="02020603050405020304" pitchFamily="18" charset="0"/>
                <a:ea typeface="黑体" panose="02010609060101010101" pitchFamily="49" charset="-122"/>
              </a:rPr>
              <a:t>}</a:t>
            </a:r>
          </a:p>
          <a:p>
            <a:pPr marL="609600" indent="-609600">
              <a:spcBef>
                <a:spcPts val="600"/>
              </a:spcBef>
              <a:spcAft>
                <a:spcPts val="600"/>
              </a:spcAft>
              <a:buFontTx/>
              <a:buNone/>
            </a:pPr>
            <a:r>
              <a:rPr lang="en-US" altLang="zh-CN" sz="2800" b="1" dirty="0">
                <a:solidFill>
                  <a:schemeClr val="tx2"/>
                </a:solidFill>
                <a:latin typeface="Times New Roman" panose="02020603050405020304" pitchFamily="18" charset="0"/>
                <a:ea typeface="黑体" panose="02010609060101010101" pitchFamily="49" charset="-122"/>
              </a:rPr>
              <a:t>(4) </a:t>
            </a:r>
            <a:r>
              <a:rPr lang="zh-CN" altLang="en-US" sz="2800" b="1" dirty="0">
                <a:solidFill>
                  <a:schemeClr val="tx2"/>
                </a:solidFill>
                <a:latin typeface="Times New Roman" panose="02020603050405020304" pitchFamily="18" charset="0"/>
                <a:ea typeface="黑体" panose="02010609060101010101" pitchFamily="49" charset="-122"/>
              </a:rPr>
              <a:t>取</a:t>
            </a:r>
            <a:r>
              <a:rPr lang="en-US" altLang="zh-CN" sz="2800" b="1" dirty="0">
                <a:solidFill>
                  <a:schemeClr val="tx2"/>
                </a:solidFill>
                <a:latin typeface="Times New Roman" panose="02020603050405020304" pitchFamily="18" charset="0"/>
                <a:ea typeface="黑体" panose="02010609060101010101" pitchFamily="49" charset="-122"/>
              </a:rPr>
              <a:t>v</a:t>
            </a:r>
            <a:r>
              <a:rPr lang="en-US" altLang="zh-CN" sz="2800" b="1" baseline="-25000" dirty="0">
                <a:solidFill>
                  <a:schemeClr val="tx2"/>
                </a:solidFill>
                <a:latin typeface="Times New Roman" panose="02020603050405020304" pitchFamily="18" charset="0"/>
                <a:ea typeface="黑体" panose="02010609060101010101" pitchFamily="49" charset="-122"/>
              </a:rPr>
              <a:t>0</a:t>
            </a:r>
            <a:r>
              <a:rPr lang="en-US" altLang="zh-CN" sz="2800" b="1" dirty="0">
                <a:solidFill>
                  <a:schemeClr val="tx2"/>
                </a:solidFill>
                <a:latin typeface="Times New Roman" panose="02020603050405020304" pitchFamily="18" charset="0"/>
                <a:ea typeface="黑体" panose="02010609060101010101" pitchFamily="49" charset="-122"/>
              </a:rPr>
              <a:t>=z,t</a:t>
            </a:r>
            <a:r>
              <a:rPr lang="en-US" altLang="zh-CN" sz="2800" b="1" baseline="-25000" dirty="0">
                <a:solidFill>
                  <a:schemeClr val="tx2"/>
                </a:solidFill>
                <a:latin typeface="Times New Roman" panose="02020603050405020304" pitchFamily="18" charset="0"/>
                <a:ea typeface="黑体" panose="02010609060101010101" pitchFamily="49" charset="-122"/>
              </a:rPr>
              <a:t>0</a:t>
            </a:r>
            <a:r>
              <a:rPr lang="en-US" altLang="zh-CN" sz="2800" b="1" dirty="0">
                <a:solidFill>
                  <a:schemeClr val="tx2"/>
                </a:solidFill>
                <a:latin typeface="Times New Roman" panose="02020603050405020304" pitchFamily="18" charset="0"/>
                <a:ea typeface="黑体" panose="02010609060101010101" pitchFamily="49" charset="-122"/>
              </a:rPr>
              <a:t>=a</a:t>
            </a:r>
          </a:p>
          <a:p>
            <a:pPr marL="609600" indent="-609600">
              <a:spcBef>
                <a:spcPts val="600"/>
              </a:spcBef>
              <a:spcAft>
                <a:spcPts val="600"/>
              </a:spcAft>
              <a:buFontTx/>
              <a:buNone/>
            </a:pPr>
            <a:r>
              <a:rPr lang="en-US" altLang="zh-CN" sz="2800" b="1" dirty="0">
                <a:solidFill>
                  <a:schemeClr val="tx2"/>
                </a:solidFill>
                <a:latin typeface="Times New Roman" panose="02020603050405020304" pitchFamily="18" charset="0"/>
                <a:ea typeface="黑体" panose="02010609060101010101" pitchFamily="49" charset="-122"/>
              </a:rPr>
              <a:t>(5) </a:t>
            </a:r>
            <a:r>
              <a:rPr lang="zh-CN" altLang="en-US" sz="2800" b="1" dirty="0">
                <a:solidFill>
                  <a:schemeClr val="tx2"/>
                </a:solidFill>
                <a:latin typeface="Times New Roman" panose="02020603050405020304" pitchFamily="18" charset="0"/>
                <a:ea typeface="黑体" panose="02010609060101010101" pitchFamily="49" charset="-122"/>
              </a:rPr>
              <a:t>令</a:t>
            </a:r>
            <a:r>
              <a:rPr lang="en-US" altLang="zh-CN" sz="2800" b="1" dirty="0">
                <a:solidFill>
                  <a:schemeClr val="tx2"/>
                </a:solidFill>
                <a:latin typeface="Times New Roman" panose="02020603050405020304" pitchFamily="18" charset="0"/>
                <a:ea typeface="黑体" panose="02010609060101010101" pitchFamily="49" charset="-122"/>
              </a:rPr>
              <a:t>g</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 </a:t>
            </a:r>
            <a:r>
              <a:rPr lang="en-US" altLang="zh-CN" sz="2800" b="1" dirty="0" smtClean="0">
                <a:solidFill>
                  <a:schemeClr val="tx2"/>
                </a:solidFill>
                <a:latin typeface="Times New Roman" panose="02020603050405020304" pitchFamily="18" charset="0"/>
                <a:ea typeface="黑体" panose="02010609060101010101" pitchFamily="49" charset="-122"/>
              </a:rPr>
              <a:t>g</a:t>
            </a:r>
            <a:r>
              <a:rPr lang="en-US" altLang="zh-CN" sz="2800" b="1" baseline="-25000" dirty="0" smtClean="0">
                <a:solidFill>
                  <a:schemeClr val="tx2"/>
                </a:solidFill>
                <a:latin typeface="Times New Roman" panose="02020603050405020304" pitchFamily="18" charset="0"/>
                <a:ea typeface="黑体" panose="02010609060101010101" pitchFamily="49" charset="-122"/>
              </a:rPr>
              <a:t>0</a:t>
            </a:r>
            <a:r>
              <a:rPr lang="en-US" altLang="zh-CN" sz="2800" b="1" dirty="0" smtClean="0">
                <a:solidFill>
                  <a:schemeClr val="tx2"/>
                </a:solidFill>
                <a:latin typeface="Times New Roman" panose="02020603050405020304" pitchFamily="18" charset="0"/>
                <a:ea typeface="黑体" panose="02010609060101010101" pitchFamily="49" charset="-122"/>
              </a:rPr>
              <a:t>{t</a:t>
            </a:r>
            <a:r>
              <a:rPr lang="en-US" altLang="zh-CN" sz="2800" b="1" baseline="-25000" dirty="0" smtClean="0">
                <a:solidFill>
                  <a:schemeClr val="tx2"/>
                </a:solidFill>
                <a:latin typeface="Times New Roman" panose="02020603050405020304" pitchFamily="18" charset="0"/>
                <a:ea typeface="黑体" panose="02010609060101010101" pitchFamily="49" charset="-122"/>
              </a:rPr>
              <a:t>0</a:t>
            </a:r>
            <a:r>
              <a:rPr lang="en-US" altLang="zh-CN" sz="2800" b="1" dirty="0" smtClean="0">
                <a:solidFill>
                  <a:schemeClr val="tx2"/>
                </a:solidFill>
                <a:latin typeface="Times New Roman" panose="02020603050405020304" pitchFamily="18" charset="0"/>
                <a:ea typeface="黑体" panose="02010609060101010101" pitchFamily="49" charset="-122"/>
              </a:rPr>
              <a:t>/v</a:t>
            </a:r>
            <a:r>
              <a:rPr lang="en-US" altLang="zh-CN" sz="2800" b="1" baseline="-25000" dirty="0" smtClean="0">
                <a:solidFill>
                  <a:schemeClr val="tx2"/>
                </a:solidFill>
                <a:latin typeface="Times New Roman" panose="02020603050405020304" pitchFamily="18" charset="0"/>
                <a:ea typeface="黑体" panose="02010609060101010101" pitchFamily="49" charset="-122"/>
              </a:rPr>
              <a:t>0</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a/z} </a:t>
            </a:r>
          </a:p>
          <a:p>
            <a:pPr marL="609600" indent="-609600">
              <a:spcBef>
                <a:spcPts val="600"/>
              </a:spcBef>
              <a:spcAft>
                <a:spcPts val="600"/>
              </a:spcAft>
              <a:buFontTx/>
              <a:buNone/>
            </a:pPr>
            <a:r>
              <a:rPr lang="en-US" altLang="zh-CN" sz="2800" b="1" dirty="0">
                <a:solidFill>
                  <a:schemeClr val="tx2"/>
                </a:solidFill>
                <a:latin typeface="Times New Roman" panose="02020603050405020304" pitchFamily="18" charset="0"/>
                <a:ea typeface="黑体" panose="02010609060101010101" pitchFamily="49" charset="-122"/>
              </a:rPr>
              <a:t>        W</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 W</a:t>
            </a:r>
            <a:r>
              <a:rPr lang="en-US" altLang="zh-CN" sz="2800" b="1" baseline="-25000" dirty="0">
                <a:solidFill>
                  <a:schemeClr val="tx2"/>
                </a:solidFill>
                <a:latin typeface="Times New Roman" panose="02020603050405020304" pitchFamily="18" charset="0"/>
                <a:ea typeface="黑体" panose="02010609060101010101" pitchFamily="49" charset="-122"/>
              </a:rPr>
              <a:t>0 </a:t>
            </a:r>
            <a:r>
              <a:rPr lang="en-US" altLang="zh-CN" sz="2800" b="1" dirty="0">
                <a:solidFill>
                  <a:schemeClr val="tx2"/>
                </a:solidFill>
                <a:latin typeface="Times New Roman" panose="02020603050405020304" pitchFamily="18" charset="0"/>
                <a:ea typeface="黑体" panose="02010609060101010101" pitchFamily="49" charset="-122"/>
              </a:rPr>
              <a:t>g</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 {P(</a:t>
            </a:r>
            <a:r>
              <a:rPr lang="en-US" altLang="zh-CN" sz="2800" b="1" dirty="0" err="1">
                <a:solidFill>
                  <a:schemeClr val="tx2"/>
                </a:solidFill>
                <a:latin typeface="Times New Roman" panose="02020603050405020304" pitchFamily="18" charset="0"/>
                <a:ea typeface="黑体" panose="02010609060101010101" pitchFamily="49" charset="-122"/>
              </a:rPr>
              <a:t>a,x,f</a:t>
            </a:r>
            <a:r>
              <a:rPr lang="en-US" altLang="zh-CN" sz="2800" b="1" dirty="0">
                <a:solidFill>
                  <a:schemeClr val="tx2"/>
                </a:solidFill>
                <a:latin typeface="Times New Roman" panose="02020603050405020304" pitchFamily="18" charset="0"/>
                <a:ea typeface="黑体" panose="02010609060101010101" pitchFamily="49" charset="-122"/>
              </a:rPr>
              <a:t>(g(y))) </a:t>
            </a:r>
            <a:r>
              <a:rPr lang="en-US" altLang="zh-CN" sz="2800" b="1" dirty="0" smtClean="0">
                <a:solidFill>
                  <a:schemeClr val="tx2"/>
                </a:solidFill>
                <a:latin typeface="Times New Roman" panose="02020603050405020304" pitchFamily="18" charset="0"/>
                <a:ea typeface="黑体" panose="02010609060101010101" pitchFamily="49" charset="-122"/>
              </a:rPr>
              <a:t>,  P(</a:t>
            </a:r>
            <a:r>
              <a:rPr lang="en-US" altLang="zh-CN" sz="2800" b="1" dirty="0" err="1" smtClean="0">
                <a:solidFill>
                  <a:schemeClr val="tx2"/>
                </a:solidFill>
                <a:latin typeface="Times New Roman" panose="02020603050405020304" pitchFamily="18" charset="0"/>
                <a:ea typeface="黑体" panose="02010609060101010101" pitchFamily="49" charset="-122"/>
              </a:rPr>
              <a:t>a,f</a:t>
            </a:r>
            <a:r>
              <a:rPr lang="en-US" altLang="zh-CN" sz="2800" b="1" dirty="0" smtClean="0">
                <a:solidFill>
                  <a:schemeClr val="tx2"/>
                </a:solidFill>
                <a:latin typeface="Times New Roman" panose="02020603050405020304" pitchFamily="18" charset="0"/>
                <a:ea typeface="黑体" panose="02010609060101010101" pitchFamily="49" charset="-122"/>
              </a:rPr>
              <a:t>(a</a:t>
            </a:r>
            <a:r>
              <a:rPr lang="en-US" altLang="zh-CN" sz="2800" b="1" dirty="0">
                <a:solidFill>
                  <a:schemeClr val="tx2"/>
                </a:solidFill>
                <a:latin typeface="Times New Roman" panose="02020603050405020304" pitchFamily="18" charset="0"/>
                <a:ea typeface="黑体" panose="02010609060101010101" pitchFamily="49" charset="-122"/>
              </a:rPr>
              <a:t>),f(u))}  </a:t>
            </a:r>
          </a:p>
        </p:txBody>
      </p:sp>
    </p:spTree>
    <p:extLst>
      <p:ext uri="{BB962C8B-B14F-4D97-AF65-F5344CB8AC3E}">
        <p14:creationId xmlns:p14="http://schemas.microsoft.com/office/powerpoint/2010/main" val="182145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body" sz="half" idx="4294967295"/>
          </p:nvPr>
        </p:nvSpPr>
        <p:spPr>
          <a:xfrm>
            <a:off x="395536" y="1052736"/>
            <a:ext cx="8534400" cy="5181600"/>
          </a:xfrm>
        </p:spPr>
        <p:txBody>
          <a:bodyPr/>
          <a:lstStyle/>
          <a:p>
            <a:pPr marL="609600" indent="-609600">
              <a:buFontTx/>
              <a:buNone/>
            </a:pPr>
            <a:r>
              <a:rPr lang="zh-CN" altLang="en-US" sz="2800" b="1" dirty="0">
                <a:solidFill>
                  <a:schemeClr val="tx2"/>
                </a:solidFill>
                <a:latin typeface="Times New Roman" panose="02020603050405020304" pitchFamily="18" charset="0"/>
                <a:ea typeface="黑体" panose="02010609060101010101" pitchFamily="49" charset="-122"/>
              </a:rPr>
              <a:t>(3)</a:t>
            </a:r>
            <a:r>
              <a:rPr lang="zh-CN" altLang="en-US" sz="2800" b="1" baseline="30000" dirty="0">
                <a:solidFill>
                  <a:schemeClr val="tx2"/>
                </a:solidFill>
                <a:latin typeface="Times New Roman" panose="02020603050405020304" pitchFamily="18" charset="0"/>
                <a:ea typeface="黑体" panose="02010609060101010101" pitchFamily="49" charset="-122"/>
              </a:rPr>
              <a:t>’</a:t>
            </a:r>
            <a:r>
              <a:rPr lang="zh-CN" altLang="en-US" sz="2800" b="1" dirty="0">
                <a:solidFill>
                  <a:schemeClr val="tx2"/>
                </a:solidFill>
                <a:latin typeface="Times New Roman" panose="02020603050405020304" pitchFamily="18" charset="0"/>
                <a:ea typeface="黑体" panose="02010609060101010101" pitchFamily="49" charset="-122"/>
              </a:rPr>
              <a:t> </a:t>
            </a:r>
            <a:r>
              <a:rPr lang="en-US" altLang="zh-CN" sz="2800" b="1" dirty="0">
                <a:solidFill>
                  <a:schemeClr val="tx2"/>
                </a:solidFill>
                <a:latin typeface="Times New Roman" panose="02020603050405020304" pitchFamily="18" charset="0"/>
                <a:ea typeface="黑体" panose="02010609060101010101" pitchFamily="49" charset="-122"/>
              </a:rPr>
              <a:t>W</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zh-CN" altLang="en-US" sz="2800" b="1" dirty="0">
                <a:solidFill>
                  <a:schemeClr val="tx2"/>
                </a:solidFill>
                <a:latin typeface="Times New Roman" panose="02020603050405020304" pitchFamily="18" charset="0"/>
                <a:ea typeface="黑体" panose="02010609060101010101" pitchFamily="49" charset="-122"/>
              </a:rPr>
              <a:t>未合一，从左到右找不一致集，有</a:t>
            </a:r>
            <a:r>
              <a:rPr lang="en-US" altLang="zh-CN" sz="2800" b="1" dirty="0">
                <a:solidFill>
                  <a:schemeClr val="tx2"/>
                </a:solidFill>
                <a:latin typeface="Times New Roman" panose="02020603050405020304" pitchFamily="18" charset="0"/>
                <a:ea typeface="黑体" panose="02010609060101010101" pitchFamily="49" charset="-122"/>
              </a:rPr>
              <a:t>D</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={x</a:t>
            </a:r>
            <a:r>
              <a:rPr lang="en-US" altLang="zh-CN" sz="2800" b="1" dirty="0" smtClean="0">
                <a:solidFill>
                  <a:schemeClr val="tx2"/>
                </a:solidFill>
                <a:latin typeface="Times New Roman" panose="02020603050405020304" pitchFamily="18" charset="0"/>
                <a:ea typeface="黑体" panose="02010609060101010101" pitchFamily="49" charset="-122"/>
              </a:rPr>
              <a:t>, f(a</a:t>
            </a:r>
            <a:r>
              <a:rPr lang="en-US" altLang="zh-CN" sz="2800" b="1" dirty="0">
                <a:solidFill>
                  <a:schemeClr val="tx2"/>
                </a:solidFill>
                <a:latin typeface="Times New Roman" panose="02020603050405020304" pitchFamily="18" charset="0"/>
                <a:ea typeface="黑体" panose="02010609060101010101" pitchFamily="49" charset="-122"/>
              </a:rPr>
              <a:t>)}</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(4)</a:t>
            </a:r>
            <a:r>
              <a:rPr lang="en-US" altLang="zh-CN" sz="2800" b="1" baseline="30000"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 </a:t>
            </a:r>
            <a:r>
              <a:rPr lang="zh-CN" altLang="en-US" sz="2800" b="1" dirty="0">
                <a:solidFill>
                  <a:schemeClr val="tx2"/>
                </a:solidFill>
                <a:latin typeface="Times New Roman" panose="02020603050405020304" pitchFamily="18" charset="0"/>
                <a:ea typeface="黑体" panose="02010609060101010101" pitchFamily="49" charset="-122"/>
              </a:rPr>
              <a:t>取</a:t>
            </a:r>
            <a:r>
              <a:rPr lang="en-US" altLang="zh-CN" sz="2800" b="1" dirty="0">
                <a:solidFill>
                  <a:schemeClr val="tx2"/>
                </a:solidFill>
                <a:latin typeface="Times New Roman" panose="02020603050405020304" pitchFamily="18" charset="0"/>
                <a:ea typeface="黑体" panose="02010609060101010101" pitchFamily="49" charset="-122"/>
              </a:rPr>
              <a:t>v</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=x,t</a:t>
            </a:r>
            <a:r>
              <a:rPr lang="en-US" altLang="zh-CN" sz="2800" b="1" baseline="-25000" dirty="0">
                <a:solidFill>
                  <a:schemeClr val="tx2"/>
                </a:solidFill>
                <a:latin typeface="Times New Roman" panose="02020603050405020304" pitchFamily="18" charset="0"/>
                <a:ea typeface="黑体" panose="02010609060101010101" pitchFamily="49" charset="-122"/>
              </a:rPr>
              <a:t>1</a:t>
            </a:r>
            <a:r>
              <a:rPr lang="en-US" altLang="zh-CN" sz="2800" b="1" dirty="0">
                <a:solidFill>
                  <a:schemeClr val="tx2"/>
                </a:solidFill>
                <a:latin typeface="Times New Roman" panose="02020603050405020304" pitchFamily="18" charset="0"/>
                <a:ea typeface="黑体" panose="02010609060101010101" pitchFamily="49" charset="-122"/>
              </a:rPr>
              <a:t>=f(a)</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(5)</a:t>
            </a:r>
            <a:r>
              <a:rPr lang="en-US" altLang="zh-CN" sz="2800" b="1" baseline="30000"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 </a:t>
            </a:r>
            <a:r>
              <a:rPr lang="zh-CN" altLang="en-US" sz="2800" b="1" dirty="0">
                <a:solidFill>
                  <a:schemeClr val="tx2"/>
                </a:solidFill>
                <a:latin typeface="Times New Roman" panose="02020603050405020304" pitchFamily="18" charset="0"/>
                <a:ea typeface="黑体" panose="02010609060101010101" pitchFamily="49" charset="-122"/>
              </a:rPr>
              <a:t>令</a:t>
            </a:r>
            <a:r>
              <a:rPr lang="en-US" altLang="zh-CN" sz="2800" b="1" dirty="0">
                <a:solidFill>
                  <a:schemeClr val="tx2"/>
                </a:solidFill>
                <a:latin typeface="Times New Roman" panose="02020603050405020304" pitchFamily="18" charset="0"/>
                <a:ea typeface="黑体" panose="02010609060101010101" pitchFamily="49" charset="-122"/>
              </a:rPr>
              <a:t>g</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 </a:t>
            </a:r>
            <a:r>
              <a:rPr lang="en-US" altLang="zh-CN" sz="2800" b="1" dirty="0" smtClean="0">
                <a:solidFill>
                  <a:schemeClr val="tx2"/>
                </a:solidFill>
                <a:latin typeface="Times New Roman" panose="02020603050405020304" pitchFamily="18" charset="0"/>
                <a:ea typeface="黑体" panose="02010609060101010101" pitchFamily="49" charset="-122"/>
              </a:rPr>
              <a:t>g</a:t>
            </a:r>
            <a:r>
              <a:rPr lang="en-US" altLang="zh-CN" sz="2800" b="1" baseline="-25000" dirty="0" smtClean="0">
                <a:solidFill>
                  <a:schemeClr val="tx2"/>
                </a:solidFill>
                <a:latin typeface="Times New Roman" panose="02020603050405020304" pitchFamily="18" charset="0"/>
                <a:ea typeface="黑体" panose="02010609060101010101" pitchFamily="49" charset="-122"/>
              </a:rPr>
              <a:t>1</a:t>
            </a:r>
            <a:r>
              <a:rPr lang="en-US" altLang="zh-CN" sz="2800" b="1" dirty="0" smtClean="0">
                <a:solidFill>
                  <a:schemeClr val="tx2"/>
                </a:solidFill>
                <a:latin typeface="Times New Roman" panose="02020603050405020304" pitchFamily="18" charset="0"/>
                <a:ea typeface="黑体" panose="02010609060101010101" pitchFamily="49" charset="-122"/>
              </a:rPr>
              <a:t>{t</a:t>
            </a:r>
            <a:r>
              <a:rPr lang="en-US" altLang="zh-CN" sz="2800" b="1" baseline="-25000" dirty="0" smtClean="0">
                <a:solidFill>
                  <a:schemeClr val="tx2"/>
                </a:solidFill>
                <a:latin typeface="Times New Roman" panose="02020603050405020304" pitchFamily="18" charset="0"/>
                <a:ea typeface="黑体" panose="02010609060101010101" pitchFamily="49" charset="-122"/>
              </a:rPr>
              <a:t>1</a:t>
            </a:r>
            <a:r>
              <a:rPr lang="en-US" altLang="zh-CN" sz="2800" b="1" dirty="0" smtClean="0">
                <a:solidFill>
                  <a:schemeClr val="tx2"/>
                </a:solidFill>
                <a:latin typeface="Times New Roman" panose="02020603050405020304" pitchFamily="18" charset="0"/>
                <a:ea typeface="黑体" panose="02010609060101010101" pitchFamily="49" charset="-122"/>
              </a:rPr>
              <a:t>/v</a:t>
            </a:r>
            <a:r>
              <a:rPr lang="en-US" altLang="zh-CN" sz="2800" b="1" baseline="-25000" dirty="0" smtClean="0">
                <a:solidFill>
                  <a:schemeClr val="tx2"/>
                </a:solidFill>
                <a:latin typeface="Times New Roman" panose="02020603050405020304" pitchFamily="18" charset="0"/>
                <a:ea typeface="黑体" panose="02010609060101010101" pitchFamily="49" charset="-122"/>
              </a:rPr>
              <a:t>1</a:t>
            </a:r>
            <a:r>
              <a:rPr lang="en-US" altLang="zh-CN" sz="2800" b="1" dirty="0" smtClean="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a/z</a:t>
            </a:r>
            <a:r>
              <a:rPr lang="en-US" altLang="zh-CN" sz="2800" b="1" dirty="0" smtClean="0">
                <a:solidFill>
                  <a:schemeClr val="tx2"/>
                </a:solidFill>
                <a:latin typeface="Times New Roman" panose="02020603050405020304" pitchFamily="18" charset="0"/>
                <a:ea typeface="黑体" panose="02010609060101010101" pitchFamily="49" charset="-122"/>
              </a:rPr>
              <a:t>, f(a</a:t>
            </a:r>
            <a:r>
              <a:rPr lang="en-US" altLang="zh-CN" sz="2800" b="1" dirty="0">
                <a:solidFill>
                  <a:schemeClr val="tx2"/>
                </a:solidFill>
                <a:latin typeface="Times New Roman" panose="02020603050405020304" pitchFamily="18" charset="0"/>
                <a:ea typeface="黑体" panose="02010609060101010101" pitchFamily="49" charset="-122"/>
              </a:rPr>
              <a:t>)/x} </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        W</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 W</a:t>
            </a:r>
            <a:r>
              <a:rPr lang="en-US" altLang="zh-CN" sz="2800" b="1" baseline="-25000" dirty="0">
                <a:solidFill>
                  <a:schemeClr val="tx2"/>
                </a:solidFill>
                <a:latin typeface="Times New Roman" panose="02020603050405020304" pitchFamily="18" charset="0"/>
                <a:ea typeface="黑体" panose="02010609060101010101" pitchFamily="49" charset="-122"/>
              </a:rPr>
              <a:t>1 </a:t>
            </a:r>
            <a:r>
              <a:rPr lang="en-US" altLang="zh-CN" sz="2800" b="1" dirty="0">
                <a:solidFill>
                  <a:schemeClr val="tx2"/>
                </a:solidFill>
                <a:latin typeface="Times New Roman" panose="02020603050405020304" pitchFamily="18" charset="0"/>
                <a:ea typeface="黑体" panose="02010609060101010101" pitchFamily="49" charset="-122"/>
              </a:rPr>
              <a:t>g</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 {P(</a:t>
            </a:r>
            <a:r>
              <a:rPr lang="en-US" altLang="zh-CN" sz="2800" b="1" dirty="0" err="1">
                <a:solidFill>
                  <a:schemeClr val="tx2"/>
                </a:solidFill>
                <a:latin typeface="Times New Roman" panose="02020603050405020304" pitchFamily="18" charset="0"/>
                <a:ea typeface="黑体" panose="02010609060101010101" pitchFamily="49" charset="-122"/>
              </a:rPr>
              <a:t>a,f</a:t>
            </a:r>
            <a:r>
              <a:rPr lang="en-US" altLang="zh-CN" sz="2800" b="1" dirty="0">
                <a:solidFill>
                  <a:schemeClr val="tx2"/>
                </a:solidFill>
                <a:latin typeface="Times New Roman" panose="02020603050405020304" pitchFamily="18" charset="0"/>
                <a:ea typeface="黑体" panose="02010609060101010101" pitchFamily="49" charset="-122"/>
              </a:rPr>
              <a:t>(a),f(g(y))) </a:t>
            </a:r>
            <a:r>
              <a:rPr lang="en-US" altLang="zh-CN" sz="2800" b="1" dirty="0" smtClean="0">
                <a:solidFill>
                  <a:schemeClr val="tx2"/>
                </a:solidFill>
                <a:latin typeface="Times New Roman" panose="02020603050405020304" pitchFamily="18" charset="0"/>
                <a:ea typeface="黑体" panose="02010609060101010101" pitchFamily="49" charset="-122"/>
              </a:rPr>
              <a:t>,  P(</a:t>
            </a:r>
            <a:r>
              <a:rPr lang="en-US" altLang="zh-CN" sz="2800" b="1" dirty="0" err="1" smtClean="0">
                <a:solidFill>
                  <a:schemeClr val="tx2"/>
                </a:solidFill>
                <a:latin typeface="Times New Roman" panose="02020603050405020304" pitchFamily="18" charset="0"/>
                <a:ea typeface="黑体" panose="02010609060101010101" pitchFamily="49" charset="-122"/>
              </a:rPr>
              <a:t>a,f</a:t>
            </a:r>
            <a:r>
              <a:rPr lang="en-US" altLang="zh-CN" sz="2800" b="1" dirty="0" smtClean="0">
                <a:solidFill>
                  <a:schemeClr val="tx2"/>
                </a:solidFill>
                <a:latin typeface="Times New Roman" panose="02020603050405020304" pitchFamily="18" charset="0"/>
                <a:ea typeface="黑体" panose="02010609060101010101" pitchFamily="49" charset="-122"/>
              </a:rPr>
              <a:t>(a</a:t>
            </a:r>
            <a:r>
              <a:rPr lang="en-US" altLang="zh-CN" sz="2800" b="1" dirty="0">
                <a:solidFill>
                  <a:schemeClr val="tx2"/>
                </a:solidFill>
                <a:latin typeface="Times New Roman" panose="02020603050405020304" pitchFamily="18" charset="0"/>
                <a:ea typeface="黑体" panose="02010609060101010101" pitchFamily="49" charset="-122"/>
              </a:rPr>
              <a:t>),f(u))}</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(3)</a:t>
            </a:r>
            <a:r>
              <a:rPr lang="en-US" altLang="zh-CN" sz="2800" b="1" baseline="30000"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 W</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zh-CN" altLang="en-US" sz="2800" b="1" dirty="0">
                <a:solidFill>
                  <a:schemeClr val="tx2"/>
                </a:solidFill>
                <a:latin typeface="Times New Roman" panose="02020603050405020304" pitchFamily="18" charset="0"/>
                <a:ea typeface="黑体" panose="02010609060101010101" pitchFamily="49" charset="-122"/>
              </a:rPr>
              <a:t>未合一，从左到右找不一致集，有</a:t>
            </a:r>
            <a:r>
              <a:rPr lang="en-US" altLang="zh-CN" sz="2800" b="1" dirty="0">
                <a:solidFill>
                  <a:schemeClr val="tx2"/>
                </a:solidFill>
                <a:latin typeface="Times New Roman" panose="02020603050405020304" pitchFamily="18" charset="0"/>
                <a:ea typeface="黑体" panose="02010609060101010101" pitchFamily="49" charset="-122"/>
              </a:rPr>
              <a:t>D</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={g(y</a:t>
            </a:r>
            <a:r>
              <a:rPr lang="en-US" altLang="zh-CN" sz="2800" b="1" dirty="0" smtClean="0">
                <a:solidFill>
                  <a:schemeClr val="tx2"/>
                </a:solidFill>
                <a:latin typeface="Times New Roman" panose="02020603050405020304" pitchFamily="18" charset="0"/>
                <a:ea typeface="黑体" panose="02010609060101010101" pitchFamily="49" charset="-122"/>
              </a:rPr>
              <a:t>), u</a:t>
            </a:r>
            <a:r>
              <a:rPr lang="en-US" altLang="zh-CN" sz="2800" b="1" dirty="0">
                <a:solidFill>
                  <a:schemeClr val="tx2"/>
                </a:solidFill>
                <a:latin typeface="Times New Roman" panose="02020603050405020304" pitchFamily="18" charset="0"/>
                <a:ea typeface="黑体" panose="02010609060101010101" pitchFamily="49" charset="-122"/>
              </a:rPr>
              <a:t>)}</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(4)</a:t>
            </a:r>
            <a:r>
              <a:rPr lang="en-US" altLang="zh-CN" sz="2800" b="1" baseline="30000"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 </a:t>
            </a:r>
            <a:r>
              <a:rPr lang="zh-CN" altLang="en-US" sz="2800" b="1" dirty="0">
                <a:solidFill>
                  <a:schemeClr val="tx2"/>
                </a:solidFill>
                <a:latin typeface="Times New Roman" panose="02020603050405020304" pitchFamily="18" charset="0"/>
                <a:ea typeface="黑体" panose="02010609060101010101" pitchFamily="49" charset="-122"/>
              </a:rPr>
              <a:t>取</a:t>
            </a:r>
            <a:r>
              <a:rPr lang="en-US" altLang="zh-CN" sz="2800" b="1" dirty="0">
                <a:solidFill>
                  <a:schemeClr val="tx2"/>
                </a:solidFill>
                <a:latin typeface="Times New Roman" panose="02020603050405020304" pitchFamily="18" charset="0"/>
                <a:ea typeface="黑体" panose="02010609060101010101" pitchFamily="49" charset="-122"/>
              </a:rPr>
              <a:t>v</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=u,t</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=g(y)</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(5)</a:t>
            </a:r>
            <a:r>
              <a:rPr lang="en-US" altLang="zh-CN" sz="2800" b="1" baseline="30000"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 </a:t>
            </a:r>
            <a:r>
              <a:rPr lang="zh-CN" altLang="en-US" sz="2800" b="1" dirty="0">
                <a:solidFill>
                  <a:schemeClr val="tx2"/>
                </a:solidFill>
                <a:latin typeface="Times New Roman" panose="02020603050405020304" pitchFamily="18" charset="0"/>
                <a:ea typeface="黑体" panose="02010609060101010101" pitchFamily="49" charset="-122"/>
              </a:rPr>
              <a:t>令</a:t>
            </a:r>
            <a:r>
              <a:rPr lang="en-US" altLang="zh-CN" sz="2800" b="1" dirty="0">
                <a:solidFill>
                  <a:schemeClr val="tx2"/>
                </a:solidFill>
                <a:latin typeface="Times New Roman" panose="02020603050405020304" pitchFamily="18" charset="0"/>
                <a:ea typeface="黑体" panose="02010609060101010101" pitchFamily="49" charset="-122"/>
              </a:rPr>
              <a:t>g</a:t>
            </a:r>
            <a:r>
              <a:rPr lang="en-US" altLang="zh-CN" sz="2800" b="1" baseline="-25000" dirty="0">
                <a:solidFill>
                  <a:schemeClr val="tx2"/>
                </a:solidFill>
                <a:latin typeface="Times New Roman" panose="02020603050405020304" pitchFamily="18" charset="0"/>
                <a:ea typeface="黑体" panose="02010609060101010101" pitchFamily="49" charset="-122"/>
              </a:rPr>
              <a:t>3</a:t>
            </a:r>
            <a:r>
              <a:rPr lang="en-US" altLang="zh-CN" sz="2800" b="1" dirty="0">
                <a:solidFill>
                  <a:schemeClr val="tx2"/>
                </a:solidFill>
                <a:latin typeface="Times New Roman" panose="02020603050405020304" pitchFamily="18" charset="0"/>
                <a:ea typeface="黑体" panose="02010609060101010101" pitchFamily="49" charset="-122"/>
              </a:rPr>
              <a:t>= g</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{t</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/v</a:t>
            </a:r>
            <a:r>
              <a:rPr lang="en-US" altLang="zh-CN" sz="2800" b="1" baseline="-25000" dirty="0">
                <a:solidFill>
                  <a:schemeClr val="tx2"/>
                </a:solidFill>
                <a:latin typeface="Times New Roman" panose="02020603050405020304" pitchFamily="18" charset="0"/>
                <a:ea typeface="黑体" panose="02010609060101010101" pitchFamily="49" charset="-122"/>
              </a:rPr>
              <a:t>2</a:t>
            </a:r>
            <a:r>
              <a:rPr lang="en-US" altLang="zh-CN" sz="2800" b="1" dirty="0">
                <a:solidFill>
                  <a:schemeClr val="tx2"/>
                </a:solidFill>
                <a:latin typeface="Times New Roman" panose="02020603050405020304" pitchFamily="18" charset="0"/>
                <a:ea typeface="黑体" panose="02010609060101010101" pitchFamily="49" charset="-122"/>
              </a:rPr>
              <a:t>,}={a/z</a:t>
            </a:r>
            <a:r>
              <a:rPr lang="en-US" altLang="zh-CN" sz="2800" b="1" dirty="0" smtClean="0">
                <a:solidFill>
                  <a:schemeClr val="tx2"/>
                </a:solidFill>
                <a:latin typeface="Times New Roman" panose="02020603050405020304" pitchFamily="18" charset="0"/>
                <a:ea typeface="黑体" panose="02010609060101010101" pitchFamily="49" charset="-122"/>
              </a:rPr>
              <a:t>, f(a</a:t>
            </a:r>
            <a:r>
              <a:rPr lang="en-US" altLang="zh-CN" sz="2800" b="1" dirty="0">
                <a:solidFill>
                  <a:schemeClr val="tx2"/>
                </a:solidFill>
                <a:latin typeface="Times New Roman" panose="02020603050405020304" pitchFamily="18" charset="0"/>
                <a:ea typeface="黑体" panose="02010609060101010101" pitchFamily="49" charset="-122"/>
              </a:rPr>
              <a:t>)/x</a:t>
            </a:r>
            <a:r>
              <a:rPr lang="en-US" altLang="zh-CN" sz="2800" b="1" dirty="0" smtClean="0">
                <a:solidFill>
                  <a:schemeClr val="tx2"/>
                </a:solidFill>
                <a:latin typeface="Times New Roman" panose="02020603050405020304" pitchFamily="18" charset="0"/>
                <a:ea typeface="黑体" panose="02010609060101010101" pitchFamily="49" charset="-122"/>
              </a:rPr>
              <a:t>, g(y</a:t>
            </a:r>
            <a:r>
              <a:rPr lang="en-US" altLang="zh-CN" sz="2800" b="1" dirty="0">
                <a:solidFill>
                  <a:schemeClr val="tx2"/>
                </a:solidFill>
                <a:latin typeface="Times New Roman" panose="02020603050405020304" pitchFamily="18" charset="0"/>
                <a:ea typeface="黑体" panose="02010609060101010101" pitchFamily="49" charset="-122"/>
              </a:rPr>
              <a:t>)/u} </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        W</a:t>
            </a:r>
            <a:r>
              <a:rPr lang="en-US" altLang="zh-CN" sz="2800" b="1" baseline="-25000" dirty="0">
                <a:solidFill>
                  <a:schemeClr val="tx2"/>
                </a:solidFill>
                <a:latin typeface="Times New Roman" panose="02020603050405020304" pitchFamily="18" charset="0"/>
                <a:ea typeface="黑体" panose="02010609060101010101" pitchFamily="49" charset="-122"/>
              </a:rPr>
              <a:t>3</a:t>
            </a:r>
            <a:r>
              <a:rPr lang="en-US" altLang="zh-CN" sz="2800" b="1" dirty="0">
                <a:solidFill>
                  <a:schemeClr val="tx2"/>
                </a:solidFill>
                <a:latin typeface="Times New Roman" panose="02020603050405020304" pitchFamily="18" charset="0"/>
                <a:ea typeface="黑体" panose="02010609060101010101" pitchFamily="49" charset="-122"/>
              </a:rPr>
              <a:t>= W</a:t>
            </a:r>
            <a:r>
              <a:rPr lang="en-US" altLang="zh-CN" sz="2800" b="1" baseline="-25000" dirty="0">
                <a:solidFill>
                  <a:schemeClr val="tx2"/>
                </a:solidFill>
                <a:latin typeface="Times New Roman" panose="02020603050405020304" pitchFamily="18" charset="0"/>
                <a:ea typeface="黑体" panose="02010609060101010101" pitchFamily="49" charset="-122"/>
              </a:rPr>
              <a:t>2 </a:t>
            </a:r>
            <a:r>
              <a:rPr lang="en-US" altLang="zh-CN" sz="2800" b="1" dirty="0">
                <a:solidFill>
                  <a:schemeClr val="tx2"/>
                </a:solidFill>
                <a:latin typeface="Times New Roman" panose="02020603050405020304" pitchFamily="18" charset="0"/>
                <a:ea typeface="黑体" panose="02010609060101010101" pitchFamily="49" charset="-122"/>
              </a:rPr>
              <a:t>g</a:t>
            </a:r>
            <a:r>
              <a:rPr lang="en-US" altLang="zh-CN" sz="2800" b="1" baseline="-25000" dirty="0">
                <a:solidFill>
                  <a:schemeClr val="tx2"/>
                </a:solidFill>
                <a:latin typeface="Times New Roman" panose="02020603050405020304" pitchFamily="18" charset="0"/>
                <a:ea typeface="黑体" panose="02010609060101010101" pitchFamily="49" charset="-122"/>
              </a:rPr>
              <a:t>3</a:t>
            </a:r>
            <a:r>
              <a:rPr lang="en-US" altLang="zh-CN" sz="2800" b="1" dirty="0">
                <a:solidFill>
                  <a:schemeClr val="tx2"/>
                </a:solidFill>
                <a:latin typeface="Times New Roman" panose="02020603050405020304" pitchFamily="18" charset="0"/>
                <a:ea typeface="黑体" panose="02010609060101010101" pitchFamily="49" charset="-122"/>
              </a:rPr>
              <a:t>= {P(</a:t>
            </a:r>
            <a:r>
              <a:rPr lang="en-US" altLang="zh-CN" sz="2800" b="1" dirty="0" err="1">
                <a:solidFill>
                  <a:schemeClr val="tx2"/>
                </a:solidFill>
                <a:latin typeface="Times New Roman" panose="02020603050405020304" pitchFamily="18" charset="0"/>
                <a:ea typeface="黑体" panose="02010609060101010101" pitchFamily="49" charset="-122"/>
              </a:rPr>
              <a:t>a,f</a:t>
            </a:r>
            <a:r>
              <a:rPr lang="en-US" altLang="zh-CN" sz="2800" b="1" dirty="0">
                <a:solidFill>
                  <a:schemeClr val="tx2"/>
                </a:solidFill>
                <a:latin typeface="Times New Roman" panose="02020603050405020304" pitchFamily="18" charset="0"/>
                <a:ea typeface="黑体" panose="02010609060101010101" pitchFamily="49" charset="-122"/>
              </a:rPr>
              <a:t>(a),f(g(y))) </a:t>
            </a:r>
            <a:r>
              <a:rPr lang="en-US" altLang="zh-CN" sz="2800" b="1" dirty="0" smtClean="0">
                <a:solidFill>
                  <a:schemeClr val="tx2"/>
                </a:solidFill>
                <a:latin typeface="Times New Roman" panose="02020603050405020304" pitchFamily="18" charset="0"/>
                <a:ea typeface="黑体" panose="02010609060101010101" pitchFamily="49" charset="-122"/>
              </a:rPr>
              <a:t>, P(</a:t>
            </a:r>
            <a:r>
              <a:rPr lang="en-US" altLang="zh-CN" sz="2800" b="1" dirty="0" err="1" smtClean="0">
                <a:solidFill>
                  <a:schemeClr val="tx2"/>
                </a:solidFill>
                <a:latin typeface="Times New Roman" panose="02020603050405020304" pitchFamily="18" charset="0"/>
                <a:ea typeface="黑体" panose="02010609060101010101" pitchFamily="49" charset="-122"/>
              </a:rPr>
              <a:t>a,f</a:t>
            </a:r>
            <a:r>
              <a:rPr lang="en-US" altLang="zh-CN" sz="2800" b="1" dirty="0" smtClean="0">
                <a:solidFill>
                  <a:schemeClr val="tx2"/>
                </a:solidFill>
                <a:latin typeface="Times New Roman" panose="02020603050405020304" pitchFamily="18" charset="0"/>
                <a:ea typeface="黑体" panose="02010609060101010101" pitchFamily="49" charset="-122"/>
              </a:rPr>
              <a:t>(a</a:t>
            </a:r>
            <a:r>
              <a:rPr lang="en-US" altLang="zh-CN" sz="2800" b="1" dirty="0">
                <a:solidFill>
                  <a:schemeClr val="tx2"/>
                </a:solidFill>
                <a:latin typeface="Times New Roman" panose="02020603050405020304" pitchFamily="18" charset="0"/>
                <a:ea typeface="黑体" panose="02010609060101010101" pitchFamily="49" charset="-122"/>
              </a:rPr>
              <a:t>),f(g(y)))}</a:t>
            </a:r>
          </a:p>
          <a:p>
            <a:pPr marL="609600" indent="-609600">
              <a:buFontTx/>
              <a:buNone/>
            </a:pPr>
            <a:r>
              <a:rPr lang="en-US" altLang="zh-CN" sz="2800" b="1" dirty="0">
                <a:solidFill>
                  <a:schemeClr val="tx2"/>
                </a:solidFill>
                <a:latin typeface="Times New Roman" panose="02020603050405020304" pitchFamily="18" charset="0"/>
                <a:ea typeface="黑体" panose="02010609060101010101" pitchFamily="49" charset="-122"/>
              </a:rPr>
              <a:t>(3)</a:t>
            </a:r>
            <a:r>
              <a:rPr lang="en-US" altLang="zh-CN" sz="2800" b="1" baseline="30000"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rPr>
              <a:t>W</a:t>
            </a:r>
            <a:r>
              <a:rPr lang="en-US" altLang="zh-CN" sz="2800" b="1" baseline="-25000" dirty="0">
                <a:solidFill>
                  <a:schemeClr val="tx2"/>
                </a:solidFill>
                <a:latin typeface="Times New Roman" panose="02020603050405020304" pitchFamily="18" charset="0"/>
                <a:ea typeface="黑体" panose="02010609060101010101" pitchFamily="49" charset="-122"/>
              </a:rPr>
              <a:t>3</a:t>
            </a:r>
            <a:r>
              <a:rPr lang="zh-CN" altLang="en-US" sz="2800" b="1" dirty="0">
                <a:solidFill>
                  <a:schemeClr val="tx2"/>
                </a:solidFill>
                <a:latin typeface="Times New Roman" panose="02020603050405020304" pitchFamily="18" charset="0"/>
                <a:ea typeface="黑体" panose="02010609060101010101" pitchFamily="49" charset="-122"/>
              </a:rPr>
              <a:t>已合一，这时</a:t>
            </a:r>
            <a:r>
              <a:rPr lang="en-US" altLang="zh-CN" sz="2800" b="1" dirty="0">
                <a:solidFill>
                  <a:schemeClr val="tx2"/>
                </a:solidFill>
                <a:latin typeface="Times New Roman" panose="02020603050405020304" pitchFamily="18" charset="0"/>
                <a:ea typeface="黑体" panose="02010609060101010101" pitchFamily="49" charset="-122"/>
              </a:rPr>
              <a:t>g</a:t>
            </a:r>
            <a:r>
              <a:rPr lang="en-US" altLang="zh-CN" sz="2800" b="1" baseline="-25000" dirty="0">
                <a:solidFill>
                  <a:schemeClr val="tx2"/>
                </a:solidFill>
                <a:latin typeface="Times New Roman" panose="02020603050405020304" pitchFamily="18" charset="0"/>
                <a:ea typeface="黑体" panose="02010609060101010101" pitchFamily="49" charset="-122"/>
              </a:rPr>
              <a:t>3</a:t>
            </a:r>
            <a:r>
              <a:rPr lang="en-US" altLang="zh-CN" sz="2800" b="1" dirty="0">
                <a:solidFill>
                  <a:schemeClr val="tx2"/>
                </a:solidFill>
                <a:latin typeface="Times New Roman" panose="02020603050405020304" pitchFamily="18" charset="0"/>
                <a:ea typeface="黑体" panose="02010609060101010101" pitchFamily="49" charset="-122"/>
              </a:rPr>
              <a:t> ={a/z</a:t>
            </a:r>
            <a:r>
              <a:rPr lang="en-US" altLang="zh-CN" sz="2800" b="1" dirty="0" smtClean="0">
                <a:solidFill>
                  <a:schemeClr val="tx2"/>
                </a:solidFill>
                <a:latin typeface="Times New Roman" panose="02020603050405020304" pitchFamily="18" charset="0"/>
                <a:ea typeface="黑体" panose="02010609060101010101" pitchFamily="49" charset="-122"/>
              </a:rPr>
              <a:t>, f(a</a:t>
            </a:r>
            <a:r>
              <a:rPr lang="en-US" altLang="zh-CN" sz="2800" b="1" dirty="0">
                <a:solidFill>
                  <a:schemeClr val="tx2"/>
                </a:solidFill>
                <a:latin typeface="Times New Roman" panose="02020603050405020304" pitchFamily="18" charset="0"/>
                <a:ea typeface="黑体" panose="02010609060101010101" pitchFamily="49" charset="-122"/>
              </a:rPr>
              <a:t>)/x</a:t>
            </a:r>
            <a:r>
              <a:rPr lang="en-US" altLang="zh-CN" sz="2800" b="1" dirty="0" smtClean="0">
                <a:solidFill>
                  <a:schemeClr val="tx2"/>
                </a:solidFill>
                <a:latin typeface="Times New Roman" panose="02020603050405020304" pitchFamily="18" charset="0"/>
                <a:ea typeface="黑体" panose="02010609060101010101" pitchFamily="49" charset="-122"/>
              </a:rPr>
              <a:t>, g(y</a:t>
            </a:r>
            <a:r>
              <a:rPr lang="en-US" altLang="zh-CN" sz="2800" b="1" dirty="0">
                <a:solidFill>
                  <a:schemeClr val="tx2"/>
                </a:solidFill>
                <a:latin typeface="Times New Roman" panose="02020603050405020304" pitchFamily="18" charset="0"/>
                <a:ea typeface="黑体" panose="02010609060101010101" pitchFamily="49" charset="-122"/>
              </a:rPr>
              <a:t>)/u} </a:t>
            </a:r>
          </a:p>
        </p:txBody>
      </p:sp>
    </p:spTree>
    <p:extLst>
      <p:ext uri="{BB962C8B-B14F-4D97-AF65-F5344CB8AC3E}">
        <p14:creationId xmlns:p14="http://schemas.microsoft.com/office/powerpoint/2010/main" val="178160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37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137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137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137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137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13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noChangeArrowheads="1"/>
          </p:cNvSpPr>
          <p:nvPr>
            <p:ph type="body" idx="4294967295"/>
          </p:nvPr>
        </p:nvSpPr>
        <p:spPr>
          <a:xfrm>
            <a:off x="395536" y="980728"/>
            <a:ext cx="8424936" cy="5256584"/>
          </a:xfrm>
        </p:spPr>
        <p:txBody>
          <a:bodyPr>
            <a:noAutofit/>
          </a:bodyPr>
          <a:lstStyle/>
          <a:p>
            <a:pPr>
              <a:spcAft>
                <a:spcPct val="20000"/>
              </a:spcAft>
            </a:pPr>
            <a:r>
              <a:rPr lang="zh-CN" altLang="en-US" sz="2800" b="1" dirty="0">
                <a:solidFill>
                  <a:schemeClr val="tx2"/>
                </a:solidFill>
                <a:latin typeface="幼圆" panose="02010509060101010101" pitchFamily="49" charset="-122"/>
                <a:ea typeface="幼圆" panose="02010509060101010101" pitchFamily="49" charset="-122"/>
              </a:rPr>
              <a:t>主要优点</a:t>
            </a: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自然：</a:t>
            </a:r>
            <a:r>
              <a:rPr lang="zh-CN" altLang="en-US" sz="2400" b="1" dirty="0">
                <a:ea typeface="宋体" panose="02010600030101010101" pitchFamily="2" charset="-122"/>
              </a:rPr>
              <a:t>一阶谓词逻辑是一种接近于自然语言的形式语言系统，谓词逻辑表示法接近于人们对问题的直观理解</a:t>
            </a:r>
          </a:p>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宋体" panose="02010600030101010101" pitchFamily="2" charset="-122"/>
              </a:rPr>
              <a:t>精确</a:t>
            </a:r>
            <a:r>
              <a:rPr lang="zh-CN" altLang="en-US" sz="2400" b="1" dirty="0">
                <a:solidFill>
                  <a:srgbClr val="006600"/>
                </a:solidFill>
                <a:ea typeface="宋体" panose="02010600030101010101" pitchFamily="2" charset="-122"/>
              </a:rPr>
              <a:t>：</a:t>
            </a:r>
            <a:r>
              <a:rPr lang="zh-CN" altLang="en-US" sz="2400" b="1" dirty="0">
                <a:ea typeface="宋体" panose="02010600030101010101" pitchFamily="2" charset="-122"/>
              </a:rPr>
              <a:t>谓词逻辑的真值只有“真”与“假”，其表示、推理都是精确的</a:t>
            </a: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灵活：</a:t>
            </a:r>
            <a:r>
              <a:rPr lang="zh-CN" altLang="en-US" sz="2400" b="1" dirty="0">
                <a:ea typeface="宋体" panose="02010600030101010101" pitchFamily="2" charset="-122"/>
              </a:rPr>
              <a:t>知识和处理知识的程序是分开的，无须考虑处理知识的</a:t>
            </a:r>
            <a:r>
              <a:rPr lang="zh-CN" altLang="en-US" sz="2400" b="1" dirty="0" smtClean="0">
                <a:ea typeface="宋体" panose="02010600030101010101" pitchFamily="2" charset="-122"/>
              </a:rPr>
              <a:t>细节</a:t>
            </a:r>
            <a:endParaRPr lang="en-US" altLang="zh-CN" sz="2400" b="1" dirty="0" smtClean="0">
              <a:ea typeface="宋体" panose="02010600030101010101" pitchFamily="2" charset="-122"/>
            </a:endParaRP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严格：</a:t>
            </a:r>
            <a:r>
              <a:rPr lang="zh-CN" altLang="en-US" sz="2400" b="1" dirty="0" smtClean="0">
                <a:ea typeface="宋体" panose="02010600030101010101" pitchFamily="2" charset="-122"/>
              </a:rPr>
              <a:t>严格的形式定义及推理规则</a:t>
            </a:r>
            <a:endParaRPr lang="zh-CN" altLang="en-US" sz="2400" b="1" dirty="0">
              <a:ea typeface="宋体" panose="02010600030101010101" pitchFamily="2" charset="-122"/>
            </a:endParaRP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模块化：</a:t>
            </a:r>
            <a:r>
              <a:rPr lang="zh-CN" altLang="en-US" sz="2400" b="1" dirty="0">
                <a:ea typeface="宋体" panose="02010600030101010101" pitchFamily="2" charset="-122"/>
              </a:rPr>
              <a:t>知识之间相对独立，这种模块性使得添加、删除、修改知识比较容易</a:t>
            </a:r>
            <a:r>
              <a:rPr lang="zh-CN" altLang="en-US" sz="2400" b="1" dirty="0" smtClean="0">
                <a:ea typeface="宋体" panose="02010600030101010101" pitchFamily="2" charset="-122"/>
              </a:rPr>
              <a:t>进行</a:t>
            </a:r>
            <a:endParaRPr lang="en-US" altLang="zh-CN" sz="2400" b="1" dirty="0" smtClean="0">
              <a:ea typeface="宋体" panose="02010600030101010101" pitchFamily="2" charset="-122"/>
            </a:endParaRP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容易实现：</a:t>
            </a:r>
            <a:r>
              <a:rPr lang="zh-CN" altLang="en-US" sz="2400" b="1" dirty="0" smtClean="0">
                <a:ea typeface="宋体" panose="02010600030101010101" pitchFamily="2" charset="-122"/>
              </a:rPr>
              <a:t>容易转换为计算机的内部形式，易于在计算机上实现</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350418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Effect transition="in" filter="fade">
                                      <p:cBhvr>
                                        <p:cTn id="7" dur="1000"/>
                                        <p:tgtEl>
                                          <p:spTgt spid="455683">
                                            <p:txEl>
                                              <p:pRg st="0" end="0"/>
                                            </p:txEl>
                                          </p:spTgt>
                                        </p:tgtEl>
                                      </p:cBhvr>
                                    </p:animEffect>
                                    <p:anim calcmode="lin" valueType="num">
                                      <p:cBhvr>
                                        <p:cTn id="8" dur="1000" fill="hold"/>
                                        <p:tgtEl>
                                          <p:spTgt spid="4556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56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5683">
                                            <p:txEl>
                                              <p:pRg st="1" end="1"/>
                                            </p:txEl>
                                          </p:spTgt>
                                        </p:tgtEl>
                                        <p:attrNameLst>
                                          <p:attrName>style.visibility</p:attrName>
                                        </p:attrNameLst>
                                      </p:cBhvr>
                                      <p:to>
                                        <p:strVal val="visible"/>
                                      </p:to>
                                    </p:set>
                                    <p:animEffect transition="in" filter="fade">
                                      <p:cBhvr>
                                        <p:cTn id="14" dur="1000"/>
                                        <p:tgtEl>
                                          <p:spTgt spid="455683">
                                            <p:txEl>
                                              <p:pRg st="1" end="1"/>
                                            </p:txEl>
                                          </p:spTgt>
                                        </p:tgtEl>
                                      </p:cBhvr>
                                    </p:animEffect>
                                    <p:anim calcmode="lin" valueType="num">
                                      <p:cBhvr>
                                        <p:cTn id="15" dur="10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56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5683">
                                            <p:txEl>
                                              <p:pRg st="2" end="2"/>
                                            </p:txEl>
                                          </p:spTgt>
                                        </p:tgtEl>
                                        <p:attrNameLst>
                                          <p:attrName>style.visibility</p:attrName>
                                        </p:attrNameLst>
                                      </p:cBhvr>
                                      <p:to>
                                        <p:strVal val="visible"/>
                                      </p:to>
                                    </p:set>
                                    <p:animEffect transition="in" filter="fade">
                                      <p:cBhvr>
                                        <p:cTn id="21" dur="1000"/>
                                        <p:tgtEl>
                                          <p:spTgt spid="455683">
                                            <p:txEl>
                                              <p:pRg st="2" end="2"/>
                                            </p:txEl>
                                          </p:spTgt>
                                        </p:tgtEl>
                                      </p:cBhvr>
                                    </p:animEffect>
                                    <p:anim calcmode="lin" valueType="num">
                                      <p:cBhvr>
                                        <p:cTn id="22" dur="10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556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5683">
                                            <p:txEl>
                                              <p:pRg st="3" end="3"/>
                                            </p:txEl>
                                          </p:spTgt>
                                        </p:tgtEl>
                                        <p:attrNameLst>
                                          <p:attrName>style.visibility</p:attrName>
                                        </p:attrNameLst>
                                      </p:cBhvr>
                                      <p:to>
                                        <p:strVal val="visible"/>
                                      </p:to>
                                    </p:set>
                                    <p:animEffect transition="in" filter="fade">
                                      <p:cBhvr>
                                        <p:cTn id="28" dur="1000"/>
                                        <p:tgtEl>
                                          <p:spTgt spid="455683">
                                            <p:txEl>
                                              <p:pRg st="3" end="3"/>
                                            </p:txEl>
                                          </p:spTgt>
                                        </p:tgtEl>
                                      </p:cBhvr>
                                    </p:animEffect>
                                    <p:anim calcmode="lin" valueType="num">
                                      <p:cBhvr>
                                        <p:cTn id="29" dur="10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556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5683">
                                            <p:txEl>
                                              <p:pRg st="4" end="4"/>
                                            </p:txEl>
                                          </p:spTgt>
                                        </p:tgtEl>
                                        <p:attrNameLst>
                                          <p:attrName>style.visibility</p:attrName>
                                        </p:attrNameLst>
                                      </p:cBhvr>
                                      <p:to>
                                        <p:strVal val="visible"/>
                                      </p:to>
                                    </p:set>
                                    <p:animEffect transition="in" filter="fade">
                                      <p:cBhvr>
                                        <p:cTn id="35" dur="1000"/>
                                        <p:tgtEl>
                                          <p:spTgt spid="455683">
                                            <p:txEl>
                                              <p:pRg st="4" end="4"/>
                                            </p:txEl>
                                          </p:spTgt>
                                        </p:tgtEl>
                                      </p:cBhvr>
                                    </p:animEffect>
                                    <p:anim calcmode="lin" valueType="num">
                                      <p:cBhvr>
                                        <p:cTn id="36" dur="10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556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55683">
                                            <p:txEl>
                                              <p:pRg st="5" end="5"/>
                                            </p:txEl>
                                          </p:spTgt>
                                        </p:tgtEl>
                                        <p:attrNameLst>
                                          <p:attrName>style.visibility</p:attrName>
                                        </p:attrNameLst>
                                      </p:cBhvr>
                                      <p:to>
                                        <p:strVal val="visible"/>
                                      </p:to>
                                    </p:set>
                                    <p:animEffect transition="in" filter="fade">
                                      <p:cBhvr>
                                        <p:cTn id="42" dur="1000"/>
                                        <p:tgtEl>
                                          <p:spTgt spid="455683">
                                            <p:txEl>
                                              <p:pRg st="5" end="5"/>
                                            </p:txEl>
                                          </p:spTgt>
                                        </p:tgtEl>
                                      </p:cBhvr>
                                    </p:animEffect>
                                    <p:anim calcmode="lin" valueType="num">
                                      <p:cBhvr>
                                        <p:cTn id="43" dur="1000" fill="hold"/>
                                        <p:tgtEl>
                                          <p:spTgt spid="45568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556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55683">
                                            <p:txEl>
                                              <p:pRg st="6" end="6"/>
                                            </p:txEl>
                                          </p:spTgt>
                                        </p:tgtEl>
                                        <p:attrNameLst>
                                          <p:attrName>style.visibility</p:attrName>
                                        </p:attrNameLst>
                                      </p:cBhvr>
                                      <p:to>
                                        <p:strVal val="visible"/>
                                      </p:to>
                                    </p:set>
                                    <p:animEffect transition="in" filter="fade">
                                      <p:cBhvr>
                                        <p:cTn id="49" dur="1000"/>
                                        <p:tgtEl>
                                          <p:spTgt spid="455683">
                                            <p:txEl>
                                              <p:pRg st="6" end="6"/>
                                            </p:txEl>
                                          </p:spTgt>
                                        </p:tgtEl>
                                      </p:cBhvr>
                                    </p:animEffect>
                                    <p:anim calcmode="lin" valueType="num">
                                      <p:cBhvr>
                                        <p:cTn id="50" dur="1000" fill="hold"/>
                                        <p:tgtEl>
                                          <p:spTgt spid="45568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556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body" idx="4294967295"/>
          </p:nvPr>
        </p:nvSpPr>
        <p:spPr>
          <a:xfrm>
            <a:off x="179512" y="1268760"/>
            <a:ext cx="8229600" cy="4525963"/>
          </a:xfrm>
        </p:spPr>
        <p:txBody>
          <a:bodyPr>
            <a:noAutofit/>
          </a:bodyPr>
          <a:lstStyle/>
          <a:p>
            <a:pPr>
              <a:spcAft>
                <a:spcPct val="20000"/>
              </a:spcAft>
            </a:pPr>
            <a:r>
              <a:rPr lang="zh-CN" altLang="en-US" sz="2800" b="1" dirty="0">
                <a:solidFill>
                  <a:schemeClr val="tx2"/>
                </a:solidFill>
                <a:latin typeface="幼圆" panose="02010509060101010101" pitchFamily="49" charset="-122"/>
                <a:ea typeface="幼圆" panose="02010509060101010101" pitchFamily="49" charset="-122"/>
              </a:rPr>
              <a:t>主要缺点</a:t>
            </a: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知识表示能力差：</a:t>
            </a:r>
            <a:r>
              <a:rPr lang="zh-CN" altLang="en-US" sz="2400" b="1" dirty="0">
                <a:ea typeface="宋体" panose="02010600030101010101" pitchFamily="2" charset="-122"/>
              </a:rPr>
              <a:t>只能表示确定性知识，而不能</a:t>
            </a:r>
            <a:r>
              <a:rPr lang="zh-CN" altLang="en-US" sz="2400" b="1" dirty="0" smtClean="0">
                <a:ea typeface="宋体" panose="02010600030101010101" pitchFamily="2" charset="-122"/>
              </a:rPr>
              <a:t>表示</a:t>
            </a:r>
            <a:r>
              <a:rPr lang="zh-CN" altLang="en-US" sz="2400" b="1" dirty="0">
                <a:ea typeface="宋体" panose="02010600030101010101" pitchFamily="2" charset="-122"/>
              </a:rPr>
              <a:t>不</a:t>
            </a:r>
            <a:r>
              <a:rPr lang="zh-CN" altLang="en-US" sz="2400" b="1" dirty="0" smtClean="0">
                <a:ea typeface="宋体" panose="02010600030101010101" pitchFamily="2" charset="-122"/>
              </a:rPr>
              <a:t>确定性</a:t>
            </a:r>
            <a:r>
              <a:rPr lang="zh-CN" altLang="en-US" sz="2400" b="1" dirty="0">
                <a:ea typeface="宋体" panose="02010600030101010101" pitchFamily="2" charset="-122"/>
              </a:rPr>
              <a:t>知识、过程性知识和启发式知识</a:t>
            </a: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知识库管理困难：</a:t>
            </a:r>
            <a:r>
              <a:rPr lang="zh-CN" altLang="en-US" sz="2400" b="1" dirty="0">
                <a:ea typeface="宋体" panose="02010600030101010101" pitchFamily="2" charset="-122"/>
              </a:rPr>
              <a:t>缺乏知识的组织原则，知识库管理比较困难</a:t>
            </a: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存在组合爆炸：</a:t>
            </a:r>
            <a:r>
              <a:rPr lang="zh-CN" altLang="en-US" sz="2400" b="1" dirty="0">
                <a:ea typeface="宋体" panose="02010600030101010101" pitchFamily="2" charset="-122"/>
              </a:rPr>
              <a:t>由于难以表示启发式知识，因此只能盲目地使用推理规则，这样当系统知识量较大时，容易发生组合爆炸</a:t>
            </a:r>
          </a:p>
          <a:p>
            <a:pPr lvl="1">
              <a:spcAft>
                <a:spcPct val="20000"/>
              </a:spcAft>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系统效率低：</a:t>
            </a:r>
            <a:r>
              <a:rPr lang="zh-CN" altLang="en-US" sz="2400" b="1" dirty="0">
                <a:ea typeface="宋体" panose="02010600030101010101" pitchFamily="2" charset="-122"/>
              </a:rPr>
              <a:t>它把推理演算与知识含义截然分开，抛弃了表达内容中所含有的语义信息，往往使推理过程冗长，降低了系统效率</a:t>
            </a:r>
          </a:p>
        </p:txBody>
      </p:sp>
    </p:spTree>
    <p:extLst>
      <p:ext uri="{BB962C8B-B14F-4D97-AF65-F5344CB8AC3E}">
        <p14:creationId xmlns:p14="http://schemas.microsoft.com/office/powerpoint/2010/main" val="282782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Effect transition="in" filter="fade">
                                      <p:cBhvr>
                                        <p:cTn id="7" dur="1000"/>
                                        <p:tgtEl>
                                          <p:spTgt spid="456707">
                                            <p:txEl>
                                              <p:pRg st="0" end="0"/>
                                            </p:txEl>
                                          </p:spTgt>
                                        </p:tgtEl>
                                      </p:cBhvr>
                                    </p:animEffect>
                                    <p:anim calcmode="lin" valueType="num">
                                      <p:cBhvr>
                                        <p:cTn id="8" dur="1000" fill="hold"/>
                                        <p:tgtEl>
                                          <p:spTgt spid="4567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67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6707">
                                            <p:txEl>
                                              <p:pRg st="1" end="1"/>
                                            </p:txEl>
                                          </p:spTgt>
                                        </p:tgtEl>
                                        <p:attrNameLst>
                                          <p:attrName>style.visibility</p:attrName>
                                        </p:attrNameLst>
                                      </p:cBhvr>
                                      <p:to>
                                        <p:strVal val="visible"/>
                                      </p:to>
                                    </p:set>
                                    <p:animEffect transition="in" filter="fade">
                                      <p:cBhvr>
                                        <p:cTn id="14" dur="1000"/>
                                        <p:tgtEl>
                                          <p:spTgt spid="456707">
                                            <p:txEl>
                                              <p:pRg st="1" end="1"/>
                                            </p:txEl>
                                          </p:spTgt>
                                        </p:tgtEl>
                                      </p:cBhvr>
                                    </p:animEffect>
                                    <p:anim calcmode="lin" valueType="num">
                                      <p:cBhvr>
                                        <p:cTn id="15" dur="1000" fill="hold"/>
                                        <p:tgtEl>
                                          <p:spTgt spid="4567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67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6707">
                                            <p:txEl>
                                              <p:pRg st="2" end="2"/>
                                            </p:txEl>
                                          </p:spTgt>
                                        </p:tgtEl>
                                        <p:attrNameLst>
                                          <p:attrName>style.visibility</p:attrName>
                                        </p:attrNameLst>
                                      </p:cBhvr>
                                      <p:to>
                                        <p:strVal val="visible"/>
                                      </p:to>
                                    </p:set>
                                    <p:animEffect transition="in" filter="fade">
                                      <p:cBhvr>
                                        <p:cTn id="21" dur="1000"/>
                                        <p:tgtEl>
                                          <p:spTgt spid="456707">
                                            <p:txEl>
                                              <p:pRg st="2" end="2"/>
                                            </p:txEl>
                                          </p:spTgt>
                                        </p:tgtEl>
                                      </p:cBhvr>
                                    </p:animEffect>
                                    <p:anim calcmode="lin" valueType="num">
                                      <p:cBhvr>
                                        <p:cTn id="22" dur="1000" fill="hold"/>
                                        <p:tgtEl>
                                          <p:spTgt spid="4567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567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6707">
                                            <p:txEl>
                                              <p:pRg st="3" end="3"/>
                                            </p:txEl>
                                          </p:spTgt>
                                        </p:tgtEl>
                                        <p:attrNameLst>
                                          <p:attrName>style.visibility</p:attrName>
                                        </p:attrNameLst>
                                      </p:cBhvr>
                                      <p:to>
                                        <p:strVal val="visible"/>
                                      </p:to>
                                    </p:set>
                                    <p:animEffect transition="in" filter="fade">
                                      <p:cBhvr>
                                        <p:cTn id="28" dur="1000"/>
                                        <p:tgtEl>
                                          <p:spTgt spid="456707">
                                            <p:txEl>
                                              <p:pRg st="3" end="3"/>
                                            </p:txEl>
                                          </p:spTgt>
                                        </p:tgtEl>
                                      </p:cBhvr>
                                    </p:animEffect>
                                    <p:anim calcmode="lin" valueType="num">
                                      <p:cBhvr>
                                        <p:cTn id="29" dur="1000" fill="hold"/>
                                        <p:tgtEl>
                                          <p:spTgt spid="4567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567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56707">
                                            <p:txEl>
                                              <p:pRg st="4" end="4"/>
                                            </p:txEl>
                                          </p:spTgt>
                                        </p:tgtEl>
                                        <p:attrNameLst>
                                          <p:attrName>style.visibility</p:attrName>
                                        </p:attrNameLst>
                                      </p:cBhvr>
                                      <p:to>
                                        <p:strVal val="visible"/>
                                      </p:to>
                                    </p:set>
                                    <p:animEffect transition="in" filter="fade">
                                      <p:cBhvr>
                                        <p:cTn id="35" dur="1000"/>
                                        <p:tgtEl>
                                          <p:spTgt spid="456707">
                                            <p:txEl>
                                              <p:pRg st="4" end="4"/>
                                            </p:txEl>
                                          </p:spTgt>
                                        </p:tgtEl>
                                      </p:cBhvr>
                                    </p:animEffect>
                                    <p:anim calcmode="lin" valueType="num">
                                      <p:cBhvr>
                                        <p:cTn id="36" dur="1000" fill="hold"/>
                                        <p:tgtEl>
                                          <p:spTgt spid="45670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567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419872" y="692696"/>
            <a:ext cx="7556500" cy="676275"/>
          </a:xfrm>
          <a:prstGeom prst="rect">
            <a:avLst/>
          </a:prstGeom>
        </p:spPr>
        <p:txBody>
          <a:bodyPr/>
          <a:lstStyle>
            <a:lvl1pPr algn="ctr" defTabSz="686074" rtl="0" eaLnBrk="1" latinLnBrk="0" hangingPunct="1">
              <a:spcBef>
                <a:spcPct val="0"/>
              </a:spcBef>
              <a:buNone/>
              <a:defRPr sz="3301" kern="1200">
                <a:solidFill>
                  <a:schemeClr val="tx1"/>
                </a:solidFill>
                <a:latin typeface="+mj-lt"/>
                <a:ea typeface="+mj-ea"/>
                <a:cs typeface="+mj-cs"/>
              </a:defRPr>
            </a:lvl1pPr>
          </a:lstStyle>
          <a:p>
            <a:pPr>
              <a:defRPr/>
            </a:pPr>
            <a:r>
              <a:rPr lang="zh-CN" altLang="en-US" sz="4800" dirty="0" smtClean="0">
                <a:ea typeface="华文行楷" pitchFamily="2" charset="-122"/>
              </a:rPr>
              <a:t>作业</a:t>
            </a:r>
          </a:p>
        </p:txBody>
      </p:sp>
      <p:sp>
        <p:nvSpPr>
          <p:cNvPr id="3" name="Rectangle 3"/>
          <p:cNvSpPr txBox="1">
            <a:spLocks noChangeArrowheads="1"/>
          </p:cNvSpPr>
          <p:nvPr/>
        </p:nvSpPr>
        <p:spPr>
          <a:xfrm>
            <a:off x="251520" y="1484784"/>
            <a:ext cx="8640960" cy="4392488"/>
          </a:xfrm>
          <a:prstGeom prst="rect">
            <a:avLst/>
          </a:prstGeom>
          <a:solidFill>
            <a:srgbClr val="FFFFCC"/>
          </a:solidFill>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buFont typeface="Wingdings" panose="05000000000000000000" pitchFamily="2" charset="2"/>
              <a:buNone/>
            </a:pPr>
            <a:r>
              <a:rPr lang="zh-CN" altLang="en-US" sz="3200" dirty="0" smtClean="0">
                <a:latin typeface="华文仿宋" panose="02010600040101010101" pitchFamily="2" charset="-122"/>
                <a:ea typeface="华文仿宋" panose="02010600040101010101" pitchFamily="2" charset="-122"/>
              </a:rPr>
              <a:t>一、用谓词逻辑表示下列命题：</a:t>
            </a:r>
            <a:endParaRPr lang="en-US" altLang="zh-CN" sz="3200" dirty="0" smtClean="0">
              <a:latin typeface="华文仿宋" panose="02010600040101010101" pitchFamily="2" charset="-122"/>
              <a:ea typeface="华文仿宋" panose="02010600040101010101" pitchFamily="2" charset="-122"/>
            </a:endParaRPr>
          </a:p>
          <a:p>
            <a:pPr>
              <a:buFont typeface="Wingdings" panose="05000000000000000000" pitchFamily="2" charset="2"/>
              <a:buNone/>
            </a:pPr>
            <a:endParaRPr lang="en-US" altLang="zh-CN" sz="3200" dirty="0">
              <a:latin typeface="华文仿宋" panose="02010600040101010101" pitchFamily="2" charset="-122"/>
              <a:ea typeface="华文仿宋" panose="02010600040101010101" pitchFamily="2" charset="-122"/>
            </a:endParaRPr>
          </a:p>
          <a:p>
            <a:pPr>
              <a:spcBef>
                <a:spcPts val="600"/>
              </a:spcBef>
              <a:spcAft>
                <a:spcPts val="600"/>
              </a:spcAft>
              <a:buNone/>
            </a:pPr>
            <a:r>
              <a:rPr lang="en-US" altLang="zh-CN" sz="2800" b="1"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北京是一个美丽的城市，但她不是一个沿海城市。</a:t>
            </a:r>
          </a:p>
          <a:p>
            <a:pPr>
              <a:spcBef>
                <a:spcPts val="600"/>
              </a:spcBef>
              <a:spcAft>
                <a:spcPts val="600"/>
              </a:spcAft>
              <a:buNone/>
            </a:pPr>
            <a:r>
              <a:rPr lang="en-US" altLang="zh-CN" sz="2800" b="1" dirty="0">
                <a:latin typeface="华文仿宋" panose="02010600040101010101" pitchFamily="2" charset="-122"/>
                <a:ea typeface="华文仿宋" panose="02010600040101010101" pitchFamily="2" charset="-122"/>
              </a:rPr>
              <a:t>2.</a:t>
            </a:r>
            <a:r>
              <a:rPr lang="zh-CN" altLang="en-US" sz="2800" b="1" dirty="0">
                <a:latin typeface="华文仿宋" panose="02010600040101010101" pitchFamily="2" charset="-122"/>
                <a:ea typeface="华文仿宋" panose="02010600040101010101" pitchFamily="2" charset="-122"/>
              </a:rPr>
              <a:t>如果马亮是男孩，张红是女孩，则马亮比张红长得高。</a:t>
            </a:r>
          </a:p>
          <a:p>
            <a:pPr>
              <a:spcBef>
                <a:spcPts val="600"/>
              </a:spcBef>
              <a:spcAft>
                <a:spcPts val="600"/>
              </a:spcAft>
              <a:buNone/>
            </a:pPr>
            <a:r>
              <a:rPr lang="en-US" altLang="zh-CN" sz="2800" b="1" dirty="0">
                <a:latin typeface="华文仿宋" panose="02010600040101010101" pitchFamily="2" charset="-122"/>
                <a:ea typeface="华文仿宋" panose="02010600040101010101" pitchFamily="2" charset="-122"/>
              </a:rPr>
              <a:t>3.</a:t>
            </a:r>
            <a:r>
              <a:rPr lang="zh-CN" altLang="en-US" sz="2800" b="1" dirty="0">
                <a:latin typeface="华文仿宋" panose="02010600040101010101" pitchFamily="2" charset="-122"/>
                <a:ea typeface="华文仿宋" panose="02010600040101010101" pitchFamily="2" charset="-122"/>
              </a:rPr>
              <a:t>人人爱劳动。</a:t>
            </a:r>
          </a:p>
          <a:p>
            <a:pPr>
              <a:spcBef>
                <a:spcPts val="600"/>
              </a:spcBef>
              <a:spcAft>
                <a:spcPts val="600"/>
              </a:spcAft>
              <a:buNone/>
            </a:pPr>
            <a:r>
              <a:rPr lang="en-US" altLang="zh-CN" sz="2800" b="1" dirty="0">
                <a:latin typeface="华文仿宋" panose="02010600040101010101" pitchFamily="2" charset="-122"/>
                <a:ea typeface="华文仿宋" panose="02010600040101010101" pitchFamily="2" charset="-122"/>
              </a:rPr>
              <a:t>4</a:t>
            </a:r>
            <a:r>
              <a:rPr lang="en-US" altLang="zh-CN" sz="2800" b="1" dirty="0" smtClean="0">
                <a:latin typeface="华文仿宋" panose="02010600040101010101" pitchFamily="2" charset="-122"/>
                <a:ea typeface="华文仿宋" panose="02010600040101010101" pitchFamily="2" charset="-122"/>
              </a:rPr>
              <a:t>.</a:t>
            </a:r>
            <a:r>
              <a:rPr lang="zh-CN" altLang="en-US" sz="2800" b="1" dirty="0" smtClean="0">
                <a:latin typeface="华文仿宋" panose="02010600040101010101" pitchFamily="2" charset="-122"/>
                <a:ea typeface="华文仿宋" panose="02010600040101010101" pitchFamily="2" charset="-122"/>
              </a:rPr>
              <a:t>自然数</a:t>
            </a:r>
            <a:r>
              <a:rPr lang="zh-CN" altLang="en-US" sz="2800" b="1" dirty="0">
                <a:latin typeface="华文仿宋" panose="02010600040101010101" pitchFamily="2" charset="-122"/>
                <a:ea typeface="华文仿宋" panose="02010600040101010101" pitchFamily="2" charset="-122"/>
              </a:rPr>
              <a:t>都是大于零的整数。</a:t>
            </a:r>
            <a:endParaRPr lang="en-US" altLang="zh-CN" sz="2800" b="1" dirty="0">
              <a:latin typeface="华文仿宋" panose="02010600040101010101" pitchFamily="2" charset="-122"/>
              <a:ea typeface="华文仿宋" panose="02010600040101010101" pitchFamily="2" charset="-122"/>
            </a:endParaRPr>
          </a:p>
          <a:p>
            <a:pPr>
              <a:spcBef>
                <a:spcPts val="600"/>
              </a:spcBef>
              <a:spcAft>
                <a:spcPts val="600"/>
              </a:spcAft>
              <a:buNone/>
            </a:pPr>
            <a:r>
              <a:rPr lang="en-US" altLang="zh-CN" sz="2800" b="1" dirty="0">
                <a:latin typeface="华文仿宋" panose="02010600040101010101" pitchFamily="2" charset="-122"/>
                <a:ea typeface="华文仿宋" panose="02010600040101010101" pitchFamily="2" charset="-122"/>
              </a:rPr>
              <a:t>5.</a:t>
            </a:r>
            <a:r>
              <a:rPr lang="zh-CN" altLang="en-US" sz="2800" b="1" dirty="0">
                <a:latin typeface="华文仿宋" panose="02010600040101010101" pitchFamily="2" charset="-122"/>
                <a:ea typeface="华文仿宋" panose="02010600040101010101" pitchFamily="2" charset="-122"/>
              </a:rPr>
              <a:t>所有的教师都有自己的学生。</a:t>
            </a:r>
          </a:p>
          <a:p>
            <a:pPr>
              <a:buFont typeface="Wingdings" panose="05000000000000000000" pitchFamily="2" charset="2"/>
              <a:buNone/>
            </a:pPr>
            <a:endParaRPr lang="en-US" altLang="zh-CN" sz="3200" dirty="0" smtClean="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7329793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556792"/>
            <a:ext cx="8352928" cy="3960440"/>
          </a:xfrm>
          <a:prstGeom prst="rect">
            <a:avLst/>
          </a:prstGeom>
          <a:solidFill>
            <a:srgbClr val="FFFFCC"/>
          </a:solidFill>
        </p:spPr>
        <p:txBody>
          <a:bodyPr/>
          <a:lstStyle/>
          <a:p>
            <a:pPr marL="257278" indent="-257278" defTabSz="686074">
              <a:spcBef>
                <a:spcPct val="20000"/>
              </a:spcBef>
              <a:buFont typeface="Wingdings" panose="05000000000000000000" pitchFamily="2" charset="2"/>
              <a:buNone/>
            </a:pPr>
            <a:r>
              <a:rPr lang="zh-CN" altLang="en-US" sz="3200" dirty="0">
                <a:latin typeface="华文仿宋" panose="02010600040101010101" pitchFamily="2" charset="-122"/>
                <a:ea typeface="华文仿宋" panose="02010600040101010101" pitchFamily="2" charset="-122"/>
              </a:rPr>
              <a:t>二、用谓词演算公式表示下列英文句子</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多用而不是省用不同谓词和项。例如不要用单一的谓词字母来表示每个句子</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a:p>
            <a:pPr marL="257278" indent="-257278" defTabSz="686074">
              <a:spcBef>
                <a:spcPct val="20000"/>
              </a:spcBef>
              <a:buFont typeface="Wingdings" panose="05000000000000000000" pitchFamily="2" charset="2"/>
              <a:buNone/>
            </a:pPr>
            <a:endParaRPr lang="en-US" altLang="zh-CN" sz="3200" dirty="0">
              <a:latin typeface="华文仿宋" panose="02010600040101010101" pitchFamily="2" charset="-122"/>
              <a:ea typeface="华文仿宋" panose="02010600040101010101" pitchFamily="2" charset="-122"/>
            </a:endParaRPr>
          </a:p>
          <a:p>
            <a:pPr marL="257278" indent="-257278" defTabSz="686074">
              <a:spcBef>
                <a:spcPct val="20000"/>
              </a:spcBef>
              <a:buFont typeface="Wingdings" panose="05000000000000000000" pitchFamily="2" charset="2"/>
              <a:buNone/>
            </a:pPr>
            <a:r>
              <a:rPr lang="en-US" altLang="zh-CN" sz="3200" b="1" dirty="0">
                <a:latin typeface="华文仿宋" panose="02010600040101010101" pitchFamily="2" charset="-122"/>
                <a:ea typeface="华文仿宋" panose="02010600040101010101" pitchFamily="2" charset="-122"/>
              </a:rPr>
              <a:t> A computer system is intelligent if it can perform a task which, if performed by a human, requires intelligence.</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7107805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1124744"/>
            <a:ext cx="3992518"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语义网络法</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4541707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idx="4294967295"/>
          </p:nvPr>
        </p:nvSpPr>
        <p:spPr>
          <a:xfrm>
            <a:off x="539552" y="980728"/>
            <a:ext cx="8280920" cy="566738"/>
          </a:xfrm>
        </p:spPr>
        <p:txBody>
          <a:bodyPr>
            <a:normAutofit fontScale="90000"/>
          </a:bodyPr>
          <a:lstStyle/>
          <a:p>
            <a:r>
              <a:rPr lang="zh-CN" altLang="en-US" sz="4400" b="0" dirty="0">
                <a:ea typeface="隶书" panose="02010509060101010101" pitchFamily="49" charset="-122"/>
              </a:rPr>
              <a:t>语义网络</a:t>
            </a:r>
            <a:r>
              <a:rPr lang="zh-CN" altLang="en-US" sz="4400" b="0" dirty="0" smtClean="0">
                <a:ea typeface="隶书" panose="02010509060101010101" pitchFamily="49" charset="-122"/>
              </a:rPr>
              <a:t>法</a:t>
            </a:r>
            <a:r>
              <a:rPr lang="zh-CN" altLang="en-US" sz="2700" dirty="0">
                <a:solidFill>
                  <a:schemeClr val="tx2"/>
                </a:solidFill>
                <a:latin typeface="Times New Roman" panose="02020603050405020304" pitchFamily="18" charset="0"/>
                <a:ea typeface="幼圆" panose="02010509060101010101" pitchFamily="49" charset="-122"/>
              </a:rPr>
              <a:t>（ </a:t>
            </a:r>
            <a:r>
              <a:rPr lang="en-US" altLang="zh-CN" sz="2700" dirty="0">
                <a:solidFill>
                  <a:schemeClr val="tx2"/>
                </a:solidFill>
                <a:latin typeface="Times New Roman" panose="02020603050405020304" pitchFamily="18" charset="0"/>
                <a:ea typeface="幼圆" panose="02010509060101010101" pitchFamily="49" charset="-122"/>
              </a:rPr>
              <a:t>Semantic Network Representation</a:t>
            </a:r>
            <a:r>
              <a:rPr lang="zh-CN" altLang="en-US" sz="2700" dirty="0">
                <a:solidFill>
                  <a:schemeClr val="tx2"/>
                </a:solidFill>
                <a:latin typeface="Times New Roman" panose="02020603050405020304" pitchFamily="18" charset="0"/>
                <a:ea typeface="幼圆" panose="02010509060101010101" pitchFamily="49" charset="-122"/>
              </a:rPr>
              <a:t> </a:t>
            </a:r>
            <a:r>
              <a:rPr lang="zh-CN" altLang="en-US" sz="2700" dirty="0" smtClean="0">
                <a:solidFill>
                  <a:schemeClr val="tx2"/>
                </a:solidFill>
                <a:latin typeface="Times New Roman" panose="02020603050405020304" pitchFamily="18" charset="0"/>
                <a:ea typeface="幼圆" panose="02010509060101010101" pitchFamily="49" charset="-122"/>
              </a:rPr>
              <a:t>）</a:t>
            </a:r>
            <a:endParaRPr lang="zh-CN" altLang="en-US" sz="2700" dirty="0">
              <a:solidFill>
                <a:srgbClr val="FF0000"/>
              </a:solidFill>
              <a:ea typeface="宋体" panose="02010600030101010101" pitchFamily="2" charset="-122"/>
            </a:endParaRPr>
          </a:p>
        </p:txBody>
      </p:sp>
      <p:sp>
        <p:nvSpPr>
          <p:cNvPr id="493571" name="Rectangle 3"/>
          <p:cNvSpPr>
            <a:spLocks noGrp="1" noChangeArrowheads="1"/>
          </p:cNvSpPr>
          <p:nvPr>
            <p:ph type="body" sz="half" idx="4294967295"/>
          </p:nvPr>
        </p:nvSpPr>
        <p:spPr>
          <a:xfrm>
            <a:off x="539552" y="1844824"/>
            <a:ext cx="7920880" cy="4680520"/>
          </a:xfrm>
        </p:spPr>
        <p:txBody>
          <a:bodyPr>
            <a:normAutofit lnSpcReduction="10000"/>
          </a:bodyPr>
          <a:lstStyle/>
          <a:p>
            <a:pPr lvl="1">
              <a:lnSpc>
                <a:spcPct val="120000"/>
              </a:lnSpc>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ea typeface="宋体" panose="02010600030101010101" pitchFamily="2" charset="-122"/>
              </a:rPr>
              <a:t>语义网络</a:t>
            </a:r>
            <a:r>
              <a:rPr lang="zh-CN" altLang="en-US" sz="2400" b="1" dirty="0">
                <a:latin typeface="Times New Roman" panose="02020603050405020304" pitchFamily="18" charset="0"/>
                <a:ea typeface="宋体" panose="02010600030101010101" pitchFamily="2" charset="-122"/>
              </a:rPr>
              <a:t>是奎廉</a:t>
            </a:r>
            <a:r>
              <a:rPr lang="en-US" altLang="zh-CN" sz="2400" b="1" dirty="0">
                <a:latin typeface="Times New Roman" panose="02020603050405020304" pitchFamily="18" charset="0"/>
                <a:ea typeface="宋体" panose="02010600030101010101" pitchFamily="2" charset="-122"/>
              </a:rPr>
              <a:t>(J. R. </a:t>
            </a:r>
            <a:r>
              <a:rPr lang="en-US" altLang="zh-CN" sz="2400" b="1" dirty="0" err="1">
                <a:latin typeface="Times New Roman" panose="02020603050405020304" pitchFamily="18" charset="0"/>
                <a:ea typeface="宋体" panose="02010600030101010101" pitchFamily="2" charset="-122"/>
              </a:rPr>
              <a:t>Quillian</a:t>
            </a:r>
            <a:r>
              <a:rPr lang="en-US" altLang="zh-CN" sz="2400" b="1" dirty="0">
                <a:latin typeface="Times New Roman" panose="02020603050405020304" pitchFamily="18" charset="0"/>
                <a:ea typeface="宋体" panose="02010600030101010101" pitchFamily="2" charset="-122"/>
              </a:rPr>
              <a:t>) 1968</a:t>
            </a:r>
            <a:r>
              <a:rPr lang="zh-CN" altLang="en-US" sz="2400" b="1" dirty="0">
                <a:latin typeface="Times New Roman" panose="02020603050405020304" pitchFamily="18" charset="0"/>
                <a:ea typeface="宋体" panose="02010600030101010101" pitchFamily="2" charset="-122"/>
              </a:rPr>
              <a:t>年在研究人类联想记忆时提出的一种心理学模型，认为记忆是由概念间的联系实现的。随后，奎廉又把它用作知识表示。</a:t>
            </a:r>
          </a:p>
          <a:p>
            <a:pPr lvl="1">
              <a:lnSpc>
                <a:spcPct val="120000"/>
              </a:lnSpc>
              <a:spcAft>
                <a:spcPct val="20000"/>
              </a:spcAft>
              <a:buClr>
                <a:schemeClr val="hlink"/>
              </a:buClr>
              <a:buFont typeface="Wingdings" panose="05000000000000000000" pitchFamily="2" charset="2"/>
              <a:buChar char="ü"/>
            </a:pPr>
            <a:r>
              <a:rPr lang="en-US" altLang="zh-CN" sz="2400" b="1" dirty="0">
                <a:latin typeface="Times New Roman" panose="02020603050405020304" pitchFamily="18" charset="0"/>
                <a:ea typeface="宋体" panose="02010600030101010101" pitchFamily="2" charset="-122"/>
              </a:rPr>
              <a:t>1972</a:t>
            </a:r>
            <a:r>
              <a:rPr lang="zh-CN" altLang="en-US" sz="2400" b="1" dirty="0">
                <a:latin typeface="Times New Roman" panose="02020603050405020304" pitchFamily="18" charset="0"/>
                <a:ea typeface="宋体" panose="02010600030101010101" pitchFamily="2" charset="-122"/>
              </a:rPr>
              <a:t>年，西蒙在他的自然语言理解系统中也采用了语义网络表示法，表示事物之间的关系。</a:t>
            </a:r>
          </a:p>
          <a:p>
            <a:pPr lvl="1">
              <a:lnSpc>
                <a:spcPct val="120000"/>
              </a:lnSpc>
              <a:spcAft>
                <a:spcPct val="20000"/>
              </a:spcAft>
              <a:buClr>
                <a:schemeClr val="hlink"/>
              </a:buClr>
              <a:buFont typeface="Wingdings" panose="05000000000000000000" pitchFamily="2" charset="2"/>
              <a:buChar char="ü"/>
            </a:pPr>
            <a:r>
              <a:rPr lang="en-US" altLang="zh-CN" sz="2400" b="1" dirty="0">
                <a:latin typeface="Times New Roman" panose="02020603050405020304" pitchFamily="18" charset="0"/>
                <a:ea typeface="宋体" panose="02010600030101010101" pitchFamily="2" charset="-122"/>
              </a:rPr>
              <a:t>1975</a:t>
            </a:r>
            <a:r>
              <a:rPr lang="zh-CN" altLang="en-US" sz="2400" b="1" dirty="0">
                <a:latin typeface="Times New Roman" panose="02020603050405020304" pitchFamily="18" charset="0"/>
                <a:ea typeface="宋体" panose="02010600030101010101" pitchFamily="2" charset="-122"/>
              </a:rPr>
              <a:t>年，亨德里克 </a:t>
            </a:r>
            <a:r>
              <a:rPr lang="en-US" altLang="zh-CN" sz="2400" b="1" dirty="0">
                <a:latin typeface="Times New Roman" panose="02020603050405020304" pitchFamily="18" charset="0"/>
                <a:ea typeface="宋体" panose="02010600030101010101" pitchFamily="2" charset="-122"/>
              </a:rPr>
              <a:t>(G. G. Hendrix) </a:t>
            </a:r>
            <a:r>
              <a:rPr lang="zh-CN" altLang="en-US" sz="2400" b="1" dirty="0">
                <a:latin typeface="Times New Roman" panose="02020603050405020304" pitchFamily="18" charset="0"/>
                <a:ea typeface="宋体" panose="02010600030101010101" pitchFamily="2" charset="-122"/>
              </a:rPr>
              <a:t>提出了语义网络分区技术。</a:t>
            </a:r>
          </a:p>
          <a:p>
            <a:pPr lvl="1">
              <a:lnSpc>
                <a:spcPct val="120000"/>
              </a:lnSpc>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ea typeface="宋体" panose="02010600030101010101" pitchFamily="2" charset="-122"/>
              </a:rPr>
              <a:t>语义网络</a:t>
            </a:r>
            <a:r>
              <a:rPr lang="zh-CN" altLang="en-US" sz="2400" b="1" dirty="0">
                <a:latin typeface="Times New Roman" panose="02020603050405020304" pitchFamily="18" charset="0"/>
                <a:ea typeface="宋体" panose="02010600030101010101" pitchFamily="2" charset="-122"/>
              </a:rPr>
              <a:t>是一种表达能力强而且灵活的知识表示方法，目前已经广泛应用于人工智能领域，尤其是在自然语言处理方面</a:t>
            </a:r>
            <a:r>
              <a:rPr lang="zh-CN" altLang="en-US" sz="2400" b="1" dirty="0" smtClean="0">
                <a:latin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0584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3571">
                                            <p:txEl>
                                              <p:pRg st="0" end="0"/>
                                            </p:txEl>
                                          </p:spTgt>
                                        </p:tgtEl>
                                        <p:attrNameLst>
                                          <p:attrName>style.visibility</p:attrName>
                                        </p:attrNameLst>
                                      </p:cBhvr>
                                      <p:to>
                                        <p:strVal val="visible"/>
                                      </p:to>
                                    </p:set>
                                    <p:animEffect transition="in" filter="barn(inVertical)">
                                      <p:cBhvr>
                                        <p:cTn id="7" dur="500"/>
                                        <p:tgtEl>
                                          <p:spTgt spid="493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3571">
                                            <p:txEl>
                                              <p:pRg st="1" end="1"/>
                                            </p:txEl>
                                          </p:spTgt>
                                        </p:tgtEl>
                                        <p:attrNameLst>
                                          <p:attrName>style.visibility</p:attrName>
                                        </p:attrNameLst>
                                      </p:cBhvr>
                                      <p:to>
                                        <p:strVal val="visible"/>
                                      </p:to>
                                    </p:set>
                                    <p:animEffect transition="in" filter="barn(inVertical)">
                                      <p:cBhvr>
                                        <p:cTn id="12" dur="500"/>
                                        <p:tgtEl>
                                          <p:spTgt spid="493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93571">
                                            <p:txEl>
                                              <p:pRg st="2" end="2"/>
                                            </p:txEl>
                                          </p:spTgt>
                                        </p:tgtEl>
                                        <p:attrNameLst>
                                          <p:attrName>style.visibility</p:attrName>
                                        </p:attrNameLst>
                                      </p:cBhvr>
                                      <p:to>
                                        <p:strVal val="visible"/>
                                      </p:to>
                                    </p:set>
                                    <p:animEffect transition="in" filter="barn(inVertical)">
                                      <p:cBhvr>
                                        <p:cTn id="17" dur="500"/>
                                        <p:tgtEl>
                                          <p:spTgt spid="493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93571">
                                            <p:txEl>
                                              <p:pRg st="3" end="3"/>
                                            </p:txEl>
                                          </p:spTgt>
                                        </p:tgtEl>
                                        <p:attrNameLst>
                                          <p:attrName>style.visibility</p:attrName>
                                        </p:attrNameLst>
                                      </p:cBhvr>
                                      <p:to>
                                        <p:strVal val="visible"/>
                                      </p:to>
                                    </p:set>
                                    <p:animEffect transition="in" filter="barn(inVertical)">
                                      <p:cBhvr>
                                        <p:cTn id="22" dur="500"/>
                                        <p:tgtEl>
                                          <p:spTgt spid="493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half" idx="4294967295"/>
          </p:nvPr>
        </p:nvSpPr>
        <p:spPr>
          <a:xfrm>
            <a:off x="251520" y="980728"/>
            <a:ext cx="8424936" cy="5877272"/>
          </a:xfrm>
        </p:spPr>
        <p:txBody>
          <a:bodyPr>
            <a:normAutofit/>
          </a:bodyPr>
          <a:lstStyle/>
          <a:p>
            <a:pPr>
              <a:lnSpc>
                <a:spcPct val="120000"/>
              </a:lnSpc>
              <a:spcAft>
                <a:spcPct val="20000"/>
              </a:spcAft>
            </a:pPr>
            <a:r>
              <a:rPr lang="zh-CN" altLang="en-US" sz="2800" b="1" dirty="0" smtClean="0">
                <a:solidFill>
                  <a:schemeClr val="tx2"/>
                </a:solidFill>
                <a:latin typeface="Times New Roman" panose="02020603050405020304" pitchFamily="18" charset="0"/>
                <a:ea typeface="幼圆" panose="02010509060101010101" pitchFamily="49" charset="-122"/>
              </a:rPr>
              <a:t>什么是语义网络</a:t>
            </a:r>
            <a:endParaRPr lang="en-US" altLang="zh-CN" sz="2800" b="1" dirty="0" smtClean="0">
              <a:solidFill>
                <a:schemeClr val="tx2"/>
              </a:solidFill>
              <a:latin typeface="Times New Roman" panose="02020603050405020304" pitchFamily="18" charset="0"/>
              <a:ea typeface="幼圆" panose="02010509060101010101" pitchFamily="49" charset="-122"/>
            </a:endParaRPr>
          </a:p>
          <a:p>
            <a:pPr>
              <a:lnSpc>
                <a:spcPct val="120000"/>
              </a:lnSpc>
              <a:spcAft>
                <a:spcPct val="20000"/>
              </a:spcAft>
            </a:pPr>
            <a:r>
              <a:rPr lang="en-US" altLang="zh-CN" sz="2800" b="1" dirty="0" smtClean="0">
                <a:solidFill>
                  <a:schemeClr val="tx2"/>
                </a:solidFill>
                <a:latin typeface="Times New Roman" panose="02020603050405020304" pitchFamily="18" charset="0"/>
                <a:ea typeface="幼圆" panose="02010509060101010101" pitchFamily="49" charset="-122"/>
              </a:rPr>
              <a:t>   </a:t>
            </a:r>
            <a:r>
              <a:rPr lang="zh-CN" altLang="en-US" sz="2400" b="1" dirty="0" smtClean="0">
                <a:ea typeface="宋体" panose="02010600030101010101" pitchFamily="2" charset="-122"/>
              </a:rPr>
              <a:t>    语义网络是知识的一种</a:t>
            </a:r>
            <a:r>
              <a:rPr lang="zh-CN" altLang="en-US" sz="2400" b="1" dirty="0" smtClean="0">
                <a:solidFill>
                  <a:srgbClr val="FF0000"/>
                </a:solidFill>
                <a:ea typeface="宋体" panose="02010600030101010101" pitchFamily="2" charset="-122"/>
              </a:rPr>
              <a:t>结构化图解</a:t>
            </a:r>
            <a:r>
              <a:rPr lang="zh-CN" altLang="en-US" sz="2400" b="1" dirty="0" smtClean="0">
                <a:ea typeface="宋体" panose="02010600030101010101" pitchFamily="2" charset="-122"/>
              </a:rPr>
              <a:t>表示，它由</a:t>
            </a:r>
            <a:r>
              <a:rPr lang="zh-CN" altLang="en-US" sz="2400" b="1" dirty="0" smtClean="0">
                <a:solidFill>
                  <a:srgbClr val="FF0000"/>
                </a:solidFill>
                <a:ea typeface="宋体" panose="02010600030101010101" pitchFamily="2" charset="-122"/>
              </a:rPr>
              <a:t>节点</a:t>
            </a:r>
            <a:r>
              <a:rPr lang="zh-CN" altLang="en-US" sz="2400" b="1" dirty="0" smtClean="0">
                <a:ea typeface="宋体" panose="02010600030101010101" pitchFamily="2" charset="-122"/>
              </a:rPr>
              <a:t>和</a:t>
            </a:r>
            <a:r>
              <a:rPr lang="zh-CN" altLang="en-US" sz="2400" b="1" dirty="0" smtClean="0">
                <a:solidFill>
                  <a:srgbClr val="FF0000"/>
                </a:solidFill>
                <a:ea typeface="宋体" panose="02010600030101010101" pitchFamily="2" charset="-122"/>
              </a:rPr>
              <a:t>弧或链线</a:t>
            </a:r>
            <a:r>
              <a:rPr lang="zh-CN" altLang="en-US" sz="2400" b="1" dirty="0" smtClean="0">
                <a:ea typeface="宋体" panose="02010600030101010101" pitchFamily="2" charset="-122"/>
              </a:rPr>
              <a:t>组成。节点表示实体、概念和情况等，弧线表示节点间的关系。 </a:t>
            </a:r>
          </a:p>
          <a:p>
            <a:pPr lvl="1">
              <a:lnSpc>
                <a:spcPct val="120000"/>
              </a:lnSpc>
              <a:spcAft>
                <a:spcPct val="20000"/>
              </a:spcAft>
              <a:buClr>
                <a:schemeClr val="hlink"/>
              </a:buClr>
              <a:buFont typeface="Wingdings" panose="05000000000000000000" pitchFamily="2" charset="2"/>
              <a:buChar char="ü"/>
            </a:pPr>
            <a:r>
              <a:rPr lang="zh-CN" altLang="en-US" sz="2400" b="1" dirty="0" smtClean="0">
                <a:ea typeface="宋体" panose="02010600030101010101" pitchFamily="2" charset="-122"/>
              </a:rPr>
              <a:t>从</a:t>
            </a:r>
            <a:r>
              <a:rPr lang="zh-CN" altLang="en-US" sz="2400" b="1" dirty="0">
                <a:ea typeface="宋体" panose="02010600030101010101" pitchFamily="2" charset="-122"/>
              </a:rPr>
              <a:t>图论的观点看，语义网络是一个“</a:t>
            </a:r>
            <a:r>
              <a:rPr lang="zh-CN" altLang="en-US" sz="2400" b="1" dirty="0">
                <a:solidFill>
                  <a:srgbClr val="FF0000"/>
                </a:solidFill>
                <a:ea typeface="宋体" panose="02010600030101010101" pitchFamily="2" charset="-122"/>
              </a:rPr>
              <a:t>带标识的有向图</a:t>
            </a:r>
            <a:r>
              <a:rPr lang="zh-CN" altLang="en-US" sz="2400" b="1" dirty="0">
                <a:ea typeface="宋体" panose="02010600030101010101" pitchFamily="2" charset="-122"/>
              </a:rPr>
              <a:t>”</a:t>
            </a:r>
          </a:p>
          <a:p>
            <a:pPr lvl="2">
              <a:spcAft>
                <a:spcPct val="20000"/>
              </a:spcAft>
              <a:buClr>
                <a:srgbClr val="5226AA"/>
              </a:buClr>
              <a:buFont typeface="Wingdings" panose="05000000000000000000" pitchFamily="2" charset="2"/>
              <a:buChar char="p"/>
            </a:pPr>
            <a:r>
              <a:rPr lang="zh-CN" altLang="en-US" sz="2400" b="1" dirty="0">
                <a:solidFill>
                  <a:srgbClr val="006600"/>
                </a:solidFill>
                <a:ea typeface="宋体" panose="02010600030101010101" pitchFamily="2" charset="-122"/>
              </a:rPr>
              <a:t>有向图的节点代表实体</a:t>
            </a:r>
            <a:r>
              <a:rPr lang="zh-CN" altLang="en-US" sz="2400" b="1" dirty="0">
                <a:ea typeface="宋体" panose="02010600030101010101" pitchFamily="2" charset="-122"/>
              </a:rPr>
              <a:t>，表示各种事物、概念、情况、属性、状态、事件、动作等；</a:t>
            </a:r>
            <a:r>
              <a:rPr lang="zh-CN" altLang="en-US" sz="2400" b="1" dirty="0">
                <a:solidFill>
                  <a:srgbClr val="006600"/>
                </a:solidFill>
                <a:ea typeface="宋体" panose="02010600030101010101" pitchFamily="2" charset="-122"/>
              </a:rPr>
              <a:t>节点还可以是一个语义子网络，形成嵌套结构</a:t>
            </a:r>
            <a:r>
              <a:rPr lang="zh-CN" altLang="en-US" sz="2400" b="1" dirty="0">
                <a:ea typeface="宋体" panose="02010600030101010101" pitchFamily="2" charset="-122"/>
              </a:rPr>
              <a:t>。</a:t>
            </a:r>
          </a:p>
          <a:p>
            <a:pPr lvl="2">
              <a:spcAft>
                <a:spcPct val="20000"/>
              </a:spcAft>
              <a:buClr>
                <a:srgbClr val="5226AA"/>
              </a:buClr>
              <a:buFont typeface="Wingdings" panose="05000000000000000000" pitchFamily="2" charset="2"/>
              <a:buChar char="p"/>
            </a:pPr>
            <a:r>
              <a:rPr lang="zh-CN" altLang="en-US" sz="2400" b="1" dirty="0">
                <a:solidFill>
                  <a:srgbClr val="006600"/>
                </a:solidFill>
                <a:ea typeface="宋体" panose="02010600030101010101" pitchFamily="2" charset="-122"/>
              </a:rPr>
              <a:t>有向图的弧代表语义关系</a:t>
            </a:r>
            <a:r>
              <a:rPr lang="zh-CN" altLang="en-US" sz="2400" b="1" dirty="0">
                <a:ea typeface="宋体" panose="02010600030101010101" pitchFamily="2" charset="-122"/>
              </a:rPr>
              <a:t>，表示它所连结的两个实体之间的语义联系，它</a:t>
            </a:r>
            <a:r>
              <a:rPr lang="zh-CN" altLang="en-US" sz="2400" b="1" dirty="0">
                <a:solidFill>
                  <a:srgbClr val="006600"/>
                </a:solidFill>
                <a:ea typeface="宋体" panose="02010600030101010101" pitchFamily="2" charset="-122"/>
              </a:rPr>
              <a:t>必须带有标识</a:t>
            </a:r>
            <a:r>
              <a:rPr lang="zh-CN" altLang="en-US" sz="2400" b="1" dirty="0" smtClean="0">
                <a:ea typeface="宋体" panose="02010600030101010101" pitchFamily="2" charset="-122"/>
              </a:rPr>
              <a:t>。</a:t>
            </a:r>
            <a:endParaRPr lang="zh-CN" altLang="en-US" sz="2400" b="1" dirty="0">
              <a:ea typeface="宋体" panose="02010600030101010101" pitchFamily="2" charset="-122"/>
            </a:endParaRPr>
          </a:p>
        </p:txBody>
      </p:sp>
      <p:sp>
        <p:nvSpPr>
          <p:cNvPr id="2" name="矩形 1"/>
          <p:cNvSpPr/>
          <p:nvPr/>
        </p:nvSpPr>
        <p:spPr>
          <a:xfrm>
            <a:off x="5796136" y="116632"/>
            <a:ext cx="2948243" cy="461665"/>
          </a:xfrm>
          <a:prstGeom prst="rect">
            <a:avLst/>
          </a:prstGeom>
        </p:spPr>
        <p:txBody>
          <a:bodyPr wrap="none">
            <a:spAutoFit/>
          </a:bodyPr>
          <a:lstStyle/>
          <a:p>
            <a:r>
              <a:rPr lang="zh-CN" altLang="en-US" sz="2400" b="1" dirty="0">
                <a:latin typeface="Times New Roman" panose="02020603050405020304" pitchFamily="18" charset="0"/>
              </a:rPr>
              <a:t>什么是语义网络</a:t>
            </a:r>
            <a:r>
              <a:rPr lang="en-US" altLang="zh-CN" sz="2400" b="1" dirty="0">
                <a:latin typeface="Times New Roman" panose="02020603050405020304" pitchFamily="18" charset="0"/>
              </a:rPr>
              <a:t>(</a:t>
            </a:r>
            <a:r>
              <a:rPr lang="en-US" altLang="zh-CN" sz="2400" b="1" dirty="0" smtClean="0">
                <a:latin typeface="Times New Roman" panose="02020603050405020304" pitchFamily="18" charset="0"/>
              </a:rPr>
              <a:t>1/3)</a:t>
            </a:r>
            <a:endParaRPr lang="zh-CN" altLang="en-US" sz="2400" dirty="0"/>
          </a:p>
        </p:txBody>
      </p:sp>
    </p:spTree>
    <p:extLst>
      <p:ext uri="{BB962C8B-B14F-4D97-AF65-F5344CB8AC3E}">
        <p14:creationId xmlns:p14="http://schemas.microsoft.com/office/powerpoint/2010/main" val="25268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Effect transition="in" filter="circle(in)">
                                      <p:cBhvr>
                                        <p:cTn id="7" dur="2000"/>
                                        <p:tgtEl>
                                          <p:spTgt spid="494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94595">
                                            <p:txEl>
                                              <p:pRg st="1" end="1"/>
                                            </p:txEl>
                                          </p:spTgt>
                                        </p:tgtEl>
                                        <p:attrNameLst>
                                          <p:attrName>style.visibility</p:attrName>
                                        </p:attrNameLst>
                                      </p:cBhvr>
                                      <p:to>
                                        <p:strVal val="visible"/>
                                      </p:to>
                                    </p:set>
                                    <p:animEffect transition="in" filter="circle(in)">
                                      <p:cBhvr>
                                        <p:cTn id="12" dur="2000"/>
                                        <p:tgtEl>
                                          <p:spTgt spid="494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94595">
                                            <p:txEl>
                                              <p:pRg st="2" end="2"/>
                                            </p:txEl>
                                          </p:spTgt>
                                        </p:tgtEl>
                                        <p:attrNameLst>
                                          <p:attrName>style.visibility</p:attrName>
                                        </p:attrNameLst>
                                      </p:cBhvr>
                                      <p:to>
                                        <p:strVal val="visible"/>
                                      </p:to>
                                    </p:set>
                                    <p:animEffect transition="in" filter="circle(in)">
                                      <p:cBhvr>
                                        <p:cTn id="17" dur="2000"/>
                                        <p:tgtEl>
                                          <p:spTgt spid="494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94595">
                                            <p:txEl>
                                              <p:pRg st="3" end="3"/>
                                            </p:txEl>
                                          </p:spTgt>
                                        </p:tgtEl>
                                        <p:attrNameLst>
                                          <p:attrName>style.visibility</p:attrName>
                                        </p:attrNameLst>
                                      </p:cBhvr>
                                      <p:to>
                                        <p:strVal val="visible"/>
                                      </p:to>
                                    </p:set>
                                    <p:animEffect transition="in" filter="circle(in)">
                                      <p:cBhvr>
                                        <p:cTn id="22" dur="2000"/>
                                        <p:tgtEl>
                                          <p:spTgt spid="494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94595">
                                            <p:txEl>
                                              <p:pRg st="4" end="4"/>
                                            </p:txEl>
                                          </p:spTgt>
                                        </p:tgtEl>
                                        <p:attrNameLst>
                                          <p:attrName>style.visibility</p:attrName>
                                        </p:attrNameLst>
                                      </p:cBhvr>
                                      <p:to>
                                        <p:strVal val="visible"/>
                                      </p:to>
                                    </p:set>
                                    <p:animEffect transition="in" filter="circle(in)">
                                      <p:cBhvr>
                                        <p:cTn id="27" dur="2000"/>
                                        <p:tgtEl>
                                          <p:spTgt spid="494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a:xfrm>
            <a:off x="0" y="1817440"/>
            <a:ext cx="8712968" cy="5040560"/>
          </a:xfrm>
        </p:spPr>
        <p:txBody>
          <a:bodyPr>
            <a:noAutofit/>
          </a:bodyPr>
          <a:lstStyle/>
          <a:p>
            <a:pPr>
              <a:spcAft>
                <a:spcPct val="20000"/>
              </a:spcAft>
            </a:pPr>
            <a:r>
              <a:rPr lang="zh-CN" altLang="en-US" sz="2800" b="1" dirty="0" smtClean="0">
                <a:solidFill>
                  <a:schemeClr val="tx2"/>
                </a:solidFill>
                <a:latin typeface="幼圆" panose="02010509060101010101" pitchFamily="49" charset="-122"/>
                <a:ea typeface="幼圆" panose="02010509060101010101" pitchFamily="49" charset="-122"/>
              </a:rPr>
              <a:t>  状态空间法</a:t>
            </a:r>
            <a:r>
              <a:rPr lang="zh-CN" altLang="en-US" sz="2800" b="1" dirty="0">
                <a:solidFill>
                  <a:schemeClr val="tx2"/>
                </a:solidFill>
                <a:latin typeface="幼圆" panose="02010509060101010101" pitchFamily="49" charset="-122"/>
                <a:ea typeface="幼圆" panose="02010509060101010101" pitchFamily="49" charset="-122"/>
              </a:rPr>
              <a:t>的三要素</a:t>
            </a:r>
          </a:p>
          <a:p>
            <a:pPr lvl="1">
              <a:spcAft>
                <a:spcPct val="20000"/>
              </a:spcAft>
              <a:buClr>
                <a:srgbClr val="5B2ABC"/>
              </a:buClr>
              <a:buFont typeface="Wingdings" panose="05000000000000000000" pitchFamily="2" charset="2"/>
              <a:buChar char="p"/>
            </a:pPr>
            <a:r>
              <a:rPr lang="en-US" altLang="zh-CN" sz="2400" b="1" dirty="0">
                <a:solidFill>
                  <a:srgbClr val="5B2ABC"/>
                </a:solidFill>
                <a:latin typeface="Times New Roman" panose="02020603050405020304" pitchFamily="18" charset="0"/>
                <a:ea typeface="宋体" panose="02010600030101010101" pitchFamily="2" charset="-122"/>
              </a:rPr>
              <a:t>(1) </a:t>
            </a:r>
            <a:r>
              <a:rPr lang="zh-CN" altLang="en-US" sz="2400" b="1" dirty="0">
                <a:solidFill>
                  <a:srgbClr val="5B2ABC"/>
                </a:solidFill>
                <a:latin typeface="Times New Roman" panose="02020603050405020304" pitchFamily="18" charset="0"/>
                <a:ea typeface="宋体" panose="02010600030101010101" pitchFamily="2" charset="-122"/>
              </a:rPr>
              <a:t>状态（</a:t>
            </a:r>
            <a:r>
              <a:rPr lang="en-US" altLang="zh-CN" sz="2400" b="1" dirty="0">
                <a:solidFill>
                  <a:srgbClr val="5B2ABC"/>
                </a:solidFill>
                <a:latin typeface="Times New Roman" panose="02020603050405020304" pitchFamily="18" charset="0"/>
                <a:ea typeface="宋体" panose="02010600030101010101" pitchFamily="2" charset="-122"/>
              </a:rPr>
              <a:t>state</a:t>
            </a:r>
            <a:r>
              <a:rPr lang="zh-CN" altLang="en-US" sz="2400" b="1" dirty="0">
                <a:solidFill>
                  <a:srgbClr val="5B2ABC"/>
                </a:solidFill>
                <a:latin typeface="Times New Roman" panose="02020603050405020304" pitchFamily="18" charset="0"/>
                <a:ea typeface="宋体" panose="02010600030101010101" pitchFamily="2" charset="-122"/>
              </a:rPr>
              <a:t>）</a:t>
            </a:r>
            <a:r>
              <a:rPr lang="zh-CN" altLang="en-US" sz="2400" b="1" dirty="0" smtClean="0">
                <a:solidFill>
                  <a:srgbClr val="5B2ABC"/>
                </a:solidFill>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为</a:t>
            </a:r>
            <a:r>
              <a:rPr lang="zh-CN" altLang="en-US" sz="2400" b="1" dirty="0" smtClean="0">
                <a:latin typeface="Times New Roman" panose="02020603050405020304" pitchFamily="18" charset="0"/>
                <a:ea typeface="宋体" panose="02010600030101010101" pitchFamily="2" charset="-122"/>
              </a:rPr>
              <a:t>描述</a:t>
            </a:r>
            <a:r>
              <a:rPr lang="zh-CN" altLang="en-US" sz="2400" b="1" dirty="0">
                <a:latin typeface="Times New Roman" panose="02020603050405020304" pitchFamily="18" charset="0"/>
                <a:ea typeface="宋体" panose="02010600030101010101" pitchFamily="2" charset="-122"/>
              </a:rPr>
              <a:t>某类不同事物间的差别而引入的一组最少变量 </a:t>
            </a:r>
            <a:r>
              <a:rPr lang="en-US" altLang="zh-CN" sz="2400" b="1" dirty="0">
                <a:latin typeface="Times New Roman" panose="02020603050405020304" pitchFamily="18" charset="0"/>
                <a:ea typeface="宋体" panose="02010600030101010101" pitchFamily="2" charset="-122"/>
              </a:rPr>
              <a:t>q</a:t>
            </a:r>
            <a:r>
              <a:rPr lang="en-US" altLang="zh-CN" sz="40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q</a:t>
            </a:r>
            <a:r>
              <a:rPr lang="en-US" altLang="zh-CN" sz="40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q</a:t>
            </a:r>
            <a:r>
              <a:rPr lang="en-US" altLang="zh-CN" sz="4000" b="1" baseline="-25000" dirty="0" err="1">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的有序集合，是表示问题解法中每一步问题状况的数据结构。有序集合中每个元素</a:t>
            </a:r>
            <a:r>
              <a:rPr lang="en-US" altLang="zh-CN" sz="2400" b="1" dirty="0">
                <a:latin typeface="Times New Roman" panose="02020603050405020304" pitchFamily="18" charset="0"/>
                <a:ea typeface="宋体" panose="02010600030101010101" pitchFamily="2" charset="-122"/>
              </a:rPr>
              <a:t>q</a:t>
            </a:r>
            <a:r>
              <a:rPr lang="en-US" altLang="zh-CN" sz="40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0,1,...,</a:t>
            </a:r>
            <a:r>
              <a:rPr lang="en-US" altLang="zh-CN" sz="2400" b="1" i="1" dirty="0">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）为集合的分量，称为</a:t>
            </a:r>
            <a:r>
              <a:rPr lang="zh-CN" altLang="en-US" sz="2400" b="1" dirty="0">
                <a:solidFill>
                  <a:srgbClr val="FF0000"/>
                </a:solidFill>
                <a:latin typeface="Times New Roman" panose="02020603050405020304" pitchFamily="18" charset="0"/>
                <a:ea typeface="华文行楷" panose="02010800040101010101" pitchFamily="2" charset="-122"/>
              </a:rPr>
              <a:t>状态变量</a:t>
            </a:r>
            <a:r>
              <a:rPr lang="zh-CN" altLang="en-US" sz="2400" b="1" dirty="0">
                <a:latin typeface="Times New Roman" panose="02020603050405020304" pitchFamily="18" charset="0"/>
                <a:ea typeface="宋体" panose="02010600030101010101" pitchFamily="2" charset="-122"/>
              </a:rPr>
              <a:t>。给定每个分量的一组值就得到一个具体的状态。</a:t>
            </a:r>
            <a:endParaRPr lang="en-US" altLang="zh-CN" sz="2400" b="1" dirty="0">
              <a:latin typeface="Times New Roman" panose="02020603050405020304" pitchFamily="18" charset="0"/>
              <a:ea typeface="宋体" panose="02010600030101010101" pitchFamily="2" charset="-122"/>
            </a:endParaRPr>
          </a:p>
          <a:p>
            <a:pPr lvl="1">
              <a:spcAft>
                <a:spcPct val="20000"/>
              </a:spcAft>
              <a:buClr>
                <a:srgbClr val="5B2ABC"/>
              </a:buClr>
              <a:buFont typeface="Wingdings" panose="05000000000000000000" pitchFamily="2" charset="2"/>
              <a:buChar char="p"/>
            </a:pPr>
            <a:r>
              <a:rPr lang="zh-CN" altLang="en-US" sz="2400" b="1" dirty="0">
                <a:solidFill>
                  <a:srgbClr val="5B2ABC"/>
                </a:solidFill>
                <a:latin typeface="Times New Roman" panose="02020603050405020304" pitchFamily="18" charset="0"/>
                <a:ea typeface="宋体" panose="02010600030101010101" pitchFamily="2" charset="-122"/>
              </a:rPr>
              <a:t> </a:t>
            </a:r>
            <a:r>
              <a:rPr lang="en-US" altLang="zh-CN" sz="2400" b="1" dirty="0">
                <a:solidFill>
                  <a:srgbClr val="5B2ABC"/>
                </a:solidFill>
                <a:latin typeface="Times New Roman" panose="02020603050405020304" pitchFamily="18" charset="0"/>
                <a:ea typeface="宋体" panose="02010600030101010101" pitchFamily="2" charset="-122"/>
              </a:rPr>
              <a:t>(2) </a:t>
            </a:r>
            <a:r>
              <a:rPr lang="zh-CN" altLang="en-US" sz="2400" b="1" dirty="0">
                <a:solidFill>
                  <a:srgbClr val="5B2ABC"/>
                </a:solidFill>
                <a:latin typeface="Times New Roman" panose="02020603050405020304" pitchFamily="18" charset="0"/>
                <a:ea typeface="宋体" panose="02010600030101010101" pitchFamily="2" charset="-122"/>
              </a:rPr>
              <a:t>算符（</a:t>
            </a:r>
            <a:r>
              <a:rPr lang="en-US" altLang="zh-CN" sz="2400" b="1" dirty="0">
                <a:solidFill>
                  <a:srgbClr val="5B2ABC"/>
                </a:solidFill>
                <a:latin typeface="Times New Roman" panose="02020603050405020304" pitchFamily="18" charset="0"/>
                <a:ea typeface="宋体" panose="02010600030101010101" pitchFamily="2" charset="-122"/>
              </a:rPr>
              <a:t>operator</a:t>
            </a:r>
            <a:r>
              <a:rPr lang="zh-CN" altLang="en-US" sz="2400" b="1" dirty="0">
                <a:solidFill>
                  <a:srgbClr val="5B2ABC"/>
                </a:solidFill>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使问题从一种状态变化为另一种状态的手段称为操作符或算符</a:t>
            </a:r>
            <a:r>
              <a:rPr lang="zh-CN" altLang="en-US" sz="2400" b="1" dirty="0" smtClean="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可</a:t>
            </a:r>
            <a:r>
              <a:rPr lang="zh-CN" altLang="en-US" sz="2400" b="1" dirty="0" smtClean="0">
                <a:latin typeface="Times New Roman" panose="02020603050405020304" pitchFamily="18" charset="0"/>
                <a:ea typeface="宋体" panose="02010600030101010101" pitchFamily="2" charset="-122"/>
              </a:rPr>
              <a:t>为走步、过程、规则、数学算子、运算符号和逻辑符号。</a:t>
            </a:r>
            <a:endParaRPr lang="zh-CN" altLang="en-US" sz="2400" b="1" dirty="0">
              <a:latin typeface="Times New Roman" panose="02020603050405020304" pitchFamily="18" charset="0"/>
              <a:ea typeface="宋体" panose="02010600030101010101" pitchFamily="2" charset="-122"/>
            </a:endParaRPr>
          </a:p>
          <a:p>
            <a:pPr lvl="1">
              <a:spcAft>
                <a:spcPct val="20000"/>
              </a:spcAft>
              <a:buClr>
                <a:srgbClr val="5B2ABC"/>
              </a:buClr>
              <a:buFont typeface="Wingdings" panose="05000000000000000000" pitchFamily="2" charset="2"/>
              <a:buChar char="p"/>
            </a:pPr>
            <a:r>
              <a:rPr lang="zh-CN" altLang="en-US" sz="2400" b="1" dirty="0">
                <a:solidFill>
                  <a:srgbClr val="5B2ABC"/>
                </a:solidFill>
                <a:latin typeface="Times New Roman" panose="02020603050405020304" pitchFamily="18" charset="0"/>
                <a:ea typeface="宋体" panose="02010600030101010101" pitchFamily="2" charset="-122"/>
              </a:rPr>
              <a:t> </a:t>
            </a:r>
            <a:r>
              <a:rPr lang="en-US" altLang="zh-CN" sz="2400" b="1" dirty="0">
                <a:solidFill>
                  <a:srgbClr val="5B2ABC"/>
                </a:solidFill>
                <a:latin typeface="Times New Roman" panose="02020603050405020304" pitchFamily="18" charset="0"/>
                <a:ea typeface="宋体" panose="02010600030101010101" pitchFamily="2" charset="-122"/>
              </a:rPr>
              <a:t>(3) </a:t>
            </a:r>
            <a:r>
              <a:rPr lang="zh-CN" altLang="en-US" sz="2400" b="1" dirty="0" smtClean="0">
                <a:solidFill>
                  <a:srgbClr val="5B2ABC"/>
                </a:solidFill>
                <a:latin typeface="Times New Roman" panose="02020603050405020304" pitchFamily="18" charset="0"/>
              </a:rPr>
              <a:t>状态空间（</a:t>
            </a:r>
            <a:r>
              <a:rPr lang="en-US" altLang="zh-CN" sz="2400" b="1" dirty="0" smtClean="0">
                <a:solidFill>
                  <a:srgbClr val="5B2ABC"/>
                </a:solidFill>
                <a:latin typeface="Times New Roman" panose="02020603050405020304" pitchFamily="18" charset="0"/>
              </a:rPr>
              <a:t>state space</a:t>
            </a:r>
            <a:r>
              <a:rPr lang="zh-CN" altLang="en-US" sz="2400" b="1" dirty="0" smtClean="0">
                <a:solidFill>
                  <a:srgbClr val="5B2ABC"/>
                </a:solidFill>
                <a:latin typeface="Times New Roman" panose="02020603050405020304" pitchFamily="18" charset="0"/>
              </a:rPr>
              <a:t>）：</a:t>
            </a:r>
            <a:r>
              <a:rPr lang="zh-CN" altLang="zh-CN" sz="2400" b="1" kern="0" dirty="0" smtClean="0">
                <a:latin typeface="Times New Roman" panose="02020603050405020304" pitchFamily="18" charset="0"/>
              </a:rPr>
              <a:t>是</a:t>
            </a:r>
            <a:r>
              <a:rPr lang="zh-CN" altLang="en-US" sz="2400" b="1" kern="0" dirty="0">
                <a:latin typeface="Times New Roman" panose="02020603050405020304" pitchFamily="18" charset="0"/>
              </a:rPr>
              <a:t>一</a:t>
            </a:r>
            <a:r>
              <a:rPr lang="zh-CN" altLang="en-US" sz="2400" b="1" kern="0" dirty="0" smtClean="0">
                <a:latin typeface="Times New Roman" panose="02020603050405020304" pitchFamily="18" charset="0"/>
              </a:rPr>
              <a:t>个表示该</a:t>
            </a:r>
            <a:r>
              <a:rPr lang="zh-CN" altLang="zh-CN" sz="2400" b="1" kern="0" dirty="0" smtClean="0">
                <a:latin typeface="Times New Roman" panose="02020603050405020304" pitchFamily="18" charset="0"/>
              </a:rPr>
              <a:t>问题全部可</a:t>
            </a:r>
            <a:r>
              <a:rPr lang="zh-CN" altLang="en-US" sz="2400" b="1" kern="0" dirty="0" smtClean="0">
                <a:latin typeface="Times New Roman" panose="02020603050405020304" pitchFamily="18" charset="0"/>
              </a:rPr>
              <a:t>能状态及其关系的图</a:t>
            </a:r>
            <a:r>
              <a:rPr lang="zh-CN" altLang="zh-CN" sz="2400" b="1" kern="0" dirty="0" smtClean="0">
                <a:latin typeface="Times New Roman" panose="02020603050405020304" pitchFamily="18" charset="0"/>
              </a:rPr>
              <a:t>。 </a:t>
            </a:r>
            <a:r>
              <a:rPr lang="zh-CN" altLang="en-US" sz="2400" b="1" dirty="0" smtClean="0">
                <a:latin typeface="Times New Roman" panose="02020603050405020304" pitchFamily="18" charset="0"/>
                <a:ea typeface="宋体" panose="02010600030101010101" pitchFamily="2" charset="-122"/>
              </a:rPr>
              <a:t>它</a:t>
            </a:r>
            <a:r>
              <a:rPr lang="zh-CN" altLang="en-US" sz="2400" b="1" dirty="0">
                <a:latin typeface="Times New Roman" panose="02020603050405020304" pitchFamily="18" charset="0"/>
                <a:ea typeface="宋体" panose="02010600030101010101" pitchFamily="2" charset="-122"/>
              </a:rPr>
              <a:t>包含三种说明的集合，即三元状态（</a:t>
            </a:r>
            <a:r>
              <a:rPr lang="en-US" altLang="zh-CN" sz="2400" b="1" dirty="0">
                <a:latin typeface="Times New Roman" panose="02020603050405020304" pitchFamily="18" charset="0"/>
                <a:ea typeface="宋体" panose="02010600030101010101" pitchFamily="2" charset="-122"/>
              </a:rPr>
              <a:t>S</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F</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G</a:t>
            </a:r>
            <a:r>
              <a:rPr lang="zh-CN" altLang="en-US" sz="2400" b="1" dirty="0">
                <a:latin typeface="Times New Roman" panose="02020603050405020304" pitchFamily="18" charset="0"/>
                <a:ea typeface="宋体" panose="02010600030101010101" pitchFamily="2" charset="-122"/>
              </a:rPr>
              <a:t>）。</a:t>
            </a:r>
            <a:r>
              <a:rPr lang="en-US" altLang="zh-CN" sz="2400" b="1" dirty="0">
                <a:solidFill>
                  <a:schemeClr val="tx2"/>
                </a:solidFill>
                <a:latin typeface="Times New Roman" panose="02020603050405020304" pitchFamily="18" charset="0"/>
                <a:ea typeface="隶书" panose="02010509060101010101" pitchFamily="49" charset="-122"/>
              </a:rPr>
              <a:t>S</a:t>
            </a:r>
            <a:r>
              <a:rPr lang="zh-CN" altLang="en-US" sz="2400" b="1" dirty="0">
                <a:solidFill>
                  <a:schemeClr val="tx2"/>
                </a:solidFill>
                <a:latin typeface="Times New Roman" panose="02020603050405020304" pitchFamily="18" charset="0"/>
                <a:ea typeface="隶书" panose="02010509060101010101" pitchFamily="49" charset="-122"/>
              </a:rPr>
              <a:t>：所有可能的问题初始状态集合；</a:t>
            </a:r>
            <a:r>
              <a:rPr lang="en-US" altLang="zh-CN" sz="2400" b="1" dirty="0">
                <a:solidFill>
                  <a:schemeClr val="tx2"/>
                </a:solidFill>
                <a:latin typeface="Times New Roman" panose="02020603050405020304" pitchFamily="18" charset="0"/>
                <a:ea typeface="隶书" panose="02010509060101010101" pitchFamily="49" charset="-122"/>
              </a:rPr>
              <a:t>F</a:t>
            </a:r>
            <a:r>
              <a:rPr lang="zh-CN" altLang="en-US" sz="2400" b="1" dirty="0">
                <a:solidFill>
                  <a:schemeClr val="tx2"/>
                </a:solidFill>
                <a:latin typeface="Times New Roman" panose="02020603050405020304" pitchFamily="18" charset="0"/>
                <a:ea typeface="隶书" panose="02010509060101010101" pitchFamily="49" charset="-122"/>
              </a:rPr>
              <a:t>：操作符集合；</a:t>
            </a:r>
            <a:r>
              <a:rPr lang="en-US" altLang="zh-CN" sz="2400" b="1" dirty="0">
                <a:solidFill>
                  <a:schemeClr val="tx2"/>
                </a:solidFill>
                <a:latin typeface="Times New Roman" panose="02020603050405020304" pitchFamily="18" charset="0"/>
                <a:ea typeface="隶书" panose="02010509060101010101" pitchFamily="49" charset="-122"/>
              </a:rPr>
              <a:t>G</a:t>
            </a:r>
            <a:r>
              <a:rPr lang="zh-CN" altLang="en-US" sz="2400" b="1" dirty="0">
                <a:solidFill>
                  <a:schemeClr val="tx2"/>
                </a:solidFill>
                <a:latin typeface="Times New Roman" panose="02020603050405020304" pitchFamily="18" charset="0"/>
                <a:ea typeface="隶书" panose="02010509060101010101" pitchFamily="49" charset="-122"/>
              </a:rPr>
              <a:t>：目标状态集合。</a:t>
            </a:r>
          </a:p>
          <a:p>
            <a:endParaRPr lang="zh-CN" altLang="en-US" sz="2400" b="1" dirty="0">
              <a:solidFill>
                <a:schemeClr val="tx2"/>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141161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fade">
                                      <p:cBhvr>
                                        <p:cTn id="7" dur="1000"/>
                                        <p:tgtEl>
                                          <p:spTgt spid="340995">
                                            <p:txEl>
                                              <p:pRg st="0" end="0"/>
                                            </p:txEl>
                                          </p:spTgt>
                                        </p:tgtEl>
                                      </p:cBhvr>
                                    </p:animEffect>
                                    <p:anim calcmode="lin" valueType="num">
                                      <p:cBhvr>
                                        <p:cTn id="8" dur="1000" fill="hold"/>
                                        <p:tgtEl>
                                          <p:spTgt spid="3409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09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0995">
                                            <p:txEl>
                                              <p:pRg st="1" end="1"/>
                                            </p:txEl>
                                          </p:spTgt>
                                        </p:tgtEl>
                                        <p:attrNameLst>
                                          <p:attrName>style.visibility</p:attrName>
                                        </p:attrNameLst>
                                      </p:cBhvr>
                                      <p:to>
                                        <p:strVal val="visible"/>
                                      </p:to>
                                    </p:set>
                                    <p:animEffect transition="in" filter="fade">
                                      <p:cBhvr>
                                        <p:cTn id="14" dur="1000"/>
                                        <p:tgtEl>
                                          <p:spTgt spid="340995">
                                            <p:txEl>
                                              <p:pRg st="1" end="1"/>
                                            </p:txEl>
                                          </p:spTgt>
                                        </p:tgtEl>
                                      </p:cBhvr>
                                    </p:animEffect>
                                    <p:anim calcmode="lin" valueType="num">
                                      <p:cBhvr>
                                        <p:cTn id="15" dur="1000" fill="hold"/>
                                        <p:tgtEl>
                                          <p:spTgt spid="3409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09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0995">
                                            <p:txEl>
                                              <p:pRg st="2" end="2"/>
                                            </p:txEl>
                                          </p:spTgt>
                                        </p:tgtEl>
                                        <p:attrNameLst>
                                          <p:attrName>style.visibility</p:attrName>
                                        </p:attrNameLst>
                                      </p:cBhvr>
                                      <p:to>
                                        <p:strVal val="visible"/>
                                      </p:to>
                                    </p:set>
                                    <p:animEffect transition="in" filter="fade">
                                      <p:cBhvr>
                                        <p:cTn id="21" dur="1000"/>
                                        <p:tgtEl>
                                          <p:spTgt spid="340995">
                                            <p:txEl>
                                              <p:pRg st="2" end="2"/>
                                            </p:txEl>
                                          </p:spTgt>
                                        </p:tgtEl>
                                      </p:cBhvr>
                                    </p:animEffect>
                                    <p:anim calcmode="lin" valueType="num">
                                      <p:cBhvr>
                                        <p:cTn id="22" dur="10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09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0995">
                                            <p:txEl>
                                              <p:pRg st="3" end="3"/>
                                            </p:txEl>
                                          </p:spTgt>
                                        </p:tgtEl>
                                        <p:attrNameLst>
                                          <p:attrName>style.visibility</p:attrName>
                                        </p:attrNameLst>
                                      </p:cBhvr>
                                      <p:to>
                                        <p:strVal val="visible"/>
                                      </p:to>
                                    </p:set>
                                    <p:animEffect transition="in" filter="fade">
                                      <p:cBhvr>
                                        <p:cTn id="28" dur="1000"/>
                                        <p:tgtEl>
                                          <p:spTgt spid="340995">
                                            <p:txEl>
                                              <p:pRg st="3" end="3"/>
                                            </p:txEl>
                                          </p:spTgt>
                                        </p:tgtEl>
                                      </p:cBhvr>
                                    </p:animEffect>
                                    <p:anim calcmode="lin" valueType="num">
                                      <p:cBhvr>
                                        <p:cTn id="29" dur="1000" fill="hold"/>
                                        <p:tgtEl>
                                          <p:spTgt spid="3409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09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half" idx="4294967295"/>
          </p:nvPr>
        </p:nvSpPr>
        <p:spPr>
          <a:xfrm>
            <a:off x="611560" y="980728"/>
            <a:ext cx="7128792" cy="804862"/>
          </a:xfrm>
        </p:spPr>
        <p:txBody>
          <a:bodyPr>
            <a:noAutofit/>
          </a:bodyPr>
          <a:lstStyle/>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语义基元</a:t>
            </a:r>
          </a:p>
          <a:p>
            <a:pPr lvl="1">
              <a:buClr>
                <a:schemeClr val="hlink"/>
              </a:buClr>
              <a:buFont typeface="Wingdings" panose="05000000000000000000" pitchFamily="2" charset="2"/>
              <a:buChar char="ü"/>
            </a:pPr>
            <a:r>
              <a:rPr lang="zh-CN" altLang="en-US" sz="2400" b="1" dirty="0">
                <a:latin typeface="Times New Roman" panose="02020603050405020304" pitchFamily="18" charset="0"/>
                <a:ea typeface="宋体" panose="02010600030101010101" pitchFamily="2" charset="-122"/>
              </a:rPr>
              <a:t>语义网络中最基本的语义单元称为</a:t>
            </a:r>
            <a:r>
              <a:rPr lang="zh-CN" altLang="en-US" sz="2400" b="1" dirty="0">
                <a:solidFill>
                  <a:srgbClr val="FF0000"/>
                </a:solidFill>
                <a:latin typeface="Times New Roman" panose="02020603050405020304" pitchFamily="18" charset="0"/>
                <a:ea typeface="宋体" panose="02010600030101010101" pitchFamily="2" charset="-122"/>
              </a:rPr>
              <a:t>语义基元</a:t>
            </a:r>
            <a:r>
              <a:rPr lang="zh-CN" altLang="en-US" sz="2400" b="1" dirty="0">
                <a:latin typeface="Times New Roman" panose="02020603050405020304" pitchFamily="18" charset="0"/>
                <a:ea typeface="宋体" panose="02010600030101010101" pitchFamily="2" charset="-122"/>
              </a:rPr>
              <a:t>，可用三元组表示为：</a:t>
            </a:r>
          </a:p>
          <a:p>
            <a:pPr lvl="1">
              <a:buClr>
                <a:schemeClr val="hlink"/>
              </a:buClr>
            </a:pPr>
            <a:r>
              <a:rPr lang="zh-CN" altLang="en-US" sz="2400" b="1" dirty="0">
                <a:latin typeface="Times New Roman" panose="02020603050405020304" pitchFamily="18" charset="0"/>
                <a:ea typeface="宋体" panose="02010600030101010101" pitchFamily="2" charset="-122"/>
              </a:rPr>
              <a:t>                          （节点</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，链，节点</a:t>
            </a: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a:t>
            </a:r>
          </a:p>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基本网元</a:t>
            </a:r>
          </a:p>
          <a:p>
            <a:pPr lvl="1">
              <a:buClr>
                <a:schemeClr val="hlink"/>
              </a:buClr>
              <a:buFont typeface="Wingdings" panose="05000000000000000000" pitchFamily="2" charset="2"/>
              <a:buChar char="ü"/>
            </a:pPr>
            <a:r>
              <a:rPr lang="zh-CN" altLang="en-US" sz="2400" b="1" dirty="0">
                <a:latin typeface="Times New Roman" panose="02020603050405020304" pitchFamily="18" charset="0"/>
                <a:ea typeface="宋体" panose="02010600030101010101" pitchFamily="2" charset="-122"/>
              </a:rPr>
              <a:t>指一个</a:t>
            </a:r>
            <a:r>
              <a:rPr lang="zh-CN" altLang="en-US" sz="2400" b="1" dirty="0">
                <a:solidFill>
                  <a:srgbClr val="FF0000"/>
                </a:solidFill>
                <a:latin typeface="Times New Roman" panose="02020603050405020304" pitchFamily="18" charset="0"/>
                <a:ea typeface="宋体" panose="02010600030101010101" pitchFamily="2" charset="-122"/>
              </a:rPr>
              <a:t>语义基元对应的有向图</a:t>
            </a:r>
          </a:p>
          <a:p>
            <a:pPr lvl="2">
              <a:buClr>
                <a:srgbClr val="5226AA"/>
              </a:buClr>
              <a:buFont typeface="Wingdings" panose="05000000000000000000" pitchFamily="2" charset="2"/>
              <a:buChar char="p"/>
            </a:pPr>
            <a:r>
              <a:rPr lang="zh-CN" altLang="en-US" sz="2000" b="1" dirty="0">
                <a:solidFill>
                  <a:srgbClr val="006600"/>
                </a:solidFill>
                <a:latin typeface="Times New Roman" panose="02020603050405020304" pitchFamily="18" charset="0"/>
                <a:ea typeface="宋体" panose="02010600030101010101" pitchFamily="2" charset="-122"/>
              </a:rPr>
              <a:t>例如：</a:t>
            </a:r>
            <a:r>
              <a:rPr lang="zh-CN" altLang="en-US" sz="2000" b="1" dirty="0">
                <a:latin typeface="Times New Roman" panose="02020603050405020304" pitchFamily="18" charset="0"/>
                <a:ea typeface="宋体" panose="02010600030101010101" pitchFamily="2" charset="-122"/>
              </a:rPr>
              <a:t>若有语义基元（</a:t>
            </a:r>
            <a:r>
              <a:rPr lang="en-US" altLang="zh-CN" sz="2000" b="1" dirty="0">
                <a:latin typeface="Times New Roman" panose="02020603050405020304" pitchFamily="18" charset="0"/>
                <a:ea typeface="宋体" panose="02010600030101010101" pitchFamily="2" charset="-122"/>
              </a:rPr>
              <a:t>A, R, B</a:t>
            </a:r>
            <a:r>
              <a:rPr lang="zh-CN" altLang="en-US" sz="2000" b="1" dirty="0">
                <a:latin typeface="Times New Roman" panose="02020603050405020304" pitchFamily="18" charset="0"/>
                <a:ea typeface="宋体" panose="02010600030101010101" pitchFamily="2" charset="-122"/>
              </a:rPr>
              <a:t>），其中，</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分别表示两个结点，</a:t>
            </a:r>
            <a:r>
              <a:rPr lang="en-US" altLang="zh-CN" sz="2000" b="1" dirty="0">
                <a:latin typeface="Times New Roman" panose="02020603050405020304" pitchFamily="18" charset="0"/>
                <a:ea typeface="宋体" panose="02010600030101010101" pitchFamily="2" charset="-122"/>
              </a:rPr>
              <a:t>R</a:t>
            </a:r>
            <a:r>
              <a:rPr lang="zh-CN" altLang="en-US" sz="2000" b="1" dirty="0">
                <a:latin typeface="Times New Roman" panose="02020603050405020304" pitchFamily="18" charset="0"/>
                <a:ea typeface="宋体" panose="02010600030101010101" pitchFamily="2" charset="-122"/>
              </a:rPr>
              <a:t>表示</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与</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之间的某种语义联系，则它所对应的基本网元如下图所示：</a:t>
            </a:r>
          </a:p>
        </p:txBody>
      </p:sp>
      <p:grpSp>
        <p:nvGrpSpPr>
          <p:cNvPr id="495620" name="Group 4"/>
          <p:cNvGrpSpPr>
            <a:grpSpLocks/>
          </p:cNvGrpSpPr>
          <p:nvPr/>
        </p:nvGrpSpPr>
        <p:grpSpPr bwMode="auto">
          <a:xfrm>
            <a:off x="2843808" y="5157192"/>
            <a:ext cx="3124200" cy="762000"/>
            <a:chOff x="2084" y="3148"/>
            <a:chExt cx="1861" cy="386"/>
          </a:xfrm>
        </p:grpSpPr>
        <p:sp>
          <p:nvSpPr>
            <p:cNvPr id="495621" name="Rectangle 5"/>
            <p:cNvSpPr>
              <a:spLocks noChangeArrowheads="1"/>
            </p:cNvSpPr>
            <p:nvPr/>
          </p:nvSpPr>
          <p:spPr bwMode="auto">
            <a:xfrm>
              <a:off x="2084" y="3216"/>
              <a:ext cx="635" cy="31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Arial" panose="020B0604020202020204" pitchFamily="34" charset="0"/>
                  <a:ea typeface="宋体" panose="02010600030101010101" pitchFamily="2" charset="-122"/>
                </a:rPr>
                <a:t>A</a:t>
              </a:r>
            </a:p>
          </p:txBody>
        </p:sp>
        <p:sp>
          <p:nvSpPr>
            <p:cNvPr id="495622" name="Rectangle 6"/>
            <p:cNvSpPr>
              <a:spLocks noChangeArrowheads="1"/>
            </p:cNvSpPr>
            <p:nvPr/>
          </p:nvSpPr>
          <p:spPr bwMode="auto">
            <a:xfrm>
              <a:off x="3264" y="3216"/>
              <a:ext cx="681" cy="31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Arial" panose="020B0604020202020204" pitchFamily="34" charset="0"/>
                  <a:ea typeface="宋体" panose="02010600030101010101" pitchFamily="2" charset="-122"/>
                </a:rPr>
                <a:t>B</a:t>
              </a:r>
            </a:p>
          </p:txBody>
        </p:sp>
        <p:sp>
          <p:nvSpPr>
            <p:cNvPr id="495623" name="Line 7"/>
            <p:cNvSpPr>
              <a:spLocks noChangeShapeType="1"/>
            </p:cNvSpPr>
            <p:nvPr/>
          </p:nvSpPr>
          <p:spPr bwMode="auto">
            <a:xfrm>
              <a:off x="2719" y="3375"/>
              <a:ext cx="54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24" name="Text Box 8"/>
            <p:cNvSpPr txBox="1">
              <a:spLocks noChangeArrowheads="1"/>
            </p:cNvSpPr>
            <p:nvPr/>
          </p:nvSpPr>
          <p:spPr bwMode="auto">
            <a:xfrm>
              <a:off x="2878" y="3148"/>
              <a:ext cx="27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R</a:t>
              </a:r>
            </a:p>
          </p:txBody>
        </p:sp>
      </p:grpSp>
      <p:sp>
        <p:nvSpPr>
          <p:cNvPr id="2" name="矩形 1"/>
          <p:cNvSpPr/>
          <p:nvPr/>
        </p:nvSpPr>
        <p:spPr>
          <a:xfrm>
            <a:off x="5796136" y="44624"/>
            <a:ext cx="2948243" cy="461665"/>
          </a:xfrm>
          <a:prstGeom prst="rect">
            <a:avLst/>
          </a:prstGeom>
        </p:spPr>
        <p:txBody>
          <a:bodyPr wrap="none">
            <a:spAutoFit/>
          </a:bodyPr>
          <a:lstStyle/>
          <a:p>
            <a:r>
              <a:rPr lang="zh-CN" altLang="en-US" sz="2400" b="1" dirty="0">
                <a:latin typeface="Times New Roman" panose="02020603050405020304" pitchFamily="18" charset="0"/>
              </a:rPr>
              <a:t>什么是语义网络</a:t>
            </a:r>
            <a:r>
              <a:rPr lang="en-US" altLang="zh-CN" sz="2400" b="1" dirty="0">
                <a:latin typeface="Times New Roman" panose="02020603050405020304" pitchFamily="18" charset="0"/>
              </a:rPr>
              <a:t>(</a:t>
            </a:r>
            <a:r>
              <a:rPr lang="en-US" altLang="zh-CN" sz="2400" b="1" dirty="0" smtClean="0">
                <a:latin typeface="Times New Roman" panose="02020603050405020304" pitchFamily="18" charset="0"/>
              </a:rPr>
              <a:t>2/3)</a:t>
            </a:r>
            <a:endParaRPr lang="zh-CN" altLang="en-US" sz="2400" dirty="0"/>
          </a:p>
        </p:txBody>
      </p:sp>
    </p:spTree>
    <p:extLst>
      <p:ext uri="{BB962C8B-B14F-4D97-AF65-F5344CB8AC3E}">
        <p14:creationId xmlns:p14="http://schemas.microsoft.com/office/powerpoint/2010/main" val="10790126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half" idx="4294967295"/>
          </p:nvPr>
        </p:nvSpPr>
        <p:spPr>
          <a:xfrm>
            <a:off x="454929" y="873461"/>
            <a:ext cx="7425697" cy="5263480"/>
          </a:xfrm>
        </p:spPr>
        <p:txBody>
          <a:bodyPr>
            <a:normAutofit/>
          </a:bodyPr>
          <a:lstStyle/>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语义网络的简单例子</a:t>
            </a:r>
          </a:p>
          <a:p>
            <a:pPr lvl="1">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a:t>
            </a:r>
            <a:r>
              <a:rPr lang="zh-CN" altLang="en-US" sz="2400" b="1" dirty="0" smtClean="0">
                <a:ea typeface="宋体" panose="02010600030101010101" pitchFamily="2" charset="-122"/>
              </a:rPr>
              <a:t>用语义网络</a:t>
            </a:r>
            <a:r>
              <a:rPr lang="zh-CN" altLang="en-US" sz="2400" b="1" dirty="0">
                <a:ea typeface="宋体" panose="02010600030101010101" pitchFamily="2" charset="-122"/>
              </a:rPr>
              <a:t>表示“鸵鸟是一种鸟”</a:t>
            </a:r>
          </a:p>
          <a:p>
            <a:pPr lvl="1">
              <a:buClr>
                <a:srgbClr val="5226AA"/>
              </a:buClr>
              <a:buFont typeface="Wingdings" panose="05000000000000000000" pitchFamily="2" charset="2"/>
              <a:buChar char="p"/>
            </a:pPr>
            <a:endParaRPr lang="zh-CN" altLang="en-US" sz="2400" b="1" dirty="0">
              <a:ea typeface="宋体" panose="02010600030101010101" pitchFamily="2" charset="-122"/>
            </a:endParaRPr>
          </a:p>
          <a:p>
            <a:pPr lvl="1">
              <a:buClr>
                <a:srgbClr val="5226AA"/>
              </a:buClr>
              <a:buFont typeface="Wingdings" panose="05000000000000000000" pitchFamily="2" charset="2"/>
              <a:buChar char="p"/>
            </a:pPr>
            <a:endParaRPr lang="zh-CN" altLang="en-US" sz="2400" b="1" dirty="0">
              <a:ea typeface="宋体" panose="02010600030101010101" pitchFamily="2" charset="-122"/>
            </a:endParaRPr>
          </a:p>
          <a:p>
            <a:pPr lvl="1">
              <a:buClr>
                <a:srgbClr val="5226AA"/>
              </a:buClr>
              <a:buFont typeface="Wingdings" panose="05000000000000000000" pitchFamily="2" charset="2"/>
              <a:buChar char="p"/>
            </a:pPr>
            <a:endParaRPr lang="zh-CN" altLang="en-US" sz="2400" b="1" dirty="0">
              <a:ea typeface="宋体" panose="02010600030101010101" pitchFamily="2" charset="-122"/>
            </a:endParaRPr>
          </a:p>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语义网络的表示能力</a:t>
            </a:r>
          </a:p>
          <a:p>
            <a:pPr lvl="1">
              <a:spcBef>
                <a:spcPct val="10000"/>
              </a:spcBef>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事实的表示：</a:t>
            </a:r>
          </a:p>
          <a:p>
            <a:pPr lvl="2">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a:t>
            </a:r>
            <a:r>
              <a:rPr lang="zh-CN" altLang="en-US" sz="2400" b="1" dirty="0">
                <a:ea typeface="宋体" panose="02010600030101010101" pitchFamily="2" charset="-122"/>
              </a:rPr>
              <a:t>“雪的颜色是白的”</a:t>
            </a:r>
            <a:endParaRPr lang="zh-CN" altLang="en-US" sz="2400" b="1" dirty="0">
              <a:latin typeface="Times New Roman" panose="02020603050405020304" pitchFamily="18" charset="0"/>
              <a:ea typeface="幼圆" panose="02010509060101010101" pitchFamily="49" charset="-122"/>
            </a:endParaRPr>
          </a:p>
          <a:p>
            <a:pPr lvl="1">
              <a:spcBef>
                <a:spcPct val="10000"/>
              </a:spcBef>
              <a:buClr>
                <a:schemeClr val="hlink"/>
              </a:buClr>
              <a:buFont typeface="Wingdings" panose="05000000000000000000" pitchFamily="2" charset="2"/>
              <a:buChar char="ü"/>
            </a:pPr>
            <a:r>
              <a:rPr lang="zh-CN" altLang="en-US" sz="2400" b="1" dirty="0">
                <a:solidFill>
                  <a:srgbClr val="006600"/>
                </a:solidFill>
                <a:ea typeface="宋体" panose="02010600030101010101" pitchFamily="2" charset="-122"/>
              </a:rPr>
              <a:t>规则的表示：</a:t>
            </a:r>
          </a:p>
          <a:p>
            <a:pPr lvl="2">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a:t>
            </a:r>
            <a:r>
              <a:rPr lang="zh-CN" altLang="en-US" sz="2400" b="1" dirty="0">
                <a:ea typeface="宋体" panose="02010600030101010101" pitchFamily="2" charset="-122"/>
              </a:rPr>
              <a:t>“规则</a:t>
            </a:r>
            <a:r>
              <a:rPr lang="en-US" altLang="zh-CN" sz="2400" b="1" dirty="0">
                <a:ea typeface="宋体" panose="02010600030101010101" pitchFamily="2" charset="-122"/>
              </a:rPr>
              <a:t>R</a:t>
            </a:r>
            <a:r>
              <a:rPr lang="zh-CN" altLang="en-US" sz="2400" b="1" dirty="0">
                <a:ea typeface="宋体" panose="02010600030101010101" pitchFamily="2" charset="-122"/>
              </a:rPr>
              <a:t>：如果 </a:t>
            </a:r>
            <a:r>
              <a:rPr lang="en-US" altLang="zh-CN" sz="2400" b="1" dirty="0">
                <a:ea typeface="宋体" panose="02010600030101010101" pitchFamily="2" charset="-122"/>
              </a:rPr>
              <a:t>A </a:t>
            </a:r>
            <a:r>
              <a:rPr lang="zh-CN" altLang="en-US" sz="2400" b="1" dirty="0">
                <a:ea typeface="宋体" panose="02010600030101010101" pitchFamily="2" charset="-122"/>
              </a:rPr>
              <a:t>则</a:t>
            </a:r>
            <a:r>
              <a:rPr lang="en-US" altLang="zh-CN" sz="2400" b="1" dirty="0">
                <a:ea typeface="宋体" panose="02010600030101010101" pitchFamily="2" charset="-122"/>
              </a:rPr>
              <a:t>B</a:t>
            </a:r>
            <a:r>
              <a:rPr lang="zh-CN" altLang="en-US" sz="2400" b="1" dirty="0">
                <a:ea typeface="宋体" panose="02010600030101010101" pitchFamily="2" charset="-122"/>
              </a:rPr>
              <a:t>”</a:t>
            </a:r>
          </a:p>
          <a:p>
            <a:pPr lvl="1">
              <a:spcBef>
                <a:spcPct val="10000"/>
              </a:spcBef>
              <a:buClr>
                <a:schemeClr val="hlink"/>
              </a:buClr>
              <a:buFont typeface="Wingdings" panose="05000000000000000000" pitchFamily="2" charset="2"/>
              <a:buChar char="ü"/>
            </a:pPr>
            <a:endParaRPr lang="zh-CN" altLang="en-US" sz="2400" b="1" dirty="0">
              <a:ea typeface="宋体" panose="02010600030101010101" pitchFamily="2" charset="-122"/>
            </a:endParaRPr>
          </a:p>
        </p:txBody>
      </p:sp>
      <p:grpSp>
        <p:nvGrpSpPr>
          <p:cNvPr id="496644" name="Group 4"/>
          <p:cNvGrpSpPr>
            <a:grpSpLocks/>
          </p:cNvGrpSpPr>
          <p:nvPr/>
        </p:nvGrpSpPr>
        <p:grpSpPr bwMode="auto">
          <a:xfrm>
            <a:off x="2820828" y="2046456"/>
            <a:ext cx="3671887" cy="647700"/>
            <a:chOff x="1338" y="1389"/>
            <a:chExt cx="2313" cy="408"/>
          </a:xfrm>
        </p:grpSpPr>
        <p:sp>
          <p:nvSpPr>
            <p:cNvPr id="496645" name="Rectangle 5"/>
            <p:cNvSpPr>
              <a:spLocks noChangeArrowheads="1"/>
            </p:cNvSpPr>
            <p:nvPr/>
          </p:nvSpPr>
          <p:spPr bwMode="auto">
            <a:xfrm>
              <a:off x="1338" y="1480"/>
              <a:ext cx="680" cy="31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鸵鸟</a:t>
              </a:r>
            </a:p>
          </p:txBody>
        </p:sp>
        <p:sp>
          <p:nvSpPr>
            <p:cNvPr id="496646" name="Rectangle 6"/>
            <p:cNvSpPr>
              <a:spLocks noChangeArrowheads="1"/>
            </p:cNvSpPr>
            <p:nvPr/>
          </p:nvSpPr>
          <p:spPr bwMode="auto">
            <a:xfrm>
              <a:off x="2971" y="1480"/>
              <a:ext cx="680" cy="31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鸟</a:t>
              </a:r>
            </a:p>
          </p:txBody>
        </p:sp>
        <p:sp>
          <p:nvSpPr>
            <p:cNvPr id="496647" name="Line 7"/>
            <p:cNvSpPr>
              <a:spLocks noChangeShapeType="1"/>
            </p:cNvSpPr>
            <p:nvPr/>
          </p:nvSpPr>
          <p:spPr bwMode="auto">
            <a:xfrm>
              <a:off x="2018" y="1616"/>
              <a:ext cx="95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48" name="Text Box 8"/>
            <p:cNvSpPr txBox="1">
              <a:spLocks noChangeArrowheads="1"/>
            </p:cNvSpPr>
            <p:nvPr/>
          </p:nvSpPr>
          <p:spPr bwMode="auto">
            <a:xfrm>
              <a:off x="2200" y="1389"/>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ea typeface="宋体" panose="02010600030101010101" pitchFamily="2" charset="-122"/>
                </a:rPr>
                <a:t>是一种</a:t>
              </a:r>
            </a:p>
          </p:txBody>
        </p:sp>
      </p:grpSp>
      <p:grpSp>
        <p:nvGrpSpPr>
          <p:cNvPr id="496649" name="Group 9"/>
          <p:cNvGrpSpPr>
            <a:grpSpLocks/>
          </p:cNvGrpSpPr>
          <p:nvPr/>
        </p:nvGrpSpPr>
        <p:grpSpPr bwMode="auto">
          <a:xfrm>
            <a:off x="5506497" y="3771417"/>
            <a:ext cx="3214687" cy="685800"/>
            <a:chOff x="3495" y="2832"/>
            <a:chExt cx="2073" cy="432"/>
          </a:xfrm>
        </p:grpSpPr>
        <p:sp>
          <p:nvSpPr>
            <p:cNvPr id="496650" name="Rectangle 10"/>
            <p:cNvSpPr>
              <a:spLocks noChangeArrowheads="1"/>
            </p:cNvSpPr>
            <p:nvPr/>
          </p:nvSpPr>
          <p:spPr bwMode="auto">
            <a:xfrm>
              <a:off x="3495" y="2940"/>
              <a:ext cx="610" cy="3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雪</a:t>
              </a:r>
            </a:p>
          </p:txBody>
        </p:sp>
        <p:sp>
          <p:nvSpPr>
            <p:cNvPr id="496651" name="Rectangle 11"/>
            <p:cNvSpPr>
              <a:spLocks noChangeArrowheads="1"/>
            </p:cNvSpPr>
            <p:nvPr/>
          </p:nvSpPr>
          <p:spPr bwMode="auto">
            <a:xfrm>
              <a:off x="4999" y="2961"/>
              <a:ext cx="569" cy="3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白</a:t>
              </a:r>
            </a:p>
          </p:txBody>
        </p:sp>
        <p:sp>
          <p:nvSpPr>
            <p:cNvPr id="496652" name="Line 12"/>
            <p:cNvSpPr>
              <a:spLocks noChangeShapeType="1"/>
            </p:cNvSpPr>
            <p:nvPr/>
          </p:nvSpPr>
          <p:spPr bwMode="auto">
            <a:xfrm>
              <a:off x="4104" y="3113"/>
              <a:ext cx="89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53" name="Text Box 13"/>
            <p:cNvSpPr txBox="1">
              <a:spLocks noChangeArrowheads="1"/>
            </p:cNvSpPr>
            <p:nvPr/>
          </p:nvSpPr>
          <p:spPr bwMode="auto">
            <a:xfrm>
              <a:off x="4329" y="2832"/>
              <a:ext cx="5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ea typeface="宋体" panose="02010600030101010101" pitchFamily="2" charset="-122"/>
                </a:rPr>
                <a:t>颜色</a:t>
              </a:r>
            </a:p>
          </p:txBody>
        </p:sp>
      </p:grpSp>
      <p:grpSp>
        <p:nvGrpSpPr>
          <p:cNvPr id="496654" name="Group 14"/>
          <p:cNvGrpSpPr>
            <a:grpSpLocks/>
          </p:cNvGrpSpPr>
          <p:nvPr/>
        </p:nvGrpSpPr>
        <p:grpSpPr bwMode="auto">
          <a:xfrm>
            <a:off x="5506496" y="4792253"/>
            <a:ext cx="3214688" cy="611188"/>
            <a:chOff x="1338" y="3816"/>
            <a:chExt cx="2313" cy="385"/>
          </a:xfrm>
        </p:grpSpPr>
        <p:sp>
          <p:nvSpPr>
            <p:cNvPr id="496655" name="Rectangle 15"/>
            <p:cNvSpPr>
              <a:spLocks noChangeArrowheads="1"/>
            </p:cNvSpPr>
            <p:nvPr/>
          </p:nvSpPr>
          <p:spPr bwMode="auto">
            <a:xfrm>
              <a:off x="1338" y="3884"/>
              <a:ext cx="726" cy="31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A</a:t>
              </a:r>
            </a:p>
          </p:txBody>
        </p:sp>
        <p:sp>
          <p:nvSpPr>
            <p:cNvPr id="496656" name="Rectangle 16"/>
            <p:cNvSpPr>
              <a:spLocks noChangeArrowheads="1"/>
            </p:cNvSpPr>
            <p:nvPr/>
          </p:nvSpPr>
          <p:spPr bwMode="auto">
            <a:xfrm>
              <a:off x="2971" y="3884"/>
              <a:ext cx="680" cy="31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B</a:t>
              </a:r>
            </a:p>
          </p:txBody>
        </p:sp>
        <p:sp>
          <p:nvSpPr>
            <p:cNvPr id="496657" name="Line 17"/>
            <p:cNvSpPr>
              <a:spLocks noChangeShapeType="1"/>
            </p:cNvSpPr>
            <p:nvPr/>
          </p:nvSpPr>
          <p:spPr bwMode="auto">
            <a:xfrm>
              <a:off x="2064" y="4065"/>
              <a:ext cx="90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6658" name="Text Box 18"/>
            <p:cNvSpPr txBox="1">
              <a:spLocks noChangeArrowheads="1"/>
            </p:cNvSpPr>
            <p:nvPr/>
          </p:nvSpPr>
          <p:spPr bwMode="auto">
            <a:xfrm>
              <a:off x="2381" y="381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R</a:t>
              </a:r>
            </a:p>
          </p:txBody>
        </p:sp>
      </p:grpSp>
      <p:sp>
        <p:nvSpPr>
          <p:cNvPr id="18" name="矩形 17"/>
          <p:cNvSpPr/>
          <p:nvPr/>
        </p:nvSpPr>
        <p:spPr>
          <a:xfrm>
            <a:off x="5796136" y="44624"/>
            <a:ext cx="2948243" cy="461665"/>
          </a:xfrm>
          <a:prstGeom prst="rect">
            <a:avLst/>
          </a:prstGeom>
        </p:spPr>
        <p:txBody>
          <a:bodyPr wrap="none">
            <a:spAutoFit/>
          </a:bodyPr>
          <a:lstStyle/>
          <a:p>
            <a:r>
              <a:rPr lang="zh-CN" altLang="en-US" sz="2400" b="1" dirty="0">
                <a:latin typeface="Times New Roman" panose="02020603050405020304" pitchFamily="18" charset="0"/>
              </a:rPr>
              <a:t>什么是语义网络</a:t>
            </a:r>
            <a:r>
              <a:rPr lang="en-US" altLang="zh-CN" sz="2400" b="1" dirty="0" smtClean="0">
                <a:latin typeface="Times New Roman" panose="02020603050405020304" pitchFamily="18" charset="0"/>
              </a:rPr>
              <a:t>(3/3)</a:t>
            </a:r>
            <a:endParaRPr lang="zh-CN" altLang="en-US" sz="2400" dirty="0"/>
          </a:p>
        </p:txBody>
      </p:sp>
    </p:spTree>
    <p:extLst>
      <p:ext uri="{BB962C8B-B14F-4D97-AF65-F5344CB8AC3E}">
        <p14:creationId xmlns:p14="http://schemas.microsoft.com/office/powerpoint/2010/main" val="341014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 calcmode="lin" valueType="num">
                                      <p:cBhvr additive="base">
                                        <p:cTn id="7" dur="500" fill="hold"/>
                                        <p:tgtEl>
                                          <p:spTgt spid="496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6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6643">
                                            <p:txEl>
                                              <p:pRg st="1" end="1"/>
                                            </p:txEl>
                                          </p:spTgt>
                                        </p:tgtEl>
                                        <p:attrNameLst>
                                          <p:attrName>style.visibility</p:attrName>
                                        </p:attrNameLst>
                                      </p:cBhvr>
                                      <p:to>
                                        <p:strVal val="visible"/>
                                      </p:to>
                                    </p:set>
                                    <p:anim calcmode="lin" valueType="num">
                                      <p:cBhvr additive="base">
                                        <p:cTn id="13" dur="500" fill="hold"/>
                                        <p:tgtEl>
                                          <p:spTgt spid="496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6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6644"/>
                                        </p:tgtEl>
                                        <p:attrNameLst>
                                          <p:attrName>style.visibility</p:attrName>
                                        </p:attrNameLst>
                                      </p:cBhvr>
                                      <p:to>
                                        <p:strVal val="visible"/>
                                      </p:to>
                                    </p:set>
                                    <p:anim calcmode="lin" valueType="num">
                                      <p:cBhvr additive="base">
                                        <p:cTn id="19" dur="500" fill="hold"/>
                                        <p:tgtEl>
                                          <p:spTgt spid="496644"/>
                                        </p:tgtEl>
                                        <p:attrNameLst>
                                          <p:attrName>ppt_x</p:attrName>
                                        </p:attrNameLst>
                                      </p:cBhvr>
                                      <p:tavLst>
                                        <p:tav tm="0">
                                          <p:val>
                                            <p:strVal val="#ppt_x"/>
                                          </p:val>
                                        </p:tav>
                                        <p:tav tm="100000">
                                          <p:val>
                                            <p:strVal val="#ppt_x"/>
                                          </p:val>
                                        </p:tav>
                                      </p:tavLst>
                                    </p:anim>
                                    <p:anim calcmode="lin" valueType="num">
                                      <p:cBhvr additive="base">
                                        <p:cTn id="20" dur="500" fill="hold"/>
                                        <p:tgtEl>
                                          <p:spTgt spid="4966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6643">
                                            <p:txEl>
                                              <p:pRg st="5" end="5"/>
                                            </p:txEl>
                                          </p:spTgt>
                                        </p:tgtEl>
                                        <p:attrNameLst>
                                          <p:attrName>style.visibility</p:attrName>
                                        </p:attrNameLst>
                                      </p:cBhvr>
                                      <p:to>
                                        <p:strVal val="visible"/>
                                      </p:to>
                                    </p:set>
                                    <p:anim calcmode="lin" valueType="num">
                                      <p:cBhvr additive="base">
                                        <p:cTn id="25" dur="500" fill="hold"/>
                                        <p:tgtEl>
                                          <p:spTgt spid="4966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66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6643">
                                            <p:txEl>
                                              <p:pRg st="6" end="6"/>
                                            </p:txEl>
                                          </p:spTgt>
                                        </p:tgtEl>
                                        <p:attrNameLst>
                                          <p:attrName>style.visibility</p:attrName>
                                        </p:attrNameLst>
                                      </p:cBhvr>
                                      <p:to>
                                        <p:strVal val="visible"/>
                                      </p:to>
                                    </p:set>
                                    <p:anim calcmode="lin" valueType="num">
                                      <p:cBhvr additive="base">
                                        <p:cTn id="31" dur="500" fill="hold"/>
                                        <p:tgtEl>
                                          <p:spTgt spid="4966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66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6643">
                                            <p:txEl>
                                              <p:pRg st="7" end="7"/>
                                            </p:txEl>
                                          </p:spTgt>
                                        </p:tgtEl>
                                        <p:attrNameLst>
                                          <p:attrName>style.visibility</p:attrName>
                                        </p:attrNameLst>
                                      </p:cBhvr>
                                      <p:to>
                                        <p:strVal val="visible"/>
                                      </p:to>
                                    </p:set>
                                    <p:anim calcmode="lin" valueType="num">
                                      <p:cBhvr additive="base">
                                        <p:cTn id="37" dur="500" fill="hold"/>
                                        <p:tgtEl>
                                          <p:spTgt spid="4966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66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96649"/>
                                        </p:tgtEl>
                                        <p:attrNameLst>
                                          <p:attrName>style.visibility</p:attrName>
                                        </p:attrNameLst>
                                      </p:cBhvr>
                                      <p:to>
                                        <p:strVal val="visible"/>
                                      </p:to>
                                    </p:set>
                                    <p:anim calcmode="lin" valueType="num">
                                      <p:cBhvr additive="base">
                                        <p:cTn id="43" dur="500" fill="hold"/>
                                        <p:tgtEl>
                                          <p:spTgt spid="496649"/>
                                        </p:tgtEl>
                                        <p:attrNameLst>
                                          <p:attrName>ppt_x</p:attrName>
                                        </p:attrNameLst>
                                      </p:cBhvr>
                                      <p:tavLst>
                                        <p:tav tm="0">
                                          <p:val>
                                            <p:strVal val="#ppt_x"/>
                                          </p:val>
                                        </p:tav>
                                        <p:tav tm="100000">
                                          <p:val>
                                            <p:strVal val="#ppt_x"/>
                                          </p:val>
                                        </p:tav>
                                      </p:tavLst>
                                    </p:anim>
                                    <p:anim calcmode="lin" valueType="num">
                                      <p:cBhvr additive="base">
                                        <p:cTn id="44" dur="500" fill="hold"/>
                                        <p:tgtEl>
                                          <p:spTgt spid="4966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6643">
                                            <p:txEl>
                                              <p:pRg st="8" end="8"/>
                                            </p:txEl>
                                          </p:spTgt>
                                        </p:tgtEl>
                                        <p:attrNameLst>
                                          <p:attrName>style.visibility</p:attrName>
                                        </p:attrNameLst>
                                      </p:cBhvr>
                                      <p:to>
                                        <p:strVal val="visible"/>
                                      </p:to>
                                    </p:set>
                                    <p:anim calcmode="lin" valueType="num">
                                      <p:cBhvr additive="base">
                                        <p:cTn id="49" dur="500" fill="hold"/>
                                        <p:tgtEl>
                                          <p:spTgt spid="49664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66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6643">
                                            <p:txEl>
                                              <p:pRg st="9" end="9"/>
                                            </p:txEl>
                                          </p:spTgt>
                                        </p:tgtEl>
                                        <p:attrNameLst>
                                          <p:attrName>style.visibility</p:attrName>
                                        </p:attrNameLst>
                                      </p:cBhvr>
                                      <p:to>
                                        <p:strVal val="visible"/>
                                      </p:to>
                                    </p:set>
                                    <p:anim calcmode="lin" valueType="num">
                                      <p:cBhvr additive="base">
                                        <p:cTn id="55" dur="500" fill="hold"/>
                                        <p:tgtEl>
                                          <p:spTgt spid="49664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966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96654"/>
                                        </p:tgtEl>
                                        <p:attrNameLst>
                                          <p:attrName>style.visibility</p:attrName>
                                        </p:attrNameLst>
                                      </p:cBhvr>
                                      <p:to>
                                        <p:strVal val="visible"/>
                                      </p:to>
                                    </p:set>
                                    <p:anim calcmode="lin" valueType="num">
                                      <p:cBhvr additive="base">
                                        <p:cTn id="61" dur="500" fill="hold"/>
                                        <p:tgtEl>
                                          <p:spTgt spid="496654"/>
                                        </p:tgtEl>
                                        <p:attrNameLst>
                                          <p:attrName>ppt_x</p:attrName>
                                        </p:attrNameLst>
                                      </p:cBhvr>
                                      <p:tavLst>
                                        <p:tav tm="0">
                                          <p:val>
                                            <p:strVal val="#ppt_x"/>
                                          </p:val>
                                        </p:tav>
                                        <p:tav tm="100000">
                                          <p:val>
                                            <p:strVal val="#ppt_x"/>
                                          </p:val>
                                        </p:tav>
                                      </p:tavLst>
                                    </p:anim>
                                    <p:anim calcmode="lin" valueType="num">
                                      <p:cBhvr additive="base">
                                        <p:cTn id="62" dur="500" fill="hold"/>
                                        <p:tgtEl>
                                          <p:spTgt spid="496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type="body" idx="4294967295"/>
          </p:nvPr>
        </p:nvSpPr>
        <p:spPr>
          <a:xfrm>
            <a:off x="0" y="620688"/>
            <a:ext cx="8229600" cy="4525963"/>
          </a:xfrm>
        </p:spPr>
        <p:txBody>
          <a:bodyPr/>
          <a:lstStyle/>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语义网络的基本语义关系</a:t>
            </a:r>
          </a:p>
          <a:p>
            <a:pPr lvl="1">
              <a:spcAft>
                <a:spcPct val="20000"/>
              </a:spcAft>
              <a:buClr>
                <a:schemeClr val="hlink"/>
              </a:buClr>
              <a:buFont typeface="Wingdings" panose="05000000000000000000" pitchFamily="2" charset="2"/>
              <a:buChar char="ü"/>
            </a:pPr>
            <a:r>
              <a:rPr lang="zh-CN" altLang="en-US" sz="2400" b="1" dirty="0">
                <a:solidFill>
                  <a:srgbClr val="006600"/>
                </a:solidFill>
                <a:ea typeface="楷体_GB2312" pitchFamily="49" charset="-122"/>
              </a:rPr>
              <a:t>（</a:t>
            </a:r>
            <a:r>
              <a:rPr lang="en-US" altLang="zh-CN" sz="2400" b="1" dirty="0">
                <a:solidFill>
                  <a:srgbClr val="006600"/>
                </a:solidFill>
                <a:ea typeface="楷体_GB2312" pitchFamily="49" charset="-122"/>
              </a:rPr>
              <a:t>1</a:t>
            </a:r>
            <a:r>
              <a:rPr lang="zh-CN" altLang="en-US" sz="2400" b="1" dirty="0">
                <a:solidFill>
                  <a:srgbClr val="006600"/>
                </a:solidFill>
                <a:ea typeface="楷体_GB2312" pitchFamily="49" charset="-122"/>
              </a:rPr>
              <a:t>）类属关系</a:t>
            </a:r>
          </a:p>
          <a:p>
            <a:pPr lvl="2">
              <a:spcAft>
                <a:spcPct val="20000"/>
              </a:spcAft>
              <a:buClr>
                <a:srgbClr val="5226AA"/>
              </a:buClr>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类属关系体现的是“</a:t>
            </a:r>
            <a:r>
              <a:rPr lang="zh-CN" altLang="en-US" sz="2400" b="1" dirty="0">
                <a:solidFill>
                  <a:srgbClr val="800000"/>
                </a:solidFill>
              </a:rPr>
              <a:t>具体与抽象</a:t>
            </a:r>
            <a:r>
              <a:rPr lang="zh-CN" altLang="en-US" sz="2400" b="1" dirty="0">
                <a:latin typeface="宋体" panose="02010600030101010101" pitchFamily="2" charset="-122"/>
                <a:ea typeface="宋体" panose="02010600030101010101" pitchFamily="2" charset="-122"/>
              </a:rPr>
              <a:t>”的概念，通常指具有共同属性的不同事物之间的实例关系、成员关系或分类关系。</a:t>
            </a:r>
          </a:p>
          <a:p>
            <a:pPr lvl="2">
              <a:spcAft>
                <a:spcPct val="20000"/>
              </a:spcAft>
              <a:buClr>
                <a:srgbClr val="5226AA"/>
              </a:buClr>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常有的类属关系有：</a:t>
            </a:r>
            <a:r>
              <a:rPr lang="en-US" altLang="zh-CN" sz="2400" b="1" dirty="0">
                <a:latin typeface="宋体" panose="02010600030101010101" pitchFamily="2" charset="-122"/>
                <a:ea typeface="宋体" panose="02010600030101010101" pitchFamily="2" charset="-122"/>
              </a:rPr>
              <a:t>Is-a(</a:t>
            </a:r>
            <a:r>
              <a:rPr lang="zh-CN" altLang="en-US" sz="2400" b="1" dirty="0">
                <a:latin typeface="宋体" panose="02010600030101010101" pitchFamily="2" charset="-122"/>
                <a:ea typeface="宋体" panose="02010600030101010101" pitchFamily="2" charset="-122"/>
              </a:rPr>
              <a:t>是一个</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A-Member-of</a:t>
            </a:r>
            <a:r>
              <a:rPr lang="zh-CN" altLang="en-US" sz="2400" b="1" dirty="0">
                <a:latin typeface="宋体" panose="02010600030101010101" pitchFamily="2" charset="-122"/>
                <a:ea typeface="宋体" panose="02010600030101010101" pitchFamily="2" charset="-122"/>
              </a:rPr>
              <a:t>（是一员）、</a:t>
            </a:r>
            <a:r>
              <a:rPr lang="en-US" altLang="zh-CN" sz="2400" b="1" dirty="0">
                <a:latin typeface="宋体" panose="02010600030101010101" pitchFamily="2" charset="-122"/>
                <a:ea typeface="宋体" panose="02010600030101010101" pitchFamily="2" charset="-122"/>
              </a:rPr>
              <a:t>A-kind-of</a:t>
            </a:r>
            <a:r>
              <a:rPr lang="zh-CN" altLang="en-US" sz="2400" b="1" dirty="0">
                <a:latin typeface="宋体" panose="02010600030101010101" pitchFamily="2" charset="-122"/>
                <a:ea typeface="宋体" panose="02010600030101010101" pitchFamily="2" charset="-122"/>
              </a:rPr>
              <a:t>（是一种）。</a:t>
            </a:r>
          </a:p>
          <a:p>
            <a:pPr lvl="2">
              <a:spcAft>
                <a:spcPct val="20000"/>
              </a:spcAft>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a:t>
            </a:r>
            <a:r>
              <a:rPr lang="zh-CN" altLang="en-US" sz="2400" b="1" dirty="0" smtClean="0">
                <a:solidFill>
                  <a:srgbClr val="3E1D81"/>
                </a:solidFill>
                <a:ea typeface="宋体" panose="02010600030101010101" pitchFamily="2" charset="-122"/>
              </a:rPr>
              <a:t>：</a:t>
            </a:r>
            <a:endParaRPr lang="zh-CN" altLang="en-US" sz="2400" b="1" dirty="0">
              <a:solidFill>
                <a:srgbClr val="3E1D81"/>
              </a:solidFill>
              <a:latin typeface="宋体" panose="02010600030101010101" pitchFamily="2" charset="-122"/>
              <a:ea typeface="宋体" panose="02010600030101010101" pitchFamily="2" charset="-122"/>
            </a:endParaRPr>
          </a:p>
        </p:txBody>
      </p:sp>
      <p:pic>
        <p:nvPicPr>
          <p:cNvPr id="8" name="Picture 5" descr="akindo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861048"/>
            <a:ext cx="4393134" cy="58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amembero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382" y="4593738"/>
            <a:ext cx="4406504" cy="60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i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5311548"/>
            <a:ext cx="4393134" cy="57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5536" y="6093296"/>
            <a:ext cx="8532440" cy="369332"/>
          </a:xfrm>
          <a:prstGeom prst="rect">
            <a:avLst/>
          </a:prstGeom>
        </p:spPr>
        <p:txBody>
          <a:bodyPr wrap="square">
            <a:spAutoFit/>
          </a:bodyPr>
          <a:lstStyle/>
          <a:p>
            <a:r>
              <a:rPr lang="zh-CN" altLang="en-US" b="1" dirty="0">
                <a:solidFill>
                  <a:srgbClr val="0000CC"/>
                </a:solidFill>
                <a:latin typeface="Times New Roman" panose="02020603050405020304" pitchFamily="18" charset="0"/>
              </a:rPr>
              <a:t> 最主要特征是</a:t>
            </a:r>
            <a:r>
              <a:rPr lang="zh-CN" altLang="en-US" b="1" dirty="0">
                <a:solidFill>
                  <a:srgbClr val="006600"/>
                </a:solidFill>
                <a:latin typeface="Times New Roman" panose="02020603050405020304" pitchFamily="18" charset="0"/>
              </a:rPr>
              <a:t>属性的继承性</a:t>
            </a:r>
            <a:r>
              <a:rPr lang="zh-CN" altLang="en-US" b="1" dirty="0">
                <a:solidFill>
                  <a:srgbClr val="0000CC"/>
                </a:solidFill>
                <a:latin typeface="Times New Roman" panose="02020603050405020304" pitchFamily="18" charset="0"/>
              </a:rPr>
              <a:t>，处在具体层的结点可以继承抽象层结点的所有属性。</a:t>
            </a:r>
            <a:endParaRPr lang="zh-CN" altLang="en-US" dirty="0"/>
          </a:p>
        </p:txBody>
      </p:sp>
      <p:sp>
        <p:nvSpPr>
          <p:cNvPr id="3" name="矩形 2"/>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a:latin typeface="Times New Roman" panose="02020603050405020304" pitchFamily="18" charset="0"/>
              </a:rPr>
              <a:t>(</a:t>
            </a:r>
            <a:r>
              <a:rPr lang="en-US" altLang="zh-CN" sz="2400" b="1" dirty="0" smtClean="0">
                <a:latin typeface="Times New Roman" panose="02020603050405020304" pitchFamily="18" charset="0"/>
              </a:rPr>
              <a:t>1/8)</a:t>
            </a:r>
            <a:endParaRPr lang="zh-CN" altLang="en-US" sz="2400" dirty="0"/>
          </a:p>
        </p:txBody>
      </p:sp>
    </p:spTree>
    <p:extLst>
      <p:ext uri="{BB962C8B-B14F-4D97-AF65-F5344CB8AC3E}">
        <p14:creationId xmlns:p14="http://schemas.microsoft.com/office/powerpoint/2010/main" val="151839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Grp="1" noChangeArrowheads="1"/>
          </p:cNvSpPr>
          <p:nvPr>
            <p:ph type="body" idx="4294967295"/>
          </p:nvPr>
        </p:nvSpPr>
        <p:spPr>
          <a:xfrm>
            <a:off x="24788" y="1196752"/>
            <a:ext cx="8435644" cy="4525963"/>
          </a:xfrm>
        </p:spPr>
        <p:txBody>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楷体_GB2312" pitchFamily="49" charset="-122"/>
              </a:rPr>
              <a:t>（</a:t>
            </a:r>
            <a:r>
              <a:rPr lang="en-US" altLang="zh-CN" sz="2400" b="1" dirty="0">
                <a:solidFill>
                  <a:srgbClr val="006600"/>
                </a:solidFill>
                <a:ea typeface="楷体_GB2312" pitchFamily="49" charset="-122"/>
              </a:rPr>
              <a:t>2</a:t>
            </a:r>
            <a:r>
              <a:rPr lang="zh-CN" altLang="en-US" sz="2400" b="1" dirty="0">
                <a:solidFill>
                  <a:srgbClr val="006600"/>
                </a:solidFill>
                <a:ea typeface="楷体_GB2312" pitchFamily="49" charset="-122"/>
              </a:rPr>
              <a:t>）聚集关系</a:t>
            </a:r>
          </a:p>
          <a:p>
            <a:pPr lvl="2">
              <a:spcAft>
                <a:spcPct val="20000"/>
              </a:spcAft>
              <a:buClr>
                <a:srgbClr val="5226AA"/>
              </a:buClr>
              <a:buFont typeface="Wingdings" panose="05000000000000000000" pitchFamily="2" charset="2"/>
              <a:buChar char="p"/>
            </a:pPr>
            <a:r>
              <a:rPr lang="zh-CN" altLang="en-US" sz="2400" b="1" dirty="0" smtClean="0"/>
              <a:t>也称为包含关系</a:t>
            </a:r>
            <a:r>
              <a:rPr lang="zh-CN" altLang="en-US" sz="2400" b="1" dirty="0"/>
              <a:t>，是指具有组织或结构特征的 </a:t>
            </a:r>
            <a:r>
              <a:rPr lang="zh-CN" altLang="en-US" sz="2400" b="1" dirty="0">
                <a:solidFill>
                  <a:srgbClr val="800000"/>
                </a:solidFill>
              </a:rPr>
              <a:t>“部分与整体”</a:t>
            </a:r>
            <a:r>
              <a:rPr lang="zh-CN" altLang="en-US" sz="2400" b="1" dirty="0"/>
              <a:t>之间的关系</a:t>
            </a:r>
            <a:r>
              <a:rPr lang="zh-CN" altLang="en-US" sz="2400" b="1" dirty="0" smtClean="0"/>
              <a:t>。</a:t>
            </a:r>
            <a:r>
              <a:rPr lang="zh-CN" altLang="en-US" sz="2400" b="1" dirty="0">
                <a:latin typeface="宋体" panose="02010600030101010101" pitchFamily="2" charset="-122"/>
              </a:rPr>
              <a:t>如果一个事物是另一事物的组成部分或某个方面，则它们之间的关系就是聚集关系</a:t>
            </a:r>
            <a:r>
              <a:rPr lang="zh-CN" altLang="en-US" sz="2400" b="1" dirty="0" smtClean="0">
                <a:latin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常用</a:t>
            </a:r>
            <a:r>
              <a:rPr lang="zh-CN" altLang="en-US" sz="2400" b="1" dirty="0">
                <a:latin typeface="宋体" panose="02010600030101010101" pitchFamily="2" charset="-122"/>
                <a:ea typeface="宋体" panose="02010600030101010101" pitchFamily="2" charset="-122"/>
              </a:rPr>
              <a:t>的聚集关系有：</a:t>
            </a:r>
            <a:r>
              <a:rPr lang="en-US" altLang="zh-CN" sz="2400" b="1" dirty="0">
                <a:latin typeface="宋体" panose="02010600030101010101" pitchFamily="2" charset="-122"/>
                <a:ea typeface="宋体" panose="02010600030101010101" pitchFamily="2" charset="-122"/>
              </a:rPr>
              <a:t>A-part-of</a:t>
            </a:r>
            <a:r>
              <a:rPr lang="zh-CN" altLang="en-US" sz="2400" b="1" dirty="0">
                <a:latin typeface="宋体" panose="02010600030101010101" pitchFamily="2" charset="-122"/>
                <a:ea typeface="宋体" panose="02010600030101010101" pitchFamily="2" charset="-122"/>
              </a:rPr>
              <a:t>（是一部分）。</a:t>
            </a:r>
          </a:p>
          <a:p>
            <a:pPr lvl="2">
              <a:spcAft>
                <a:spcPct val="20000"/>
              </a:spcAft>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a:t>
            </a:r>
            <a:r>
              <a:rPr lang="zh-CN" altLang="en-US" sz="2400" b="1" dirty="0">
                <a:solidFill>
                  <a:srgbClr val="3E1D81"/>
                </a:solidFill>
                <a:latin typeface="宋体" panose="02010600030101010101" pitchFamily="2" charset="-122"/>
                <a:ea typeface="宋体" panose="02010600030101010101" pitchFamily="2" charset="-122"/>
              </a:rPr>
              <a:t>手是人体的一部分。</a:t>
            </a:r>
            <a:endParaRPr lang="zh-CN" altLang="en-US" sz="2400" b="1" dirty="0">
              <a:solidFill>
                <a:srgbClr val="3E1D81"/>
              </a:solidFill>
              <a:ea typeface="幼圆" panose="02010509060101010101" pitchFamily="49" charset="-122"/>
            </a:endParaRPr>
          </a:p>
        </p:txBody>
      </p:sp>
      <p:grpSp>
        <p:nvGrpSpPr>
          <p:cNvPr id="498692" name="Group 4"/>
          <p:cNvGrpSpPr>
            <a:grpSpLocks/>
          </p:cNvGrpSpPr>
          <p:nvPr/>
        </p:nvGrpSpPr>
        <p:grpSpPr bwMode="auto">
          <a:xfrm>
            <a:off x="2771800" y="3861048"/>
            <a:ext cx="3505200" cy="609600"/>
            <a:chOff x="1920" y="3024"/>
            <a:chExt cx="2208" cy="384"/>
          </a:xfrm>
        </p:grpSpPr>
        <p:grpSp>
          <p:nvGrpSpPr>
            <p:cNvPr id="498693" name="Group 5"/>
            <p:cNvGrpSpPr>
              <a:grpSpLocks/>
            </p:cNvGrpSpPr>
            <p:nvPr/>
          </p:nvGrpSpPr>
          <p:grpSpPr bwMode="auto">
            <a:xfrm>
              <a:off x="1920" y="3120"/>
              <a:ext cx="2208" cy="288"/>
              <a:chOff x="3600" y="12672"/>
              <a:chExt cx="3240" cy="471"/>
            </a:xfrm>
          </p:grpSpPr>
          <p:sp>
            <p:nvSpPr>
              <p:cNvPr id="498694" name="Text Box 6"/>
              <p:cNvSpPr txBox="1">
                <a:spLocks noChangeArrowheads="1"/>
              </p:cNvSpPr>
              <p:nvPr/>
            </p:nvSpPr>
            <p:spPr bwMode="auto">
              <a:xfrm>
                <a:off x="3600" y="12672"/>
                <a:ext cx="900" cy="468"/>
              </a:xfrm>
              <a:prstGeom prst="rect">
                <a:avLst/>
              </a:prstGeom>
              <a:solidFill>
                <a:srgbClr val="FFFFFF"/>
              </a:solidFill>
              <a:ln w="28575">
                <a:solidFill>
                  <a:srgbClr val="000000"/>
                </a:solidFill>
                <a:miter lim="800000"/>
                <a:headEnd/>
                <a:tailEnd/>
              </a:ln>
            </p:spPr>
            <p:txBody>
              <a:bodyPr/>
              <a:lstStyle/>
              <a:p>
                <a:pPr algn="ctr" eaLnBrk="0" hangingPunct="0"/>
                <a:r>
                  <a:rPr lang="zh-CN" altLang="en-US" b="1">
                    <a:ea typeface="宋体" panose="02010600030101010101" pitchFamily="2" charset="-122"/>
                  </a:rPr>
                  <a:t>手</a:t>
                </a:r>
              </a:p>
            </p:txBody>
          </p:sp>
          <p:sp>
            <p:nvSpPr>
              <p:cNvPr id="498695" name="Text Box 7"/>
              <p:cNvSpPr txBox="1">
                <a:spLocks noChangeArrowheads="1"/>
              </p:cNvSpPr>
              <p:nvPr/>
            </p:nvSpPr>
            <p:spPr bwMode="auto">
              <a:xfrm>
                <a:off x="5940" y="12675"/>
                <a:ext cx="900" cy="468"/>
              </a:xfrm>
              <a:prstGeom prst="rect">
                <a:avLst/>
              </a:prstGeom>
              <a:solidFill>
                <a:srgbClr val="FFFFFF"/>
              </a:solidFill>
              <a:ln w="28575">
                <a:solidFill>
                  <a:srgbClr val="000000"/>
                </a:solidFill>
                <a:miter lim="800000"/>
                <a:headEnd/>
                <a:tailEnd/>
              </a:ln>
            </p:spPr>
            <p:txBody>
              <a:bodyPr/>
              <a:lstStyle/>
              <a:p>
                <a:pPr algn="ctr" eaLnBrk="0" hangingPunct="0"/>
                <a:r>
                  <a:rPr lang="zh-CN" altLang="en-US" b="1">
                    <a:ea typeface="宋体" panose="02010600030101010101" pitchFamily="2" charset="-122"/>
                  </a:rPr>
                  <a:t>人体</a:t>
                </a:r>
              </a:p>
            </p:txBody>
          </p:sp>
          <p:sp>
            <p:nvSpPr>
              <p:cNvPr id="498696" name="Line 8"/>
              <p:cNvSpPr>
                <a:spLocks noChangeShapeType="1"/>
              </p:cNvSpPr>
              <p:nvPr/>
            </p:nvSpPr>
            <p:spPr bwMode="auto">
              <a:xfrm>
                <a:off x="4500" y="12967"/>
                <a:ext cx="144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8697" name="Text Box 9"/>
            <p:cNvSpPr txBox="1">
              <a:spLocks noChangeArrowheads="1"/>
            </p:cNvSpPr>
            <p:nvPr/>
          </p:nvSpPr>
          <p:spPr bwMode="auto">
            <a:xfrm>
              <a:off x="2656" y="3024"/>
              <a:ext cx="73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eaLnBrk="0" hangingPunct="0"/>
              <a:r>
                <a:rPr lang="en-US" altLang="zh-CN" b="1" dirty="0">
                  <a:ea typeface="宋体" panose="02010600030101010101" pitchFamily="2" charset="-122"/>
                </a:rPr>
                <a:t>A-part-of </a:t>
              </a:r>
            </a:p>
          </p:txBody>
        </p:sp>
      </p:grpSp>
      <p:sp>
        <p:nvSpPr>
          <p:cNvPr id="2" name="矩形 1"/>
          <p:cNvSpPr/>
          <p:nvPr/>
        </p:nvSpPr>
        <p:spPr>
          <a:xfrm>
            <a:off x="785574" y="4927423"/>
            <a:ext cx="7727305" cy="1006429"/>
          </a:xfrm>
          <a:prstGeom prst="rect">
            <a:avLst/>
          </a:prstGeom>
        </p:spPr>
        <p:txBody>
          <a:bodyPr wrap="square">
            <a:spAutoFit/>
          </a:bodyPr>
          <a:lstStyle/>
          <a:p>
            <a:pPr>
              <a:lnSpc>
                <a:spcPct val="110000"/>
              </a:lnSpc>
            </a:pPr>
            <a:r>
              <a:rPr lang="zh-CN" altLang="en-US" b="1" dirty="0">
                <a:solidFill>
                  <a:srgbClr val="006600"/>
                </a:solidFill>
                <a:latin typeface="Times New Roman" panose="02020603050405020304" pitchFamily="18" charset="0"/>
              </a:rPr>
              <a:t>聚类关系</a:t>
            </a:r>
            <a:r>
              <a:rPr lang="zh-CN" altLang="en-US" b="1" dirty="0" smtClean="0">
                <a:solidFill>
                  <a:srgbClr val="006600"/>
                </a:solidFill>
                <a:latin typeface="Times New Roman" panose="02020603050405020304" pitchFamily="18" charset="0"/>
              </a:rPr>
              <a:t>与类属关系</a:t>
            </a:r>
            <a:r>
              <a:rPr lang="zh-CN" altLang="en-US" b="1" dirty="0">
                <a:solidFill>
                  <a:srgbClr val="006600"/>
                </a:solidFill>
                <a:latin typeface="Times New Roman" panose="02020603050405020304" pitchFamily="18" charset="0"/>
              </a:rPr>
              <a:t>的主要</a:t>
            </a:r>
            <a:r>
              <a:rPr lang="zh-CN" altLang="en-US" b="1" dirty="0" smtClean="0">
                <a:solidFill>
                  <a:srgbClr val="006600"/>
                </a:solidFill>
                <a:latin typeface="Times New Roman" panose="02020603050405020304" pitchFamily="18" charset="0"/>
              </a:rPr>
              <a:t>区别：</a:t>
            </a:r>
            <a:endParaRPr lang="zh-CN" altLang="en-US" b="1" dirty="0">
              <a:solidFill>
                <a:srgbClr val="006600"/>
              </a:solidFill>
              <a:latin typeface="Times New Roman" panose="02020603050405020304" pitchFamily="18" charset="0"/>
            </a:endParaRPr>
          </a:p>
          <a:p>
            <a:pPr>
              <a:lnSpc>
                <a:spcPct val="110000"/>
              </a:lnSpc>
            </a:pPr>
            <a:r>
              <a:rPr lang="zh-CN" altLang="en-US" b="1" dirty="0">
                <a:solidFill>
                  <a:srgbClr val="0000CC"/>
                </a:solidFill>
                <a:latin typeface="Times New Roman" panose="02020603050405020304" pitchFamily="18" charset="0"/>
              </a:rPr>
              <a:t>     聚类关系一般不具备属性的继承性。</a:t>
            </a:r>
          </a:p>
          <a:p>
            <a:pPr>
              <a:lnSpc>
                <a:spcPct val="110000"/>
              </a:lnSpc>
            </a:pPr>
            <a:r>
              <a:rPr lang="zh-CN" altLang="en-US" b="1" dirty="0">
                <a:solidFill>
                  <a:srgbClr val="0000CC"/>
                </a:solidFill>
                <a:latin typeface="Times New Roman" panose="02020603050405020304" pitchFamily="18" charset="0"/>
              </a:rPr>
              <a:t>     </a:t>
            </a:r>
            <a:r>
              <a:rPr lang="zh-CN" altLang="en-US" b="1" dirty="0" smtClean="0">
                <a:solidFill>
                  <a:srgbClr val="0000CC"/>
                </a:solidFill>
                <a:latin typeface="Times New Roman" panose="02020603050405020304" pitchFamily="18" charset="0"/>
              </a:rPr>
              <a:t>如上述例子，</a:t>
            </a:r>
            <a:r>
              <a:rPr lang="zh-CN" altLang="en-US" b="1" dirty="0">
                <a:solidFill>
                  <a:srgbClr val="0000CC"/>
                </a:solidFill>
                <a:latin typeface="Times New Roman" panose="02020603050405020304" pitchFamily="18" charset="0"/>
              </a:rPr>
              <a:t>手</a:t>
            </a:r>
            <a:r>
              <a:rPr lang="zh-CN" altLang="en-US" b="1" dirty="0" smtClean="0">
                <a:solidFill>
                  <a:srgbClr val="0000CC"/>
                </a:solidFill>
                <a:latin typeface="Times New Roman" panose="02020603050405020304" pitchFamily="18" charset="0"/>
              </a:rPr>
              <a:t>不一定</a:t>
            </a:r>
            <a:r>
              <a:rPr lang="zh-CN" altLang="en-US" b="1" dirty="0">
                <a:solidFill>
                  <a:srgbClr val="0000CC"/>
                </a:solidFill>
                <a:latin typeface="Times New Roman" panose="02020603050405020304" pitchFamily="18" charset="0"/>
              </a:rPr>
              <a:t>具有人的各种</a:t>
            </a:r>
            <a:r>
              <a:rPr lang="zh-CN" altLang="en-US" b="1" dirty="0" smtClean="0">
                <a:solidFill>
                  <a:srgbClr val="0000CC"/>
                </a:solidFill>
                <a:latin typeface="Times New Roman" panose="02020603050405020304" pitchFamily="18" charset="0"/>
              </a:rPr>
              <a:t>属性。</a:t>
            </a:r>
            <a:endParaRPr lang="zh-CN" altLang="en-US" b="1" dirty="0">
              <a:solidFill>
                <a:srgbClr val="0000CC"/>
              </a:solidFill>
              <a:latin typeface="Times New Roman" panose="02020603050405020304" pitchFamily="18" charset="0"/>
            </a:endParaRPr>
          </a:p>
        </p:txBody>
      </p:sp>
      <p:sp>
        <p:nvSpPr>
          <p:cNvPr id="10" name="矩形 9"/>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smtClean="0">
                <a:latin typeface="Times New Roman" panose="02020603050405020304" pitchFamily="18" charset="0"/>
              </a:rPr>
              <a:t>(2/8)</a:t>
            </a:r>
            <a:endParaRPr lang="zh-CN" altLang="en-US" sz="2400" dirty="0"/>
          </a:p>
        </p:txBody>
      </p:sp>
    </p:spTree>
    <p:extLst>
      <p:ext uri="{BB962C8B-B14F-4D97-AF65-F5344CB8AC3E}">
        <p14:creationId xmlns:p14="http://schemas.microsoft.com/office/powerpoint/2010/main" val="4993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3"/>
          <p:cNvSpPr>
            <a:spLocks noGrp="1" noChangeArrowheads="1"/>
          </p:cNvSpPr>
          <p:nvPr>
            <p:ph type="body" idx="4294967295"/>
          </p:nvPr>
        </p:nvSpPr>
        <p:spPr>
          <a:xfrm>
            <a:off x="-41448" y="1111722"/>
            <a:ext cx="8861920" cy="3507953"/>
          </a:xfrm>
        </p:spPr>
        <p:txBody>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楷体_GB2312" pitchFamily="49" charset="-122"/>
              </a:rPr>
              <a:t>（</a:t>
            </a:r>
            <a:r>
              <a:rPr lang="en-US" altLang="zh-CN" sz="2400" b="1" dirty="0">
                <a:solidFill>
                  <a:srgbClr val="006600"/>
                </a:solidFill>
                <a:ea typeface="楷体_GB2312" pitchFamily="49" charset="-122"/>
              </a:rPr>
              <a:t>3</a:t>
            </a:r>
            <a:r>
              <a:rPr lang="zh-CN" altLang="en-US" sz="2400" b="1" dirty="0">
                <a:solidFill>
                  <a:srgbClr val="006600"/>
                </a:solidFill>
                <a:ea typeface="楷体_GB2312" pitchFamily="49" charset="-122"/>
              </a:rPr>
              <a:t>）属性关系</a:t>
            </a:r>
          </a:p>
          <a:p>
            <a:pPr lvl="2">
              <a:spcAft>
                <a:spcPct val="20000"/>
              </a:spcAft>
              <a:buClr>
                <a:srgbClr val="5226AA"/>
              </a:buClr>
              <a:buFont typeface="Wingdings" panose="05000000000000000000" pitchFamily="2" charset="2"/>
              <a:buChar char="p"/>
            </a:pPr>
            <a:r>
              <a:rPr lang="zh-CN" altLang="en-US" sz="2400" b="1" dirty="0">
                <a:latin typeface="Times New Roman" panose="02020603050405020304" pitchFamily="18" charset="0"/>
                <a:ea typeface="宋体" panose="02010600030101010101" pitchFamily="2" charset="-122"/>
              </a:rPr>
              <a:t>属性关系表示了对象和其属性之间的联系。</a:t>
            </a:r>
          </a:p>
          <a:p>
            <a:pPr lvl="2">
              <a:spcAft>
                <a:spcPct val="20000"/>
              </a:spcAft>
              <a:buClr>
                <a:srgbClr val="5226AA"/>
              </a:buClr>
              <a:buFont typeface="Wingdings" panose="05000000000000000000" pitchFamily="2" charset="2"/>
              <a:buChar char="p"/>
            </a:pPr>
            <a:r>
              <a:rPr lang="zh-CN" altLang="en-US" sz="2400" b="1" dirty="0">
                <a:latin typeface="Times New Roman" panose="02020603050405020304" pitchFamily="18" charset="0"/>
                <a:ea typeface="宋体" panose="02010600030101010101" pitchFamily="2" charset="-122"/>
              </a:rPr>
              <a:t>常用的属性关系有</a:t>
            </a:r>
            <a:r>
              <a:rPr lang="zh-CN" altLang="en-US" sz="2400" b="1" dirty="0" smtClean="0">
                <a:latin typeface="Times New Roman" panose="02020603050405020304" pitchFamily="18" charset="0"/>
                <a:ea typeface="宋体" panose="02010600030101010101" pitchFamily="2" charset="-122"/>
              </a:rPr>
              <a:t>：</a:t>
            </a:r>
            <a:endParaRPr lang="en-US" altLang="zh-CN" sz="2400" b="1" dirty="0" smtClean="0">
              <a:latin typeface="Times New Roman" panose="02020603050405020304" pitchFamily="18" charset="0"/>
              <a:ea typeface="宋体" panose="02010600030101010101" pitchFamily="2" charset="-122"/>
            </a:endParaRPr>
          </a:p>
          <a:p>
            <a:pPr marL="686074" lvl="2" indent="0">
              <a:spcAft>
                <a:spcPct val="20000"/>
              </a:spcAft>
              <a:buClr>
                <a:srgbClr val="5226AA"/>
              </a:buClr>
              <a:buNone/>
            </a:pPr>
            <a:r>
              <a:rPr lang="en-US" altLang="zh-CN" sz="2000" b="1" dirty="0" smtClean="0">
                <a:solidFill>
                  <a:srgbClr val="006600"/>
                </a:solidFill>
                <a:latin typeface="Times New Roman" panose="02020603050405020304" pitchFamily="18" charset="0"/>
              </a:rPr>
              <a:t>Have</a:t>
            </a:r>
            <a:r>
              <a:rPr lang="zh-CN" altLang="en-US" sz="2000" b="1" dirty="0">
                <a:solidFill>
                  <a:srgbClr val="006600"/>
                </a:solidFill>
                <a:latin typeface="Times New Roman" panose="02020603050405020304" pitchFamily="18" charset="0"/>
              </a:rPr>
              <a:t>：</a:t>
            </a:r>
            <a:r>
              <a:rPr lang="zh-CN" altLang="en-US" sz="2000" b="1" dirty="0">
                <a:solidFill>
                  <a:srgbClr val="0000CC"/>
                </a:solidFill>
                <a:latin typeface="Times New Roman" panose="02020603050405020304" pitchFamily="18" charset="0"/>
              </a:rPr>
              <a:t>含义为“有”，表示一个结点具有另一个结点所描述的</a:t>
            </a:r>
            <a:r>
              <a:rPr lang="zh-CN" altLang="en-US" sz="2000" b="1" dirty="0" smtClean="0">
                <a:solidFill>
                  <a:srgbClr val="0000CC"/>
                </a:solidFill>
                <a:latin typeface="Times New Roman" panose="02020603050405020304" pitchFamily="18" charset="0"/>
              </a:rPr>
              <a:t>属性</a:t>
            </a:r>
            <a:endParaRPr lang="en-US" altLang="zh-CN" sz="2000" b="1" dirty="0">
              <a:solidFill>
                <a:srgbClr val="0000CC"/>
              </a:solidFill>
              <a:latin typeface="Times New Roman" panose="02020603050405020304" pitchFamily="18" charset="0"/>
            </a:endParaRPr>
          </a:p>
          <a:p>
            <a:pPr marL="686074" lvl="2" indent="0">
              <a:spcAft>
                <a:spcPct val="20000"/>
              </a:spcAft>
              <a:buClr>
                <a:srgbClr val="5226AA"/>
              </a:buClr>
              <a:buNone/>
            </a:pPr>
            <a:r>
              <a:rPr lang="en-US" altLang="zh-CN" sz="2000" b="1" dirty="0" smtClean="0">
                <a:solidFill>
                  <a:srgbClr val="006600"/>
                </a:solidFill>
                <a:latin typeface="Times New Roman" panose="02020603050405020304" pitchFamily="18" charset="0"/>
              </a:rPr>
              <a:t>Can</a:t>
            </a:r>
            <a:r>
              <a:rPr lang="zh-CN" altLang="en-US" sz="2000" b="1" dirty="0">
                <a:solidFill>
                  <a:srgbClr val="006600"/>
                </a:solidFill>
                <a:latin typeface="Times New Roman" panose="02020603050405020304" pitchFamily="18" charset="0"/>
              </a:rPr>
              <a:t>：</a:t>
            </a:r>
            <a:r>
              <a:rPr lang="zh-CN" altLang="en-US" sz="2000" b="1" dirty="0">
                <a:solidFill>
                  <a:srgbClr val="0000CC"/>
                </a:solidFill>
                <a:latin typeface="Times New Roman" panose="02020603050405020304" pitchFamily="18" charset="0"/>
              </a:rPr>
              <a:t>含义为 “能”、“会”，表示一个结点能做另一个结点的事情</a:t>
            </a:r>
            <a:r>
              <a:rPr lang="zh-CN" altLang="en-US" sz="2400" b="1" dirty="0" smtClean="0">
                <a:solidFill>
                  <a:srgbClr val="3E1D81"/>
                </a:solidFill>
                <a:latin typeface="Times New Roman" panose="02020603050405020304" pitchFamily="18" charset="0"/>
                <a:ea typeface="宋体" panose="02010600030101010101" pitchFamily="2" charset="-122"/>
              </a:rPr>
              <a:t> </a:t>
            </a:r>
            <a:endParaRPr lang="en-US" altLang="zh-CN" sz="2400" b="1" dirty="0" smtClean="0">
              <a:solidFill>
                <a:srgbClr val="3E1D81"/>
              </a:solidFill>
              <a:latin typeface="Times New Roman" panose="02020603050405020304" pitchFamily="18" charset="0"/>
              <a:ea typeface="宋体" panose="02010600030101010101" pitchFamily="2" charset="-122"/>
            </a:endParaRPr>
          </a:p>
          <a:p>
            <a:pPr lvl="2">
              <a:spcAft>
                <a:spcPct val="20000"/>
              </a:spcAft>
              <a:buClr>
                <a:srgbClr val="5226AA"/>
              </a:buClr>
              <a:buFont typeface="Wingdings" panose="05000000000000000000" pitchFamily="2" charset="2"/>
              <a:buChar char="p"/>
            </a:pPr>
            <a:r>
              <a:rPr lang="zh-CN" altLang="en-US" sz="2400" b="1" dirty="0">
                <a:latin typeface="Times New Roman" panose="02020603050405020304" pitchFamily="18" charset="0"/>
                <a:ea typeface="宋体" panose="02010600030101010101" pitchFamily="2" charset="-122"/>
              </a:rPr>
              <a:t>例如：张宁会说英语，年龄</a:t>
            </a:r>
            <a:r>
              <a:rPr lang="en-US" altLang="zh-CN" sz="2400" b="1" dirty="0">
                <a:latin typeface="Times New Roman" panose="02020603050405020304" pitchFamily="18" charset="0"/>
                <a:ea typeface="宋体" panose="02010600030101010101" pitchFamily="2" charset="-122"/>
              </a:rPr>
              <a:t>18</a:t>
            </a:r>
            <a:r>
              <a:rPr lang="zh-CN" altLang="en-US" sz="2400" b="1" dirty="0">
                <a:latin typeface="Times New Roman" panose="02020603050405020304" pitchFamily="18" charset="0"/>
                <a:ea typeface="宋体" panose="02010600030101010101" pitchFamily="2" charset="-122"/>
              </a:rPr>
              <a:t>岁，身高</a:t>
            </a:r>
            <a:r>
              <a:rPr lang="en-US" altLang="zh-CN" sz="2400" b="1" dirty="0">
                <a:latin typeface="Times New Roman" panose="02020603050405020304" pitchFamily="18" charset="0"/>
                <a:ea typeface="宋体" panose="02010600030101010101" pitchFamily="2" charset="-122"/>
              </a:rPr>
              <a:t>160cm</a:t>
            </a:r>
            <a:r>
              <a:rPr lang="zh-CN" altLang="en-US" sz="2400" b="1" dirty="0" smtClean="0">
                <a:latin typeface="Times New Roman" panose="02020603050405020304" pitchFamily="18" charset="0"/>
                <a:ea typeface="宋体" panose="02010600030101010101" pitchFamily="2" charset="-122"/>
              </a:rPr>
              <a:t>。</a:t>
            </a:r>
            <a:endParaRPr lang="zh-CN" altLang="en-US" b="1" dirty="0">
              <a:solidFill>
                <a:srgbClr val="006600"/>
              </a:solidFill>
              <a:ea typeface="幼圆" panose="02010509060101010101" pitchFamily="49" charset="-122"/>
            </a:endParaRPr>
          </a:p>
        </p:txBody>
      </p:sp>
      <p:grpSp>
        <p:nvGrpSpPr>
          <p:cNvPr id="499716" name="Group 4"/>
          <p:cNvGrpSpPr>
            <a:grpSpLocks/>
          </p:cNvGrpSpPr>
          <p:nvPr/>
        </p:nvGrpSpPr>
        <p:grpSpPr bwMode="auto">
          <a:xfrm>
            <a:off x="2267744" y="4437112"/>
            <a:ext cx="4114800" cy="1447800"/>
            <a:chOff x="1488" y="2160"/>
            <a:chExt cx="2592" cy="912"/>
          </a:xfrm>
        </p:grpSpPr>
        <p:sp>
          <p:nvSpPr>
            <p:cNvPr id="499717" name="Text Box 5"/>
            <p:cNvSpPr txBox="1">
              <a:spLocks noChangeArrowheads="1"/>
            </p:cNvSpPr>
            <p:nvPr/>
          </p:nvSpPr>
          <p:spPr bwMode="auto">
            <a:xfrm>
              <a:off x="2640" y="2160"/>
              <a:ext cx="480" cy="274"/>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dirty="0">
                  <a:ea typeface="宋体" panose="02010600030101010101" pitchFamily="2" charset="-122"/>
                </a:rPr>
                <a:t>张宁</a:t>
              </a:r>
            </a:p>
          </p:txBody>
        </p:sp>
        <p:sp>
          <p:nvSpPr>
            <p:cNvPr id="499718" name="Text Box 6"/>
            <p:cNvSpPr txBox="1">
              <a:spLocks noChangeArrowheads="1"/>
            </p:cNvSpPr>
            <p:nvPr/>
          </p:nvSpPr>
          <p:spPr bwMode="auto">
            <a:xfrm>
              <a:off x="1488" y="2798"/>
              <a:ext cx="480" cy="274"/>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英语</a:t>
              </a:r>
            </a:p>
          </p:txBody>
        </p:sp>
        <p:sp>
          <p:nvSpPr>
            <p:cNvPr id="499719" name="Text Box 7"/>
            <p:cNvSpPr txBox="1">
              <a:spLocks noChangeArrowheads="1"/>
            </p:cNvSpPr>
            <p:nvPr/>
          </p:nvSpPr>
          <p:spPr bwMode="auto">
            <a:xfrm>
              <a:off x="2544" y="2798"/>
              <a:ext cx="480" cy="274"/>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en-US" altLang="zh-CN" b="1">
                  <a:ea typeface="宋体" panose="02010600030101010101" pitchFamily="2" charset="-122"/>
                </a:rPr>
                <a:t>18</a:t>
              </a:r>
            </a:p>
          </p:txBody>
        </p:sp>
        <p:sp>
          <p:nvSpPr>
            <p:cNvPr id="499720" name="Text Box 8"/>
            <p:cNvSpPr txBox="1">
              <a:spLocks noChangeArrowheads="1"/>
            </p:cNvSpPr>
            <p:nvPr/>
          </p:nvSpPr>
          <p:spPr bwMode="auto">
            <a:xfrm>
              <a:off x="3600" y="2798"/>
              <a:ext cx="480" cy="274"/>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en-US" altLang="zh-CN" b="1">
                  <a:ea typeface="宋体" panose="02010600030101010101" pitchFamily="2" charset="-122"/>
                </a:rPr>
                <a:t>160</a:t>
              </a:r>
            </a:p>
          </p:txBody>
        </p:sp>
        <p:sp>
          <p:nvSpPr>
            <p:cNvPr id="499721" name="Line 9"/>
            <p:cNvSpPr>
              <a:spLocks noChangeShapeType="1"/>
            </p:cNvSpPr>
            <p:nvPr/>
          </p:nvSpPr>
          <p:spPr bwMode="auto">
            <a:xfrm flipH="1">
              <a:off x="1776" y="2434"/>
              <a:ext cx="960" cy="364"/>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9722" name="Line 10"/>
            <p:cNvSpPr>
              <a:spLocks noChangeShapeType="1"/>
            </p:cNvSpPr>
            <p:nvPr/>
          </p:nvSpPr>
          <p:spPr bwMode="auto">
            <a:xfrm flipH="1">
              <a:off x="2832" y="2434"/>
              <a:ext cx="96" cy="364"/>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9723" name="Line 11"/>
            <p:cNvSpPr>
              <a:spLocks noChangeShapeType="1"/>
            </p:cNvSpPr>
            <p:nvPr/>
          </p:nvSpPr>
          <p:spPr bwMode="auto">
            <a:xfrm>
              <a:off x="3024" y="2434"/>
              <a:ext cx="672" cy="364"/>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9724" name="Text Box 12"/>
            <p:cNvSpPr txBox="1">
              <a:spLocks noChangeArrowheads="1"/>
            </p:cNvSpPr>
            <p:nvPr/>
          </p:nvSpPr>
          <p:spPr bwMode="auto">
            <a:xfrm>
              <a:off x="3264" y="2400"/>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b="1">
                  <a:ea typeface="宋体" panose="02010600030101010101" pitchFamily="2" charset="-122"/>
                </a:rPr>
                <a:t>have</a:t>
              </a:r>
            </a:p>
          </p:txBody>
        </p:sp>
        <p:sp>
          <p:nvSpPr>
            <p:cNvPr id="499725" name="Text Box 13"/>
            <p:cNvSpPr txBox="1">
              <a:spLocks noChangeArrowheads="1"/>
            </p:cNvSpPr>
            <p:nvPr/>
          </p:nvSpPr>
          <p:spPr bwMode="auto">
            <a:xfrm>
              <a:off x="2832" y="2510"/>
              <a:ext cx="48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b="1" dirty="0">
                  <a:ea typeface="宋体" panose="02010600030101010101" pitchFamily="2" charset="-122"/>
                </a:rPr>
                <a:t>have</a:t>
              </a:r>
            </a:p>
          </p:txBody>
        </p:sp>
        <p:sp>
          <p:nvSpPr>
            <p:cNvPr id="499726" name="Text Box 14"/>
            <p:cNvSpPr txBox="1">
              <a:spLocks noChangeArrowheads="1"/>
            </p:cNvSpPr>
            <p:nvPr/>
          </p:nvSpPr>
          <p:spPr bwMode="auto">
            <a:xfrm>
              <a:off x="2016" y="2352"/>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b="1">
                  <a:ea typeface="宋体" panose="02010600030101010101" pitchFamily="2" charset="-122"/>
                </a:rPr>
                <a:t>can</a:t>
              </a:r>
            </a:p>
          </p:txBody>
        </p:sp>
      </p:grpSp>
      <p:sp>
        <p:nvSpPr>
          <p:cNvPr id="14" name="矩形 13"/>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smtClean="0">
                <a:latin typeface="Times New Roman" panose="02020603050405020304" pitchFamily="18" charset="0"/>
              </a:rPr>
              <a:t>(3/8)</a:t>
            </a:r>
            <a:endParaRPr lang="zh-CN" altLang="en-US" sz="2400" dirty="0"/>
          </a:p>
        </p:txBody>
      </p:sp>
    </p:spTree>
    <p:extLst>
      <p:ext uri="{BB962C8B-B14F-4D97-AF65-F5344CB8AC3E}">
        <p14:creationId xmlns:p14="http://schemas.microsoft.com/office/powerpoint/2010/main" val="37776580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body" idx="4294967295"/>
          </p:nvPr>
        </p:nvSpPr>
        <p:spPr>
          <a:xfrm>
            <a:off x="251520" y="1268760"/>
            <a:ext cx="8229600" cy="4525963"/>
          </a:xfrm>
        </p:spPr>
        <p:txBody>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楷体_GB2312" pitchFamily="49" charset="-122"/>
              </a:rPr>
              <a:t>（</a:t>
            </a:r>
            <a:r>
              <a:rPr lang="en-US" altLang="zh-CN" sz="2400" b="1" dirty="0">
                <a:solidFill>
                  <a:srgbClr val="006600"/>
                </a:solidFill>
                <a:ea typeface="楷体_GB2312" pitchFamily="49" charset="-122"/>
              </a:rPr>
              <a:t>4</a:t>
            </a:r>
            <a:r>
              <a:rPr lang="zh-CN" altLang="en-US" sz="2400" b="1" dirty="0">
                <a:solidFill>
                  <a:srgbClr val="006600"/>
                </a:solidFill>
                <a:ea typeface="楷体_GB2312" pitchFamily="49" charset="-122"/>
              </a:rPr>
              <a:t>）推论关系</a:t>
            </a:r>
          </a:p>
          <a:p>
            <a:pPr lvl="2">
              <a:spcAft>
                <a:spcPct val="20000"/>
              </a:spcAft>
              <a:buClr>
                <a:srgbClr val="5226AA"/>
              </a:buClr>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如果一个概念可由另一个概念推出，两个概念间存在因果关系，则称它们之间是推论关系，可以用</a:t>
            </a:r>
            <a:r>
              <a:rPr lang="en-US" altLang="zh-CN" sz="2400" b="1" dirty="0">
                <a:latin typeface="宋体" panose="02010600030101010101" pitchFamily="2" charset="-122"/>
                <a:ea typeface="宋体" panose="02010600030101010101" pitchFamily="2" charset="-122"/>
              </a:rPr>
              <a:t>Fetch(</a:t>
            </a:r>
            <a:r>
              <a:rPr lang="zh-CN" altLang="en-US" sz="2400" b="1" dirty="0">
                <a:latin typeface="宋体" panose="02010600030101010101" pitchFamily="2" charset="-122"/>
                <a:ea typeface="宋体" panose="02010600030101010101" pitchFamily="2" charset="-122"/>
              </a:rPr>
              <a:t>推出</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表示。</a:t>
            </a:r>
            <a:r>
              <a:rPr lang="zh-CN" altLang="en-US" sz="2400" dirty="0">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lvl="2">
              <a:spcAft>
                <a:spcPct val="20000"/>
              </a:spcAft>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例如：饥饿推出需要进食</a:t>
            </a:r>
            <a:endParaRPr lang="en-US" altLang="zh-CN" sz="2400" b="1" dirty="0">
              <a:solidFill>
                <a:srgbClr val="3E1D81"/>
              </a:solidFill>
              <a:ea typeface="宋体" panose="02010600030101010101" pitchFamily="2" charset="-122"/>
            </a:endParaRPr>
          </a:p>
          <a:p>
            <a:endParaRPr lang="zh-CN" altLang="en-US" b="1" dirty="0">
              <a:solidFill>
                <a:schemeClr val="tx2"/>
              </a:solidFill>
              <a:latin typeface="Times New Roman" panose="02020603050405020304" pitchFamily="18" charset="0"/>
              <a:ea typeface="幼圆" panose="02010509060101010101" pitchFamily="49" charset="-122"/>
            </a:endParaRPr>
          </a:p>
        </p:txBody>
      </p:sp>
      <p:grpSp>
        <p:nvGrpSpPr>
          <p:cNvPr id="500740" name="Group 4"/>
          <p:cNvGrpSpPr>
            <a:grpSpLocks/>
          </p:cNvGrpSpPr>
          <p:nvPr/>
        </p:nvGrpSpPr>
        <p:grpSpPr bwMode="auto">
          <a:xfrm>
            <a:off x="2771800" y="3933056"/>
            <a:ext cx="3810000" cy="533400"/>
            <a:chOff x="3072" y="2496"/>
            <a:chExt cx="2400" cy="336"/>
          </a:xfrm>
        </p:grpSpPr>
        <p:sp>
          <p:nvSpPr>
            <p:cNvPr id="500741" name="Text Box 5"/>
            <p:cNvSpPr txBox="1">
              <a:spLocks noChangeArrowheads="1"/>
            </p:cNvSpPr>
            <p:nvPr/>
          </p:nvSpPr>
          <p:spPr bwMode="auto">
            <a:xfrm>
              <a:off x="3072" y="2537"/>
              <a:ext cx="627" cy="295"/>
            </a:xfrm>
            <a:prstGeom prst="rect">
              <a:avLst/>
            </a:prstGeom>
            <a:noFill/>
            <a:ln w="28575">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饥饿</a:t>
              </a:r>
            </a:p>
          </p:txBody>
        </p:sp>
        <p:sp>
          <p:nvSpPr>
            <p:cNvPr id="500742" name="Text Box 6"/>
            <p:cNvSpPr txBox="1">
              <a:spLocks noChangeArrowheads="1"/>
            </p:cNvSpPr>
            <p:nvPr/>
          </p:nvSpPr>
          <p:spPr bwMode="auto">
            <a:xfrm>
              <a:off x="4701" y="2537"/>
              <a:ext cx="771" cy="295"/>
            </a:xfrm>
            <a:prstGeom prst="rect">
              <a:avLst/>
            </a:prstGeom>
            <a:noFill/>
            <a:ln w="28575">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需要进食</a:t>
              </a:r>
            </a:p>
          </p:txBody>
        </p:sp>
        <p:sp>
          <p:nvSpPr>
            <p:cNvPr id="500743" name="Line 7"/>
            <p:cNvSpPr>
              <a:spLocks noChangeShapeType="1"/>
            </p:cNvSpPr>
            <p:nvPr/>
          </p:nvSpPr>
          <p:spPr bwMode="auto">
            <a:xfrm>
              <a:off x="3699" y="2734"/>
              <a:ext cx="100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0744" name="Text Box 8"/>
            <p:cNvSpPr txBox="1">
              <a:spLocks noChangeArrowheads="1"/>
            </p:cNvSpPr>
            <p:nvPr/>
          </p:nvSpPr>
          <p:spPr bwMode="auto">
            <a:xfrm>
              <a:off x="3840" y="2496"/>
              <a:ext cx="61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ctr" eaLnBrk="0" hangingPunct="0"/>
              <a:r>
                <a:rPr lang="en-US" altLang="zh-CN" b="1" dirty="0">
                  <a:ea typeface="宋体" panose="02010600030101010101" pitchFamily="2" charset="-122"/>
                </a:rPr>
                <a:t>Fetch</a:t>
              </a:r>
            </a:p>
          </p:txBody>
        </p:sp>
      </p:grpSp>
      <p:sp>
        <p:nvSpPr>
          <p:cNvPr id="8" name="矩形 7"/>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smtClean="0">
                <a:latin typeface="Times New Roman" panose="02020603050405020304" pitchFamily="18" charset="0"/>
              </a:rPr>
              <a:t>(4/8)</a:t>
            </a:r>
            <a:endParaRPr lang="zh-CN" altLang="en-US" sz="2400" dirty="0"/>
          </a:p>
        </p:txBody>
      </p:sp>
    </p:spTree>
    <p:extLst>
      <p:ext uri="{BB962C8B-B14F-4D97-AF65-F5344CB8AC3E}">
        <p14:creationId xmlns:p14="http://schemas.microsoft.com/office/powerpoint/2010/main" val="27158377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type="body" idx="4294967295"/>
          </p:nvPr>
        </p:nvSpPr>
        <p:spPr>
          <a:xfrm>
            <a:off x="251520" y="1268760"/>
            <a:ext cx="8229600" cy="4525963"/>
          </a:xfrm>
        </p:spPr>
        <p:txBody>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楷体_GB2312" pitchFamily="49" charset="-122"/>
              </a:rPr>
              <a:t>（</a:t>
            </a:r>
            <a:r>
              <a:rPr lang="en-US" altLang="zh-CN" sz="2400" b="1" dirty="0">
                <a:solidFill>
                  <a:srgbClr val="006600"/>
                </a:solidFill>
                <a:ea typeface="楷体_GB2312" pitchFamily="49" charset="-122"/>
              </a:rPr>
              <a:t>5</a:t>
            </a:r>
            <a:r>
              <a:rPr lang="zh-CN" altLang="en-US" sz="2400" b="1" dirty="0">
                <a:solidFill>
                  <a:srgbClr val="006600"/>
                </a:solidFill>
                <a:ea typeface="楷体_GB2312" pitchFamily="49" charset="-122"/>
              </a:rPr>
              <a:t>）相近关系</a:t>
            </a:r>
          </a:p>
          <a:p>
            <a:pPr lvl="2">
              <a:spcAft>
                <a:spcPct val="20000"/>
              </a:spcAft>
              <a:buClr>
                <a:srgbClr val="5226AA"/>
              </a:buClr>
              <a:buFont typeface="Wingdings" panose="05000000000000000000" pitchFamily="2" charset="2"/>
              <a:buChar char="p"/>
            </a:pPr>
            <a:r>
              <a:rPr lang="zh-CN" altLang="en-US" sz="2400" b="1" dirty="0">
                <a:latin typeface="Times New Roman" panose="02020603050405020304" pitchFamily="18" charset="0"/>
                <a:ea typeface="宋体" panose="02010600030101010101" pitchFamily="2" charset="-122"/>
              </a:rPr>
              <a:t>相近关系是指不同事物在形状、内容等方面相似或接近。常用的相近关系有：</a:t>
            </a:r>
            <a:r>
              <a:rPr lang="en-US" altLang="zh-CN" sz="2400" b="1" dirty="0">
                <a:latin typeface="Times New Roman" panose="02020603050405020304" pitchFamily="18" charset="0"/>
                <a:ea typeface="宋体" panose="02010600030101010101" pitchFamily="2" charset="-122"/>
              </a:rPr>
              <a:t>Similar-to</a:t>
            </a:r>
            <a:r>
              <a:rPr lang="zh-CN" altLang="en-US" sz="2400" b="1" dirty="0">
                <a:latin typeface="Times New Roman" panose="02020603050405020304" pitchFamily="18" charset="0"/>
                <a:ea typeface="宋体" panose="02010600030101010101" pitchFamily="2" charset="-122"/>
              </a:rPr>
              <a:t>（相似）、</a:t>
            </a:r>
            <a:r>
              <a:rPr lang="en-US" altLang="zh-CN" sz="2400" b="1" dirty="0">
                <a:latin typeface="Times New Roman" panose="02020603050405020304" pitchFamily="18" charset="0"/>
                <a:ea typeface="宋体" panose="02010600030101010101" pitchFamily="2" charset="-122"/>
              </a:rPr>
              <a:t>Near-to</a:t>
            </a:r>
            <a:r>
              <a:rPr lang="zh-CN" altLang="en-US" sz="2400" b="1" dirty="0">
                <a:latin typeface="Times New Roman" panose="02020603050405020304" pitchFamily="18" charset="0"/>
                <a:ea typeface="宋体" panose="02010600030101010101" pitchFamily="2" charset="-122"/>
              </a:rPr>
              <a:t>（接近）</a:t>
            </a:r>
          </a:p>
          <a:p>
            <a:pPr lvl="2">
              <a:spcAft>
                <a:spcPct val="20000"/>
              </a:spcAft>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例如：猫和虎相似</a:t>
            </a:r>
          </a:p>
          <a:p>
            <a:pPr lvl="2">
              <a:buClr>
                <a:schemeClr val="hlink"/>
              </a:buClr>
              <a:buFont typeface="Wingdings" panose="05000000000000000000" pitchFamily="2" charset="2"/>
              <a:buChar char="ü"/>
            </a:pPr>
            <a:endParaRPr lang="zh-CN" altLang="en-US" sz="2400" b="1" dirty="0">
              <a:solidFill>
                <a:srgbClr val="3E1D81"/>
              </a:solidFill>
              <a:ea typeface="幼圆" panose="02010509060101010101" pitchFamily="49" charset="-122"/>
            </a:endParaRPr>
          </a:p>
        </p:txBody>
      </p:sp>
      <p:grpSp>
        <p:nvGrpSpPr>
          <p:cNvPr id="501764" name="Group 4"/>
          <p:cNvGrpSpPr>
            <a:grpSpLocks/>
          </p:cNvGrpSpPr>
          <p:nvPr/>
        </p:nvGrpSpPr>
        <p:grpSpPr bwMode="auto">
          <a:xfrm>
            <a:off x="2791644" y="3933056"/>
            <a:ext cx="3581400" cy="533400"/>
            <a:chOff x="1680" y="3408"/>
            <a:chExt cx="2256" cy="336"/>
          </a:xfrm>
        </p:grpSpPr>
        <p:sp>
          <p:nvSpPr>
            <p:cNvPr id="501765" name="Text Box 5"/>
            <p:cNvSpPr txBox="1">
              <a:spLocks noChangeArrowheads="1"/>
            </p:cNvSpPr>
            <p:nvPr/>
          </p:nvSpPr>
          <p:spPr bwMode="auto">
            <a:xfrm>
              <a:off x="1680" y="3449"/>
              <a:ext cx="627" cy="295"/>
            </a:xfrm>
            <a:prstGeom prst="rect">
              <a:avLst/>
            </a:prstGeom>
            <a:noFill/>
            <a:ln w="28575">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猫</a:t>
              </a:r>
            </a:p>
          </p:txBody>
        </p:sp>
        <p:sp>
          <p:nvSpPr>
            <p:cNvPr id="501766" name="Text Box 6"/>
            <p:cNvSpPr txBox="1">
              <a:spLocks noChangeArrowheads="1"/>
            </p:cNvSpPr>
            <p:nvPr/>
          </p:nvSpPr>
          <p:spPr bwMode="auto">
            <a:xfrm>
              <a:off x="3309" y="3449"/>
              <a:ext cx="627" cy="295"/>
            </a:xfrm>
            <a:prstGeom prst="rect">
              <a:avLst/>
            </a:prstGeom>
            <a:noFill/>
            <a:ln w="28575">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虎</a:t>
              </a:r>
            </a:p>
          </p:txBody>
        </p:sp>
        <p:sp>
          <p:nvSpPr>
            <p:cNvPr id="501767" name="Line 7"/>
            <p:cNvSpPr>
              <a:spLocks noChangeShapeType="1"/>
            </p:cNvSpPr>
            <p:nvPr/>
          </p:nvSpPr>
          <p:spPr bwMode="auto">
            <a:xfrm>
              <a:off x="2307" y="3646"/>
              <a:ext cx="100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768" name="Text Box 8"/>
            <p:cNvSpPr txBox="1">
              <a:spLocks noChangeArrowheads="1"/>
            </p:cNvSpPr>
            <p:nvPr/>
          </p:nvSpPr>
          <p:spPr bwMode="auto">
            <a:xfrm>
              <a:off x="2400" y="3408"/>
              <a:ext cx="81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ctr" eaLnBrk="0" hangingPunct="0"/>
              <a:r>
                <a:rPr lang="en-US" altLang="zh-CN" b="1">
                  <a:ea typeface="宋体" panose="02010600030101010101" pitchFamily="2" charset="-122"/>
                </a:rPr>
                <a:t>Similar-to</a:t>
              </a:r>
            </a:p>
          </p:txBody>
        </p:sp>
      </p:grpSp>
      <p:sp>
        <p:nvSpPr>
          <p:cNvPr id="8" name="矩形 7"/>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smtClean="0">
                <a:latin typeface="Times New Roman" panose="02020603050405020304" pitchFamily="18" charset="0"/>
              </a:rPr>
              <a:t>(5/8)</a:t>
            </a:r>
            <a:endParaRPr lang="zh-CN" altLang="en-US" sz="2400" dirty="0"/>
          </a:p>
        </p:txBody>
      </p:sp>
    </p:spTree>
    <p:extLst>
      <p:ext uri="{BB962C8B-B14F-4D97-AF65-F5344CB8AC3E}">
        <p14:creationId xmlns:p14="http://schemas.microsoft.com/office/powerpoint/2010/main" val="19010602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type="body" idx="4294967295"/>
          </p:nvPr>
        </p:nvSpPr>
        <p:spPr>
          <a:xfrm>
            <a:off x="251520" y="1309910"/>
            <a:ext cx="8229600" cy="4525963"/>
          </a:xfrm>
        </p:spPr>
        <p:txBody>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楷体_GB2312" pitchFamily="49" charset="-122"/>
              </a:rPr>
              <a:t>（</a:t>
            </a:r>
            <a:r>
              <a:rPr lang="en-US" altLang="zh-CN" sz="2400" b="1" dirty="0">
                <a:solidFill>
                  <a:srgbClr val="006600"/>
                </a:solidFill>
                <a:ea typeface="楷体_GB2312" pitchFamily="49" charset="-122"/>
              </a:rPr>
              <a:t>6</a:t>
            </a:r>
            <a:r>
              <a:rPr lang="zh-CN" altLang="en-US" sz="2400" b="1" dirty="0">
                <a:solidFill>
                  <a:srgbClr val="006600"/>
                </a:solidFill>
                <a:ea typeface="楷体_GB2312" pitchFamily="49" charset="-122"/>
              </a:rPr>
              <a:t>）方位关系</a:t>
            </a:r>
            <a:endParaRPr lang="zh-CN" altLang="en-US" sz="2400" b="1" dirty="0">
              <a:latin typeface="宋体" panose="02010600030101010101" pitchFamily="2" charset="-122"/>
              <a:ea typeface="宋体" panose="02010600030101010101" pitchFamily="2" charset="-122"/>
            </a:endParaRPr>
          </a:p>
          <a:p>
            <a:pPr lvl="2">
              <a:spcAft>
                <a:spcPct val="20000"/>
              </a:spcAft>
              <a:buClr>
                <a:srgbClr val="5226AA"/>
              </a:buClr>
              <a:buFont typeface="Wingdings" panose="05000000000000000000" pitchFamily="2" charset="2"/>
              <a:buChar char="p"/>
            </a:pPr>
            <a:r>
              <a:rPr lang="zh-CN" altLang="en-US" sz="2400" b="1" dirty="0">
                <a:latin typeface="Times New Roman" panose="02020603050405020304" pitchFamily="18" charset="0"/>
                <a:ea typeface="宋体" panose="02010600030101010101" pitchFamily="2" charset="-122"/>
              </a:rPr>
              <a:t>方位关系表示了不同事物之间在位置方面的相互关系，例如在上（</a:t>
            </a:r>
            <a:r>
              <a:rPr lang="en-US" altLang="zh-CN" sz="2400" b="1" dirty="0">
                <a:latin typeface="Times New Roman" panose="02020603050405020304" pitchFamily="18" charset="0"/>
                <a:ea typeface="宋体" panose="02010600030101010101" pitchFamily="2" charset="-122"/>
              </a:rPr>
              <a:t>Located-on</a:t>
            </a:r>
            <a:r>
              <a:rPr lang="zh-CN" altLang="en-US" sz="2400" b="1" dirty="0">
                <a:latin typeface="Times New Roman" panose="02020603050405020304" pitchFamily="18" charset="0"/>
                <a:ea typeface="宋体" panose="02010600030101010101" pitchFamily="2" charset="-122"/>
              </a:rPr>
              <a:t>），在下（</a:t>
            </a:r>
            <a:r>
              <a:rPr lang="en-US" altLang="zh-CN" sz="2400" b="1" dirty="0">
                <a:latin typeface="Times New Roman" panose="02020603050405020304" pitchFamily="18" charset="0"/>
                <a:ea typeface="宋体" panose="02010600030101010101" pitchFamily="2" charset="-122"/>
              </a:rPr>
              <a:t>Located-under</a:t>
            </a:r>
            <a:r>
              <a:rPr lang="zh-CN" altLang="en-US" sz="2400" b="1" dirty="0">
                <a:latin typeface="Times New Roman" panose="02020603050405020304" pitchFamily="18" charset="0"/>
                <a:ea typeface="宋体" panose="02010600030101010101" pitchFamily="2" charset="-122"/>
              </a:rPr>
              <a:t>），在内（</a:t>
            </a:r>
            <a:r>
              <a:rPr lang="en-US" altLang="zh-CN" sz="2400" b="1" dirty="0">
                <a:latin typeface="Times New Roman" panose="02020603050405020304" pitchFamily="18" charset="0"/>
                <a:ea typeface="宋体" panose="02010600030101010101" pitchFamily="2" charset="-122"/>
              </a:rPr>
              <a:t>Located-inside</a:t>
            </a:r>
            <a:r>
              <a:rPr lang="zh-CN" altLang="en-US" sz="2400" b="1" dirty="0">
                <a:latin typeface="Times New Roman" panose="02020603050405020304" pitchFamily="18" charset="0"/>
                <a:ea typeface="宋体" panose="02010600030101010101" pitchFamily="2" charset="-122"/>
              </a:rPr>
              <a:t>）、在外（</a:t>
            </a:r>
            <a:r>
              <a:rPr lang="en-US" altLang="zh-CN" sz="2400" b="1" dirty="0">
                <a:latin typeface="Times New Roman" panose="02020603050405020304" pitchFamily="18" charset="0"/>
                <a:ea typeface="宋体" panose="02010600030101010101" pitchFamily="2" charset="-122"/>
              </a:rPr>
              <a:t>Located-outside</a:t>
            </a:r>
            <a:r>
              <a:rPr lang="zh-CN" altLang="en-US" sz="2400" b="1" dirty="0">
                <a:latin typeface="Times New Roman" panose="02020603050405020304" pitchFamily="18" charset="0"/>
                <a:ea typeface="宋体" panose="02010600030101010101" pitchFamily="2" charset="-122"/>
              </a:rPr>
              <a:t>）、位于（</a:t>
            </a:r>
            <a:r>
              <a:rPr lang="en-US" altLang="zh-CN" sz="2400" b="1" dirty="0">
                <a:latin typeface="Times New Roman" panose="02020603050405020304" pitchFamily="18" charset="0"/>
                <a:ea typeface="宋体" panose="02010600030101010101" pitchFamily="2" charset="-122"/>
              </a:rPr>
              <a:t>Located-at</a:t>
            </a:r>
            <a:r>
              <a:rPr lang="zh-CN" altLang="en-US" sz="2400" b="1" dirty="0">
                <a:latin typeface="Times New Roman" panose="02020603050405020304" pitchFamily="18" charset="0"/>
                <a:ea typeface="宋体" panose="02010600030101010101" pitchFamily="2" charset="-122"/>
              </a:rPr>
              <a:t>）等都可以表示不同事物间的方位关系。</a:t>
            </a:r>
          </a:p>
          <a:p>
            <a:pPr lvl="2">
              <a:spcAft>
                <a:spcPct val="20000"/>
              </a:spcAft>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例如：书在桌子上。</a:t>
            </a:r>
            <a:endParaRPr lang="zh-CN" altLang="en-US" sz="2400" b="1" dirty="0">
              <a:solidFill>
                <a:srgbClr val="006600"/>
              </a:solidFill>
              <a:ea typeface="楷体_GB2312" pitchFamily="49" charset="-122"/>
            </a:endParaRPr>
          </a:p>
          <a:p>
            <a:pPr lvl="2">
              <a:buClr>
                <a:schemeClr val="hlink"/>
              </a:buClr>
              <a:buFont typeface="Wingdings" panose="05000000000000000000" pitchFamily="2" charset="2"/>
              <a:buChar char="ü"/>
            </a:pPr>
            <a:endParaRPr lang="zh-CN" altLang="en-US" sz="2400" b="1" dirty="0">
              <a:solidFill>
                <a:srgbClr val="3E1D81"/>
              </a:solidFill>
              <a:ea typeface="幼圆" panose="02010509060101010101" pitchFamily="49" charset="-122"/>
            </a:endParaRPr>
          </a:p>
        </p:txBody>
      </p:sp>
      <p:grpSp>
        <p:nvGrpSpPr>
          <p:cNvPr id="502788" name="Group 4"/>
          <p:cNvGrpSpPr>
            <a:grpSpLocks/>
          </p:cNvGrpSpPr>
          <p:nvPr/>
        </p:nvGrpSpPr>
        <p:grpSpPr bwMode="auto">
          <a:xfrm>
            <a:off x="2915816" y="4509120"/>
            <a:ext cx="3657600" cy="533400"/>
            <a:chOff x="3600" y="11268"/>
            <a:chExt cx="3240" cy="627"/>
          </a:xfrm>
        </p:grpSpPr>
        <p:grpSp>
          <p:nvGrpSpPr>
            <p:cNvPr id="502789" name="Group 5"/>
            <p:cNvGrpSpPr>
              <a:grpSpLocks/>
            </p:cNvGrpSpPr>
            <p:nvPr/>
          </p:nvGrpSpPr>
          <p:grpSpPr bwMode="auto">
            <a:xfrm>
              <a:off x="3600" y="11424"/>
              <a:ext cx="3240" cy="471"/>
              <a:chOff x="3600" y="12672"/>
              <a:chExt cx="3240" cy="471"/>
            </a:xfrm>
          </p:grpSpPr>
          <p:sp>
            <p:nvSpPr>
              <p:cNvPr id="502790" name="Text Box 6"/>
              <p:cNvSpPr txBox="1">
                <a:spLocks noChangeArrowheads="1"/>
              </p:cNvSpPr>
              <p:nvPr/>
            </p:nvSpPr>
            <p:spPr bwMode="auto">
              <a:xfrm>
                <a:off x="3600" y="12672"/>
                <a:ext cx="900" cy="468"/>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书</a:t>
                </a:r>
              </a:p>
            </p:txBody>
          </p:sp>
          <p:sp>
            <p:nvSpPr>
              <p:cNvPr id="502791" name="Text Box 7"/>
              <p:cNvSpPr txBox="1">
                <a:spLocks noChangeArrowheads="1"/>
              </p:cNvSpPr>
              <p:nvPr/>
            </p:nvSpPr>
            <p:spPr bwMode="auto">
              <a:xfrm>
                <a:off x="5940" y="12675"/>
                <a:ext cx="900" cy="468"/>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桌子</a:t>
                </a:r>
              </a:p>
            </p:txBody>
          </p:sp>
          <p:sp>
            <p:nvSpPr>
              <p:cNvPr id="502792" name="Line 8"/>
              <p:cNvSpPr>
                <a:spLocks noChangeShapeType="1"/>
              </p:cNvSpPr>
              <p:nvPr/>
            </p:nvSpPr>
            <p:spPr bwMode="auto">
              <a:xfrm>
                <a:off x="4500" y="12967"/>
                <a:ext cx="144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2793" name="Text Box 9"/>
            <p:cNvSpPr txBox="1">
              <a:spLocks noChangeArrowheads="1"/>
            </p:cNvSpPr>
            <p:nvPr/>
          </p:nvSpPr>
          <p:spPr bwMode="auto">
            <a:xfrm>
              <a:off x="4500" y="1126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b="1" dirty="0">
                  <a:ea typeface="宋体" panose="02010600030101010101" pitchFamily="2" charset="-122"/>
                </a:rPr>
                <a:t>Located-on </a:t>
              </a:r>
            </a:p>
          </p:txBody>
        </p:sp>
      </p:grpSp>
      <p:sp>
        <p:nvSpPr>
          <p:cNvPr id="9" name="矩形 8"/>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smtClean="0">
                <a:latin typeface="Times New Roman" panose="02020603050405020304" pitchFamily="18" charset="0"/>
              </a:rPr>
              <a:t>(6/8)</a:t>
            </a:r>
            <a:endParaRPr lang="zh-CN" altLang="en-US" sz="2400" dirty="0"/>
          </a:p>
        </p:txBody>
      </p:sp>
    </p:spTree>
    <p:extLst>
      <p:ext uri="{BB962C8B-B14F-4D97-AF65-F5344CB8AC3E}">
        <p14:creationId xmlns:p14="http://schemas.microsoft.com/office/powerpoint/2010/main" val="38067084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type="body" idx="4294967295"/>
          </p:nvPr>
        </p:nvSpPr>
        <p:spPr>
          <a:xfrm>
            <a:off x="323528" y="1412776"/>
            <a:ext cx="8229600" cy="4525963"/>
          </a:xfrm>
        </p:spPr>
        <p:txBody>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楷体_GB2312" pitchFamily="49" charset="-122"/>
              </a:rPr>
              <a:t>（</a:t>
            </a:r>
            <a:r>
              <a:rPr lang="en-US" altLang="zh-CN" sz="2400" b="1" dirty="0">
                <a:solidFill>
                  <a:srgbClr val="006600"/>
                </a:solidFill>
                <a:ea typeface="楷体_GB2312" pitchFamily="49" charset="-122"/>
              </a:rPr>
              <a:t>7</a:t>
            </a:r>
            <a:r>
              <a:rPr lang="zh-CN" altLang="en-US" sz="2400" b="1" dirty="0">
                <a:solidFill>
                  <a:srgbClr val="006600"/>
                </a:solidFill>
                <a:ea typeface="楷体_GB2312" pitchFamily="49" charset="-122"/>
              </a:rPr>
              <a:t>）时间关系</a:t>
            </a:r>
          </a:p>
          <a:p>
            <a:pPr lvl="2" algn="just">
              <a:spcAft>
                <a:spcPct val="20000"/>
              </a:spcAft>
              <a:buClr>
                <a:srgbClr val="5226AA"/>
              </a:buClr>
              <a:buFont typeface="Wingdings" panose="05000000000000000000" pitchFamily="2" charset="2"/>
              <a:buChar char="p"/>
            </a:pPr>
            <a:r>
              <a:rPr lang="zh-CN" altLang="en-US" sz="2400" b="1" dirty="0">
                <a:latin typeface="Times New Roman" panose="02020603050405020304" pitchFamily="18" charset="0"/>
                <a:ea typeface="宋体" panose="02010600030101010101" pitchFamily="2" charset="-122"/>
              </a:rPr>
              <a:t>时间关系表示了不同事件在发生时间方面的先后次序关系。常见的时间关系有</a:t>
            </a:r>
            <a:r>
              <a:rPr lang="en-US" altLang="zh-CN" sz="2400" b="1" dirty="0">
                <a:latin typeface="Times New Roman" panose="02020603050405020304" pitchFamily="18" charset="0"/>
                <a:ea typeface="宋体" panose="02010600030101010101" pitchFamily="2" charset="-122"/>
              </a:rPr>
              <a:t>Before</a:t>
            </a:r>
            <a:r>
              <a:rPr lang="zh-CN" altLang="en-US" sz="2400" b="1" dirty="0">
                <a:latin typeface="Times New Roman" panose="02020603050405020304" pitchFamily="18" charset="0"/>
                <a:ea typeface="宋体" panose="02010600030101010101" pitchFamily="2" charset="-122"/>
              </a:rPr>
              <a:t>（在前）、</a:t>
            </a:r>
            <a:r>
              <a:rPr lang="en-US" altLang="zh-CN" sz="2400" b="1" dirty="0">
                <a:latin typeface="Times New Roman" panose="02020603050405020304" pitchFamily="18" charset="0"/>
                <a:ea typeface="宋体" panose="02010600030101010101" pitchFamily="2" charset="-122"/>
              </a:rPr>
              <a:t>After</a:t>
            </a:r>
            <a:r>
              <a:rPr lang="zh-CN" altLang="en-US" sz="2400" b="1" dirty="0">
                <a:latin typeface="Times New Roman" panose="02020603050405020304" pitchFamily="18" charset="0"/>
                <a:ea typeface="宋体" panose="02010600030101010101" pitchFamily="2" charset="-122"/>
              </a:rPr>
              <a:t>（在后）等。</a:t>
            </a:r>
          </a:p>
          <a:p>
            <a:pPr lvl="2" algn="just">
              <a:spcAft>
                <a:spcPct val="20000"/>
              </a:spcAft>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例如：阅览室开放后才能供读者阅览就是表示了开放和阅览两事件之间的先后时间关系。 </a:t>
            </a:r>
            <a:endParaRPr lang="zh-CN" altLang="en-US" sz="2400" b="1" dirty="0">
              <a:solidFill>
                <a:srgbClr val="006600"/>
              </a:solidFill>
              <a:ea typeface="楷体_GB2312" pitchFamily="49" charset="-122"/>
            </a:endParaRPr>
          </a:p>
          <a:p>
            <a:pPr lvl="2">
              <a:buClr>
                <a:schemeClr val="hlink"/>
              </a:buClr>
              <a:buFont typeface="Wingdings" panose="05000000000000000000" pitchFamily="2" charset="2"/>
              <a:buChar char="ü"/>
            </a:pPr>
            <a:endParaRPr lang="zh-CN" altLang="en-US" sz="2400" b="1" dirty="0">
              <a:solidFill>
                <a:srgbClr val="3E1D81"/>
              </a:solidFill>
              <a:ea typeface="幼圆" panose="02010509060101010101" pitchFamily="49" charset="-122"/>
            </a:endParaRPr>
          </a:p>
        </p:txBody>
      </p:sp>
      <p:grpSp>
        <p:nvGrpSpPr>
          <p:cNvPr id="503812" name="Group 4"/>
          <p:cNvGrpSpPr>
            <a:grpSpLocks/>
          </p:cNvGrpSpPr>
          <p:nvPr/>
        </p:nvGrpSpPr>
        <p:grpSpPr bwMode="auto">
          <a:xfrm>
            <a:off x="2987824" y="4365104"/>
            <a:ext cx="3505200" cy="533400"/>
            <a:chOff x="3780" y="13608"/>
            <a:chExt cx="3240" cy="627"/>
          </a:xfrm>
        </p:grpSpPr>
        <p:grpSp>
          <p:nvGrpSpPr>
            <p:cNvPr id="503813" name="Group 5"/>
            <p:cNvGrpSpPr>
              <a:grpSpLocks/>
            </p:cNvGrpSpPr>
            <p:nvPr/>
          </p:nvGrpSpPr>
          <p:grpSpPr bwMode="auto">
            <a:xfrm>
              <a:off x="3780" y="13764"/>
              <a:ext cx="3240" cy="471"/>
              <a:chOff x="3600" y="12672"/>
              <a:chExt cx="3240" cy="471"/>
            </a:xfrm>
          </p:grpSpPr>
          <p:sp>
            <p:nvSpPr>
              <p:cNvPr id="503814" name="Text Box 6"/>
              <p:cNvSpPr txBox="1">
                <a:spLocks noChangeArrowheads="1"/>
              </p:cNvSpPr>
              <p:nvPr/>
            </p:nvSpPr>
            <p:spPr bwMode="auto">
              <a:xfrm>
                <a:off x="3600" y="12672"/>
                <a:ext cx="900" cy="468"/>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阅览</a:t>
                </a:r>
              </a:p>
            </p:txBody>
          </p:sp>
          <p:sp>
            <p:nvSpPr>
              <p:cNvPr id="503815" name="Text Box 7"/>
              <p:cNvSpPr txBox="1">
                <a:spLocks noChangeArrowheads="1"/>
              </p:cNvSpPr>
              <p:nvPr/>
            </p:nvSpPr>
            <p:spPr bwMode="auto">
              <a:xfrm>
                <a:off x="5940" y="12675"/>
                <a:ext cx="900" cy="468"/>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开放</a:t>
                </a:r>
              </a:p>
            </p:txBody>
          </p:sp>
          <p:sp>
            <p:nvSpPr>
              <p:cNvPr id="503816" name="Line 8"/>
              <p:cNvSpPr>
                <a:spLocks noChangeShapeType="1"/>
              </p:cNvSpPr>
              <p:nvPr/>
            </p:nvSpPr>
            <p:spPr bwMode="auto">
              <a:xfrm>
                <a:off x="4500" y="12967"/>
                <a:ext cx="144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3817" name="Text Box 9"/>
            <p:cNvSpPr txBox="1">
              <a:spLocks noChangeArrowheads="1"/>
            </p:cNvSpPr>
            <p:nvPr/>
          </p:nvSpPr>
          <p:spPr bwMode="auto">
            <a:xfrm>
              <a:off x="4680" y="1360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b="1">
                  <a:ea typeface="宋体" panose="02010600030101010101" pitchFamily="2" charset="-122"/>
                </a:rPr>
                <a:t>After</a:t>
              </a:r>
            </a:p>
          </p:txBody>
        </p:sp>
      </p:grpSp>
      <p:sp>
        <p:nvSpPr>
          <p:cNvPr id="9" name="矩形 8"/>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smtClean="0">
                <a:latin typeface="Times New Roman" panose="02020603050405020304" pitchFamily="18" charset="0"/>
              </a:rPr>
              <a:t>(7/8)</a:t>
            </a:r>
            <a:endParaRPr lang="zh-CN" altLang="en-US" sz="2400" dirty="0"/>
          </a:p>
        </p:txBody>
      </p:sp>
    </p:spTree>
    <p:extLst>
      <p:ext uri="{BB962C8B-B14F-4D97-AF65-F5344CB8AC3E}">
        <p14:creationId xmlns:p14="http://schemas.microsoft.com/office/powerpoint/2010/main" val="1666071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4294967295"/>
          </p:nvPr>
        </p:nvSpPr>
        <p:spPr>
          <a:xfrm>
            <a:off x="468313" y="1168479"/>
            <a:ext cx="8229600" cy="4525963"/>
          </a:xfrm>
        </p:spPr>
        <p:txBody>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ea typeface="楷体_GB2312" pitchFamily="49" charset="-122"/>
              </a:rPr>
              <a:t>（</a:t>
            </a:r>
            <a:r>
              <a:rPr lang="en-US" altLang="zh-CN" sz="2400" b="1" dirty="0">
                <a:solidFill>
                  <a:srgbClr val="006600"/>
                </a:solidFill>
                <a:ea typeface="楷体_GB2312" pitchFamily="49" charset="-122"/>
              </a:rPr>
              <a:t>8</a:t>
            </a:r>
            <a:r>
              <a:rPr lang="zh-CN" altLang="en-US" sz="2400" b="1" dirty="0">
                <a:solidFill>
                  <a:srgbClr val="006600"/>
                </a:solidFill>
                <a:ea typeface="楷体_GB2312" pitchFamily="49" charset="-122"/>
              </a:rPr>
              <a:t>）构成关系</a:t>
            </a:r>
          </a:p>
          <a:p>
            <a:pPr lvl="2">
              <a:spcAft>
                <a:spcPct val="20000"/>
              </a:spcAft>
              <a:buClr>
                <a:srgbClr val="5226AA"/>
              </a:buClr>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用于表示构成联系，是一种一对多的联系，它的联系的节点间不具有属性继承性。</a:t>
            </a:r>
          </a:p>
          <a:p>
            <a:pPr lvl="2">
              <a:spcAft>
                <a:spcPct val="20000"/>
              </a:spcAft>
              <a:buClr>
                <a:srgbClr val="5226AA"/>
              </a:buClr>
              <a:buFont typeface="Wingdings" panose="05000000000000000000" pitchFamily="2" charset="2"/>
              <a:buChar char="p"/>
            </a:pPr>
            <a:r>
              <a:rPr lang="zh-CN" altLang="en-US" sz="2400" b="1" dirty="0">
                <a:solidFill>
                  <a:srgbClr val="3E1D81"/>
                </a:solidFill>
                <a:ea typeface="宋体" panose="02010600030101010101" pitchFamily="2" charset="-122"/>
              </a:rPr>
              <a:t>例如： 整数由正整数、负整数和零组成。</a:t>
            </a:r>
          </a:p>
          <a:p>
            <a:pPr lvl="2">
              <a:buClr>
                <a:srgbClr val="5226AA"/>
              </a:buClr>
              <a:buFont typeface="Wingdings" panose="05000000000000000000" pitchFamily="2" charset="2"/>
              <a:buChar char="p"/>
            </a:pPr>
            <a:endParaRPr lang="zh-CN" altLang="en-US" sz="2400" b="1" dirty="0">
              <a:solidFill>
                <a:schemeClr val="folHlink"/>
              </a:solidFill>
              <a:ea typeface="宋体" panose="02010600030101010101" pitchFamily="2" charset="-122"/>
            </a:endParaRPr>
          </a:p>
          <a:p>
            <a:pPr lvl="1">
              <a:buClr>
                <a:schemeClr val="hlink"/>
              </a:buClr>
              <a:buFont typeface="Wingdings" panose="05000000000000000000" pitchFamily="2" charset="2"/>
              <a:buChar char="ü"/>
            </a:pPr>
            <a:endParaRPr lang="zh-CN" altLang="en-US" sz="2000" b="1" dirty="0">
              <a:solidFill>
                <a:srgbClr val="006600"/>
              </a:solidFill>
              <a:latin typeface="宋体" panose="02010600030101010101" pitchFamily="2" charset="-122"/>
              <a:ea typeface="宋体" panose="02010600030101010101" pitchFamily="2" charset="-122"/>
            </a:endParaRPr>
          </a:p>
          <a:p>
            <a:endParaRPr lang="zh-CN" altLang="en-US" b="1" dirty="0">
              <a:solidFill>
                <a:srgbClr val="006600"/>
              </a:solidFill>
              <a:ea typeface="幼圆" panose="02010509060101010101" pitchFamily="49" charset="-122"/>
            </a:endParaRPr>
          </a:p>
        </p:txBody>
      </p:sp>
      <p:grpSp>
        <p:nvGrpSpPr>
          <p:cNvPr id="504836" name="Group 4"/>
          <p:cNvGrpSpPr>
            <a:grpSpLocks/>
          </p:cNvGrpSpPr>
          <p:nvPr/>
        </p:nvGrpSpPr>
        <p:grpSpPr bwMode="auto">
          <a:xfrm>
            <a:off x="1992313" y="3645024"/>
            <a:ext cx="5181600" cy="1828800"/>
            <a:chOff x="1392" y="2208"/>
            <a:chExt cx="3264" cy="1152"/>
          </a:xfrm>
        </p:grpSpPr>
        <p:sp>
          <p:nvSpPr>
            <p:cNvPr id="504837" name="Text Box 5"/>
            <p:cNvSpPr txBox="1">
              <a:spLocks noChangeArrowheads="1"/>
            </p:cNvSpPr>
            <p:nvPr/>
          </p:nvSpPr>
          <p:spPr bwMode="auto">
            <a:xfrm>
              <a:off x="1392" y="2562"/>
              <a:ext cx="576" cy="266"/>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整数</a:t>
              </a:r>
            </a:p>
          </p:txBody>
        </p:sp>
        <p:sp>
          <p:nvSpPr>
            <p:cNvPr id="504838" name="Text Box 6"/>
            <p:cNvSpPr txBox="1">
              <a:spLocks noChangeArrowheads="1"/>
            </p:cNvSpPr>
            <p:nvPr/>
          </p:nvSpPr>
          <p:spPr bwMode="auto">
            <a:xfrm>
              <a:off x="4029" y="2208"/>
              <a:ext cx="627" cy="266"/>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正整数</a:t>
              </a:r>
            </a:p>
          </p:txBody>
        </p:sp>
        <p:sp>
          <p:nvSpPr>
            <p:cNvPr id="504839" name="Text Box 7"/>
            <p:cNvSpPr txBox="1">
              <a:spLocks noChangeArrowheads="1"/>
            </p:cNvSpPr>
            <p:nvPr/>
          </p:nvSpPr>
          <p:spPr bwMode="auto">
            <a:xfrm>
              <a:off x="4029" y="2651"/>
              <a:ext cx="627" cy="266"/>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零</a:t>
              </a:r>
            </a:p>
          </p:txBody>
        </p:sp>
        <p:sp>
          <p:nvSpPr>
            <p:cNvPr id="504840" name="Text Box 8"/>
            <p:cNvSpPr txBox="1">
              <a:spLocks noChangeArrowheads="1"/>
            </p:cNvSpPr>
            <p:nvPr/>
          </p:nvSpPr>
          <p:spPr bwMode="auto">
            <a:xfrm>
              <a:off x="4029" y="3094"/>
              <a:ext cx="627" cy="266"/>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负整数</a:t>
              </a:r>
            </a:p>
          </p:txBody>
        </p:sp>
        <p:sp>
          <p:nvSpPr>
            <p:cNvPr id="504841" name="Text Box 9"/>
            <p:cNvSpPr txBox="1">
              <a:spLocks noChangeArrowheads="1"/>
            </p:cNvSpPr>
            <p:nvPr/>
          </p:nvSpPr>
          <p:spPr bwMode="auto">
            <a:xfrm>
              <a:off x="2983" y="2562"/>
              <a:ext cx="523" cy="266"/>
            </a:xfrm>
            <a:prstGeom prst="rect">
              <a:avLst/>
            </a:prstGeom>
            <a:noFill/>
            <a:ln w="25400">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gn="ctr" eaLnBrk="0" hangingPunct="0"/>
              <a:r>
                <a:rPr lang="zh-CN" altLang="en-US" b="1">
                  <a:ea typeface="宋体" panose="02010600030101010101" pitchFamily="2" charset="-122"/>
                </a:rPr>
                <a:t>与</a:t>
              </a:r>
            </a:p>
          </p:txBody>
        </p:sp>
        <p:sp>
          <p:nvSpPr>
            <p:cNvPr id="504842" name="Line 10"/>
            <p:cNvSpPr>
              <a:spLocks noChangeShapeType="1"/>
            </p:cNvSpPr>
            <p:nvPr/>
          </p:nvSpPr>
          <p:spPr bwMode="auto">
            <a:xfrm>
              <a:off x="1968" y="2688"/>
              <a:ext cx="1015"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4843" name="Line 11"/>
            <p:cNvSpPr>
              <a:spLocks noChangeShapeType="1"/>
            </p:cNvSpPr>
            <p:nvPr/>
          </p:nvSpPr>
          <p:spPr bwMode="auto">
            <a:xfrm flipH="1">
              <a:off x="3506" y="2297"/>
              <a:ext cx="523" cy="35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4844" name="Line 12"/>
            <p:cNvSpPr>
              <a:spLocks noChangeShapeType="1"/>
            </p:cNvSpPr>
            <p:nvPr/>
          </p:nvSpPr>
          <p:spPr bwMode="auto">
            <a:xfrm flipH="1" flipV="1">
              <a:off x="3506" y="2740"/>
              <a:ext cx="523" cy="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4845" name="Line 13"/>
            <p:cNvSpPr>
              <a:spLocks noChangeShapeType="1"/>
            </p:cNvSpPr>
            <p:nvPr/>
          </p:nvSpPr>
          <p:spPr bwMode="auto">
            <a:xfrm flipH="1" flipV="1">
              <a:off x="3506" y="2828"/>
              <a:ext cx="526" cy="4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4846" name="Text Box 14"/>
            <p:cNvSpPr txBox="1">
              <a:spLocks noChangeArrowheads="1"/>
            </p:cNvSpPr>
            <p:nvPr/>
          </p:nvSpPr>
          <p:spPr bwMode="auto">
            <a:xfrm>
              <a:off x="1968" y="2422"/>
              <a:ext cx="98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b="1">
                  <a:ea typeface="宋体" panose="02010600030101010101" pitchFamily="2" charset="-122"/>
                </a:rPr>
                <a:t>Composed of </a:t>
              </a:r>
            </a:p>
          </p:txBody>
        </p:sp>
      </p:grpSp>
      <p:sp>
        <p:nvSpPr>
          <p:cNvPr id="14" name="矩形 13"/>
          <p:cNvSpPr/>
          <p:nvPr/>
        </p:nvSpPr>
        <p:spPr>
          <a:xfrm>
            <a:off x="5580112" y="86469"/>
            <a:ext cx="2948243" cy="461665"/>
          </a:xfrm>
          <a:prstGeom prst="rect">
            <a:avLst/>
          </a:prstGeom>
        </p:spPr>
        <p:txBody>
          <a:bodyPr wrap="none">
            <a:spAutoFit/>
          </a:bodyPr>
          <a:lstStyle/>
          <a:p>
            <a:r>
              <a:rPr lang="zh-CN" altLang="en-US" sz="2400" b="1" dirty="0">
                <a:latin typeface="Times New Roman" panose="02020603050405020304" pitchFamily="18" charset="0"/>
              </a:rPr>
              <a:t>基本的语义关系</a:t>
            </a:r>
            <a:r>
              <a:rPr lang="en-US" altLang="zh-CN" sz="2400" b="1" dirty="0" smtClean="0">
                <a:latin typeface="Times New Roman" panose="02020603050405020304" pitchFamily="18" charset="0"/>
              </a:rPr>
              <a:t>(8/8)</a:t>
            </a:r>
            <a:endParaRPr lang="zh-CN" altLang="en-US" sz="2400" dirty="0"/>
          </a:p>
        </p:txBody>
      </p:sp>
    </p:spTree>
    <p:extLst>
      <p:ext uri="{BB962C8B-B14F-4D97-AF65-F5344CB8AC3E}">
        <p14:creationId xmlns:p14="http://schemas.microsoft.com/office/powerpoint/2010/main" val="1544052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06400" y="1268760"/>
            <a:ext cx="8239284" cy="151415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eaLnBrk="1" hangingPunct="1">
              <a:buFont typeface="Wingdings" panose="05000000000000000000" pitchFamily="2" charset="2"/>
              <a:buChar char="ü"/>
            </a:pPr>
            <a:r>
              <a:rPr lang="zh-CN" altLang="en-US" sz="2400" b="1" kern="0" dirty="0" smtClean="0">
                <a:solidFill>
                  <a:srgbClr val="006600"/>
                </a:solidFill>
                <a:latin typeface="宋体" panose="02010600030101010101" pitchFamily="2" charset="-122"/>
                <a:ea typeface="宋体" panose="02010600030101010101" pitchFamily="2" charset="-122"/>
              </a:rPr>
              <a:t>翻转钱币问题：</a:t>
            </a:r>
            <a:r>
              <a:rPr lang="zh-CN" altLang="en-US" sz="2400" b="1" kern="0" dirty="0" smtClean="0">
                <a:latin typeface="楷体_GB2312" pitchFamily="49" charset="-122"/>
                <a:ea typeface="楷体_GB2312" pitchFamily="49" charset="-122"/>
              </a:rPr>
              <a:t>三枚钱币处于反、正、反状态，每次只许翻动一枚钱币，问连续翻动三次后，能否出现全正或全反状态。 </a:t>
            </a:r>
          </a:p>
        </p:txBody>
      </p:sp>
      <p:sp>
        <p:nvSpPr>
          <p:cNvPr id="6" name="Rectangle 16"/>
          <p:cNvSpPr>
            <a:spLocks noChangeArrowheads="1"/>
          </p:cNvSpPr>
          <p:nvPr/>
        </p:nvSpPr>
        <p:spPr bwMode="auto">
          <a:xfrm>
            <a:off x="1847263" y="5197035"/>
            <a:ext cx="1727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dirty="0"/>
              <a:t>初始状态</a:t>
            </a:r>
            <a:endParaRPr lang="el-GR" altLang="en-US" sz="2000" dirty="0">
              <a:latin typeface="宋体" panose="02010600030101010101" pitchFamily="2" charset="-122"/>
            </a:endParaRPr>
          </a:p>
        </p:txBody>
      </p:sp>
      <p:sp>
        <p:nvSpPr>
          <p:cNvPr id="7" name="Rectangle 17"/>
          <p:cNvSpPr>
            <a:spLocks noChangeArrowheads="1"/>
          </p:cNvSpPr>
          <p:nvPr/>
        </p:nvSpPr>
        <p:spPr bwMode="auto">
          <a:xfrm>
            <a:off x="5578705" y="5157192"/>
            <a:ext cx="1727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dirty="0"/>
              <a:t>目标状态集合</a:t>
            </a:r>
            <a:endParaRPr lang="el-GR" altLang="en-US" sz="2000" dirty="0">
              <a:latin typeface="宋体" panose="02010600030101010101" pitchFamily="2"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402" y="3423428"/>
            <a:ext cx="750336" cy="666466"/>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1882" y="3421282"/>
            <a:ext cx="745771" cy="68673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9736" y="3423428"/>
            <a:ext cx="750336" cy="666466"/>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961" y="2585250"/>
            <a:ext cx="750336" cy="66646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1297" y="2583982"/>
            <a:ext cx="750336" cy="666466"/>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632" y="2583982"/>
            <a:ext cx="750336" cy="666466"/>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4296" y="4028631"/>
            <a:ext cx="745771" cy="686730"/>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6211" y="4016055"/>
            <a:ext cx="745771" cy="686730"/>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5838" y="4016055"/>
            <a:ext cx="745771" cy="686730"/>
          </a:xfrm>
          <a:prstGeom prst="rect">
            <a:avLst/>
          </a:prstGeom>
        </p:spPr>
      </p:pic>
      <p:cxnSp>
        <p:nvCxnSpPr>
          <p:cNvPr id="21" name="直接箭头连接符 20"/>
          <p:cNvCxnSpPr/>
          <p:nvPr/>
        </p:nvCxnSpPr>
        <p:spPr bwMode="auto">
          <a:xfrm flipV="1">
            <a:off x="3750072" y="2917215"/>
            <a:ext cx="1460889" cy="643390"/>
          </a:xfrm>
          <a:prstGeom prst="straightConnector1">
            <a:avLst/>
          </a:prstGeom>
          <a:noFill/>
          <a:ln w="12700"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3721610" y="4016055"/>
            <a:ext cx="1489351" cy="343365"/>
          </a:xfrm>
          <a:prstGeom prst="straightConnector1">
            <a:avLst/>
          </a:prstGeom>
          <a:no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97386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anim calcmode="lin" valueType="num">
                                      <p:cBhvr>
                                        <p:cTn id="13" dur="2000" fill="hold"/>
                                        <p:tgtEl>
                                          <p:spTgt spid="12"/>
                                        </p:tgtEl>
                                        <p:attrNameLst>
                                          <p:attrName>ppt_w</p:attrName>
                                        </p:attrNameLst>
                                      </p:cBhvr>
                                      <p:tavLst>
                                        <p:tav tm="0" fmla="#ppt_w*sin(2.5*pi*$)">
                                          <p:val>
                                            <p:fltVal val="0"/>
                                          </p:val>
                                        </p:tav>
                                        <p:tav tm="100000">
                                          <p:val>
                                            <p:fltVal val="1"/>
                                          </p:val>
                                        </p:tav>
                                      </p:tavLst>
                                    </p:anim>
                                    <p:anim calcmode="lin" valueType="num">
                                      <p:cBhvr>
                                        <p:cTn id="14" dur="2000" fill="hold"/>
                                        <p:tgtEl>
                                          <p:spTgt spid="12"/>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anim calcmode="lin" valueType="num">
                                      <p:cBhvr>
                                        <p:cTn id="18" dur="2000" fill="hold"/>
                                        <p:tgtEl>
                                          <p:spTgt spid="13"/>
                                        </p:tgtEl>
                                        <p:attrNameLst>
                                          <p:attrName>ppt_w</p:attrName>
                                        </p:attrNameLst>
                                      </p:cBhvr>
                                      <p:tavLst>
                                        <p:tav tm="0" fmla="#ppt_w*sin(2.5*pi*$)">
                                          <p:val>
                                            <p:fltVal val="0"/>
                                          </p:val>
                                        </p:tav>
                                        <p:tav tm="100000">
                                          <p:val>
                                            <p:fltVal val="1"/>
                                          </p:val>
                                        </p:tav>
                                      </p:tavLst>
                                    </p:anim>
                                    <p:anim calcmode="lin" valueType="num">
                                      <p:cBhvr>
                                        <p:cTn id="1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anim calcmode="lin" valueType="num">
                                      <p:cBhvr>
                                        <p:cTn id="37" dur="2000" fill="hold"/>
                                        <p:tgtEl>
                                          <p:spTgt spid="14"/>
                                        </p:tgtEl>
                                        <p:attrNameLst>
                                          <p:attrName>ppt_w</p:attrName>
                                        </p:attrNameLst>
                                      </p:cBhvr>
                                      <p:tavLst>
                                        <p:tav tm="0" fmla="#ppt_w*sin(2.5*pi*$)">
                                          <p:val>
                                            <p:fltVal val="0"/>
                                          </p:val>
                                        </p:tav>
                                        <p:tav tm="100000">
                                          <p:val>
                                            <p:fltVal val="1"/>
                                          </p:val>
                                        </p:tav>
                                      </p:tavLst>
                                    </p:anim>
                                    <p:anim calcmode="lin" valueType="num">
                                      <p:cBhvr>
                                        <p:cTn id="38" dur="2000" fill="hold"/>
                                        <p:tgtEl>
                                          <p:spTgt spid="14"/>
                                        </p:tgtEl>
                                        <p:attrNameLst>
                                          <p:attrName>ppt_h</p:attrName>
                                        </p:attrNameLst>
                                      </p:cBhvr>
                                      <p:tavLst>
                                        <p:tav tm="0">
                                          <p:val>
                                            <p:strVal val="#ppt_h"/>
                                          </p:val>
                                        </p:tav>
                                        <p:tav tm="100000">
                                          <p:val>
                                            <p:strVal val="#ppt_h"/>
                                          </p:val>
                                        </p:tav>
                                      </p:tavLst>
                                    </p:anim>
                                  </p:childTnLst>
                                </p:cTn>
                              </p:par>
                              <p:par>
                                <p:cTn id="39" presetID="45"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2000"/>
                                        <p:tgtEl>
                                          <p:spTgt spid="15"/>
                                        </p:tgtEl>
                                      </p:cBhvr>
                                    </p:animEffect>
                                    <p:anim calcmode="lin" valueType="num">
                                      <p:cBhvr>
                                        <p:cTn id="42" dur="2000" fill="hold"/>
                                        <p:tgtEl>
                                          <p:spTgt spid="15"/>
                                        </p:tgtEl>
                                        <p:attrNameLst>
                                          <p:attrName>ppt_w</p:attrName>
                                        </p:attrNameLst>
                                      </p:cBhvr>
                                      <p:tavLst>
                                        <p:tav tm="0" fmla="#ppt_w*sin(2.5*pi*$)">
                                          <p:val>
                                            <p:fltVal val="0"/>
                                          </p:val>
                                        </p:tav>
                                        <p:tav tm="100000">
                                          <p:val>
                                            <p:fltVal val="1"/>
                                          </p:val>
                                        </p:tav>
                                      </p:tavLst>
                                    </p:anim>
                                    <p:anim calcmode="lin" valueType="num">
                                      <p:cBhvr>
                                        <p:cTn id="43" dur="2000" fill="hold"/>
                                        <p:tgtEl>
                                          <p:spTgt spid="15"/>
                                        </p:tgtEl>
                                        <p:attrNameLst>
                                          <p:attrName>ppt_h</p:attrName>
                                        </p:attrNameLst>
                                      </p:cBhvr>
                                      <p:tavLst>
                                        <p:tav tm="0">
                                          <p:val>
                                            <p:strVal val="#ppt_h"/>
                                          </p:val>
                                        </p:tav>
                                        <p:tav tm="100000">
                                          <p:val>
                                            <p:strVal val="#ppt_h"/>
                                          </p:val>
                                        </p:tav>
                                      </p:tavLst>
                                    </p:anim>
                                  </p:childTnLst>
                                </p:cTn>
                              </p:par>
                              <p:par>
                                <p:cTn id="44" presetID="45"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2000"/>
                                        <p:tgtEl>
                                          <p:spTgt spid="16"/>
                                        </p:tgtEl>
                                      </p:cBhvr>
                                    </p:animEffect>
                                    <p:anim calcmode="lin" valueType="num">
                                      <p:cBhvr>
                                        <p:cTn id="47" dur="2000" fill="hold"/>
                                        <p:tgtEl>
                                          <p:spTgt spid="16"/>
                                        </p:tgtEl>
                                        <p:attrNameLst>
                                          <p:attrName>ppt_w</p:attrName>
                                        </p:attrNameLst>
                                      </p:cBhvr>
                                      <p:tavLst>
                                        <p:tav tm="0" fmla="#ppt_w*sin(2.5*pi*$)">
                                          <p:val>
                                            <p:fltVal val="0"/>
                                          </p:val>
                                        </p:tav>
                                        <p:tav tm="100000">
                                          <p:val>
                                            <p:fltVal val="1"/>
                                          </p:val>
                                        </p:tav>
                                      </p:tavLst>
                                    </p:anim>
                                    <p:anim calcmode="lin" valueType="num">
                                      <p:cBhvr>
                                        <p:cTn id="48" dur="2000" fill="hold"/>
                                        <p:tgtEl>
                                          <p:spTgt spid="16"/>
                                        </p:tgtEl>
                                        <p:attrNameLst>
                                          <p:attrName>ppt_h</p:attrName>
                                        </p:attrNameLst>
                                      </p:cBhvr>
                                      <p:tavLst>
                                        <p:tav tm="0">
                                          <p:val>
                                            <p:strVal val="#ppt_h"/>
                                          </p:val>
                                        </p:tav>
                                        <p:tav tm="100000">
                                          <p:val>
                                            <p:strVal val="#ppt_h"/>
                                          </p:val>
                                        </p:tav>
                                      </p:tavLst>
                                    </p:anim>
                                  </p:childTnLst>
                                </p:cTn>
                              </p:par>
                              <p:par>
                                <p:cTn id="49" presetID="45"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2000"/>
                                        <p:tgtEl>
                                          <p:spTgt spid="17"/>
                                        </p:tgtEl>
                                      </p:cBhvr>
                                    </p:animEffect>
                                    <p:anim calcmode="lin" valueType="num">
                                      <p:cBhvr>
                                        <p:cTn id="52" dur="2000" fill="hold"/>
                                        <p:tgtEl>
                                          <p:spTgt spid="17"/>
                                        </p:tgtEl>
                                        <p:attrNameLst>
                                          <p:attrName>ppt_w</p:attrName>
                                        </p:attrNameLst>
                                      </p:cBhvr>
                                      <p:tavLst>
                                        <p:tav tm="0" fmla="#ppt_w*sin(2.5*pi*$)">
                                          <p:val>
                                            <p:fltVal val="0"/>
                                          </p:val>
                                        </p:tav>
                                        <p:tav tm="100000">
                                          <p:val>
                                            <p:fltVal val="1"/>
                                          </p:val>
                                        </p:tav>
                                      </p:tavLst>
                                    </p:anim>
                                    <p:anim calcmode="lin" valueType="num">
                                      <p:cBhvr>
                                        <p:cTn id="53" dur="2000" fill="hold"/>
                                        <p:tgtEl>
                                          <p:spTgt spid="17"/>
                                        </p:tgtEl>
                                        <p:attrNameLst>
                                          <p:attrName>ppt_h</p:attrName>
                                        </p:attrNameLst>
                                      </p:cBhvr>
                                      <p:tavLst>
                                        <p:tav tm="0">
                                          <p:val>
                                            <p:strVal val="#ppt_h"/>
                                          </p:val>
                                        </p:tav>
                                        <p:tav tm="100000">
                                          <p:val>
                                            <p:strVal val="#ppt_h"/>
                                          </p:val>
                                        </p:tav>
                                      </p:tavLst>
                                    </p:anim>
                                  </p:childTnLst>
                                </p:cTn>
                              </p:par>
                              <p:par>
                                <p:cTn id="54" presetID="45"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2000"/>
                                        <p:tgtEl>
                                          <p:spTgt spid="18"/>
                                        </p:tgtEl>
                                      </p:cBhvr>
                                    </p:animEffect>
                                    <p:anim calcmode="lin" valueType="num">
                                      <p:cBhvr>
                                        <p:cTn id="57" dur="2000" fill="hold"/>
                                        <p:tgtEl>
                                          <p:spTgt spid="18"/>
                                        </p:tgtEl>
                                        <p:attrNameLst>
                                          <p:attrName>ppt_w</p:attrName>
                                        </p:attrNameLst>
                                      </p:cBhvr>
                                      <p:tavLst>
                                        <p:tav tm="0" fmla="#ppt_w*sin(2.5*pi*$)">
                                          <p:val>
                                            <p:fltVal val="0"/>
                                          </p:val>
                                        </p:tav>
                                        <p:tav tm="100000">
                                          <p:val>
                                            <p:fltVal val="1"/>
                                          </p:val>
                                        </p:tav>
                                      </p:tavLst>
                                    </p:anim>
                                    <p:anim calcmode="lin" valueType="num">
                                      <p:cBhvr>
                                        <p:cTn id="58" dur="2000" fill="hold"/>
                                        <p:tgtEl>
                                          <p:spTgt spid="18"/>
                                        </p:tgtEl>
                                        <p:attrNameLst>
                                          <p:attrName>ppt_h</p:attrName>
                                        </p:attrNameLst>
                                      </p:cBhvr>
                                      <p:tavLst>
                                        <p:tav tm="0">
                                          <p:val>
                                            <p:strVal val="#ppt_h"/>
                                          </p:val>
                                        </p:tav>
                                        <p:tav tm="100000">
                                          <p:val>
                                            <p:strVal val="#ppt_h"/>
                                          </p:val>
                                        </p:tav>
                                      </p:tavLst>
                                    </p:anim>
                                  </p:childTnLst>
                                </p:cTn>
                              </p:par>
                              <p:par>
                                <p:cTn id="59" presetID="45"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000"/>
                                        <p:tgtEl>
                                          <p:spTgt spid="19"/>
                                        </p:tgtEl>
                                      </p:cBhvr>
                                    </p:animEffect>
                                    <p:anim calcmode="lin" valueType="num">
                                      <p:cBhvr>
                                        <p:cTn id="62" dur="2000" fill="hold"/>
                                        <p:tgtEl>
                                          <p:spTgt spid="19"/>
                                        </p:tgtEl>
                                        <p:attrNameLst>
                                          <p:attrName>ppt_w</p:attrName>
                                        </p:attrNameLst>
                                      </p:cBhvr>
                                      <p:tavLst>
                                        <p:tav tm="0" fmla="#ppt_w*sin(2.5*pi*$)">
                                          <p:val>
                                            <p:fltVal val="0"/>
                                          </p:val>
                                        </p:tav>
                                        <p:tav tm="100000">
                                          <p:val>
                                            <p:fltVal val="1"/>
                                          </p:val>
                                        </p:tav>
                                      </p:tavLst>
                                    </p:anim>
                                    <p:anim calcmode="lin" valueType="num">
                                      <p:cBhvr>
                                        <p:cTn id="63"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anim calcmode="lin" valueType="num">
                                      <p:cBhvr>
                                        <p:cTn id="69" dur="1000" fill="hold"/>
                                        <p:tgtEl>
                                          <p:spTgt spid="7"/>
                                        </p:tgtEl>
                                        <p:attrNameLst>
                                          <p:attrName>ppt_x</p:attrName>
                                        </p:attrNameLst>
                                      </p:cBhvr>
                                      <p:tavLst>
                                        <p:tav tm="0">
                                          <p:val>
                                            <p:strVal val="#ppt_x"/>
                                          </p:val>
                                        </p:tav>
                                        <p:tav tm="100000">
                                          <p:val>
                                            <p:strVal val="#ppt_x"/>
                                          </p:val>
                                        </p:tav>
                                      </p:tavLst>
                                    </p:anim>
                                    <p:anim calcmode="lin" valueType="num">
                                      <p:cBhvr>
                                        <p:cTn id="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378" y="1314346"/>
            <a:ext cx="8964613" cy="5589587"/>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lnSpc>
                <a:spcPct val="105000"/>
              </a:lnSpc>
            </a:pPr>
            <a:r>
              <a:rPr lang="zh-CN" altLang="en-US" sz="2000" b="1" dirty="0" smtClean="0">
                <a:solidFill>
                  <a:srgbClr val="A50021"/>
                </a:solidFill>
              </a:rPr>
              <a:t>一元关系</a:t>
            </a:r>
          </a:p>
          <a:p>
            <a:pPr>
              <a:lnSpc>
                <a:spcPct val="105000"/>
              </a:lnSpc>
            </a:pPr>
            <a:r>
              <a:rPr lang="zh-CN" altLang="en-US" sz="2000" b="1" dirty="0" smtClean="0">
                <a:solidFill>
                  <a:srgbClr val="0000CC"/>
                </a:solidFill>
              </a:rPr>
              <a:t>     指可以用一元谓词</a:t>
            </a:r>
            <a:r>
              <a:rPr lang="en-US" altLang="zh-CN" sz="2000" b="1" dirty="0" smtClean="0">
                <a:solidFill>
                  <a:srgbClr val="0000CC"/>
                </a:solidFill>
              </a:rPr>
              <a:t>P(x)</a:t>
            </a:r>
            <a:r>
              <a:rPr lang="zh-CN" altLang="en-US" sz="2000" b="1" dirty="0" smtClean="0">
                <a:solidFill>
                  <a:srgbClr val="0000CC"/>
                </a:solidFill>
              </a:rPr>
              <a:t>表示的关系。谓词</a:t>
            </a:r>
            <a:r>
              <a:rPr lang="en-US" altLang="zh-CN" sz="2000" b="1" dirty="0" smtClean="0">
                <a:solidFill>
                  <a:srgbClr val="0000CC"/>
                </a:solidFill>
              </a:rPr>
              <a:t>P</a:t>
            </a:r>
            <a:r>
              <a:rPr lang="zh-CN" altLang="en-US" sz="2000" b="1" dirty="0" smtClean="0">
                <a:solidFill>
                  <a:srgbClr val="0000CC"/>
                </a:solidFill>
              </a:rPr>
              <a:t>说明实体的性质、属性等。</a:t>
            </a:r>
          </a:p>
          <a:p>
            <a:pPr>
              <a:lnSpc>
                <a:spcPct val="105000"/>
              </a:lnSpc>
            </a:pPr>
            <a:r>
              <a:rPr lang="zh-CN" altLang="en-US" sz="2000" b="1" dirty="0" smtClean="0">
                <a:solidFill>
                  <a:srgbClr val="0000CC"/>
                </a:solidFill>
              </a:rPr>
              <a:t>     描述的是一些最简单、最直观的事物或概念，</a:t>
            </a:r>
          </a:p>
          <a:p>
            <a:pPr>
              <a:lnSpc>
                <a:spcPct val="105000"/>
              </a:lnSpc>
            </a:pPr>
            <a:r>
              <a:rPr lang="zh-CN" altLang="en-US" sz="2000" b="1" dirty="0" smtClean="0">
                <a:solidFill>
                  <a:srgbClr val="0000CC"/>
                </a:solidFill>
              </a:rPr>
              <a:t>     常用：“是”、“有”、“会”、“能”等语义关系来说明。如，“雪是白的” 。</a:t>
            </a:r>
          </a:p>
          <a:p>
            <a:pPr>
              <a:lnSpc>
                <a:spcPct val="105000"/>
              </a:lnSpc>
            </a:pPr>
            <a:r>
              <a:rPr lang="zh-CN" altLang="en-US" sz="2000" b="1" dirty="0" smtClean="0">
                <a:solidFill>
                  <a:srgbClr val="A50021"/>
                </a:solidFill>
              </a:rPr>
              <a:t>一元关系的描述</a:t>
            </a:r>
          </a:p>
          <a:p>
            <a:pPr>
              <a:lnSpc>
                <a:spcPct val="105000"/>
              </a:lnSpc>
            </a:pPr>
            <a:r>
              <a:rPr lang="zh-CN" altLang="en-US" sz="2000" b="1" dirty="0" smtClean="0">
                <a:solidFill>
                  <a:srgbClr val="0000CC"/>
                </a:solidFill>
              </a:rPr>
              <a:t>   应该说，语义网络表示的是二元关系。如何用它来描述一元关系？</a:t>
            </a:r>
          </a:p>
          <a:p>
            <a:pPr>
              <a:lnSpc>
                <a:spcPct val="105000"/>
              </a:lnSpc>
            </a:pPr>
            <a:r>
              <a:rPr lang="zh-CN" altLang="en-US" sz="2000" b="1" dirty="0" smtClean="0">
                <a:solidFill>
                  <a:srgbClr val="0000CC"/>
                </a:solidFill>
              </a:rPr>
              <a:t>   结点</a:t>
            </a:r>
            <a:r>
              <a:rPr lang="en-US" altLang="zh-CN" sz="2000" b="1" dirty="0" smtClean="0">
                <a:solidFill>
                  <a:srgbClr val="0000CC"/>
                </a:solidFill>
              </a:rPr>
              <a:t>1</a:t>
            </a:r>
            <a:r>
              <a:rPr lang="zh-CN" altLang="en-US" sz="2000" b="1" dirty="0" smtClean="0">
                <a:solidFill>
                  <a:srgbClr val="0000CC"/>
                </a:solidFill>
              </a:rPr>
              <a:t>表示实体，结点</a:t>
            </a:r>
            <a:r>
              <a:rPr lang="en-US" altLang="zh-CN" sz="2000" b="1" dirty="0" smtClean="0">
                <a:solidFill>
                  <a:srgbClr val="0000CC"/>
                </a:solidFill>
              </a:rPr>
              <a:t>2</a:t>
            </a:r>
            <a:r>
              <a:rPr lang="zh-CN" altLang="en-US" sz="2000" b="1" dirty="0" smtClean="0">
                <a:solidFill>
                  <a:srgbClr val="0000CC"/>
                </a:solidFill>
              </a:rPr>
              <a:t>表示实体的性质或属性等，弧表示语义关系。</a:t>
            </a:r>
          </a:p>
          <a:p>
            <a:pPr>
              <a:lnSpc>
                <a:spcPct val="105000"/>
              </a:lnSpc>
            </a:pPr>
            <a:r>
              <a:rPr lang="zh-CN" altLang="en-US" sz="2000" b="1" dirty="0" smtClean="0">
                <a:solidFill>
                  <a:srgbClr val="0000CC"/>
                </a:solidFill>
              </a:rPr>
              <a:t>   例如，“李刚是一个人”为一元关系，其语义网络如前所示。</a:t>
            </a:r>
          </a:p>
          <a:p>
            <a:pPr>
              <a:lnSpc>
                <a:spcPct val="105000"/>
              </a:lnSpc>
            </a:pPr>
            <a:r>
              <a:rPr lang="zh-CN" altLang="en-US" sz="2000" b="1" dirty="0" smtClean="0">
                <a:solidFill>
                  <a:srgbClr val="006600"/>
                </a:solidFill>
              </a:rPr>
              <a:t>   用语义网络表示“动物能运动、会吃” 。</a:t>
            </a:r>
          </a:p>
          <a:p>
            <a:pPr>
              <a:lnSpc>
                <a:spcPct val="105000"/>
              </a:lnSpc>
            </a:pPr>
            <a:endParaRPr lang="en-US" altLang="zh-CN" sz="2000" b="1" dirty="0">
              <a:solidFill>
                <a:srgbClr val="006600"/>
              </a:solidFill>
            </a:endParaRPr>
          </a:p>
        </p:txBody>
      </p:sp>
      <p:sp>
        <p:nvSpPr>
          <p:cNvPr id="4" name="Rectangle 4"/>
          <p:cNvSpPr>
            <a:spLocks noChangeArrowheads="1"/>
          </p:cNvSpPr>
          <p:nvPr/>
        </p:nvSpPr>
        <p:spPr bwMode="auto">
          <a:xfrm>
            <a:off x="5436889" y="4869160"/>
            <a:ext cx="936625" cy="4318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rPr>
              <a:t>运动</a:t>
            </a:r>
          </a:p>
        </p:txBody>
      </p:sp>
      <p:sp>
        <p:nvSpPr>
          <p:cNvPr id="5" name="Rectangle 5"/>
          <p:cNvSpPr>
            <a:spLocks noChangeArrowheads="1"/>
          </p:cNvSpPr>
          <p:nvPr/>
        </p:nvSpPr>
        <p:spPr bwMode="auto">
          <a:xfrm>
            <a:off x="7740352" y="4869160"/>
            <a:ext cx="936625" cy="4318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rPr>
              <a:t>吃</a:t>
            </a:r>
          </a:p>
        </p:txBody>
      </p:sp>
      <p:sp>
        <p:nvSpPr>
          <p:cNvPr id="6" name="Rectangle 6"/>
          <p:cNvSpPr>
            <a:spLocks noChangeArrowheads="1"/>
          </p:cNvSpPr>
          <p:nvPr/>
        </p:nvSpPr>
        <p:spPr bwMode="auto">
          <a:xfrm>
            <a:off x="6516389" y="5950247"/>
            <a:ext cx="1081088" cy="4318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rPr>
              <a:t>动物</a:t>
            </a:r>
          </a:p>
        </p:txBody>
      </p:sp>
      <p:sp>
        <p:nvSpPr>
          <p:cNvPr id="7" name="Line 7"/>
          <p:cNvSpPr>
            <a:spLocks noChangeShapeType="1"/>
          </p:cNvSpPr>
          <p:nvPr/>
        </p:nvSpPr>
        <p:spPr bwMode="auto">
          <a:xfrm flipH="1" flipV="1">
            <a:off x="5868689" y="5300960"/>
            <a:ext cx="1152525" cy="649287"/>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V="1">
            <a:off x="7092652" y="5300960"/>
            <a:ext cx="1152525" cy="649287"/>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p:cNvSpPr txBox="1">
            <a:spLocks noChangeArrowheads="1"/>
          </p:cNvSpPr>
          <p:nvPr/>
        </p:nvSpPr>
        <p:spPr bwMode="auto">
          <a:xfrm>
            <a:off x="5436889" y="5518447"/>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Can</a:t>
            </a:r>
          </a:p>
        </p:txBody>
      </p:sp>
      <p:sp>
        <p:nvSpPr>
          <p:cNvPr id="10" name="Text Box 10"/>
          <p:cNvSpPr txBox="1">
            <a:spLocks noChangeArrowheads="1"/>
          </p:cNvSpPr>
          <p:nvPr/>
        </p:nvSpPr>
        <p:spPr bwMode="auto">
          <a:xfrm>
            <a:off x="7813377" y="5553372"/>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Can</a:t>
            </a:r>
          </a:p>
        </p:txBody>
      </p:sp>
      <p:sp>
        <p:nvSpPr>
          <p:cNvPr id="11" name="矩形 10"/>
          <p:cNvSpPr/>
          <p:nvPr/>
        </p:nvSpPr>
        <p:spPr>
          <a:xfrm>
            <a:off x="420912" y="791126"/>
            <a:ext cx="3719288" cy="523220"/>
          </a:xfrm>
          <a:prstGeom prst="rect">
            <a:avLst/>
          </a:prstGeom>
        </p:spPr>
        <p:txBody>
          <a:bodyPr wrap="none">
            <a:spAutoFit/>
          </a:bodyPr>
          <a:lstStyle/>
          <a:p>
            <a:pPr marL="285750" indent="-285750">
              <a:spcAft>
                <a:spcPct val="20000"/>
              </a:spcAft>
              <a:buFont typeface="Arial" panose="020B0604020202020204" pitchFamily="34" charset="0"/>
              <a:buChar char="•"/>
            </a:pPr>
            <a:r>
              <a:rPr lang="zh-CN" altLang="en-US" sz="2800" b="1" dirty="0">
                <a:solidFill>
                  <a:schemeClr val="tx2"/>
                </a:solidFill>
                <a:latin typeface="Times New Roman" panose="02020603050405020304" pitchFamily="18" charset="0"/>
                <a:ea typeface="幼圆" panose="02010509060101010101" pitchFamily="49" charset="-122"/>
              </a:rPr>
              <a:t>语义网络的表示能力</a:t>
            </a:r>
          </a:p>
        </p:txBody>
      </p:sp>
      <p:sp>
        <p:nvSpPr>
          <p:cNvPr id="12" name="矩形 11"/>
          <p:cNvSpPr/>
          <p:nvPr/>
        </p:nvSpPr>
        <p:spPr>
          <a:xfrm>
            <a:off x="6456482" y="99665"/>
            <a:ext cx="2040943" cy="461665"/>
          </a:xfrm>
          <a:prstGeom prst="rect">
            <a:avLst/>
          </a:prstGeom>
        </p:spPr>
        <p:txBody>
          <a:bodyPr wrap="none">
            <a:spAutoFit/>
          </a:bodyPr>
          <a:lstStyle/>
          <a:p>
            <a:r>
              <a:rPr lang="zh-CN" altLang="en-US" sz="2400" b="1" dirty="0"/>
              <a:t>表示一元关系</a:t>
            </a:r>
            <a:endParaRPr lang="zh-CN" altLang="en-US" sz="2400" dirty="0"/>
          </a:p>
        </p:txBody>
      </p:sp>
    </p:spTree>
    <p:extLst>
      <p:ext uri="{BB962C8B-B14F-4D97-AF65-F5344CB8AC3E}">
        <p14:creationId xmlns:p14="http://schemas.microsoft.com/office/powerpoint/2010/main" val="24832090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9512" y="1124745"/>
            <a:ext cx="8785225" cy="3744416"/>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lnSpc>
                <a:spcPct val="110000"/>
              </a:lnSpc>
            </a:pPr>
            <a:r>
              <a:rPr lang="zh-CN" altLang="en-US" sz="2200" b="1" dirty="0" smtClean="0">
                <a:solidFill>
                  <a:srgbClr val="A50021"/>
                </a:solidFill>
                <a:latin typeface="Times New Roman" panose="02020603050405020304" pitchFamily="18" charset="0"/>
              </a:rPr>
              <a:t>二元关系</a:t>
            </a:r>
          </a:p>
          <a:p>
            <a:pPr>
              <a:lnSpc>
                <a:spcPct val="110000"/>
              </a:lnSpc>
            </a:pPr>
            <a:r>
              <a:rPr lang="zh-CN" altLang="en-US" sz="2200" b="1" dirty="0" smtClean="0">
                <a:solidFill>
                  <a:srgbClr val="0000CC"/>
                </a:solidFill>
                <a:latin typeface="Times New Roman" panose="02020603050405020304" pitchFamily="18" charset="0"/>
              </a:rPr>
              <a:t>     可用二元谓词</a:t>
            </a:r>
            <a:r>
              <a:rPr lang="en-US" altLang="zh-CN" sz="2200" b="1" dirty="0" smtClean="0">
                <a:solidFill>
                  <a:srgbClr val="0000CC"/>
                </a:solidFill>
                <a:latin typeface="Times New Roman" panose="02020603050405020304" pitchFamily="18" charset="0"/>
              </a:rPr>
              <a:t>P(</a:t>
            </a:r>
            <a:r>
              <a:rPr lang="en-US" altLang="zh-CN" sz="2200" b="1" dirty="0" err="1" smtClean="0">
                <a:solidFill>
                  <a:srgbClr val="0000CC"/>
                </a:solidFill>
                <a:latin typeface="Times New Roman" panose="02020603050405020304" pitchFamily="18" charset="0"/>
              </a:rPr>
              <a:t>x,y</a:t>
            </a:r>
            <a:r>
              <a:rPr lang="en-US" altLang="zh-CN" sz="2200" b="1" dirty="0" smtClean="0">
                <a:solidFill>
                  <a:srgbClr val="0000CC"/>
                </a:solidFill>
                <a:latin typeface="Times New Roman" panose="02020603050405020304" pitchFamily="18" charset="0"/>
              </a:rPr>
              <a:t>)</a:t>
            </a:r>
            <a:r>
              <a:rPr lang="zh-CN" altLang="en-US" sz="2200" b="1" dirty="0" smtClean="0">
                <a:solidFill>
                  <a:srgbClr val="0000CC"/>
                </a:solidFill>
                <a:latin typeface="Times New Roman" panose="02020603050405020304" pitchFamily="18" charset="0"/>
              </a:rPr>
              <a:t>表示的关系。其中，</a:t>
            </a:r>
            <a:r>
              <a:rPr lang="en-US" altLang="zh-CN" sz="2200" b="1" dirty="0" err="1" smtClean="0">
                <a:solidFill>
                  <a:srgbClr val="0000CC"/>
                </a:solidFill>
                <a:latin typeface="Times New Roman" panose="02020603050405020304" pitchFamily="18" charset="0"/>
              </a:rPr>
              <a:t>x,y</a:t>
            </a:r>
            <a:r>
              <a:rPr lang="zh-CN" altLang="en-US" sz="2200" b="1" dirty="0" smtClean="0">
                <a:solidFill>
                  <a:srgbClr val="0000CC"/>
                </a:solidFill>
                <a:latin typeface="Times New Roman" panose="02020603050405020304" pitchFamily="18" charset="0"/>
              </a:rPr>
              <a:t>为实体，</a:t>
            </a:r>
            <a:r>
              <a:rPr lang="en-US" altLang="zh-CN" sz="2200" b="1" dirty="0" smtClean="0">
                <a:solidFill>
                  <a:srgbClr val="0000CC"/>
                </a:solidFill>
                <a:latin typeface="Times New Roman" panose="02020603050405020304" pitchFamily="18" charset="0"/>
              </a:rPr>
              <a:t>P</a:t>
            </a:r>
            <a:r>
              <a:rPr lang="zh-CN" altLang="en-US" sz="2200" b="1" dirty="0" smtClean="0">
                <a:solidFill>
                  <a:srgbClr val="0000CC"/>
                </a:solidFill>
                <a:latin typeface="Times New Roman" panose="02020603050405020304" pitchFamily="18" charset="0"/>
              </a:rPr>
              <a:t>为实体之间的关系。</a:t>
            </a:r>
          </a:p>
          <a:p>
            <a:pPr>
              <a:lnSpc>
                <a:spcPct val="110000"/>
              </a:lnSpc>
            </a:pPr>
            <a:r>
              <a:rPr lang="zh-CN" altLang="en-US" sz="2200" b="1" dirty="0" smtClean="0">
                <a:solidFill>
                  <a:srgbClr val="0000CC"/>
                </a:solidFill>
                <a:latin typeface="Times New Roman" panose="02020603050405020304" pitchFamily="18" charset="0"/>
              </a:rPr>
              <a:t>     单个二元关系可直接用一个基本网元来表示，如前介绍的一些常用的二元关系及其表示。</a:t>
            </a:r>
          </a:p>
          <a:p>
            <a:pPr>
              <a:lnSpc>
                <a:spcPct val="110000"/>
              </a:lnSpc>
            </a:pPr>
            <a:r>
              <a:rPr lang="zh-CN" altLang="en-US" sz="2200" b="1" dirty="0" smtClean="0">
                <a:latin typeface="宋体" panose="02010600030101010101" pitchFamily="2" charset="-122"/>
              </a:rPr>
              <a:t>  表示</a:t>
            </a:r>
            <a:r>
              <a:rPr lang="zh-CN" altLang="en-US" sz="2200" b="1" dirty="0">
                <a:latin typeface="宋体" panose="02010600030101010101" pitchFamily="2" charset="-122"/>
              </a:rPr>
              <a:t>复杂知识：复杂的知识命题划分为多个子命题，每个子命题用一个简单的语义网络表示。为多个子命题，每个子命题用一个简单的语义网络表示。</a:t>
            </a:r>
            <a:r>
              <a:rPr lang="zh-CN" altLang="en-US" sz="2200" b="1" dirty="0">
                <a:latin typeface="Times New Roman" panose="02020603050405020304" pitchFamily="18" charset="0"/>
              </a:rPr>
              <a:t>把多元关系它转化为</a:t>
            </a:r>
            <a:r>
              <a:rPr lang="zh-CN" altLang="en-US" sz="2200" b="1" dirty="0">
                <a:solidFill>
                  <a:srgbClr val="FF0000"/>
                </a:solidFill>
                <a:latin typeface="Times New Roman" panose="02020603050405020304" pitchFamily="18" charset="0"/>
              </a:rPr>
              <a:t>一组二元关系的组合</a:t>
            </a:r>
            <a:r>
              <a:rPr lang="zh-CN" altLang="en-US" sz="2200" b="1" dirty="0">
                <a:latin typeface="Times New Roman" panose="02020603050405020304" pitchFamily="18" charset="0"/>
              </a:rPr>
              <a:t>，或二元关系的合取</a:t>
            </a:r>
            <a:r>
              <a:rPr lang="zh-CN" altLang="en-US" sz="2200" b="1" dirty="0" smtClean="0">
                <a:latin typeface="Times New Roman" panose="02020603050405020304" pitchFamily="18" charset="0"/>
              </a:rPr>
              <a:t>。</a:t>
            </a:r>
            <a:endParaRPr lang="zh-CN" altLang="en-US" sz="2200" b="1" dirty="0" smtClean="0">
              <a:solidFill>
                <a:srgbClr val="0000CC"/>
              </a:solidFill>
              <a:latin typeface="Times New Roman" panose="02020603050405020304" pitchFamily="18" charset="0"/>
            </a:endParaRPr>
          </a:p>
        </p:txBody>
      </p:sp>
      <p:sp>
        <p:nvSpPr>
          <p:cNvPr id="3" name="矩形 2"/>
          <p:cNvSpPr/>
          <p:nvPr/>
        </p:nvSpPr>
        <p:spPr>
          <a:xfrm>
            <a:off x="6084168" y="116632"/>
            <a:ext cx="2638864" cy="461665"/>
          </a:xfrm>
          <a:prstGeom prst="rect">
            <a:avLst/>
          </a:prstGeom>
        </p:spPr>
        <p:txBody>
          <a:bodyPr wrap="none">
            <a:spAutoFit/>
          </a:bodyPr>
          <a:lstStyle/>
          <a:p>
            <a:r>
              <a:rPr lang="zh-CN" altLang="en-US" sz="2400" b="1" dirty="0">
                <a:latin typeface="Times New Roman" panose="02020603050405020304" pitchFamily="18" charset="0"/>
              </a:rPr>
              <a:t>表示二元关系</a:t>
            </a:r>
            <a:r>
              <a:rPr lang="en-US" altLang="zh-CN" sz="2400" b="1" dirty="0">
                <a:latin typeface="Times New Roman" panose="02020603050405020304" pitchFamily="18" charset="0"/>
              </a:rPr>
              <a:t>(1/4)</a:t>
            </a:r>
            <a:endParaRPr lang="zh-CN" altLang="en-US" sz="2400" dirty="0"/>
          </a:p>
        </p:txBody>
      </p:sp>
    </p:spTree>
    <p:extLst>
      <p:ext uri="{BB962C8B-B14F-4D97-AF65-F5344CB8AC3E}">
        <p14:creationId xmlns:p14="http://schemas.microsoft.com/office/powerpoint/2010/main" val="23814755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48" y="2182624"/>
            <a:ext cx="9001001" cy="830997"/>
          </a:xfrm>
          <a:prstGeom prst="rect">
            <a:avLst/>
          </a:prstGeom>
        </p:spPr>
        <p:txBody>
          <a:bodyPr wrap="square">
            <a:spAutoFit/>
          </a:bodyPr>
          <a:lstStyle/>
          <a:p>
            <a:pPr marL="857593" lvl="2" indent="-171519" defTabSz="686074">
              <a:spcBef>
                <a:spcPct val="20000"/>
              </a:spcBef>
              <a:spcAft>
                <a:spcPct val="20000"/>
              </a:spcAft>
              <a:buClr>
                <a:srgbClr val="5226AA"/>
              </a:buClr>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当把多个网元用相应的语义关联在一起的时候，得到一个语义网络。</a:t>
            </a:r>
          </a:p>
        </p:txBody>
      </p:sp>
      <p:grpSp>
        <p:nvGrpSpPr>
          <p:cNvPr id="4" name="Group 4"/>
          <p:cNvGrpSpPr>
            <a:grpSpLocks/>
          </p:cNvGrpSpPr>
          <p:nvPr/>
        </p:nvGrpSpPr>
        <p:grpSpPr bwMode="auto">
          <a:xfrm>
            <a:off x="986408" y="3395881"/>
            <a:ext cx="3352800" cy="990600"/>
            <a:chOff x="864" y="3264"/>
            <a:chExt cx="2112" cy="624"/>
          </a:xfrm>
        </p:grpSpPr>
        <p:sp>
          <p:nvSpPr>
            <p:cNvPr id="20" name="Rectangle 5"/>
            <p:cNvSpPr>
              <a:spLocks noChangeArrowheads="1"/>
            </p:cNvSpPr>
            <p:nvPr/>
          </p:nvSpPr>
          <p:spPr bwMode="auto">
            <a:xfrm>
              <a:off x="864" y="3600"/>
              <a:ext cx="76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pet rabbit</a:t>
              </a:r>
            </a:p>
          </p:txBody>
        </p:sp>
        <p:sp>
          <p:nvSpPr>
            <p:cNvPr id="21" name="Line 6"/>
            <p:cNvSpPr>
              <a:spLocks noChangeShapeType="1"/>
            </p:cNvSpPr>
            <p:nvPr/>
          </p:nvSpPr>
          <p:spPr bwMode="auto">
            <a:xfrm>
              <a:off x="1704" y="3744"/>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2" name="Rectangle 7"/>
            <p:cNvSpPr>
              <a:spLocks noChangeArrowheads="1"/>
            </p:cNvSpPr>
            <p:nvPr/>
          </p:nvSpPr>
          <p:spPr bwMode="auto">
            <a:xfrm>
              <a:off x="2496" y="3600"/>
              <a:ext cx="48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rabbit</a:t>
              </a:r>
            </a:p>
          </p:txBody>
        </p:sp>
        <p:sp>
          <p:nvSpPr>
            <p:cNvPr id="23" name="Rectangle 8"/>
            <p:cNvSpPr>
              <a:spLocks noChangeArrowheads="1"/>
            </p:cNvSpPr>
            <p:nvPr/>
          </p:nvSpPr>
          <p:spPr bwMode="auto">
            <a:xfrm>
              <a:off x="1632" y="326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dirty="0">
                  <a:latin typeface="Times New Roman" panose="02020603050405020304" pitchFamily="18" charset="0"/>
                </a:rPr>
                <a:t>A kind of</a:t>
              </a:r>
            </a:p>
          </p:txBody>
        </p:sp>
      </p:grpSp>
      <p:grpSp>
        <p:nvGrpSpPr>
          <p:cNvPr id="5" name="Group 9"/>
          <p:cNvGrpSpPr>
            <a:grpSpLocks/>
          </p:cNvGrpSpPr>
          <p:nvPr/>
        </p:nvGrpSpPr>
        <p:grpSpPr bwMode="auto">
          <a:xfrm>
            <a:off x="4644008" y="3395881"/>
            <a:ext cx="3352800" cy="990600"/>
            <a:chOff x="864" y="3264"/>
            <a:chExt cx="2112" cy="624"/>
          </a:xfrm>
        </p:grpSpPr>
        <p:sp>
          <p:nvSpPr>
            <p:cNvPr id="16" name="Rectangle 10"/>
            <p:cNvSpPr>
              <a:spLocks noChangeArrowheads="1"/>
            </p:cNvSpPr>
            <p:nvPr/>
          </p:nvSpPr>
          <p:spPr bwMode="auto">
            <a:xfrm>
              <a:off x="864" y="3600"/>
              <a:ext cx="76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rabbit</a:t>
              </a:r>
            </a:p>
          </p:txBody>
        </p:sp>
        <p:sp>
          <p:nvSpPr>
            <p:cNvPr id="17" name="Line 11"/>
            <p:cNvSpPr>
              <a:spLocks noChangeShapeType="1"/>
            </p:cNvSpPr>
            <p:nvPr/>
          </p:nvSpPr>
          <p:spPr bwMode="auto">
            <a:xfrm>
              <a:off x="1704" y="3744"/>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8" name="Rectangle 12"/>
            <p:cNvSpPr>
              <a:spLocks noChangeArrowheads="1"/>
            </p:cNvSpPr>
            <p:nvPr/>
          </p:nvSpPr>
          <p:spPr bwMode="auto">
            <a:xfrm>
              <a:off x="2496" y="3600"/>
              <a:ext cx="48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animal</a:t>
              </a:r>
            </a:p>
          </p:txBody>
        </p:sp>
        <p:sp>
          <p:nvSpPr>
            <p:cNvPr id="19" name="Rectangle 13"/>
            <p:cNvSpPr>
              <a:spLocks noChangeArrowheads="1"/>
            </p:cNvSpPr>
            <p:nvPr/>
          </p:nvSpPr>
          <p:spPr bwMode="auto">
            <a:xfrm>
              <a:off x="1632" y="326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dirty="0">
                  <a:latin typeface="Times New Roman" panose="02020603050405020304" pitchFamily="18" charset="0"/>
                </a:rPr>
                <a:t>Isa</a:t>
              </a:r>
            </a:p>
          </p:txBody>
        </p:sp>
      </p:grpSp>
      <p:grpSp>
        <p:nvGrpSpPr>
          <p:cNvPr id="6" name="Group 14"/>
          <p:cNvGrpSpPr>
            <a:grpSpLocks/>
          </p:cNvGrpSpPr>
          <p:nvPr/>
        </p:nvGrpSpPr>
        <p:grpSpPr bwMode="auto">
          <a:xfrm>
            <a:off x="1696021" y="4723031"/>
            <a:ext cx="5791200" cy="990600"/>
            <a:chOff x="480" y="3312"/>
            <a:chExt cx="3648" cy="624"/>
          </a:xfrm>
        </p:grpSpPr>
        <p:grpSp>
          <p:nvGrpSpPr>
            <p:cNvPr id="8" name="Group 15"/>
            <p:cNvGrpSpPr>
              <a:grpSpLocks/>
            </p:cNvGrpSpPr>
            <p:nvPr/>
          </p:nvGrpSpPr>
          <p:grpSpPr bwMode="auto">
            <a:xfrm>
              <a:off x="480" y="3312"/>
              <a:ext cx="2112" cy="624"/>
              <a:chOff x="864" y="3264"/>
              <a:chExt cx="2112" cy="624"/>
            </a:xfrm>
          </p:grpSpPr>
          <p:sp>
            <p:nvSpPr>
              <p:cNvPr id="12" name="Rectangle 16"/>
              <p:cNvSpPr>
                <a:spLocks noChangeArrowheads="1"/>
              </p:cNvSpPr>
              <p:nvPr/>
            </p:nvSpPr>
            <p:spPr bwMode="auto">
              <a:xfrm>
                <a:off x="864" y="3600"/>
                <a:ext cx="76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pet rabbit</a:t>
                </a:r>
              </a:p>
            </p:txBody>
          </p:sp>
          <p:sp>
            <p:nvSpPr>
              <p:cNvPr id="13" name="Line 17"/>
              <p:cNvSpPr>
                <a:spLocks noChangeShapeType="1"/>
              </p:cNvSpPr>
              <p:nvPr/>
            </p:nvSpPr>
            <p:spPr bwMode="auto">
              <a:xfrm>
                <a:off x="1704" y="3744"/>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4" name="Rectangle 18"/>
              <p:cNvSpPr>
                <a:spLocks noChangeArrowheads="1"/>
              </p:cNvSpPr>
              <p:nvPr/>
            </p:nvSpPr>
            <p:spPr bwMode="auto">
              <a:xfrm>
                <a:off x="2496" y="3600"/>
                <a:ext cx="480"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rabbit</a:t>
                </a:r>
              </a:p>
            </p:txBody>
          </p:sp>
          <p:sp>
            <p:nvSpPr>
              <p:cNvPr id="15" name="Rectangle 19"/>
              <p:cNvSpPr>
                <a:spLocks noChangeArrowheads="1"/>
              </p:cNvSpPr>
              <p:nvPr/>
            </p:nvSpPr>
            <p:spPr bwMode="auto">
              <a:xfrm>
                <a:off x="1632" y="326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A kind of</a:t>
                </a:r>
              </a:p>
            </p:txBody>
          </p:sp>
        </p:grpSp>
        <p:sp>
          <p:nvSpPr>
            <p:cNvPr id="9" name="Line 20"/>
            <p:cNvSpPr>
              <a:spLocks noChangeShapeType="1"/>
            </p:cNvSpPr>
            <p:nvPr/>
          </p:nvSpPr>
          <p:spPr bwMode="auto">
            <a:xfrm>
              <a:off x="2664" y="3792"/>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 name="Rectangle 21"/>
            <p:cNvSpPr>
              <a:spLocks noChangeArrowheads="1"/>
            </p:cNvSpPr>
            <p:nvPr/>
          </p:nvSpPr>
          <p:spPr bwMode="auto">
            <a:xfrm>
              <a:off x="3456" y="3648"/>
              <a:ext cx="672"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animal</a:t>
              </a:r>
            </a:p>
          </p:txBody>
        </p:sp>
        <p:sp>
          <p:nvSpPr>
            <p:cNvPr id="11" name="Rectangle 22"/>
            <p:cNvSpPr>
              <a:spLocks noChangeArrowheads="1"/>
            </p:cNvSpPr>
            <p:nvPr/>
          </p:nvSpPr>
          <p:spPr bwMode="auto">
            <a:xfrm>
              <a:off x="2592" y="331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400">
                  <a:latin typeface="Times New Roman" panose="02020603050405020304" pitchFamily="18" charset="0"/>
                </a:rPr>
                <a:t>Isa</a:t>
              </a:r>
            </a:p>
          </p:txBody>
        </p:sp>
      </p:grpSp>
      <p:sp>
        <p:nvSpPr>
          <p:cNvPr id="7" name="Oval 24"/>
          <p:cNvSpPr>
            <a:spLocks noChangeArrowheads="1"/>
          </p:cNvSpPr>
          <p:nvPr/>
        </p:nvSpPr>
        <p:spPr bwMode="auto">
          <a:xfrm>
            <a:off x="4123308" y="4238843"/>
            <a:ext cx="792163" cy="647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24" name="Text Box 23"/>
          <p:cNvSpPr txBox="1">
            <a:spLocks noChangeArrowheads="1"/>
          </p:cNvSpPr>
          <p:nvPr/>
        </p:nvSpPr>
        <p:spPr bwMode="auto">
          <a:xfrm>
            <a:off x="5803504" y="775980"/>
            <a:ext cx="3168650" cy="101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pPr>
            <a:r>
              <a:rPr kumimoji="1" lang="zh-CN" altLang="en-US" sz="2400">
                <a:latin typeface="Comic Sans MS" panose="030F0702030302020204" pitchFamily="66" charset="0"/>
              </a:rPr>
              <a:t>宠物兔是一种兔子</a:t>
            </a:r>
            <a:r>
              <a:rPr kumimoji="1" lang="en-US" altLang="zh-CN" sz="2400">
                <a:latin typeface="Comic Sans MS" panose="030F0702030302020204" pitchFamily="66" charset="0"/>
              </a:rPr>
              <a:t>;</a:t>
            </a:r>
          </a:p>
          <a:p>
            <a:pPr eaLnBrk="1" hangingPunct="1">
              <a:spcBef>
                <a:spcPct val="50000"/>
              </a:spcBef>
            </a:pPr>
            <a:r>
              <a:rPr kumimoji="1" lang="zh-CN" altLang="en-US" sz="2400">
                <a:latin typeface="Comic Sans MS" panose="030F0702030302020204" pitchFamily="66" charset="0"/>
              </a:rPr>
              <a:t>兔子是一种动物。</a:t>
            </a:r>
          </a:p>
        </p:txBody>
      </p:sp>
      <p:sp>
        <p:nvSpPr>
          <p:cNvPr id="25" name="矩形 24"/>
          <p:cNvSpPr/>
          <p:nvPr/>
        </p:nvSpPr>
        <p:spPr>
          <a:xfrm>
            <a:off x="6084168" y="116632"/>
            <a:ext cx="2638864" cy="461665"/>
          </a:xfrm>
          <a:prstGeom prst="rect">
            <a:avLst/>
          </a:prstGeom>
        </p:spPr>
        <p:txBody>
          <a:bodyPr wrap="none">
            <a:spAutoFit/>
          </a:bodyPr>
          <a:lstStyle/>
          <a:p>
            <a:r>
              <a:rPr lang="zh-CN" altLang="en-US" sz="2400" b="1" dirty="0">
                <a:latin typeface="Times New Roman" panose="02020603050405020304" pitchFamily="18" charset="0"/>
              </a:rPr>
              <a:t>表示二元关系</a:t>
            </a:r>
            <a:r>
              <a:rPr lang="en-US" altLang="zh-CN" sz="2400" b="1" dirty="0" smtClean="0">
                <a:latin typeface="Times New Roman" panose="02020603050405020304" pitchFamily="18" charset="0"/>
              </a:rPr>
              <a:t>(2/4</a:t>
            </a:r>
            <a:r>
              <a:rPr lang="en-US" altLang="zh-CN" sz="2400" b="1" dirty="0">
                <a:latin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44673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7"/>
          <p:cNvGrpSpPr>
            <a:grpSpLocks/>
          </p:cNvGrpSpPr>
          <p:nvPr/>
        </p:nvGrpSpPr>
        <p:grpSpPr bwMode="auto">
          <a:xfrm>
            <a:off x="973055" y="2343435"/>
            <a:ext cx="6934200" cy="2743200"/>
            <a:chOff x="720" y="1152"/>
            <a:chExt cx="4491" cy="1905"/>
          </a:xfrm>
        </p:grpSpPr>
        <p:sp>
          <p:nvSpPr>
            <p:cNvPr id="30" name="Rectangle 5"/>
            <p:cNvSpPr>
              <a:spLocks noChangeArrowheads="1"/>
            </p:cNvSpPr>
            <p:nvPr/>
          </p:nvSpPr>
          <p:spPr bwMode="auto">
            <a:xfrm>
              <a:off x="2398" y="1152"/>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ea typeface="宋体" panose="02010600030101010101" pitchFamily="2" charset="-122"/>
                </a:rPr>
                <a:t>FURNITURE</a:t>
              </a:r>
            </a:p>
          </p:txBody>
        </p:sp>
        <p:sp>
          <p:nvSpPr>
            <p:cNvPr id="31" name="Rectangle 6"/>
            <p:cNvSpPr>
              <a:spLocks noChangeArrowheads="1"/>
            </p:cNvSpPr>
            <p:nvPr/>
          </p:nvSpPr>
          <p:spPr bwMode="auto">
            <a:xfrm>
              <a:off x="2398" y="1696"/>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rgbClr val="FF0000"/>
                  </a:solidFill>
                  <a:ea typeface="宋体" panose="02010600030101010101" pitchFamily="2" charset="-122"/>
                </a:rPr>
                <a:t>CHAIR</a:t>
              </a:r>
            </a:p>
          </p:txBody>
        </p:sp>
        <p:sp>
          <p:nvSpPr>
            <p:cNvPr id="32" name="Rectangle 7"/>
            <p:cNvSpPr>
              <a:spLocks noChangeArrowheads="1"/>
            </p:cNvSpPr>
            <p:nvPr/>
          </p:nvSpPr>
          <p:spPr bwMode="auto">
            <a:xfrm>
              <a:off x="720" y="1696"/>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宋体" panose="02010600030101010101" pitchFamily="2" charset="-122"/>
                </a:rPr>
                <a:t>PERSON</a:t>
              </a:r>
            </a:p>
          </p:txBody>
        </p:sp>
        <p:sp>
          <p:nvSpPr>
            <p:cNvPr id="33" name="Rectangle 8"/>
            <p:cNvSpPr>
              <a:spLocks noChangeArrowheads="1"/>
            </p:cNvSpPr>
            <p:nvPr/>
          </p:nvSpPr>
          <p:spPr bwMode="auto">
            <a:xfrm>
              <a:off x="4258" y="1696"/>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宋体" panose="02010600030101010101" pitchFamily="2" charset="-122"/>
                </a:rPr>
                <a:t>SEAT</a:t>
              </a:r>
            </a:p>
          </p:txBody>
        </p:sp>
        <p:sp>
          <p:nvSpPr>
            <p:cNvPr id="34" name="Rectangle 9"/>
            <p:cNvSpPr>
              <a:spLocks noChangeArrowheads="1"/>
            </p:cNvSpPr>
            <p:nvPr/>
          </p:nvSpPr>
          <p:spPr bwMode="auto">
            <a:xfrm>
              <a:off x="2398" y="2240"/>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E1D81"/>
                  </a:solidFill>
                  <a:ea typeface="宋体" panose="02010600030101010101" pitchFamily="2" charset="-122"/>
                </a:rPr>
                <a:t>MY CHAIR</a:t>
              </a:r>
            </a:p>
          </p:txBody>
        </p:sp>
        <p:sp>
          <p:nvSpPr>
            <p:cNvPr id="35" name="Rectangle 10"/>
            <p:cNvSpPr>
              <a:spLocks noChangeArrowheads="1"/>
            </p:cNvSpPr>
            <p:nvPr/>
          </p:nvSpPr>
          <p:spPr bwMode="auto">
            <a:xfrm>
              <a:off x="4258" y="2240"/>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宋体" panose="02010600030101010101" pitchFamily="2" charset="-122"/>
                </a:rPr>
                <a:t>BROWN</a:t>
              </a:r>
            </a:p>
          </p:txBody>
        </p:sp>
        <p:sp>
          <p:nvSpPr>
            <p:cNvPr id="36" name="Rectangle 11"/>
            <p:cNvSpPr>
              <a:spLocks noChangeArrowheads="1"/>
            </p:cNvSpPr>
            <p:nvPr/>
          </p:nvSpPr>
          <p:spPr bwMode="auto">
            <a:xfrm>
              <a:off x="720" y="2240"/>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宋体" panose="02010600030101010101" pitchFamily="2" charset="-122"/>
                </a:rPr>
                <a:t>X</a:t>
              </a:r>
            </a:p>
          </p:txBody>
        </p:sp>
        <p:sp>
          <p:nvSpPr>
            <p:cNvPr id="37" name="Rectangle 12"/>
            <p:cNvSpPr>
              <a:spLocks noChangeArrowheads="1"/>
            </p:cNvSpPr>
            <p:nvPr/>
          </p:nvSpPr>
          <p:spPr bwMode="auto">
            <a:xfrm>
              <a:off x="2398" y="2785"/>
              <a:ext cx="9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宋体" panose="02010600030101010101" pitchFamily="2" charset="-122"/>
                </a:rPr>
                <a:t>LEATHER</a:t>
              </a:r>
            </a:p>
          </p:txBody>
        </p:sp>
        <p:sp>
          <p:nvSpPr>
            <p:cNvPr id="38" name="Line 13"/>
            <p:cNvSpPr>
              <a:spLocks noChangeShapeType="1"/>
            </p:cNvSpPr>
            <p:nvPr/>
          </p:nvSpPr>
          <p:spPr bwMode="auto">
            <a:xfrm flipV="1">
              <a:off x="1173" y="1968"/>
              <a:ext cx="0" cy="2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9" name="Text Box 14"/>
            <p:cNvSpPr txBox="1">
              <a:spLocks noChangeArrowheads="1"/>
            </p:cNvSpPr>
            <p:nvPr/>
          </p:nvSpPr>
          <p:spPr bwMode="auto">
            <a:xfrm>
              <a:off x="1037" y="2013"/>
              <a:ext cx="59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宋体" panose="02010600030101010101" pitchFamily="2" charset="-122"/>
                </a:rPr>
                <a:t>    </a:t>
              </a:r>
              <a:r>
                <a:rPr lang="en-US" altLang="zh-CN" sz="2000" b="1">
                  <a:ea typeface="宋体" panose="02010600030101010101" pitchFamily="2" charset="-122"/>
                </a:rPr>
                <a:t>ISA</a:t>
              </a:r>
            </a:p>
          </p:txBody>
        </p:sp>
        <p:sp>
          <p:nvSpPr>
            <p:cNvPr id="40" name="Line 15"/>
            <p:cNvSpPr>
              <a:spLocks noChangeShapeType="1"/>
            </p:cNvSpPr>
            <p:nvPr/>
          </p:nvSpPr>
          <p:spPr bwMode="auto">
            <a:xfrm flipH="1">
              <a:off x="1672" y="2376"/>
              <a:ext cx="72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1" name="Text Box 16"/>
            <p:cNvSpPr txBox="1">
              <a:spLocks noChangeArrowheads="1"/>
            </p:cNvSpPr>
            <p:nvPr/>
          </p:nvSpPr>
          <p:spPr bwMode="auto">
            <a:xfrm>
              <a:off x="1672" y="2150"/>
              <a:ext cx="77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宋体" panose="02010600030101010101" pitchFamily="2" charset="-122"/>
                </a:rPr>
                <a:t>OWNER</a:t>
              </a:r>
            </a:p>
          </p:txBody>
        </p:sp>
        <p:sp>
          <p:nvSpPr>
            <p:cNvPr id="42" name="Line 17"/>
            <p:cNvSpPr>
              <a:spLocks noChangeShapeType="1"/>
            </p:cNvSpPr>
            <p:nvPr/>
          </p:nvSpPr>
          <p:spPr bwMode="auto">
            <a:xfrm>
              <a:off x="3351" y="2376"/>
              <a:ext cx="86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3" name="Text Box 18"/>
            <p:cNvSpPr txBox="1">
              <a:spLocks noChangeArrowheads="1"/>
            </p:cNvSpPr>
            <p:nvPr/>
          </p:nvSpPr>
          <p:spPr bwMode="auto">
            <a:xfrm>
              <a:off x="3441" y="2150"/>
              <a:ext cx="68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宋体" panose="02010600030101010101" pitchFamily="2" charset="-122"/>
                </a:rPr>
                <a:t>COLOR</a:t>
              </a:r>
            </a:p>
          </p:txBody>
        </p:sp>
        <p:sp>
          <p:nvSpPr>
            <p:cNvPr id="44" name="Line 19"/>
            <p:cNvSpPr>
              <a:spLocks noChangeShapeType="1"/>
            </p:cNvSpPr>
            <p:nvPr/>
          </p:nvSpPr>
          <p:spPr bwMode="auto">
            <a:xfrm flipV="1">
              <a:off x="2852" y="1968"/>
              <a:ext cx="0" cy="2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5" name="Text Box 20"/>
            <p:cNvSpPr txBox="1">
              <a:spLocks noChangeArrowheads="1"/>
            </p:cNvSpPr>
            <p:nvPr/>
          </p:nvSpPr>
          <p:spPr bwMode="auto">
            <a:xfrm>
              <a:off x="2716" y="2013"/>
              <a:ext cx="59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宋体" panose="02010600030101010101" pitchFamily="2" charset="-122"/>
                </a:rPr>
                <a:t>    </a:t>
              </a:r>
              <a:r>
                <a:rPr lang="en-US" altLang="zh-CN" sz="2000" b="1">
                  <a:ea typeface="宋体" panose="02010600030101010101" pitchFamily="2" charset="-122"/>
                </a:rPr>
                <a:t>ISA</a:t>
              </a:r>
            </a:p>
          </p:txBody>
        </p:sp>
        <p:sp>
          <p:nvSpPr>
            <p:cNvPr id="46" name="Line 21"/>
            <p:cNvSpPr>
              <a:spLocks noChangeShapeType="1"/>
            </p:cNvSpPr>
            <p:nvPr/>
          </p:nvSpPr>
          <p:spPr bwMode="auto">
            <a:xfrm flipV="1">
              <a:off x="2852" y="1424"/>
              <a:ext cx="0" cy="2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7" name="Text Box 22"/>
            <p:cNvSpPr txBox="1">
              <a:spLocks noChangeArrowheads="1"/>
            </p:cNvSpPr>
            <p:nvPr/>
          </p:nvSpPr>
          <p:spPr bwMode="auto">
            <a:xfrm>
              <a:off x="2897" y="1470"/>
              <a:ext cx="635"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宋体" panose="02010600030101010101" pitchFamily="2" charset="-122"/>
                </a:rPr>
                <a:t>ISA</a:t>
              </a:r>
            </a:p>
          </p:txBody>
        </p:sp>
        <p:sp>
          <p:nvSpPr>
            <p:cNvPr id="48" name="Line 23"/>
            <p:cNvSpPr>
              <a:spLocks noChangeShapeType="1"/>
            </p:cNvSpPr>
            <p:nvPr/>
          </p:nvSpPr>
          <p:spPr bwMode="auto">
            <a:xfrm flipH="1">
              <a:off x="3351" y="1832"/>
              <a:ext cx="90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9" name="Text Box 24"/>
            <p:cNvSpPr txBox="1">
              <a:spLocks noChangeArrowheads="1"/>
            </p:cNvSpPr>
            <p:nvPr/>
          </p:nvSpPr>
          <p:spPr bwMode="auto">
            <a:xfrm>
              <a:off x="3396" y="1605"/>
              <a:ext cx="862"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宋体" panose="02010600030101010101" pitchFamily="2" charset="-122"/>
                </a:rPr>
                <a:t>ISA PART</a:t>
              </a:r>
            </a:p>
          </p:txBody>
        </p:sp>
        <p:sp>
          <p:nvSpPr>
            <p:cNvPr id="50" name="Line 25"/>
            <p:cNvSpPr>
              <a:spLocks noChangeShapeType="1"/>
            </p:cNvSpPr>
            <p:nvPr/>
          </p:nvSpPr>
          <p:spPr bwMode="auto">
            <a:xfrm>
              <a:off x="2852" y="2512"/>
              <a:ext cx="0" cy="27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1" name="Text Box 26"/>
            <p:cNvSpPr txBox="1">
              <a:spLocks noChangeArrowheads="1"/>
            </p:cNvSpPr>
            <p:nvPr/>
          </p:nvSpPr>
          <p:spPr bwMode="auto">
            <a:xfrm>
              <a:off x="2852" y="2558"/>
              <a:ext cx="99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宋体" panose="02010600030101010101" pitchFamily="2" charset="-122"/>
                </a:rPr>
                <a:t>COVERING</a:t>
              </a:r>
            </a:p>
          </p:txBody>
        </p:sp>
      </p:grpSp>
      <p:sp>
        <p:nvSpPr>
          <p:cNvPr id="52" name="Rectangle 28"/>
          <p:cNvSpPr>
            <a:spLocks noChangeArrowheads="1"/>
          </p:cNvSpPr>
          <p:nvPr/>
        </p:nvSpPr>
        <p:spPr bwMode="auto">
          <a:xfrm>
            <a:off x="3367442" y="2204864"/>
            <a:ext cx="4876800" cy="1447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3" name="Rectangle 29"/>
          <p:cNvSpPr>
            <a:spLocks noChangeArrowheads="1"/>
          </p:cNvSpPr>
          <p:nvPr/>
        </p:nvSpPr>
        <p:spPr bwMode="auto">
          <a:xfrm>
            <a:off x="6220337" y="2203438"/>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ea typeface="隶书" panose="02010509060101010101" pitchFamily="49" charset="-122"/>
              </a:rPr>
              <a:t>椅子的概念</a:t>
            </a:r>
          </a:p>
        </p:txBody>
      </p:sp>
      <p:sp>
        <p:nvSpPr>
          <p:cNvPr id="54" name="矩形 53"/>
          <p:cNvSpPr/>
          <p:nvPr/>
        </p:nvSpPr>
        <p:spPr>
          <a:xfrm>
            <a:off x="-6971" y="5514588"/>
            <a:ext cx="9034757" cy="830997"/>
          </a:xfrm>
          <a:prstGeom prst="rect">
            <a:avLst/>
          </a:prstGeom>
        </p:spPr>
        <p:txBody>
          <a:bodyPr wrap="square">
            <a:spAutoFit/>
          </a:bodyPr>
          <a:lstStyle/>
          <a:p>
            <a:pPr lvl="2">
              <a:buClr>
                <a:srgbClr val="5226AA"/>
              </a:buClr>
              <a:buFont typeface="Wingdings" panose="05000000000000000000" pitchFamily="2" charset="2"/>
              <a:buChar char="p"/>
            </a:pPr>
            <a:r>
              <a:rPr lang="zh-CN" altLang="en-US" sz="2400" b="1" dirty="0">
                <a:solidFill>
                  <a:srgbClr val="FF0000"/>
                </a:solidFill>
              </a:rPr>
              <a:t>定义一个语义网络来表示椅子的概念</a:t>
            </a:r>
          </a:p>
          <a:p>
            <a:pPr lvl="2">
              <a:buClr>
                <a:srgbClr val="5226AA"/>
              </a:buClr>
              <a:buFont typeface="Wingdings" panose="05000000000000000000" pitchFamily="2" charset="2"/>
              <a:buChar char="p"/>
            </a:pPr>
            <a:r>
              <a:rPr lang="zh-CN" altLang="en-US" sz="2400" b="1" dirty="0">
                <a:solidFill>
                  <a:srgbClr val="FF0000"/>
                </a:solidFill>
              </a:rPr>
              <a:t>在椅子的基础上进一步具体描述：我的椅子</a:t>
            </a:r>
            <a:r>
              <a:rPr lang="en-US" altLang="zh-CN" sz="2400" b="1" dirty="0">
                <a:solidFill>
                  <a:srgbClr val="FF0000"/>
                </a:solidFill>
              </a:rPr>
              <a:t>……</a:t>
            </a:r>
          </a:p>
        </p:txBody>
      </p:sp>
      <p:sp>
        <p:nvSpPr>
          <p:cNvPr id="55" name="Rectangle 7"/>
          <p:cNvSpPr>
            <a:spLocks noChangeArrowheads="1"/>
          </p:cNvSpPr>
          <p:nvPr/>
        </p:nvSpPr>
        <p:spPr bwMode="auto">
          <a:xfrm>
            <a:off x="287144" y="924382"/>
            <a:ext cx="8767191" cy="830997"/>
          </a:xfrm>
          <a:prstGeom prst="rect">
            <a:avLst/>
          </a:prstGeom>
          <a:noFill/>
          <a:ln w="9525">
            <a:noFill/>
            <a:miter lim="800000"/>
            <a:headEnd/>
            <a:tailEnd/>
          </a:ln>
        </p:spPr>
        <p:txBody>
          <a:bodyPr wrap="square">
            <a:spAutoFit/>
          </a:bodyPr>
          <a:lstStyle/>
          <a:p>
            <a:pPr>
              <a:buClr>
                <a:srgbClr val="5226AA"/>
              </a:buClr>
            </a:pPr>
            <a:r>
              <a:rPr lang="zh-CN" altLang="en-US" sz="2400" b="1" dirty="0" smtClean="0">
                <a:solidFill>
                  <a:srgbClr val="3E1D81"/>
                </a:solidFill>
              </a:rPr>
              <a:t>例</a:t>
            </a:r>
            <a:r>
              <a:rPr lang="en-US" altLang="zh-CN" sz="2400" b="1" dirty="0" smtClean="0">
                <a:solidFill>
                  <a:srgbClr val="3E1D81"/>
                </a:solidFill>
              </a:rPr>
              <a:t>. </a:t>
            </a:r>
            <a:r>
              <a:rPr lang="zh-CN" altLang="en-US" sz="2400" b="1" dirty="0" smtClean="0">
                <a:solidFill>
                  <a:srgbClr val="3E1D81"/>
                </a:solidFill>
              </a:rPr>
              <a:t>我</a:t>
            </a:r>
            <a:r>
              <a:rPr lang="zh-CN" altLang="en-US" sz="2400" b="1" dirty="0">
                <a:solidFill>
                  <a:srgbClr val="3E1D81"/>
                </a:solidFill>
              </a:rPr>
              <a:t>椅子的颜色是咖啡色的；椅子包套是皮革；椅子是一种家具；座位是椅子的一部分；椅子的所有者是</a:t>
            </a:r>
            <a:r>
              <a:rPr lang="en-US" altLang="zh-CN" sz="2400" b="1" dirty="0">
                <a:solidFill>
                  <a:srgbClr val="3E1D81"/>
                </a:solidFill>
              </a:rPr>
              <a:t>X</a:t>
            </a:r>
            <a:r>
              <a:rPr lang="zh-CN" altLang="en-US" sz="2400" b="1" dirty="0">
                <a:solidFill>
                  <a:srgbClr val="3E1D81"/>
                </a:solidFill>
              </a:rPr>
              <a:t>；</a:t>
            </a:r>
            <a:r>
              <a:rPr lang="en-US" altLang="zh-CN" sz="2400" b="1" dirty="0">
                <a:solidFill>
                  <a:srgbClr val="3E1D81"/>
                </a:solidFill>
              </a:rPr>
              <a:t>X</a:t>
            </a:r>
            <a:r>
              <a:rPr lang="zh-CN" altLang="en-US" sz="2400" b="1" dirty="0">
                <a:solidFill>
                  <a:srgbClr val="3E1D81"/>
                </a:solidFill>
              </a:rPr>
              <a:t>是个人</a:t>
            </a:r>
          </a:p>
        </p:txBody>
      </p:sp>
      <p:sp>
        <p:nvSpPr>
          <p:cNvPr id="56" name="矩形 55"/>
          <p:cNvSpPr/>
          <p:nvPr/>
        </p:nvSpPr>
        <p:spPr>
          <a:xfrm>
            <a:off x="6084168" y="116632"/>
            <a:ext cx="2638864" cy="461665"/>
          </a:xfrm>
          <a:prstGeom prst="rect">
            <a:avLst/>
          </a:prstGeom>
        </p:spPr>
        <p:txBody>
          <a:bodyPr wrap="none">
            <a:spAutoFit/>
          </a:bodyPr>
          <a:lstStyle/>
          <a:p>
            <a:r>
              <a:rPr lang="zh-CN" altLang="en-US" sz="2400" b="1" dirty="0">
                <a:latin typeface="Times New Roman" panose="02020603050405020304" pitchFamily="18" charset="0"/>
              </a:rPr>
              <a:t>表示二元关系</a:t>
            </a:r>
            <a:r>
              <a:rPr lang="en-US" altLang="zh-CN" sz="2400" b="1" dirty="0" smtClean="0">
                <a:latin typeface="Times New Roman" panose="02020603050405020304" pitchFamily="18" charset="0"/>
              </a:rPr>
              <a:t>(3/4</a:t>
            </a:r>
            <a:r>
              <a:rPr lang="en-US" altLang="zh-CN" sz="2400" b="1" dirty="0">
                <a:latin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27187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1000"/>
                                        <p:tgtEl>
                                          <p:spTgt spid="55">
                                            <p:txEl>
                                              <p:pRg st="0" end="0"/>
                                            </p:txEl>
                                          </p:spTgt>
                                        </p:tgtEl>
                                      </p:cBhvr>
                                    </p:animEffect>
                                    <p:anim calcmode="lin" valueType="num">
                                      <p:cBhvr>
                                        <p:cTn id="8" dur="10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body" idx="4294967295"/>
          </p:nvPr>
        </p:nvSpPr>
        <p:spPr>
          <a:xfrm>
            <a:off x="31531" y="757685"/>
            <a:ext cx="8987810" cy="4648200"/>
          </a:xfrm>
        </p:spPr>
        <p:txBody>
          <a:bodyPr/>
          <a:lstStyle/>
          <a:p>
            <a:pPr lvl="1">
              <a:lnSpc>
                <a:spcPct val="110000"/>
              </a:lnSpc>
              <a:buClr>
                <a:schemeClr val="hlink"/>
              </a:buClr>
              <a:buFont typeface="Wingdings" panose="05000000000000000000" pitchFamily="2" charset="2"/>
              <a:buChar char="ü"/>
            </a:pPr>
            <a:r>
              <a:rPr lang="zh-CN" altLang="en-US" sz="2400" b="1" dirty="0">
                <a:solidFill>
                  <a:srgbClr val="3E1D81"/>
                </a:solidFill>
                <a:latin typeface="Times New Roman" panose="02020603050405020304" pitchFamily="18" charset="0"/>
                <a:ea typeface="宋体" panose="02010600030101010101" pitchFamily="2" charset="-122"/>
              </a:rPr>
              <a:t>例如：用语义网络表示</a:t>
            </a:r>
          </a:p>
          <a:p>
            <a:pPr lvl="2">
              <a:lnSpc>
                <a:spcPct val="110000"/>
              </a:lnSpc>
              <a:buClr>
                <a:schemeClr val="tx1"/>
              </a:buClr>
            </a:pPr>
            <a:r>
              <a:rPr lang="zh-CN" altLang="en-US" sz="2400" b="1" dirty="0">
                <a:solidFill>
                  <a:srgbClr val="3E1D81"/>
                </a:solidFill>
                <a:latin typeface="Times New Roman" panose="02020603050405020304" pitchFamily="18" charset="0"/>
                <a:ea typeface="宋体" panose="02010600030101010101" pitchFamily="2" charset="-122"/>
              </a:rPr>
              <a:t>李新的汽车的款式是“捷达”、银灰色。</a:t>
            </a:r>
          </a:p>
          <a:p>
            <a:pPr lvl="2">
              <a:lnSpc>
                <a:spcPct val="110000"/>
              </a:lnSpc>
              <a:buClr>
                <a:schemeClr val="tx1"/>
              </a:buClr>
            </a:pPr>
            <a:r>
              <a:rPr lang="zh-CN" altLang="en-US" sz="2400" b="1" dirty="0">
                <a:solidFill>
                  <a:srgbClr val="3E1D81"/>
                </a:solidFill>
                <a:latin typeface="Times New Roman" panose="02020603050405020304" pitchFamily="18" charset="0"/>
                <a:ea typeface="宋体" panose="02010600030101010101" pitchFamily="2" charset="-122"/>
              </a:rPr>
              <a:t>王红的汽车的款式是“凯越”、红色。</a:t>
            </a:r>
          </a:p>
          <a:p>
            <a:pPr lvl="2">
              <a:lnSpc>
                <a:spcPct val="110000"/>
              </a:lnSpc>
              <a:buClr>
                <a:schemeClr val="tx1"/>
              </a:buClr>
            </a:pPr>
            <a:r>
              <a:rPr lang="zh-CN" altLang="en-US" sz="2400" b="1" dirty="0">
                <a:solidFill>
                  <a:srgbClr val="3E1D81"/>
                </a:solidFill>
                <a:latin typeface="Times New Roman" panose="02020603050405020304" pitchFamily="18" charset="0"/>
                <a:ea typeface="宋体" panose="02010600030101010101" pitchFamily="2" charset="-122"/>
              </a:rPr>
              <a:t>李新和王红的汽车均属于具体概念</a:t>
            </a:r>
            <a:r>
              <a:rPr lang="en-US" altLang="zh-CN" sz="2400" b="1" dirty="0">
                <a:solidFill>
                  <a:srgbClr val="3E1D81"/>
                </a:solidFill>
                <a:latin typeface="Times New Roman" panose="02020603050405020304" pitchFamily="18" charset="0"/>
                <a:ea typeface="宋体" panose="02010600030101010101" pitchFamily="2" charset="-122"/>
              </a:rPr>
              <a:t>,</a:t>
            </a:r>
            <a:r>
              <a:rPr lang="zh-CN" altLang="en-US" sz="2400" b="1" dirty="0">
                <a:solidFill>
                  <a:srgbClr val="3E1D81"/>
                </a:solidFill>
                <a:latin typeface="Times New Roman" panose="02020603050405020304" pitchFamily="18" charset="0"/>
                <a:ea typeface="宋体" panose="02010600030101010101" pitchFamily="2" charset="-122"/>
              </a:rPr>
              <a:t>可增加“汽车” 这个抽象概念</a:t>
            </a:r>
            <a:r>
              <a:rPr lang="zh-CN" altLang="en-US" sz="2400" b="1" dirty="0" smtClean="0">
                <a:solidFill>
                  <a:srgbClr val="3E1D81"/>
                </a:solidFill>
                <a:latin typeface="Times New Roman" panose="02020603050405020304" pitchFamily="18" charset="0"/>
                <a:ea typeface="宋体" panose="02010600030101010101" pitchFamily="2" charset="-122"/>
              </a:rPr>
              <a:t>。</a:t>
            </a:r>
            <a:endParaRPr lang="zh-CN" altLang="en-US" sz="2400" b="1" dirty="0">
              <a:solidFill>
                <a:srgbClr val="3E1D81"/>
              </a:solidFill>
              <a:latin typeface="Times New Roman" panose="02020603050405020304" pitchFamily="18" charset="0"/>
              <a:ea typeface="宋体" panose="02010600030101010101" pitchFamily="2" charset="-122"/>
            </a:endParaRPr>
          </a:p>
        </p:txBody>
      </p:sp>
      <p:sp>
        <p:nvSpPr>
          <p:cNvPr id="411653" name="Rectangle 5"/>
          <p:cNvSpPr>
            <a:spLocks noChangeArrowheads="1"/>
          </p:cNvSpPr>
          <p:nvPr/>
        </p:nvSpPr>
        <p:spPr bwMode="auto">
          <a:xfrm>
            <a:off x="2555776" y="2852936"/>
            <a:ext cx="1399052" cy="3318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宋体" panose="02010600030101010101" pitchFamily="2" charset="-122"/>
              </a:rPr>
              <a:t>捷达</a:t>
            </a:r>
          </a:p>
        </p:txBody>
      </p:sp>
      <p:sp>
        <p:nvSpPr>
          <p:cNvPr id="411655" name="Rectangle 7"/>
          <p:cNvSpPr>
            <a:spLocks noChangeArrowheads="1"/>
          </p:cNvSpPr>
          <p:nvPr/>
        </p:nvSpPr>
        <p:spPr bwMode="auto">
          <a:xfrm>
            <a:off x="2555776" y="3572782"/>
            <a:ext cx="1399052" cy="3318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ea typeface="宋体" panose="02010600030101010101" pitchFamily="2" charset="-122"/>
              </a:rPr>
              <a:t>李新的汽车</a:t>
            </a:r>
            <a:endParaRPr lang="en-US" altLang="zh-CN" b="1" dirty="0">
              <a:ea typeface="宋体" panose="02010600030101010101" pitchFamily="2" charset="-122"/>
            </a:endParaRPr>
          </a:p>
        </p:txBody>
      </p:sp>
      <p:sp>
        <p:nvSpPr>
          <p:cNvPr id="411656" name="Rectangle 8"/>
          <p:cNvSpPr>
            <a:spLocks noChangeArrowheads="1"/>
          </p:cNvSpPr>
          <p:nvPr/>
        </p:nvSpPr>
        <p:spPr bwMode="auto">
          <a:xfrm>
            <a:off x="5684137" y="3572782"/>
            <a:ext cx="1480709" cy="3318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银灰色</a:t>
            </a:r>
          </a:p>
        </p:txBody>
      </p:sp>
      <p:sp>
        <p:nvSpPr>
          <p:cNvPr id="411658" name="Rectangle 10"/>
          <p:cNvSpPr>
            <a:spLocks noChangeArrowheads="1"/>
          </p:cNvSpPr>
          <p:nvPr/>
        </p:nvSpPr>
        <p:spPr bwMode="auto">
          <a:xfrm>
            <a:off x="2555776" y="4347531"/>
            <a:ext cx="1317396" cy="3318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00"/>
                </a:solidFill>
                <a:ea typeface="隶书" panose="02010509060101010101" pitchFamily="49" charset="-122"/>
              </a:rPr>
              <a:t>汽车</a:t>
            </a:r>
          </a:p>
        </p:txBody>
      </p:sp>
      <p:sp>
        <p:nvSpPr>
          <p:cNvPr id="411659" name="Rectangle 11"/>
          <p:cNvSpPr>
            <a:spLocks noChangeArrowheads="1"/>
          </p:cNvSpPr>
          <p:nvPr/>
        </p:nvSpPr>
        <p:spPr bwMode="auto">
          <a:xfrm>
            <a:off x="5684137" y="4347531"/>
            <a:ext cx="1480709" cy="3318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交通工具</a:t>
            </a:r>
          </a:p>
        </p:txBody>
      </p:sp>
      <p:sp>
        <p:nvSpPr>
          <p:cNvPr id="411661" name="Rectangle 13"/>
          <p:cNvSpPr>
            <a:spLocks noChangeArrowheads="1"/>
          </p:cNvSpPr>
          <p:nvPr/>
        </p:nvSpPr>
        <p:spPr bwMode="auto">
          <a:xfrm>
            <a:off x="2555776" y="5067376"/>
            <a:ext cx="1399052" cy="3318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Times New Roman" panose="02020603050405020304" pitchFamily="18" charset="0"/>
              </a:rPr>
              <a:t>王红的</a:t>
            </a:r>
            <a:r>
              <a:rPr lang="zh-CN" altLang="en-US" b="1" dirty="0" smtClean="0">
                <a:ea typeface="宋体" panose="02010600030101010101" pitchFamily="2" charset="-122"/>
              </a:rPr>
              <a:t>汽车</a:t>
            </a:r>
            <a:endParaRPr lang="en-US" altLang="zh-CN" b="1" dirty="0">
              <a:ea typeface="宋体" panose="02010600030101010101" pitchFamily="2" charset="-122"/>
            </a:endParaRPr>
          </a:p>
        </p:txBody>
      </p:sp>
      <p:sp>
        <p:nvSpPr>
          <p:cNvPr id="411662" name="Rectangle 14"/>
          <p:cNvSpPr>
            <a:spLocks noChangeArrowheads="1"/>
          </p:cNvSpPr>
          <p:nvPr/>
        </p:nvSpPr>
        <p:spPr bwMode="auto">
          <a:xfrm>
            <a:off x="5849265" y="5067376"/>
            <a:ext cx="1315581" cy="33308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红色</a:t>
            </a:r>
          </a:p>
        </p:txBody>
      </p:sp>
      <p:sp>
        <p:nvSpPr>
          <p:cNvPr id="411663" name="Rectangle 15"/>
          <p:cNvSpPr>
            <a:spLocks noChangeArrowheads="1"/>
          </p:cNvSpPr>
          <p:nvPr/>
        </p:nvSpPr>
        <p:spPr bwMode="auto">
          <a:xfrm>
            <a:off x="2555776" y="5842125"/>
            <a:ext cx="1399052" cy="3318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凯越</a:t>
            </a:r>
          </a:p>
        </p:txBody>
      </p:sp>
      <p:sp>
        <p:nvSpPr>
          <p:cNvPr id="411664" name="Line 16"/>
          <p:cNvSpPr>
            <a:spLocks noChangeShapeType="1"/>
          </p:cNvSpPr>
          <p:nvPr/>
        </p:nvSpPr>
        <p:spPr bwMode="auto">
          <a:xfrm flipH="1" flipV="1">
            <a:off x="3214474" y="3184797"/>
            <a:ext cx="0" cy="38798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66" name="Line 18"/>
          <p:cNvSpPr>
            <a:spLocks noChangeShapeType="1"/>
          </p:cNvSpPr>
          <p:nvPr/>
        </p:nvSpPr>
        <p:spPr bwMode="auto">
          <a:xfrm>
            <a:off x="3954828" y="3738712"/>
            <a:ext cx="172930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67" name="Line 19"/>
          <p:cNvSpPr>
            <a:spLocks noChangeShapeType="1"/>
          </p:cNvSpPr>
          <p:nvPr/>
        </p:nvSpPr>
        <p:spPr bwMode="auto">
          <a:xfrm>
            <a:off x="3214474" y="3904643"/>
            <a:ext cx="0" cy="4428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68" name="Line 20"/>
          <p:cNvSpPr>
            <a:spLocks noChangeShapeType="1"/>
          </p:cNvSpPr>
          <p:nvPr/>
        </p:nvSpPr>
        <p:spPr bwMode="auto">
          <a:xfrm flipV="1">
            <a:off x="3214474" y="4679391"/>
            <a:ext cx="0" cy="38798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69" name="Line 21"/>
          <p:cNvSpPr>
            <a:spLocks noChangeShapeType="1"/>
          </p:cNvSpPr>
          <p:nvPr/>
        </p:nvSpPr>
        <p:spPr bwMode="auto">
          <a:xfrm>
            <a:off x="3873172" y="4513461"/>
            <a:ext cx="181096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71" name="Line 23"/>
          <p:cNvSpPr>
            <a:spLocks noChangeShapeType="1"/>
          </p:cNvSpPr>
          <p:nvPr/>
        </p:nvSpPr>
        <p:spPr bwMode="auto">
          <a:xfrm>
            <a:off x="3954828" y="5233307"/>
            <a:ext cx="18944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72" name="Line 24"/>
          <p:cNvSpPr>
            <a:spLocks noChangeShapeType="1"/>
          </p:cNvSpPr>
          <p:nvPr/>
        </p:nvSpPr>
        <p:spPr bwMode="auto">
          <a:xfrm flipH="1">
            <a:off x="3214474" y="5399237"/>
            <a:ext cx="0" cy="4428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73" name="Text Box 25"/>
          <p:cNvSpPr txBox="1">
            <a:spLocks noChangeArrowheads="1"/>
          </p:cNvSpPr>
          <p:nvPr/>
        </p:nvSpPr>
        <p:spPr bwMode="auto">
          <a:xfrm>
            <a:off x="3381416" y="3238480"/>
            <a:ext cx="1150453" cy="296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dirty="0">
                <a:ea typeface="宋体" panose="02010600030101010101" pitchFamily="2" charset="-122"/>
              </a:rPr>
              <a:t>Brand</a:t>
            </a:r>
          </a:p>
        </p:txBody>
      </p:sp>
      <p:sp>
        <p:nvSpPr>
          <p:cNvPr id="411675" name="Text Box 27"/>
          <p:cNvSpPr txBox="1">
            <a:spLocks noChangeArrowheads="1"/>
          </p:cNvSpPr>
          <p:nvPr/>
        </p:nvSpPr>
        <p:spPr bwMode="auto">
          <a:xfrm>
            <a:off x="4366741" y="3462975"/>
            <a:ext cx="822011" cy="296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ea typeface="宋体" panose="02010600030101010101" pitchFamily="2" charset="-122"/>
              </a:rPr>
              <a:t>Color</a:t>
            </a:r>
          </a:p>
        </p:txBody>
      </p:sp>
      <p:sp>
        <p:nvSpPr>
          <p:cNvPr id="411676" name="Text Box 28"/>
          <p:cNvSpPr txBox="1">
            <a:spLocks noChangeArrowheads="1"/>
          </p:cNvSpPr>
          <p:nvPr/>
        </p:nvSpPr>
        <p:spPr bwMode="auto">
          <a:xfrm>
            <a:off x="3381416" y="4014449"/>
            <a:ext cx="658698" cy="36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宋体" panose="02010600030101010101" pitchFamily="2" charset="-122"/>
              </a:rPr>
              <a:t>ISA</a:t>
            </a:r>
          </a:p>
        </p:txBody>
      </p:sp>
      <p:sp>
        <p:nvSpPr>
          <p:cNvPr id="411677" name="Text Box 29"/>
          <p:cNvSpPr txBox="1">
            <a:spLocks noChangeArrowheads="1"/>
          </p:cNvSpPr>
          <p:nvPr/>
        </p:nvSpPr>
        <p:spPr bwMode="auto">
          <a:xfrm>
            <a:off x="3381416" y="4734295"/>
            <a:ext cx="820197" cy="36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宋体" panose="02010600030101010101" pitchFamily="2" charset="-122"/>
              </a:rPr>
              <a:t>ISA</a:t>
            </a:r>
          </a:p>
        </p:txBody>
      </p:sp>
      <p:sp>
        <p:nvSpPr>
          <p:cNvPr id="411678" name="Text Box 30"/>
          <p:cNvSpPr txBox="1">
            <a:spLocks noChangeArrowheads="1"/>
          </p:cNvSpPr>
          <p:nvPr/>
        </p:nvSpPr>
        <p:spPr bwMode="auto">
          <a:xfrm>
            <a:off x="4366741" y="4237724"/>
            <a:ext cx="905483" cy="36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宋体" panose="02010600030101010101" pitchFamily="2" charset="-122"/>
              </a:rPr>
              <a:t>AKO</a:t>
            </a:r>
          </a:p>
        </p:txBody>
      </p:sp>
      <p:sp>
        <p:nvSpPr>
          <p:cNvPr id="411679" name="Text Box 31"/>
          <p:cNvSpPr txBox="1">
            <a:spLocks noChangeArrowheads="1"/>
          </p:cNvSpPr>
          <p:nvPr/>
        </p:nvSpPr>
        <p:spPr bwMode="auto">
          <a:xfrm>
            <a:off x="4366741" y="4956349"/>
            <a:ext cx="1152268" cy="296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ea typeface="宋体" panose="02010600030101010101" pitchFamily="2" charset="-122"/>
              </a:rPr>
              <a:t>Color</a:t>
            </a:r>
          </a:p>
        </p:txBody>
      </p:sp>
      <p:sp>
        <p:nvSpPr>
          <p:cNvPr id="411681" name="Text Box 33"/>
          <p:cNvSpPr txBox="1">
            <a:spLocks noChangeArrowheads="1"/>
          </p:cNvSpPr>
          <p:nvPr/>
        </p:nvSpPr>
        <p:spPr bwMode="auto">
          <a:xfrm>
            <a:off x="3294316" y="5510264"/>
            <a:ext cx="1237553" cy="36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宋体" panose="02010600030101010101" pitchFamily="2" charset="-122"/>
              </a:rPr>
              <a:t>Brand</a:t>
            </a:r>
          </a:p>
        </p:txBody>
      </p:sp>
      <p:sp>
        <p:nvSpPr>
          <p:cNvPr id="25" name="矩形 24"/>
          <p:cNvSpPr/>
          <p:nvPr/>
        </p:nvSpPr>
        <p:spPr>
          <a:xfrm>
            <a:off x="6084168" y="116632"/>
            <a:ext cx="2638864" cy="461665"/>
          </a:xfrm>
          <a:prstGeom prst="rect">
            <a:avLst/>
          </a:prstGeom>
        </p:spPr>
        <p:txBody>
          <a:bodyPr wrap="none">
            <a:spAutoFit/>
          </a:bodyPr>
          <a:lstStyle/>
          <a:p>
            <a:r>
              <a:rPr lang="zh-CN" altLang="en-US" sz="2400" b="1" dirty="0">
                <a:latin typeface="Times New Roman" panose="02020603050405020304" pitchFamily="18" charset="0"/>
              </a:rPr>
              <a:t>表示二元关系</a:t>
            </a:r>
            <a:r>
              <a:rPr lang="en-US" altLang="zh-CN" sz="2400" b="1" dirty="0" smtClean="0">
                <a:latin typeface="Times New Roman" panose="02020603050405020304" pitchFamily="18" charset="0"/>
              </a:rPr>
              <a:t>(4/4</a:t>
            </a:r>
            <a:r>
              <a:rPr lang="en-US" altLang="zh-CN" sz="2400" b="1" dirty="0">
                <a:latin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61268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1653"/>
                                        </p:tgtEl>
                                        <p:attrNameLst>
                                          <p:attrName>style.visibility</p:attrName>
                                        </p:attrNameLst>
                                      </p:cBhvr>
                                      <p:to>
                                        <p:strVal val="visible"/>
                                      </p:to>
                                    </p:set>
                                    <p:animEffect transition="in" filter="fade">
                                      <p:cBhvr>
                                        <p:cTn id="7" dur="1000"/>
                                        <p:tgtEl>
                                          <p:spTgt spid="411653"/>
                                        </p:tgtEl>
                                      </p:cBhvr>
                                    </p:animEffect>
                                    <p:anim calcmode="lin" valueType="num">
                                      <p:cBhvr>
                                        <p:cTn id="8" dur="1000" fill="hold"/>
                                        <p:tgtEl>
                                          <p:spTgt spid="411653"/>
                                        </p:tgtEl>
                                        <p:attrNameLst>
                                          <p:attrName>ppt_x</p:attrName>
                                        </p:attrNameLst>
                                      </p:cBhvr>
                                      <p:tavLst>
                                        <p:tav tm="0">
                                          <p:val>
                                            <p:strVal val="#ppt_x"/>
                                          </p:val>
                                        </p:tav>
                                        <p:tav tm="100000">
                                          <p:val>
                                            <p:strVal val="#ppt_x"/>
                                          </p:val>
                                        </p:tav>
                                      </p:tavLst>
                                    </p:anim>
                                    <p:anim calcmode="lin" valueType="num">
                                      <p:cBhvr>
                                        <p:cTn id="9" dur="1000" fill="hold"/>
                                        <p:tgtEl>
                                          <p:spTgt spid="41165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1664"/>
                                        </p:tgtEl>
                                        <p:attrNameLst>
                                          <p:attrName>style.visibility</p:attrName>
                                        </p:attrNameLst>
                                      </p:cBhvr>
                                      <p:to>
                                        <p:strVal val="visible"/>
                                      </p:to>
                                    </p:set>
                                    <p:animEffect transition="in" filter="fade">
                                      <p:cBhvr>
                                        <p:cTn id="12" dur="1000"/>
                                        <p:tgtEl>
                                          <p:spTgt spid="411664"/>
                                        </p:tgtEl>
                                      </p:cBhvr>
                                    </p:animEffect>
                                    <p:anim calcmode="lin" valueType="num">
                                      <p:cBhvr>
                                        <p:cTn id="13" dur="1000" fill="hold"/>
                                        <p:tgtEl>
                                          <p:spTgt spid="411664"/>
                                        </p:tgtEl>
                                        <p:attrNameLst>
                                          <p:attrName>ppt_x</p:attrName>
                                        </p:attrNameLst>
                                      </p:cBhvr>
                                      <p:tavLst>
                                        <p:tav tm="0">
                                          <p:val>
                                            <p:strVal val="#ppt_x"/>
                                          </p:val>
                                        </p:tav>
                                        <p:tav tm="100000">
                                          <p:val>
                                            <p:strVal val="#ppt_x"/>
                                          </p:val>
                                        </p:tav>
                                      </p:tavLst>
                                    </p:anim>
                                    <p:anim calcmode="lin" valueType="num">
                                      <p:cBhvr>
                                        <p:cTn id="14" dur="1000" fill="hold"/>
                                        <p:tgtEl>
                                          <p:spTgt spid="4116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1673"/>
                                        </p:tgtEl>
                                        <p:attrNameLst>
                                          <p:attrName>style.visibility</p:attrName>
                                        </p:attrNameLst>
                                      </p:cBhvr>
                                      <p:to>
                                        <p:strVal val="visible"/>
                                      </p:to>
                                    </p:set>
                                    <p:animEffect transition="in" filter="fade">
                                      <p:cBhvr>
                                        <p:cTn id="17" dur="1000"/>
                                        <p:tgtEl>
                                          <p:spTgt spid="411673"/>
                                        </p:tgtEl>
                                      </p:cBhvr>
                                    </p:animEffect>
                                    <p:anim calcmode="lin" valueType="num">
                                      <p:cBhvr>
                                        <p:cTn id="18" dur="1000" fill="hold"/>
                                        <p:tgtEl>
                                          <p:spTgt spid="411673"/>
                                        </p:tgtEl>
                                        <p:attrNameLst>
                                          <p:attrName>ppt_x</p:attrName>
                                        </p:attrNameLst>
                                      </p:cBhvr>
                                      <p:tavLst>
                                        <p:tav tm="0">
                                          <p:val>
                                            <p:strVal val="#ppt_x"/>
                                          </p:val>
                                        </p:tav>
                                        <p:tav tm="100000">
                                          <p:val>
                                            <p:strVal val="#ppt_x"/>
                                          </p:val>
                                        </p:tav>
                                      </p:tavLst>
                                    </p:anim>
                                    <p:anim calcmode="lin" valueType="num">
                                      <p:cBhvr>
                                        <p:cTn id="19" dur="1000" fill="hold"/>
                                        <p:tgtEl>
                                          <p:spTgt spid="41167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1655"/>
                                        </p:tgtEl>
                                        <p:attrNameLst>
                                          <p:attrName>style.visibility</p:attrName>
                                        </p:attrNameLst>
                                      </p:cBhvr>
                                      <p:to>
                                        <p:strVal val="visible"/>
                                      </p:to>
                                    </p:set>
                                    <p:animEffect transition="in" filter="fade">
                                      <p:cBhvr>
                                        <p:cTn id="22" dur="1000"/>
                                        <p:tgtEl>
                                          <p:spTgt spid="411655"/>
                                        </p:tgtEl>
                                      </p:cBhvr>
                                    </p:animEffect>
                                    <p:anim calcmode="lin" valueType="num">
                                      <p:cBhvr>
                                        <p:cTn id="23" dur="1000" fill="hold"/>
                                        <p:tgtEl>
                                          <p:spTgt spid="411655"/>
                                        </p:tgtEl>
                                        <p:attrNameLst>
                                          <p:attrName>ppt_x</p:attrName>
                                        </p:attrNameLst>
                                      </p:cBhvr>
                                      <p:tavLst>
                                        <p:tav tm="0">
                                          <p:val>
                                            <p:strVal val="#ppt_x"/>
                                          </p:val>
                                        </p:tav>
                                        <p:tav tm="100000">
                                          <p:val>
                                            <p:strVal val="#ppt_x"/>
                                          </p:val>
                                        </p:tav>
                                      </p:tavLst>
                                    </p:anim>
                                    <p:anim calcmode="lin" valueType="num">
                                      <p:cBhvr>
                                        <p:cTn id="24" dur="1000" fill="hold"/>
                                        <p:tgtEl>
                                          <p:spTgt spid="41165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1675"/>
                                        </p:tgtEl>
                                        <p:attrNameLst>
                                          <p:attrName>style.visibility</p:attrName>
                                        </p:attrNameLst>
                                      </p:cBhvr>
                                      <p:to>
                                        <p:strVal val="visible"/>
                                      </p:to>
                                    </p:set>
                                    <p:animEffect transition="in" filter="fade">
                                      <p:cBhvr>
                                        <p:cTn id="27" dur="1000"/>
                                        <p:tgtEl>
                                          <p:spTgt spid="411675"/>
                                        </p:tgtEl>
                                      </p:cBhvr>
                                    </p:animEffect>
                                    <p:anim calcmode="lin" valueType="num">
                                      <p:cBhvr>
                                        <p:cTn id="28" dur="1000" fill="hold"/>
                                        <p:tgtEl>
                                          <p:spTgt spid="411675"/>
                                        </p:tgtEl>
                                        <p:attrNameLst>
                                          <p:attrName>ppt_x</p:attrName>
                                        </p:attrNameLst>
                                      </p:cBhvr>
                                      <p:tavLst>
                                        <p:tav tm="0">
                                          <p:val>
                                            <p:strVal val="#ppt_x"/>
                                          </p:val>
                                        </p:tav>
                                        <p:tav tm="100000">
                                          <p:val>
                                            <p:strVal val="#ppt_x"/>
                                          </p:val>
                                        </p:tav>
                                      </p:tavLst>
                                    </p:anim>
                                    <p:anim calcmode="lin" valueType="num">
                                      <p:cBhvr>
                                        <p:cTn id="29" dur="1000" fill="hold"/>
                                        <p:tgtEl>
                                          <p:spTgt spid="4116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1666"/>
                                        </p:tgtEl>
                                        <p:attrNameLst>
                                          <p:attrName>style.visibility</p:attrName>
                                        </p:attrNameLst>
                                      </p:cBhvr>
                                      <p:to>
                                        <p:strVal val="visible"/>
                                      </p:to>
                                    </p:set>
                                    <p:animEffect transition="in" filter="fade">
                                      <p:cBhvr>
                                        <p:cTn id="32" dur="1000"/>
                                        <p:tgtEl>
                                          <p:spTgt spid="411666"/>
                                        </p:tgtEl>
                                      </p:cBhvr>
                                    </p:animEffect>
                                    <p:anim calcmode="lin" valueType="num">
                                      <p:cBhvr>
                                        <p:cTn id="33" dur="1000" fill="hold"/>
                                        <p:tgtEl>
                                          <p:spTgt spid="411666"/>
                                        </p:tgtEl>
                                        <p:attrNameLst>
                                          <p:attrName>ppt_x</p:attrName>
                                        </p:attrNameLst>
                                      </p:cBhvr>
                                      <p:tavLst>
                                        <p:tav tm="0">
                                          <p:val>
                                            <p:strVal val="#ppt_x"/>
                                          </p:val>
                                        </p:tav>
                                        <p:tav tm="100000">
                                          <p:val>
                                            <p:strVal val="#ppt_x"/>
                                          </p:val>
                                        </p:tav>
                                      </p:tavLst>
                                    </p:anim>
                                    <p:anim calcmode="lin" valueType="num">
                                      <p:cBhvr>
                                        <p:cTn id="34" dur="1000" fill="hold"/>
                                        <p:tgtEl>
                                          <p:spTgt spid="41166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1656"/>
                                        </p:tgtEl>
                                        <p:attrNameLst>
                                          <p:attrName>style.visibility</p:attrName>
                                        </p:attrNameLst>
                                      </p:cBhvr>
                                      <p:to>
                                        <p:strVal val="visible"/>
                                      </p:to>
                                    </p:set>
                                    <p:animEffect transition="in" filter="fade">
                                      <p:cBhvr>
                                        <p:cTn id="37" dur="1000"/>
                                        <p:tgtEl>
                                          <p:spTgt spid="411656"/>
                                        </p:tgtEl>
                                      </p:cBhvr>
                                    </p:animEffect>
                                    <p:anim calcmode="lin" valueType="num">
                                      <p:cBhvr>
                                        <p:cTn id="38" dur="1000" fill="hold"/>
                                        <p:tgtEl>
                                          <p:spTgt spid="411656"/>
                                        </p:tgtEl>
                                        <p:attrNameLst>
                                          <p:attrName>ppt_x</p:attrName>
                                        </p:attrNameLst>
                                      </p:cBhvr>
                                      <p:tavLst>
                                        <p:tav tm="0">
                                          <p:val>
                                            <p:strVal val="#ppt_x"/>
                                          </p:val>
                                        </p:tav>
                                        <p:tav tm="100000">
                                          <p:val>
                                            <p:strVal val="#ppt_x"/>
                                          </p:val>
                                        </p:tav>
                                      </p:tavLst>
                                    </p:anim>
                                    <p:anim calcmode="lin" valueType="num">
                                      <p:cBhvr>
                                        <p:cTn id="39" dur="1000" fill="hold"/>
                                        <p:tgtEl>
                                          <p:spTgt spid="41165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11661"/>
                                        </p:tgtEl>
                                        <p:attrNameLst>
                                          <p:attrName>style.visibility</p:attrName>
                                        </p:attrNameLst>
                                      </p:cBhvr>
                                      <p:to>
                                        <p:strVal val="visible"/>
                                      </p:to>
                                    </p:set>
                                    <p:animEffect transition="in" filter="fade">
                                      <p:cBhvr>
                                        <p:cTn id="44" dur="1000"/>
                                        <p:tgtEl>
                                          <p:spTgt spid="411661"/>
                                        </p:tgtEl>
                                      </p:cBhvr>
                                    </p:animEffect>
                                    <p:anim calcmode="lin" valueType="num">
                                      <p:cBhvr>
                                        <p:cTn id="45" dur="1000" fill="hold"/>
                                        <p:tgtEl>
                                          <p:spTgt spid="411661"/>
                                        </p:tgtEl>
                                        <p:attrNameLst>
                                          <p:attrName>ppt_x</p:attrName>
                                        </p:attrNameLst>
                                      </p:cBhvr>
                                      <p:tavLst>
                                        <p:tav tm="0">
                                          <p:val>
                                            <p:strVal val="#ppt_x"/>
                                          </p:val>
                                        </p:tav>
                                        <p:tav tm="100000">
                                          <p:val>
                                            <p:strVal val="#ppt_x"/>
                                          </p:val>
                                        </p:tav>
                                      </p:tavLst>
                                    </p:anim>
                                    <p:anim calcmode="lin" valueType="num">
                                      <p:cBhvr>
                                        <p:cTn id="46" dur="1000" fill="hold"/>
                                        <p:tgtEl>
                                          <p:spTgt spid="41166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11662"/>
                                        </p:tgtEl>
                                        <p:attrNameLst>
                                          <p:attrName>style.visibility</p:attrName>
                                        </p:attrNameLst>
                                      </p:cBhvr>
                                      <p:to>
                                        <p:strVal val="visible"/>
                                      </p:to>
                                    </p:set>
                                    <p:animEffect transition="in" filter="fade">
                                      <p:cBhvr>
                                        <p:cTn id="49" dur="1000"/>
                                        <p:tgtEl>
                                          <p:spTgt spid="411662"/>
                                        </p:tgtEl>
                                      </p:cBhvr>
                                    </p:animEffect>
                                    <p:anim calcmode="lin" valueType="num">
                                      <p:cBhvr>
                                        <p:cTn id="50" dur="1000" fill="hold"/>
                                        <p:tgtEl>
                                          <p:spTgt spid="411662"/>
                                        </p:tgtEl>
                                        <p:attrNameLst>
                                          <p:attrName>ppt_x</p:attrName>
                                        </p:attrNameLst>
                                      </p:cBhvr>
                                      <p:tavLst>
                                        <p:tav tm="0">
                                          <p:val>
                                            <p:strVal val="#ppt_x"/>
                                          </p:val>
                                        </p:tav>
                                        <p:tav tm="100000">
                                          <p:val>
                                            <p:strVal val="#ppt_x"/>
                                          </p:val>
                                        </p:tav>
                                      </p:tavLst>
                                    </p:anim>
                                    <p:anim calcmode="lin" valueType="num">
                                      <p:cBhvr>
                                        <p:cTn id="51" dur="1000" fill="hold"/>
                                        <p:tgtEl>
                                          <p:spTgt spid="41166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11663"/>
                                        </p:tgtEl>
                                        <p:attrNameLst>
                                          <p:attrName>style.visibility</p:attrName>
                                        </p:attrNameLst>
                                      </p:cBhvr>
                                      <p:to>
                                        <p:strVal val="visible"/>
                                      </p:to>
                                    </p:set>
                                    <p:animEffect transition="in" filter="fade">
                                      <p:cBhvr>
                                        <p:cTn id="54" dur="1000"/>
                                        <p:tgtEl>
                                          <p:spTgt spid="411663"/>
                                        </p:tgtEl>
                                      </p:cBhvr>
                                    </p:animEffect>
                                    <p:anim calcmode="lin" valueType="num">
                                      <p:cBhvr>
                                        <p:cTn id="55" dur="1000" fill="hold"/>
                                        <p:tgtEl>
                                          <p:spTgt spid="411663"/>
                                        </p:tgtEl>
                                        <p:attrNameLst>
                                          <p:attrName>ppt_x</p:attrName>
                                        </p:attrNameLst>
                                      </p:cBhvr>
                                      <p:tavLst>
                                        <p:tav tm="0">
                                          <p:val>
                                            <p:strVal val="#ppt_x"/>
                                          </p:val>
                                        </p:tav>
                                        <p:tav tm="100000">
                                          <p:val>
                                            <p:strVal val="#ppt_x"/>
                                          </p:val>
                                        </p:tav>
                                      </p:tavLst>
                                    </p:anim>
                                    <p:anim calcmode="lin" valueType="num">
                                      <p:cBhvr>
                                        <p:cTn id="56" dur="1000" fill="hold"/>
                                        <p:tgtEl>
                                          <p:spTgt spid="41166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11671"/>
                                        </p:tgtEl>
                                        <p:attrNameLst>
                                          <p:attrName>style.visibility</p:attrName>
                                        </p:attrNameLst>
                                      </p:cBhvr>
                                      <p:to>
                                        <p:strVal val="visible"/>
                                      </p:to>
                                    </p:set>
                                    <p:animEffect transition="in" filter="fade">
                                      <p:cBhvr>
                                        <p:cTn id="59" dur="1000"/>
                                        <p:tgtEl>
                                          <p:spTgt spid="411671"/>
                                        </p:tgtEl>
                                      </p:cBhvr>
                                    </p:animEffect>
                                    <p:anim calcmode="lin" valueType="num">
                                      <p:cBhvr>
                                        <p:cTn id="60" dur="1000" fill="hold"/>
                                        <p:tgtEl>
                                          <p:spTgt spid="411671"/>
                                        </p:tgtEl>
                                        <p:attrNameLst>
                                          <p:attrName>ppt_x</p:attrName>
                                        </p:attrNameLst>
                                      </p:cBhvr>
                                      <p:tavLst>
                                        <p:tav tm="0">
                                          <p:val>
                                            <p:strVal val="#ppt_x"/>
                                          </p:val>
                                        </p:tav>
                                        <p:tav tm="100000">
                                          <p:val>
                                            <p:strVal val="#ppt_x"/>
                                          </p:val>
                                        </p:tav>
                                      </p:tavLst>
                                    </p:anim>
                                    <p:anim calcmode="lin" valueType="num">
                                      <p:cBhvr>
                                        <p:cTn id="61" dur="1000" fill="hold"/>
                                        <p:tgtEl>
                                          <p:spTgt spid="41167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11672"/>
                                        </p:tgtEl>
                                        <p:attrNameLst>
                                          <p:attrName>style.visibility</p:attrName>
                                        </p:attrNameLst>
                                      </p:cBhvr>
                                      <p:to>
                                        <p:strVal val="visible"/>
                                      </p:to>
                                    </p:set>
                                    <p:animEffect transition="in" filter="fade">
                                      <p:cBhvr>
                                        <p:cTn id="64" dur="1000"/>
                                        <p:tgtEl>
                                          <p:spTgt spid="411672"/>
                                        </p:tgtEl>
                                      </p:cBhvr>
                                    </p:animEffect>
                                    <p:anim calcmode="lin" valueType="num">
                                      <p:cBhvr>
                                        <p:cTn id="65" dur="1000" fill="hold"/>
                                        <p:tgtEl>
                                          <p:spTgt spid="411672"/>
                                        </p:tgtEl>
                                        <p:attrNameLst>
                                          <p:attrName>ppt_x</p:attrName>
                                        </p:attrNameLst>
                                      </p:cBhvr>
                                      <p:tavLst>
                                        <p:tav tm="0">
                                          <p:val>
                                            <p:strVal val="#ppt_x"/>
                                          </p:val>
                                        </p:tav>
                                        <p:tav tm="100000">
                                          <p:val>
                                            <p:strVal val="#ppt_x"/>
                                          </p:val>
                                        </p:tav>
                                      </p:tavLst>
                                    </p:anim>
                                    <p:anim calcmode="lin" valueType="num">
                                      <p:cBhvr>
                                        <p:cTn id="66" dur="1000" fill="hold"/>
                                        <p:tgtEl>
                                          <p:spTgt spid="41167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11679"/>
                                        </p:tgtEl>
                                        <p:attrNameLst>
                                          <p:attrName>style.visibility</p:attrName>
                                        </p:attrNameLst>
                                      </p:cBhvr>
                                      <p:to>
                                        <p:strVal val="visible"/>
                                      </p:to>
                                    </p:set>
                                    <p:animEffect transition="in" filter="fade">
                                      <p:cBhvr>
                                        <p:cTn id="69" dur="1000"/>
                                        <p:tgtEl>
                                          <p:spTgt spid="411679"/>
                                        </p:tgtEl>
                                      </p:cBhvr>
                                    </p:animEffect>
                                    <p:anim calcmode="lin" valueType="num">
                                      <p:cBhvr>
                                        <p:cTn id="70" dur="1000" fill="hold"/>
                                        <p:tgtEl>
                                          <p:spTgt spid="411679"/>
                                        </p:tgtEl>
                                        <p:attrNameLst>
                                          <p:attrName>ppt_x</p:attrName>
                                        </p:attrNameLst>
                                      </p:cBhvr>
                                      <p:tavLst>
                                        <p:tav tm="0">
                                          <p:val>
                                            <p:strVal val="#ppt_x"/>
                                          </p:val>
                                        </p:tav>
                                        <p:tav tm="100000">
                                          <p:val>
                                            <p:strVal val="#ppt_x"/>
                                          </p:val>
                                        </p:tav>
                                      </p:tavLst>
                                    </p:anim>
                                    <p:anim calcmode="lin" valueType="num">
                                      <p:cBhvr>
                                        <p:cTn id="71" dur="1000" fill="hold"/>
                                        <p:tgtEl>
                                          <p:spTgt spid="41167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11681"/>
                                        </p:tgtEl>
                                        <p:attrNameLst>
                                          <p:attrName>style.visibility</p:attrName>
                                        </p:attrNameLst>
                                      </p:cBhvr>
                                      <p:to>
                                        <p:strVal val="visible"/>
                                      </p:to>
                                    </p:set>
                                    <p:animEffect transition="in" filter="fade">
                                      <p:cBhvr>
                                        <p:cTn id="74" dur="1000"/>
                                        <p:tgtEl>
                                          <p:spTgt spid="411681"/>
                                        </p:tgtEl>
                                      </p:cBhvr>
                                    </p:animEffect>
                                    <p:anim calcmode="lin" valueType="num">
                                      <p:cBhvr>
                                        <p:cTn id="75" dur="1000" fill="hold"/>
                                        <p:tgtEl>
                                          <p:spTgt spid="411681"/>
                                        </p:tgtEl>
                                        <p:attrNameLst>
                                          <p:attrName>ppt_x</p:attrName>
                                        </p:attrNameLst>
                                      </p:cBhvr>
                                      <p:tavLst>
                                        <p:tav tm="0">
                                          <p:val>
                                            <p:strVal val="#ppt_x"/>
                                          </p:val>
                                        </p:tav>
                                        <p:tav tm="100000">
                                          <p:val>
                                            <p:strVal val="#ppt_x"/>
                                          </p:val>
                                        </p:tav>
                                      </p:tavLst>
                                    </p:anim>
                                    <p:anim calcmode="lin" valueType="num">
                                      <p:cBhvr>
                                        <p:cTn id="76" dur="1000" fill="hold"/>
                                        <p:tgtEl>
                                          <p:spTgt spid="411681"/>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11651">
                                            <p:txEl>
                                              <p:pRg st="3" end="3"/>
                                            </p:txEl>
                                          </p:spTgt>
                                        </p:tgtEl>
                                        <p:attrNameLst>
                                          <p:attrName>style.visibility</p:attrName>
                                        </p:attrNameLst>
                                      </p:cBhvr>
                                      <p:to>
                                        <p:strVal val="visible"/>
                                      </p:to>
                                    </p:set>
                                    <p:animEffect transition="in" filter="fade">
                                      <p:cBhvr>
                                        <p:cTn id="81" dur="1000"/>
                                        <p:tgtEl>
                                          <p:spTgt spid="411651">
                                            <p:txEl>
                                              <p:pRg st="3" end="3"/>
                                            </p:txEl>
                                          </p:spTgt>
                                        </p:tgtEl>
                                      </p:cBhvr>
                                    </p:animEffect>
                                    <p:anim calcmode="lin" valueType="num">
                                      <p:cBhvr>
                                        <p:cTn id="82" dur="10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p:cTn id="83" dur="1000" fill="hold"/>
                                        <p:tgtEl>
                                          <p:spTgt spid="4116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1165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1167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1166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165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1166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1167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1166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11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3" grpId="0" animBg="1"/>
      <p:bldP spid="411655" grpId="0" animBg="1"/>
      <p:bldP spid="411656" grpId="0" animBg="1"/>
      <p:bldP spid="411658" grpId="0" animBg="1"/>
      <p:bldP spid="411659" grpId="0" animBg="1"/>
      <p:bldP spid="411661" grpId="0" animBg="1"/>
      <p:bldP spid="411662" grpId="0" animBg="1"/>
      <p:bldP spid="411663" grpId="0" animBg="1"/>
      <p:bldP spid="411664" grpId="0" animBg="1"/>
      <p:bldP spid="411666" grpId="0" animBg="1"/>
      <p:bldP spid="411667" grpId="0" animBg="1"/>
      <p:bldP spid="411668" grpId="0" animBg="1"/>
      <p:bldP spid="411669" grpId="0" animBg="1"/>
      <p:bldP spid="411671" grpId="0" animBg="1"/>
      <p:bldP spid="411672" grpId="0" animBg="1"/>
      <p:bldP spid="411673" grpId="0"/>
      <p:bldP spid="411675" grpId="0"/>
      <p:bldP spid="411676" grpId="0"/>
      <p:bldP spid="411677" grpId="0"/>
      <p:bldP spid="411678" grpId="0"/>
      <p:bldP spid="411679" grpId="0"/>
      <p:bldP spid="411681"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3528" y="957741"/>
            <a:ext cx="8568952" cy="4507160"/>
          </a:xfrm>
          <a:prstGeom prst="rect">
            <a:avLst/>
          </a:prstGeom>
        </p:spPr>
        <p:txBody>
          <a:bodyPr vert="horz" lIns="91440" tIns="45720" rIns="91440" bIns="45720" rtlCol="0">
            <a:normAutofit/>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buFont typeface="Wingdings" panose="05000000000000000000" pitchFamily="2" charset="2"/>
              <a:buNone/>
            </a:pPr>
            <a:r>
              <a:rPr lang="zh-CN" altLang="en-US" sz="2400" dirty="0" smtClean="0"/>
              <a:t/>
            </a:r>
            <a:br>
              <a:rPr lang="zh-CN" altLang="en-US" sz="2400" dirty="0" smtClean="0"/>
            </a:br>
            <a:r>
              <a:rPr lang="zh-CN" altLang="en-US" sz="2400" dirty="0" smtClean="0"/>
              <a:t>例</a:t>
            </a:r>
            <a:r>
              <a:rPr lang="en-US" altLang="zh-CN" sz="2400" dirty="0" smtClean="0"/>
              <a:t>. </a:t>
            </a:r>
            <a:r>
              <a:rPr lang="zh-CN" altLang="en-US" sz="2400" dirty="0" smtClean="0"/>
              <a:t>所有的燕子都是鸟</a:t>
            </a:r>
            <a:endParaRPr lang="en-US" altLang="zh-CN" sz="2400" dirty="0" smtClean="0"/>
          </a:p>
          <a:p>
            <a:endParaRPr lang="en-US" altLang="zh-CN" sz="2400" dirty="0" smtClean="0"/>
          </a:p>
          <a:p>
            <a:r>
              <a:rPr lang="zh-CN" altLang="en-US" sz="2400" dirty="0" smtClean="0"/>
              <a:t>例</a:t>
            </a:r>
            <a:r>
              <a:rPr lang="en-US" altLang="zh-CN" sz="2400" dirty="0" smtClean="0"/>
              <a:t>. </a:t>
            </a:r>
            <a:r>
              <a:rPr lang="zh-CN" altLang="en-US" sz="2400" dirty="0" smtClean="0"/>
              <a:t>小燕是一只燕子，燕子是鸟；加一节点和一链</a:t>
            </a:r>
            <a:endParaRPr lang="en-US" altLang="zh-CN" sz="2400" dirty="0" smtClean="0"/>
          </a:p>
          <a:p>
            <a:endParaRPr lang="en-US" altLang="zh-CN" sz="2400" dirty="0" smtClean="0"/>
          </a:p>
          <a:p>
            <a:pPr marL="0" indent="0">
              <a:buNone/>
            </a:pPr>
            <a:endParaRPr lang="en-US" altLang="zh-CN" sz="2400" dirty="0" smtClean="0"/>
          </a:p>
          <a:p>
            <a:pPr marL="0" indent="0">
              <a:buNone/>
            </a:pPr>
            <a:endParaRPr lang="en-US" altLang="zh-CN" sz="1600" dirty="0" smtClean="0"/>
          </a:p>
          <a:p>
            <a:r>
              <a:rPr lang="zh-CN" altLang="en-US" sz="2400" dirty="0" smtClean="0"/>
              <a:t>例</a:t>
            </a:r>
            <a:r>
              <a:rPr lang="en-US" altLang="zh-CN" sz="2400" dirty="0" smtClean="0"/>
              <a:t>. </a:t>
            </a:r>
            <a:r>
              <a:rPr lang="zh-CN" altLang="en-US" sz="2400" dirty="0" smtClean="0"/>
              <a:t>用语义网络表示鸟有翅膀的事实</a:t>
            </a:r>
          </a:p>
          <a:p>
            <a:pPr>
              <a:buFont typeface="Wingdings" panose="05000000000000000000" pitchFamily="2" charset="2"/>
              <a:buNone/>
            </a:pPr>
            <a:endParaRPr lang="zh-CN" altLang="en-US" sz="2400" dirty="0" smtClean="0"/>
          </a:p>
        </p:txBody>
      </p:sp>
      <p:pic>
        <p:nvPicPr>
          <p:cNvPr id="5" name="Picture 4" descr="24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923" y="1424582"/>
            <a:ext cx="43561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24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009" y="3048323"/>
            <a:ext cx="43561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0"/>
          <p:cNvGrpSpPr>
            <a:grpSpLocks/>
          </p:cNvGrpSpPr>
          <p:nvPr/>
        </p:nvGrpSpPr>
        <p:grpSpPr bwMode="auto">
          <a:xfrm>
            <a:off x="1690139" y="3148427"/>
            <a:ext cx="1944688" cy="431800"/>
            <a:chOff x="793" y="3203"/>
            <a:chExt cx="1225" cy="272"/>
          </a:xfrm>
        </p:grpSpPr>
        <p:sp>
          <p:nvSpPr>
            <p:cNvPr id="8" name="Line 7"/>
            <p:cNvSpPr>
              <a:spLocks noChangeShapeType="1"/>
            </p:cNvSpPr>
            <p:nvPr/>
          </p:nvSpPr>
          <p:spPr bwMode="auto">
            <a:xfrm>
              <a:off x="1519" y="3385"/>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Rectangle 8"/>
            <p:cNvSpPr>
              <a:spLocks noChangeArrowheads="1"/>
            </p:cNvSpPr>
            <p:nvPr/>
          </p:nvSpPr>
          <p:spPr bwMode="auto">
            <a:xfrm>
              <a:off x="793" y="3203"/>
              <a:ext cx="681" cy="2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XIAOYAN</a:t>
              </a:r>
            </a:p>
          </p:txBody>
        </p:sp>
      </p:grpSp>
      <p:sp>
        <p:nvSpPr>
          <p:cNvPr id="10" name="Rectangle 9"/>
          <p:cNvSpPr>
            <a:spLocks noChangeArrowheads="1"/>
          </p:cNvSpPr>
          <p:nvPr/>
        </p:nvSpPr>
        <p:spPr bwMode="auto">
          <a:xfrm>
            <a:off x="2874825" y="3003873"/>
            <a:ext cx="574675" cy="3587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ISA</a:t>
            </a:r>
          </a:p>
        </p:txBody>
      </p:sp>
      <p:pic>
        <p:nvPicPr>
          <p:cNvPr id="11" name="Picture 5" descr="24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599316"/>
            <a:ext cx="43561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0"/>
          <p:cNvGrpSpPr>
            <a:grpSpLocks/>
          </p:cNvGrpSpPr>
          <p:nvPr/>
        </p:nvGrpSpPr>
        <p:grpSpPr bwMode="auto">
          <a:xfrm>
            <a:off x="1690139" y="4699328"/>
            <a:ext cx="1944688" cy="431800"/>
            <a:chOff x="793" y="3203"/>
            <a:chExt cx="1225" cy="272"/>
          </a:xfrm>
        </p:grpSpPr>
        <p:sp>
          <p:nvSpPr>
            <p:cNvPr id="13" name="Line 7"/>
            <p:cNvSpPr>
              <a:spLocks noChangeShapeType="1"/>
            </p:cNvSpPr>
            <p:nvPr/>
          </p:nvSpPr>
          <p:spPr bwMode="auto">
            <a:xfrm>
              <a:off x="1519" y="3385"/>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Rectangle 8"/>
            <p:cNvSpPr>
              <a:spLocks noChangeArrowheads="1"/>
            </p:cNvSpPr>
            <p:nvPr/>
          </p:nvSpPr>
          <p:spPr bwMode="auto">
            <a:xfrm>
              <a:off x="793" y="3203"/>
              <a:ext cx="681" cy="2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dirty="0"/>
                <a:t>XIAOYAN</a:t>
              </a:r>
            </a:p>
          </p:txBody>
        </p:sp>
      </p:grpSp>
      <p:sp>
        <p:nvSpPr>
          <p:cNvPr id="15" name="Rectangle 9"/>
          <p:cNvSpPr>
            <a:spLocks noChangeArrowheads="1"/>
          </p:cNvSpPr>
          <p:nvPr/>
        </p:nvSpPr>
        <p:spPr bwMode="auto">
          <a:xfrm>
            <a:off x="2842664" y="4554866"/>
            <a:ext cx="574675" cy="3587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ISA</a:t>
            </a:r>
          </a:p>
        </p:txBody>
      </p:sp>
      <p:cxnSp>
        <p:nvCxnSpPr>
          <p:cNvPr id="16" name="直接箭头连接符 15"/>
          <p:cNvCxnSpPr/>
          <p:nvPr/>
        </p:nvCxnSpPr>
        <p:spPr>
          <a:xfrm>
            <a:off x="6405946" y="5229952"/>
            <a:ext cx="0" cy="469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8"/>
          <p:cNvSpPr>
            <a:spLocks noChangeArrowheads="1"/>
          </p:cNvSpPr>
          <p:nvPr/>
        </p:nvSpPr>
        <p:spPr bwMode="auto">
          <a:xfrm>
            <a:off x="5865402" y="5858763"/>
            <a:ext cx="1081088" cy="431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dirty="0" smtClean="0"/>
              <a:t>WINGS</a:t>
            </a:r>
            <a:endParaRPr lang="en-US" altLang="zh-CN" dirty="0"/>
          </a:p>
        </p:txBody>
      </p:sp>
      <p:sp>
        <p:nvSpPr>
          <p:cNvPr id="18" name="Rectangle 8"/>
          <p:cNvSpPr>
            <a:spLocks noChangeArrowheads="1"/>
          </p:cNvSpPr>
          <p:nvPr/>
        </p:nvSpPr>
        <p:spPr bwMode="auto">
          <a:xfrm>
            <a:off x="5109802" y="5249001"/>
            <a:ext cx="1081088" cy="4318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dirty="0" smtClean="0"/>
              <a:t>HAS-PART</a:t>
            </a:r>
            <a:endParaRPr lang="en-US" altLang="zh-CN" dirty="0"/>
          </a:p>
        </p:txBody>
      </p:sp>
    </p:spTree>
    <p:extLst>
      <p:ext uri="{BB962C8B-B14F-4D97-AF65-F5344CB8AC3E}">
        <p14:creationId xmlns:p14="http://schemas.microsoft.com/office/powerpoint/2010/main" val="3172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anim calcmode="lin" valueType="num">
                                      <p:cBhvr>
                                        <p:cTn id="67" dur="1000" fill="hold"/>
                                        <p:tgtEl>
                                          <p:spTgt spid="15"/>
                                        </p:tgtEl>
                                        <p:attrNameLst>
                                          <p:attrName>ppt_x</p:attrName>
                                        </p:attrNameLst>
                                      </p:cBhvr>
                                      <p:tavLst>
                                        <p:tav tm="0">
                                          <p:val>
                                            <p:strVal val="#ppt_x"/>
                                          </p:val>
                                        </p:tav>
                                        <p:tav tm="100000">
                                          <p:val>
                                            <p:strVal val="#ppt_x"/>
                                          </p:val>
                                        </p:tav>
                                      </p:tavLst>
                                    </p:anim>
                                    <p:anim calcmode="lin" valueType="num">
                                      <p:cBhvr>
                                        <p:cTn id="6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5" grpId="0" animBg="1"/>
      <p:bldP spid="17" grpId="0" animBg="1"/>
      <p:bldP spid="1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484784"/>
            <a:ext cx="7992888" cy="830997"/>
          </a:xfrm>
          <a:prstGeom prst="rect">
            <a:avLst/>
          </a:prstGeom>
        </p:spPr>
        <p:txBody>
          <a:bodyPr wrap="square">
            <a:spAutoFit/>
          </a:bodyPr>
          <a:lstStyle/>
          <a:p>
            <a:pPr marL="257278" indent="-257278" defTabSz="686074">
              <a:spcBef>
                <a:spcPct val="20000"/>
              </a:spcBef>
            </a:pPr>
            <a:r>
              <a:rPr lang="zh-CN" altLang="en-US" sz="2400" dirty="0"/>
              <a:t>例</a:t>
            </a:r>
            <a:r>
              <a:rPr lang="en-US" altLang="zh-CN" sz="2400" dirty="0"/>
              <a:t>. </a:t>
            </a:r>
            <a:r>
              <a:rPr lang="zh-CN" altLang="en-US" sz="2400" dirty="0"/>
              <a:t>小燕是一只燕子，燕子是鸟；巢</a:t>
            </a:r>
            <a:r>
              <a:rPr lang="en-US" altLang="zh-CN" sz="2400" dirty="0"/>
              <a:t>-1</a:t>
            </a:r>
            <a:r>
              <a:rPr lang="zh-CN" altLang="en-US" sz="2400" dirty="0"/>
              <a:t>是小燕的巢，巢</a:t>
            </a:r>
            <a:r>
              <a:rPr lang="en-US" altLang="zh-CN" sz="2400" dirty="0"/>
              <a:t>-1</a:t>
            </a:r>
            <a:r>
              <a:rPr lang="zh-CN" altLang="en-US" sz="2400" dirty="0"/>
              <a:t>是巢中的一个。 </a:t>
            </a:r>
          </a:p>
        </p:txBody>
      </p:sp>
      <p:grpSp>
        <p:nvGrpSpPr>
          <p:cNvPr id="3" name="Group 27"/>
          <p:cNvGrpSpPr>
            <a:grpSpLocks/>
          </p:cNvGrpSpPr>
          <p:nvPr/>
        </p:nvGrpSpPr>
        <p:grpSpPr bwMode="auto">
          <a:xfrm>
            <a:off x="1691680" y="2852936"/>
            <a:ext cx="6425803" cy="1728192"/>
            <a:chOff x="930" y="3339"/>
            <a:chExt cx="3741" cy="817"/>
          </a:xfrm>
        </p:grpSpPr>
        <p:pic>
          <p:nvPicPr>
            <p:cNvPr id="4" name="Picture 14" descr="24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 y="3377"/>
              <a:ext cx="274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3"/>
            <p:cNvSpPr>
              <a:spLocks noChangeArrowheads="1"/>
            </p:cNvSpPr>
            <p:nvPr/>
          </p:nvSpPr>
          <p:spPr bwMode="auto">
            <a:xfrm>
              <a:off x="3560" y="3838"/>
              <a:ext cx="681" cy="2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a:t>NEST</a:t>
              </a:r>
            </a:p>
          </p:txBody>
        </p:sp>
        <p:grpSp>
          <p:nvGrpSpPr>
            <p:cNvPr id="6" name="Group 11"/>
            <p:cNvGrpSpPr>
              <a:grpSpLocks/>
            </p:cNvGrpSpPr>
            <p:nvPr/>
          </p:nvGrpSpPr>
          <p:grpSpPr bwMode="auto">
            <a:xfrm>
              <a:off x="930" y="3430"/>
              <a:ext cx="1225" cy="272"/>
              <a:chOff x="793" y="3203"/>
              <a:chExt cx="1225" cy="272"/>
            </a:xfrm>
          </p:grpSpPr>
          <p:sp>
            <p:nvSpPr>
              <p:cNvPr id="15" name="Line 12"/>
              <p:cNvSpPr>
                <a:spLocks noChangeShapeType="1"/>
              </p:cNvSpPr>
              <p:nvPr/>
            </p:nvSpPr>
            <p:spPr bwMode="auto">
              <a:xfrm>
                <a:off x="1519" y="3385"/>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a:p>
            </p:txBody>
          </p:sp>
          <p:sp>
            <p:nvSpPr>
              <p:cNvPr id="16" name="Rectangle 13"/>
              <p:cNvSpPr>
                <a:spLocks noChangeArrowheads="1"/>
              </p:cNvSpPr>
              <p:nvPr/>
            </p:nvSpPr>
            <p:spPr bwMode="auto">
              <a:xfrm>
                <a:off x="793" y="3203"/>
                <a:ext cx="681" cy="2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a:t>XIAOYAN</a:t>
                </a:r>
              </a:p>
            </p:txBody>
          </p:sp>
        </p:grpSp>
        <p:sp>
          <p:nvSpPr>
            <p:cNvPr id="7" name="Rectangle 15"/>
            <p:cNvSpPr>
              <a:spLocks noChangeArrowheads="1"/>
            </p:cNvSpPr>
            <p:nvPr/>
          </p:nvSpPr>
          <p:spPr bwMode="auto">
            <a:xfrm>
              <a:off x="1701" y="3339"/>
              <a:ext cx="362" cy="226"/>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ISA</a:t>
              </a:r>
            </a:p>
          </p:txBody>
        </p:sp>
        <p:sp>
          <p:nvSpPr>
            <p:cNvPr id="8" name="Line 16"/>
            <p:cNvSpPr>
              <a:spLocks noChangeShapeType="1"/>
            </p:cNvSpPr>
            <p:nvPr/>
          </p:nvSpPr>
          <p:spPr bwMode="auto">
            <a:xfrm>
              <a:off x="1247" y="3702"/>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9" name="Line 17"/>
            <p:cNvSpPr>
              <a:spLocks noChangeShapeType="1"/>
            </p:cNvSpPr>
            <p:nvPr/>
          </p:nvSpPr>
          <p:spPr bwMode="auto">
            <a:xfrm>
              <a:off x="1292" y="4110"/>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grpSp>
          <p:nvGrpSpPr>
            <p:cNvPr id="10" name="Group 18"/>
            <p:cNvGrpSpPr>
              <a:grpSpLocks/>
            </p:cNvGrpSpPr>
            <p:nvPr/>
          </p:nvGrpSpPr>
          <p:grpSpPr bwMode="auto">
            <a:xfrm>
              <a:off x="2336" y="3884"/>
              <a:ext cx="1225" cy="272"/>
              <a:chOff x="793" y="3203"/>
              <a:chExt cx="1225" cy="272"/>
            </a:xfrm>
          </p:grpSpPr>
          <p:sp>
            <p:nvSpPr>
              <p:cNvPr id="13" name="Line 19"/>
              <p:cNvSpPr>
                <a:spLocks noChangeShapeType="1"/>
              </p:cNvSpPr>
              <p:nvPr/>
            </p:nvSpPr>
            <p:spPr bwMode="auto">
              <a:xfrm>
                <a:off x="1519" y="3385"/>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a:p>
            </p:txBody>
          </p:sp>
          <p:sp>
            <p:nvSpPr>
              <p:cNvPr id="14" name="Rectangle 20"/>
              <p:cNvSpPr>
                <a:spLocks noChangeArrowheads="1"/>
              </p:cNvSpPr>
              <p:nvPr/>
            </p:nvSpPr>
            <p:spPr bwMode="auto">
              <a:xfrm>
                <a:off x="793" y="3203"/>
                <a:ext cx="681" cy="27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NEST-1</a:t>
                </a:r>
              </a:p>
            </p:txBody>
          </p:sp>
        </p:grpSp>
        <p:sp>
          <p:nvSpPr>
            <p:cNvPr id="11" name="Rectangle 24"/>
            <p:cNvSpPr>
              <a:spLocks noChangeArrowheads="1"/>
            </p:cNvSpPr>
            <p:nvPr/>
          </p:nvSpPr>
          <p:spPr bwMode="auto">
            <a:xfrm>
              <a:off x="3107" y="3793"/>
              <a:ext cx="362" cy="226"/>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a:t>ISA</a:t>
              </a:r>
            </a:p>
          </p:txBody>
        </p:sp>
        <p:sp>
          <p:nvSpPr>
            <p:cNvPr id="12" name="Rectangle 25"/>
            <p:cNvSpPr>
              <a:spLocks noChangeArrowheads="1"/>
            </p:cNvSpPr>
            <p:nvPr/>
          </p:nvSpPr>
          <p:spPr bwMode="auto">
            <a:xfrm>
              <a:off x="1565" y="3838"/>
              <a:ext cx="362" cy="226"/>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a:t>OWNS</a:t>
              </a:r>
            </a:p>
          </p:txBody>
        </p:sp>
      </p:grpSp>
      <p:sp>
        <p:nvSpPr>
          <p:cNvPr id="17" name="矩形 16"/>
          <p:cNvSpPr/>
          <p:nvPr/>
        </p:nvSpPr>
        <p:spPr>
          <a:xfrm>
            <a:off x="2891412" y="5173115"/>
            <a:ext cx="4153701" cy="461665"/>
          </a:xfrm>
          <a:prstGeom prst="rect">
            <a:avLst/>
          </a:prstGeom>
        </p:spPr>
        <p:txBody>
          <a:bodyPr wrap="none">
            <a:spAutoFit/>
          </a:bodyPr>
          <a:lstStyle/>
          <a:p>
            <a:r>
              <a:rPr lang="zh-CN" altLang="en-US" sz="2400" b="1" dirty="0">
                <a:solidFill>
                  <a:srgbClr val="3E1D81"/>
                </a:solidFill>
                <a:latin typeface="Times New Roman" panose="02020603050405020304" pitchFamily="18" charset="0"/>
              </a:rPr>
              <a:t>小燕子从春天到秋天占有巢</a:t>
            </a:r>
            <a:r>
              <a:rPr lang="en-US" altLang="zh-CN" sz="2400" b="1" dirty="0">
                <a:solidFill>
                  <a:srgbClr val="3E1D81"/>
                </a:solidFill>
                <a:latin typeface="Times New Roman" panose="02020603050405020304" pitchFamily="18" charset="0"/>
              </a:rPr>
              <a:t>-1</a:t>
            </a:r>
            <a:endParaRPr lang="zh-CN" altLang="en-US" sz="2400" dirty="0"/>
          </a:p>
        </p:txBody>
      </p:sp>
    </p:spTree>
    <p:extLst>
      <p:ext uri="{BB962C8B-B14F-4D97-AF65-F5344CB8AC3E}">
        <p14:creationId xmlns:p14="http://schemas.microsoft.com/office/powerpoint/2010/main" val="282832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2000"/>
                                        <p:tgtEl>
                                          <p:spTgt spid="17"/>
                                        </p:tgtEl>
                                      </p:cBhvr>
                                    </p:animEffect>
                                    <p:anim calcmode="lin" valueType="num">
                                      <p:cBhvr>
                                        <p:cTn id="15" dur="2000" fill="hold"/>
                                        <p:tgtEl>
                                          <p:spTgt spid="17"/>
                                        </p:tgtEl>
                                        <p:attrNameLst>
                                          <p:attrName>ppt_w</p:attrName>
                                        </p:attrNameLst>
                                      </p:cBhvr>
                                      <p:tavLst>
                                        <p:tav tm="0" fmla="#ppt_w*sin(2.5*pi*$)">
                                          <p:val>
                                            <p:fltVal val="0"/>
                                          </p:val>
                                        </p:tav>
                                        <p:tav tm="100000">
                                          <p:val>
                                            <p:fltVal val="1"/>
                                          </p:val>
                                        </p:tav>
                                      </p:tavLst>
                                    </p:anim>
                                    <p:anim calcmode="lin" valueType="num">
                                      <p:cBhvr>
                                        <p:cTn id="1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0825" y="1340768"/>
            <a:ext cx="8209607" cy="4968552"/>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lnSpc>
                <a:spcPct val="105000"/>
              </a:lnSpc>
            </a:pPr>
            <a:r>
              <a:rPr lang="zh-CN" altLang="en-US" sz="2400" b="1" dirty="0" smtClean="0">
                <a:solidFill>
                  <a:srgbClr val="A50021"/>
                </a:solidFill>
                <a:latin typeface="Times New Roman" panose="02020603050405020304" pitchFamily="18" charset="0"/>
              </a:rPr>
              <a:t>多元关系</a:t>
            </a:r>
          </a:p>
          <a:p>
            <a:pPr>
              <a:lnSpc>
                <a:spcPct val="105000"/>
              </a:lnSpc>
            </a:pPr>
            <a:r>
              <a:rPr lang="zh-CN" altLang="en-US" sz="2400" b="1" dirty="0" smtClean="0">
                <a:latin typeface="Times New Roman" panose="02020603050405020304" pitchFamily="18" charset="0"/>
              </a:rPr>
              <a:t>     </a:t>
            </a:r>
            <a:r>
              <a:rPr lang="zh-CN" altLang="en-US" sz="2400" b="1" dirty="0" smtClean="0">
                <a:solidFill>
                  <a:srgbClr val="0000CC"/>
                </a:solidFill>
                <a:latin typeface="Times New Roman" panose="02020603050405020304" pitchFamily="18" charset="0"/>
              </a:rPr>
              <a:t>可用多元谓词</a:t>
            </a:r>
            <a:r>
              <a:rPr lang="en-US" altLang="zh-CN" sz="2400" b="1" dirty="0" smtClean="0">
                <a:solidFill>
                  <a:srgbClr val="0000CC"/>
                </a:solidFill>
                <a:latin typeface="Times New Roman" panose="02020603050405020304" pitchFamily="18" charset="0"/>
              </a:rPr>
              <a:t>P(x</a:t>
            </a:r>
            <a:r>
              <a:rPr lang="en-US" altLang="zh-CN" sz="2400" b="1" baseline="-25000" dirty="0" smtClean="0">
                <a:solidFill>
                  <a:srgbClr val="0000CC"/>
                </a:solidFill>
                <a:latin typeface="Times New Roman" panose="02020603050405020304" pitchFamily="18" charset="0"/>
              </a:rPr>
              <a:t>1</a:t>
            </a:r>
            <a:r>
              <a:rPr lang="zh-CN" altLang="en-US" sz="2400" b="1" dirty="0" smtClean="0">
                <a:solidFill>
                  <a:srgbClr val="0000CC"/>
                </a:solidFill>
                <a:latin typeface="Times New Roman" panose="02020603050405020304" pitchFamily="18" charset="0"/>
              </a:rPr>
              <a:t>，</a:t>
            </a:r>
            <a:r>
              <a:rPr lang="en-US" altLang="zh-CN" sz="2400" b="1" dirty="0" smtClean="0">
                <a:solidFill>
                  <a:srgbClr val="0000CC"/>
                </a:solidFill>
                <a:latin typeface="Times New Roman" panose="02020603050405020304" pitchFamily="18" charset="0"/>
              </a:rPr>
              <a:t>x</a:t>
            </a:r>
            <a:r>
              <a:rPr lang="en-US" altLang="zh-CN" sz="2400" b="1" baseline="-25000" dirty="0" smtClean="0">
                <a:solidFill>
                  <a:srgbClr val="0000CC"/>
                </a:solidFill>
                <a:latin typeface="Times New Roman" panose="02020603050405020304" pitchFamily="18" charset="0"/>
              </a:rPr>
              <a:t>2</a:t>
            </a:r>
            <a:r>
              <a:rPr lang="zh-CN" altLang="en-US" sz="2400" b="1" dirty="0" smtClean="0">
                <a:solidFill>
                  <a:srgbClr val="0000CC"/>
                </a:solidFill>
                <a:latin typeface="Times New Roman" panose="02020603050405020304" pitchFamily="18" charset="0"/>
              </a:rPr>
              <a:t>，</a:t>
            </a:r>
            <a:r>
              <a:rPr lang="en-US" altLang="zh-CN" sz="2400" b="1" dirty="0" smtClean="0">
                <a:solidFill>
                  <a:srgbClr val="0000CC"/>
                </a:solidFill>
                <a:latin typeface="Times New Roman" panose="02020603050405020304" pitchFamily="18" charset="0"/>
              </a:rPr>
              <a:t>……)</a:t>
            </a:r>
            <a:r>
              <a:rPr lang="zh-CN" altLang="en-US" sz="2400" b="1" dirty="0" smtClean="0">
                <a:solidFill>
                  <a:srgbClr val="0000CC"/>
                </a:solidFill>
                <a:latin typeface="Times New Roman" panose="02020603050405020304" pitchFamily="18" charset="0"/>
              </a:rPr>
              <a:t>表示的关系。其中，个体</a:t>
            </a:r>
            <a:r>
              <a:rPr lang="en-US" altLang="zh-CN" sz="2400" b="1" dirty="0" smtClean="0">
                <a:solidFill>
                  <a:srgbClr val="0000CC"/>
                </a:solidFill>
                <a:latin typeface="Times New Roman" panose="02020603050405020304" pitchFamily="18" charset="0"/>
              </a:rPr>
              <a:t>x</a:t>
            </a:r>
            <a:r>
              <a:rPr lang="en-US" altLang="zh-CN" sz="2400" b="1" baseline="-25000" dirty="0" smtClean="0">
                <a:solidFill>
                  <a:srgbClr val="0000CC"/>
                </a:solidFill>
                <a:latin typeface="Times New Roman" panose="02020603050405020304" pitchFamily="18" charset="0"/>
              </a:rPr>
              <a:t>1</a:t>
            </a:r>
            <a:r>
              <a:rPr lang="zh-CN" altLang="en-US" sz="2400" b="1" dirty="0" smtClean="0">
                <a:solidFill>
                  <a:srgbClr val="0000CC"/>
                </a:solidFill>
                <a:latin typeface="Times New Roman" panose="02020603050405020304" pitchFamily="18" charset="0"/>
              </a:rPr>
              <a:t>，</a:t>
            </a:r>
            <a:r>
              <a:rPr lang="en-US" altLang="zh-CN" sz="2400" b="1" dirty="0" smtClean="0">
                <a:solidFill>
                  <a:srgbClr val="0000CC"/>
                </a:solidFill>
                <a:latin typeface="Times New Roman" panose="02020603050405020304" pitchFamily="18" charset="0"/>
              </a:rPr>
              <a:t>x</a:t>
            </a:r>
            <a:r>
              <a:rPr lang="en-US" altLang="zh-CN" sz="2400" b="1" baseline="-25000" dirty="0" smtClean="0">
                <a:solidFill>
                  <a:srgbClr val="0000CC"/>
                </a:solidFill>
                <a:latin typeface="Times New Roman" panose="02020603050405020304" pitchFamily="18" charset="0"/>
              </a:rPr>
              <a:t>2</a:t>
            </a:r>
            <a:r>
              <a:rPr lang="zh-CN" altLang="en-US" sz="2400" b="1" dirty="0" smtClean="0">
                <a:solidFill>
                  <a:srgbClr val="0000CC"/>
                </a:solidFill>
                <a:latin typeface="Times New Roman" panose="02020603050405020304" pitchFamily="18" charset="0"/>
              </a:rPr>
              <a:t>，</a:t>
            </a:r>
            <a:r>
              <a:rPr lang="en-US" altLang="zh-CN" sz="2400" b="1" dirty="0" smtClean="0">
                <a:solidFill>
                  <a:srgbClr val="0000CC"/>
                </a:solidFill>
                <a:latin typeface="Times New Roman" panose="02020603050405020304" pitchFamily="18" charset="0"/>
              </a:rPr>
              <a:t>……</a:t>
            </a:r>
            <a:r>
              <a:rPr lang="zh-CN" altLang="en-US" sz="2400" b="1" dirty="0" smtClean="0">
                <a:solidFill>
                  <a:srgbClr val="0000CC"/>
                </a:solidFill>
                <a:latin typeface="Times New Roman" panose="02020603050405020304" pitchFamily="18" charset="0"/>
              </a:rPr>
              <a:t>为实体，谓词</a:t>
            </a:r>
            <a:r>
              <a:rPr lang="en-US" altLang="zh-CN" sz="2400" b="1" dirty="0" smtClean="0">
                <a:solidFill>
                  <a:srgbClr val="0000CC"/>
                </a:solidFill>
                <a:latin typeface="Times New Roman" panose="02020603050405020304" pitchFamily="18" charset="0"/>
              </a:rPr>
              <a:t>P</a:t>
            </a:r>
            <a:r>
              <a:rPr lang="zh-CN" altLang="en-US" sz="2400" b="1" dirty="0" smtClean="0">
                <a:solidFill>
                  <a:srgbClr val="0000CC"/>
                </a:solidFill>
                <a:latin typeface="Times New Roman" panose="02020603050405020304" pitchFamily="18" charset="0"/>
              </a:rPr>
              <a:t>说明这些实体之间的关系。</a:t>
            </a:r>
          </a:p>
          <a:p>
            <a:pPr>
              <a:lnSpc>
                <a:spcPct val="105000"/>
              </a:lnSpc>
            </a:pPr>
            <a:r>
              <a:rPr lang="zh-CN" altLang="en-US" sz="2400" b="1" dirty="0" smtClean="0">
                <a:solidFill>
                  <a:srgbClr val="0000CC"/>
                </a:solidFill>
                <a:latin typeface="Times New Roman" panose="02020603050405020304" pitchFamily="18" charset="0"/>
              </a:rPr>
              <a:t>     用语义网络表示多元关系时，可把它转化为一个或多个二员关系的组合，然后再利用合取关系的表示方法，把这种多元关系表示出来。</a:t>
            </a:r>
            <a:r>
              <a:rPr lang="zh-CN" altLang="en-US" sz="2400" b="1" dirty="0" smtClean="0">
                <a:solidFill>
                  <a:srgbClr val="0000CC"/>
                </a:solidFill>
              </a:rPr>
              <a:t>     </a:t>
            </a:r>
            <a:endParaRPr lang="zh-CN" altLang="en-US" sz="2400" b="1" dirty="0">
              <a:solidFill>
                <a:srgbClr val="0000CC"/>
              </a:solidFill>
            </a:endParaRPr>
          </a:p>
        </p:txBody>
      </p:sp>
      <p:sp>
        <p:nvSpPr>
          <p:cNvPr id="3" name="矩形 2"/>
          <p:cNvSpPr/>
          <p:nvPr/>
        </p:nvSpPr>
        <p:spPr>
          <a:xfrm>
            <a:off x="6156176" y="116632"/>
            <a:ext cx="2040943" cy="461665"/>
          </a:xfrm>
          <a:prstGeom prst="rect">
            <a:avLst/>
          </a:prstGeom>
        </p:spPr>
        <p:txBody>
          <a:bodyPr wrap="none">
            <a:spAutoFit/>
          </a:bodyPr>
          <a:lstStyle/>
          <a:p>
            <a:r>
              <a:rPr lang="zh-CN" altLang="en-US" sz="2400" b="1" dirty="0">
                <a:latin typeface="Times New Roman" panose="02020603050405020304" pitchFamily="18" charset="0"/>
              </a:rPr>
              <a:t>表示多元关系</a:t>
            </a:r>
            <a:endParaRPr lang="zh-CN" altLang="en-US" sz="2400" dirty="0"/>
          </a:p>
        </p:txBody>
      </p:sp>
    </p:spTree>
    <p:extLst>
      <p:ext uri="{BB962C8B-B14F-4D97-AF65-F5344CB8AC3E}">
        <p14:creationId xmlns:p14="http://schemas.microsoft.com/office/powerpoint/2010/main" val="23803769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txBox="1">
            <a:spLocks noChangeArrowheads="1"/>
          </p:cNvSpPr>
          <p:nvPr/>
        </p:nvSpPr>
        <p:spPr>
          <a:xfrm>
            <a:off x="395536" y="1412776"/>
            <a:ext cx="8229600" cy="4525963"/>
          </a:xfrm>
          <a:prstGeom prst="rect">
            <a:avLst/>
          </a:prstGeom>
        </p:spPr>
        <p:txBody>
          <a:bodyPr vert="horz" lIns="91440" tIns="45720" rIns="91440" bIns="45720" rtlCol="0">
            <a:normAutofit/>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lvl="1">
              <a:lnSpc>
                <a:spcPct val="120000"/>
              </a:lnSpc>
              <a:spcAft>
                <a:spcPct val="20000"/>
              </a:spcAft>
              <a:buClr>
                <a:schemeClr val="hlink"/>
              </a:buClr>
              <a:buFont typeface="Wingdings" panose="05000000000000000000" pitchFamily="2" charset="2"/>
              <a:buChar char="ü"/>
            </a:pPr>
            <a:r>
              <a:rPr lang="zh-CN" altLang="en-US" sz="2400" b="1" smtClean="0">
                <a:latin typeface="Times New Roman" panose="02020603050405020304" pitchFamily="18" charset="0"/>
                <a:ea typeface="宋体" panose="02010600030101010101" pitchFamily="2" charset="-122"/>
              </a:rPr>
              <a:t>西蒙斯（</a:t>
            </a:r>
            <a:r>
              <a:rPr lang="en-US" altLang="zh-CN" sz="2400" b="1" smtClean="0">
                <a:latin typeface="Times New Roman" panose="02020603050405020304" pitchFamily="18" charset="0"/>
                <a:ea typeface="宋体" panose="02010600030101010101" pitchFamily="2" charset="-122"/>
              </a:rPr>
              <a:t>Simmons</a:t>
            </a:r>
            <a:r>
              <a:rPr lang="zh-CN" altLang="en-US" sz="2400" b="1" smtClean="0">
                <a:latin typeface="Times New Roman" panose="02020603050405020304" pitchFamily="18" charset="0"/>
                <a:ea typeface="宋体" panose="02010600030101010101" pitchFamily="2" charset="-122"/>
              </a:rPr>
              <a:t>）和斯洛克姆（</a:t>
            </a:r>
            <a:r>
              <a:rPr lang="en-US" altLang="zh-CN" sz="2400" b="1" smtClean="0">
                <a:latin typeface="Times New Roman" panose="02020603050405020304" pitchFamily="18" charset="0"/>
                <a:ea typeface="宋体" panose="02010600030101010101" pitchFamily="2" charset="-122"/>
              </a:rPr>
              <a:t>Slocum</a:t>
            </a:r>
            <a:r>
              <a:rPr lang="zh-CN" altLang="en-US" sz="2400" b="1" smtClean="0">
                <a:latin typeface="Times New Roman" panose="02020603050405020304" pitchFamily="18" charset="0"/>
                <a:ea typeface="宋体" panose="02010600030101010101" pitchFamily="2" charset="-122"/>
              </a:rPr>
              <a:t>）提出增加</a:t>
            </a:r>
            <a:r>
              <a:rPr lang="zh-CN" altLang="en-US" sz="2400" b="1" smtClean="0">
                <a:solidFill>
                  <a:srgbClr val="FF0000"/>
                </a:solidFill>
                <a:latin typeface="Times New Roman" panose="02020603050405020304" pitchFamily="18" charset="0"/>
                <a:ea typeface="宋体" panose="02010600030101010101" pitchFamily="2" charset="-122"/>
              </a:rPr>
              <a:t>情况</a:t>
            </a:r>
            <a:r>
              <a:rPr lang="zh-CN" altLang="en-US" sz="2400" b="1" smtClean="0">
                <a:latin typeface="Times New Roman" panose="02020603050405020304" pitchFamily="18" charset="0"/>
                <a:ea typeface="宋体" panose="02010600030101010101" pitchFamily="2" charset="-122"/>
              </a:rPr>
              <a:t>和</a:t>
            </a:r>
            <a:r>
              <a:rPr lang="zh-CN" altLang="en-US" sz="2400" b="1" smtClean="0">
                <a:solidFill>
                  <a:srgbClr val="FF0000"/>
                </a:solidFill>
                <a:latin typeface="Times New Roman" panose="02020603050405020304" pitchFamily="18" charset="0"/>
                <a:ea typeface="宋体" panose="02010600030101010101" pitchFamily="2" charset="-122"/>
              </a:rPr>
              <a:t>动作</a:t>
            </a:r>
            <a:r>
              <a:rPr lang="zh-CN" altLang="en-US" sz="2400" b="1" smtClean="0">
                <a:latin typeface="Times New Roman" panose="02020603050405020304" pitchFamily="18" charset="0"/>
                <a:ea typeface="宋体" panose="02010600030101010101" pitchFamily="2" charset="-122"/>
              </a:rPr>
              <a:t>节点的描述方法</a:t>
            </a:r>
          </a:p>
          <a:p>
            <a:pPr lvl="1">
              <a:lnSpc>
                <a:spcPct val="120000"/>
              </a:lnSpc>
              <a:spcAft>
                <a:spcPct val="20000"/>
              </a:spcAft>
              <a:buClr>
                <a:schemeClr val="hlink"/>
              </a:buClr>
              <a:buFont typeface="Wingdings" panose="05000000000000000000" pitchFamily="2" charset="2"/>
              <a:buChar char="ü"/>
            </a:pPr>
            <a:r>
              <a:rPr lang="zh-CN" altLang="en-US" sz="2400" b="1" smtClean="0">
                <a:latin typeface="Times New Roman" panose="02020603050405020304" pitchFamily="18" charset="0"/>
                <a:ea typeface="宋体" panose="02010600030101010101" pitchFamily="2" charset="-122"/>
              </a:rPr>
              <a:t>用语义网络表示事件时，需要增加一个</a:t>
            </a:r>
            <a:r>
              <a:rPr lang="zh-CN" altLang="en-US" sz="2400" b="1" smtClean="0">
                <a:solidFill>
                  <a:srgbClr val="FF0000"/>
                </a:solidFill>
                <a:latin typeface="Times New Roman" panose="02020603050405020304" pitchFamily="18" charset="0"/>
                <a:ea typeface="宋体" panose="02010600030101010101" pitchFamily="2" charset="-122"/>
              </a:rPr>
              <a:t>事件</a:t>
            </a:r>
            <a:r>
              <a:rPr lang="zh-CN" altLang="en-US" sz="2400" b="1" smtClean="0">
                <a:latin typeface="Times New Roman" panose="02020603050405020304" pitchFamily="18" charset="0"/>
                <a:ea typeface="宋体" panose="02010600030101010101" pitchFamily="2" charset="-122"/>
              </a:rPr>
              <a:t>节点</a:t>
            </a:r>
          </a:p>
          <a:p>
            <a:pPr lvl="1">
              <a:buClr>
                <a:schemeClr val="hlink"/>
              </a:buClr>
              <a:buFont typeface="Wingdings" panose="05000000000000000000" pitchFamily="2" charset="2"/>
              <a:buChar char="ü"/>
            </a:pPr>
            <a:r>
              <a:rPr lang="zh-CN" altLang="en-US" sz="2400" b="1" smtClean="0">
                <a:solidFill>
                  <a:srgbClr val="3E1D81"/>
                </a:solidFill>
                <a:latin typeface="Times New Roman" panose="02020603050405020304" pitchFamily="18" charset="0"/>
                <a:ea typeface="宋体" panose="02010600030101010101" pitchFamily="2" charset="-122"/>
              </a:rPr>
              <a:t>例如： 用语义网络表示 “小燕从春天到秋天</a:t>
            </a:r>
            <a:r>
              <a:rPr lang="zh-CN" altLang="en-US" sz="2400" b="1" smtClean="0">
                <a:solidFill>
                  <a:srgbClr val="3E1D81"/>
                </a:solidFill>
                <a:latin typeface="Times New Roman" panose="02020603050405020304" pitchFamily="18" charset="0"/>
              </a:rPr>
              <a:t>占有巢</a:t>
            </a:r>
            <a:r>
              <a:rPr lang="en-US" altLang="zh-CN" sz="2400" b="1" smtClean="0">
                <a:solidFill>
                  <a:srgbClr val="3E1D81"/>
                </a:solidFill>
                <a:latin typeface="Times New Roman" panose="02020603050405020304" pitchFamily="18" charset="0"/>
              </a:rPr>
              <a:t>-1</a:t>
            </a:r>
            <a:r>
              <a:rPr lang="zh-CN" altLang="en-US" sz="2400" b="1" smtClean="0">
                <a:solidFill>
                  <a:srgbClr val="3E1D81"/>
                </a:solidFill>
                <a:latin typeface="Times New Roman" panose="02020603050405020304" pitchFamily="18" charset="0"/>
                <a:ea typeface="宋体" panose="02010600030101010101" pitchFamily="2" charset="-122"/>
              </a:rPr>
              <a:t>”</a:t>
            </a:r>
          </a:p>
          <a:p>
            <a:pPr lvl="2">
              <a:buClr>
                <a:srgbClr val="3E1D81"/>
              </a:buClr>
              <a:buFont typeface="Wingdings" panose="05000000000000000000" pitchFamily="2" charset="2"/>
              <a:buChar char="p"/>
            </a:pPr>
            <a:r>
              <a:rPr lang="zh-CN" altLang="en-US" sz="2400" b="1" smtClean="0">
                <a:solidFill>
                  <a:srgbClr val="3E1D81"/>
                </a:solidFill>
                <a:latin typeface="Times New Roman" panose="02020603050405020304" pitchFamily="18" charset="0"/>
                <a:ea typeface="宋体" panose="02010600030101010101" pitchFamily="2" charset="-122"/>
              </a:rPr>
              <a:t>四元关系</a:t>
            </a:r>
            <a:endParaRPr lang="en-US" altLang="zh-CN" sz="2400" b="1" smtClean="0">
              <a:solidFill>
                <a:srgbClr val="3E1D81"/>
              </a:solidFill>
              <a:latin typeface="Times New Roman" panose="02020603050405020304" pitchFamily="18" charset="0"/>
              <a:ea typeface="宋体" panose="02010600030101010101" pitchFamily="2" charset="-122"/>
            </a:endParaRPr>
          </a:p>
          <a:p>
            <a:pPr lvl="2">
              <a:buClr>
                <a:srgbClr val="3E1D81"/>
              </a:buClr>
              <a:buFont typeface="Wingdings" panose="05000000000000000000" pitchFamily="2" charset="2"/>
              <a:buChar char="p"/>
            </a:pPr>
            <a:r>
              <a:rPr lang="zh-CN" altLang="en-US" sz="2400" b="1" smtClean="0">
                <a:solidFill>
                  <a:srgbClr val="3E1D81"/>
                </a:solidFill>
                <a:latin typeface="Times New Roman" panose="02020603050405020304" pitchFamily="18" charset="0"/>
                <a:ea typeface="宋体" panose="02010600030101010101" pitchFamily="2" charset="-122"/>
              </a:rPr>
              <a:t>四元谓词演算</a:t>
            </a:r>
            <a:r>
              <a:rPr lang="en-US" altLang="zh-CN" sz="2400" b="1" smtClean="0">
                <a:solidFill>
                  <a:srgbClr val="3E1D81"/>
                </a:solidFill>
                <a:latin typeface="Times New Roman" panose="02020603050405020304" pitchFamily="18" charset="0"/>
                <a:ea typeface="宋体" panose="02010600030101010101" pitchFamily="2" charset="-122"/>
              </a:rPr>
              <a:t> </a:t>
            </a:r>
          </a:p>
          <a:p>
            <a:pPr marL="686074" lvl="2" indent="0">
              <a:buClr>
                <a:srgbClr val="3E1D81"/>
              </a:buClr>
              <a:buFont typeface="Arial" pitchFamily="34" charset="0"/>
              <a:buNone/>
            </a:pPr>
            <a:r>
              <a:rPr lang="en-US" altLang="zh-CN" sz="2400" b="1" smtClean="0">
                <a:solidFill>
                  <a:srgbClr val="3E1D81"/>
                </a:solidFill>
                <a:latin typeface="Times New Roman" panose="02020603050405020304" pitchFamily="18" charset="0"/>
                <a:ea typeface="宋体" panose="02010600030101010101" pitchFamily="2" charset="-122"/>
              </a:rPr>
              <a:t>        Owns(XIAOYAN,NEST-1,SPRING,FALL)</a:t>
            </a:r>
            <a:endParaRPr lang="zh-CN" altLang="en-US" sz="2400" b="1" dirty="0">
              <a:solidFill>
                <a:srgbClr val="3E1D81"/>
              </a:solidFill>
              <a:latin typeface="Times New Roman" panose="02020603050405020304" pitchFamily="18" charset="0"/>
              <a:ea typeface="宋体" panose="02010600030101010101" pitchFamily="2" charset="-122"/>
            </a:endParaRPr>
          </a:p>
        </p:txBody>
      </p:sp>
      <p:sp>
        <p:nvSpPr>
          <p:cNvPr id="2" name="矩形 1"/>
          <p:cNvSpPr/>
          <p:nvPr/>
        </p:nvSpPr>
        <p:spPr>
          <a:xfrm>
            <a:off x="6084168" y="116632"/>
            <a:ext cx="2329484" cy="461665"/>
          </a:xfrm>
          <a:prstGeom prst="rect">
            <a:avLst/>
          </a:prstGeom>
        </p:spPr>
        <p:txBody>
          <a:bodyPr wrap="none">
            <a:spAutoFit/>
          </a:bodyPr>
          <a:lstStyle/>
          <a:p>
            <a:r>
              <a:rPr lang="zh-CN" altLang="en-US" sz="2400" b="1" dirty="0">
                <a:latin typeface="Times New Roman" panose="02020603050405020304" pitchFamily="18" charset="0"/>
              </a:rPr>
              <a:t>情况的表示</a:t>
            </a:r>
            <a:r>
              <a:rPr lang="en-US" altLang="zh-CN" sz="2400" b="1" dirty="0">
                <a:latin typeface="Times New Roman" panose="02020603050405020304" pitchFamily="18" charset="0"/>
              </a:rPr>
              <a:t>(1/2)</a:t>
            </a:r>
            <a:endParaRPr lang="zh-CN" altLang="en-US" sz="2400" dirty="0"/>
          </a:p>
        </p:txBody>
      </p:sp>
    </p:spTree>
    <p:extLst>
      <p:ext uri="{BB962C8B-B14F-4D97-AF65-F5344CB8AC3E}">
        <p14:creationId xmlns:p14="http://schemas.microsoft.com/office/powerpoint/2010/main" val="123804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1000"/>
                                        <p:tgtEl>
                                          <p:spTgt spid="21">
                                            <p:txEl>
                                              <p:pRg st="0" end="0"/>
                                            </p:txEl>
                                          </p:spTgt>
                                        </p:tgtEl>
                                      </p:cBhvr>
                                    </p:animEffect>
                                    <p:anim calcmode="lin" valueType="num">
                                      <p:cBhvr>
                                        <p:cTn id="8"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xEl>
                                              <p:pRg st="1" end="1"/>
                                            </p:txEl>
                                          </p:spTgt>
                                        </p:tgtEl>
                                        <p:attrNameLst>
                                          <p:attrName>style.visibility</p:attrName>
                                        </p:attrNameLst>
                                      </p:cBhvr>
                                      <p:to>
                                        <p:strVal val="visible"/>
                                      </p:to>
                                    </p:set>
                                    <p:animEffect transition="in" filter="fade">
                                      <p:cBhvr>
                                        <p:cTn id="14" dur="1000"/>
                                        <p:tgtEl>
                                          <p:spTgt spid="21">
                                            <p:txEl>
                                              <p:pRg st="1" end="1"/>
                                            </p:txEl>
                                          </p:spTgt>
                                        </p:tgtEl>
                                      </p:cBhvr>
                                    </p:animEffect>
                                    <p:anim calcmode="lin" valueType="num">
                                      <p:cBhvr>
                                        <p:cTn id="15"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Effect transition="in" filter="fade">
                                      <p:cBhvr>
                                        <p:cTn id="21" dur="1000"/>
                                        <p:tgtEl>
                                          <p:spTgt spid="21">
                                            <p:txEl>
                                              <p:pRg st="2" end="2"/>
                                            </p:txEl>
                                          </p:spTgt>
                                        </p:tgtEl>
                                      </p:cBhvr>
                                    </p:animEffect>
                                    <p:anim calcmode="lin" valueType="num">
                                      <p:cBhvr>
                                        <p:cTn id="22"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xEl>
                                              <p:pRg st="3" end="3"/>
                                            </p:txEl>
                                          </p:spTgt>
                                        </p:tgtEl>
                                        <p:attrNameLst>
                                          <p:attrName>style.visibility</p:attrName>
                                        </p:attrNameLst>
                                      </p:cBhvr>
                                      <p:to>
                                        <p:strVal val="visible"/>
                                      </p:to>
                                    </p:set>
                                    <p:animEffect transition="in" filter="fade">
                                      <p:cBhvr>
                                        <p:cTn id="28" dur="1000"/>
                                        <p:tgtEl>
                                          <p:spTgt spid="21">
                                            <p:txEl>
                                              <p:pRg st="3" end="3"/>
                                            </p:txEl>
                                          </p:spTgt>
                                        </p:tgtEl>
                                      </p:cBhvr>
                                    </p:animEffect>
                                    <p:anim calcmode="lin" valueType="num">
                                      <p:cBhvr>
                                        <p:cTn id="29"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animEffect transition="in" filter="fade">
                                      <p:cBhvr>
                                        <p:cTn id="35" dur="1000"/>
                                        <p:tgtEl>
                                          <p:spTgt spid="21">
                                            <p:txEl>
                                              <p:pRg st="4" end="4"/>
                                            </p:txEl>
                                          </p:spTgt>
                                        </p:tgtEl>
                                      </p:cBhvr>
                                    </p:animEffect>
                                    <p:anim calcmode="lin" valueType="num">
                                      <p:cBhvr>
                                        <p:cTn id="36"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
                                            <p:txEl>
                                              <p:pRg st="5" end="5"/>
                                            </p:txEl>
                                          </p:spTgt>
                                        </p:tgtEl>
                                        <p:attrNameLst>
                                          <p:attrName>style.visibility</p:attrName>
                                        </p:attrNameLst>
                                      </p:cBhvr>
                                      <p:to>
                                        <p:strVal val="visible"/>
                                      </p:to>
                                    </p:set>
                                    <p:animEffect transition="in" filter="fade">
                                      <p:cBhvr>
                                        <p:cTn id="42" dur="1000"/>
                                        <p:tgtEl>
                                          <p:spTgt spid="21">
                                            <p:txEl>
                                              <p:pRg st="5" end="5"/>
                                            </p:txEl>
                                          </p:spTgt>
                                        </p:tgtEl>
                                      </p:cBhvr>
                                    </p:animEffect>
                                    <p:anim calcmode="lin" valueType="num">
                                      <p:cBhvr>
                                        <p:cTn id="43" dur="10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type="body" sz="half" idx="4294967295"/>
          </p:nvPr>
        </p:nvSpPr>
        <p:spPr>
          <a:xfrm>
            <a:off x="98672" y="820121"/>
            <a:ext cx="9038728" cy="4367744"/>
          </a:xfrm>
        </p:spPr>
        <p:txBody>
          <a:bodyPr>
            <a:normAutofit/>
          </a:bodyPr>
          <a:lstStyle/>
          <a:p>
            <a:pPr>
              <a:spcBef>
                <a:spcPts val="600"/>
              </a:spcBef>
              <a:spcAft>
                <a:spcPts val="600"/>
              </a:spcAft>
            </a:pPr>
            <a:r>
              <a:rPr lang="zh-CN" altLang="en-US" sz="2400" b="1" dirty="0">
                <a:solidFill>
                  <a:schemeClr val="tx2"/>
                </a:solidFill>
                <a:latin typeface="Times New Roman" panose="02020603050405020304" pitchFamily="18" charset="0"/>
                <a:ea typeface="幼圆" panose="02010509060101010101" pitchFamily="49" charset="-122"/>
              </a:rPr>
              <a:t>多元关系表示方法：</a:t>
            </a:r>
            <a:r>
              <a:rPr lang="zh-CN" altLang="en-US" sz="2400" b="1" dirty="0">
                <a:latin typeface="Times New Roman" panose="02020603050405020304" pitchFamily="18" charset="0"/>
                <a:ea typeface="宋体" panose="02010600030101010101" pitchFamily="2" charset="-122"/>
              </a:rPr>
              <a:t>增加</a:t>
            </a:r>
            <a:r>
              <a:rPr lang="zh-CN" altLang="en-US" sz="2400" b="1" dirty="0" smtClean="0">
                <a:solidFill>
                  <a:srgbClr val="FF0000"/>
                </a:solidFill>
                <a:latin typeface="Times New Roman" panose="02020603050405020304" pitchFamily="18" charset="0"/>
                <a:ea typeface="宋体" panose="02010600030101010101" pitchFamily="2" charset="-122"/>
              </a:rPr>
              <a:t>情况</a:t>
            </a:r>
            <a:r>
              <a:rPr lang="zh-CN" altLang="en-US" sz="2400" b="1" dirty="0" smtClean="0">
                <a:latin typeface="Times New Roman" panose="02020603050405020304" pitchFamily="18" charset="0"/>
                <a:ea typeface="宋体" panose="02010600030101010101" pitchFamily="2" charset="-122"/>
              </a:rPr>
              <a:t>节点</a:t>
            </a:r>
            <a:endParaRPr lang="en-US" altLang="zh-CN" sz="2400" b="1" dirty="0">
              <a:solidFill>
                <a:schemeClr val="tx2"/>
              </a:solidFill>
              <a:latin typeface="Times New Roman" panose="02020603050405020304" pitchFamily="18" charset="0"/>
              <a:ea typeface="幼圆" panose="02010509060101010101" pitchFamily="49" charset="-122"/>
            </a:endParaRPr>
          </a:p>
          <a:p>
            <a:pPr lvl="1">
              <a:spcBef>
                <a:spcPts val="600"/>
              </a:spcBef>
              <a:spcAft>
                <a:spcPts val="600"/>
              </a:spcAft>
              <a:buClr>
                <a:schemeClr val="hlink"/>
              </a:buClr>
              <a:buFont typeface="Wingdings" panose="05000000000000000000" pitchFamily="2" charset="2"/>
              <a:buChar char="ü"/>
            </a:pPr>
            <a:r>
              <a:rPr lang="zh-CN" altLang="en-US" sz="2400" b="1" dirty="0">
                <a:solidFill>
                  <a:srgbClr val="3E1D81"/>
                </a:solidFill>
                <a:latin typeface="Times New Roman" panose="02020603050405020304" pitchFamily="18" charset="0"/>
                <a:ea typeface="宋体" panose="02010600030101010101" pitchFamily="2" charset="-122"/>
              </a:rPr>
              <a:t>例如： 用语义网络表示 “小</a:t>
            </a:r>
            <a:r>
              <a:rPr lang="zh-CN" altLang="en-US" sz="2400" b="1" dirty="0" smtClean="0">
                <a:solidFill>
                  <a:srgbClr val="3E1D81"/>
                </a:solidFill>
                <a:latin typeface="Times New Roman" panose="02020603050405020304" pitchFamily="18" charset="0"/>
                <a:ea typeface="宋体" panose="02010600030101010101" pitchFamily="2" charset="-122"/>
              </a:rPr>
              <a:t>燕从</a:t>
            </a:r>
            <a:r>
              <a:rPr lang="zh-CN" altLang="en-US" sz="2400" b="1" dirty="0">
                <a:solidFill>
                  <a:srgbClr val="3E1D81"/>
                </a:solidFill>
                <a:latin typeface="Times New Roman" panose="02020603050405020304" pitchFamily="18" charset="0"/>
                <a:ea typeface="宋体" panose="02010600030101010101" pitchFamily="2" charset="-122"/>
              </a:rPr>
              <a:t>春天到秋天</a:t>
            </a:r>
            <a:r>
              <a:rPr lang="zh-CN" altLang="en-US" sz="2400" b="1" dirty="0" smtClean="0">
                <a:solidFill>
                  <a:srgbClr val="3E1D81"/>
                </a:solidFill>
                <a:latin typeface="Times New Roman" panose="02020603050405020304" pitchFamily="18" charset="0"/>
                <a:ea typeface="宋体" panose="02010600030101010101" pitchFamily="2" charset="-122"/>
              </a:rPr>
              <a:t>占有巢</a:t>
            </a:r>
            <a:r>
              <a:rPr lang="en-US" altLang="zh-CN" sz="2400" b="1" dirty="0" smtClean="0">
                <a:solidFill>
                  <a:srgbClr val="3E1D81"/>
                </a:solidFill>
                <a:latin typeface="Times New Roman" panose="02020603050405020304" pitchFamily="18" charset="0"/>
                <a:ea typeface="宋体" panose="02010600030101010101" pitchFamily="2" charset="-122"/>
              </a:rPr>
              <a:t>-1</a:t>
            </a:r>
            <a:r>
              <a:rPr lang="zh-CN" altLang="en-US" sz="2400" b="1" dirty="0" smtClean="0">
                <a:solidFill>
                  <a:srgbClr val="3E1D81"/>
                </a:solidFill>
                <a:latin typeface="Times New Roman" panose="02020603050405020304" pitchFamily="18" charset="0"/>
                <a:ea typeface="宋体" panose="02010600030101010101" pitchFamily="2" charset="-122"/>
              </a:rPr>
              <a:t>”</a:t>
            </a:r>
            <a:endParaRPr lang="en-US" altLang="zh-CN" sz="2400" b="1" dirty="0" smtClean="0">
              <a:solidFill>
                <a:srgbClr val="3E1D81"/>
              </a:solidFill>
              <a:latin typeface="Times New Roman" panose="02020603050405020304" pitchFamily="18" charset="0"/>
              <a:ea typeface="宋体" panose="02010600030101010101" pitchFamily="2" charset="-122"/>
            </a:endParaRPr>
          </a:p>
          <a:p>
            <a:pPr lvl="2">
              <a:spcBef>
                <a:spcPts val="600"/>
              </a:spcBef>
              <a:spcAft>
                <a:spcPts val="600"/>
              </a:spcAft>
              <a:buClr>
                <a:srgbClr val="3E1D81"/>
              </a:buClr>
              <a:buFont typeface="Wingdings" panose="05000000000000000000" pitchFamily="2" charset="2"/>
              <a:buChar char="p"/>
            </a:pPr>
            <a:r>
              <a:rPr lang="zh-CN" altLang="en-US" sz="2400" b="1" dirty="0" smtClean="0">
                <a:solidFill>
                  <a:srgbClr val="3E1D81"/>
                </a:solidFill>
                <a:latin typeface="Times New Roman" panose="02020603050405020304" pitchFamily="18" charset="0"/>
              </a:rPr>
              <a:t>需要设立一个“占有权”的</a:t>
            </a:r>
            <a:r>
              <a:rPr lang="zh-CN" altLang="en-US" sz="2400" b="1" dirty="0" smtClean="0">
                <a:solidFill>
                  <a:srgbClr val="FF0000"/>
                </a:solidFill>
                <a:latin typeface="Times New Roman" panose="02020603050405020304" pitchFamily="18" charset="0"/>
              </a:rPr>
              <a:t>情况</a:t>
            </a:r>
            <a:r>
              <a:rPr lang="zh-CN" altLang="en-US" sz="2400" b="1" dirty="0" smtClean="0">
                <a:solidFill>
                  <a:srgbClr val="3E1D81"/>
                </a:solidFill>
                <a:latin typeface="Times New Roman" panose="02020603050405020304" pitchFamily="18" charset="0"/>
              </a:rPr>
              <a:t>节点，表示占有物和占有时间等。</a:t>
            </a:r>
          </a:p>
          <a:p>
            <a:pPr lvl="1">
              <a:spcBef>
                <a:spcPts val="0"/>
              </a:spcBef>
              <a:buClr>
                <a:schemeClr val="hlink"/>
              </a:buClr>
              <a:buFont typeface="Wingdings" panose="05000000000000000000" pitchFamily="2" charset="2"/>
              <a:buChar char="ü"/>
            </a:pPr>
            <a:endParaRPr lang="zh-CN" altLang="en-US" sz="2400" b="1" dirty="0">
              <a:solidFill>
                <a:srgbClr val="3E1D81"/>
              </a:solidFill>
              <a:latin typeface="Times New Roman" panose="02020603050405020304" pitchFamily="18" charset="0"/>
              <a:ea typeface="宋体" panose="02010600030101010101" pitchFamily="2" charset="-122"/>
            </a:endParaRPr>
          </a:p>
          <a:p>
            <a:pPr lvl="2">
              <a:spcBef>
                <a:spcPts val="0"/>
              </a:spcBef>
              <a:buClr>
                <a:schemeClr val="hlink"/>
              </a:buClr>
              <a:buFont typeface="Wingdings" panose="05000000000000000000" pitchFamily="2" charset="2"/>
              <a:buNone/>
            </a:pPr>
            <a:endParaRPr lang="zh-CN" altLang="en-US" sz="2400" b="1" dirty="0">
              <a:solidFill>
                <a:srgbClr val="3E1D81"/>
              </a:solidFill>
              <a:latin typeface="Times New Roman" panose="02020603050405020304" pitchFamily="18" charset="0"/>
              <a:ea typeface="宋体" panose="02010600030101010101" pitchFamily="2" charset="-122"/>
            </a:endParaRPr>
          </a:p>
          <a:p>
            <a:pPr>
              <a:lnSpc>
                <a:spcPct val="105000"/>
              </a:lnSpc>
              <a:spcBef>
                <a:spcPts val="0"/>
              </a:spcBef>
            </a:pPr>
            <a:endParaRPr lang="zh-CN" altLang="en-US" sz="1800" b="1" dirty="0">
              <a:solidFill>
                <a:srgbClr val="5226AA"/>
              </a:solidFill>
              <a:latin typeface="Times New Roman" panose="02020603050405020304" pitchFamily="18" charset="0"/>
              <a:ea typeface="宋体" panose="02010600030101010101" pitchFamily="2" charset="-122"/>
            </a:endParaRPr>
          </a:p>
        </p:txBody>
      </p:sp>
      <p:grpSp>
        <p:nvGrpSpPr>
          <p:cNvPr id="417834" name="Group 42"/>
          <p:cNvGrpSpPr>
            <a:grpSpLocks/>
          </p:cNvGrpSpPr>
          <p:nvPr/>
        </p:nvGrpSpPr>
        <p:grpSpPr bwMode="auto">
          <a:xfrm>
            <a:off x="913284" y="2636912"/>
            <a:ext cx="7315200" cy="3558915"/>
            <a:chOff x="816" y="2496"/>
            <a:chExt cx="4416" cy="1813"/>
          </a:xfrm>
        </p:grpSpPr>
        <p:sp>
          <p:nvSpPr>
            <p:cNvPr id="417797" name="Rectangle 5"/>
            <p:cNvSpPr>
              <a:spLocks noChangeArrowheads="1"/>
            </p:cNvSpPr>
            <p:nvPr/>
          </p:nvSpPr>
          <p:spPr bwMode="auto">
            <a:xfrm>
              <a:off x="1187" y="2608"/>
              <a:ext cx="702" cy="20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XIAOYAN</a:t>
              </a:r>
              <a:endParaRPr lang="zh-CN" altLang="en-US" b="1" dirty="0">
                <a:ea typeface="宋体" panose="02010600030101010101" pitchFamily="2" charset="-122"/>
              </a:endParaRPr>
            </a:p>
          </p:txBody>
        </p:sp>
        <p:sp>
          <p:nvSpPr>
            <p:cNvPr id="417798" name="Rectangle 6"/>
            <p:cNvSpPr>
              <a:spLocks noChangeArrowheads="1"/>
            </p:cNvSpPr>
            <p:nvPr/>
          </p:nvSpPr>
          <p:spPr bwMode="auto">
            <a:xfrm>
              <a:off x="2859" y="2608"/>
              <a:ext cx="681" cy="1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SWALLOW</a:t>
              </a:r>
              <a:endParaRPr lang="zh-CN" altLang="en-US" b="1" dirty="0">
                <a:ea typeface="宋体" panose="02010600030101010101" pitchFamily="2" charset="-122"/>
              </a:endParaRPr>
            </a:p>
          </p:txBody>
        </p:sp>
        <p:sp>
          <p:nvSpPr>
            <p:cNvPr id="417799" name="Rectangle 7"/>
            <p:cNvSpPr>
              <a:spLocks noChangeArrowheads="1"/>
            </p:cNvSpPr>
            <p:nvPr/>
          </p:nvSpPr>
          <p:spPr bwMode="auto">
            <a:xfrm>
              <a:off x="4572" y="2608"/>
              <a:ext cx="660" cy="19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BIRD</a:t>
              </a:r>
              <a:endParaRPr lang="zh-CN" altLang="en-US" b="1" dirty="0">
                <a:ea typeface="宋体" panose="02010600030101010101" pitchFamily="2" charset="-122"/>
              </a:endParaRPr>
            </a:p>
          </p:txBody>
        </p:sp>
        <p:sp>
          <p:nvSpPr>
            <p:cNvPr id="417800" name="Rectangle 8"/>
            <p:cNvSpPr>
              <a:spLocks noChangeArrowheads="1"/>
            </p:cNvSpPr>
            <p:nvPr/>
          </p:nvSpPr>
          <p:spPr bwMode="auto">
            <a:xfrm>
              <a:off x="2921" y="2927"/>
              <a:ext cx="619"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NEST-1</a:t>
              </a:r>
              <a:endParaRPr lang="zh-CN" altLang="en-US" b="1" dirty="0">
                <a:ea typeface="宋体" panose="02010600030101010101" pitchFamily="2" charset="-122"/>
              </a:endParaRPr>
            </a:p>
          </p:txBody>
        </p:sp>
        <p:sp>
          <p:nvSpPr>
            <p:cNvPr id="417801" name="Rectangle 9"/>
            <p:cNvSpPr>
              <a:spLocks noChangeArrowheads="1"/>
            </p:cNvSpPr>
            <p:nvPr/>
          </p:nvSpPr>
          <p:spPr bwMode="auto">
            <a:xfrm>
              <a:off x="4572" y="2927"/>
              <a:ext cx="660" cy="19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NEST</a:t>
              </a:r>
              <a:endParaRPr lang="zh-CN" altLang="en-US" b="1" dirty="0">
                <a:ea typeface="宋体" panose="02010600030101010101" pitchFamily="2" charset="-122"/>
              </a:endParaRPr>
            </a:p>
          </p:txBody>
        </p:sp>
        <p:sp>
          <p:nvSpPr>
            <p:cNvPr id="417802" name="Rectangle 10"/>
            <p:cNvSpPr>
              <a:spLocks noChangeArrowheads="1"/>
            </p:cNvSpPr>
            <p:nvPr/>
          </p:nvSpPr>
          <p:spPr bwMode="auto">
            <a:xfrm>
              <a:off x="2921" y="3310"/>
              <a:ext cx="62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SPRING</a:t>
              </a:r>
              <a:endParaRPr lang="zh-CN" altLang="en-US" b="1" dirty="0">
                <a:ea typeface="宋体" panose="02010600030101010101" pitchFamily="2" charset="-122"/>
              </a:endParaRPr>
            </a:p>
          </p:txBody>
        </p:sp>
        <p:sp>
          <p:nvSpPr>
            <p:cNvPr id="417803" name="Rectangle 11"/>
            <p:cNvSpPr>
              <a:spLocks noChangeArrowheads="1"/>
            </p:cNvSpPr>
            <p:nvPr/>
          </p:nvSpPr>
          <p:spPr bwMode="auto">
            <a:xfrm>
              <a:off x="4572" y="3310"/>
              <a:ext cx="66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TIME</a:t>
              </a:r>
              <a:endParaRPr lang="zh-CN" altLang="en-US" b="1" dirty="0">
                <a:ea typeface="宋体" panose="02010600030101010101" pitchFamily="2" charset="-122"/>
              </a:endParaRPr>
            </a:p>
          </p:txBody>
        </p:sp>
        <p:sp>
          <p:nvSpPr>
            <p:cNvPr id="417804" name="Rectangle 12"/>
            <p:cNvSpPr>
              <a:spLocks noChangeArrowheads="1"/>
            </p:cNvSpPr>
            <p:nvPr/>
          </p:nvSpPr>
          <p:spPr bwMode="auto">
            <a:xfrm>
              <a:off x="2921" y="3661"/>
              <a:ext cx="62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ea typeface="宋体" panose="02010600030101010101" pitchFamily="2" charset="-122"/>
                </a:rPr>
                <a:t>FALL</a:t>
              </a:r>
              <a:endParaRPr lang="zh-CN" altLang="en-US" b="1" dirty="0">
                <a:ea typeface="宋体" panose="02010600030101010101" pitchFamily="2" charset="-122"/>
              </a:endParaRPr>
            </a:p>
          </p:txBody>
        </p:sp>
        <p:sp>
          <p:nvSpPr>
            <p:cNvPr id="417805" name="Rectangle 13"/>
            <p:cNvSpPr>
              <a:spLocks noChangeArrowheads="1"/>
            </p:cNvSpPr>
            <p:nvPr/>
          </p:nvSpPr>
          <p:spPr bwMode="auto">
            <a:xfrm>
              <a:off x="2921" y="4010"/>
              <a:ext cx="825" cy="29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006600"/>
                  </a:solidFill>
                  <a:ea typeface="宋体" panose="02010600030101010101" pitchFamily="2" charset="-122"/>
                </a:rPr>
                <a:t>SITUATION</a:t>
              </a:r>
            </a:p>
            <a:p>
              <a:pPr algn="ctr"/>
              <a:r>
                <a:rPr lang="zh-CN" altLang="en-US" b="1" dirty="0" smtClean="0">
                  <a:solidFill>
                    <a:srgbClr val="006600"/>
                  </a:solidFill>
                  <a:ea typeface="宋体" panose="02010600030101010101" pitchFamily="2" charset="-122"/>
                </a:rPr>
                <a:t>情况</a:t>
              </a:r>
              <a:endParaRPr lang="zh-CN" altLang="en-US" b="1" dirty="0">
                <a:solidFill>
                  <a:srgbClr val="006600"/>
                </a:solidFill>
                <a:ea typeface="宋体" panose="02010600030101010101" pitchFamily="2" charset="-122"/>
              </a:endParaRPr>
            </a:p>
          </p:txBody>
        </p:sp>
        <p:sp>
          <p:nvSpPr>
            <p:cNvPr id="417806" name="Rectangle 14"/>
            <p:cNvSpPr>
              <a:spLocks noChangeArrowheads="1"/>
            </p:cNvSpPr>
            <p:nvPr/>
          </p:nvSpPr>
          <p:spPr bwMode="auto">
            <a:xfrm>
              <a:off x="1187" y="3216"/>
              <a:ext cx="661" cy="3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EE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ea typeface="宋体" panose="02010600030101010101" pitchFamily="2" charset="-122"/>
                </a:rPr>
                <a:t>OWN-1</a:t>
              </a:r>
            </a:p>
            <a:p>
              <a:pPr algn="ctr"/>
              <a:r>
                <a:rPr lang="en-US" altLang="zh-CN" b="1" dirty="0" smtClean="0">
                  <a:solidFill>
                    <a:srgbClr val="FF0000"/>
                  </a:solidFill>
                  <a:ea typeface="宋体" panose="02010600030101010101" pitchFamily="2" charset="-122"/>
                </a:rPr>
                <a:t>(</a:t>
              </a:r>
              <a:r>
                <a:rPr lang="zh-CN" altLang="en-US" b="1" dirty="0" smtClean="0">
                  <a:solidFill>
                    <a:srgbClr val="FF0000"/>
                  </a:solidFill>
                  <a:ea typeface="宋体" panose="02010600030101010101" pitchFamily="2" charset="-122"/>
                </a:rPr>
                <a:t>占有权</a:t>
              </a:r>
              <a:r>
                <a:rPr lang="en-US" altLang="zh-CN" b="1" dirty="0" smtClean="0">
                  <a:solidFill>
                    <a:srgbClr val="FF0000"/>
                  </a:solidFill>
                  <a:ea typeface="宋体" panose="02010600030101010101" pitchFamily="2" charset="-122"/>
                </a:rPr>
                <a:t>)</a:t>
              </a:r>
              <a:endParaRPr lang="zh-CN" altLang="en-US" b="1" dirty="0">
                <a:solidFill>
                  <a:srgbClr val="FF0000"/>
                </a:solidFill>
                <a:ea typeface="宋体" panose="02010600030101010101" pitchFamily="2" charset="-122"/>
              </a:endParaRPr>
            </a:p>
          </p:txBody>
        </p:sp>
        <p:sp>
          <p:nvSpPr>
            <p:cNvPr id="417807" name="Rectangle 15"/>
            <p:cNvSpPr>
              <a:spLocks noChangeArrowheads="1"/>
            </p:cNvSpPr>
            <p:nvPr/>
          </p:nvSpPr>
          <p:spPr bwMode="auto">
            <a:xfrm>
              <a:off x="1187" y="4013"/>
              <a:ext cx="702" cy="29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006600"/>
                  </a:solidFill>
                  <a:ea typeface="宋体" panose="02010600030101010101" pitchFamily="2" charset="-122"/>
                </a:rPr>
                <a:t>OWNERSHIP</a:t>
              </a:r>
            </a:p>
            <a:p>
              <a:pPr algn="ctr"/>
              <a:r>
                <a:rPr lang="zh-CN" altLang="en-US" b="1" dirty="0" smtClean="0">
                  <a:solidFill>
                    <a:srgbClr val="006600"/>
                  </a:solidFill>
                  <a:ea typeface="宋体" panose="02010600030101010101" pitchFamily="2" charset="-122"/>
                </a:rPr>
                <a:t>占有</a:t>
              </a:r>
              <a:r>
                <a:rPr lang="zh-CN" altLang="en-US" b="1" dirty="0">
                  <a:solidFill>
                    <a:srgbClr val="006600"/>
                  </a:solidFill>
                  <a:ea typeface="宋体" panose="02010600030101010101" pitchFamily="2" charset="-122"/>
                </a:rPr>
                <a:t>资格</a:t>
              </a:r>
            </a:p>
          </p:txBody>
        </p:sp>
        <p:sp>
          <p:nvSpPr>
            <p:cNvPr id="417808" name="Line 16"/>
            <p:cNvSpPr>
              <a:spLocks noChangeShapeType="1"/>
            </p:cNvSpPr>
            <p:nvPr/>
          </p:nvSpPr>
          <p:spPr bwMode="auto">
            <a:xfrm>
              <a:off x="1889" y="2704"/>
              <a:ext cx="10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09" name="Line 17"/>
            <p:cNvSpPr>
              <a:spLocks noChangeShapeType="1"/>
            </p:cNvSpPr>
            <p:nvPr/>
          </p:nvSpPr>
          <p:spPr bwMode="auto">
            <a:xfrm>
              <a:off x="3540" y="2704"/>
              <a:ext cx="10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0" name="Line 18"/>
            <p:cNvSpPr>
              <a:spLocks noChangeShapeType="1"/>
            </p:cNvSpPr>
            <p:nvPr/>
          </p:nvSpPr>
          <p:spPr bwMode="auto">
            <a:xfrm flipV="1">
              <a:off x="1394" y="2799"/>
              <a:ext cx="0" cy="41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1" name="Line 19"/>
            <p:cNvSpPr>
              <a:spLocks noChangeShapeType="1"/>
            </p:cNvSpPr>
            <p:nvPr/>
          </p:nvSpPr>
          <p:spPr bwMode="auto">
            <a:xfrm>
              <a:off x="1394" y="3526"/>
              <a:ext cx="0" cy="4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2" name="Line 20"/>
            <p:cNvSpPr>
              <a:spLocks noChangeShapeType="1"/>
            </p:cNvSpPr>
            <p:nvPr/>
          </p:nvSpPr>
          <p:spPr bwMode="auto">
            <a:xfrm>
              <a:off x="1849" y="3406"/>
              <a:ext cx="10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3" name="Line 21"/>
            <p:cNvSpPr>
              <a:spLocks noChangeShapeType="1"/>
            </p:cNvSpPr>
            <p:nvPr/>
          </p:nvSpPr>
          <p:spPr bwMode="auto">
            <a:xfrm>
              <a:off x="1600" y="3023"/>
              <a:ext cx="132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4" name="Line 22"/>
            <p:cNvSpPr>
              <a:spLocks noChangeShapeType="1"/>
            </p:cNvSpPr>
            <p:nvPr/>
          </p:nvSpPr>
          <p:spPr bwMode="auto">
            <a:xfrm>
              <a:off x="1600" y="3757"/>
              <a:ext cx="132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5" name="Line 23"/>
            <p:cNvSpPr>
              <a:spLocks noChangeShapeType="1"/>
            </p:cNvSpPr>
            <p:nvPr/>
          </p:nvSpPr>
          <p:spPr bwMode="auto">
            <a:xfrm>
              <a:off x="3540" y="3023"/>
              <a:ext cx="10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6" name="Line 24"/>
            <p:cNvSpPr>
              <a:spLocks noChangeShapeType="1"/>
            </p:cNvSpPr>
            <p:nvPr/>
          </p:nvSpPr>
          <p:spPr bwMode="auto">
            <a:xfrm>
              <a:off x="3540" y="3406"/>
              <a:ext cx="10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7" name="Line 25"/>
            <p:cNvSpPr>
              <a:spLocks noChangeShapeType="1"/>
            </p:cNvSpPr>
            <p:nvPr/>
          </p:nvSpPr>
          <p:spPr bwMode="auto">
            <a:xfrm flipV="1">
              <a:off x="4902" y="3502"/>
              <a:ext cx="0" cy="25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8" name="Line 26"/>
            <p:cNvSpPr>
              <a:spLocks noChangeShapeType="1"/>
            </p:cNvSpPr>
            <p:nvPr/>
          </p:nvSpPr>
          <p:spPr bwMode="auto">
            <a:xfrm>
              <a:off x="1849" y="4108"/>
              <a:ext cx="10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19" name="Line 27"/>
            <p:cNvSpPr>
              <a:spLocks noChangeShapeType="1"/>
            </p:cNvSpPr>
            <p:nvPr/>
          </p:nvSpPr>
          <p:spPr bwMode="auto">
            <a:xfrm>
              <a:off x="1600" y="3502"/>
              <a:ext cx="0" cy="2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20" name="Line 28"/>
            <p:cNvSpPr>
              <a:spLocks noChangeShapeType="1"/>
            </p:cNvSpPr>
            <p:nvPr/>
          </p:nvSpPr>
          <p:spPr bwMode="auto">
            <a:xfrm flipV="1">
              <a:off x="1600" y="3023"/>
              <a:ext cx="0" cy="2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21" name="Line 29"/>
            <p:cNvSpPr>
              <a:spLocks noChangeShapeType="1"/>
            </p:cNvSpPr>
            <p:nvPr/>
          </p:nvSpPr>
          <p:spPr bwMode="auto">
            <a:xfrm>
              <a:off x="3540" y="3757"/>
              <a:ext cx="13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22" name="Text Box 30"/>
            <p:cNvSpPr txBox="1">
              <a:spLocks noChangeArrowheads="1"/>
            </p:cNvSpPr>
            <p:nvPr/>
          </p:nvSpPr>
          <p:spPr bwMode="auto">
            <a:xfrm>
              <a:off x="2136" y="2496"/>
              <a:ext cx="41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宋体" panose="02010600030101010101" pitchFamily="2" charset="-122"/>
                </a:rPr>
                <a:t>ISA</a:t>
              </a:r>
            </a:p>
          </p:txBody>
        </p:sp>
        <p:sp>
          <p:nvSpPr>
            <p:cNvPr id="417823" name="Text Box 31"/>
            <p:cNvSpPr txBox="1">
              <a:spLocks noChangeArrowheads="1"/>
            </p:cNvSpPr>
            <p:nvPr/>
          </p:nvSpPr>
          <p:spPr bwMode="auto">
            <a:xfrm>
              <a:off x="3746" y="2496"/>
              <a:ext cx="45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smtClean="0">
                  <a:ea typeface="宋体" panose="02010600030101010101" pitchFamily="2" charset="-122"/>
                </a:rPr>
                <a:t>ISA</a:t>
              </a:r>
              <a:endParaRPr lang="en-US" altLang="zh-CN" b="1" dirty="0">
                <a:ea typeface="宋体" panose="02010600030101010101" pitchFamily="2" charset="-122"/>
              </a:endParaRPr>
            </a:p>
          </p:txBody>
        </p:sp>
        <p:sp>
          <p:nvSpPr>
            <p:cNvPr id="417824" name="Text Box 32"/>
            <p:cNvSpPr txBox="1">
              <a:spLocks noChangeArrowheads="1"/>
            </p:cNvSpPr>
            <p:nvPr/>
          </p:nvSpPr>
          <p:spPr bwMode="auto">
            <a:xfrm>
              <a:off x="2085" y="2784"/>
              <a:ext cx="64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smtClean="0">
                  <a:ea typeface="宋体" panose="02010600030101010101" pitchFamily="2" charset="-122"/>
                </a:rPr>
                <a:t>OWNEE</a:t>
              </a:r>
              <a:endParaRPr lang="en-US" altLang="zh-CN" b="1" dirty="0">
                <a:ea typeface="宋体" panose="02010600030101010101" pitchFamily="2" charset="-122"/>
              </a:endParaRPr>
            </a:p>
          </p:txBody>
        </p:sp>
        <p:sp>
          <p:nvSpPr>
            <p:cNvPr id="417825" name="Text Box 33"/>
            <p:cNvSpPr txBox="1">
              <a:spLocks noChangeArrowheads="1"/>
            </p:cNvSpPr>
            <p:nvPr/>
          </p:nvSpPr>
          <p:spPr bwMode="auto">
            <a:xfrm>
              <a:off x="2010" y="3178"/>
              <a:ext cx="827"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smtClean="0">
                  <a:ea typeface="宋体" panose="02010600030101010101" pitchFamily="2" charset="-122"/>
                </a:rPr>
                <a:t>STARTTIME</a:t>
              </a:r>
              <a:endParaRPr lang="en-US" altLang="zh-CN" b="1" dirty="0">
                <a:ea typeface="宋体" panose="02010600030101010101" pitchFamily="2" charset="-122"/>
              </a:endParaRPr>
            </a:p>
          </p:txBody>
        </p:sp>
        <p:sp>
          <p:nvSpPr>
            <p:cNvPr id="417826" name="Text Box 34"/>
            <p:cNvSpPr txBox="1">
              <a:spLocks noChangeArrowheads="1"/>
            </p:cNvSpPr>
            <p:nvPr/>
          </p:nvSpPr>
          <p:spPr bwMode="auto">
            <a:xfrm>
              <a:off x="3746" y="2784"/>
              <a:ext cx="49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ISA</a:t>
              </a:r>
            </a:p>
          </p:txBody>
        </p:sp>
        <p:sp>
          <p:nvSpPr>
            <p:cNvPr id="417827" name="Text Box 35"/>
            <p:cNvSpPr txBox="1">
              <a:spLocks noChangeArrowheads="1"/>
            </p:cNvSpPr>
            <p:nvPr/>
          </p:nvSpPr>
          <p:spPr bwMode="auto">
            <a:xfrm>
              <a:off x="3746" y="3216"/>
              <a:ext cx="53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ISA</a:t>
              </a:r>
            </a:p>
          </p:txBody>
        </p:sp>
        <p:sp>
          <p:nvSpPr>
            <p:cNvPr id="417828" name="Text Box 36"/>
            <p:cNvSpPr txBox="1">
              <a:spLocks noChangeArrowheads="1"/>
            </p:cNvSpPr>
            <p:nvPr/>
          </p:nvSpPr>
          <p:spPr bwMode="auto">
            <a:xfrm>
              <a:off x="2054" y="3552"/>
              <a:ext cx="783"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smtClean="0">
                  <a:ea typeface="宋体" panose="02010600030101010101" pitchFamily="2" charset="-122"/>
                </a:rPr>
                <a:t>ENDTIME</a:t>
              </a:r>
              <a:endParaRPr lang="en-US" altLang="zh-CN" b="1" dirty="0">
                <a:ea typeface="宋体" panose="02010600030101010101" pitchFamily="2" charset="-122"/>
              </a:endParaRPr>
            </a:p>
          </p:txBody>
        </p:sp>
        <p:sp>
          <p:nvSpPr>
            <p:cNvPr id="417829" name="Text Box 37"/>
            <p:cNvSpPr txBox="1">
              <a:spLocks noChangeArrowheads="1"/>
            </p:cNvSpPr>
            <p:nvPr/>
          </p:nvSpPr>
          <p:spPr bwMode="auto">
            <a:xfrm>
              <a:off x="3781" y="3552"/>
              <a:ext cx="45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ISA</a:t>
              </a:r>
            </a:p>
          </p:txBody>
        </p:sp>
        <p:sp>
          <p:nvSpPr>
            <p:cNvPr id="417830" name="Text Box 38"/>
            <p:cNvSpPr txBox="1">
              <a:spLocks noChangeArrowheads="1"/>
            </p:cNvSpPr>
            <p:nvPr/>
          </p:nvSpPr>
          <p:spPr bwMode="auto">
            <a:xfrm>
              <a:off x="2047" y="3888"/>
              <a:ext cx="45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smtClean="0">
                  <a:solidFill>
                    <a:srgbClr val="006600"/>
                  </a:solidFill>
                  <a:ea typeface="宋体" panose="02010600030101010101" pitchFamily="2" charset="-122"/>
                </a:rPr>
                <a:t>ISA</a:t>
              </a:r>
              <a:endParaRPr lang="en-US" altLang="zh-CN" b="1" dirty="0">
                <a:solidFill>
                  <a:srgbClr val="006600"/>
                </a:solidFill>
                <a:ea typeface="宋体" panose="02010600030101010101" pitchFamily="2" charset="-122"/>
              </a:endParaRPr>
            </a:p>
          </p:txBody>
        </p:sp>
        <p:sp>
          <p:nvSpPr>
            <p:cNvPr id="417831" name="Text Box 39"/>
            <p:cNvSpPr txBox="1">
              <a:spLocks noChangeArrowheads="1"/>
            </p:cNvSpPr>
            <p:nvPr/>
          </p:nvSpPr>
          <p:spPr bwMode="auto">
            <a:xfrm>
              <a:off x="816" y="2959"/>
              <a:ext cx="578"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smtClean="0">
                  <a:ea typeface="宋体" panose="02010600030101010101" pitchFamily="2" charset="-122"/>
                </a:rPr>
                <a:t>OWNER</a:t>
              </a:r>
              <a:endParaRPr lang="en-US" altLang="zh-CN" b="1" dirty="0">
                <a:ea typeface="宋体" panose="02010600030101010101" pitchFamily="2" charset="-122"/>
              </a:endParaRPr>
            </a:p>
          </p:txBody>
        </p:sp>
        <p:sp>
          <p:nvSpPr>
            <p:cNvPr id="417832" name="Text Box 40"/>
            <p:cNvSpPr txBox="1">
              <a:spLocks noChangeArrowheads="1"/>
            </p:cNvSpPr>
            <p:nvPr/>
          </p:nvSpPr>
          <p:spPr bwMode="auto">
            <a:xfrm>
              <a:off x="857" y="3661"/>
              <a:ext cx="45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smtClean="0">
                  <a:solidFill>
                    <a:srgbClr val="006600"/>
                  </a:solidFill>
                  <a:ea typeface="宋体" panose="02010600030101010101" pitchFamily="2" charset="-122"/>
                </a:rPr>
                <a:t>ISA</a:t>
              </a:r>
              <a:endParaRPr lang="en-US" altLang="zh-CN" b="1" dirty="0">
                <a:solidFill>
                  <a:srgbClr val="006600"/>
                </a:solidFill>
                <a:ea typeface="宋体" panose="02010600030101010101" pitchFamily="2" charset="-122"/>
              </a:endParaRPr>
            </a:p>
          </p:txBody>
        </p:sp>
      </p:grpSp>
      <p:sp>
        <p:nvSpPr>
          <p:cNvPr id="40" name="矩形 39"/>
          <p:cNvSpPr/>
          <p:nvPr/>
        </p:nvSpPr>
        <p:spPr>
          <a:xfrm>
            <a:off x="6084168" y="116632"/>
            <a:ext cx="2329484" cy="461665"/>
          </a:xfrm>
          <a:prstGeom prst="rect">
            <a:avLst/>
          </a:prstGeom>
        </p:spPr>
        <p:txBody>
          <a:bodyPr wrap="none">
            <a:spAutoFit/>
          </a:bodyPr>
          <a:lstStyle/>
          <a:p>
            <a:r>
              <a:rPr lang="zh-CN" altLang="en-US" sz="2400" b="1" dirty="0">
                <a:latin typeface="Times New Roman" panose="02020603050405020304" pitchFamily="18" charset="0"/>
              </a:rPr>
              <a:t>情况的表示</a:t>
            </a:r>
            <a:r>
              <a:rPr lang="en-US" altLang="zh-CN" sz="2400" b="1" dirty="0" smtClean="0">
                <a:latin typeface="Times New Roman" panose="02020603050405020304" pitchFamily="18" charset="0"/>
              </a:rPr>
              <a:t>(2/2</a:t>
            </a:r>
            <a:r>
              <a:rPr lang="en-US" altLang="zh-CN" sz="2400" b="1" dirty="0">
                <a:latin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356859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fade">
                                      <p:cBhvr>
                                        <p:cTn id="7" dur="1000"/>
                                        <p:tgtEl>
                                          <p:spTgt spid="417795">
                                            <p:txEl>
                                              <p:pRg st="1" end="1"/>
                                            </p:txEl>
                                          </p:spTgt>
                                        </p:tgtEl>
                                      </p:cBhvr>
                                    </p:animEffect>
                                    <p:anim calcmode="lin" valueType="num">
                                      <p:cBhvr>
                                        <p:cTn id="8" dur="1000" fill="hold"/>
                                        <p:tgtEl>
                                          <p:spTgt spid="4177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177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7795">
                                            <p:txEl>
                                              <p:pRg st="2" end="2"/>
                                            </p:txEl>
                                          </p:spTgt>
                                        </p:tgtEl>
                                        <p:attrNameLst>
                                          <p:attrName>style.visibility</p:attrName>
                                        </p:attrNameLst>
                                      </p:cBhvr>
                                      <p:to>
                                        <p:strVal val="visible"/>
                                      </p:to>
                                    </p:set>
                                    <p:animEffect transition="in" filter="fade">
                                      <p:cBhvr>
                                        <p:cTn id="14" dur="1000"/>
                                        <p:tgtEl>
                                          <p:spTgt spid="417795">
                                            <p:txEl>
                                              <p:pRg st="2" end="2"/>
                                            </p:txEl>
                                          </p:spTgt>
                                        </p:tgtEl>
                                      </p:cBhvr>
                                    </p:animEffect>
                                    <p:anim calcmode="lin" valueType="num">
                                      <p:cBhvr>
                                        <p:cTn id="15" dur="1000" fill="hold"/>
                                        <p:tgtEl>
                                          <p:spTgt spid="4177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177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7834"/>
                                        </p:tgtEl>
                                        <p:attrNameLst>
                                          <p:attrName>style.visibility</p:attrName>
                                        </p:attrNameLst>
                                      </p:cBhvr>
                                      <p:to>
                                        <p:strVal val="visible"/>
                                      </p:to>
                                    </p:set>
                                    <p:animEffect transition="in" filter="fade">
                                      <p:cBhvr>
                                        <p:cTn id="21" dur="1000"/>
                                        <p:tgtEl>
                                          <p:spTgt spid="417834"/>
                                        </p:tgtEl>
                                      </p:cBhvr>
                                    </p:animEffect>
                                    <p:anim calcmode="lin" valueType="num">
                                      <p:cBhvr>
                                        <p:cTn id="22" dur="1000" fill="hold"/>
                                        <p:tgtEl>
                                          <p:spTgt spid="417834"/>
                                        </p:tgtEl>
                                        <p:attrNameLst>
                                          <p:attrName>ppt_x</p:attrName>
                                        </p:attrNameLst>
                                      </p:cBhvr>
                                      <p:tavLst>
                                        <p:tav tm="0">
                                          <p:val>
                                            <p:strVal val="#ppt_x"/>
                                          </p:val>
                                        </p:tav>
                                        <p:tav tm="100000">
                                          <p:val>
                                            <p:strVal val="#ppt_x"/>
                                          </p:val>
                                        </p:tav>
                                      </p:tavLst>
                                    </p:anim>
                                    <p:anim calcmode="lin" valueType="num">
                                      <p:cBhvr>
                                        <p:cTn id="23" dur="1000" fill="hold"/>
                                        <p:tgtEl>
                                          <p:spTgt spid="4178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39553" y="1412776"/>
            <a:ext cx="792088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4pPr>
            <a:lvl5pPr marL="2057400" indent="-22860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algn="just" eaLnBrk="1" hangingPunct="1">
              <a:spcBef>
                <a:spcPct val="50000"/>
              </a:spcBef>
              <a:buClr>
                <a:srgbClr val="3333CC"/>
              </a:buClr>
            </a:pPr>
            <a:r>
              <a:rPr kumimoji="0" lang="en-US" altLang="zh-CN" sz="2800" dirty="0" smtClean="0">
                <a:solidFill>
                  <a:srgbClr val="000000"/>
                </a:solidFill>
                <a:latin typeface="楷体_GB2312" pitchFamily="49" charset="-122"/>
                <a:ea typeface="楷体_GB2312" pitchFamily="49" charset="-122"/>
              </a:rPr>
              <a:t>1.</a:t>
            </a:r>
            <a:r>
              <a:rPr kumimoji="0" lang="zh-CN" altLang="en-US" sz="2800" dirty="0" smtClean="0">
                <a:solidFill>
                  <a:srgbClr val="000000"/>
                </a:solidFill>
                <a:latin typeface="楷体_GB2312" pitchFamily="49" charset="-122"/>
                <a:ea typeface="楷体_GB2312" pitchFamily="49" charset="-122"/>
              </a:rPr>
              <a:t>状态</a:t>
            </a:r>
          </a:p>
          <a:p>
            <a:pPr algn="just" eaLnBrk="1" hangingPunct="1">
              <a:spcBef>
                <a:spcPct val="50000"/>
              </a:spcBef>
              <a:buClr>
                <a:srgbClr val="3333CC"/>
              </a:buClr>
            </a:pPr>
            <a:r>
              <a:rPr kumimoji="0" lang="zh-CN" altLang="en-US" sz="2800" dirty="0" smtClean="0">
                <a:solidFill>
                  <a:srgbClr val="000000"/>
                </a:solidFill>
                <a:latin typeface="楷体_GB2312" pitchFamily="49" charset="-122"/>
                <a:ea typeface="楷体_GB2312" pitchFamily="49" charset="-122"/>
              </a:rPr>
              <a:t>引入一个三元组</a:t>
            </a:r>
            <a:r>
              <a:rPr kumimoji="0" lang="en-US" altLang="zh-CN" sz="2800" dirty="0" smtClean="0">
                <a:solidFill>
                  <a:srgbClr val="3333CC"/>
                </a:solidFill>
                <a:latin typeface="Times New Roman" panose="02020603050405020304" pitchFamily="18" charset="0"/>
                <a:ea typeface="楷体_GB2312" pitchFamily="49" charset="-122"/>
              </a:rPr>
              <a:t>(q</a:t>
            </a:r>
            <a:r>
              <a:rPr kumimoji="0" lang="en-US" altLang="zh-CN" sz="2800" baseline="-25000" dirty="0" smtClean="0">
                <a:solidFill>
                  <a:srgbClr val="3333CC"/>
                </a:solidFill>
                <a:latin typeface="Times New Roman" panose="02020603050405020304" pitchFamily="18" charset="0"/>
                <a:ea typeface="楷体_GB2312" pitchFamily="49" charset="-122"/>
              </a:rPr>
              <a:t>0</a:t>
            </a:r>
            <a:r>
              <a:rPr kumimoji="0" lang="en-US" altLang="zh-CN" sz="2800" dirty="0" smtClean="0">
                <a:solidFill>
                  <a:srgbClr val="3333CC"/>
                </a:solidFill>
                <a:latin typeface="Times New Roman" panose="02020603050405020304" pitchFamily="18" charset="0"/>
                <a:ea typeface="楷体_GB2312" pitchFamily="49" charset="-122"/>
              </a:rPr>
              <a:t>,q</a:t>
            </a:r>
            <a:r>
              <a:rPr kumimoji="0" lang="en-US" altLang="zh-CN" sz="2800" baseline="-25000" dirty="0" smtClean="0">
                <a:solidFill>
                  <a:srgbClr val="3333CC"/>
                </a:solidFill>
                <a:latin typeface="Times New Roman" panose="02020603050405020304" pitchFamily="18" charset="0"/>
                <a:ea typeface="楷体_GB2312" pitchFamily="49" charset="-122"/>
              </a:rPr>
              <a:t>1</a:t>
            </a:r>
            <a:r>
              <a:rPr kumimoji="0" lang="en-US" altLang="zh-CN" sz="2800" dirty="0" smtClean="0">
                <a:solidFill>
                  <a:srgbClr val="3333CC"/>
                </a:solidFill>
                <a:latin typeface="Times New Roman" panose="02020603050405020304" pitchFamily="18" charset="0"/>
                <a:ea typeface="楷体_GB2312" pitchFamily="49" charset="-122"/>
              </a:rPr>
              <a:t>,q</a:t>
            </a:r>
            <a:r>
              <a:rPr kumimoji="0" lang="en-US" altLang="zh-CN" sz="2800" baseline="-25000" dirty="0" smtClean="0">
                <a:solidFill>
                  <a:srgbClr val="3333CC"/>
                </a:solidFill>
                <a:latin typeface="Times New Roman" panose="02020603050405020304" pitchFamily="18" charset="0"/>
                <a:ea typeface="楷体_GB2312" pitchFamily="49" charset="-122"/>
              </a:rPr>
              <a:t>2</a:t>
            </a:r>
            <a:r>
              <a:rPr kumimoji="0" lang="en-US" altLang="zh-CN" sz="2800" dirty="0" smtClean="0">
                <a:solidFill>
                  <a:srgbClr val="3333CC"/>
                </a:solidFill>
                <a:latin typeface="Times New Roman" panose="02020603050405020304" pitchFamily="18" charset="0"/>
                <a:ea typeface="楷体_GB2312" pitchFamily="49" charset="-122"/>
              </a:rPr>
              <a:t>)</a:t>
            </a:r>
            <a:r>
              <a:rPr kumimoji="0" lang="zh-CN" altLang="en-US" sz="2800" dirty="0" smtClean="0">
                <a:solidFill>
                  <a:srgbClr val="000000"/>
                </a:solidFill>
                <a:latin typeface="楷体_GB2312" pitchFamily="49" charset="-122"/>
                <a:ea typeface="楷体_GB2312" pitchFamily="49" charset="-122"/>
              </a:rPr>
              <a:t>来描述总状态，钱币正面为</a:t>
            </a:r>
            <a:r>
              <a:rPr kumimoji="0" lang="en-US" altLang="zh-CN" sz="2800" dirty="0" smtClean="0">
                <a:solidFill>
                  <a:srgbClr val="000000"/>
                </a:solidFill>
                <a:latin typeface="楷体_GB2312" pitchFamily="49" charset="-122"/>
                <a:ea typeface="楷体_GB2312" pitchFamily="49" charset="-122"/>
              </a:rPr>
              <a:t>0</a:t>
            </a:r>
            <a:r>
              <a:rPr kumimoji="0" lang="zh-CN" altLang="en-US" sz="2800" dirty="0" smtClean="0">
                <a:solidFill>
                  <a:srgbClr val="000000"/>
                </a:solidFill>
                <a:latin typeface="楷体_GB2312" pitchFamily="49" charset="-122"/>
                <a:ea typeface="楷体_GB2312" pitchFamily="49" charset="-122"/>
              </a:rPr>
              <a:t>，反面为</a:t>
            </a:r>
            <a:r>
              <a:rPr kumimoji="0" lang="en-US" altLang="zh-CN" sz="2800" dirty="0" smtClean="0">
                <a:solidFill>
                  <a:srgbClr val="000000"/>
                </a:solidFill>
                <a:latin typeface="楷体_GB2312" pitchFamily="49" charset="-122"/>
                <a:ea typeface="楷体_GB2312" pitchFamily="49" charset="-122"/>
              </a:rPr>
              <a:t>1</a:t>
            </a:r>
            <a:r>
              <a:rPr kumimoji="0" lang="zh-CN" altLang="en-US" sz="2800" dirty="0" smtClean="0">
                <a:solidFill>
                  <a:srgbClr val="000000"/>
                </a:solidFill>
                <a:latin typeface="楷体_GB2312" pitchFamily="49" charset="-122"/>
                <a:ea typeface="楷体_GB2312" pitchFamily="49" charset="-122"/>
              </a:rPr>
              <a:t>，全部可能的状态为：</a:t>
            </a:r>
          </a:p>
          <a:p>
            <a:pPr algn="just" eaLnBrk="1" hangingPunct="1">
              <a:spcBef>
                <a:spcPct val="50000"/>
              </a:spcBef>
              <a:buClr>
                <a:srgbClr val="3333CC"/>
              </a:buClr>
            </a:pPr>
            <a:r>
              <a:rPr kumimoji="0" lang="zh-CN" altLang="en-US" sz="2800" dirty="0" smtClean="0">
                <a:solidFill>
                  <a:srgbClr val="000000"/>
                </a:solidFill>
                <a:latin typeface="楷体_GB2312" pitchFamily="49" charset="-122"/>
                <a:ea typeface="楷体_GB2312" pitchFamily="49" charset="-122"/>
              </a:rPr>
              <a:t>                </a:t>
            </a:r>
            <a:r>
              <a:rPr kumimoji="0" lang="en-US" altLang="zh-CN" sz="2800" dirty="0" smtClean="0">
                <a:solidFill>
                  <a:srgbClr val="000000"/>
                </a:solidFill>
                <a:latin typeface="Times New Roman" panose="02020603050405020304" pitchFamily="18" charset="0"/>
                <a:ea typeface="楷体_GB2312" pitchFamily="49" charset="-122"/>
              </a:rPr>
              <a:t>Q</a:t>
            </a:r>
            <a:r>
              <a:rPr kumimoji="0" lang="en-US" altLang="zh-CN" sz="2800" baseline="-25000" dirty="0" smtClean="0">
                <a:solidFill>
                  <a:srgbClr val="000000"/>
                </a:solidFill>
                <a:latin typeface="Times New Roman" panose="02020603050405020304" pitchFamily="18" charset="0"/>
                <a:ea typeface="楷体_GB2312" pitchFamily="49" charset="-122"/>
              </a:rPr>
              <a:t>1</a:t>
            </a:r>
            <a:r>
              <a:rPr kumimoji="0" lang="en-US" altLang="zh-CN" sz="2800" dirty="0" smtClean="0">
                <a:solidFill>
                  <a:srgbClr val="000000"/>
                </a:solidFill>
                <a:latin typeface="Times New Roman" panose="02020603050405020304" pitchFamily="18" charset="0"/>
                <a:ea typeface="楷体_GB2312" pitchFamily="49" charset="-122"/>
              </a:rPr>
              <a:t>=(0,0,1); Q</a:t>
            </a:r>
            <a:r>
              <a:rPr kumimoji="0" lang="en-US" altLang="zh-CN" sz="2800" baseline="-25000" dirty="0" smtClean="0">
                <a:solidFill>
                  <a:srgbClr val="000000"/>
                </a:solidFill>
                <a:latin typeface="Times New Roman" panose="02020603050405020304" pitchFamily="18" charset="0"/>
                <a:ea typeface="楷体_GB2312" pitchFamily="49" charset="-122"/>
              </a:rPr>
              <a:t>2</a:t>
            </a:r>
            <a:r>
              <a:rPr kumimoji="0" lang="en-US" altLang="zh-CN" sz="2800" dirty="0" smtClean="0">
                <a:solidFill>
                  <a:srgbClr val="000000"/>
                </a:solidFill>
                <a:latin typeface="Times New Roman" panose="02020603050405020304" pitchFamily="18" charset="0"/>
                <a:ea typeface="楷体_GB2312" pitchFamily="49" charset="-122"/>
              </a:rPr>
              <a:t>=(0,1,0)</a:t>
            </a:r>
          </a:p>
          <a:p>
            <a:pPr algn="just" eaLnBrk="1" hangingPunct="1">
              <a:spcBef>
                <a:spcPct val="50000"/>
              </a:spcBef>
              <a:buClr>
                <a:srgbClr val="3333CC"/>
              </a:buClr>
            </a:pPr>
            <a:r>
              <a:rPr kumimoji="0" lang="en-US" altLang="zh-CN" sz="2800" dirty="0" smtClean="0">
                <a:solidFill>
                  <a:srgbClr val="000000"/>
                </a:solidFill>
                <a:latin typeface="Times New Roman" panose="02020603050405020304" pitchFamily="18" charset="0"/>
                <a:ea typeface="楷体_GB2312" pitchFamily="49" charset="-122"/>
              </a:rPr>
              <a:t>            Q</a:t>
            </a:r>
            <a:r>
              <a:rPr kumimoji="0" lang="en-US" altLang="zh-CN" sz="2800" baseline="-25000" dirty="0" smtClean="0">
                <a:solidFill>
                  <a:srgbClr val="000000"/>
                </a:solidFill>
                <a:latin typeface="Times New Roman" panose="02020603050405020304" pitchFamily="18" charset="0"/>
                <a:ea typeface="楷体_GB2312" pitchFamily="49" charset="-122"/>
              </a:rPr>
              <a:t>3</a:t>
            </a:r>
            <a:r>
              <a:rPr kumimoji="0" lang="en-US" altLang="zh-CN" sz="2800" dirty="0" smtClean="0">
                <a:solidFill>
                  <a:srgbClr val="000000"/>
                </a:solidFill>
                <a:latin typeface="Times New Roman" panose="02020603050405020304" pitchFamily="18" charset="0"/>
                <a:ea typeface="楷体_GB2312" pitchFamily="49" charset="-122"/>
              </a:rPr>
              <a:t>=(0,1,1) ; Q</a:t>
            </a:r>
            <a:r>
              <a:rPr kumimoji="0" lang="en-US" altLang="zh-CN" sz="2800" baseline="-25000" dirty="0" smtClean="0">
                <a:solidFill>
                  <a:srgbClr val="000000"/>
                </a:solidFill>
                <a:latin typeface="Times New Roman" panose="02020603050405020304" pitchFamily="18" charset="0"/>
                <a:ea typeface="楷体_GB2312" pitchFamily="49" charset="-122"/>
              </a:rPr>
              <a:t>4</a:t>
            </a:r>
            <a:r>
              <a:rPr kumimoji="0" lang="en-US" altLang="zh-CN" sz="2800" dirty="0" smtClean="0">
                <a:solidFill>
                  <a:srgbClr val="000000"/>
                </a:solidFill>
                <a:latin typeface="Times New Roman" panose="02020603050405020304" pitchFamily="18" charset="0"/>
                <a:ea typeface="楷体_GB2312" pitchFamily="49" charset="-122"/>
              </a:rPr>
              <a:t>=(1,0,0</a:t>
            </a:r>
            <a:r>
              <a:rPr kumimoji="0" lang="en-US" altLang="zh-CN" sz="2800" dirty="0">
                <a:solidFill>
                  <a:srgbClr val="000000"/>
                </a:solidFill>
                <a:latin typeface="Times New Roman" panose="02020603050405020304" pitchFamily="18" charset="0"/>
                <a:ea typeface="楷体_GB2312" pitchFamily="49" charset="-122"/>
              </a:rPr>
              <a:t>); </a:t>
            </a:r>
            <a:r>
              <a:rPr kumimoji="0" lang="en-US" altLang="zh-CN" sz="2800" dirty="0" smtClean="0">
                <a:solidFill>
                  <a:srgbClr val="000000"/>
                </a:solidFill>
                <a:latin typeface="Times New Roman" panose="02020603050405020304" pitchFamily="18" charset="0"/>
                <a:ea typeface="楷体_GB2312" pitchFamily="49" charset="-122"/>
              </a:rPr>
              <a:t>            </a:t>
            </a:r>
          </a:p>
          <a:p>
            <a:pPr algn="just" eaLnBrk="1" hangingPunct="1">
              <a:spcBef>
                <a:spcPct val="50000"/>
              </a:spcBef>
              <a:buClr>
                <a:srgbClr val="3333CC"/>
              </a:buClr>
            </a:pPr>
            <a:r>
              <a:rPr kumimoji="0" lang="en-US" altLang="zh-CN" sz="2800" dirty="0">
                <a:solidFill>
                  <a:srgbClr val="000000"/>
                </a:solidFill>
                <a:latin typeface="Times New Roman" panose="02020603050405020304" pitchFamily="18" charset="0"/>
                <a:ea typeface="楷体_GB2312" pitchFamily="49" charset="-122"/>
              </a:rPr>
              <a:t> </a:t>
            </a:r>
            <a:r>
              <a:rPr kumimoji="0" lang="en-US" altLang="zh-CN" sz="2800" dirty="0" smtClean="0">
                <a:solidFill>
                  <a:srgbClr val="000000"/>
                </a:solidFill>
                <a:latin typeface="Times New Roman" panose="02020603050405020304" pitchFamily="18" charset="0"/>
                <a:ea typeface="楷体_GB2312" pitchFamily="49" charset="-122"/>
              </a:rPr>
              <a:t>           Q</a:t>
            </a:r>
            <a:r>
              <a:rPr kumimoji="0" lang="en-US" altLang="zh-CN" sz="2800" baseline="-25000" dirty="0" smtClean="0">
                <a:solidFill>
                  <a:srgbClr val="000000"/>
                </a:solidFill>
                <a:latin typeface="Times New Roman" panose="02020603050405020304" pitchFamily="18" charset="0"/>
                <a:ea typeface="楷体_GB2312" pitchFamily="49" charset="-122"/>
              </a:rPr>
              <a:t>6</a:t>
            </a:r>
            <a:r>
              <a:rPr kumimoji="0" lang="en-US" altLang="zh-CN" sz="2800" dirty="0" smtClean="0">
                <a:solidFill>
                  <a:srgbClr val="000000"/>
                </a:solidFill>
                <a:latin typeface="Times New Roman" panose="02020603050405020304" pitchFamily="18" charset="0"/>
                <a:ea typeface="楷体_GB2312" pitchFamily="49" charset="-122"/>
              </a:rPr>
              <a:t>=(1,1,0) ; </a:t>
            </a:r>
            <a:endParaRPr kumimoji="0" lang="zh-CN" altLang="en-US" sz="2800" dirty="0" smtClean="0">
              <a:solidFill>
                <a:srgbClr val="FF0000"/>
              </a:solidFill>
              <a:latin typeface="Times New Roman" panose="02020603050405020304" pitchFamily="18" charset="0"/>
              <a:ea typeface="楷体_GB2312" pitchFamily="49" charset="-122"/>
            </a:endParaRPr>
          </a:p>
        </p:txBody>
      </p:sp>
      <p:sp>
        <p:nvSpPr>
          <p:cNvPr id="6" name="标题 1"/>
          <p:cNvSpPr txBox="1">
            <a:spLocks/>
          </p:cNvSpPr>
          <p:nvPr/>
        </p:nvSpPr>
        <p:spPr bwMode="auto">
          <a:xfrm>
            <a:off x="5455535" y="8629"/>
            <a:ext cx="3688465" cy="565198"/>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eaLnBrk="1" hangingPunct="1"/>
            <a:r>
              <a:rPr lang="zh-CN" altLang="en-US" sz="2800" b="1" kern="0" dirty="0" smtClean="0">
                <a:solidFill>
                  <a:schemeClr val="hlink"/>
                </a:solidFill>
                <a:latin typeface="楷体_GB2312" pitchFamily="49" charset="-122"/>
                <a:ea typeface="楷体_GB2312" pitchFamily="49" charset="-122"/>
              </a:rPr>
              <a:t>例</a:t>
            </a:r>
            <a:r>
              <a:rPr lang="en-US" altLang="zh-CN" sz="2800" b="1" kern="0" dirty="0" smtClean="0">
                <a:latin typeface="楷体_GB2312" pitchFamily="49" charset="-122"/>
                <a:ea typeface="楷体_GB2312" pitchFamily="49" charset="-122"/>
              </a:rPr>
              <a:t> </a:t>
            </a:r>
            <a:r>
              <a:rPr lang="zh-CN" altLang="en-US" sz="2800" b="1" kern="0" dirty="0" smtClean="0">
                <a:latin typeface="楷体_GB2312" pitchFamily="49" charset="-122"/>
                <a:ea typeface="楷体_GB2312" pitchFamily="49" charset="-122"/>
              </a:rPr>
              <a:t>翻转钱币问题（</a:t>
            </a:r>
            <a:r>
              <a:rPr lang="en-US" altLang="zh-CN" sz="2800" b="1" kern="0" dirty="0" smtClean="0">
                <a:latin typeface="楷体_GB2312" pitchFamily="49" charset="-122"/>
                <a:ea typeface="楷体_GB2312" pitchFamily="49" charset="-122"/>
              </a:rPr>
              <a:t>2</a:t>
            </a:r>
            <a:r>
              <a:rPr lang="zh-CN" altLang="en-US" sz="2800" b="1" kern="0" dirty="0" smtClean="0">
                <a:latin typeface="楷体_GB2312" pitchFamily="49" charset="-122"/>
                <a:ea typeface="楷体_GB2312" pitchFamily="49" charset="-122"/>
              </a:rPr>
              <a:t>）</a:t>
            </a:r>
          </a:p>
        </p:txBody>
      </p:sp>
      <p:sp>
        <p:nvSpPr>
          <p:cNvPr id="7" name="矩形 6"/>
          <p:cNvSpPr/>
          <p:nvPr/>
        </p:nvSpPr>
        <p:spPr>
          <a:xfrm>
            <a:off x="1577808" y="3106631"/>
            <a:ext cx="2047356" cy="523220"/>
          </a:xfrm>
          <a:prstGeom prst="rect">
            <a:avLst/>
          </a:prstGeom>
        </p:spPr>
        <p:txBody>
          <a:bodyPr wrap="none">
            <a:spAutoFit/>
          </a:bodyPr>
          <a:lstStyle/>
          <a:p>
            <a:r>
              <a:rPr kumimoji="0" lang="en-US" altLang="zh-CN" sz="2800" b="1" dirty="0">
                <a:latin typeface="Times New Roman" panose="02020603050405020304" pitchFamily="18" charset="0"/>
              </a:rPr>
              <a:t>Q</a:t>
            </a:r>
            <a:r>
              <a:rPr kumimoji="0" lang="en-US" altLang="zh-CN" sz="2800" b="1" baseline="-25000" dirty="0">
                <a:latin typeface="Times New Roman" panose="02020603050405020304" pitchFamily="18" charset="0"/>
              </a:rPr>
              <a:t>0</a:t>
            </a:r>
            <a:r>
              <a:rPr kumimoji="0" lang="en-US" altLang="zh-CN" sz="2800" b="1" dirty="0">
                <a:latin typeface="Times New Roman" panose="02020603050405020304" pitchFamily="18" charset="0"/>
              </a:rPr>
              <a:t>=(0,0,0) ; </a:t>
            </a:r>
            <a:endParaRPr lang="zh-CN" altLang="en-US" sz="2800" b="1" dirty="0"/>
          </a:p>
        </p:txBody>
      </p:sp>
      <p:sp>
        <p:nvSpPr>
          <p:cNvPr id="8" name="矩形 7"/>
          <p:cNvSpPr/>
          <p:nvPr/>
        </p:nvSpPr>
        <p:spPr>
          <a:xfrm>
            <a:off x="3445858" y="4358739"/>
            <a:ext cx="2108269" cy="523220"/>
          </a:xfrm>
          <a:prstGeom prst="rect">
            <a:avLst/>
          </a:prstGeom>
        </p:spPr>
        <p:txBody>
          <a:bodyPr wrap="none">
            <a:spAutoFit/>
          </a:bodyPr>
          <a:lstStyle/>
          <a:p>
            <a:pPr algn="just" eaLnBrk="1" hangingPunct="1">
              <a:spcBef>
                <a:spcPct val="50000"/>
              </a:spcBef>
              <a:buClr>
                <a:srgbClr val="3333CC"/>
              </a:buClr>
            </a:pPr>
            <a:r>
              <a:rPr kumimoji="0" lang="en-US" altLang="zh-CN" sz="2800" b="1" dirty="0">
                <a:latin typeface="Times New Roman" panose="02020603050405020304" pitchFamily="18" charset="0"/>
              </a:rPr>
              <a:t>Q</a:t>
            </a:r>
            <a:r>
              <a:rPr kumimoji="0" lang="en-US" altLang="zh-CN" sz="2800" b="1" baseline="-25000" dirty="0">
                <a:latin typeface="Times New Roman" panose="02020603050405020304" pitchFamily="18" charset="0"/>
              </a:rPr>
              <a:t>7</a:t>
            </a:r>
            <a:r>
              <a:rPr kumimoji="0" lang="en-US" altLang="zh-CN" sz="2800" b="1" dirty="0">
                <a:latin typeface="Times New Roman" panose="02020603050405020304" pitchFamily="18" charset="0"/>
              </a:rPr>
              <a:t>=(1,1,1)</a:t>
            </a:r>
            <a:r>
              <a:rPr kumimoji="0" lang="zh-CN" altLang="en-US" sz="2800" b="1" dirty="0">
                <a:latin typeface="Times New Roman" panose="02020603050405020304" pitchFamily="18" charset="0"/>
              </a:rPr>
              <a:t>。</a:t>
            </a:r>
          </a:p>
        </p:txBody>
      </p:sp>
      <p:sp>
        <p:nvSpPr>
          <p:cNvPr id="9" name="矩形 8"/>
          <p:cNvSpPr/>
          <p:nvPr/>
        </p:nvSpPr>
        <p:spPr>
          <a:xfrm>
            <a:off x="5189615" y="3776474"/>
            <a:ext cx="1747594" cy="523220"/>
          </a:xfrm>
          <a:prstGeom prst="rect">
            <a:avLst/>
          </a:prstGeom>
        </p:spPr>
        <p:txBody>
          <a:bodyPr wrap="none">
            <a:spAutoFit/>
          </a:bodyPr>
          <a:lstStyle/>
          <a:p>
            <a:pPr algn="just" eaLnBrk="1" hangingPunct="1">
              <a:spcBef>
                <a:spcPct val="50000"/>
              </a:spcBef>
              <a:buClr>
                <a:srgbClr val="3333CC"/>
              </a:buClr>
            </a:pPr>
            <a:r>
              <a:rPr kumimoji="0" lang="en-US" altLang="zh-CN" sz="2800" b="1" dirty="0">
                <a:solidFill>
                  <a:srgbClr val="000000"/>
                </a:solidFill>
                <a:latin typeface="Times New Roman" panose="02020603050405020304" pitchFamily="18" charset="0"/>
              </a:rPr>
              <a:t>Q</a:t>
            </a:r>
            <a:r>
              <a:rPr kumimoji="0" lang="en-US" altLang="zh-CN" sz="2800" b="1" baseline="-25000" dirty="0">
                <a:solidFill>
                  <a:srgbClr val="000000"/>
                </a:solidFill>
                <a:latin typeface="Times New Roman" panose="02020603050405020304" pitchFamily="18" charset="0"/>
              </a:rPr>
              <a:t>5</a:t>
            </a:r>
            <a:r>
              <a:rPr kumimoji="0" lang="en-US" altLang="zh-CN" sz="2800" b="1" dirty="0">
                <a:solidFill>
                  <a:srgbClr val="000000"/>
                </a:solidFill>
                <a:latin typeface="Times New Roman" panose="02020603050405020304" pitchFamily="18" charset="0"/>
              </a:rPr>
              <a:t>=(1,0,1)</a:t>
            </a:r>
          </a:p>
        </p:txBody>
      </p:sp>
    </p:spTree>
    <p:extLst>
      <p:ext uri="{BB962C8B-B14F-4D97-AF65-F5344CB8AC3E}">
        <p14:creationId xmlns:p14="http://schemas.microsoft.com/office/powerpoint/2010/main" val="266035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type="lt">
                                    <p:tmPct val="0"/>
                                  </p:iterate>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2" nodeType="withEffect">
                                  <p:stCondLst>
                                    <p:cond delay="0"/>
                                  </p:stCondLst>
                                  <p:iterate type="lt">
                                    <p:tmPct val="0"/>
                                  </p:iterate>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iterate type="lt">
                                    <p:tmPct val="0"/>
                                  </p:iterate>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mph" presetSubtype="0" fill="hold" grpId="1" nodeType="clickEffect">
                                  <p:stCondLst>
                                    <p:cond delay="0"/>
                                  </p:stCondLst>
                                  <p:iterate type="lt">
                                    <p:tmPct val="4000"/>
                                  </p:iterate>
                                  <p:childTnLst>
                                    <p:set>
                                      <p:cBhvr override="childStyle">
                                        <p:cTn id="38" dur="500" fill="hold"/>
                                        <p:tgtEl>
                                          <p:spTgt spid="7"/>
                                        </p:tgtEl>
                                        <p:attrNameLst>
                                          <p:attrName>style.color</p:attrName>
                                        </p:attrNameLst>
                                      </p:cBhvr>
                                      <p:to>
                                        <p:clrVal>
                                          <a:srgbClr val="FF0000"/>
                                        </p:clrVal>
                                      </p:to>
                                    </p:set>
                                    <p:set>
                                      <p:cBhvr>
                                        <p:cTn id="39" dur="500" fill="hold"/>
                                        <p:tgtEl>
                                          <p:spTgt spid="7"/>
                                        </p:tgtEl>
                                        <p:attrNameLst>
                                          <p:attrName>fillcolor</p:attrName>
                                        </p:attrNameLst>
                                      </p:cBhvr>
                                      <p:to>
                                        <p:clrVal>
                                          <a:srgbClr val="FF0000"/>
                                        </p:clrVal>
                                      </p:to>
                                    </p:set>
                                    <p:set>
                                      <p:cBhvr>
                                        <p:cTn id="40" dur="500" fill="hold"/>
                                        <p:tgtEl>
                                          <p:spTgt spid="7"/>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16" presetClass="emph" presetSubtype="0" fill="hold" grpId="1" nodeType="clickEffect">
                                  <p:stCondLst>
                                    <p:cond delay="0"/>
                                  </p:stCondLst>
                                  <p:iterate type="lt">
                                    <p:tmPct val="4000"/>
                                  </p:iterate>
                                  <p:childTnLst>
                                    <p:set>
                                      <p:cBhvr override="childStyle">
                                        <p:cTn id="44" dur="500" fill="hold"/>
                                        <p:tgtEl>
                                          <p:spTgt spid="8"/>
                                        </p:tgtEl>
                                        <p:attrNameLst>
                                          <p:attrName>style.color</p:attrName>
                                        </p:attrNameLst>
                                      </p:cBhvr>
                                      <p:to>
                                        <p:clrVal>
                                          <a:srgbClr val="FF0000"/>
                                        </p:clrVal>
                                      </p:to>
                                    </p:set>
                                    <p:set>
                                      <p:cBhvr>
                                        <p:cTn id="45" dur="500" fill="hold"/>
                                        <p:tgtEl>
                                          <p:spTgt spid="8"/>
                                        </p:tgtEl>
                                        <p:attrNameLst>
                                          <p:attrName>fillcolor</p:attrName>
                                        </p:attrNameLst>
                                      </p:cBhvr>
                                      <p:to>
                                        <p:clrVal>
                                          <a:srgbClr val="FF0000"/>
                                        </p:clrVal>
                                      </p:to>
                                    </p:set>
                                    <p:set>
                                      <p:cBhvr>
                                        <p:cTn id="46" dur="500" fill="hold"/>
                                        <p:tgtEl>
                                          <p:spTgt spid="8"/>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6" presetClass="emph" presetSubtype="0" fill="hold" grpId="0" nodeType="clickEffect">
                                  <p:stCondLst>
                                    <p:cond delay="0"/>
                                  </p:stCondLst>
                                  <p:iterate type="lt">
                                    <p:tmPct val="4000"/>
                                  </p:iterate>
                                  <p:childTnLst>
                                    <p:set>
                                      <p:cBhvr override="childStyle">
                                        <p:cTn id="50" dur="500" fill="hold"/>
                                        <p:tgtEl>
                                          <p:spTgt spid="9"/>
                                        </p:tgtEl>
                                        <p:attrNameLst>
                                          <p:attrName>style.color</p:attrName>
                                        </p:attrNameLst>
                                      </p:cBhvr>
                                      <p:to>
                                        <p:clrVal>
                                          <a:srgbClr val="0000FF"/>
                                        </p:clrVal>
                                      </p:to>
                                    </p:set>
                                    <p:set>
                                      <p:cBhvr>
                                        <p:cTn id="51" dur="500" fill="hold"/>
                                        <p:tgtEl>
                                          <p:spTgt spid="9"/>
                                        </p:tgtEl>
                                        <p:attrNameLst>
                                          <p:attrName>fillcolor</p:attrName>
                                        </p:attrNameLst>
                                      </p:cBhvr>
                                      <p:to>
                                        <p:clrVal>
                                          <a:srgbClr val="0000FF"/>
                                        </p:clrVal>
                                      </p:to>
                                    </p:set>
                                    <p:set>
                                      <p:cBhvr>
                                        <p:cTn id="52" dur="500" fill="hold"/>
                                        <p:tgtEl>
                                          <p:spTgt spid="9"/>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6" presetClass="emph" presetSubtype="0" fill="hold" nodeType="clickEffect">
                                  <p:stCondLst>
                                    <p:cond delay="0"/>
                                  </p:stCondLst>
                                  <p:iterate type="lt">
                                    <p:tmPct val="4000"/>
                                  </p:iterate>
                                  <p:childTnLst>
                                    <p:set>
                                      <p:cBhvr override="childStyle">
                                        <p:cTn id="56" dur="500" fill="hold"/>
                                        <p:tgtEl>
                                          <p:spTgt spid="7">
                                            <p:txEl>
                                              <p:pRg st="0" end="0"/>
                                            </p:txEl>
                                          </p:spTgt>
                                        </p:tgtEl>
                                        <p:attrNameLst>
                                          <p:attrName>style.color</p:attrName>
                                        </p:attrNameLst>
                                      </p:cBhvr>
                                      <p:to>
                                        <p:clrVal>
                                          <a:schemeClr val="accent2"/>
                                        </p:clrVal>
                                      </p:to>
                                    </p:set>
                                    <p:set>
                                      <p:cBhvr>
                                        <p:cTn id="57" dur="500" fill="hold"/>
                                        <p:tgtEl>
                                          <p:spTgt spid="7">
                                            <p:txEl>
                                              <p:pRg st="0" end="0"/>
                                            </p:txEl>
                                          </p:spTgt>
                                        </p:tgtEl>
                                        <p:attrNameLst>
                                          <p:attrName>fillcolor</p:attrName>
                                        </p:attrNameLst>
                                      </p:cBhvr>
                                      <p:to>
                                        <p:clrVal>
                                          <a:schemeClr val="accent2"/>
                                        </p:clrVal>
                                      </p:to>
                                    </p:set>
                                    <p:set>
                                      <p:cBhvr>
                                        <p:cTn id="58" dur="500" fill="hold"/>
                                        <p:tgtEl>
                                          <p:spTgt spid="7">
                                            <p:txEl>
                                              <p:pRg st="0" end="0"/>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6" presetClass="emph" presetSubtype="0" fill="hold" nodeType="clickEffect">
                                  <p:stCondLst>
                                    <p:cond delay="0"/>
                                  </p:stCondLst>
                                  <p:iterate type="lt">
                                    <p:tmPct val="4000"/>
                                  </p:iterate>
                                  <p:childTnLst>
                                    <p:set>
                                      <p:cBhvr override="childStyle">
                                        <p:cTn id="62" dur="500" fill="hold"/>
                                        <p:tgtEl>
                                          <p:spTgt spid="8">
                                            <p:txEl>
                                              <p:pRg st="0" end="0"/>
                                            </p:txEl>
                                          </p:spTgt>
                                        </p:tgtEl>
                                        <p:attrNameLst>
                                          <p:attrName>style.color</p:attrName>
                                        </p:attrNameLst>
                                      </p:cBhvr>
                                      <p:to>
                                        <p:clrVal>
                                          <a:schemeClr val="accent2"/>
                                        </p:clrVal>
                                      </p:to>
                                    </p:set>
                                    <p:set>
                                      <p:cBhvr>
                                        <p:cTn id="63" dur="500" fill="hold"/>
                                        <p:tgtEl>
                                          <p:spTgt spid="8">
                                            <p:txEl>
                                              <p:pRg st="0" end="0"/>
                                            </p:txEl>
                                          </p:spTgt>
                                        </p:tgtEl>
                                        <p:attrNameLst>
                                          <p:attrName>fillcolor</p:attrName>
                                        </p:attrNameLst>
                                      </p:cBhvr>
                                      <p:to>
                                        <p:clrVal>
                                          <a:schemeClr val="accent2"/>
                                        </p:clrVal>
                                      </p:to>
                                    </p:set>
                                    <p:set>
                                      <p:cBhvr>
                                        <p:cTn id="64" dur="500" fill="hold"/>
                                        <p:tgtEl>
                                          <p:spTgt spid="8">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7" grpId="2" build="allAtOnce"/>
      <p:bldP spid="8" grpId="1"/>
      <p:bldP spid="8" grpId="2" build="allAtOnce"/>
      <p:bldP spid="9" grpId="0"/>
      <p:bldP spid="9" grpId="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type="body" sz="half" idx="4294967295"/>
          </p:nvPr>
        </p:nvSpPr>
        <p:spPr>
          <a:xfrm>
            <a:off x="539552" y="1124744"/>
            <a:ext cx="8424936" cy="5191472"/>
          </a:xfrm>
        </p:spPr>
        <p:txBody>
          <a:bodyPr>
            <a:normAutofit/>
          </a:bodyPr>
          <a:lstStyle/>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多元关系表示方法：</a:t>
            </a:r>
            <a:r>
              <a:rPr lang="zh-CN" altLang="en-US" sz="2400" b="1" dirty="0" smtClean="0">
                <a:latin typeface="Times New Roman" panose="02020603050405020304" pitchFamily="18" charset="0"/>
                <a:ea typeface="宋体" panose="02010600030101010101" pitchFamily="2" charset="-122"/>
              </a:rPr>
              <a:t>增加</a:t>
            </a:r>
            <a:r>
              <a:rPr lang="zh-CN" altLang="en-US" sz="2400" b="1" dirty="0" smtClean="0">
                <a:solidFill>
                  <a:srgbClr val="FF0000"/>
                </a:solidFill>
                <a:latin typeface="Times New Roman" panose="02020603050405020304" pitchFamily="18" charset="0"/>
                <a:ea typeface="宋体" panose="02010600030101010101" pitchFamily="2" charset="-122"/>
              </a:rPr>
              <a:t>动作</a:t>
            </a:r>
            <a:r>
              <a:rPr lang="zh-CN" altLang="en-US" sz="2400" b="1" dirty="0">
                <a:latin typeface="Times New Roman" panose="02020603050405020304" pitchFamily="18" charset="0"/>
                <a:ea typeface="宋体" panose="02010600030101010101" pitchFamily="2" charset="-122"/>
              </a:rPr>
              <a:t>节点</a:t>
            </a:r>
          </a:p>
          <a:p>
            <a:pPr lvl="1">
              <a:spcAft>
                <a:spcPct val="20000"/>
              </a:spcAft>
              <a:buClr>
                <a:schemeClr val="hlink"/>
              </a:buClr>
              <a:buFont typeface="Wingdings" panose="05000000000000000000" pitchFamily="2" charset="2"/>
              <a:buChar char="ü"/>
            </a:pPr>
            <a:r>
              <a:rPr lang="zh-CN" altLang="en-US" sz="2400" b="1" dirty="0">
                <a:solidFill>
                  <a:srgbClr val="3E1D81"/>
                </a:solidFill>
                <a:latin typeface="Times New Roman" panose="02020603050405020304" pitchFamily="18" charset="0"/>
                <a:ea typeface="宋体" panose="02010600030101010101" pitchFamily="2" charset="-122"/>
              </a:rPr>
              <a:t>例如： 用语义网络表示 “小王给小林一本书”</a:t>
            </a:r>
          </a:p>
          <a:p>
            <a:pPr lvl="2">
              <a:spcAft>
                <a:spcPct val="20000"/>
              </a:spcAft>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三元关系</a:t>
            </a:r>
          </a:p>
          <a:p>
            <a:pPr lvl="2">
              <a:spcAft>
                <a:spcPct val="20000"/>
              </a:spcAft>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需要设立一个“给”的动作节点。动作节点由一些向外引出的弧来指出动作的主体与客体。</a:t>
            </a:r>
          </a:p>
        </p:txBody>
      </p:sp>
      <p:grpSp>
        <p:nvGrpSpPr>
          <p:cNvPr id="418830" name="Group 14"/>
          <p:cNvGrpSpPr>
            <a:grpSpLocks/>
          </p:cNvGrpSpPr>
          <p:nvPr/>
        </p:nvGrpSpPr>
        <p:grpSpPr bwMode="auto">
          <a:xfrm>
            <a:off x="1547664" y="3861048"/>
            <a:ext cx="6096000" cy="1752600"/>
            <a:chOff x="1415" y="2640"/>
            <a:chExt cx="3357" cy="771"/>
          </a:xfrm>
        </p:grpSpPr>
        <p:sp>
          <p:nvSpPr>
            <p:cNvPr id="418820" name="Rectangle 4"/>
            <p:cNvSpPr>
              <a:spLocks noChangeArrowheads="1"/>
            </p:cNvSpPr>
            <p:nvPr/>
          </p:nvSpPr>
          <p:spPr bwMode="auto">
            <a:xfrm>
              <a:off x="2640" y="2640"/>
              <a:ext cx="816"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一本书</a:t>
              </a:r>
            </a:p>
          </p:txBody>
        </p:sp>
        <p:sp>
          <p:nvSpPr>
            <p:cNvPr id="418821" name="Rectangle 5"/>
            <p:cNvSpPr>
              <a:spLocks noChangeArrowheads="1"/>
            </p:cNvSpPr>
            <p:nvPr/>
          </p:nvSpPr>
          <p:spPr bwMode="auto">
            <a:xfrm>
              <a:off x="1415" y="3139"/>
              <a:ext cx="681"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小王</a:t>
              </a:r>
            </a:p>
          </p:txBody>
        </p:sp>
        <p:sp>
          <p:nvSpPr>
            <p:cNvPr id="418822" name="Rectangle 6"/>
            <p:cNvSpPr>
              <a:spLocks noChangeArrowheads="1"/>
            </p:cNvSpPr>
            <p:nvPr/>
          </p:nvSpPr>
          <p:spPr bwMode="auto">
            <a:xfrm>
              <a:off x="2731" y="3139"/>
              <a:ext cx="590"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00"/>
                  </a:solidFill>
                  <a:ea typeface="宋体" panose="02010600030101010101" pitchFamily="2" charset="-122"/>
                </a:rPr>
                <a:t>给</a:t>
              </a:r>
            </a:p>
          </p:txBody>
        </p:sp>
        <p:sp>
          <p:nvSpPr>
            <p:cNvPr id="418823" name="Rectangle 7"/>
            <p:cNvSpPr>
              <a:spLocks noChangeArrowheads="1"/>
            </p:cNvSpPr>
            <p:nvPr/>
          </p:nvSpPr>
          <p:spPr bwMode="auto">
            <a:xfrm>
              <a:off x="4137" y="3139"/>
              <a:ext cx="635"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小林</a:t>
              </a:r>
            </a:p>
          </p:txBody>
        </p:sp>
        <p:sp>
          <p:nvSpPr>
            <p:cNvPr id="418824" name="Line 8"/>
            <p:cNvSpPr>
              <a:spLocks noChangeShapeType="1"/>
            </p:cNvSpPr>
            <p:nvPr/>
          </p:nvSpPr>
          <p:spPr bwMode="auto">
            <a:xfrm flipV="1">
              <a:off x="3003" y="2866"/>
              <a:ext cx="0" cy="27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5" name="Line 9"/>
            <p:cNvSpPr>
              <a:spLocks noChangeShapeType="1"/>
            </p:cNvSpPr>
            <p:nvPr/>
          </p:nvSpPr>
          <p:spPr bwMode="auto">
            <a:xfrm flipH="1">
              <a:off x="2096" y="3275"/>
              <a:ext cx="63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6" name="Line 10"/>
            <p:cNvSpPr>
              <a:spLocks noChangeShapeType="1"/>
            </p:cNvSpPr>
            <p:nvPr/>
          </p:nvSpPr>
          <p:spPr bwMode="auto">
            <a:xfrm>
              <a:off x="3320" y="3275"/>
              <a:ext cx="81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7" name="Text Box 11"/>
            <p:cNvSpPr txBox="1">
              <a:spLocks noChangeArrowheads="1"/>
            </p:cNvSpPr>
            <p:nvPr/>
          </p:nvSpPr>
          <p:spPr bwMode="auto">
            <a:xfrm>
              <a:off x="3003" y="2912"/>
              <a:ext cx="49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ea typeface="宋体" panose="02010600030101010101" pitchFamily="2" charset="-122"/>
                </a:rPr>
                <a:t>Gift</a:t>
              </a:r>
            </a:p>
          </p:txBody>
        </p:sp>
        <p:sp>
          <p:nvSpPr>
            <p:cNvPr id="418828" name="Text Box 12"/>
            <p:cNvSpPr txBox="1">
              <a:spLocks noChangeArrowheads="1"/>
            </p:cNvSpPr>
            <p:nvPr/>
          </p:nvSpPr>
          <p:spPr bwMode="auto">
            <a:xfrm>
              <a:off x="3366" y="3048"/>
              <a:ext cx="680"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ea typeface="宋体" panose="02010600030101010101" pitchFamily="2" charset="-122"/>
                </a:rPr>
                <a:t>Receiver</a:t>
              </a:r>
            </a:p>
          </p:txBody>
        </p:sp>
        <p:sp>
          <p:nvSpPr>
            <p:cNvPr id="418829" name="Text Box 13"/>
            <p:cNvSpPr txBox="1">
              <a:spLocks noChangeArrowheads="1"/>
            </p:cNvSpPr>
            <p:nvPr/>
          </p:nvSpPr>
          <p:spPr bwMode="auto">
            <a:xfrm>
              <a:off x="2232" y="3048"/>
              <a:ext cx="453"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ea typeface="宋体" panose="02010600030101010101" pitchFamily="2" charset="-122"/>
                </a:rPr>
                <a:t>Giver</a:t>
              </a:r>
            </a:p>
          </p:txBody>
        </p:sp>
      </p:grpSp>
      <p:sp>
        <p:nvSpPr>
          <p:cNvPr id="14" name="矩形 13"/>
          <p:cNvSpPr/>
          <p:nvPr/>
        </p:nvSpPr>
        <p:spPr>
          <a:xfrm>
            <a:off x="6084168" y="116632"/>
            <a:ext cx="1731564" cy="461665"/>
          </a:xfrm>
          <a:prstGeom prst="rect">
            <a:avLst/>
          </a:prstGeom>
        </p:spPr>
        <p:txBody>
          <a:bodyPr wrap="none">
            <a:spAutoFit/>
          </a:bodyPr>
          <a:lstStyle/>
          <a:p>
            <a:r>
              <a:rPr lang="zh-CN" altLang="en-US" sz="2400" b="1" dirty="0" smtClean="0">
                <a:latin typeface="Times New Roman" panose="02020603050405020304" pitchFamily="18" charset="0"/>
              </a:rPr>
              <a:t>动作的表示</a:t>
            </a:r>
            <a:endParaRPr lang="zh-CN" altLang="en-US" sz="2400" dirty="0"/>
          </a:p>
        </p:txBody>
      </p:sp>
    </p:spTree>
    <p:extLst>
      <p:ext uri="{BB962C8B-B14F-4D97-AF65-F5344CB8AC3E}">
        <p14:creationId xmlns:p14="http://schemas.microsoft.com/office/powerpoint/2010/main" val="367303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8819">
                                            <p:txEl>
                                              <p:pRg st="1" end="1"/>
                                            </p:txEl>
                                          </p:spTgt>
                                        </p:tgtEl>
                                        <p:attrNameLst>
                                          <p:attrName>style.visibility</p:attrName>
                                        </p:attrNameLst>
                                      </p:cBhvr>
                                      <p:to>
                                        <p:strVal val="visible"/>
                                      </p:to>
                                    </p:set>
                                    <p:anim calcmode="lin" valueType="num">
                                      <p:cBhvr additive="base">
                                        <p:cTn id="7" dur="500" fill="hold"/>
                                        <p:tgtEl>
                                          <p:spTgt spid="418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8819">
                                            <p:txEl>
                                              <p:pRg st="2" end="2"/>
                                            </p:txEl>
                                          </p:spTgt>
                                        </p:tgtEl>
                                        <p:attrNameLst>
                                          <p:attrName>style.visibility</p:attrName>
                                        </p:attrNameLst>
                                      </p:cBhvr>
                                      <p:to>
                                        <p:strVal val="visible"/>
                                      </p:to>
                                    </p:set>
                                    <p:anim calcmode="lin" valueType="num">
                                      <p:cBhvr additive="base">
                                        <p:cTn id="13" dur="500" fill="hold"/>
                                        <p:tgtEl>
                                          <p:spTgt spid="4188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8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8819">
                                            <p:txEl>
                                              <p:pRg st="3" end="3"/>
                                            </p:txEl>
                                          </p:spTgt>
                                        </p:tgtEl>
                                        <p:attrNameLst>
                                          <p:attrName>style.visibility</p:attrName>
                                        </p:attrNameLst>
                                      </p:cBhvr>
                                      <p:to>
                                        <p:strVal val="visible"/>
                                      </p:to>
                                    </p:set>
                                    <p:anim calcmode="lin" valueType="num">
                                      <p:cBhvr additive="base">
                                        <p:cTn id="19" dur="500" fill="hold"/>
                                        <p:tgtEl>
                                          <p:spTgt spid="4188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8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18830"/>
                                        </p:tgtEl>
                                        <p:attrNameLst>
                                          <p:attrName>style.visibility</p:attrName>
                                        </p:attrNameLst>
                                      </p:cBhvr>
                                      <p:to>
                                        <p:strVal val="visible"/>
                                      </p:to>
                                    </p:set>
                                    <p:animEffect transition="in" filter="barn(inVertical)">
                                      <p:cBhvr>
                                        <p:cTn id="25" dur="500"/>
                                        <p:tgtEl>
                                          <p:spTgt spid="418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
          <p:cNvGrpSpPr>
            <a:grpSpLocks/>
          </p:cNvGrpSpPr>
          <p:nvPr/>
        </p:nvGrpSpPr>
        <p:grpSpPr bwMode="auto">
          <a:xfrm>
            <a:off x="1619672" y="1916832"/>
            <a:ext cx="6096000" cy="1752600"/>
            <a:chOff x="1415" y="2640"/>
            <a:chExt cx="3357" cy="771"/>
          </a:xfrm>
        </p:grpSpPr>
        <p:sp>
          <p:nvSpPr>
            <p:cNvPr id="6" name="Rectangle 4"/>
            <p:cNvSpPr>
              <a:spLocks noChangeArrowheads="1"/>
            </p:cNvSpPr>
            <p:nvPr/>
          </p:nvSpPr>
          <p:spPr bwMode="auto">
            <a:xfrm>
              <a:off x="2640" y="2640"/>
              <a:ext cx="816"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一本书</a:t>
              </a:r>
            </a:p>
          </p:txBody>
        </p:sp>
        <p:sp>
          <p:nvSpPr>
            <p:cNvPr id="7" name="Rectangle 5"/>
            <p:cNvSpPr>
              <a:spLocks noChangeArrowheads="1"/>
            </p:cNvSpPr>
            <p:nvPr/>
          </p:nvSpPr>
          <p:spPr bwMode="auto">
            <a:xfrm>
              <a:off x="1415" y="3139"/>
              <a:ext cx="681"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小王</a:t>
              </a:r>
            </a:p>
          </p:txBody>
        </p:sp>
        <p:sp>
          <p:nvSpPr>
            <p:cNvPr id="8" name="Rectangle 6"/>
            <p:cNvSpPr>
              <a:spLocks noChangeArrowheads="1"/>
            </p:cNvSpPr>
            <p:nvPr/>
          </p:nvSpPr>
          <p:spPr bwMode="auto">
            <a:xfrm>
              <a:off x="2731" y="3139"/>
              <a:ext cx="590"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solidFill>
                    <a:srgbClr val="FF0000"/>
                  </a:solidFill>
                  <a:ea typeface="宋体" panose="02010600030101010101" pitchFamily="2" charset="-122"/>
                </a:rPr>
                <a:t>给予事件</a:t>
              </a:r>
              <a:endParaRPr lang="zh-CN" altLang="en-US" b="1" dirty="0">
                <a:solidFill>
                  <a:srgbClr val="FF0000"/>
                </a:solidFill>
                <a:ea typeface="宋体" panose="02010600030101010101" pitchFamily="2" charset="-122"/>
              </a:endParaRPr>
            </a:p>
          </p:txBody>
        </p:sp>
        <p:sp>
          <p:nvSpPr>
            <p:cNvPr id="9" name="Rectangle 7"/>
            <p:cNvSpPr>
              <a:spLocks noChangeArrowheads="1"/>
            </p:cNvSpPr>
            <p:nvPr/>
          </p:nvSpPr>
          <p:spPr bwMode="auto">
            <a:xfrm>
              <a:off x="4137" y="3139"/>
              <a:ext cx="635"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小林</a:t>
              </a:r>
            </a:p>
          </p:txBody>
        </p:sp>
        <p:sp>
          <p:nvSpPr>
            <p:cNvPr id="10" name="Line 8"/>
            <p:cNvSpPr>
              <a:spLocks noChangeShapeType="1"/>
            </p:cNvSpPr>
            <p:nvPr/>
          </p:nvSpPr>
          <p:spPr bwMode="auto">
            <a:xfrm flipV="1">
              <a:off x="3003" y="2866"/>
              <a:ext cx="0" cy="27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flipH="1">
              <a:off x="2096" y="3275"/>
              <a:ext cx="63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3320" y="3275"/>
              <a:ext cx="81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1"/>
            <p:cNvSpPr txBox="1">
              <a:spLocks noChangeArrowheads="1"/>
            </p:cNvSpPr>
            <p:nvPr/>
          </p:nvSpPr>
          <p:spPr bwMode="auto">
            <a:xfrm>
              <a:off x="3003" y="2912"/>
              <a:ext cx="49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dirty="0">
                  <a:ea typeface="宋体" panose="02010600030101010101" pitchFamily="2" charset="-122"/>
                </a:rPr>
                <a:t>Gift</a:t>
              </a:r>
            </a:p>
          </p:txBody>
        </p:sp>
        <p:sp>
          <p:nvSpPr>
            <p:cNvPr id="14" name="Text Box 12"/>
            <p:cNvSpPr txBox="1">
              <a:spLocks noChangeArrowheads="1"/>
            </p:cNvSpPr>
            <p:nvPr/>
          </p:nvSpPr>
          <p:spPr bwMode="auto">
            <a:xfrm>
              <a:off x="3366" y="3048"/>
              <a:ext cx="680"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ea typeface="宋体" panose="02010600030101010101" pitchFamily="2" charset="-122"/>
                </a:rPr>
                <a:t>Receiver</a:t>
              </a:r>
            </a:p>
          </p:txBody>
        </p:sp>
        <p:sp>
          <p:nvSpPr>
            <p:cNvPr id="15" name="Text Box 13"/>
            <p:cNvSpPr txBox="1">
              <a:spLocks noChangeArrowheads="1"/>
            </p:cNvSpPr>
            <p:nvPr/>
          </p:nvSpPr>
          <p:spPr bwMode="auto">
            <a:xfrm>
              <a:off x="2232" y="3048"/>
              <a:ext cx="453"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ea typeface="宋体" panose="02010600030101010101" pitchFamily="2" charset="-122"/>
                </a:rPr>
                <a:t>Giver</a:t>
              </a:r>
            </a:p>
          </p:txBody>
        </p:sp>
      </p:grpSp>
      <p:sp>
        <p:nvSpPr>
          <p:cNvPr id="16" name="Line 9"/>
          <p:cNvSpPr>
            <a:spLocks noChangeShapeType="1"/>
          </p:cNvSpPr>
          <p:nvPr/>
        </p:nvSpPr>
        <p:spPr bwMode="auto">
          <a:xfrm>
            <a:off x="4503330" y="3669430"/>
            <a:ext cx="2" cy="52964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6"/>
          <p:cNvSpPr>
            <a:spLocks noChangeArrowheads="1"/>
          </p:cNvSpPr>
          <p:nvPr/>
        </p:nvSpPr>
        <p:spPr bwMode="auto">
          <a:xfrm>
            <a:off x="4049355" y="4199076"/>
            <a:ext cx="1071385" cy="61829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ea typeface="宋体" panose="02010600030101010101" pitchFamily="2" charset="-122"/>
              </a:rPr>
              <a:t>给</a:t>
            </a:r>
            <a:endParaRPr lang="zh-CN" altLang="en-US" b="1" dirty="0">
              <a:ea typeface="宋体" panose="02010600030101010101" pitchFamily="2" charset="-122"/>
            </a:endParaRPr>
          </a:p>
        </p:txBody>
      </p:sp>
      <p:sp>
        <p:nvSpPr>
          <p:cNvPr id="18" name="Text Box 11"/>
          <p:cNvSpPr txBox="1">
            <a:spLocks noChangeArrowheads="1"/>
          </p:cNvSpPr>
          <p:nvPr/>
        </p:nvSpPr>
        <p:spPr bwMode="auto">
          <a:xfrm>
            <a:off x="4594117" y="3769673"/>
            <a:ext cx="906138"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zh-CN" altLang="en-US" b="1" dirty="0">
                <a:ea typeface="宋体" panose="02010600030101010101" pitchFamily="2" charset="-122"/>
              </a:rPr>
              <a:t>动作</a:t>
            </a:r>
            <a:endParaRPr lang="en-US" altLang="zh-CN" b="1" dirty="0">
              <a:ea typeface="宋体" panose="02010600030101010101" pitchFamily="2" charset="-122"/>
            </a:endParaRPr>
          </a:p>
        </p:txBody>
      </p:sp>
      <p:sp>
        <p:nvSpPr>
          <p:cNvPr id="19" name="矩形 18"/>
          <p:cNvSpPr/>
          <p:nvPr/>
        </p:nvSpPr>
        <p:spPr>
          <a:xfrm>
            <a:off x="384400" y="5271058"/>
            <a:ext cx="7715991" cy="461665"/>
          </a:xfrm>
          <a:prstGeom prst="rect">
            <a:avLst/>
          </a:prstGeom>
        </p:spPr>
        <p:txBody>
          <a:bodyPr wrap="square">
            <a:spAutoFit/>
          </a:bodyPr>
          <a:lstStyle/>
          <a:p>
            <a:pPr lvl="2">
              <a:spcAft>
                <a:spcPct val="20000"/>
              </a:spcAft>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rPr>
              <a:t>需要设立一个</a:t>
            </a:r>
            <a:r>
              <a:rPr lang="zh-CN" altLang="en-US" sz="2400" b="1" dirty="0" smtClean="0">
                <a:solidFill>
                  <a:srgbClr val="3E1D81"/>
                </a:solidFill>
                <a:latin typeface="Times New Roman" panose="02020603050405020304" pitchFamily="18" charset="0"/>
              </a:rPr>
              <a:t>“给予”的事件节点。</a:t>
            </a:r>
            <a:endParaRPr lang="zh-CN" altLang="en-US" sz="2400" b="1" dirty="0">
              <a:solidFill>
                <a:srgbClr val="3E1D81"/>
              </a:solidFill>
              <a:latin typeface="Times New Roman" panose="02020603050405020304" pitchFamily="18" charset="0"/>
            </a:endParaRPr>
          </a:p>
        </p:txBody>
      </p:sp>
      <p:sp>
        <p:nvSpPr>
          <p:cNvPr id="2" name="矩形 1"/>
          <p:cNvSpPr/>
          <p:nvPr/>
        </p:nvSpPr>
        <p:spPr>
          <a:xfrm>
            <a:off x="500578" y="1126700"/>
            <a:ext cx="4825360" cy="461665"/>
          </a:xfrm>
          <a:prstGeom prst="rect">
            <a:avLst/>
          </a:prstGeom>
        </p:spPr>
        <p:txBody>
          <a:bodyPr wrap="none">
            <a:spAutoFit/>
          </a:bodyPr>
          <a:lstStyle/>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多元关系表示方法：</a:t>
            </a:r>
            <a:r>
              <a:rPr lang="zh-CN" altLang="en-US" sz="2400" b="1" dirty="0" smtClean="0">
                <a:latin typeface="Times New Roman" panose="02020603050405020304" pitchFamily="18" charset="0"/>
              </a:rPr>
              <a:t>增加</a:t>
            </a:r>
            <a:r>
              <a:rPr lang="zh-CN" altLang="en-US" sz="2400" b="1" dirty="0">
                <a:solidFill>
                  <a:srgbClr val="FF0000"/>
                </a:solidFill>
                <a:latin typeface="Times New Roman" panose="02020603050405020304" pitchFamily="18" charset="0"/>
              </a:rPr>
              <a:t>事件</a:t>
            </a:r>
            <a:r>
              <a:rPr lang="zh-CN" altLang="en-US" sz="2400" b="1" dirty="0" smtClean="0">
                <a:latin typeface="Times New Roman" panose="02020603050405020304" pitchFamily="18" charset="0"/>
              </a:rPr>
              <a:t>节点</a:t>
            </a:r>
            <a:endParaRPr lang="zh-CN" altLang="en-US" sz="2400" b="1" dirty="0">
              <a:latin typeface="Times New Roman" panose="02020603050405020304" pitchFamily="18" charset="0"/>
            </a:endParaRPr>
          </a:p>
        </p:txBody>
      </p:sp>
      <p:sp>
        <p:nvSpPr>
          <p:cNvPr id="20" name="矩形 19"/>
          <p:cNvSpPr/>
          <p:nvPr/>
        </p:nvSpPr>
        <p:spPr>
          <a:xfrm>
            <a:off x="6084168" y="116632"/>
            <a:ext cx="2329484" cy="461665"/>
          </a:xfrm>
          <a:prstGeom prst="rect">
            <a:avLst/>
          </a:prstGeom>
        </p:spPr>
        <p:txBody>
          <a:bodyPr wrap="none">
            <a:spAutoFit/>
          </a:bodyPr>
          <a:lstStyle/>
          <a:p>
            <a:r>
              <a:rPr lang="zh-CN" altLang="en-US" sz="2400" b="1" dirty="0" smtClean="0">
                <a:latin typeface="Times New Roman" panose="02020603050405020304" pitchFamily="18" charset="0"/>
              </a:rPr>
              <a:t>事件的表示</a:t>
            </a:r>
            <a:r>
              <a:rPr lang="en-US" altLang="zh-CN" sz="2400" b="1" dirty="0" smtClean="0">
                <a:latin typeface="Times New Roman" panose="02020603050405020304" pitchFamily="18" charset="0"/>
              </a:rPr>
              <a:t>(1/2)</a:t>
            </a:r>
            <a:endParaRPr lang="zh-CN" altLang="en-US" sz="2400" dirty="0"/>
          </a:p>
        </p:txBody>
      </p:sp>
    </p:spTree>
    <p:extLst>
      <p:ext uri="{BB962C8B-B14F-4D97-AF65-F5344CB8AC3E}">
        <p14:creationId xmlns:p14="http://schemas.microsoft.com/office/powerpoint/2010/main" val="213600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noChangeArrowheads="1"/>
          </p:cNvSpPr>
          <p:nvPr>
            <p:ph type="body" sz="half" idx="4294967295"/>
          </p:nvPr>
        </p:nvSpPr>
        <p:spPr>
          <a:xfrm>
            <a:off x="179512" y="980728"/>
            <a:ext cx="8604448" cy="5407496"/>
          </a:xfrm>
        </p:spPr>
        <p:txBody>
          <a:bodyPr>
            <a:normAutofit/>
          </a:bodyPr>
          <a:lstStyle/>
          <a:p>
            <a:pPr>
              <a:spcBef>
                <a:spcPts val="600"/>
              </a:spcBef>
              <a:spcAft>
                <a:spcPts val="600"/>
              </a:spcAft>
            </a:pPr>
            <a:r>
              <a:rPr lang="zh-CN" altLang="en-US" sz="2400" b="1" dirty="0">
                <a:solidFill>
                  <a:schemeClr val="tx2"/>
                </a:solidFill>
                <a:latin typeface="Times New Roman" panose="02020603050405020304" pitchFamily="18" charset="0"/>
                <a:ea typeface="幼圆" panose="02010509060101010101" pitchFamily="49" charset="-122"/>
              </a:rPr>
              <a:t>多元关系表示方法：</a:t>
            </a:r>
            <a:r>
              <a:rPr lang="zh-CN" altLang="en-US" sz="2400" b="1" dirty="0">
                <a:latin typeface="Times New Roman" panose="02020603050405020304" pitchFamily="18" charset="0"/>
                <a:ea typeface="宋体" panose="02010600030101010101" pitchFamily="2" charset="-122"/>
              </a:rPr>
              <a:t>增加</a:t>
            </a:r>
            <a:r>
              <a:rPr lang="zh-CN" altLang="en-US" sz="2400" b="1" dirty="0">
                <a:solidFill>
                  <a:srgbClr val="FF0000"/>
                </a:solidFill>
                <a:latin typeface="Times New Roman" panose="02020603050405020304" pitchFamily="18" charset="0"/>
                <a:ea typeface="宋体" panose="02010600030101010101" pitchFamily="2" charset="-122"/>
              </a:rPr>
              <a:t>事件</a:t>
            </a:r>
            <a:r>
              <a:rPr lang="zh-CN" altLang="en-US" sz="2400" b="1" dirty="0">
                <a:latin typeface="Times New Roman" panose="02020603050405020304" pitchFamily="18" charset="0"/>
                <a:ea typeface="宋体" panose="02010600030101010101" pitchFamily="2" charset="-122"/>
              </a:rPr>
              <a:t>节点</a:t>
            </a:r>
            <a:endParaRPr lang="zh-CN" altLang="en-US" sz="2400" b="1" dirty="0">
              <a:solidFill>
                <a:srgbClr val="5226AA"/>
              </a:solidFill>
              <a:latin typeface="Times New Roman" panose="02020603050405020304" pitchFamily="18" charset="0"/>
              <a:ea typeface="宋体" panose="02010600030101010101" pitchFamily="2" charset="-122"/>
            </a:endParaRPr>
          </a:p>
          <a:p>
            <a:pPr lvl="1">
              <a:spcBef>
                <a:spcPts val="600"/>
              </a:spcBef>
              <a:spcAft>
                <a:spcPts val="600"/>
              </a:spcAft>
              <a:buClr>
                <a:schemeClr val="hlink"/>
              </a:buClr>
              <a:buFont typeface="Wingdings" panose="05000000000000000000" pitchFamily="2" charset="2"/>
              <a:buChar char="ü"/>
            </a:pPr>
            <a:r>
              <a:rPr lang="zh-CN" altLang="en-US" sz="2400" b="1" dirty="0">
                <a:solidFill>
                  <a:srgbClr val="3E1D81"/>
                </a:solidFill>
                <a:latin typeface="Times New Roman" panose="02020603050405020304" pitchFamily="18" charset="0"/>
                <a:ea typeface="宋体" panose="02010600030101010101" pitchFamily="2" charset="-122"/>
              </a:rPr>
              <a:t>例如： 用语义网络表示 “ 北京大学和清华大学两校篮球队在北大进行一场比赛的比分是</a:t>
            </a:r>
            <a:r>
              <a:rPr lang="en-US" altLang="zh-CN" sz="2400" b="1" dirty="0">
                <a:solidFill>
                  <a:srgbClr val="3E1D81"/>
                </a:solidFill>
                <a:latin typeface="Times New Roman" panose="02020603050405020304" pitchFamily="18" charset="0"/>
                <a:ea typeface="宋体" panose="02010600030101010101" pitchFamily="2" charset="-122"/>
              </a:rPr>
              <a:t>85</a:t>
            </a:r>
            <a:r>
              <a:rPr lang="zh-CN" altLang="en-US" sz="2400" b="1" dirty="0">
                <a:solidFill>
                  <a:srgbClr val="3E1D81"/>
                </a:solidFill>
                <a:latin typeface="Times New Roman" panose="02020603050405020304" pitchFamily="18" charset="0"/>
                <a:ea typeface="宋体" panose="02010600030101010101" pitchFamily="2" charset="-122"/>
              </a:rPr>
              <a:t>：</a:t>
            </a:r>
            <a:r>
              <a:rPr lang="en-US" altLang="zh-CN" sz="2400" b="1" dirty="0">
                <a:solidFill>
                  <a:srgbClr val="3E1D81"/>
                </a:solidFill>
                <a:latin typeface="Times New Roman" panose="02020603050405020304" pitchFamily="18" charset="0"/>
                <a:ea typeface="宋体" panose="02010600030101010101" pitchFamily="2" charset="-122"/>
              </a:rPr>
              <a:t>89”</a:t>
            </a:r>
            <a:r>
              <a:rPr lang="zh-CN" altLang="en-US" sz="2400" b="1" dirty="0">
                <a:solidFill>
                  <a:srgbClr val="3E1D81"/>
                </a:solidFill>
                <a:latin typeface="Times New Roman" panose="02020603050405020304" pitchFamily="18" charset="0"/>
                <a:ea typeface="宋体" panose="02010600030101010101" pitchFamily="2" charset="-122"/>
              </a:rPr>
              <a:t>。</a:t>
            </a:r>
          </a:p>
          <a:p>
            <a:pPr lvl="2">
              <a:spcBef>
                <a:spcPts val="600"/>
              </a:spcBef>
              <a:spcAft>
                <a:spcPts val="600"/>
              </a:spcAft>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三元关系</a:t>
            </a:r>
            <a:endParaRPr lang="en-US" altLang="zh-CN" sz="2400" b="1" dirty="0">
              <a:solidFill>
                <a:srgbClr val="3E1D81"/>
              </a:solidFill>
              <a:latin typeface="Times New Roman" panose="02020603050405020304" pitchFamily="18" charset="0"/>
              <a:ea typeface="宋体" panose="02010600030101010101" pitchFamily="2" charset="-122"/>
            </a:endParaRPr>
          </a:p>
          <a:p>
            <a:pPr lvl="2">
              <a:spcBef>
                <a:spcPts val="600"/>
              </a:spcBef>
              <a:spcAft>
                <a:spcPts val="600"/>
              </a:spcAft>
              <a:buClr>
                <a:srgbClr val="3E1D81"/>
              </a:buClr>
              <a:buFont typeface="Wingdings" panose="05000000000000000000" pitchFamily="2" charset="2"/>
              <a:buChar char="p"/>
            </a:pPr>
            <a:r>
              <a:rPr lang="zh-CN" altLang="en-US" sz="2400" b="1" dirty="0" smtClean="0">
                <a:solidFill>
                  <a:srgbClr val="3E1D81"/>
                </a:solidFill>
                <a:latin typeface="Times New Roman" panose="02020603050405020304" pitchFamily="18" charset="0"/>
                <a:ea typeface="宋体" panose="02010600030101010101" pitchFamily="2" charset="-122"/>
              </a:rPr>
              <a:t>需要</a:t>
            </a:r>
            <a:r>
              <a:rPr lang="zh-CN" altLang="en-US" sz="2400" b="1" dirty="0">
                <a:solidFill>
                  <a:srgbClr val="3E1D81"/>
                </a:solidFill>
                <a:latin typeface="Times New Roman" panose="02020603050405020304" pitchFamily="18" charset="0"/>
                <a:ea typeface="宋体" panose="02010600030101010101" pitchFamily="2" charset="-122"/>
              </a:rPr>
              <a:t>设立一个“球赛”的事件节点</a:t>
            </a:r>
          </a:p>
          <a:p>
            <a:pPr lvl="2">
              <a:spcBef>
                <a:spcPts val="600"/>
              </a:spcBef>
              <a:spcAft>
                <a:spcPts val="600"/>
              </a:spcAft>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引入事件节点</a:t>
            </a:r>
            <a:r>
              <a:rPr lang="en-US" altLang="zh-CN" sz="2400" b="1" dirty="0">
                <a:solidFill>
                  <a:srgbClr val="3E1D81"/>
                </a:solidFill>
                <a:latin typeface="Times New Roman" panose="02020603050405020304" pitchFamily="18" charset="0"/>
                <a:ea typeface="宋体" panose="02010600030101010101" pitchFamily="2" charset="-122"/>
              </a:rPr>
              <a:t>G25</a:t>
            </a:r>
            <a:r>
              <a:rPr lang="zh-CN" altLang="en-US" sz="2400" b="1" dirty="0">
                <a:solidFill>
                  <a:srgbClr val="3E1D81"/>
                </a:solidFill>
                <a:latin typeface="Times New Roman" panose="02020603050405020304" pitchFamily="18" charset="0"/>
                <a:ea typeface="宋体" panose="02010600030101010101" pitchFamily="2" charset="-122"/>
              </a:rPr>
              <a:t>来表示这场特点的球赛</a:t>
            </a:r>
          </a:p>
        </p:txBody>
      </p:sp>
      <p:grpSp>
        <p:nvGrpSpPr>
          <p:cNvPr id="420890" name="Group 26"/>
          <p:cNvGrpSpPr>
            <a:grpSpLocks/>
          </p:cNvGrpSpPr>
          <p:nvPr/>
        </p:nvGrpSpPr>
        <p:grpSpPr bwMode="auto">
          <a:xfrm>
            <a:off x="971600" y="4077072"/>
            <a:ext cx="7239000" cy="1974850"/>
            <a:chOff x="672" y="2736"/>
            <a:chExt cx="4512" cy="1244"/>
          </a:xfrm>
        </p:grpSpPr>
        <p:sp>
          <p:nvSpPr>
            <p:cNvPr id="420875" name="Rectangle 11"/>
            <p:cNvSpPr>
              <a:spLocks noChangeArrowheads="1"/>
            </p:cNvSpPr>
            <p:nvPr/>
          </p:nvSpPr>
          <p:spPr bwMode="auto">
            <a:xfrm>
              <a:off x="672" y="3268"/>
              <a:ext cx="1013" cy="22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清华大学</a:t>
              </a:r>
            </a:p>
          </p:txBody>
        </p:sp>
        <p:sp>
          <p:nvSpPr>
            <p:cNvPr id="420876" name="Rectangle 12"/>
            <p:cNvSpPr>
              <a:spLocks noChangeArrowheads="1"/>
            </p:cNvSpPr>
            <p:nvPr/>
          </p:nvSpPr>
          <p:spPr bwMode="auto">
            <a:xfrm>
              <a:off x="2244" y="2736"/>
              <a:ext cx="1571" cy="26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 篮球比赛</a:t>
              </a:r>
            </a:p>
          </p:txBody>
        </p:sp>
        <p:sp>
          <p:nvSpPr>
            <p:cNvPr id="420877" name="Rectangle 13"/>
            <p:cNvSpPr>
              <a:spLocks noChangeArrowheads="1"/>
            </p:cNvSpPr>
            <p:nvPr/>
          </p:nvSpPr>
          <p:spPr bwMode="auto">
            <a:xfrm>
              <a:off x="2598" y="3268"/>
              <a:ext cx="913" cy="22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ea typeface="宋体" panose="02010600030101010101" pitchFamily="2" charset="-122"/>
                </a:rPr>
                <a:t>G25</a:t>
              </a:r>
            </a:p>
          </p:txBody>
        </p:sp>
        <p:sp>
          <p:nvSpPr>
            <p:cNvPr id="420878" name="Rectangle 14"/>
            <p:cNvSpPr>
              <a:spLocks noChangeArrowheads="1"/>
            </p:cNvSpPr>
            <p:nvPr/>
          </p:nvSpPr>
          <p:spPr bwMode="auto">
            <a:xfrm>
              <a:off x="4271" y="3268"/>
              <a:ext cx="913" cy="22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85:89</a:t>
              </a:r>
            </a:p>
          </p:txBody>
        </p:sp>
        <p:sp>
          <p:nvSpPr>
            <p:cNvPr id="420879" name="Rectangle 15"/>
            <p:cNvSpPr>
              <a:spLocks noChangeArrowheads="1"/>
            </p:cNvSpPr>
            <p:nvPr/>
          </p:nvSpPr>
          <p:spPr bwMode="auto">
            <a:xfrm>
              <a:off x="2649" y="3758"/>
              <a:ext cx="812" cy="22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北京大学</a:t>
              </a:r>
            </a:p>
          </p:txBody>
        </p:sp>
        <p:sp>
          <p:nvSpPr>
            <p:cNvPr id="420880" name="Line 16"/>
            <p:cNvSpPr>
              <a:spLocks noChangeShapeType="1"/>
            </p:cNvSpPr>
            <p:nvPr/>
          </p:nvSpPr>
          <p:spPr bwMode="auto">
            <a:xfrm flipV="1">
              <a:off x="3055" y="3003"/>
              <a:ext cx="0" cy="26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1" name="Line 17"/>
            <p:cNvSpPr>
              <a:spLocks noChangeShapeType="1"/>
            </p:cNvSpPr>
            <p:nvPr/>
          </p:nvSpPr>
          <p:spPr bwMode="auto">
            <a:xfrm>
              <a:off x="3055" y="3491"/>
              <a:ext cx="0" cy="26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2" name="Line 18"/>
            <p:cNvSpPr>
              <a:spLocks noChangeShapeType="1"/>
            </p:cNvSpPr>
            <p:nvPr/>
          </p:nvSpPr>
          <p:spPr bwMode="auto">
            <a:xfrm>
              <a:off x="3511" y="3358"/>
              <a:ext cx="7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3" name="Line 19"/>
            <p:cNvSpPr>
              <a:spLocks noChangeShapeType="1"/>
            </p:cNvSpPr>
            <p:nvPr/>
          </p:nvSpPr>
          <p:spPr bwMode="auto">
            <a:xfrm flipH="1">
              <a:off x="1685" y="3358"/>
              <a:ext cx="91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4" name="Text Box 20"/>
            <p:cNvSpPr txBox="1">
              <a:spLocks noChangeArrowheads="1"/>
            </p:cNvSpPr>
            <p:nvPr/>
          </p:nvSpPr>
          <p:spPr bwMode="auto">
            <a:xfrm>
              <a:off x="1825" y="2994"/>
              <a:ext cx="86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宋体" panose="02010600030101010101" pitchFamily="2" charset="-122"/>
                </a:rPr>
                <a:t>VISITING    TEAM</a:t>
              </a:r>
            </a:p>
          </p:txBody>
        </p:sp>
        <p:sp>
          <p:nvSpPr>
            <p:cNvPr id="420885" name="Text Box 21"/>
            <p:cNvSpPr txBox="1">
              <a:spLocks noChangeArrowheads="1"/>
            </p:cNvSpPr>
            <p:nvPr/>
          </p:nvSpPr>
          <p:spPr bwMode="auto">
            <a:xfrm>
              <a:off x="3055" y="3535"/>
              <a:ext cx="1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宋体" panose="02010600030101010101" pitchFamily="2" charset="-122"/>
                </a:rPr>
                <a:t>HOME TEAM</a:t>
              </a:r>
            </a:p>
          </p:txBody>
        </p:sp>
        <p:sp>
          <p:nvSpPr>
            <p:cNvPr id="420886" name="Text Box 22"/>
            <p:cNvSpPr txBox="1">
              <a:spLocks noChangeArrowheads="1"/>
            </p:cNvSpPr>
            <p:nvPr/>
          </p:nvSpPr>
          <p:spPr bwMode="auto">
            <a:xfrm>
              <a:off x="3511" y="3179"/>
              <a:ext cx="7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宋体" panose="02010600030101010101" pitchFamily="2" charset="-122"/>
                </a:rPr>
                <a:t>SCORE</a:t>
              </a:r>
            </a:p>
          </p:txBody>
        </p:sp>
        <p:sp>
          <p:nvSpPr>
            <p:cNvPr id="420887" name="Text Box 23"/>
            <p:cNvSpPr txBox="1">
              <a:spLocks noChangeArrowheads="1"/>
            </p:cNvSpPr>
            <p:nvPr/>
          </p:nvSpPr>
          <p:spPr bwMode="auto">
            <a:xfrm>
              <a:off x="3106" y="3047"/>
              <a:ext cx="6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宋体" panose="02010600030101010101" pitchFamily="2" charset="-122"/>
                </a:rPr>
                <a:t>ISA</a:t>
              </a:r>
            </a:p>
          </p:txBody>
        </p:sp>
      </p:grpSp>
      <p:sp>
        <p:nvSpPr>
          <p:cNvPr id="17" name="矩形 16"/>
          <p:cNvSpPr/>
          <p:nvPr/>
        </p:nvSpPr>
        <p:spPr>
          <a:xfrm>
            <a:off x="6084168" y="116632"/>
            <a:ext cx="2329484" cy="461665"/>
          </a:xfrm>
          <a:prstGeom prst="rect">
            <a:avLst/>
          </a:prstGeom>
        </p:spPr>
        <p:txBody>
          <a:bodyPr wrap="none">
            <a:spAutoFit/>
          </a:bodyPr>
          <a:lstStyle/>
          <a:p>
            <a:r>
              <a:rPr lang="zh-CN" altLang="en-US" sz="2400" b="1" dirty="0" smtClean="0">
                <a:latin typeface="Times New Roman" panose="02020603050405020304" pitchFamily="18" charset="0"/>
              </a:rPr>
              <a:t>事件的表示</a:t>
            </a:r>
            <a:r>
              <a:rPr lang="en-US" altLang="zh-CN" sz="2400" b="1" dirty="0" smtClean="0">
                <a:latin typeface="Times New Roman" panose="02020603050405020304" pitchFamily="18" charset="0"/>
              </a:rPr>
              <a:t>(2/2)</a:t>
            </a:r>
            <a:endParaRPr lang="zh-CN" altLang="en-US" sz="2400" dirty="0"/>
          </a:p>
        </p:txBody>
      </p:sp>
    </p:spTree>
    <p:extLst>
      <p:ext uri="{BB962C8B-B14F-4D97-AF65-F5344CB8AC3E}">
        <p14:creationId xmlns:p14="http://schemas.microsoft.com/office/powerpoint/2010/main" val="42318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fade">
                                      <p:cBhvr>
                                        <p:cTn id="7" dur="1000"/>
                                        <p:tgtEl>
                                          <p:spTgt spid="420867">
                                            <p:txEl>
                                              <p:pRg st="1" end="1"/>
                                            </p:txEl>
                                          </p:spTgt>
                                        </p:tgtEl>
                                      </p:cBhvr>
                                    </p:animEffect>
                                    <p:anim calcmode="lin" valueType="num">
                                      <p:cBhvr>
                                        <p:cTn id="8" dur="1000" fill="hold"/>
                                        <p:tgtEl>
                                          <p:spTgt spid="420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20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0867">
                                            <p:txEl>
                                              <p:pRg st="2" end="2"/>
                                            </p:txEl>
                                          </p:spTgt>
                                        </p:tgtEl>
                                        <p:attrNameLst>
                                          <p:attrName>style.visibility</p:attrName>
                                        </p:attrNameLst>
                                      </p:cBhvr>
                                      <p:to>
                                        <p:strVal val="visible"/>
                                      </p:to>
                                    </p:set>
                                    <p:animEffect transition="in" filter="fade">
                                      <p:cBhvr>
                                        <p:cTn id="14" dur="1000"/>
                                        <p:tgtEl>
                                          <p:spTgt spid="420867">
                                            <p:txEl>
                                              <p:pRg st="2" end="2"/>
                                            </p:txEl>
                                          </p:spTgt>
                                        </p:tgtEl>
                                      </p:cBhvr>
                                    </p:animEffect>
                                    <p:anim calcmode="lin" valueType="num">
                                      <p:cBhvr>
                                        <p:cTn id="15" dur="1000" fill="hold"/>
                                        <p:tgtEl>
                                          <p:spTgt spid="42086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208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20867">
                                            <p:txEl>
                                              <p:pRg st="3" end="3"/>
                                            </p:txEl>
                                          </p:spTgt>
                                        </p:tgtEl>
                                        <p:attrNameLst>
                                          <p:attrName>style.visibility</p:attrName>
                                        </p:attrNameLst>
                                      </p:cBhvr>
                                      <p:to>
                                        <p:strVal val="visible"/>
                                      </p:to>
                                    </p:set>
                                    <p:animEffect transition="in" filter="fade">
                                      <p:cBhvr>
                                        <p:cTn id="21" dur="1000"/>
                                        <p:tgtEl>
                                          <p:spTgt spid="420867">
                                            <p:txEl>
                                              <p:pRg st="3" end="3"/>
                                            </p:txEl>
                                          </p:spTgt>
                                        </p:tgtEl>
                                      </p:cBhvr>
                                    </p:animEffect>
                                    <p:anim calcmode="lin" valueType="num">
                                      <p:cBhvr>
                                        <p:cTn id="22" dur="1000" fill="hold"/>
                                        <p:tgtEl>
                                          <p:spTgt spid="42086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208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20867">
                                            <p:txEl>
                                              <p:pRg st="4" end="4"/>
                                            </p:txEl>
                                          </p:spTgt>
                                        </p:tgtEl>
                                        <p:attrNameLst>
                                          <p:attrName>style.visibility</p:attrName>
                                        </p:attrNameLst>
                                      </p:cBhvr>
                                      <p:to>
                                        <p:strVal val="visible"/>
                                      </p:to>
                                    </p:set>
                                    <p:animEffect transition="in" filter="fade">
                                      <p:cBhvr>
                                        <p:cTn id="28" dur="1000"/>
                                        <p:tgtEl>
                                          <p:spTgt spid="420867">
                                            <p:txEl>
                                              <p:pRg st="4" end="4"/>
                                            </p:txEl>
                                          </p:spTgt>
                                        </p:tgtEl>
                                      </p:cBhvr>
                                    </p:animEffect>
                                    <p:anim calcmode="lin" valueType="num">
                                      <p:cBhvr>
                                        <p:cTn id="29" dur="1000" fill="hold"/>
                                        <p:tgtEl>
                                          <p:spTgt spid="42086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208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0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noChangeArrowheads="1"/>
          </p:cNvSpPr>
          <p:nvPr>
            <p:ph type="body" idx="4294967295"/>
          </p:nvPr>
        </p:nvSpPr>
        <p:spPr>
          <a:xfrm>
            <a:off x="-54642" y="947056"/>
            <a:ext cx="4724400" cy="4648200"/>
          </a:xfrm>
        </p:spPr>
        <p:txBody>
          <a:bodyPr>
            <a:noAutofit/>
          </a:bodyPr>
          <a:lstStyle/>
          <a:p>
            <a:r>
              <a:rPr lang="zh-CN" altLang="en-US" sz="2800" b="1" dirty="0" smtClean="0">
                <a:solidFill>
                  <a:schemeClr val="tx2"/>
                </a:solidFill>
                <a:latin typeface="Times New Roman" panose="02020603050405020304" pitchFamily="18" charset="0"/>
                <a:ea typeface="幼圆" panose="02010509060101010101" pitchFamily="49" charset="-122"/>
              </a:rPr>
              <a:t>连接</a:t>
            </a:r>
            <a:r>
              <a:rPr lang="zh-CN" altLang="en-US" sz="2800" b="1" dirty="0">
                <a:solidFill>
                  <a:schemeClr val="tx2"/>
                </a:solidFill>
                <a:latin typeface="Times New Roman" panose="02020603050405020304" pitchFamily="18" charset="0"/>
                <a:ea typeface="幼圆" panose="02010509060101010101" pitchFamily="49" charset="-122"/>
              </a:rPr>
              <a:t>词和量词的表示</a:t>
            </a:r>
          </a:p>
          <a:p>
            <a:pPr lvl="1">
              <a:buClr>
                <a:schemeClr val="hlink"/>
              </a:buClr>
              <a:buFont typeface="Wingdings" panose="05000000000000000000" pitchFamily="2" charset="2"/>
              <a:buChar char="ü"/>
            </a:pPr>
            <a:r>
              <a:rPr lang="zh-CN" altLang="en-US" sz="2800" b="1" dirty="0">
                <a:solidFill>
                  <a:srgbClr val="006600"/>
                </a:solidFill>
                <a:latin typeface="Times New Roman" panose="02020603050405020304" pitchFamily="18" charset="0"/>
                <a:ea typeface="隶书" panose="02010509060101010101" pitchFamily="49" charset="-122"/>
              </a:rPr>
              <a:t>合取和析取的表示：</a:t>
            </a:r>
            <a:r>
              <a:rPr lang="zh-CN" altLang="en-US" sz="2400" b="1" dirty="0">
                <a:ea typeface="宋体" panose="02010600030101010101" pitchFamily="2" charset="-122"/>
              </a:rPr>
              <a:t>可通过增加</a:t>
            </a:r>
            <a:r>
              <a:rPr lang="zh-CN" altLang="en-US" sz="2400" b="1" dirty="0">
                <a:solidFill>
                  <a:srgbClr val="FF0000"/>
                </a:solidFill>
                <a:ea typeface="宋体" panose="02010600030101010101" pitchFamily="2" charset="-122"/>
              </a:rPr>
              <a:t>合取节点</a:t>
            </a:r>
            <a:r>
              <a:rPr lang="zh-CN" altLang="en-US" sz="2400" b="1" dirty="0">
                <a:ea typeface="宋体" panose="02010600030101010101" pitchFamily="2" charset="-122"/>
              </a:rPr>
              <a:t>和</a:t>
            </a:r>
            <a:r>
              <a:rPr lang="zh-CN" altLang="en-US" sz="2400" b="1" dirty="0">
                <a:solidFill>
                  <a:srgbClr val="FF0000"/>
                </a:solidFill>
                <a:ea typeface="宋体" panose="02010600030101010101" pitchFamily="2" charset="-122"/>
              </a:rPr>
              <a:t>析取节点</a:t>
            </a:r>
            <a:r>
              <a:rPr lang="zh-CN" altLang="en-US" sz="2400" b="1" dirty="0">
                <a:ea typeface="宋体" panose="02010600030101010101" pitchFamily="2" charset="-122"/>
              </a:rPr>
              <a:t>来实现</a:t>
            </a:r>
          </a:p>
          <a:p>
            <a:pPr lvl="1">
              <a:buClr>
                <a:schemeClr val="hlink"/>
              </a:buClr>
              <a:buFont typeface="Wingdings" panose="05000000000000000000" pitchFamily="2" charset="2"/>
              <a:buChar char="ü"/>
            </a:pPr>
            <a:r>
              <a:rPr lang="zh-CN" altLang="en-US" sz="2400" b="1" dirty="0">
                <a:solidFill>
                  <a:srgbClr val="3E1D81"/>
                </a:solidFill>
                <a:latin typeface="Times New Roman" panose="02020603050405020304" pitchFamily="18" charset="0"/>
                <a:ea typeface="宋体" panose="02010600030101010101" pitchFamily="2" charset="-122"/>
              </a:rPr>
              <a:t>例如：用语义网络表示：“参赛者有教师有学生，参赛者的身高有高有低”</a:t>
            </a:r>
          </a:p>
          <a:p>
            <a:pPr lvl="1">
              <a:buClr>
                <a:schemeClr val="hlink"/>
              </a:buClr>
              <a:buFont typeface="Wingdings" panose="05000000000000000000" pitchFamily="2" charset="2"/>
              <a:buChar char="ü"/>
            </a:pPr>
            <a:r>
              <a:rPr lang="zh-CN" altLang="en-US" sz="2400" b="1" dirty="0">
                <a:solidFill>
                  <a:srgbClr val="3E1D81"/>
                </a:solidFill>
                <a:ea typeface="宋体" panose="02010600030101010101" pitchFamily="2" charset="-122"/>
              </a:rPr>
              <a:t>分析参赛者的不同情况，可得到以下四种情况：</a:t>
            </a:r>
          </a:p>
          <a:p>
            <a:pPr lvl="2"/>
            <a:r>
              <a:rPr lang="en-US" altLang="zh-CN" sz="2000" b="1" dirty="0">
                <a:solidFill>
                  <a:srgbClr val="3E1D81"/>
                </a:solidFill>
                <a:ea typeface="宋体" panose="02010600030101010101" pitchFamily="2" charset="-122"/>
              </a:rPr>
              <a:t>A  </a:t>
            </a:r>
            <a:r>
              <a:rPr lang="zh-CN" altLang="en-US" sz="2000" b="1" dirty="0">
                <a:solidFill>
                  <a:srgbClr val="3E1D81"/>
                </a:solidFill>
                <a:ea typeface="宋体" panose="02010600030101010101" pitchFamily="2" charset="-122"/>
              </a:rPr>
              <a:t>教师、高；       </a:t>
            </a:r>
          </a:p>
          <a:p>
            <a:pPr lvl="2"/>
            <a:r>
              <a:rPr lang="en-US" altLang="zh-CN" sz="2000" b="1" dirty="0">
                <a:solidFill>
                  <a:srgbClr val="3E1D81"/>
                </a:solidFill>
                <a:ea typeface="宋体" panose="02010600030101010101" pitchFamily="2" charset="-122"/>
              </a:rPr>
              <a:t>B  </a:t>
            </a:r>
            <a:r>
              <a:rPr lang="zh-CN" altLang="en-US" sz="2000" b="1" dirty="0">
                <a:solidFill>
                  <a:srgbClr val="3E1D81"/>
                </a:solidFill>
                <a:ea typeface="宋体" panose="02010600030101010101" pitchFamily="2" charset="-122"/>
              </a:rPr>
              <a:t>教师、低；</a:t>
            </a:r>
          </a:p>
          <a:p>
            <a:pPr lvl="2"/>
            <a:r>
              <a:rPr lang="en-US" altLang="zh-CN" sz="2000" b="1" dirty="0">
                <a:solidFill>
                  <a:srgbClr val="3E1D81"/>
                </a:solidFill>
                <a:ea typeface="宋体" panose="02010600030101010101" pitchFamily="2" charset="-122"/>
              </a:rPr>
              <a:t>C  </a:t>
            </a:r>
            <a:r>
              <a:rPr lang="zh-CN" altLang="en-US" sz="2000" b="1" dirty="0">
                <a:solidFill>
                  <a:srgbClr val="3E1D81"/>
                </a:solidFill>
                <a:ea typeface="宋体" panose="02010600030101010101" pitchFamily="2" charset="-122"/>
              </a:rPr>
              <a:t>学生、高；</a:t>
            </a:r>
          </a:p>
          <a:p>
            <a:pPr lvl="2"/>
            <a:r>
              <a:rPr lang="en-US" altLang="zh-CN" sz="2000" b="1" dirty="0">
                <a:solidFill>
                  <a:srgbClr val="3E1D81"/>
                </a:solidFill>
                <a:ea typeface="宋体" panose="02010600030101010101" pitchFamily="2" charset="-122"/>
              </a:rPr>
              <a:t>D  </a:t>
            </a:r>
            <a:r>
              <a:rPr lang="zh-CN" altLang="en-US" sz="2000" b="1" dirty="0">
                <a:solidFill>
                  <a:srgbClr val="3E1D81"/>
                </a:solidFill>
                <a:ea typeface="宋体" panose="02010600030101010101" pitchFamily="2" charset="-122"/>
              </a:rPr>
              <a:t>学生、低</a:t>
            </a:r>
          </a:p>
        </p:txBody>
      </p:sp>
      <p:grpSp>
        <p:nvGrpSpPr>
          <p:cNvPr id="422955" name="Group 43"/>
          <p:cNvGrpSpPr>
            <a:grpSpLocks/>
          </p:cNvGrpSpPr>
          <p:nvPr/>
        </p:nvGrpSpPr>
        <p:grpSpPr bwMode="auto">
          <a:xfrm>
            <a:off x="4932040" y="1706156"/>
            <a:ext cx="3919537" cy="4073525"/>
            <a:chOff x="1066" y="980"/>
            <a:chExt cx="2517" cy="2518"/>
          </a:xfrm>
        </p:grpSpPr>
        <p:sp>
          <p:nvSpPr>
            <p:cNvPr id="422956" name="Rectangle 44"/>
            <p:cNvSpPr>
              <a:spLocks noChangeArrowheads="1"/>
            </p:cNvSpPr>
            <p:nvPr/>
          </p:nvSpPr>
          <p:spPr bwMode="auto">
            <a:xfrm>
              <a:off x="2223" y="980"/>
              <a:ext cx="317"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人</a:t>
              </a:r>
            </a:p>
          </p:txBody>
        </p:sp>
        <p:sp>
          <p:nvSpPr>
            <p:cNvPr id="422957" name="Rectangle 45"/>
            <p:cNvSpPr>
              <a:spLocks noChangeArrowheads="1"/>
            </p:cNvSpPr>
            <p:nvPr/>
          </p:nvSpPr>
          <p:spPr bwMode="auto">
            <a:xfrm>
              <a:off x="1950" y="1457"/>
              <a:ext cx="726" cy="22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参赛者</a:t>
              </a:r>
            </a:p>
          </p:txBody>
        </p:sp>
        <p:sp>
          <p:nvSpPr>
            <p:cNvPr id="422958" name="Rectangle 46"/>
            <p:cNvSpPr>
              <a:spLocks noChangeArrowheads="1"/>
            </p:cNvSpPr>
            <p:nvPr/>
          </p:nvSpPr>
          <p:spPr bwMode="auto">
            <a:xfrm>
              <a:off x="1111" y="1979"/>
              <a:ext cx="363"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A</a:t>
              </a:r>
            </a:p>
          </p:txBody>
        </p:sp>
        <p:sp>
          <p:nvSpPr>
            <p:cNvPr id="422959" name="Rectangle 47"/>
            <p:cNvSpPr>
              <a:spLocks noChangeArrowheads="1"/>
            </p:cNvSpPr>
            <p:nvPr/>
          </p:nvSpPr>
          <p:spPr bwMode="auto">
            <a:xfrm>
              <a:off x="1746" y="1979"/>
              <a:ext cx="363"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B</a:t>
              </a:r>
            </a:p>
          </p:txBody>
        </p:sp>
        <p:sp>
          <p:nvSpPr>
            <p:cNvPr id="422960" name="Rectangle 48"/>
            <p:cNvSpPr>
              <a:spLocks noChangeArrowheads="1"/>
            </p:cNvSpPr>
            <p:nvPr/>
          </p:nvSpPr>
          <p:spPr bwMode="auto">
            <a:xfrm>
              <a:off x="2404" y="1979"/>
              <a:ext cx="363"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C</a:t>
              </a:r>
            </a:p>
          </p:txBody>
        </p:sp>
        <p:sp>
          <p:nvSpPr>
            <p:cNvPr id="422961" name="Rectangle 49"/>
            <p:cNvSpPr>
              <a:spLocks noChangeArrowheads="1"/>
            </p:cNvSpPr>
            <p:nvPr/>
          </p:nvSpPr>
          <p:spPr bwMode="auto">
            <a:xfrm>
              <a:off x="3175" y="1979"/>
              <a:ext cx="318"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D</a:t>
              </a:r>
            </a:p>
          </p:txBody>
        </p:sp>
        <p:sp>
          <p:nvSpPr>
            <p:cNvPr id="422962" name="Oval 50"/>
            <p:cNvSpPr>
              <a:spLocks noChangeArrowheads="1"/>
            </p:cNvSpPr>
            <p:nvPr/>
          </p:nvSpPr>
          <p:spPr bwMode="auto">
            <a:xfrm>
              <a:off x="1519" y="2863"/>
              <a:ext cx="318" cy="227"/>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或</a:t>
              </a:r>
            </a:p>
          </p:txBody>
        </p:sp>
        <p:sp>
          <p:nvSpPr>
            <p:cNvPr id="422963" name="Oval 51"/>
            <p:cNvSpPr>
              <a:spLocks noChangeArrowheads="1"/>
            </p:cNvSpPr>
            <p:nvPr/>
          </p:nvSpPr>
          <p:spPr bwMode="auto">
            <a:xfrm>
              <a:off x="2812" y="2886"/>
              <a:ext cx="318" cy="227"/>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或</a:t>
              </a:r>
            </a:p>
          </p:txBody>
        </p:sp>
        <p:sp>
          <p:nvSpPr>
            <p:cNvPr id="422964" name="Rectangle 52"/>
            <p:cNvSpPr>
              <a:spLocks noChangeArrowheads="1"/>
            </p:cNvSpPr>
            <p:nvPr/>
          </p:nvSpPr>
          <p:spPr bwMode="auto">
            <a:xfrm>
              <a:off x="1066" y="3271"/>
              <a:ext cx="499"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教师</a:t>
              </a:r>
            </a:p>
          </p:txBody>
        </p:sp>
        <p:sp>
          <p:nvSpPr>
            <p:cNvPr id="422965" name="Rectangle 53"/>
            <p:cNvSpPr>
              <a:spLocks noChangeArrowheads="1"/>
            </p:cNvSpPr>
            <p:nvPr/>
          </p:nvSpPr>
          <p:spPr bwMode="auto">
            <a:xfrm>
              <a:off x="1746" y="3271"/>
              <a:ext cx="499"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学生</a:t>
              </a:r>
            </a:p>
          </p:txBody>
        </p:sp>
        <p:sp>
          <p:nvSpPr>
            <p:cNvPr id="422966" name="Rectangle 54"/>
            <p:cNvSpPr>
              <a:spLocks noChangeArrowheads="1"/>
            </p:cNvSpPr>
            <p:nvPr/>
          </p:nvSpPr>
          <p:spPr bwMode="auto">
            <a:xfrm>
              <a:off x="2427" y="3271"/>
              <a:ext cx="453"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高</a:t>
              </a:r>
            </a:p>
          </p:txBody>
        </p:sp>
        <p:sp>
          <p:nvSpPr>
            <p:cNvPr id="422967" name="Rectangle 55"/>
            <p:cNvSpPr>
              <a:spLocks noChangeArrowheads="1"/>
            </p:cNvSpPr>
            <p:nvPr/>
          </p:nvSpPr>
          <p:spPr bwMode="auto">
            <a:xfrm>
              <a:off x="3084" y="3271"/>
              <a:ext cx="454" cy="22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低</a:t>
              </a:r>
            </a:p>
          </p:txBody>
        </p:sp>
        <p:sp>
          <p:nvSpPr>
            <p:cNvPr id="422968" name="AutoShape 56"/>
            <p:cNvSpPr>
              <a:spLocks noChangeArrowheads="1"/>
            </p:cNvSpPr>
            <p:nvPr/>
          </p:nvSpPr>
          <p:spPr bwMode="auto">
            <a:xfrm>
              <a:off x="2177" y="2500"/>
              <a:ext cx="317" cy="318"/>
            </a:xfrm>
            <a:prstGeom prst="diamond">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宋体" panose="02010600030101010101" pitchFamily="2" charset="-122"/>
                </a:rPr>
                <a:t>与</a:t>
              </a:r>
            </a:p>
          </p:txBody>
        </p:sp>
        <p:sp>
          <p:nvSpPr>
            <p:cNvPr id="422969" name="Line 57"/>
            <p:cNvSpPr>
              <a:spLocks noChangeShapeType="1"/>
            </p:cNvSpPr>
            <p:nvPr/>
          </p:nvSpPr>
          <p:spPr bwMode="auto">
            <a:xfrm flipV="1">
              <a:off x="2381" y="1208"/>
              <a:ext cx="0" cy="24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0" name="Line 58"/>
            <p:cNvSpPr>
              <a:spLocks noChangeShapeType="1"/>
            </p:cNvSpPr>
            <p:nvPr/>
          </p:nvSpPr>
          <p:spPr bwMode="auto">
            <a:xfrm flipV="1">
              <a:off x="1383" y="1684"/>
              <a:ext cx="635" cy="29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1" name="Line 59"/>
            <p:cNvSpPr>
              <a:spLocks noChangeShapeType="1"/>
            </p:cNvSpPr>
            <p:nvPr/>
          </p:nvSpPr>
          <p:spPr bwMode="auto">
            <a:xfrm flipV="1">
              <a:off x="2041" y="1684"/>
              <a:ext cx="249" cy="29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2" name="Line 60"/>
            <p:cNvSpPr>
              <a:spLocks noChangeShapeType="1"/>
            </p:cNvSpPr>
            <p:nvPr/>
          </p:nvSpPr>
          <p:spPr bwMode="auto">
            <a:xfrm flipH="1" flipV="1">
              <a:off x="2358" y="1684"/>
              <a:ext cx="204" cy="29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3" name="Line 61"/>
            <p:cNvSpPr>
              <a:spLocks noChangeShapeType="1"/>
            </p:cNvSpPr>
            <p:nvPr/>
          </p:nvSpPr>
          <p:spPr bwMode="auto">
            <a:xfrm flipH="1" flipV="1">
              <a:off x="2608" y="1684"/>
              <a:ext cx="703" cy="29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4" name="Line 62"/>
            <p:cNvSpPr>
              <a:spLocks noChangeShapeType="1"/>
            </p:cNvSpPr>
            <p:nvPr/>
          </p:nvSpPr>
          <p:spPr bwMode="auto">
            <a:xfrm flipV="1">
              <a:off x="1723" y="2659"/>
              <a:ext cx="454" cy="2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5" name="Line 63"/>
            <p:cNvSpPr>
              <a:spLocks noChangeShapeType="1"/>
            </p:cNvSpPr>
            <p:nvPr/>
          </p:nvSpPr>
          <p:spPr bwMode="auto">
            <a:xfrm flipH="1" flipV="1">
              <a:off x="2472" y="2659"/>
              <a:ext cx="408" cy="2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6" name="Line 64"/>
            <p:cNvSpPr>
              <a:spLocks noChangeShapeType="1"/>
            </p:cNvSpPr>
            <p:nvPr/>
          </p:nvSpPr>
          <p:spPr bwMode="auto">
            <a:xfrm flipV="1">
              <a:off x="1292" y="3067"/>
              <a:ext cx="273" cy="2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7" name="Line 65"/>
            <p:cNvSpPr>
              <a:spLocks noChangeShapeType="1"/>
            </p:cNvSpPr>
            <p:nvPr/>
          </p:nvSpPr>
          <p:spPr bwMode="auto">
            <a:xfrm flipH="1" flipV="1">
              <a:off x="1746" y="3067"/>
              <a:ext cx="272" cy="2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8" name="Line 66"/>
            <p:cNvSpPr>
              <a:spLocks noChangeShapeType="1"/>
            </p:cNvSpPr>
            <p:nvPr/>
          </p:nvSpPr>
          <p:spPr bwMode="auto">
            <a:xfrm flipV="1">
              <a:off x="2631" y="3090"/>
              <a:ext cx="294" cy="18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79" name="Line 67"/>
            <p:cNvSpPr>
              <a:spLocks noChangeShapeType="1"/>
            </p:cNvSpPr>
            <p:nvPr/>
          </p:nvSpPr>
          <p:spPr bwMode="auto">
            <a:xfrm flipH="1" flipV="1">
              <a:off x="3084" y="3090"/>
              <a:ext cx="227" cy="18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80" name="Line 68"/>
            <p:cNvSpPr>
              <a:spLocks noChangeShapeType="1"/>
            </p:cNvSpPr>
            <p:nvPr/>
          </p:nvSpPr>
          <p:spPr bwMode="auto">
            <a:xfrm flipH="1" flipV="1">
              <a:off x="1315" y="2228"/>
              <a:ext cx="952" cy="29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81" name="Line 69"/>
            <p:cNvSpPr>
              <a:spLocks noChangeShapeType="1"/>
            </p:cNvSpPr>
            <p:nvPr/>
          </p:nvSpPr>
          <p:spPr bwMode="auto">
            <a:xfrm flipH="1" flipV="1">
              <a:off x="1995" y="2228"/>
              <a:ext cx="273" cy="2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82" name="Line 70"/>
            <p:cNvSpPr>
              <a:spLocks noChangeShapeType="1"/>
            </p:cNvSpPr>
            <p:nvPr/>
          </p:nvSpPr>
          <p:spPr bwMode="auto">
            <a:xfrm flipV="1">
              <a:off x="2381" y="2228"/>
              <a:ext cx="272" cy="2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83" name="Line 71"/>
            <p:cNvSpPr>
              <a:spLocks noChangeShapeType="1"/>
            </p:cNvSpPr>
            <p:nvPr/>
          </p:nvSpPr>
          <p:spPr bwMode="auto">
            <a:xfrm flipV="1">
              <a:off x="2404" y="2228"/>
              <a:ext cx="975" cy="31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84" name="Text Box 72"/>
            <p:cNvSpPr txBox="1">
              <a:spLocks noChangeArrowheads="1"/>
            </p:cNvSpPr>
            <p:nvPr/>
          </p:nvSpPr>
          <p:spPr bwMode="auto">
            <a:xfrm>
              <a:off x="2404" y="1207"/>
              <a:ext cx="56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宋体" panose="02010600030101010101" pitchFamily="2" charset="-122"/>
                </a:rPr>
                <a:t>ISA</a:t>
              </a:r>
            </a:p>
          </p:txBody>
        </p:sp>
        <p:sp>
          <p:nvSpPr>
            <p:cNvPr id="422985" name="Text Box 73"/>
            <p:cNvSpPr txBox="1">
              <a:spLocks noChangeArrowheads="1"/>
            </p:cNvSpPr>
            <p:nvPr/>
          </p:nvSpPr>
          <p:spPr bwMode="auto">
            <a:xfrm>
              <a:off x="1360" y="1661"/>
              <a:ext cx="45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sz="1600" b="1">
                  <a:ea typeface="宋体" panose="02010600030101010101" pitchFamily="2" charset="-122"/>
                </a:rPr>
                <a:t>Part</a:t>
              </a:r>
            </a:p>
          </p:txBody>
        </p:sp>
        <p:sp>
          <p:nvSpPr>
            <p:cNvPr id="422986" name="Text Box 74"/>
            <p:cNvSpPr txBox="1">
              <a:spLocks noChangeArrowheads="1"/>
            </p:cNvSpPr>
            <p:nvPr/>
          </p:nvSpPr>
          <p:spPr bwMode="auto">
            <a:xfrm>
              <a:off x="1746" y="1767"/>
              <a:ext cx="421"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ea typeface="宋体" panose="02010600030101010101" pitchFamily="2" charset="-122"/>
                </a:rPr>
                <a:t>Part</a:t>
              </a:r>
            </a:p>
          </p:txBody>
        </p:sp>
        <p:sp>
          <p:nvSpPr>
            <p:cNvPr id="422987" name="Text Box 75"/>
            <p:cNvSpPr txBox="1">
              <a:spLocks noChangeArrowheads="1"/>
            </p:cNvSpPr>
            <p:nvPr/>
          </p:nvSpPr>
          <p:spPr bwMode="auto">
            <a:xfrm>
              <a:off x="2517" y="1767"/>
              <a:ext cx="454"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宋体" panose="02010600030101010101" pitchFamily="2" charset="-122"/>
                </a:rPr>
                <a:t>Part</a:t>
              </a:r>
            </a:p>
          </p:txBody>
        </p:sp>
        <p:sp>
          <p:nvSpPr>
            <p:cNvPr id="422988" name="Text Box 76"/>
            <p:cNvSpPr txBox="1">
              <a:spLocks noChangeArrowheads="1"/>
            </p:cNvSpPr>
            <p:nvPr/>
          </p:nvSpPr>
          <p:spPr bwMode="auto">
            <a:xfrm>
              <a:off x="2993" y="1661"/>
              <a:ext cx="4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宋体" panose="02010600030101010101" pitchFamily="2" charset="-122"/>
                </a:rPr>
                <a:t>Part</a:t>
              </a:r>
            </a:p>
          </p:txBody>
        </p:sp>
        <p:sp>
          <p:nvSpPr>
            <p:cNvPr id="422989" name="Text Box 77"/>
            <p:cNvSpPr txBox="1">
              <a:spLocks noChangeArrowheads="1"/>
            </p:cNvSpPr>
            <p:nvPr/>
          </p:nvSpPr>
          <p:spPr bwMode="auto">
            <a:xfrm>
              <a:off x="1134" y="2273"/>
              <a:ext cx="453"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sz="1600" b="1">
                  <a:ea typeface="宋体" panose="02010600030101010101" pitchFamily="2" charset="-122"/>
                </a:rPr>
                <a:t>State</a:t>
              </a:r>
            </a:p>
          </p:txBody>
        </p:sp>
        <p:sp>
          <p:nvSpPr>
            <p:cNvPr id="422990" name="Text Box 78"/>
            <p:cNvSpPr txBox="1">
              <a:spLocks noChangeArrowheads="1"/>
            </p:cNvSpPr>
            <p:nvPr/>
          </p:nvSpPr>
          <p:spPr bwMode="auto">
            <a:xfrm>
              <a:off x="2630" y="2205"/>
              <a:ext cx="45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sz="1600" b="1">
                  <a:ea typeface="宋体" panose="02010600030101010101" pitchFamily="2" charset="-122"/>
                </a:rPr>
                <a:t>State</a:t>
              </a:r>
            </a:p>
          </p:txBody>
        </p:sp>
        <p:sp>
          <p:nvSpPr>
            <p:cNvPr id="422991" name="Text Box 79"/>
            <p:cNvSpPr txBox="1">
              <a:spLocks noChangeArrowheads="1"/>
            </p:cNvSpPr>
            <p:nvPr/>
          </p:nvSpPr>
          <p:spPr bwMode="auto">
            <a:xfrm>
              <a:off x="1655" y="2205"/>
              <a:ext cx="45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sz="1600" b="1">
                  <a:ea typeface="宋体" panose="02010600030101010101" pitchFamily="2" charset="-122"/>
                </a:rPr>
                <a:t>State</a:t>
              </a:r>
            </a:p>
          </p:txBody>
        </p:sp>
        <p:sp>
          <p:nvSpPr>
            <p:cNvPr id="422992" name="Text Box 80"/>
            <p:cNvSpPr txBox="1">
              <a:spLocks noChangeArrowheads="1"/>
            </p:cNvSpPr>
            <p:nvPr/>
          </p:nvSpPr>
          <p:spPr bwMode="auto">
            <a:xfrm>
              <a:off x="3084" y="2273"/>
              <a:ext cx="499"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宋体" panose="02010600030101010101" pitchFamily="2" charset="-122"/>
                </a:rPr>
                <a:t>State</a:t>
              </a:r>
            </a:p>
          </p:txBody>
        </p:sp>
      </p:grpSp>
      <p:sp>
        <p:nvSpPr>
          <p:cNvPr id="41" name="矩形 40"/>
          <p:cNvSpPr/>
          <p:nvPr/>
        </p:nvSpPr>
        <p:spPr>
          <a:xfrm>
            <a:off x="5824122" y="69996"/>
            <a:ext cx="2948243" cy="461665"/>
          </a:xfrm>
          <a:prstGeom prst="rect">
            <a:avLst/>
          </a:prstGeom>
        </p:spPr>
        <p:txBody>
          <a:bodyPr wrap="none">
            <a:spAutoFit/>
          </a:bodyPr>
          <a:lstStyle/>
          <a:p>
            <a:r>
              <a:rPr lang="zh-CN" altLang="en-US" sz="2400" b="1" dirty="0" smtClean="0">
                <a:latin typeface="Times New Roman" panose="02020603050405020304" pitchFamily="18" charset="0"/>
              </a:rPr>
              <a:t>逻辑关系的表示</a:t>
            </a:r>
            <a:r>
              <a:rPr lang="en-US" altLang="zh-CN" sz="2400" b="1" dirty="0" smtClean="0">
                <a:latin typeface="Times New Roman" panose="02020603050405020304" pitchFamily="18" charset="0"/>
              </a:rPr>
              <a:t>(1/7)</a:t>
            </a:r>
            <a:endParaRPr lang="zh-CN" altLang="en-US" sz="2400" dirty="0"/>
          </a:p>
        </p:txBody>
      </p:sp>
    </p:spTree>
    <p:extLst>
      <p:ext uri="{BB962C8B-B14F-4D97-AF65-F5344CB8AC3E}">
        <p14:creationId xmlns:p14="http://schemas.microsoft.com/office/powerpoint/2010/main" val="123610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Effect transition="in" filter="fade">
                                      <p:cBhvr>
                                        <p:cTn id="7" dur="1000"/>
                                        <p:tgtEl>
                                          <p:spTgt spid="422915">
                                            <p:txEl>
                                              <p:pRg st="1" end="1"/>
                                            </p:txEl>
                                          </p:spTgt>
                                        </p:tgtEl>
                                      </p:cBhvr>
                                    </p:animEffect>
                                    <p:anim calcmode="lin" valueType="num">
                                      <p:cBhvr>
                                        <p:cTn id="8" dur="1000" fill="hold"/>
                                        <p:tgtEl>
                                          <p:spTgt spid="4229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229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2915">
                                            <p:txEl>
                                              <p:pRg st="2" end="2"/>
                                            </p:txEl>
                                          </p:spTgt>
                                        </p:tgtEl>
                                        <p:attrNameLst>
                                          <p:attrName>style.visibility</p:attrName>
                                        </p:attrNameLst>
                                      </p:cBhvr>
                                      <p:to>
                                        <p:strVal val="visible"/>
                                      </p:to>
                                    </p:set>
                                    <p:animEffect transition="in" filter="fade">
                                      <p:cBhvr>
                                        <p:cTn id="14" dur="1000"/>
                                        <p:tgtEl>
                                          <p:spTgt spid="422915">
                                            <p:txEl>
                                              <p:pRg st="2" end="2"/>
                                            </p:txEl>
                                          </p:spTgt>
                                        </p:tgtEl>
                                      </p:cBhvr>
                                    </p:animEffect>
                                    <p:anim calcmode="lin" valueType="num">
                                      <p:cBhvr>
                                        <p:cTn id="15" dur="1000" fill="hold"/>
                                        <p:tgtEl>
                                          <p:spTgt spid="4229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229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22955"/>
                                        </p:tgtEl>
                                        <p:attrNameLst>
                                          <p:attrName>style.visibility</p:attrName>
                                        </p:attrNameLst>
                                      </p:cBhvr>
                                      <p:to>
                                        <p:strVal val="visible"/>
                                      </p:to>
                                    </p:set>
                                    <p:animEffect transition="in" filter="fade">
                                      <p:cBhvr>
                                        <p:cTn id="21" dur="1000"/>
                                        <p:tgtEl>
                                          <p:spTgt spid="422955"/>
                                        </p:tgtEl>
                                      </p:cBhvr>
                                    </p:animEffect>
                                    <p:anim calcmode="lin" valueType="num">
                                      <p:cBhvr>
                                        <p:cTn id="22" dur="1000" fill="hold"/>
                                        <p:tgtEl>
                                          <p:spTgt spid="422955"/>
                                        </p:tgtEl>
                                        <p:attrNameLst>
                                          <p:attrName>ppt_x</p:attrName>
                                        </p:attrNameLst>
                                      </p:cBhvr>
                                      <p:tavLst>
                                        <p:tav tm="0">
                                          <p:val>
                                            <p:strVal val="#ppt_x"/>
                                          </p:val>
                                        </p:tav>
                                        <p:tav tm="100000">
                                          <p:val>
                                            <p:strVal val="#ppt_x"/>
                                          </p:val>
                                        </p:tav>
                                      </p:tavLst>
                                    </p:anim>
                                    <p:anim calcmode="lin" valueType="num">
                                      <p:cBhvr>
                                        <p:cTn id="23" dur="1000" fill="hold"/>
                                        <p:tgtEl>
                                          <p:spTgt spid="4229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22915">
                                            <p:txEl>
                                              <p:pRg st="3" end="3"/>
                                            </p:txEl>
                                          </p:spTgt>
                                        </p:tgtEl>
                                        <p:attrNameLst>
                                          <p:attrName>style.visibility</p:attrName>
                                        </p:attrNameLst>
                                      </p:cBhvr>
                                      <p:to>
                                        <p:strVal val="visible"/>
                                      </p:to>
                                    </p:set>
                                    <p:animEffect transition="in" filter="fade">
                                      <p:cBhvr>
                                        <p:cTn id="28" dur="1000"/>
                                        <p:tgtEl>
                                          <p:spTgt spid="422915">
                                            <p:txEl>
                                              <p:pRg st="3" end="3"/>
                                            </p:txEl>
                                          </p:spTgt>
                                        </p:tgtEl>
                                      </p:cBhvr>
                                    </p:animEffect>
                                    <p:anim calcmode="lin" valueType="num">
                                      <p:cBhvr>
                                        <p:cTn id="29" dur="1000" fill="hold"/>
                                        <p:tgtEl>
                                          <p:spTgt spid="4229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22915">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22915">
                                            <p:txEl>
                                              <p:pRg st="4" end="4"/>
                                            </p:txEl>
                                          </p:spTgt>
                                        </p:tgtEl>
                                        <p:attrNameLst>
                                          <p:attrName>style.visibility</p:attrName>
                                        </p:attrNameLst>
                                      </p:cBhvr>
                                      <p:to>
                                        <p:strVal val="visible"/>
                                      </p:to>
                                    </p:set>
                                    <p:animEffect transition="in" filter="fade">
                                      <p:cBhvr>
                                        <p:cTn id="33" dur="1000"/>
                                        <p:tgtEl>
                                          <p:spTgt spid="422915">
                                            <p:txEl>
                                              <p:pRg st="4" end="4"/>
                                            </p:txEl>
                                          </p:spTgt>
                                        </p:tgtEl>
                                      </p:cBhvr>
                                    </p:animEffect>
                                    <p:anim calcmode="lin" valueType="num">
                                      <p:cBhvr>
                                        <p:cTn id="34" dur="1000" fill="hold"/>
                                        <p:tgtEl>
                                          <p:spTgt spid="42291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22915">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22915">
                                            <p:txEl>
                                              <p:pRg st="5" end="5"/>
                                            </p:txEl>
                                          </p:spTgt>
                                        </p:tgtEl>
                                        <p:attrNameLst>
                                          <p:attrName>style.visibility</p:attrName>
                                        </p:attrNameLst>
                                      </p:cBhvr>
                                      <p:to>
                                        <p:strVal val="visible"/>
                                      </p:to>
                                    </p:set>
                                    <p:animEffect transition="in" filter="fade">
                                      <p:cBhvr>
                                        <p:cTn id="38" dur="1000"/>
                                        <p:tgtEl>
                                          <p:spTgt spid="422915">
                                            <p:txEl>
                                              <p:pRg st="5" end="5"/>
                                            </p:txEl>
                                          </p:spTgt>
                                        </p:tgtEl>
                                      </p:cBhvr>
                                    </p:animEffect>
                                    <p:anim calcmode="lin" valueType="num">
                                      <p:cBhvr>
                                        <p:cTn id="39" dur="1000" fill="hold"/>
                                        <p:tgtEl>
                                          <p:spTgt spid="42291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422915">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22915">
                                            <p:txEl>
                                              <p:pRg st="6" end="6"/>
                                            </p:txEl>
                                          </p:spTgt>
                                        </p:tgtEl>
                                        <p:attrNameLst>
                                          <p:attrName>style.visibility</p:attrName>
                                        </p:attrNameLst>
                                      </p:cBhvr>
                                      <p:to>
                                        <p:strVal val="visible"/>
                                      </p:to>
                                    </p:set>
                                    <p:animEffect transition="in" filter="fade">
                                      <p:cBhvr>
                                        <p:cTn id="43" dur="1000"/>
                                        <p:tgtEl>
                                          <p:spTgt spid="422915">
                                            <p:txEl>
                                              <p:pRg st="6" end="6"/>
                                            </p:txEl>
                                          </p:spTgt>
                                        </p:tgtEl>
                                      </p:cBhvr>
                                    </p:animEffect>
                                    <p:anim calcmode="lin" valueType="num">
                                      <p:cBhvr>
                                        <p:cTn id="44" dur="1000" fill="hold"/>
                                        <p:tgtEl>
                                          <p:spTgt spid="42291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422915">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22915">
                                            <p:txEl>
                                              <p:pRg st="7" end="7"/>
                                            </p:txEl>
                                          </p:spTgt>
                                        </p:tgtEl>
                                        <p:attrNameLst>
                                          <p:attrName>style.visibility</p:attrName>
                                        </p:attrNameLst>
                                      </p:cBhvr>
                                      <p:to>
                                        <p:strVal val="visible"/>
                                      </p:to>
                                    </p:set>
                                    <p:animEffect transition="in" filter="fade">
                                      <p:cBhvr>
                                        <p:cTn id="48" dur="1000"/>
                                        <p:tgtEl>
                                          <p:spTgt spid="422915">
                                            <p:txEl>
                                              <p:pRg st="7" end="7"/>
                                            </p:txEl>
                                          </p:spTgt>
                                        </p:tgtEl>
                                      </p:cBhvr>
                                    </p:animEffect>
                                    <p:anim calcmode="lin" valueType="num">
                                      <p:cBhvr>
                                        <p:cTn id="49" dur="1000" fill="hold"/>
                                        <p:tgtEl>
                                          <p:spTgt spid="42291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42291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Grp="1" noChangeArrowheads="1"/>
          </p:cNvSpPr>
          <p:nvPr>
            <p:ph type="body" idx="4294967295"/>
          </p:nvPr>
        </p:nvSpPr>
        <p:spPr>
          <a:xfrm>
            <a:off x="-8420" y="589955"/>
            <a:ext cx="8252828" cy="1902942"/>
          </a:xfrm>
        </p:spPr>
        <p:txBody>
          <a:bodyPr>
            <a:normAutofit/>
          </a:bodyPr>
          <a:lstStyle/>
          <a:p>
            <a:pPr lvl="1">
              <a:lnSpc>
                <a:spcPct val="110000"/>
              </a:lnSpc>
              <a:spcBef>
                <a:spcPts val="600"/>
              </a:spcBef>
              <a:buClr>
                <a:schemeClr val="hlink"/>
              </a:buClr>
              <a:buFont typeface="Wingdings" panose="05000000000000000000" pitchFamily="2" charset="2"/>
              <a:buChar char="ü"/>
            </a:pPr>
            <a:r>
              <a:rPr lang="zh-CN" altLang="en-US" sz="2400" b="1" dirty="0" smtClean="0">
                <a:solidFill>
                  <a:srgbClr val="006600"/>
                </a:solidFill>
                <a:latin typeface="Times New Roman" panose="02020603050405020304" pitchFamily="18" charset="0"/>
                <a:ea typeface="隶书" panose="02010509060101010101" pitchFamily="49" charset="-122"/>
              </a:rPr>
              <a:t>否定的</a:t>
            </a:r>
            <a:r>
              <a:rPr lang="zh-CN" altLang="en-US" sz="2400" b="1" dirty="0">
                <a:solidFill>
                  <a:srgbClr val="006600"/>
                </a:solidFill>
                <a:latin typeface="Times New Roman" panose="02020603050405020304" pitchFamily="18" charset="0"/>
                <a:ea typeface="隶书" panose="02010509060101010101" pitchFamily="49" charset="-122"/>
              </a:rPr>
              <a:t>表示：</a:t>
            </a:r>
          </a:p>
          <a:p>
            <a:pPr lvl="2">
              <a:lnSpc>
                <a:spcPct val="110000"/>
              </a:lnSpc>
              <a:spcBef>
                <a:spcPts val="600"/>
              </a:spcBef>
              <a:buClr>
                <a:srgbClr val="5226AA"/>
              </a:buClr>
              <a:buFont typeface="Wingdings" panose="05000000000000000000" pitchFamily="2" charset="2"/>
              <a:buChar char="p"/>
            </a:pPr>
            <a:r>
              <a:rPr lang="zh-CN" altLang="en-US" sz="2400" b="1" dirty="0">
                <a:solidFill>
                  <a:srgbClr val="3E1D81"/>
                </a:solidFill>
                <a:latin typeface="隶书" panose="02010509060101010101" pitchFamily="49" charset="-122"/>
                <a:ea typeface="隶书" panose="02010509060101010101" pitchFamily="49" charset="-122"/>
              </a:rPr>
              <a:t>基本语义关系的否定：</a:t>
            </a:r>
            <a:r>
              <a:rPr lang="zh-CN" altLang="en-US" sz="2400" b="1" dirty="0">
                <a:latin typeface="Times New Roman" panose="02020603050405020304" pitchFamily="18" charset="0"/>
                <a:ea typeface="宋体" panose="02010600030101010101" pitchFamily="2" charset="-122"/>
              </a:rPr>
              <a:t>可通过在有向弧上直接标注该基本语义关系的否定的方法来解决。</a:t>
            </a:r>
          </a:p>
          <a:p>
            <a:pPr lvl="2">
              <a:lnSpc>
                <a:spcPct val="110000"/>
              </a:lnSpc>
              <a:spcBef>
                <a:spcPts val="600"/>
              </a:spcBef>
              <a:buClr>
                <a:srgbClr val="5226AA"/>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例如：用语义网络表示“书不在桌子上”</a:t>
            </a:r>
            <a:endParaRPr lang="zh-CN" altLang="en-US" sz="2000" b="1" dirty="0">
              <a:solidFill>
                <a:srgbClr val="3E1D81"/>
              </a:solidFill>
              <a:latin typeface="Times New Roman" panose="02020603050405020304" pitchFamily="18" charset="0"/>
              <a:ea typeface="宋体" panose="02010600030101010101" pitchFamily="2" charset="-122"/>
            </a:endParaRPr>
          </a:p>
          <a:p>
            <a:pPr lvl="2">
              <a:lnSpc>
                <a:spcPct val="110000"/>
              </a:lnSpc>
              <a:spcBef>
                <a:spcPts val="600"/>
              </a:spcBef>
              <a:buClr>
                <a:srgbClr val="5226AA"/>
              </a:buClr>
              <a:buFont typeface="Wingdings" panose="05000000000000000000" pitchFamily="2" charset="2"/>
              <a:buChar char="p"/>
            </a:pPr>
            <a:endParaRPr lang="zh-CN" altLang="en-US" b="1" dirty="0">
              <a:solidFill>
                <a:srgbClr val="3E1D81"/>
              </a:solidFill>
              <a:latin typeface="Times New Roman" panose="02020603050405020304" pitchFamily="18" charset="0"/>
              <a:ea typeface="宋体" panose="02010600030101010101" pitchFamily="2" charset="-122"/>
            </a:endParaRPr>
          </a:p>
          <a:p>
            <a:pPr lvl="1">
              <a:lnSpc>
                <a:spcPct val="110000"/>
              </a:lnSpc>
              <a:spcBef>
                <a:spcPts val="600"/>
              </a:spcBef>
              <a:buClr>
                <a:schemeClr val="hlink"/>
              </a:buClr>
              <a:buFont typeface="Wingdings" panose="05000000000000000000" pitchFamily="2" charset="2"/>
              <a:buChar char="ü"/>
            </a:pPr>
            <a:endParaRPr lang="zh-CN" altLang="en-US" sz="2000" b="1" dirty="0">
              <a:solidFill>
                <a:srgbClr val="3E1D81"/>
              </a:solidFill>
              <a:ea typeface="宋体" panose="02010600030101010101" pitchFamily="2" charset="-122"/>
            </a:endParaRPr>
          </a:p>
        </p:txBody>
      </p:sp>
      <p:grpSp>
        <p:nvGrpSpPr>
          <p:cNvPr id="470020" name="Group 4"/>
          <p:cNvGrpSpPr>
            <a:grpSpLocks/>
          </p:cNvGrpSpPr>
          <p:nvPr/>
        </p:nvGrpSpPr>
        <p:grpSpPr bwMode="auto">
          <a:xfrm>
            <a:off x="2359063" y="2359998"/>
            <a:ext cx="4038600" cy="599337"/>
            <a:chOff x="1860" y="2169"/>
            <a:chExt cx="2316" cy="261"/>
          </a:xfrm>
        </p:grpSpPr>
        <p:sp>
          <p:nvSpPr>
            <p:cNvPr id="470021" name="Text Box 5"/>
            <p:cNvSpPr txBox="1">
              <a:spLocks noChangeArrowheads="1"/>
            </p:cNvSpPr>
            <p:nvPr/>
          </p:nvSpPr>
          <p:spPr bwMode="auto">
            <a:xfrm>
              <a:off x="1860" y="2256"/>
              <a:ext cx="348" cy="17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zh-CN" altLang="en-US" sz="2000" b="1">
                  <a:latin typeface="Arial" panose="020B0604020202020204" pitchFamily="34" charset="0"/>
                  <a:ea typeface="宋体" panose="02010600030101010101" pitchFamily="2" charset="-122"/>
                </a:rPr>
                <a:t>书</a:t>
              </a:r>
            </a:p>
          </p:txBody>
        </p:sp>
        <p:sp>
          <p:nvSpPr>
            <p:cNvPr id="470022" name="Text Box 6"/>
            <p:cNvSpPr txBox="1">
              <a:spLocks noChangeArrowheads="1"/>
            </p:cNvSpPr>
            <p:nvPr/>
          </p:nvSpPr>
          <p:spPr bwMode="auto">
            <a:xfrm>
              <a:off x="3682" y="2256"/>
              <a:ext cx="494" cy="17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zh-CN" altLang="en-US" sz="2000" b="1" dirty="0">
                  <a:latin typeface="Arial" panose="020B0604020202020204" pitchFamily="34" charset="0"/>
                  <a:ea typeface="宋体" panose="02010600030101010101" pitchFamily="2" charset="-122"/>
                </a:rPr>
                <a:t>桌子</a:t>
              </a:r>
            </a:p>
          </p:txBody>
        </p:sp>
        <p:sp>
          <p:nvSpPr>
            <p:cNvPr id="470023" name="Line 7"/>
            <p:cNvSpPr>
              <a:spLocks noChangeShapeType="1"/>
            </p:cNvSpPr>
            <p:nvPr/>
          </p:nvSpPr>
          <p:spPr bwMode="auto">
            <a:xfrm>
              <a:off x="2206" y="2381"/>
              <a:ext cx="14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600"/>
                </a:spcBef>
              </a:pPr>
              <a:endParaRPr lang="zh-CN" altLang="en-US"/>
            </a:p>
          </p:txBody>
        </p:sp>
        <p:sp>
          <p:nvSpPr>
            <p:cNvPr id="470024" name="Text Box 8"/>
            <p:cNvSpPr txBox="1">
              <a:spLocks noChangeArrowheads="1"/>
            </p:cNvSpPr>
            <p:nvPr/>
          </p:nvSpPr>
          <p:spPr bwMode="auto">
            <a:xfrm>
              <a:off x="2418" y="2169"/>
              <a:ext cx="1182"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altLang="zh-CN" b="1" dirty="0" smtClean="0">
                  <a:solidFill>
                    <a:srgbClr val="FF0000"/>
                  </a:solidFill>
                  <a:latin typeface="Arial" panose="020B0604020202020204" pitchFamily="34" charset="0"/>
                  <a:ea typeface="宋体" panose="02010600030101010101" pitchFamily="2" charset="-122"/>
                </a:rPr>
                <a:t>~Located-on</a:t>
              </a:r>
              <a:endParaRPr lang="en-US" altLang="zh-CN" dirty="0">
                <a:solidFill>
                  <a:srgbClr val="FF0000"/>
                </a:solidFill>
                <a:latin typeface="Arial" panose="020B0604020202020204" pitchFamily="34" charset="0"/>
                <a:ea typeface="宋体" panose="02010600030101010101" pitchFamily="2" charset="-122"/>
              </a:endParaRPr>
            </a:p>
          </p:txBody>
        </p:sp>
      </p:grpSp>
      <p:grpSp>
        <p:nvGrpSpPr>
          <p:cNvPr id="8" name="Group 35"/>
          <p:cNvGrpSpPr>
            <a:grpSpLocks/>
          </p:cNvGrpSpPr>
          <p:nvPr/>
        </p:nvGrpSpPr>
        <p:grpSpPr bwMode="auto">
          <a:xfrm>
            <a:off x="1771869" y="4221088"/>
            <a:ext cx="5181600" cy="2133600"/>
            <a:chOff x="1680" y="3216"/>
            <a:chExt cx="2784" cy="973"/>
          </a:xfrm>
        </p:grpSpPr>
        <p:sp>
          <p:nvSpPr>
            <p:cNvPr id="9" name="Rectangle 12"/>
            <p:cNvSpPr>
              <a:spLocks noChangeArrowheads="1"/>
            </p:cNvSpPr>
            <p:nvPr/>
          </p:nvSpPr>
          <p:spPr bwMode="auto">
            <a:xfrm>
              <a:off x="2717" y="3216"/>
              <a:ext cx="595" cy="17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ts val="600"/>
                </a:spcBef>
              </a:pPr>
              <a:r>
                <a:rPr lang="zh-CN" altLang="en-US" b="1">
                  <a:ea typeface="宋体" panose="02010600030101010101" pitchFamily="2" charset="-122"/>
                </a:rPr>
                <a:t>一本书</a:t>
              </a:r>
            </a:p>
          </p:txBody>
        </p:sp>
        <p:sp>
          <p:nvSpPr>
            <p:cNvPr id="10" name="Rectangle 13"/>
            <p:cNvSpPr>
              <a:spLocks noChangeArrowheads="1"/>
            </p:cNvSpPr>
            <p:nvPr/>
          </p:nvSpPr>
          <p:spPr bwMode="auto">
            <a:xfrm>
              <a:off x="1680" y="3592"/>
              <a:ext cx="497" cy="20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ts val="600"/>
                </a:spcBef>
              </a:pPr>
              <a:r>
                <a:rPr lang="zh-CN" altLang="en-US" b="1">
                  <a:ea typeface="宋体" panose="02010600030101010101" pitchFamily="2" charset="-122"/>
                </a:rPr>
                <a:t>小王</a:t>
              </a:r>
            </a:p>
          </p:txBody>
        </p:sp>
        <p:sp>
          <p:nvSpPr>
            <p:cNvPr id="11" name="Rectangle 14"/>
            <p:cNvSpPr>
              <a:spLocks noChangeArrowheads="1"/>
            </p:cNvSpPr>
            <p:nvPr/>
          </p:nvSpPr>
          <p:spPr bwMode="auto">
            <a:xfrm>
              <a:off x="2832" y="3592"/>
              <a:ext cx="382" cy="20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ts val="600"/>
                </a:spcBef>
              </a:pPr>
              <a:r>
                <a:rPr lang="zh-CN" altLang="en-US" b="1">
                  <a:solidFill>
                    <a:srgbClr val="006600"/>
                  </a:solidFill>
                  <a:ea typeface="宋体" panose="02010600030101010101" pitchFamily="2" charset="-122"/>
                </a:rPr>
                <a:t>给</a:t>
              </a:r>
            </a:p>
          </p:txBody>
        </p:sp>
        <p:sp>
          <p:nvSpPr>
            <p:cNvPr id="12" name="Rectangle 15"/>
            <p:cNvSpPr>
              <a:spLocks noChangeArrowheads="1"/>
            </p:cNvSpPr>
            <p:nvPr/>
          </p:nvSpPr>
          <p:spPr bwMode="auto">
            <a:xfrm>
              <a:off x="4001" y="3592"/>
              <a:ext cx="463" cy="20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ts val="600"/>
                </a:spcBef>
              </a:pPr>
              <a:r>
                <a:rPr lang="zh-CN" altLang="en-US" b="1">
                  <a:ea typeface="宋体" panose="02010600030101010101" pitchFamily="2" charset="-122"/>
                </a:rPr>
                <a:t>小林</a:t>
              </a:r>
            </a:p>
          </p:txBody>
        </p:sp>
        <p:sp>
          <p:nvSpPr>
            <p:cNvPr id="13" name="Line 16"/>
            <p:cNvSpPr>
              <a:spLocks noChangeShapeType="1"/>
            </p:cNvSpPr>
            <p:nvPr/>
          </p:nvSpPr>
          <p:spPr bwMode="auto">
            <a:xfrm flipV="1">
              <a:off x="3024" y="3386"/>
              <a:ext cx="0" cy="20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600"/>
                </a:spcBef>
              </a:pPr>
              <a:endParaRPr lang="zh-CN" altLang="en-US"/>
            </a:p>
          </p:txBody>
        </p:sp>
        <p:sp>
          <p:nvSpPr>
            <p:cNvPr id="14" name="Line 17"/>
            <p:cNvSpPr>
              <a:spLocks noChangeShapeType="1"/>
            </p:cNvSpPr>
            <p:nvPr/>
          </p:nvSpPr>
          <p:spPr bwMode="auto">
            <a:xfrm flipH="1">
              <a:off x="2160" y="3696"/>
              <a:ext cx="6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600"/>
                </a:spcBef>
              </a:pPr>
              <a:endParaRPr lang="zh-CN" altLang="en-US"/>
            </a:p>
          </p:txBody>
        </p:sp>
        <p:sp>
          <p:nvSpPr>
            <p:cNvPr id="15" name="Line 18"/>
            <p:cNvSpPr>
              <a:spLocks noChangeShapeType="1"/>
            </p:cNvSpPr>
            <p:nvPr/>
          </p:nvSpPr>
          <p:spPr bwMode="auto">
            <a:xfrm>
              <a:off x="3213" y="3695"/>
              <a:ext cx="771"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600"/>
                </a:spcBef>
              </a:pPr>
              <a:endParaRPr lang="zh-CN" altLang="en-US"/>
            </a:p>
          </p:txBody>
        </p:sp>
        <p:sp>
          <p:nvSpPr>
            <p:cNvPr id="16" name="Text Box 19"/>
            <p:cNvSpPr txBox="1">
              <a:spLocks noChangeArrowheads="1"/>
            </p:cNvSpPr>
            <p:nvPr/>
          </p:nvSpPr>
          <p:spPr bwMode="auto">
            <a:xfrm>
              <a:off x="2710" y="3413"/>
              <a:ext cx="3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ts val="600"/>
                </a:spcBef>
              </a:pPr>
              <a:r>
                <a:rPr lang="en-US" altLang="zh-CN" b="1">
                  <a:ea typeface="宋体" panose="02010600030101010101" pitchFamily="2" charset="-122"/>
                </a:rPr>
                <a:t>Gift</a:t>
              </a:r>
            </a:p>
          </p:txBody>
        </p:sp>
        <p:sp>
          <p:nvSpPr>
            <p:cNvPr id="17" name="Text Box 20"/>
            <p:cNvSpPr txBox="1">
              <a:spLocks noChangeArrowheads="1"/>
            </p:cNvSpPr>
            <p:nvPr/>
          </p:nvSpPr>
          <p:spPr bwMode="auto">
            <a:xfrm>
              <a:off x="3342" y="3504"/>
              <a:ext cx="64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ts val="600"/>
                </a:spcBef>
              </a:pPr>
              <a:r>
                <a:rPr lang="en-US" altLang="zh-CN" b="1">
                  <a:ea typeface="宋体" panose="02010600030101010101" pitchFamily="2" charset="-122"/>
                </a:rPr>
                <a:t>Receiver</a:t>
              </a:r>
            </a:p>
          </p:txBody>
        </p:sp>
        <p:sp>
          <p:nvSpPr>
            <p:cNvPr id="18" name="Text Box 21"/>
            <p:cNvSpPr txBox="1">
              <a:spLocks noChangeArrowheads="1"/>
            </p:cNvSpPr>
            <p:nvPr/>
          </p:nvSpPr>
          <p:spPr bwMode="auto">
            <a:xfrm>
              <a:off x="2208" y="3504"/>
              <a:ext cx="54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ts val="600"/>
                </a:spcBef>
              </a:pPr>
              <a:r>
                <a:rPr lang="en-US" altLang="zh-CN" b="1">
                  <a:ea typeface="宋体" panose="02010600030101010101" pitchFamily="2" charset="-122"/>
                </a:rPr>
                <a:t>Giver</a:t>
              </a:r>
            </a:p>
          </p:txBody>
        </p:sp>
        <p:sp>
          <p:nvSpPr>
            <p:cNvPr id="19" name="Rectangle 33"/>
            <p:cNvSpPr>
              <a:spLocks noChangeArrowheads="1"/>
            </p:cNvSpPr>
            <p:nvPr/>
          </p:nvSpPr>
          <p:spPr bwMode="auto">
            <a:xfrm>
              <a:off x="2832" y="3984"/>
              <a:ext cx="384" cy="20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ts val="600"/>
                </a:spcBef>
              </a:pPr>
              <a:r>
                <a:rPr lang="zh-CN" altLang="en-US" b="1">
                  <a:solidFill>
                    <a:srgbClr val="FF0000"/>
                  </a:solidFill>
                  <a:ea typeface="宋体" panose="02010600030101010101" pitchFamily="2" charset="-122"/>
                </a:rPr>
                <a:t>非</a:t>
              </a:r>
            </a:p>
          </p:txBody>
        </p:sp>
        <p:sp>
          <p:nvSpPr>
            <p:cNvPr id="20" name="Line 34"/>
            <p:cNvSpPr>
              <a:spLocks noChangeShapeType="1"/>
            </p:cNvSpPr>
            <p:nvPr/>
          </p:nvSpPr>
          <p:spPr bwMode="auto">
            <a:xfrm flipV="1">
              <a:off x="3024" y="3778"/>
              <a:ext cx="0" cy="20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600"/>
                </a:spcBef>
              </a:pPr>
              <a:endParaRPr lang="zh-CN" altLang="en-US"/>
            </a:p>
          </p:txBody>
        </p:sp>
      </p:grpSp>
      <p:sp>
        <p:nvSpPr>
          <p:cNvPr id="21" name="Rectangle 3"/>
          <p:cNvSpPr txBox="1">
            <a:spLocks noChangeArrowheads="1"/>
          </p:cNvSpPr>
          <p:nvPr/>
        </p:nvSpPr>
        <p:spPr>
          <a:xfrm>
            <a:off x="14808" y="3200285"/>
            <a:ext cx="8949680" cy="2893011"/>
          </a:xfrm>
          <a:prstGeom prst="rect">
            <a:avLst/>
          </a:prstGeom>
        </p:spPr>
        <p:txBody>
          <a:bodyPr vert="horz" lIns="91440" tIns="45720" rIns="91440" bIns="45720" rtlCol="0">
            <a:normAutofit/>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lvl="2">
              <a:spcBef>
                <a:spcPts val="600"/>
              </a:spcBef>
              <a:buClr>
                <a:srgbClr val="5226AA"/>
              </a:buClr>
              <a:buFont typeface="Wingdings" panose="05000000000000000000" pitchFamily="2" charset="2"/>
              <a:buChar char="p"/>
            </a:pPr>
            <a:r>
              <a:rPr lang="zh-CN" altLang="en-US" sz="2400" b="1" dirty="0" smtClean="0">
                <a:solidFill>
                  <a:srgbClr val="3E1D81"/>
                </a:solidFill>
                <a:latin typeface="隶书" panose="02010509060101010101" pitchFamily="49" charset="-122"/>
                <a:ea typeface="隶书" panose="02010509060101010101" pitchFamily="49" charset="-122"/>
              </a:rPr>
              <a:t>一般语义关系的否定：</a:t>
            </a:r>
            <a:r>
              <a:rPr lang="zh-CN" altLang="en-US" sz="2400" b="1" dirty="0" smtClean="0">
                <a:latin typeface="Times New Roman" panose="02020603050405020304" pitchFamily="18" charset="0"/>
                <a:ea typeface="宋体" panose="02010600030101010101" pitchFamily="2" charset="-122"/>
              </a:rPr>
              <a:t>可通过引进</a:t>
            </a:r>
            <a:r>
              <a:rPr lang="zh-CN" altLang="en-US" sz="2400" b="1" dirty="0" smtClean="0">
                <a:solidFill>
                  <a:srgbClr val="FF0000"/>
                </a:solidFill>
                <a:latin typeface="Times New Roman" panose="02020603050405020304" pitchFamily="18" charset="0"/>
                <a:ea typeface="宋体" panose="02010600030101010101" pitchFamily="2" charset="-122"/>
              </a:rPr>
              <a:t>“非”节点</a:t>
            </a:r>
            <a:r>
              <a:rPr lang="zh-CN" altLang="en-US" sz="2400" b="1" dirty="0" smtClean="0">
                <a:latin typeface="Times New Roman" panose="02020603050405020304" pitchFamily="18" charset="0"/>
                <a:ea typeface="宋体" panose="02010600030101010101" pitchFamily="2" charset="-122"/>
              </a:rPr>
              <a:t>来表示</a:t>
            </a:r>
          </a:p>
          <a:p>
            <a:pPr lvl="2">
              <a:spcBef>
                <a:spcPts val="600"/>
              </a:spcBef>
              <a:buClr>
                <a:srgbClr val="5226AA"/>
              </a:buClr>
              <a:buFont typeface="Wingdings" panose="05000000000000000000" pitchFamily="2" charset="2"/>
              <a:buChar char="p"/>
            </a:pPr>
            <a:r>
              <a:rPr lang="zh-CN" altLang="en-US" sz="2400" b="1" dirty="0" smtClean="0">
                <a:solidFill>
                  <a:srgbClr val="3E1D81"/>
                </a:solidFill>
                <a:latin typeface="Times New Roman" panose="02020603050405020304" pitchFamily="18" charset="0"/>
                <a:ea typeface="宋体" panose="02010600030101010101" pitchFamily="2" charset="-122"/>
              </a:rPr>
              <a:t>例如： 用语义网络表示 “小王没有给小林一本书”</a:t>
            </a:r>
          </a:p>
          <a:p>
            <a:pPr lvl="2">
              <a:spcBef>
                <a:spcPts val="600"/>
              </a:spcBef>
              <a:buClr>
                <a:srgbClr val="5226AA"/>
              </a:buClr>
              <a:buFont typeface="Wingdings" panose="05000000000000000000" pitchFamily="2" charset="2"/>
              <a:buChar char="p"/>
            </a:pPr>
            <a:endParaRPr lang="zh-CN" altLang="en-US" sz="2400" b="1" dirty="0" smtClean="0">
              <a:solidFill>
                <a:srgbClr val="3E1D81"/>
              </a:solidFill>
              <a:latin typeface="Times New Roman" panose="02020603050405020304" pitchFamily="18" charset="0"/>
              <a:ea typeface="宋体" panose="02010600030101010101" pitchFamily="2" charset="-122"/>
            </a:endParaRPr>
          </a:p>
          <a:p>
            <a:pPr lvl="1">
              <a:spcBef>
                <a:spcPts val="600"/>
              </a:spcBef>
              <a:buClr>
                <a:schemeClr val="hlink"/>
              </a:buClr>
              <a:buFont typeface="Wingdings" panose="05000000000000000000" pitchFamily="2" charset="2"/>
              <a:buChar char="ü"/>
            </a:pPr>
            <a:endParaRPr lang="zh-CN" altLang="en-US" sz="2000" b="1" dirty="0">
              <a:solidFill>
                <a:srgbClr val="3E1D81"/>
              </a:solidFill>
              <a:ea typeface="宋体" panose="02010600030101010101" pitchFamily="2" charset="-122"/>
            </a:endParaRPr>
          </a:p>
        </p:txBody>
      </p:sp>
      <p:sp>
        <p:nvSpPr>
          <p:cNvPr id="22" name="矩形 21"/>
          <p:cNvSpPr/>
          <p:nvPr/>
        </p:nvSpPr>
        <p:spPr>
          <a:xfrm>
            <a:off x="5824122" y="69996"/>
            <a:ext cx="2948243" cy="461665"/>
          </a:xfrm>
          <a:prstGeom prst="rect">
            <a:avLst/>
          </a:prstGeom>
        </p:spPr>
        <p:txBody>
          <a:bodyPr wrap="none">
            <a:spAutoFit/>
          </a:bodyPr>
          <a:lstStyle/>
          <a:p>
            <a:r>
              <a:rPr lang="zh-CN" altLang="en-US" sz="2400" b="1" dirty="0" smtClean="0">
                <a:latin typeface="Times New Roman" panose="02020603050405020304" pitchFamily="18" charset="0"/>
              </a:rPr>
              <a:t>逻辑关系的表示</a:t>
            </a:r>
            <a:r>
              <a:rPr lang="en-US" altLang="zh-CN" sz="2400" b="1" dirty="0" smtClean="0">
                <a:latin typeface="Times New Roman" panose="02020603050405020304" pitchFamily="18" charset="0"/>
              </a:rPr>
              <a:t>(2/7)</a:t>
            </a:r>
            <a:endParaRPr lang="zh-CN" altLang="en-US" sz="2400" dirty="0"/>
          </a:p>
        </p:txBody>
      </p:sp>
    </p:spTree>
    <p:extLst>
      <p:ext uri="{BB962C8B-B14F-4D97-AF65-F5344CB8AC3E}">
        <p14:creationId xmlns:p14="http://schemas.microsoft.com/office/powerpoint/2010/main" val="73736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fade">
                                      <p:cBhvr>
                                        <p:cTn id="7" dur="1000"/>
                                        <p:tgtEl>
                                          <p:spTgt spid="470019">
                                            <p:txEl>
                                              <p:pRg st="0" end="0"/>
                                            </p:txEl>
                                          </p:spTgt>
                                        </p:tgtEl>
                                      </p:cBhvr>
                                    </p:animEffect>
                                    <p:anim calcmode="lin" valueType="num">
                                      <p:cBhvr>
                                        <p:cTn id="8" dur="1000" fill="hold"/>
                                        <p:tgtEl>
                                          <p:spTgt spid="4700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00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0019">
                                            <p:txEl>
                                              <p:pRg st="1" end="1"/>
                                            </p:txEl>
                                          </p:spTgt>
                                        </p:tgtEl>
                                        <p:attrNameLst>
                                          <p:attrName>style.visibility</p:attrName>
                                        </p:attrNameLst>
                                      </p:cBhvr>
                                      <p:to>
                                        <p:strVal val="visible"/>
                                      </p:to>
                                    </p:set>
                                    <p:animEffect transition="in" filter="fade">
                                      <p:cBhvr>
                                        <p:cTn id="14" dur="1000"/>
                                        <p:tgtEl>
                                          <p:spTgt spid="470019">
                                            <p:txEl>
                                              <p:pRg st="1" end="1"/>
                                            </p:txEl>
                                          </p:spTgt>
                                        </p:tgtEl>
                                      </p:cBhvr>
                                    </p:animEffect>
                                    <p:anim calcmode="lin" valueType="num">
                                      <p:cBhvr>
                                        <p:cTn id="15" dur="1000" fill="hold"/>
                                        <p:tgtEl>
                                          <p:spTgt spid="4700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00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70019">
                                            <p:txEl>
                                              <p:pRg st="2" end="2"/>
                                            </p:txEl>
                                          </p:spTgt>
                                        </p:tgtEl>
                                        <p:attrNameLst>
                                          <p:attrName>style.visibility</p:attrName>
                                        </p:attrNameLst>
                                      </p:cBhvr>
                                      <p:to>
                                        <p:strVal val="visible"/>
                                      </p:to>
                                    </p:set>
                                    <p:animEffect transition="in" filter="fade">
                                      <p:cBhvr>
                                        <p:cTn id="21" dur="1000"/>
                                        <p:tgtEl>
                                          <p:spTgt spid="470019">
                                            <p:txEl>
                                              <p:pRg st="2" end="2"/>
                                            </p:txEl>
                                          </p:spTgt>
                                        </p:tgtEl>
                                      </p:cBhvr>
                                    </p:animEffect>
                                    <p:anim calcmode="lin" valueType="num">
                                      <p:cBhvr>
                                        <p:cTn id="22" dur="1000" fill="hold"/>
                                        <p:tgtEl>
                                          <p:spTgt spid="4700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700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70020"/>
                                        </p:tgtEl>
                                        <p:attrNameLst>
                                          <p:attrName>style.visibility</p:attrName>
                                        </p:attrNameLst>
                                      </p:cBhvr>
                                      <p:to>
                                        <p:strVal val="visible"/>
                                      </p:to>
                                    </p:set>
                                    <p:animEffect transition="in" filter="fade">
                                      <p:cBhvr>
                                        <p:cTn id="28" dur="1000"/>
                                        <p:tgtEl>
                                          <p:spTgt spid="470020"/>
                                        </p:tgtEl>
                                      </p:cBhvr>
                                    </p:animEffect>
                                    <p:anim calcmode="lin" valueType="num">
                                      <p:cBhvr>
                                        <p:cTn id="29" dur="1000" fill="hold"/>
                                        <p:tgtEl>
                                          <p:spTgt spid="470020"/>
                                        </p:tgtEl>
                                        <p:attrNameLst>
                                          <p:attrName>ppt_x</p:attrName>
                                        </p:attrNameLst>
                                      </p:cBhvr>
                                      <p:tavLst>
                                        <p:tav tm="0">
                                          <p:val>
                                            <p:strVal val="#ppt_x"/>
                                          </p:val>
                                        </p:tav>
                                        <p:tav tm="100000">
                                          <p:val>
                                            <p:strVal val="#ppt_x"/>
                                          </p:val>
                                        </p:tav>
                                      </p:tavLst>
                                    </p:anim>
                                    <p:anim calcmode="lin" valueType="num">
                                      <p:cBhvr>
                                        <p:cTn id="30" dur="1000" fill="hold"/>
                                        <p:tgtEl>
                                          <p:spTgt spid="4700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fade">
                                      <p:cBhvr>
                                        <p:cTn id="35" dur="1000"/>
                                        <p:tgtEl>
                                          <p:spTgt spid="21">
                                            <p:txEl>
                                              <p:pRg st="0" end="0"/>
                                            </p:txEl>
                                          </p:spTgt>
                                        </p:tgtEl>
                                      </p:cBhvr>
                                    </p:animEffect>
                                    <p:anim calcmode="lin" valueType="num">
                                      <p:cBhvr>
                                        <p:cTn id="36"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
                                            <p:txEl>
                                              <p:pRg st="1" end="1"/>
                                            </p:txEl>
                                          </p:spTgt>
                                        </p:tgtEl>
                                        <p:attrNameLst>
                                          <p:attrName>style.visibility</p:attrName>
                                        </p:attrNameLst>
                                      </p:cBhvr>
                                      <p:to>
                                        <p:strVal val="visible"/>
                                      </p:to>
                                    </p:set>
                                    <p:animEffect transition="in" filter="fade">
                                      <p:cBhvr>
                                        <p:cTn id="42" dur="1000"/>
                                        <p:tgtEl>
                                          <p:spTgt spid="21">
                                            <p:txEl>
                                              <p:pRg st="1" end="1"/>
                                            </p:txEl>
                                          </p:spTgt>
                                        </p:tgtEl>
                                      </p:cBhvr>
                                    </p:animEffect>
                                    <p:anim calcmode="lin" valueType="num">
                                      <p:cBhvr>
                                        <p:cTn id="43"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Rectangle 3"/>
          <p:cNvSpPr>
            <a:spLocks noGrp="1" noChangeArrowheads="1"/>
          </p:cNvSpPr>
          <p:nvPr>
            <p:ph type="body" idx="4294967295"/>
          </p:nvPr>
        </p:nvSpPr>
        <p:spPr>
          <a:xfrm>
            <a:off x="171570" y="1004981"/>
            <a:ext cx="8229600" cy="4525963"/>
          </a:xfrm>
        </p:spPr>
        <p:txBody>
          <a:bodyPr>
            <a:normAutofit/>
          </a:bodyPr>
          <a:lstStyle/>
          <a:p>
            <a:pPr lvl="1">
              <a:spcAft>
                <a:spcPct val="20000"/>
              </a:spcAft>
              <a:buClr>
                <a:schemeClr val="hlink"/>
              </a:buClr>
              <a:buFont typeface="Wingdings" panose="05000000000000000000" pitchFamily="2" charset="2"/>
              <a:buChar char="ü"/>
            </a:pPr>
            <a:r>
              <a:rPr lang="zh-CN" altLang="en-US" sz="2400" b="1" dirty="0" smtClean="0">
                <a:solidFill>
                  <a:srgbClr val="006600"/>
                </a:solidFill>
                <a:latin typeface="Times New Roman" panose="02020603050405020304" pitchFamily="18" charset="0"/>
                <a:ea typeface="隶书" panose="02010509060101010101" pitchFamily="49" charset="-122"/>
              </a:rPr>
              <a:t>蕴含的表示：</a:t>
            </a:r>
            <a:r>
              <a:rPr lang="zh-CN" altLang="en-US" sz="2400" b="1" dirty="0" smtClean="0">
                <a:latin typeface="Times New Roman" panose="02020603050405020304" pitchFamily="18" charset="0"/>
                <a:ea typeface="宋体" panose="02010600030101010101" pitchFamily="2" charset="-122"/>
              </a:rPr>
              <a:t>通过增加蕴含关系节点来实现。在蕴含关系中，有两条指向蕴含节点的弧，一条代表前提条件</a:t>
            </a:r>
            <a:r>
              <a:rPr lang="en-US" altLang="zh-CN" sz="2400" b="1" dirty="0" smtClean="0">
                <a:latin typeface="Times New Roman" panose="02020603050405020304" pitchFamily="18" charset="0"/>
                <a:ea typeface="宋体" panose="02010600030101010101" pitchFamily="2" charset="-122"/>
              </a:rPr>
              <a:t>(Antecedent)</a:t>
            </a:r>
            <a:r>
              <a:rPr lang="zh-CN" altLang="en-US" sz="2400" b="1" dirty="0" smtClean="0">
                <a:latin typeface="Times New Roman" panose="02020603050405020304" pitchFamily="18" charset="0"/>
                <a:ea typeface="宋体" panose="02010600030101010101" pitchFamily="2" charset="-122"/>
              </a:rPr>
              <a:t> ，标记为</a:t>
            </a:r>
            <a:r>
              <a:rPr lang="en-US" altLang="zh-CN" sz="2400" b="1" dirty="0" smtClean="0">
                <a:solidFill>
                  <a:srgbClr val="FF0000"/>
                </a:solidFill>
                <a:latin typeface="Times New Roman" panose="02020603050405020304" pitchFamily="18" charset="0"/>
                <a:ea typeface="宋体" panose="02010600030101010101" pitchFamily="2" charset="-122"/>
              </a:rPr>
              <a:t>ANTE</a:t>
            </a:r>
            <a:r>
              <a:rPr lang="zh-CN" altLang="en-US" sz="2400" b="1" dirty="0" smtClean="0">
                <a:latin typeface="Times New Roman" panose="02020603050405020304" pitchFamily="18" charset="0"/>
                <a:ea typeface="宋体" panose="02010600030101010101" pitchFamily="2" charset="-122"/>
              </a:rPr>
              <a:t>；另一条代表结论</a:t>
            </a:r>
            <a:r>
              <a:rPr lang="en-US" altLang="zh-CN" sz="2400" b="1" dirty="0" smtClean="0">
                <a:latin typeface="Times New Roman" panose="02020603050405020304" pitchFamily="18" charset="0"/>
                <a:ea typeface="宋体" panose="02010600030101010101" pitchFamily="2" charset="-122"/>
              </a:rPr>
              <a:t>(Consequence)</a:t>
            </a:r>
            <a:r>
              <a:rPr lang="zh-CN" altLang="en-US" sz="2400" b="1" dirty="0" smtClean="0">
                <a:latin typeface="Times New Roman" panose="02020603050405020304" pitchFamily="18" charset="0"/>
                <a:ea typeface="宋体" panose="02010600030101010101" pitchFamily="2" charset="-122"/>
              </a:rPr>
              <a:t> ，标记为</a:t>
            </a:r>
            <a:r>
              <a:rPr lang="en-US" altLang="zh-CN" sz="2400" b="1" dirty="0" smtClean="0">
                <a:solidFill>
                  <a:srgbClr val="FF0000"/>
                </a:solidFill>
                <a:latin typeface="Times New Roman" panose="02020603050405020304" pitchFamily="18" charset="0"/>
                <a:ea typeface="宋体" panose="02010600030101010101" pitchFamily="2" charset="-122"/>
              </a:rPr>
              <a:t>CONSE</a:t>
            </a:r>
          </a:p>
          <a:p>
            <a:pPr lvl="1">
              <a:spcAft>
                <a:spcPct val="20000"/>
              </a:spcAft>
              <a:buClr>
                <a:schemeClr val="hlink"/>
              </a:buClr>
              <a:buFont typeface="Wingdings" panose="05000000000000000000" pitchFamily="2" charset="2"/>
              <a:buChar char="ü"/>
            </a:pPr>
            <a:r>
              <a:rPr lang="zh-CN" altLang="en-US" sz="2400" b="1" dirty="0" smtClean="0">
                <a:solidFill>
                  <a:srgbClr val="3E1D81"/>
                </a:solidFill>
                <a:latin typeface="Times New Roman" panose="02020603050405020304" pitchFamily="18" charset="0"/>
                <a:ea typeface="宋体" panose="02010600030101010101" pitchFamily="2" charset="-122"/>
              </a:rPr>
              <a:t>例如</a:t>
            </a:r>
            <a:r>
              <a:rPr lang="zh-CN" altLang="en-US" sz="2400" b="1" dirty="0">
                <a:solidFill>
                  <a:srgbClr val="3E1D81"/>
                </a:solidFill>
                <a:latin typeface="Times New Roman" panose="02020603050405020304" pitchFamily="18" charset="0"/>
                <a:ea typeface="宋体" panose="02010600030101010101" pitchFamily="2" charset="-122"/>
              </a:rPr>
              <a:t>：用语义网络表示：“如果学校组织大学生机器人竞赛活动，那么李强就参加比赛”</a:t>
            </a:r>
            <a:endParaRPr lang="zh-CN" altLang="en-US" sz="2400" b="1" dirty="0">
              <a:latin typeface="Times New Roman" panose="02020603050405020304" pitchFamily="18" charset="0"/>
              <a:ea typeface="隶书" panose="02010509060101010101" pitchFamily="49" charset="-122"/>
            </a:endParaRPr>
          </a:p>
        </p:txBody>
      </p:sp>
      <p:grpSp>
        <p:nvGrpSpPr>
          <p:cNvPr id="424999" name="Group 39"/>
          <p:cNvGrpSpPr>
            <a:grpSpLocks/>
          </p:cNvGrpSpPr>
          <p:nvPr/>
        </p:nvGrpSpPr>
        <p:grpSpPr bwMode="auto">
          <a:xfrm>
            <a:off x="1085970" y="3717032"/>
            <a:ext cx="7315200" cy="2133600"/>
            <a:chOff x="864" y="2588"/>
            <a:chExt cx="4608" cy="1348"/>
          </a:xfrm>
        </p:grpSpPr>
        <p:sp>
          <p:nvSpPr>
            <p:cNvPr id="424965" name="Text Box 5"/>
            <p:cNvSpPr txBox="1">
              <a:spLocks noChangeArrowheads="1"/>
            </p:cNvSpPr>
            <p:nvPr/>
          </p:nvSpPr>
          <p:spPr bwMode="auto">
            <a:xfrm>
              <a:off x="4012" y="3117"/>
              <a:ext cx="595"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solidFill>
                    <a:srgbClr val="FF0000"/>
                  </a:solidFill>
                  <a:ea typeface="宋体" panose="02010600030101010101" pitchFamily="2" charset="-122"/>
                </a:rPr>
                <a:t>CONSE</a:t>
              </a:r>
              <a:endParaRPr lang="en-US" altLang="zh-CN" sz="1600" b="1">
                <a:solidFill>
                  <a:srgbClr val="FF0000"/>
                </a:solidFill>
                <a:latin typeface="Arial" panose="020B0604020202020204" pitchFamily="34" charset="0"/>
                <a:ea typeface="宋体" panose="02010600030101010101" pitchFamily="2" charset="-122"/>
              </a:endParaRPr>
            </a:p>
          </p:txBody>
        </p:sp>
        <p:sp>
          <p:nvSpPr>
            <p:cNvPr id="424966" name="Text Box 6"/>
            <p:cNvSpPr txBox="1">
              <a:spLocks noChangeArrowheads="1"/>
            </p:cNvSpPr>
            <p:nvPr/>
          </p:nvSpPr>
          <p:spPr bwMode="auto">
            <a:xfrm>
              <a:off x="3067" y="3098"/>
              <a:ext cx="48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solidFill>
                    <a:srgbClr val="FF0000"/>
                  </a:solidFill>
                  <a:ea typeface="宋体" panose="02010600030101010101" pitchFamily="2" charset="-122"/>
                </a:rPr>
                <a:t>ANTE</a:t>
              </a:r>
              <a:endParaRPr lang="en-US" altLang="zh-CN" sz="1600" b="1">
                <a:solidFill>
                  <a:srgbClr val="FF0000"/>
                </a:solidFill>
                <a:latin typeface="Arial" panose="020B0604020202020204" pitchFamily="34" charset="0"/>
                <a:ea typeface="宋体" panose="02010600030101010101" pitchFamily="2" charset="-122"/>
              </a:endParaRPr>
            </a:p>
          </p:txBody>
        </p:sp>
        <p:sp>
          <p:nvSpPr>
            <p:cNvPr id="424967" name="Line 7"/>
            <p:cNvSpPr>
              <a:spLocks noChangeShapeType="1"/>
            </p:cNvSpPr>
            <p:nvPr/>
          </p:nvSpPr>
          <p:spPr bwMode="auto">
            <a:xfrm flipH="1">
              <a:off x="1689" y="3343"/>
              <a:ext cx="5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68" name="Text Box 8"/>
            <p:cNvSpPr txBox="1">
              <a:spLocks noChangeArrowheads="1"/>
            </p:cNvSpPr>
            <p:nvPr/>
          </p:nvSpPr>
          <p:spPr bwMode="auto">
            <a:xfrm>
              <a:off x="2337" y="3725"/>
              <a:ext cx="495" cy="21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bIns="10800"/>
            <a:lstStyle/>
            <a:p>
              <a:pPr algn="ctr"/>
              <a:r>
                <a:rPr lang="zh-CN" altLang="en-US" sz="1600" b="1">
                  <a:ea typeface="宋体" panose="02010600030101010101" pitchFamily="2" charset="-122"/>
                </a:rPr>
                <a:t>学校</a:t>
              </a:r>
              <a:endParaRPr lang="zh-CN" altLang="en-US" sz="1600" b="1">
                <a:latin typeface="Arial" panose="020B0604020202020204" pitchFamily="34" charset="0"/>
                <a:ea typeface="宋体" panose="02010600030101010101" pitchFamily="2" charset="-122"/>
              </a:endParaRPr>
            </a:p>
          </p:txBody>
        </p:sp>
        <p:sp>
          <p:nvSpPr>
            <p:cNvPr id="424969" name="Text Box 9"/>
            <p:cNvSpPr txBox="1">
              <a:spLocks noChangeArrowheads="1"/>
            </p:cNvSpPr>
            <p:nvPr/>
          </p:nvSpPr>
          <p:spPr bwMode="auto">
            <a:xfrm>
              <a:off x="2344" y="2640"/>
              <a:ext cx="454" cy="20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比赛</a:t>
              </a:r>
              <a:endParaRPr lang="zh-CN" altLang="en-US" sz="1600" b="1">
                <a:latin typeface="Arial" panose="020B0604020202020204" pitchFamily="34" charset="0"/>
                <a:ea typeface="宋体" panose="02010600030101010101" pitchFamily="2" charset="-122"/>
              </a:endParaRPr>
            </a:p>
          </p:txBody>
        </p:sp>
        <p:sp>
          <p:nvSpPr>
            <p:cNvPr id="424970" name="Text Box 10"/>
            <p:cNvSpPr txBox="1">
              <a:spLocks noChangeArrowheads="1"/>
            </p:cNvSpPr>
            <p:nvPr/>
          </p:nvSpPr>
          <p:spPr bwMode="auto">
            <a:xfrm>
              <a:off x="3493" y="2674"/>
              <a:ext cx="519" cy="22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活动</a:t>
              </a:r>
              <a:endParaRPr lang="zh-CN" altLang="en-US" sz="1600" b="1">
                <a:latin typeface="Arial" panose="020B0604020202020204" pitchFamily="34" charset="0"/>
                <a:ea typeface="宋体" panose="02010600030101010101" pitchFamily="2" charset="-122"/>
              </a:endParaRPr>
            </a:p>
          </p:txBody>
        </p:sp>
        <p:sp>
          <p:nvSpPr>
            <p:cNvPr id="424971" name="Text Box 11"/>
            <p:cNvSpPr txBox="1">
              <a:spLocks noChangeArrowheads="1"/>
            </p:cNvSpPr>
            <p:nvPr/>
          </p:nvSpPr>
          <p:spPr bwMode="auto">
            <a:xfrm>
              <a:off x="912" y="3245"/>
              <a:ext cx="752" cy="20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ctr"/>
              <a:r>
                <a:rPr lang="zh-CN" altLang="en-US" sz="1600" b="1">
                  <a:ea typeface="宋体" panose="02010600030101010101" pitchFamily="2" charset="-122"/>
                </a:rPr>
                <a:t>机器人</a:t>
              </a:r>
              <a:endParaRPr lang="zh-CN" altLang="en-US" sz="1600" b="1">
                <a:latin typeface="Arial" panose="020B0604020202020204" pitchFamily="34" charset="0"/>
                <a:ea typeface="宋体" panose="02010600030101010101" pitchFamily="2" charset="-122"/>
              </a:endParaRPr>
            </a:p>
          </p:txBody>
        </p:sp>
        <p:sp>
          <p:nvSpPr>
            <p:cNvPr id="424972" name="Text Box 12"/>
            <p:cNvSpPr txBox="1">
              <a:spLocks noChangeArrowheads="1"/>
            </p:cNvSpPr>
            <p:nvPr/>
          </p:nvSpPr>
          <p:spPr bwMode="auto">
            <a:xfrm>
              <a:off x="2175" y="3242"/>
              <a:ext cx="973" cy="2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机器人竞赛</a:t>
              </a:r>
              <a:endParaRPr lang="zh-CN" altLang="en-US" sz="1600" b="1">
                <a:latin typeface="Arial" panose="020B0604020202020204" pitchFamily="34" charset="0"/>
                <a:ea typeface="宋体" panose="02010600030101010101" pitchFamily="2" charset="-122"/>
              </a:endParaRPr>
            </a:p>
          </p:txBody>
        </p:sp>
        <p:sp>
          <p:nvSpPr>
            <p:cNvPr id="424973" name="Text Box 13"/>
            <p:cNvSpPr txBox="1">
              <a:spLocks noChangeArrowheads="1"/>
            </p:cNvSpPr>
            <p:nvPr/>
          </p:nvSpPr>
          <p:spPr bwMode="auto">
            <a:xfrm>
              <a:off x="3493" y="3245"/>
              <a:ext cx="478" cy="1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solidFill>
                    <a:srgbClr val="FF0000"/>
                  </a:solidFill>
                  <a:ea typeface="宋体" panose="02010600030101010101" pitchFamily="2" charset="-122"/>
                </a:rPr>
                <a:t>蕴含</a:t>
              </a:r>
              <a:endParaRPr lang="zh-CN" altLang="en-US" sz="1600" b="1">
                <a:solidFill>
                  <a:srgbClr val="FF0000"/>
                </a:solidFill>
                <a:latin typeface="Arial" panose="020B0604020202020204" pitchFamily="34" charset="0"/>
                <a:ea typeface="宋体" panose="02010600030101010101" pitchFamily="2" charset="-122"/>
              </a:endParaRPr>
            </a:p>
          </p:txBody>
        </p:sp>
        <p:sp>
          <p:nvSpPr>
            <p:cNvPr id="424974" name="Text Box 14"/>
            <p:cNvSpPr txBox="1">
              <a:spLocks noChangeArrowheads="1"/>
            </p:cNvSpPr>
            <p:nvPr/>
          </p:nvSpPr>
          <p:spPr bwMode="auto">
            <a:xfrm>
              <a:off x="4572" y="3227"/>
              <a:ext cx="738" cy="20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参加比赛</a:t>
              </a:r>
              <a:endParaRPr lang="zh-CN" altLang="en-US" sz="1600" b="1">
                <a:latin typeface="Arial" panose="020B0604020202020204" pitchFamily="34" charset="0"/>
                <a:ea typeface="宋体" panose="02010600030101010101" pitchFamily="2" charset="-122"/>
              </a:endParaRPr>
            </a:p>
          </p:txBody>
        </p:sp>
        <p:sp>
          <p:nvSpPr>
            <p:cNvPr id="424975" name="Text Box 15"/>
            <p:cNvSpPr txBox="1">
              <a:spLocks noChangeArrowheads="1"/>
            </p:cNvSpPr>
            <p:nvPr/>
          </p:nvSpPr>
          <p:spPr bwMode="auto">
            <a:xfrm>
              <a:off x="943" y="3744"/>
              <a:ext cx="694" cy="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学生</a:t>
              </a:r>
              <a:endParaRPr lang="zh-CN" altLang="en-US" sz="1600" b="1">
                <a:latin typeface="Arial" panose="020B0604020202020204" pitchFamily="34" charset="0"/>
                <a:ea typeface="宋体" panose="02010600030101010101" pitchFamily="2" charset="-122"/>
              </a:endParaRPr>
            </a:p>
          </p:txBody>
        </p:sp>
        <p:sp>
          <p:nvSpPr>
            <p:cNvPr id="424976" name="Text Box 16"/>
            <p:cNvSpPr txBox="1">
              <a:spLocks noChangeArrowheads="1"/>
            </p:cNvSpPr>
            <p:nvPr/>
          </p:nvSpPr>
          <p:spPr bwMode="auto">
            <a:xfrm>
              <a:off x="864" y="2642"/>
              <a:ext cx="785" cy="2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智能机器</a:t>
              </a:r>
              <a:endParaRPr lang="zh-CN" altLang="en-US" sz="1600" b="1">
                <a:latin typeface="Arial" panose="020B0604020202020204" pitchFamily="34" charset="0"/>
                <a:ea typeface="宋体" panose="02010600030101010101" pitchFamily="2" charset="-122"/>
              </a:endParaRPr>
            </a:p>
          </p:txBody>
        </p:sp>
        <p:sp>
          <p:nvSpPr>
            <p:cNvPr id="424977" name="Line 17"/>
            <p:cNvSpPr>
              <a:spLocks noChangeShapeType="1"/>
            </p:cNvSpPr>
            <p:nvPr/>
          </p:nvSpPr>
          <p:spPr bwMode="auto">
            <a:xfrm flipV="1">
              <a:off x="1276" y="2849"/>
              <a:ext cx="3" cy="3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79" name="Line 19"/>
            <p:cNvSpPr>
              <a:spLocks noChangeShapeType="1"/>
            </p:cNvSpPr>
            <p:nvPr/>
          </p:nvSpPr>
          <p:spPr bwMode="auto">
            <a:xfrm flipH="1">
              <a:off x="1264" y="3468"/>
              <a:ext cx="0" cy="27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81" name="Line 21"/>
            <p:cNvSpPr>
              <a:spLocks noChangeShapeType="1"/>
            </p:cNvSpPr>
            <p:nvPr/>
          </p:nvSpPr>
          <p:spPr bwMode="auto">
            <a:xfrm>
              <a:off x="3148" y="3323"/>
              <a:ext cx="3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82" name="Line 22"/>
            <p:cNvSpPr>
              <a:spLocks noChangeShapeType="1"/>
            </p:cNvSpPr>
            <p:nvPr/>
          </p:nvSpPr>
          <p:spPr bwMode="auto">
            <a:xfrm flipH="1" flipV="1">
              <a:off x="3957" y="3348"/>
              <a:ext cx="60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83" name="Text Box 23"/>
            <p:cNvSpPr txBox="1">
              <a:spLocks noChangeArrowheads="1"/>
            </p:cNvSpPr>
            <p:nvPr/>
          </p:nvSpPr>
          <p:spPr bwMode="auto">
            <a:xfrm>
              <a:off x="4733" y="3708"/>
              <a:ext cx="453" cy="20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李强</a:t>
              </a:r>
              <a:endParaRPr lang="zh-CN" altLang="en-US" sz="1600" b="1">
                <a:latin typeface="Arial" panose="020B0604020202020204" pitchFamily="34" charset="0"/>
                <a:ea typeface="宋体" panose="02010600030101010101" pitchFamily="2" charset="-122"/>
              </a:endParaRPr>
            </a:p>
          </p:txBody>
        </p:sp>
        <p:sp>
          <p:nvSpPr>
            <p:cNvPr id="424984" name="Text Box 24"/>
            <p:cNvSpPr txBox="1">
              <a:spLocks noChangeArrowheads="1"/>
            </p:cNvSpPr>
            <p:nvPr/>
          </p:nvSpPr>
          <p:spPr bwMode="auto">
            <a:xfrm>
              <a:off x="3612" y="3708"/>
              <a:ext cx="334" cy="20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p>
              <a:pPr algn="ctr"/>
              <a:r>
                <a:rPr lang="zh-CN" altLang="en-US" sz="1600" b="1">
                  <a:ea typeface="宋体" panose="02010600030101010101" pitchFamily="2" charset="-122"/>
                </a:rPr>
                <a:t>人</a:t>
              </a:r>
              <a:endParaRPr lang="zh-CN" altLang="en-US" sz="1600" b="1">
                <a:latin typeface="Arial" panose="020B0604020202020204" pitchFamily="34" charset="0"/>
                <a:ea typeface="宋体" panose="02010600030101010101" pitchFamily="2" charset="-122"/>
              </a:endParaRPr>
            </a:p>
          </p:txBody>
        </p:sp>
        <p:sp>
          <p:nvSpPr>
            <p:cNvPr id="424985" name="Line 25"/>
            <p:cNvSpPr>
              <a:spLocks noChangeShapeType="1"/>
            </p:cNvSpPr>
            <p:nvPr/>
          </p:nvSpPr>
          <p:spPr bwMode="auto">
            <a:xfrm flipH="1">
              <a:off x="4906" y="3450"/>
              <a:ext cx="0" cy="25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86" name="Line 26"/>
            <p:cNvSpPr>
              <a:spLocks noChangeShapeType="1"/>
            </p:cNvSpPr>
            <p:nvPr/>
          </p:nvSpPr>
          <p:spPr bwMode="auto">
            <a:xfrm flipH="1">
              <a:off x="3957" y="3813"/>
              <a:ext cx="7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87" name="Line 27"/>
            <p:cNvSpPr>
              <a:spLocks noChangeShapeType="1"/>
            </p:cNvSpPr>
            <p:nvPr/>
          </p:nvSpPr>
          <p:spPr bwMode="auto">
            <a:xfrm flipV="1">
              <a:off x="2811" y="2760"/>
              <a:ext cx="68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88" name="Text Box 28"/>
            <p:cNvSpPr txBox="1">
              <a:spLocks noChangeArrowheads="1"/>
            </p:cNvSpPr>
            <p:nvPr/>
          </p:nvSpPr>
          <p:spPr bwMode="auto">
            <a:xfrm>
              <a:off x="1742" y="3159"/>
              <a:ext cx="43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Racer</a:t>
              </a:r>
              <a:endParaRPr lang="en-US" altLang="zh-CN" sz="1600" b="1">
                <a:latin typeface="Arial" panose="020B0604020202020204" pitchFamily="34" charset="0"/>
                <a:ea typeface="宋体" panose="02010600030101010101" pitchFamily="2" charset="-122"/>
              </a:endParaRPr>
            </a:p>
          </p:txBody>
        </p:sp>
        <p:sp>
          <p:nvSpPr>
            <p:cNvPr id="424989" name="Text Box 29"/>
            <p:cNvSpPr txBox="1">
              <a:spLocks noChangeArrowheads="1"/>
            </p:cNvSpPr>
            <p:nvPr/>
          </p:nvSpPr>
          <p:spPr bwMode="auto">
            <a:xfrm>
              <a:off x="1343" y="2952"/>
              <a:ext cx="508"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AKO</a:t>
              </a:r>
              <a:endParaRPr lang="en-US" altLang="zh-CN" sz="1600" b="1">
                <a:latin typeface="Arial" panose="020B0604020202020204" pitchFamily="34" charset="0"/>
                <a:ea typeface="宋体" panose="02010600030101010101" pitchFamily="2" charset="-122"/>
              </a:endParaRPr>
            </a:p>
          </p:txBody>
        </p:sp>
        <p:sp>
          <p:nvSpPr>
            <p:cNvPr id="424990" name="Text Box 30"/>
            <p:cNvSpPr txBox="1">
              <a:spLocks noChangeArrowheads="1"/>
            </p:cNvSpPr>
            <p:nvPr/>
          </p:nvSpPr>
          <p:spPr bwMode="auto">
            <a:xfrm>
              <a:off x="2712" y="3503"/>
              <a:ext cx="8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Constitution</a:t>
              </a:r>
              <a:endParaRPr lang="en-US" altLang="zh-CN" sz="1600" b="1">
                <a:latin typeface="Arial" panose="020B0604020202020204" pitchFamily="34" charset="0"/>
                <a:ea typeface="宋体" panose="02010600030101010101" pitchFamily="2" charset="-122"/>
              </a:endParaRPr>
            </a:p>
          </p:txBody>
        </p:sp>
        <p:sp>
          <p:nvSpPr>
            <p:cNvPr id="424991" name="Text Box 31"/>
            <p:cNvSpPr txBox="1">
              <a:spLocks noChangeArrowheads="1"/>
            </p:cNvSpPr>
            <p:nvPr/>
          </p:nvSpPr>
          <p:spPr bwMode="auto">
            <a:xfrm>
              <a:off x="1343" y="3503"/>
              <a:ext cx="940"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Manipulator</a:t>
              </a:r>
              <a:endParaRPr lang="en-US" altLang="zh-CN" sz="1600" b="1">
                <a:latin typeface="Arial" panose="020B0604020202020204" pitchFamily="34" charset="0"/>
                <a:ea typeface="宋体" panose="02010600030101010101" pitchFamily="2" charset="-122"/>
              </a:endParaRPr>
            </a:p>
          </p:txBody>
        </p:sp>
        <p:sp>
          <p:nvSpPr>
            <p:cNvPr id="424992" name="Text Box 32"/>
            <p:cNvSpPr txBox="1">
              <a:spLocks noChangeArrowheads="1"/>
            </p:cNvSpPr>
            <p:nvPr/>
          </p:nvSpPr>
          <p:spPr bwMode="auto">
            <a:xfrm>
              <a:off x="4185" y="3606"/>
              <a:ext cx="281"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ISA</a:t>
              </a:r>
              <a:endParaRPr lang="en-US" altLang="zh-CN" sz="1600" b="1">
                <a:latin typeface="Arial" panose="020B0604020202020204" pitchFamily="34" charset="0"/>
                <a:ea typeface="宋体" panose="02010600030101010101" pitchFamily="2" charset="-122"/>
              </a:endParaRPr>
            </a:p>
          </p:txBody>
        </p:sp>
        <p:sp>
          <p:nvSpPr>
            <p:cNvPr id="424993" name="Text Box 33"/>
            <p:cNvSpPr txBox="1">
              <a:spLocks noChangeArrowheads="1"/>
            </p:cNvSpPr>
            <p:nvPr/>
          </p:nvSpPr>
          <p:spPr bwMode="auto">
            <a:xfrm>
              <a:off x="2638" y="2984"/>
              <a:ext cx="38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AKO</a:t>
              </a:r>
              <a:endParaRPr lang="en-US" altLang="zh-CN" sz="1600" b="1">
                <a:latin typeface="Arial" panose="020B0604020202020204" pitchFamily="34" charset="0"/>
                <a:ea typeface="宋体" panose="02010600030101010101" pitchFamily="2" charset="-122"/>
              </a:endParaRPr>
            </a:p>
          </p:txBody>
        </p:sp>
        <p:sp>
          <p:nvSpPr>
            <p:cNvPr id="424994" name="Text Box 34"/>
            <p:cNvSpPr txBox="1">
              <a:spLocks noChangeArrowheads="1"/>
            </p:cNvSpPr>
            <p:nvPr/>
          </p:nvSpPr>
          <p:spPr bwMode="auto">
            <a:xfrm>
              <a:off x="2905" y="2588"/>
              <a:ext cx="41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AKO</a:t>
              </a:r>
              <a:endParaRPr lang="en-US" altLang="zh-CN" sz="1600" b="1">
                <a:latin typeface="Arial" panose="020B0604020202020204" pitchFamily="34" charset="0"/>
                <a:ea typeface="宋体" panose="02010600030101010101" pitchFamily="2" charset="-122"/>
              </a:endParaRPr>
            </a:p>
          </p:txBody>
        </p:sp>
        <p:sp>
          <p:nvSpPr>
            <p:cNvPr id="424995" name="Text Box 35"/>
            <p:cNvSpPr txBox="1">
              <a:spLocks noChangeArrowheads="1"/>
            </p:cNvSpPr>
            <p:nvPr/>
          </p:nvSpPr>
          <p:spPr bwMode="auto">
            <a:xfrm>
              <a:off x="4945" y="3486"/>
              <a:ext cx="527" cy="18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zh-CN" sz="1600" b="1">
                  <a:ea typeface="宋体" panose="02010600030101010101" pitchFamily="2" charset="-122"/>
                </a:rPr>
                <a:t>Joiner</a:t>
              </a:r>
              <a:endParaRPr lang="en-US" altLang="zh-CN" sz="1600" b="1">
                <a:latin typeface="Arial" panose="020B0604020202020204" pitchFamily="34" charset="0"/>
                <a:ea typeface="宋体" panose="02010600030101010101" pitchFamily="2" charset="-122"/>
              </a:endParaRPr>
            </a:p>
          </p:txBody>
        </p:sp>
        <p:sp>
          <p:nvSpPr>
            <p:cNvPr id="424997" name="Line 37"/>
            <p:cNvSpPr>
              <a:spLocks noChangeShapeType="1"/>
            </p:cNvSpPr>
            <p:nvPr/>
          </p:nvSpPr>
          <p:spPr bwMode="auto">
            <a:xfrm flipH="1">
              <a:off x="2592" y="3456"/>
              <a:ext cx="0" cy="27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4998" name="Line 38"/>
            <p:cNvSpPr>
              <a:spLocks noChangeShapeType="1"/>
            </p:cNvSpPr>
            <p:nvPr/>
          </p:nvSpPr>
          <p:spPr bwMode="auto">
            <a:xfrm flipV="1">
              <a:off x="2592" y="2846"/>
              <a:ext cx="3" cy="38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 name="矩形 34"/>
          <p:cNvSpPr/>
          <p:nvPr/>
        </p:nvSpPr>
        <p:spPr>
          <a:xfrm>
            <a:off x="5824122" y="69996"/>
            <a:ext cx="2948243" cy="461665"/>
          </a:xfrm>
          <a:prstGeom prst="rect">
            <a:avLst/>
          </a:prstGeom>
        </p:spPr>
        <p:txBody>
          <a:bodyPr wrap="none">
            <a:spAutoFit/>
          </a:bodyPr>
          <a:lstStyle/>
          <a:p>
            <a:r>
              <a:rPr lang="zh-CN" altLang="en-US" sz="2400" b="1" dirty="0" smtClean="0">
                <a:latin typeface="Times New Roman" panose="02020603050405020304" pitchFamily="18" charset="0"/>
              </a:rPr>
              <a:t>逻辑关系的表示</a:t>
            </a:r>
            <a:r>
              <a:rPr lang="en-US" altLang="zh-CN" sz="2400" b="1" dirty="0" smtClean="0">
                <a:latin typeface="Times New Roman" panose="02020603050405020304" pitchFamily="18" charset="0"/>
              </a:rPr>
              <a:t>(3/7)</a:t>
            </a:r>
            <a:endParaRPr lang="zh-CN" altLang="en-US" sz="2400" dirty="0"/>
          </a:p>
        </p:txBody>
      </p:sp>
    </p:spTree>
    <p:extLst>
      <p:ext uri="{BB962C8B-B14F-4D97-AF65-F5344CB8AC3E}">
        <p14:creationId xmlns:p14="http://schemas.microsoft.com/office/powerpoint/2010/main" val="26338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fade">
                                      <p:cBhvr>
                                        <p:cTn id="7" dur="1000"/>
                                        <p:tgtEl>
                                          <p:spTgt spid="424963">
                                            <p:txEl>
                                              <p:pRg st="0" end="0"/>
                                            </p:txEl>
                                          </p:spTgt>
                                        </p:tgtEl>
                                      </p:cBhvr>
                                    </p:animEffect>
                                    <p:anim calcmode="lin" valueType="num">
                                      <p:cBhvr>
                                        <p:cTn id="8" dur="10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4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4963">
                                            <p:txEl>
                                              <p:pRg st="1" end="1"/>
                                            </p:txEl>
                                          </p:spTgt>
                                        </p:tgtEl>
                                        <p:attrNameLst>
                                          <p:attrName>style.visibility</p:attrName>
                                        </p:attrNameLst>
                                      </p:cBhvr>
                                      <p:to>
                                        <p:strVal val="visible"/>
                                      </p:to>
                                    </p:set>
                                    <p:animEffect transition="in" filter="fade">
                                      <p:cBhvr>
                                        <p:cTn id="14" dur="1000"/>
                                        <p:tgtEl>
                                          <p:spTgt spid="424963">
                                            <p:txEl>
                                              <p:pRg st="1" end="1"/>
                                            </p:txEl>
                                          </p:spTgt>
                                        </p:tgtEl>
                                      </p:cBhvr>
                                    </p:animEffect>
                                    <p:anim calcmode="lin" valueType="num">
                                      <p:cBhvr>
                                        <p:cTn id="15" dur="10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24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24999"/>
                                        </p:tgtEl>
                                        <p:attrNameLst>
                                          <p:attrName>style.visibility</p:attrName>
                                        </p:attrNameLst>
                                      </p:cBhvr>
                                      <p:to>
                                        <p:strVal val="visible"/>
                                      </p:to>
                                    </p:set>
                                    <p:animEffect transition="in" filter="fade">
                                      <p:cBhvr>
                                        <p:cTn id="21" dur="1000"/>
                                        <p:tgtEl>
                                          <p:spTgt spid="424999"/>
                                        </p:tgtEl>
                                      </p:cBhvr>
                                    </p:animEffect>
                                    <p:anim calcmode="lin" valueType="num">
                                      <p:cBhvr>
                                        <p:cTn id="22" dur="1000" fill="hold"/>
                                        <p:tgtEl>
                                          <p:spTgt spid="424999"/>
                                        </p:tgtEl>
                                        <p:attrNameLst>
                                          <p:attrName>ppt_x</p:attrName>
                                        </p:attrNameLst>
                                      </p:cBhvr>
                                      <p:tavLst>
                                        <p:tav tm="0">
                                          <p:val>
                                            <p:strVal val="#ppt_x"/>
                                          </p:val>
                                        </p:tav>
                                        <p:tav tm="100000">
                                          <p:val>
                                            <p:strVal val="#ppt_x"/>
                                          </p:val>
                                        </p:tav>
                                      </p:tavLst>
                                    </p:anim>
                                    <p:anim calcmode="lin" valueType="num">
                                      <p:cBhvr>
                                        <p:cTn id="23" dur="1000" fill="hold"/>
                                        <p:tgtEl>
                                          <p:spTgt spid="4249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noChangeArrowheads="1"/>
          </p:cNvSpPr>
          <p:nvPr>
            <p:ph type="body" idx="4294967295"/>
          </p:nvPr>
        </p:nvSpPr>
        <p:spPr>
          <a:xfrm>
            <a:off x="323528" y="1124744"/>
            <a:ext cx="8229600" cy="4968552"/>
          </a:xfrm>
        </p:spPr>
        <p:txBody>
          <a:bodyPr>
            <a:normAutofit/>
          </a:bodyPr>
          <a:lstStyle/>
          <a:p>
            <a:pPr lvl="1">
              <a:buClr>
                <a:schemeClr val="hlink"/>
              </a:buClr>
              <a:buFont typeface="Wingdings" panose="05000000000000000000" pitchFamily="2" charset="2"/>
              <a:buChar char="ü"/>
            </a:pPr>
            <a:r>
              <a:rPr lang="zh-CN" altLang="en-US" sz="2400" b="1" dirty="0" smtClean="0">
                <a:solidFill>
                  <a:srgbClr val="006600"/>
                </a:solidFill>
                <a:latin typeface="Times New Roman" panose="02020603050405020304" pitchFamily="18" charset="0"/>
                <a:ea typeface="隶书" panose="02010509060101010101" pitchFamily="49" charset="-122"/>
              </a:rPr>
              <a:t>存在量词</a:t>
            </a:r>
            <a:r>
              <a:rPr lang="zh-CN" altLang="en-US" sz="2400" b="1" dirty="0">
                <a:solidFill>
                  <a:srgbClr val="006600"/>
                </a:solidFill>
                <a:latin typeface="Times New Roman" panose="02020603050405020304" pitchFamily="18" charset="0"/>
                <a:ea typeface="隶书" panose="02010509060101010101" pitchFamily="49" charset="-122"/>
              </a:rPr>
              <a:t>的表示：</a:t>
            </a:r>
            <a:r>
              <a:rPr lang="zh-CN" altLang="en-US" sz="2400" b="1" dirty="0">
                <a:latin typeface="Times New Roman" panose="02020603050405020304" pitchFamily="18" charset="0"/>
                <a:ea typeface="宋体" panose="02010600030101010101" pitchFamily="2" charset="-122"/>
              </a:rPr>
              <a:t>可直接用“</a:t>
            </a:r>
            <a:r>
              <a:rPr lang="en-US" altLang="zh-CN" sz="2400" b="1" dirty="0">
                <a:latin typeface="Times New Roman" panose="02020603050405020304" pitchFamily="18" charset="0"/>
                <a:ea typeface="宋体" panose="02010600030101010101" pitchFamily="2" charset="-122"/>
              </a:rPr>
              <a:t>ISA”</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AKO”</a:t>
            </a:r>
            <a:r>
              <a:rPr lang="zh-CN" altLang="en-US" sz="2400" b="1" dirty="0">
                <a:latin typeface="Times New Roman" panose="02020603050405020304" pitchFamily="18" charset="0"/>
                <a:ea typeface="宋体" panose="02010600030101010101" pitchFamily="2" charset="-122"/>
              </a:rPr>
              <a:t>等这样的语义关系来表示</a:t>
            </a:r>
          </a:p>
          <a:p>
            <a:pPr lvl="1">
              <a:buClr>
                <a:schemeClr val="hlink"/>
              </a:buClr>
              <a:buFont typeface="Wingdings" panose="05000000000000000000" pitchFamily="2" charset="2"/>
              <a:buChar char="ü"/>
            </a:pPr>
            <a:r>
              <a:rPr lang="zh-CN" altLang="en-US" sz="2400" b="1" dirty="0">
                <a:solidFill>
                  <a:srgbClr val="006600"/>
                </a:solidFill>
                <a:latin typeface="Times New Roman" panose="02020603050405020304" pitchFamily="18" charset="0"/>
                <a:ea typeface="隶书" panose="02010509060101010101" pitchFamily="49" charset="-122"/>
              </a:rPr>
              <a:t>全称量词的表示</a:t>
            </a:r>
            <a:r>
              <a:rPr lang="zh-CN" altLang="en-US" sz="2400" b="1" dirty="0" smtClean="0">
                <a:solidFill>
                  <a:srgbClr val="006600"/>
                </a:solidFill>
                <a:latin typeface="Times New Roman" panose="02020603050405020304" pitchFamily="18" charset="0"/>
                <a:ea typeface="隶书" panose="02010509060101010101" pitchFamily="49" charset="-122"/>
              </a:rPr>
              <a:t>：</a:t>
            </a:r>
            <a:r>
              <a:rPr lang="zh-CN" altLang="en-US" sz="2400" b="1" dirty="0">
                <a:latin typeface="Times New Roman" panose="02020603050405020304" pitchFamily="18" charset="0"/>
                <a:ea typeface="宋体" panose="02010600030101010101" pitchFamily="2" charset="-122"/>
              </a:rPr>
              <a:t>亨德里克提出的网络分区技术：把一个复杂命题划分为若干个子命题，每个子命题用一个较简单的语义网络表示，称为一个</a:t>
            </a:r>
            <a:r>
              <a:rPr lang="zh-CN" altLang="en-US" sz="2400" b="1" dirty="0">
                <a:solidFill>
                  <a:srgbClr val="FF0000"/>
                </a:solidFill>
                <a:latin typeface="Times New Roman" panose="02020603050405020304" pitchFamily="18" charset="0"/>
                <a:ea typeface="宋体" panose="02010600030101010101" pitchFamily="2" charset="-122"/>
              </a:rPr>
              <a:t>子空间</a:t>
            </a:r>
            <a:r>
              <a:rPr lang="zh-CN" altLang="en-US" sz="2400" b="1" dirty="0">
                <a:latin typeface="Times New Roman" panose="02020603050405020304" pitchFamily="18" charset="0"/>
                <a:ea typeface="宋体" panose="02010600030101010101" pitchFamily="2" charset="-122"/>
              </a:rPr>
              <a:t>，多个子空间构成一个</a:t>
            </a:r>
            <a:r>
              <a:rPr lang="zh-CN" altLang="en-US" sz="2400" b="1" dirty="0">
                <a:solidFill>
                  <a:srgbClr val="FF0000"/>
                </a:solidFill>
                <a:latin typeface="Times New Roman" panose="02020603050405020304" pitchFamily="18" charset="0"/>
                <a:ea typeface="宋体" panose="02010600030101010101" pitchFamily="2" charset="-122"/>
              </a:rPr>
              <a:t>大空间</a:t>
            </a:r>
            <a:r>
              <a:rPr lang="zh-CN" altLang="en-US" sz="2400" b="1" dirty="0">
                <a:latin typeface="Times New Roman" panose="02020603050405020304" pitchFamily="18" charset="0"/>
                <a:ea typeface="宋体" panose="02010600030101010101" pitchFamily="2" charset="-122"/>
              </a:rPr>
              <a:t>。每个子空间看作是大空间中的一个结点，称作</a:t>
            </a:r>
            <a:r>
              <a:rPr lang="zh-CN" altLang="en-US" sz="2400" b="1" dirty="0">
                <a:solidFill>
                  <a:srgbClr val="FF0000"/>
                </a:solidFill>
                <a:latin typeface="Times New Roman" panose="02020603050405020304" pitchFamily="18" charset="0"/>
                <a:ea typeface="宋体" panose="02010600030101010101" pitchFamily="2" charset="-122"/>
              </a:rPr>
              <a:t>超结点</a:t>
            </a:r>
            <a:r>
              <a:rPr lang="zh-CN" altLang="en-US" sz="2400" b="1" dirty="0">
                <a:latin typeface="Times New Roman" panose="02020603050405020304" pitchFamily="18" charset="0"/>
                <a:ea typeface="宋体" panose="02010600030101010101" pitchFamily="2" charset="-122"/>
              </a:rPr>
              <a:t>。空间可逐层嵌套，子空间之间用弧互相连结。</a:t>
            </a:r>
          </a:p>
          <a:p>
            <a:pPr lvl="1">
              <a:buClr>
                <a:schemeClr val="hlink"/>
              </a:buClr>
              <a:buFont typeface="Wingdings" panose="05000000000000000000" pitchFamily="2" charset="2"/>
              <a:buChar char="ü"/>
            </a:pPr>
            <a:r>
              <a:rPr lang="zh-CN" altLang="en-US" sz="2400" b="1" dirty="0">
                <a:solidFill>
                  <a:srgbClr val="3E1D81"/>
                </a:solidFill>
                <a:latin typeface="Times New Roman" panose="02020603050405020304" pitchFamily="18" charset="0"/>
                <a:ea typeface="宋体" panose="02010600030101010101" pitchFamily="2" charset="-122"/>
              </a:rPr>
              <a:t>例如： 用语义网络表示：</a:t>
            </a:r>
          </a:p>
          <a:p>
            <a:pPr lvl="2">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“每个学生都学习了一门程序设计语言”</a:t>
            </a:r>
          </a:p>
          <a:p>
            <a:pPr lvl="2">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“每个学生都学习了所有的程序设计课程”</a:t>
            </a:r>
          </a:p>
          <a:p>
            <a:pPr lvl="2">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“每个学生都学习了</a:t>
            </a:r>
            <a:r>
              <a:rPr lang="en-US" altLang="zh-CN" sz="2400" b="1" dirty="0">
                <a:solidFill>
                  <a:srgbClr val="3E1D81"/>
                </a:solidFill>
                <a:latin typeface="Times New Roman" panose="02020603050405020304" pitchFamily="18" charset="0"/>
                <a:ea typeface="宋体" panose="02010600030101010101" pitchFamily="2" charset="-122"/>
              </a:rPr>
              <a:t>C++</a:t>
            </a:r>
            <a:r>
              <a:rPr lang="zh-CN" altLang="en-US" sz="2400" b="1" dirty="0">
                <a:solidFill>
                  <a:srgbClr val="3E1D81"/>
                </a:solidFill>
                <a:latin typeface="Times New Roman" panose="02020603050405020304" pitchFamily="18" charset="0"/>
                <a:ea typeface="宋体" panose="02010600030101010101" pitchFamily="2" charset="-122"/>
              </a:rPr>
              <a:t>语言”</a:t>
            </a:r>
          </a:p>
        </p:txBody>
      </p:sp>
      <p:sp>
        <p:nvSpPr>
          <p:cNvPr id="3" name="矩形 2"/>
          <p:cNvSpPr/>
          <p:nvPr/>
        </p:nvSpPr>
        <p:spPr>
          <a:xfrm>
            <a:off x="5824122" y="69996"/>
            <a:ext cx="2948243" cy="461665"/>
          </a:xfrm>
          <a:prstGeom prst="rect">
            <a:avLst/>
          </a:prstGeom>
        </p:spPr>
        <p:txBody>
          <a:bodyPr wrap="none">
            <a:spAutoFit/>
          </a:bodyPr>
          <a:lstStyle/>
          <a:p>
            <a:r>
              <a:rPr lang="zh-CN" altLang="en-US" sz="2400" b="1" dirty="0" smtClean="0">
                <a:latin typeface="Times New Roman" panose="02020603050405020304" pitchFamily="18" charset="0"/>
              </a:rPr>
              <a:t>逻辑关系的表示</a:t>
            </a:r>
            <a:r>
              <a:rPr lang="en-US" altLang="zh-CN" sz="2400" b="1" dirty="0" smtClean="0">
                <a:latin typeface="Times New Roman" panose="02020603050405020304" pitchFamily="18" charset="0"/>
              </a:rPr>
              <a:t>(4/7)</a:t>
            </a:r>
            <a:endParaRPr lang="zh-CN" altLang="en-US" sz="2400" dirty="0"/>
          </a:p>
        </p:txBody>
      </p:sp>
    </p:spTree>
    <p:extLst>
      <p:ext uri="{BB962C8B-B14F-4D97-AF65-F5344CB8AC3E}">
        <p14:creationId xmlns:p14="http://schemas.microsoft.com/office/powerpoint/2010/main" val="372026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fade">
                                      <p:cBhvr>
                                        <p:cTn id="7" dur="1000"/>
                                        <p:tgtEl>
                                          <p:spTgt spid="425987">
                                            <p:txEl>
                                              <p:pRg st="0" end="0"/>
                                            </p:txEl>
                                          </p:spTgt>
                                        </p:tgtEl>
                                      </p:cBhvr>
                                    </p:animEffect>
                                    <p:anim calcmode="lin" valueType="num">
                                      <p:cBhvr>
                                        <p:cTn id="8" dur="1000" fill="hold"/>
                                        <p:tgtEl>
                                          <p:spTgt spid="425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5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5987">
                                            <p:txEl>
                                              <p:pRg st="1" end="1"/>
                                            </p:txEl>
                                          </p:spTgt>
                                        </p:tgtEl>
                                        <p:attrNameLst>
                                          <p:attrName>style.visibility</p:attrName>
                                        </p:attrNameLst>
                                      </p:cBhvr>
                                      <p:to>
                                        <p:strVal val="visible"/>
                                      </p:to>
                                    </p:set>
                                    <p:animEffect transition="in" filter="fade">
                                      <p:cBhvr>
                                        <p:cTn id="14" dur="1000"/>
                                        <p:tgtEl>
                                          <p:spTgt spid="425987">
                                            <p:txEl>
                                              <p:pRg st="1" end="1"/>
                                            </p:txEl>
                                          </p:spTgt>
                                        </p:tgtEl>
                                      </p:cBhvr>
                                    </p:animEffect>
                                    <p:anim calcmode="lin" valueType="num">
                                      <p:cBhvr>
                                        <p:cTn id="15" dur="1000" fill="hold"/>
                                        <p:tgtEl>
                                          <p:spTgt spid="425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25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25987">
                                            <p:txEl>
                                              <p:pRg st="2" end="2"/>
                                            </p:txEl>
                                          </p:spTgt>
                                        </p:tgtEl>
                                        <p:attrNameLst>
                                          <p:attrName>style.visibility</p:attrName>
                                        </p:attrNameLst>
                                      </p:cBhvr>
                                      <p:to>
                                        <p:strVal val="visible"/>
                                      </p:to>
                                    </p:set>
                                    <p:animEffect transition="in" filter="fade">
                                      <p:cBhvr>
                                        <p:cTn id="21" dur="1000"/>
                                        <p:tgtEl>
                                          <p:spTgt spid="425987">
                                            <p:txEl>
                                              <p:pRg st="2" end="2"/>
                                            </p:txEl>
                                          </p:spTgt>
                                        </p:tgtEl>
                                      </p:cBhvr>
                                    </p:animEffect>
                                    <p:anim calcmode="lin" valueType="num">
                                      <p:cBhvr>
                                        <p:cTn id="22" dur="1000" fill="hold"/>
                                        <p:tgtEl>
                                          <p:spTgt spid="4259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25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25987">
                                            <p:txEl>
                                              <p:pRg st="3" end="3"/>
                                            </p:txEl>
                                          </p:spTgt>
                                        </p:tgtEl>
                                        <p:attrNameLst>
                                          <p:attrName>style.visibility</p:attrName>
                                        </p:attrNameLst>
                                      </p:cBhvr>
                                      <p:to>
                                        <p:strVal val="visible"/>
                                      </p:to>
                                    </p:set>
                                    <p:animEffect transition="in" filter="fade">
                                      <p:cBhvr>
                                        <p:cTn id="28" dur="1000"/>
                                        <p:tgtEl>
                                          <p:spTgt spid="425987">
                                            <p:txEl>
                                              <p:pRg st="3" end="3"/>
                                            </p:txEl>
                                          </p:spTgt>
                                        </p:tgtEl>
                                      </p:cBhvr>
                                    </p:animEffect>
                                    <p:anim calcmode="lin" valueType="num">
                                      <p:cBhvr>
                                        <p:cTn id="29" dur="10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259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25987">
                                            <p:txEl>
                                              <p:pRg st="4" end="4"/>
                                            </p:txEl>
                                          </p:spTgt>
                                        </p:tgtEl>
                                        <p:attrNameLst>
                                          <p:attrName>style.visibility</p:attrName>
                                        </p:attrNameLst>
                                      </p:cBhvr>
                                      <p:to>
                                        <p:strVal val="visible"/>
                                      </p:to>
                                    </p:set>
                                    <p:animEffect transition="in" filter="fade">
                                      <p:cBhvr>
                                        <p:cTn id="35" dur="1000"/>
                                        <p:tgtEl>
                                          <p:spTgt spid="425987">
                                            <p:txEl>
                                              <p:pRg st="4" end="4"/>
                                            </p:txEl>
                                          </p:spTgt>
                                        </p:tgtEl>
                                      </p:cBhvr>
                                    </p:animEffect>
                                    <p:anim calcmode="lin" valueType="num">
                                      <p:cBhvr>
                                        <p:cTn id="36" dur="1000" fill="hold"/>
                                        <p:tgtEl>
                                          <p:spTgt spid="42598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259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25987">
                                            <p:txEl>
                                              <p:pRg st="5" end="5"/>
                                            </p:txEl>
                                          </p:spTgt>
                                        </p:tgtEl>
                                        <p:attrNameLst>
                                          <p:attrName>style.visibility</p:attrName>
                                        </p:attrNameLst>
                                      </p:cBhvr>
                                      <p:to>
                                        <p:strVal val="visible"/>
                                      </p:to>
                                    </p:set>
                                    <p:animEffect transition="in" filter="fade">
                                      <p:cBhvr>
                                        <p:cTn id="42" dur="1000"/>
                                        <p:tgtEl>
                                          <p:spTgt spid="425987">
                                            <p:txEl>
                                              <p:pRg st="5" end="5"/>
                                            </p:txEl>
                                          </p:spTgt>
                                        </p:tgtEl>
                                      </p:cBhvr>
                                    </p:animEffect>
                                    <p:anim calcmode="lin" valueType="num">
                                      <p:cBhvr>
                                        <p:cTn id="43" dur="1000" fill="hold"/>
                                        <p:tgtEl>
                                          <p:spTgt spid="42598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2598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type="body" idx="4294967295"/>
          </p:nvPr>
        </p:nvSpPr>
        <p:spPr>
          <a:xfrm>
            <a:off x="56524" y="665387"/>
            <a:ext cx="8267700" cy="4648200"/>
          </a:xfrm>
        </p:spPr>
        <p:txBody>
          <a:bodyPr/>
          <a:lstStyle/>
          <a:p>
            <a:pPr lvl="1">
              <a:buClr>
                <a:schemeClr val="hlink"/>
              </a:buClr>
              <a:buFont typeface="Wingdings" panose="05000000000000000000" pitchFamily="2" charset="2"/>
              <a:buNone/>
            </a:pPr>
            <a:endParaRPr lang="zh-CN" altLang="en-US" b="1" dirty="0">
              <a:solidFill>
                <a:srgbClr val="3E1D81"/>
              </a:solidFill>
              <a:latin typeface="Times New Roman" panose="02020603050405020304" pitchFamily="18" charset="0"/>
              <a:ea typeface="宋体" panose="02010600030101010101" pitchFamily="2" charset="-122"/>
            </a:endParaRPr>
          </a:p>
          <a:p>
            <a:pPr lvl="2">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“每个学生都学习了一门程序设计语言”</a:t>
            </a:r>
            <a:endParaRPr lang="en-US" altLang="zh-CN" sz="2400" dirty="0">
              <a:ea typeface="宋体" panose="02010600030101010101" pitchFamily="2" charset="-122"/>
            </a:endParaRPr>
          </a:p>
        </p:txBody>
      </p:sp>
      <p:sp>
        <p:nvSpPr>
          <p:cNvPr id="427039" name="Rectangle 31"/>
          <p:cNvSpPr>
            <a:spLocks noChangeArrowheads="1"/>
          </p:cNvSpPr>
          <p:nvPr/>
        </p:nvSpPr>
        <p:spPr bwMode="auto">
          <a:xfrm>
            <a:off x="586769" y="4094550"/>
            <a:ext cx="845820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sz="2000" dirty="0">
                <a:solidFill>
                  <a:srgbClr val="006600"/>
                </a:solidFill>
                <a:ea typeface="宋体" panose="02010600030101010101" pitchFamily="2" charset="-122"/>
              </a:rPr>
              <a:t> </a:t>
            </a:r>
            <a:r>
              <a:rPr lang="en-US" altLang="zh-CN" sz="2100" b="1" dirty="0">
                <a:solidFill>
                  <a:srgbClr val="006600"/>
                </a:solidFill>
                <a:ea typeface="宋体" panose="02010600030101010101" pitchFamily="2" charset="-122"/>
              </a:rPr>
              <a:t>GS</a:t>
            </a:r>
            <a:r>
              <a:rPr lang="zh-CN" altLang="en-US" sz="2100" b="1" dirty="0">
                <a:solidFill>
                  <a:srgbClr val="006600"/>
                </a:solidFill>
                <a:ea typeface="宋体" panose="02010600030101010101" pitchFamily="2" charset="-122"/>
              </a:rPr>
              <a:t>：</a:t>
            </a:r>
            <a:r>
              <a:rPr lang="zh-CN" altLang="en-US" sz="2100" b="1" dirty="0">
                <a:ea typeface="宋体" panose="02010600030101010101" pitchFamily="2" charset="-122"/>
              </a:rPr>
              <a:t>是一个</a:t>
            </a:r>
            <a:r>
              <a:rPr lang="zh-CN" altLang="en-US" sz="2100" b="1" dirty="0">
                <a:solidFill>
                  <a:srgbClr val="FF0000"/>
                </a:solidFill>
                <a:ea typeface="宋体" panose="02010600030101010101" pitchFamily="2" charset="-122"/>
              </a:rPr>
              <a:t>概念结点</a:t>
            </a:r>
            <a:r>
              <a:rPr lang="zh-CN" altLang="en-US" sz="2100" b="1" dirty="0">
                <a:ea typeface="宋体" panose="02010600030101010101" pitchFamily="2" charset="-122"/>
              </a:rPr>
              <a:t>，它表示</a:t>
            </a:r>
            <a:r>
              <a:rPr lang="zh-CN" altLang="en-US" sz="2100" b="1" dirty="0">
                <a:solidFill>
                  <a:srgbClr val="FF0000"/>
                </a:solidFill>
                <a:ea typeface="宋体" panose="02010600030101010101" pitchFamily="2" charset="-122"/>
              </a:rPr>
              <a:t>具有全称量化的一般事件</a:t>
            </a:r>
            <a:r>
              <a:rPr lang="zh-CN" altLang="en-US" sz="2100" b="1" dirty="0">
                <a:ea typeface="宋体" panose="02010600030101010101" pitchFamily="2" charset="-122"/>
              </a:rPr>
              <a:t>。</a:t>
            </a:r>
          </a:p>
          <a:p>
            <a:pPr>
              <a:buFontTx/>
              <a:buChar char="•"/>
            </a:pPr>
            <a:r>
              <a:rPr lang="en-US" altLang="zh-CN" sz="2100" b="1" dirty="0">
                <a:solidFill>
                  <a:srgbClr val="006600"/>
                </a:solidFill>
                <a:ea typeface="宋体" panose="02010600030101010101" pitchFamily="2" charset="-122"/>
              </a:rPr>
              <a:t> g</a:t>
            </a:r>
            <a:r>
              <a:rPr lang="zh-CN" altLang="en-US" sz="2100" b="1" dirty="0">
                <a:solidFill>
                  <a:srgbClr val="006600"/>
                </a:solidFill>
                <a:ea typeface="宋体" panose="02010600030101010101" pitchFamily="2" charset="-122"/>
              </a:rPr>
              <a:t>：</a:t>
            </a:r>
            <a:r>
              <a:rPr lang="zh-CN" altLang="en-US" sz="2100" b="1" dirty="0">
                <a:ea typeface="宋体" panose="02010600030101010101" pitchFamily="2" charset="-122"/>
              </a:rPr>
              <a:t>是一个实例结点，代表</a:t>
            </a:r>
            <a:r>
              <a:rPr lang="en-US" altLang="zh-CN" sz="2100" b="1" dirty="0">
                <a:solidFill>
                  <a:srgbClr val="FF0000"/>
                </a:solidFill>
                <a:ea typeface="宋体" panose="02010600030101010101" pitchFamily="2" charset="-122"/>
              </a:rPr>
              <a:t>GS </a:t>
            </a:r>
            <a:r>
              <a:rPr lang="zh-CN" altLang="en-US" sz="2100" b="1" dirty="0">
                <a:solidFill>
                  <a:srgbClr val="FF0000"/>
                </a:solidFill>
                <a:ea typeface="宋体" panose="02010600030101010101" pitchFamily="2" charset="-122"/>
              </a:rPr>
              <a:t>中的一个具体例子</a:t>
            </a:r>
            <a:r>
              <a:rPr lang="zh-CN" altLang="en-US" sz="2100" b="1" dirty="0">
                <a:ea typeface="宋体" panose="02010600030101010101" pitchFamily="2" charset="-122"/>
              </a:rPr>
              <a:t>，如上所提到的事实。</a:t>
            </a:r>
          </a:p>
          <a:p>
            <a:pPr>
              <a:buFontTx/>
              <a:buChar char="•"/>
            </a:pPr>
            <a:r>
              <a:rPr lang="en-US" altLang="zh-CN" sz="2100" b="1" dirty="0">
                <a:solidFill>
                  <a:srgbClr val="006600"/>
                </a:solidFill>
                <a:ea typeface="宋体" panose="02010600030101010101" pitchFamily="2" charset="-122"/>
              </a:rPr>
              <a:t> s</a:t>
            </a:r>
            <a:r>
              <a:rPr lang="zh-CN" altLang="en-US" sz="2100" b="1" dirty="0">
                <a:solidFill>
                  <a:srgbClr val="006600"/>
                </a:solidFill>
                <a:ea typeface="宋体" panose="02010600030101010101" pitchFamily="2" charset="-122"/>
              </a:rPr>
              <a:t>：</a:t>
            </a:r>
            <a:r>
              <a:rPr lang="zh-CN" altLang="en-US" sz="2100" b="1" dirty="0">
                <a:ea typeface="宋体" panose="02010600030101010101" pitchFamily="2" charset="-122"/>
              </a:rPr>
              <a:t>是一个</a:t>
            </a:r>
            <a:r>
              <a:rPr lang="zh-CN" altLang="en-US" sz="2100" b="1" dirty="0">
                <a:solidFill>
                  <a:srgbClr val="006600"/>
                </a:solidFill>
                <a:ea typeface="宋体" panose="02010600030101010101" pitchFamily="2" charset="-122"/>
              </a:rPr>
              <a:t>全称变量</a:t>
            </a:r>
            <a:r>
              <a:rPr lang="zh-CN" altLang="en-US" sz="2100" b="1" dirty="0">
                <a:ea typeface="宋体" panose="02010600030101010101" pitchFamily="2" charset="-122"/>
              </a:rPr>
              <a:t>，表示任意一个学生。</a:t>
            </a:r>
          </a:p>
          <a:p>
            <a:pPr>
              <a:buFontTx/>
              <a:buChar char="•"/>
            </a:pPr>
            <a:r>
              <a:rPr lang="zh-CN" altLang="en-US" sz="2100" b="1" dirty="0">
                <a:solidFill>
                  <a:srgbClr val="006600"/>
                </a:solidFill>
                <a:ea typeface="宋体" panose="02010600030101010101" pitchFamily="2" charset="-122"/>
              </a:rPr>
              <a:t> </a:t>
            </a:r>
            <a:r>
              <a:rPr lang="en-US" altLang="zh-CN" sz="2100" b="1" dirty="0">
                <a:solidFill>
                  <a:srgbClr val="006600"/>
                </a:solidFill>
                <a:ea typeface="宋体" panose="02010600030101010101" pitchFamily="2" charset="-122"/>
              </a:rPr>
              <a:t>r</a:t>
            </a:r>
            <a:r>
              <a:rPr lang="zh-CN" altLang="en-US" sz="2100" b="1" dirty="0">
                <a:solidFill>
                  <a:srgbClr val="006600"/>
                </a:solidFill>
                <a:ea typeface="宋体" panose="02010600030101010101" pitchFamily="2" charset="-122"/>
              </a:rPr>
              <a:t>：</a:t>
            </a:r>
            <a:r>
              <a:rPr lang="zh-CN" altLang="en-US" sz="2100" b="1" dirty="0">
                <a:ea typeface="宋体" panose="02010600030101010101" pitchFamily="2" charset="-122"/>
              </a:rPr>
              <a:t>是一个</a:t>
            </a:r>
            <a:r>
              <a:rPr lang="zh-CN" altLang="en-US" sz="2100" b="1" dirty="0">
                <a:solidFill>
                  <a:srgbClr val="006600"/>
                </a:solidFill>
                <a:ea typeface="宋体" panose="02010600030101010101" pitchFamily="2" charset="-122"/>
              </a:rPr>
              <a:t>存在变量</a:t>
            </a:r>
            <a:r>
              <a:rPr lang="zh-CN" altLang="en-US" sz="2100" b="1" dirty="0">
                <a:ea typeface="宋体" panose="02010600030101010101" pitchFamily="2" charset="-122"/>
              </a:rPr>
              <a:t>，表示某一次学习。</a:t>
            </a:r>
          </a:p>
          <a:p>
            <a:pPr>
              <a:buFontTx/>
              <a:buChar char="•"/>
            </a:pPr>
            <a:r>
              <a:rPr lang="en-US" altLang="zh-CN" sz="2100" b="1" dirty="0">
                <a:solidFill>
                  <a:srgbClr val="006600"/>
                </a:solidFill>
                <a:ea typeface="宋体" panose="02010600030101010101" pitchFamily="2" charset="-122"/>
              </a:rPr>
              <a:t> p</a:t>
            </a:r>
            <a:r>
              <a:rPr lang="zh-CN" altLang="en-US" sz="2100" b="1" dirty="0">
                <a:solidFill>
                  <a:srgbClr val="006600"/>
                </a:solidFill>
                <a:ea typeface="宋体" panose="02010600030101010101" pitchFamily="2" charset="-122"/>
              </a:rPr>
              <a:t>：</a:t>
            </a:r>
            <a:r>
              <a:rPr lang="zh-CN" altLang="en-US" sz="2100" b="1" dirty="0">
                <a:ea typeface="宋体" panose="02010600030101010101" pitchFamily="2" charset="-122"/>
              </a:rPr>
              <a:t>是一个</a:t>
            </a:r>
            <a:r>
              <a:rPr lang="zh-CN" altLang="en-US" sz="2100" b="1" dirty="0">
                <a:solidFill>
                  <a:srgbClr val="006600"/>
                </a:solidFill>
                <a:ea typeface="宋体" panose="02010600030101010101" pitchFamily="2" charset="-122"/>
              </a:rPr>
              <a:t>存在变量</a:t>
            </a:r>
            <a:r>
              <a:rPr lang="zh-CN" altLang="en-US" sz="2100" b="1" dirty="0">
                <a:ea typeface="宋体" panose="02010600030101010101" pitchFamily="2" charset="-122"/>
              </a:rPr>
              <a:t>，表示某一门程序设计语言。</a:t>
            </a:r>
          </a:p>
          <a:p>
            <a:pPr>
              <a:buFontTx/>
              <a:buChar char="•"/>
            </a:pPr>
            <a:r>
              <a:rPr lang="en-US" altLang="zh-CN" sz="2100" b="1" dirty="0">
                <a:solidFill>
                  <a:srgbClr val="006600"/>
                </a:solidFill>
                <a:ea typeface="宋体" panose="02010600030101010101" pitchFamily="2" charset="-122"/>
              </a:rPr>
              <a:t> F</a:t>
            </a:r>
            <a:r>
              <a:rPr lang="zh-CN" altLang="en-US" sz="2100" b="1" dirty="0">
                <a:solidFill>
                  <a:srgbClr val="006600"/>
                </a:solidFill>
                <a:ea typeface="宋体" panose="02010600030101010101" pitchFamily="2" charset="-122"/>
              </a:rPr>
              <a:t>：</a:t>
            </a:r>
            <a:r>
              <a:rPr lang="zh-CN" altLang="en-US" sz="2100" b="1" dirty="0">
                <a:ea typeface="宋体" panose="02010600030101010101" pitchFamily="2" charset="-122"/>
              </a:rPr>
              <a:t>弧“</a:t>
            </a:r>
            <a:r>
              <a:rPr lang="en-US" altLang="zh-CN" sz="2100" b="1" dirty="0">
                <a:ea typeface="宋体" panose="02010600030101010101" pitchFamily="2" charset="-122"/>
              </a:rPr>
              <a:t>F”</a:t>
            </a:r>
            <a:r>
              <a:rPr lang="zh-CN" altLang="en-US" sz="2100" b="1" dirty="0">
                <a:ea typeface="宋体" panose="02010600030101010101" pitchFamily="2" charset="-122"/>
              </a:rPr>
              <a:t>说明它所代表的子空间及其具体形式</a:t>
            </a:r>
          </a:p>
          <a:p>
            <a:pPr>
              <a:buFontTx/>
              <a:buChar char="•"/>
            </a:pPr>
            <a:r>
              <a:rPr lang="en-US" altLang="zh-CN" sz="2100" b="1" dirty="0">
                <a:solidFill>
                  <a:srgbClr val="006600"/>
                </a:solidFill>
                <a:ea typeface="宋体" panose="02010600030101010101" pitchFamily="2" charset="-122"/>
                <a:sym typeface="Symbol" panose="05050102010706020507" pitchFamily="18" charset="2"/>
              </a:rPr>
              <a:t> </a:t>
            </a:r>
            <a:r>
              <a:rPr lang="zh-CN" altLang="en-US" sz="2100" b="1" dirty="0">
                <a:solidFill>
                  <a:srgbClr val="006600"/>
                </a:solidFill>
                <a:ea typeface="宋体" panose="02010600030101010101" pitchFamily="2" charset="-122"/>
                <a:sym typeface="Symbol" panose="05050102010706020507" pitchFamily="18" charset="2"/>
              </a:rPr>
              <a:t>：</a:t>
            </a:r>
            <a:r>
              <a:rPr lang="zh-CN" altLang="en-US" sz="2100" b="1" dirty="0">
                <a:ea typeface="宋体" panose="02010600030101010101" pitchFamily="2" charset="-122"/>
              </a:rPr>
              <a:t>弧“</a:t>
            </a:r>
            <a:r>
              <a:rPr lang="en-US" altLang="zh-CN" sz="2100" b="1" dirty="0">
                <a:ea typeface="宋体" panose="02010600030101010101" pitchFamily="2" charset="-122"/>
                <a:sym typeface="Symbol" panose="05050102010706020507" pitchFamily="18" charset="2"/>
              </a:rPr>
              <a:t></a:t>
            </a:r>
            <a:r>
              <a:rPr lang="zh-CN" altLang="en-US" sz="2100" b="1" dirty="0">
                <a:ea typeface="宋体" panose="02010600030101010101" pitchFamily="2" charset="-122"/>
              </a:rPr>
              <a:t>”说明它所代表的全称量词。</a:t>
            </a:r>
            <a:endParaRPr lang="zh-CN" altLang="en-US" sz="2100" b="1" dirty="0">
              <a:ea typeface="宋体" panose="02010600030101010101" pitchFamily="2" charset="-122"/>
              <a:sym typeface="Symbol" panose="05050102010706020507" pitchFamily="18" charset="2"/>
            </a:endParaRPr>
          </a:p>
        </p:txBody>
      </p:sp>
      <p:grpSp>
        <p:nvGrpSpPr>
          <p:cNvPr id="427041" name="Group 33"/>
          <p:cNvGrpSpPr>
            <a:grpSpLocks/>
          </p:cNvGrpSpPr>
          <p:nvPr/>
        </p:nvGrpSpPr>
        <p:grpSpPr bwMode="auto">
          <a:xfrm>
            <a:off x="395536" y="1772816"/>
            <a:ext cx="8458200" cy="2057400"/>
            <a:chOff x="336" y="1392"/>
            <a:chExt cx="5328" cy="1296"/>
          </a:xfrm>
        </p:grpSpPr>
        <p:grpSp>
          <p:nvGrpSpPr>
            <p:cNvPr id="427038" name="Group 30"/>
            <p:cNvGrpSpPr>
              <a:grpSpLocks/>
            </p:cNvGrpSpPr>
            <p:nvPr/>
          </p:nvGrpSpPr>
          <p:grpSpPr bwMode="auto">
            <a:xfrm>
              <a:off x="336" y="1392"/>
              <a:ext cx="5280" cy="1296"/>
              <a:chOff x="340" y="1945"/>
              <a:chExt cx="4989" cy="1607"/>
            </a:xfrm>
          </p:grpSpPr>
          <p:graphicFrame>
            <p:nvGraphicFramePr>
              <p:cNvPr id="427013" name="Object 5"/>
              <p:cNvGraphicFramePr>
                <a:graphicFrameLocks noChangeAspect="1"/>
              </p:cNvGraphicFramePr>
              <p:nvPr/>
            </p:nvGraphicFramePr>
            <p:xfrm>
              <a:off x="1156" y="3098"/>
              <a:ext cx="170" cy="181"/>
            </p:xfrm>
            <a:graphic>
              <a:graphicData uri="http://schemas.openxmlformats.org/presentationml/2006/ole">
                <mc:AlternateContent xmlns:mc="http://schemas.openxmlformats.org/markup-compatibility/2006">
                  <mc:Choice xmlns:v="urn:schemas-microsoft-com:vml" Requires="v">
                    <p:oleObj spid="_x0000_s3166" name="公式" r:id="rId4" imgW="152280" imgH="164880" progId="Equation.3">
                      <p:embed/>
                    </p:oleObj>
                  </mc:Choice>
                  <mc:Fallback>
                    <p:oleObj name="公式" r:id="rId4" imgW="152280" imgH="164880" progId="Equation.3">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3098"/>
                            <a:ext cx="17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pic>
                    </p:oleObj>
                  </mc:Fallback>
                </mc:AlternateContent>
              </a:graphicData>
            </a:graphic>
          </p:graphicFrame>
          <p:sp>
            <p:nvSpPr>
              <p:cNvPr id="427014" name="Rectangle 6"/>
              <p:cNvSpPr>
                <a:spLocks noChangeArrowheads="1"/>
              </p:cNvSpPr>
              <p:nvPr/>
            </p:nvSpPr>
            <p:spPr bwMode="auto">
              <a:xfrm>
                <a:off x="555" y="1968"/>
                <a:ext cx="453" cy="2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GS</a:t>
                </a:r>
              </a:p>
            </p:txBody>
          </p:sp>
          <p:sp>
            <p:nvSpPr>
              <p:cNvPr id="427015" name="Rectangle 7"/>
              <p:cNvSpPr>
                <a:spLocks noChangeArrowheads="1"/>
              </p:cNvSpPr>
              <p:nvPr/>
            </p:nvSpPr>
            <p:spPr bwMode="auto">
              <a:xfrm>
                <a:off x="567" y="2962"/>
                <a:ext cx="453"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g</a:t>
                </a:r>
              </a:p>
            </p:txBody>
          </p:sp>
          <p:sp>
            <p:nvSpPr>
              <p:cNvPr id="427016" name="Rectangle 8"/>
              <p:cNvSpPr>
                <a:spLocks noChangeArrowheads="1"/>
              </p:cNvSpPr>
              <p:nvPr/>
            </p:nvSpPr>
            <p:spPr bwMode="auto">
              <a:xfrm>
                <a:off x="1565" y="2509"/>
                <a:ext cx="3764" cy="1043"/>
              </a:xfrm>
              <a:prstGeom prst="rect">
                <a:avLst/>
              </a:prstGeom>
              <a:noFill/>
              <a:ln w="25400">
                <a:solidFill>
                  <a:srgbClr val="000080"/>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Arial" panose="020B0604020202020204" pitchFamily="34" charset="0"/>
                  <a:ea typeface="宋体" panose="02010600030101010101" pitchFamily="2" charset="-122"/>
                </a:endParaRPr>
              </a:p>
            </p:txBody>
          </p:sp>
          <p:sp>
            <p:nvSpPr>
              <p:cNvPr id="427017" name="Rectangle 9"/>
              <p:cNvSpPr>
                <a:spLocks noChangeArrowheads="1"/>
              </p:cNvSpPr>
              <p:nvPr/>
            </p:nvSpPr>
            <p:spPr bwMode="auto">
              <a:xfrm>
                <a:off x="1837" y="2962"/>
                <a:ext cx="4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s</a:t>
                </a:r>
              </a:p>
            </p:txBody>
          </p:sp>
          <p:sp>
            <p:nvSpPr>
              <p:cNvPr id="427018" name="Rectangle 10"/>
              <p:cNvSpPr>
                <a:spLocks noChangeArrowheads="1"/>
              </p:cNvSpPr>
              <p:nvPr/>
            </p:nvSpPr>
            <p:spPr bwMode="auto">
              <a:xfrm>
                <a:off x="3061" y="2962"/>
                <a:ext cx="454"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r</a:t>
                </a:r>
              </a:p>
            </p:txBody>
          </p:sp>
          <p:sp>
            <p:nvSpPr>
              <p:cNvPr id="427019" name="Rectangle 11"/>
              <p:cNvSpPr>
                <a:spLocks noChangeArrowheads="1"/>
              </p:cNvSpPr>
              <p:nvPr/>
            </p:nvSpPr>
            <p:spPr bwMode="auto">
              <a:xfrm>
                <a:off x="4332" y="2962"/>
                <a:ext cx="409"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p</a:t>
                </a:r>
              </a:p>
            </p:txBody>
          </p:sp>
          <p:sp>
            <p:nvSpPr>
              <p:cNvPr id="427020" name="Line 12"/>
              <p:cNvSpPr>
                <a:spLocks noChangeShapeType="1"/>
              </p:cNvSpPr>
              <p:nvPr/>
            </p:nvSpPr>
            <p:spPr bwMode="auto">
              <a:xfrm>
                <a:off x="1020" y="3098"/>
                <a:ext cx="817"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21" name="Line 13"/>
              <p:cNvSpPr>
                <a:spLocks noChangeShapeType="1"/>
              </p:cNvSpPr>
              <p:nvPr/>
            </p:nvSpPr>
            <p:spPr bwMode="auto">
              <a:xfrm flipV="1">
                <a:off x="1020" y="2826"/>
                <a:ext cx="545" cy="2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22" name="Line 14"/>
              <p:cNvSpPr>
                <a:spLocks noChangeShapeType="1"/>
              </p:cNvSpPr>
              <p:nvPr/>
            </p:nvSpPr>
            <p:spPr bwMode="auto">
              <a:xfrm flipH="1">
                <a:off x="2290" y="3098"/>
                <a:ext cx="771"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23" name="Line 15"/>
              <p:cNvSpPr>
                <a:spLocks noChangeShapeType="1"/>
              </p:cNvSpPr>
              <p:nvPr/>
            </p:nvSpPr>
            <p:spPr bwMode="auto">
              <a:xfrm>
                <a:off x="3515" y="3098"/>
                <a:ext cx="817"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24" name="Rectangle 16"/>
              <p:cNvSpPr>
                <a:spLocks noChangeArrowheads="1"/>
              </p:cNvSpPr>
              <p:nvPr/>
            </p:nvSpPr>
            <p:spPr bwMode="auto">
              <a:xfrm>
                <a:off x="1837" y="1964"/>
                <a:ext cx="563" cy="27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学生</a:t>
                </a:r>
              </a:p>
            </p:txBody>
          </p:sp>
          <p:sp>
            <p:nvSpPr>
              <p:cNvPr id="427025" name="Rectangle 17"/>
              <p:cNvSpPr>
                <a:spLocks noChangeArrowheads="1"/>
              </p:cNvSpPr>
              <p:nvPr/>
            </p:nvSpPr>
            <p:spPr bwMode="auto">
              <a:xfrm>
                <a:off x="3013" y="1948"/>
                <a:ext cx="491" cy="2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学习</a:t>
                </a:r>
              </a:p>
            </p:txBody>
          </p:sp>
          <p:sp>
            <p:nvSpPr>
              <p:cNvPr id="427026" name="Rectangle 18"/>
              <p:cNvSpPr>
                <a:spLocks noChangeArrowheads="1"/>
              </p:cNvSpPr>
              <p:nvPr/>
            </p:nvSpPr>
            <p:spPr bwMode="auto">
              <a:xfrm>
                <a:off x="4080" y="1945"/>
                <a:ext cx="960" cy="2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程序语言</a:t>
                </a:r>
              </a:p>
            </p:txBody>
          </p:sp>
          <p:sp>
            <p:nvSpPr>
              <p:cNvPr id="427027" name="Line 19"/>
              <p:cNvSpPr>
                <a:spLocks noChangeShapeType="1"/>
              </p:cNvSpPr>
              <p:nvPr/>
            </p:nvSpPr>
            <p:spPr bwMode="auto">
              <a:xfrm flipV="1">
                <a:off x="793" y="2237"/>
                <a:ext cx="1" cy="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28" name="Line 20"/>
              <p:cNvSpPr>
                <a:spLocks noChangeShapeType="1"/>
              </p:cNvSpPr>
              <p:nvPr/>
            </p:nvSpPr>
            <p:spPr bwMode="auto">
              <a:xfrm flipV="1">
                <a:off x="2064" y="2237"/>
                <a:ext cx="1" cy="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29" name="Line 21"/>
              <p:cNvSpPr>
                <a:spLocks noChangeShapeType="1"/>
              </p:cNvSpPr>
              <p:nvPr/>
            </p:nvSpPr>
            <p:spPr bwMode="auto">
              <a:xfrm flipH="1" flipV="1">
                <a:off x="3287" y="2228"/>
                <a:ext cx="1" cy="73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30" name="Line 22"/>
              <p:cNvSpPr>
                <a:spLocks noChangeShapeType="1"/>
              </p:cNvSpPr>
              <p:nvPr/>
            </p:nvSpPr>
            <p:spPr bwMode="auto">
              <a:xfrm flipH="1" flipV="1">
                <a:off x="4554" y="2222"/>
                <a:ext cx="4" cy="7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31" name="Text Box 23"/>
              <p:cNvSpPr txBox="1">
                <a:spLocks noChangeArrowheads="1"/>
              </p:cNvSpPr>
              <p:nvPr/>
            </p:nvSpPr>
            <p:spPr bwMode="auto">
              <a:xfrm>
                <a:off x="2109" y="2554"/>
                <a:ext cx="45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7032" name="Text Box 24"/>
              <p:cNvSpPr txBox="1">
                <a:spLocks noChangeArrowheads="1"/>
              </p:cNvSpPr>
              <p:nvPr/>
            </p:nvSpPr>
            <p:spPr bwMode="auto">
              <a:xfrm>
                <a:off x="3379" y="2509"/>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7033" name="Text Box 25"/>
              <p:cNvSpPr txBox="1">
                <a:spLocks noChangeArrowheads="1"/>
              </p:cNvSpPr>
              <p:nvPr/>
            </p:nvSpPr>
            <p:spPr bwMode="auto">
              <a:xfrm>
                <a:off x="4604" y="2554"/>
                <a:ext cx="49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7034" name="Text Box 26"/>
              <p:cNvSpPr txBox="1">
                <a:spLocks noChangeArrowheads="1"/>
              </p:cNvSpPr>
              <p:nvPr/>
            </p:nvSpPr>
            <p:spPr bwMode="auto">
              <a:xfrm>
                <a:off x="1111" y="2736"/>
                <a:ext cx="22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F</a:t>
                </a:r>
              </a:p>
            </p:txBody>
          </p:sp>
          <p:sp>
            <p:nvSpPr>
              <p:cNvPr id="427035" name="Text Box 27"/>
              <p:cNvSpPr txBox="1">
                <a:spLocks noChangeArrowheads="1"/>
              </p:cNvSpPr>
              <p:nvPr/>
            </p:nvSpPr>
            <p:spPr bwMode="auto">
              <a:xfrm>
                <a:off x="2381" y="2872"/>
                <a:ext cx="59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latin typeface="Arial" panose="020B0604020202020204" pitchFamily="34" charset="0"/>
                    <a:ea typeface="宋体" panose="02010600030101010101" pitchFamily="2" charset="-122"/>
                  </a:rPr>
                  <a:t>Subject</a:t>
                </a:r>
              </a:p>
            </p:txBody>
          </p:sp>
          <p:sp>
            <p:nvSpPr>
              <p:cNvPr id="427036" name="Text Box 28"/>
              <p:cNvSpPr txBox="1">
                <a:spLocks noChangeArrowheads="1"/>
              </p:cNvSpPr>
              <p:nvPr/>
            </p:nvSpPr>
            <p:spPr bwMode="auto">
              <a:xfrm>
                <a:off x="3606" y="2872"/>
                <a:ext cx="58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latin typeface="Arial" panose="020B0604020202020204" pitchFamily="34" charset="0"/>
                    <a:ea typeface="宋体" panose="02010600030101010101" pitchFamily="2" charset="-122"/>
                  </a:rPr>
                  <a:t>Object</a:t>
                </a:r>
              </a:p>
            </p:txBody>
          </p:sp>
          <p:sp>
            <p:nvSpPr>
              <p:cNvPr id="427037" name="Text Box 29"/>
              <p:cNvSpPr txBox="1">
                <a:spLocks noChangeArrowheads="1"/>
              </p:cNvSpPr>
              <p:nvPr/>
            </p:nvSpPr>
            <p:spPr bwMode="auto">
              <a:xfrm>
                <a:off x="340" y="246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grpSp>
        <p:sp>
          <p:nvSpPr>
            <p:cNvPr id="427040" name="Text Box 32"/>
            <p:cNvSpPr txBox="1">
              <a:spLocks noChangeArrowheads="1"/>
            </p:cNvSpPr>
            <p:nvPr/>
          </p:nvSpPr>
          <p:spPr bwMode="auto">
            <a:xfrm>
              <a:off x="4992" y="2400"/>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隶书" panose="02010509060101010101" pitchFamily="49" charset="-122"/>
                  <a:ea typeface="隶书" panose="02010509060101010101" pitchFamily="49" charset="-122"/>
                </a:rPr>
                <a:t>子空间</a:t>
              </a:r>
            </a:p>
          </p:txBody>
        </p:sp>
      </p:grpSp>
      <p:sp>
        <p:nvSpPr>
          <p:cNvPr id="32" name="矩形 31"/>
          <p:cNvSpPr/>
          <p:nvPr/>
        </p:nvSpPr>
        <p:spPr>
          <a:xfrm>
            <a:off x="5824122" y="69996"/>
            <a:ext cx="2948243" cy="461665"/>
          </a:xfrm>
          <a:prstGeom prst="rect">
            <a:avLst/>
          </a:prstGeom>
        </p:spPr>
        <p:txBody>
          <a:bodyPr wrap="none">
            <a:spAutoFit/>
          </a:bodyPr>
          <a:lstStyle/>
          <a:p>
            <a:r>
              <a:rPr lang="zh-CN" altLang="en-US" sz="2400" b="1" dirty="0" smtClean="0">
                <a:latin typeface="Times New Roman" panose="02020603050405020304" pitchFamily="18" charset="0"/>
              </a:rPr>
              <a:t>逻辑关系的表示</a:t>
            </a:r>
            <a:r>
              <a:rPr lang="en-US" altLang="zh-CN" sz="2400" b="1" dirty="0" smtClean="0">
                <a:latin typeface="Times New Roman" panose="02020603050405020304" pitchFamily="18" charset="0"/>
              </a:rPr>
              <a:t>(5/7)</a:t>
            </a:r>
            <a:endParaRPr lang="zh-CN" altLang="en-US" sz="2400" dirty="0"/>
          </a:p>
        </p:txBody>
      </p:sp>
    </p:spTree>
    <p:extLst>
      <p:ext uri="{BB962C8B-B14F-4D97-AF65-F5344CB8AC3E}">
        <p14:creationId xmlns:p14="http://schemas.microsoft.com/office/powerpoint/2010/main" val="130920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7039">
                                            <p:txEl>
                                              <p:pRg st="0" end="0"/>
                                            </p:txEl>
                                          </p:spTgt>
                                        </p:tgtEl>
                                        <p:attrNameLst>
                                          <p:attrName>style.visibility</p:attrName>
                                        </p:attrNameLst>
                                      </p:cBhvr>
                                      <p:to>
                                        <p:strVal val="visible"/>
                                      </p:to>
                                    </p:set>
                                    <p:animEffect transition="in" filter="fade">
                                      <p:cBhvr>
                                        <p:cTn id="7" dur="1000"/>
                                        <p:tgtEl>
                                          <p:spTgt spid="427039">
                                            <p:txEl>
                                              <p:pRg st="0" end="0"/>
                                            </p:txEl>
                                          </p:spTgt>
                                        </p:tgtEl>
                                      </p:cBhvr>
                                    </p:animEffect>
                                    <p:anim calcmode="lin" valueType="num">
                                      <p:cBhvr>
                                        <p:cTn id="8" dur="1000" fill="hold"/>
                                        <p:tgtEl>
                                          <p:spTgt spid="4270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70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7039">
                                            <p:txEl>
                                              <p:pRg st="1" end="1"/>
                                            </p:txEl>
                                          </p:spTgt>
                                        </p:tgtEl>
                                        <p:attrNameLst>
                                          <p:attrName>style.visibility</p:attrName>
                                        </p:attrNameLst>
                                      </p:cBhvr>
                                      <p:to>
                                        <p:strVal val="visible"/>
                                      </p:to>
                                    </p:set>
                                    <p:animEffect transition="in" filter="fade">
                                      <p:cBhvr>
                                        <p:cTn id="14" dur="1000"/>
                                        <p:tgtEl>
                                          <p:spTgt spid="427039">
                                            <p:txEl>
                                              <p:pRg st="1" end="1"/>
                                            </p:txEl>
                                          </p:spTgt>
                                        </p:tgtEl>
                                      </p:cBhvr>
                                    </p:animEffect>
                                    <p:anim calcmode="lin" valueType="num">
                                      <p:cBhvr>
                                        <p:cTn id="15" dur="1000" fill="hold"/>
                                        <p:tgtEl>
                                          <p:spTgt spid="4270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270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27039">
                                            <p:txEl>
                                              <p:pRg st="2" end="2"/>
                                            </p:txEl>
                                          </p:spTgt>
                                        </p:tgtEl>
                                        <p:attrNameLst>
                                          <p:attrName>style.visibility</p:attrName>
                                        </p:attrNameLst>
                                      </p:cBhvr>
                                      <p:to>
                                        <p:strVal val="visible"/>
                                      </p:to>
                                    </p:set>
                                    <p:animEffect transition="in" filter="fade">
                                      <p:cBhvr>
                                        <p:cTn id="21" dur="1000"/>
                                        <p:tgtEl>
                                          <p:spTgt spid="427039">
                                            <p:txEl>
                                              <p:pRg st="2" end="2"/>
                                            </p:txEl>
                                          </p:spTgt>
                                        </p:tgtEl>
                                      </p:cBhvr>
                                    </p:animEffect>
                                    <p:anim calcmode="lin" valueType="num">
                                      <p:cBhvr>
                                        <p:cTn id="22" dur="1000" fill="hold"/>
                                        <p:tgtEl>
                                          <p:spTgt spid="4270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270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27039">
                                            <p:txEl>
                                              <p:pRg st="3" end="3"/>
                                            </p:txEl>
                                          </p:spTgt>
                                        </p:tgtEl>
                                        <p:attrNameLst>
                                          <p:attrName>style.visibility</p:attrName>
                                        </p:attrNameLst>
                                      </p:cBhvr>
                                      <p:to>
                                        <p:strVal val="visible"/>
                                      </p:to>
                                    </p:set>
                                    <p:animEffect transition="in" filter="fade">
                                      <p:cBhvr>
                                        <p:cTn id="28" dur="1000"/>
                                        <p:tgtEl>
                                          <p:spTgt spid="427039">
                                            <p:txEl>
                                              <p:pRg st="3" end="3"/>
                                            </p:txEl>
                                          </p:spTgt>
                                        </p:tgtEl>
                                      </p:cBhvr>
                                    </p:animEffect>
                                    <p:anim calcmode="lin" valueType="num">
                                      <p:cBhvr>
                                        <p:cTn id="29" dur="1000" fill="hold"/>
                                        <p:tgtEl>
                                          <p:spTgt spid="42703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270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27039">
                                            <p:txEl>
                                              <p:pRg st="4" end="4"/>
                                            </p:txEl>
                                          </p:spTgt>
                                        </p:tgtEl>
                                        <p:attrNameLst>
                                          <p:attrName>style.visibility</p:attrName>
                                        </p:attrNameLst>
                                      </p:cBhvr>
                                      <p:to>
                                        <p:strVal val="visible"/>
                                      </p:to>
                                    </p:set>
                                    <p:animEffect transition="in" filter="fade">
                                      <p:cBhvr>
                                        <p:cTn id="35" dur="1000"/>
                                        <p:tgtEl>
                                          <p:spTgt spid="427039">
                                            <p:txEl>
                                              <p:pRg st="4" end="4"/>
                                            </p:txEl>
                                          </p:spTgt>
                                        </p:tgtEl>
                                      </p:cBhvr>
                                    </p:animEffect>
                                    <p:anim calcmode="lin" valueType="num">
                                      <p:cBhvr>
                                        <p:cTn id="36" dur="1000" fill="hold"/>
                                        <p:tgtEl>
                                          <p:spTgt spid="42703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270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27039">
                                            <p:txEl>
                                              <p:pRg st="5" end="5"/>
                                            </p:txEl>
                                          </p:spTgt>
                                        </p:tgtEl>
                                        <p:attrNameLst>
                                          <p:attrName>style.visibility</p:attrName>
                                        </p:attrNameLst>
                                      </p:cBhvr>
                                      <p:to>
                                        <p:strVal val="visible"/>
                                      </p:to>
                                    </p:set>
                                    <p:animEffect transition="in" filter="fade">
                                      <p:cBhvr>
                                        <p:cTn id="42" dur="1000"/>
                                        <p:tgtEl>
                                          <p:spTgt spid="427039">
                                            <p:txEl>
                                              <p:pRg st="5" end="5"/>
                                            </p:txEl>
                                          </p:spTgt>
                                        </p:tgtEl>
                                      </p:cBhvr>
                                    </p:animEffect>
                                    <p:anim calcmode="lin" valueType="num">
                                      <p:cBhvr>
                                        <p:cTn id="43" dur="1000" fill="hold"/>
                                        <p:tgtEl>
                                          <p:spTgt spid="42703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270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27039">
                                            <p:txEl>
                                              <p:pRg st="6" end="6"/>
                                            </p:txEl>
                                          </p:spTgt>
                                        </p:tgtEl>
                                        <p:attrNameLst>
                                          <p:attrName>style.visibility</p:attrName>
                                        </p:attrNameLst>
                                      </p:cBhvr>
                                      <p:to>
                                        <p:strVal val="visible"/>
                                      </p:to>
                                    </p:set>
                                    <p:animEffect transition="in" filter="fade">
                                      <p:cBhvr>
                                        <p:cTn id="49" dur="1000"/>
                                        <p:tgtEl>
                                          <p:spTgt spid="427039">
                                            <p:txEl>
                                              <p:pRg st="6" end="6"/>
                                            </p:txEl>
                                          </p:spTgt>
                                        </p:tgtEl>
                                      </p:cBhvr>
                                    </p:animEffect>
                                    <p:anim calcmode="lin" valueType="num">
                                      <p:cBhvr>
                                        <p:cTn id="50" dur="1000" fill="hold"/>
                                        <p:tgtEl>
                                          <p:spTgt spid="42703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2703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type="body" idx="4294967295"/>
          </p:nvPr>
        </p:nvSpPr>
        <p:spPr>
          <a:xfrm>
            <a:off x="473756" y="1219200"/>
            <a:ext cx="7239000" cy="4648200"/>
          </a:xfrm>
        </p:spPr>
        <p:txBody>
          <a:bodyPr/>
          <a:lstStyle/>
          <a:p>
            <a:pPr lvl="2">
              <a:buClr>
                <a:srgbClr val="3E1D81"/>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rPr>
              <a:t>“每个学生都学习了所有的程序设计课程”</a:t>
            </a:r>
            <a:endParaRPr lang="zh-CN" altLang="en-US" sz="2400" dirty="0">
              <a:ea typeface="宋体" panose="02010600030101010101" pitchFamily="2" charset="-122"/>
            </a:endParaRPr>
          </a:p>
        </p:txBody>
      </p:sp>
      <p:grpSp>
        <p:nvGrpSpPr>
          <p:cNvPr id="428066" name="Group 34"/>
          <p:cNvGrpSpPr>
            <a:grpSpLocks/>
          </p:cNvGrpSpPr>
          <p:nvPr/>
        </p:nvGrpSpPr>
        <p:grpSpPr bwMode="auto">
          <a:xfrm>
            <a:off x="1115616" y="2031206"/>
            <a:ext cx="6781800" cy="3024187"/>
            <a:chOff x="912" y="1791"/>
            <a:chExt cx="4272" cy="1905"/>
          </a:xfrm>
        </p:grpSpPr>
        <p:sp>
          <p:nvSpPr>
            <p:cNvPr id="428036" name="Rectangle 4"/>
            <p:cNvSpPr>
              <a:spLocks noChangeArrowheads="1"/>
            </p:cNvSpPr>
            <p:nvPr/>
          </p:nvSpPr>
          <p:spPr bwMode="auto">
            <a:xfrm>
              <a:off x="1446" y="2245"/>
              <a:ext cx="3642" cy="794"/>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7" name="Rectangle 5"/>
            <p:cNvSpPr>
              <a:spLocks noChangeArrowheads="1"/>
            </p:cNvSpPr>
            <p:nvPr/>
          </p:nvSpPr>
          <p:spPr bwMode="auto">
            <a:xfrm>
              <a:off x="1641" y="1791"/>
              <a:ext cx="580" cy="24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学生</a:t>
              </a:r>
            </a:p>
          </p:txBody>
        </p:sp>
        <p:sp>
          <p:nvSpPr>
            <p:cNvPr id="428038" name="Rectangle 6"/>
            <p:cNvSpPr>
              <a:spLocks noChangeArrowheads="1"/>
            </p:cNvSpPr>
            <p:nvPr/>
          </p:nvSpPr>
          <p:spPr bwMode="auto">
            <a:xfrm>
              <a:off x="2758" y="1791"/>
              <a:ext cx="542" cy="24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学习</a:t>
              </a:r>
            </a:p>
          </p:txBody>
        </p:sp>
        <p:sp>
          <p:nvSpPr>
            <p:cNvPr id="428039" name="Rectangle 7"/>
            <p:cNvSpPr>
              <a:spLocks noChangeArrowheads="1"/>
            </p:cNvSpPr>
            <p:nvPr/>
          </p:nvSpPr>
          <p:spPr bwMode="auto">
            <a:xfrm>
              <a:off x="3826" y="1791"/>
              <a:ext cx="1016" cy="24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程序设计课</a:t>
              </a:r>
            </a:p>
          </p:txBody>
        </p:sp>
        <p:sp>
          <p:nvSpPr>
            <p:cNvPr id="428040" name="Rectangle 8"/>
            <p:cNvSpPr>
              <a:spLocks noChangeArrowheads="1"/>
            </p:cNvSpPr>
            <p:nvPr/>
          </p:nvSpPr>
          <p:spPr bwMode="auto">
            <a:xfrm>
              <a:off x="2758" y="3424"/>
              <a:ext cx="630"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g</a:t>
              </a:r>
            </a:p>
          </p:txBody>
        </p:sp>
        <p:sp>
          <p:nvSpPr>
            <p:cNvPr id="428041" name="Rectangle 9"/>
            <p:cNvSpPr>
              <a:spLocks noChangeArrowheads="1"/>
            </p:cNvSpPr>
            <p:nvPr/>
          </p:nvSpPr>
          <p:spPr bwMode="auto">
            <a:xfrm>
              <a:off x="912" y="3424"/>
              <a:ext cx="58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GS</a:t>
              </a:r>
            </a:p>
          </p:txBody>
        </p:sp>
        <p:sp>
          <p:nvSpPr>
            <p:cNvPr id="428042" name="Rectangle 10"/>
            <p:cNvSpPr>
              <a:spLocks noChangeArrowheads="1"/>
            </p:cNvSpPr>
            <p:nvPr/>
          </p:nvSpPr>
          <p:spPr bwMode="auto">
            <a:xfrm>
              <a:off x="1689" y="2698"/>
              <a:ext cx="389"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s</a:t>
              </a:r>
            </a:p>
          </p:txBody>
        </p:sp>
        <p:sp>
          <p:nvSpPr>
            <p:cNvPr id="428043" name="Rectangle 11"/>
            <p:cNvSpPr>
              <a:spLocks noChangeArrowheads="1"/>
            </p:cNvSpPr>
            <p:nvPr/>
          </p:nvSpPr>
          <p:spPr bwMode="auto">
            <a:xfrm>
              <a:off x="2806" y="2698"/>
              <a:ext cx="438"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r</a:t>
              </a:r>
            </a:p>
          </p:txBody>
        </p:sp>
        <p:sp>
          <p:nvSpPr>
            <p:cNvPr id="428044" name="Rectangle 12"/>
            <p:cNvSpPr>
              <a:spLocks noChangeArrowheads="1"/>
            </p:cNvSpPr>
            <p:nvPr/>
          </p:nvSpPr>
          <p:spPr bwMode="auto">
            <a:xfrm>
              <a:off x="4020" y="2698"/>
              <a:ext cx="396" cy="27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p</a:t>
              </a:r>
            </a:p>
          </p:txBody>
        </p:sp>
        <p:sp>
          <p:nvSpPr>
            <p:cNvPr id="428045" name="Line 13"/>
            <p:cNvSpPr>
              <a:spLocks noChangeShapeType="1"/>
            </p:cNvSpPr>
            <p:nvPr/>
          </p:nvSpPr>
          <p:spPr bwMode="auto">
            <a:xfrm flipV="1">
              <a:off x="1884" y="2018"/>
              <a:ext cx="0" cy="6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46" name="Line 14"/>
            <p:cNvSpPr>
              <a:spLocks noChangeShapeType="1"/>
            </p:cNvSpPr>
            <p:nvPr/>
          </p:nvSpPr>
          <p:spPr bwMode="auto">
            <a:xfrm flipV="1">
              <a:off x="3001" y="2018"/>
              <a:ext cx="0" cy="6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47" name="Line 15"/>
            <p:cNvSpPr>
              <a:spLocks noChangeShapeType="1"/>
            </p:cNvSpPr>
            <p:nvPr/>
          </p:nvSpPr>
          <p:spPr bwMode="auto">
            <a:xfrm flipV="1">
              <a:off x="4263" y="2018"/>
              <a:ext cx="0" cy="6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48" name="Line 16"/>
            <p:cNvSpPr>
              <a:spLocks noChangeShapeType="1"/>
            </p:cNvSpPr>
            <p:nvPr/>
          </p:nvSpPr>
          <p:spPr bwMode="auto">
            <a:xfrm flipH="1">
              <a:off x="1495" y="3560"/>
              <a:ext cx="12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49" name="Line 17"/>
            <p:cNvSpPr>
              <a:spLocks noChangeShapeType="1"/>
            </p:cNvSpPr>
            <p:nvPr/>
          </p:nvSpPr>
          <p:spPr bwMode="auto">
            <a:xfrm flipH="1" flipV="1">
              <a:off x="1884" y="2970"/>
              <a:ext cx="1117" cy="45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50" name="Line 18"/>
            <p:cNvSpPr>
              <a:spLocks noChangeShapeType="1"/>
            </p:cNvSpPr>
            <p:nvPr/>
          </p:nvSpPr>
          <p:spPr bwMode="auto">
            <a:xfrm flipH="1" flipV="1">
              <a:off x="3043" y="3039"/>
              <a:ext cx="6" cy="38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51" name="Line 19"/>
            <p:cNvSpPr>
              <a:spLocks noChangeShapeType="1"/>
            </p:cNvSpPr>
            <p:nvPr/>
          </p:nvSpPr>
          <p:spPr bwMode="auto">
            <a:xfrm flipV="1">
              <a:off x="3146" y="2976"/>
              <a:ext cx="1030" cy="44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52" name="Text Box 20"/>
            <p:cNvSpPr txBox="1">
              <a:spLocks noChangeArrowheads="1"/>
            </p:cNvSpPr>
            <p:nvPr/>
          </p:nvSpPr>
          <p:spPr bwMode="auto">
            <a:xfrm>
              <a:off x="1932" y="2290"/>
              <a:ext cx="5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8053" name="Text Box 21"/>
            <p:cNvSpPr txBox="1">
              <a:spLocks noChangeArrowheads="1"/>
            </p:cNvSpPr>
            <p:nvPr/>
          </p:nvSpPr>
          <p:spPr bwMode="auto">
            <a:xfrm>
              <a:off x="3049" y="2290"/>
              <a:ext cx="4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8054" name="Text Box 22"/>
            <p:cNvSpPr txBox="1">
              <a:spLocks noChangeArrowheads="1"/>
            </p:cNvSpPr>
            <p:nvPr/>
          </p:nvSpPr>
          <p:spPr bwMode="auto">
            <a:xfrm>
              <a:off x="4312" y="2290"/>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8055" name="Line 23"/>
            <p:cNvSpPr>
              <a:spLocks noChangeShapeType="1"/>
            </p:cNvSpPr>
            <p:nvPr/>
          </p:nvSpPr>
          <p:spPr bwMode="auto">
            <a:xfrm flipH="1">
              <a:off x="2078" y="2834"/>
              <a:ext cx="72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56" name="Line 24"/>
            <p:cNvSpPr>
              <a:spLocks noChangeShapeType="1"/>
            </p:cNvSpPr>
            <p:nvPr/>
          </p:nvSpPr>
          <p:spPr bwMode="auto">
            <a:xfrm>
              <a:off x="3244" y="2834"/>
              <a:ext cx="7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8057" name="Text Box 25"/>
            <p:cNvSpPr txBox="1">
              <a:spLocks noChangeArrowheads="1"/>
            </p:cNvSpPr>
            <p:nvPr/>
          </p:nvSpPr>
          <p:spPr bwMode="auto">
            <a:xfrm>
              <a:off x="2126" y="2562"/>
              <a:ext cx="63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latin typeface="Arial" panose="020B0604020202020204" pitchFamily="34" charset="0"/>
                  <a:ea typeface="宋体" panose="02010600030101010101" pitchFamily="2" charset="-122"/>
                </a:rPr>
                <a:t>Subject</a:t>
              </a:r>
            </a:p>
          </p:txBody>
        </p:sp>
        <p:sp>
          <p:nvSpPr>
            <p:cNvPr id="428058" name="Text Box 26"/>
            <p:cNvSpPr txBox="1">
              <a:spLocks noChangeArrowheads="1"/>
            </p:cNvSpPr>
            <p:nvPr/>
          </p:nvSpPr>
          <p:spPr bwMode="auto">
            <a:xfrm>
              <a:off x="3340" y="2607"/>
              <a:ext cx="53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r>
                <a:rPr lang="en-US" altLang="zh-CN" b="1">
                  <a:latin typeface="Arial" panose="020B0604020202020204" pitchFamily="34" charset="0"/>
                  <a:ea typeface="宋体" panose="02010600030101010101" pitchFamily="2" charset="-122"/>
                </a:rPr>
                <a:t>Object</a:t>
              </a:r>
            </a:p>
          </p:txBody>
        </p:sp>
        <p:sp>
          <p:nvSpPr>
            <p:cNvPr id="428059" name="Text Box 27"/>
            <p:cNvSpPr txBox="1">
              <a:spLocks noChangeArrowheads="1"/>
            </p:cNvSpPr>
            <p:nvPr/>
          </p:nvSpPr>
          <p:spPr bwMode="auto">
            <a:xfrm>
              <a:off x="1835" y="3333"/>
              <a:ext cx="4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8060" name="Text Box 28"/>
            <p:cNvSpPr txBox="1">
              <a:spLocks noChangeArrowheads="1"/>
            </p:cNvSpPr>
            <p:nvPr/>
          </p:nvSpPr>
          <p:spPr bwMode="auto">
            <a:xfrm>
              <a:off x="3043" y="3087"/>
              <a:ext cx="2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F</a:t>
              </a:r>
            </a:p>
          </p:txBody>
        </p:sp>
        <p:graphicFrame>
          <p:nvGraphicFramePr>
            <p:cNvPr id="428061" name="Object 29"/>
            <p:cNvGraphicFramePr>
              <a:graphicFrameLocks noChangeAspect="1"/>
            </p:cNvGraphicFramePr>
            <p:nvPr/>
          </p:nvGraphicFramePr>
          <p:xfrm>
            <a:off x="2126" y="3106"/>
            <a:ext cx="225" cy="227"/>
          </p:xfrm>
          <a:graphic>
            <a:graphicData uri="http://schemas.openxmlformats.org/presentationml/2006/ole">
              <mc:AlternateContent xmlns:mc="http://schemas.openxmlformats.org/markup-compatibility/2006">
                <mc:Choice xmlns:v="urn:schemas-microsoft-com:vml" Requires="v">
                  <p:oleObj spid="_x0000_s4280" name="公式" r:id="rId4" imgW="152280" imgH="164880" progId="Equation.3">
                    <p:embed/>
                  </p:oleObj>
                </mc:Choice>
                <mc:Fallback>
                  <p:oleObj name="公式" r:id="rId4" imgW="15228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3106"/>
                          <a:ext cx="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8062" name="Object 30"/>
            <p:cNvGraphicFramePr>
              <a:graphicFrameLocks noChangeAspect="1"/>
            </p:cNvGraphicFramePr>
            <p:nvPr/>
          </p:nvGraphicFramePr>
          <p:xfrm>
            <a:off x="3728" y="3152"/>
            <a:ext cx="224" cy="226"/>
          </p:xfrm>
          <a:graphic>
            <a:graphicData uri="http://schemas.openxmlformats.org/presentationml/2006/ole">
              <mc:AlternateContent xmlns:mc="http://schemas.openxmlformats.org/markup-compatibility/2006">
                <mc:Choice xmlns:v="urn:schemas-microsoft-com:vml" Requires="v">
                  <p:oleObj spid="_x0000_s4281" name="公式" r:id="rId6" imgW="152280" imgH="164880" progId="Equation.3">
                    <p:embed/>
                  </p:oleObj>
                </mc:Choice>
                <mc:Fallback>
                  <p:oleObj name="公式" r:id="rId6" imgW="15228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8" y="3152"/>
                          <a:ext cx="22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8064" name="Text Box 32"/>
            <p:cNvSpPr txBox="1">
              <a:spLocks noChangeArrowheads="1"/>
            </p:cNvSpPr>
            <p:nvPr/>
          </p:nvSpPr>
          <p:spPr bwMode="auto">
            <a:xfrm>
              <a:off x="4512"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隶书" panose="02010509060101010101" pitchFamily="49" charset="-122"/>
                  <a:ea typeface="隶书" panose="02010509060101010101" pitchFamily="49" charset="-122"/>
                </a:rPr>
                <a:t>子空间</a:t>
              </a:r>
            </a:p>
          </p:txBody>
        </p:sp>
      </p:grpSp>
      <p:sp>
        <p:nvSpPr>
          <p:cNvPr id="32" name="Text Box 5"/>
          <p:cNvSpPr txBox="1">
            <a:spLocks noChangeArrowheads="1"/>
          </p:cNvSpPr>
          <p:nvPr/>
        </p:nvSpPr>
        <p:spPr bwMode="auto">
          <a:xfrm>
            <a:off x="3987404" y="5595143"/>
            <a:ext cx="489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pPr>
            <a:r>
              <a:rPr lang="zh-CN" altLang="en-US" sz="2400" dirty="0">
                <a:solidFill>
                  <a:srgbClr val="FF0000"/>
                </a:solidFill>
              </a:rPr>
              <a:t>全称变量弧的个数</a:t>
            </a:r>
            <a:r>
              <a:rPr lang="en-US" altLang="zh-CN" sz="2400" dirty="0">
                <a:solidFill>
                  <a:srgbClr val="FF0000"/>
                </a:solidFill>
              </a:rPr>
              <a:t>=</a:t>
            </a:r>
            <a:r>
              <a:rPr lang="zh-CN" altLang="en-US" sz="2400" dirty="0">
                <a:solidFill>
                  <a:srgbClr val="FF0000"/>
                </a:solidFill>
              </a:rPr>
              <a:t>全称变量个数</a:t>
            </a:r>
          </a:p>
        </p:txBody>
      </p:sp>
      <p:sp>
        <p:nvSpPr>
          <p:cNvPr id="33" name="矩形 32"/>
          <p:cNvSpPr/>
          <p:nvPr/>
        </p:nvSpPr>
        <p:spPr>
          <a:xfrm>
            <a:off x="5824122" y="69996"/>
            <a:ext cx="2948243" cy="461665"/>
          </a:xfrm>
          <a:prstGeom prst="rect">
            <a:avLst/>
          </a:prstGeom>
        </p:spPr>
        <p:txBody>
          <a:bodyPr wrap="none">
            <a:spAutoFit/>
          </a:bodyPr>
          <a:lstStyle/>
          <a:p>
            <a:r>
              <a:rPr lang="zh-CN" altLang="en-US" sz="2400" b="1" dirty="0" smtClean="0">
                <a:latin typeface="Times New Roman" panose="02020603050405020304" pitchFamily="18" charset="0"/>
              </a:rPr>
              <a:t>逻辑关系的表示</a:t>
            </a:r>
            <a:r>
              <a:rPr lang="en-US" altLang="zh-CN" sz="2400" b="1" dirty="0" smtClean="0">
                <a:latin typeface="Times New Roman" panose="02020603050405020304" pitchFamily="18" charset="0"/>
              </a:rPr>
              <a:t>(6/7)</a:t>
            </a:r>
            <a:endParaRPr lang="zh-CN" altLang="en-US" sz="2400" dirty="0"/>
          </a:p>
        </p:txBody>
      </p:sp>
    </p:spTree>
    <p:extLst>
      <p:ext uri="{BB962C8B-B14F-4D97-AF65-F5344CB8AC3E}">
        <p14:creationId xmlns:p14="http://schemas.microsoft.com/office/powerpoint/2010/main" val="304485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type="body" idx="4294967295"/>
          </p:nvPr>
        </p:nvSpPr>
        <p:spPr>
          <a:xfrm>
            <a:off x="381000" y="989013"/>
            <a:ext cx="8267700" cy="4648200"/>
          </a:xfrm>
        </p:spPr>
        <p:txBody>
          <a:bodyPr/>
          <a:lstStyle/>
          <a:p>
            <a:pPr lvl="2">
              <a:buClr>
                <a:srgbClr val="3E1D81"/>
              </a:buClr>
              <a:buFont typeface="Wingdings" panose="05000000000000000000" pitchFamily="2" charset="2"/>
              <a:buChar char="p"/>
            </a:pPr>
            <a:r>
              <a:rPr lang="zh-CN" altLang="en-US" sz="2400" b="1">
                <a:solidFill>
                  <a:srgbClr val="3E1D81"/>
                </a:solidFill>
                <a:latin typeface="Times New Roman" panose="02020603050405020304" pitchFamily="18" charset="0"/>
                <a:ea typeface="宋体" panose="02010600030101010101" pitchFamily="2" charset="-122"/>
              </a:rPr>
              <a:t>“每个学生都学习了</a:t>
            </a:r>
            <a:r>
              <a:rPr lang="en-US" altLang="zh-CN" sz="2400" b="1">
                <a:solidFill>
                  <a:srgbClr val="3E1D81"/>
                </a:solidFill>
                <a:latin typeface="Times New Roman" panose="02020603050405020304" pitchFamily="18" charset="0"/>
                <a:ea typeface="宋体" panose="02010600030101010101" pitchFamily="2" charset="-122"/>
              </a:rPr>
              <a:t>C++</a:t>
            </a:r>
            <a:r>
              <a:rPr lang="zh-CN" altLang="en-US" sz="2400" b="1">
                <a:solidFill>
                  <a:srgbClr val="3E1D81"/>
                </a:solidFill>
                <a:latin typeface="Times New Roman" panose="02020603050405020304" pitchFamily="18" charset="0"/>
                <a:ea typeface="宋体" panose="02010600030101010101" pitchFamily="2" charset="-122"/>
              </a:rPr>
              <a:t>语言”</a:t>
            </a:r>
          </a:p>
          <a:p>
            <a:endParaRPr lang="zh-CN" altLang="en-US">
              <a:ea typeface="宋体" panose="02010600030101010101" pitchFamily="2" charset="-122"/>
            </a:endParaRPr>
          </a:p>
        </p:txBody>
      </p:sp>
      <p:grpSp>
        <p:nvGrpSpPr>
          <p:cNvPr id="429088" name="Group 32"/>
          <p:cNvGrpSpPr>
            <a:grpSpLocks/>
          </p:cNvGrpSpPr>
          <p:nvPr/>
        </p:nvGrpSpPr>
        <p:grpSpPr bwMode="auto">
          <a:xfrm>
            <a:off x="783141" y="2132856"/>
            <a:ext cx="7777163" cy="2309813"/>
            <a:chOff x="480" y="1809"/>
            <a:chExt cx="4899" cy="1455"/>
          </a:xfrm>
        </p:grpSpPr>
        <p:grpSp>
          <p:nvGrpSpPr>
            <p:cNvPr id="429086" name="Group 30"/>
            <p:cNvGrpSpPr>
              <a:grpSpLocks/>
            </p:cNvGrpSpPr>
            <p:nvPr/>
          </p:nvGrpSpPr>
          <p:grpSpPr bwMode="auto">
            <a:xfrm>
              <a:off x="480" y="1809"/>
              <a:ext cx="4899" cy="1455"/>
              <a:chOff x="336" y="1680"/>
              <a:chExt cx="4899" cy="1455"/>
            </a:xfrm>
          </p:grpSpPr>
          <p:sp>
            <p:nvSpPr>
              <p:cNvPr id="429061" name="Rectangle 5"/>
              <p:cNvSpPr>
                <a:spLocks noChangeArrowheads="1"/>
              </p:cNvSpPr>
              <p:nvPr/>
            </p:nvSpPr>
            <p:spPr bwMode="auto">
              <a:xfrm>
                <a:off x="540" y="1684"/>
                <a:ext cx="510" cy="3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GS</a:t>
                </a:r>
              </a:p>
            </p:txBody>
          </p:sp>
          <p:sp>
            <p:nvSpPr>
              <p:cNvPr id="429062" name="Rectangle 6"/>
              <p:cNvSpPr>
                <a:spLocks noChangeArrowheads="1"/>
              </p:cNvSpPr>
              <p:nvPr/>
            </p:nvSpPr>
            <p:spPr bwMode="auto">
              <a:xfrm>
                <a:off x="563" y="2682"/>
                <a:ext cx="453" cy="2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g</a:t>
                </a:r>
              </a:p>
            </p:txBody>
          </p:sp>
          <p:sp>
            <p:nvSpPr>
              <p:cNvPr id="429063" name="Rectangle 7"/>
              <p:cNvSpPr>
                <a:spLocks noChangeArrowheads="1"/>
              </p:cNvSpPr>
              <p:nvPr/>
            </p:nvSpPr>
            <p:spPr bwMode="auto">
              <a:xfrm>
                <a:off x="1697" y="2183"/>
                <a:ext cx="2404" cy="952"/>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4" name="Rectangle 8"/>
              <p:cNvSpPr>
                <a:spLocks noChangeArrowheads="1"/>
              </p:cNvSpPr>
              <p:nvPr/>
            </p:nvSpPr>
            <p:spPr bwMode="auto">
              <a:xfrm>
                <a:off x="1833" y="2682"/>
                <a:ext cx="453"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s</a:t>
                </a:r>
              </a:p>
            </p:txBody>
          </p:sp>
          <p:sp>
            <p:nvSpPr>
              <p:cNvPr id="429065" name="Rectangle 9"/>
              <p:cNvSpPr>
                <a:spLocks noChangeArrowheads="1"/>
              </p:cNvSpPr>
              <p:nvPr/>
            </p:nvSpPr>
            <p:spPr bwMode="auto">
              <a:xfrm>
                <a:off x="2876" y="2682"/>
                <a:ext cx="454"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r</a:t>
                </a:r>
              </a:p>
            </p:txBody>
          </p:sp>
          <p:sp>
            <p:nvSpPr>
              <p:cNvPr id="429066" name="Rectangle 10"/>
              <p:cNvSpPr>
                <a:spLocks noChangeArrowheads="1"/>
              </p:cNvSpPr>
              <p:nvPr/>
            </p:nvSpPr>
            <p:spPr bwMode="auto">
              <a:xfrm>
                <a:off x="1787" y="1680"/>
                <a:ext cx="528" cy="32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学生</a:t>
                </a:r>
              </a:p>
            </p:txBody>
          </p:sp>
          <p:sp>
            <p:nvSpPr>
              <p:cNvPr id="429067" name="Rectangle 11"/>
              <p:cNvSpPr>
                <a:spLocks noChangeArrowheads="1"/>
              </p:cNvSpPr>
              <p:nvPr/>
            </p:nvSpPr>
            <p:spPr bwMode="auto">
              <a:xfrm>
                <a:off x="2808" y="1696"/>
                <a:ext cx="576" cy="30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学习</a:t>
                </a:r>
              </a:p>
            </p:txBody>
          </p:sp>
          <p:sp>
            <p:nvSpPr>
              <p:cNvPr id="429068" name="Rectangle 12"/>
              <p:cNvSpPr>
                <a:spLocks noChangeArrowheads="1"/>
              </p:cNvSpPr>
              <p:nvPr/>
            </p:nvSpPr>
            <p:spPr bwMode="auto">
              <a:xfrm>
                <a:off x="4418" y="2682"/>
                <a:ext cx="680"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C++</a:t>
                </a:r>
                <a:r>
                  <a:rPr lang="zh-CN" altLang="en-US" b="1">
                    <a:latin typeface="Arial" panose="020B0604020202020204" pitchFamily="34" charset="0"/>
                    <a:ea typeface="宋体" panose="02010600030101010101" pitchFamily="2" charset="-122"/>
                  </a:rPr>
                  <a:t>语言</a:t>
                </a:r>
              </a:p>
            </p:txBody>
          </p:sp>
          <p:sp>
            <p:nvSpPr>
              <p:cNvPr id="429069" name="Rectangle 13"/>
              <p:cNvSpPr>
                <a:spLocks noChangeArrowheads="1"/>
              </p:cNvSpPr>
              <p:nvPr/>
            </p:nvSpPr>
            <p:spPr bwMode="auto">
              <a:xfrm>
                <a:off x="4296" y="1684"/>
                <a:ext cx="871" cy="3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panose="020B0604020202020204" pitchFamily="34" charset="0"/>
                    <a:ea typeface="宋体" panose="02010600030101010101" pitchFamily="2" charset="-122"/>
                  </a:rPr>
                  <a:t>程序语言</a:t>
                </a:r>
              </a:p>
            </p:txBody>
          </p:sp>
          <p:sp>
            <p:nvSpPr>
              <p:cNvPr id="429070" name="Line 14"/>
              <p:cNvSpPr>
                <a:spLocks noChangeShapeType="1"/>
              </p:cNvSpPr>
              <p:nvPr/>
            </p:nvSpPr>
            <p:spPr bwMode="auto">
              <a:xfrm flipH="1" flipV="1">
                <a:off x="789" y="2002"/>
                <a:ext cx="0" cy="6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1" name="Line 15"/>
              <p:cNvSpPr>
                <a:spLocks noChangeShapeType="1"/>
              </p:cNvSpPr>
              <p:nvPr/>
            </p:nvSpPr>
            <p:spPr bwMode="auto">
              <a:xfrm flipV="1">
                <a:off x="1016" y="2455"/>
                <a:ext cx="635" cy="31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2" name="Line 16"/>
              <p:cNvSpPr>
                <a:spLocks noChangeShapeType="1"/>
              </p:cNvSpPr>
              <p:nvPr/>
            </p:nvSpPr>
            <p:spPr bwMode="auto">
              <a:xfrm>
                <a:off x="1016" y="2818"/>
                <a:ext cx="81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3" name="Line 17"/>
              <p:cNvSpPr>
                <a:spLocks noChangeShapeType="1"/>
              </p:cNvSpPr>
              <p:nvPr/>
            </p:nvSpPr>
            <p:spPr bwMode="auto">
              <a:xfrm flipH="1">
                <a:off x="2241" y="2818"/>
                <a:ext cx="63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4" name="Line 18"/>
              <p:cNvSpPr>
                <a:spLocks noChangeShapeType="1"/>
              </p:cNvSpPr>
              <p:nvPr/>
            </p:nvSpPr>
            <p:spPr bwMode="auto">
              <a:xfrm>
                <a:off x="3330" y="2818"/>
                <a:ext cx="10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5" name="Line 19"/>
              <p:cNvSpPr>
                <a:spLocks noChangeShapeType="1"/>
              </p:cNvSpPr>
              <p:nvPr/>
            </p:nvSpPr>
            <p:spPr bwMode="auto">
              <a:xfrm flipV="1">
                <a:off x="4736" y="1979"/>
                <a:ext cx="0" cy="70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6" name="Line 20"/>
              <p:cNvSpPr>
                <a:spLocks noChangeShapeType="1"/>
              </p:cNvSpPr>
              <p:nvPr/>
            </p:nvSpPr>
            <p:spPr bwMode="auto">
              <a:xfrm flipV="1">
                <a:off x="2060" y="2002"/>
                <a:ext cx="0" cy="6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7" name="Line 21"/>
              <p:cNvSpPr>
                <a:spLocks noChangeShapeType="1"/>
              </p:cNvSpPr>
              <p:nvPr/>
            </p:nvSpPr>
            <p:spPr bwMode="auto">
              <a:xfrm flipV="1">
                <a:off x="3103" y="2002"/>
                <a:ext cx="0" cy="6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8" name="Text Box 22"/>
              <p:cNvSpPr txBox="1">
                <a:spLocks noChangeArrowheads="1"/>
              </p:cNvSpPr>
              <p:nvPr/>
            </p:nvSpPr>
            <p:spPr bwMode="auto">
              <a:xfrm>
                <a:off x="2105" y="227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9079" name="Text Box 23"/>
              <p:cNvSpPr txBox="1">
                <a:spLocks noChangeArrowheads="1"/>
              </p:cNvSpPr>
              <p:nvPr/>
            </p:nvSpPr>
            <p:spPr bwMode="auto">
              <a:xfrm>
                <a:off x="3148" y="222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9080" name="Text Box 24"/>
              <p:cNvSpPr txBox="1">
                <a:spLocks noChangeArrowheads="1"/>
              </p:cNvSpPr>
              <p:nvPr/>
            </p:nvSpPr>
            <p:spPr bwMode="auto">
              <a:xfrm>
                <a:off x="2286" y="2546"/>
                <a:ext cx="54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r>
                  <a:rPr lang="en-US" altLang="zh-CN" b="1">
                    <a:latin typeface="Arial" panose="020B0604020202020204" pitchFamily="34" charset="0"/>
                    <a:ea typeface="宋体" panose="02010600030101010101" pitchFamily="2" charset="-122"/>
                  </a:rPr>
                  <a:t>Subject</a:t>
                </a:r>
              </a:p>
            </p:txBody>
          </p:sp>
          <p:sp>
            <p:nvSpPr>
              <p:cNvPr id="429081" name="Text Box 25"/>
              <p:cNvSpPr txBox="1">
                <a:spLocks noChangeArrowheads="1"/>
              </p:cNvSpPr>
              <p:nvPr/>
            </p:nvSpPr>
            <p:spPr bwMode="auto">
              <a:xfrm>
                <a:off x="3466" y="2546"/>
                <a:ext cx="63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latin typeface="Arial" panose="020B0604020202020204" pitchFamily="34" charset="0"/>
                    <a:ea typeface="宋体" panose="02010600030101010101" pitchFamily="2" charset="-122"/>
                  </a:rPr>
                  <a:t>Object</a:t>
                </a:r>
              </a:p>
            </p:txBody>
          </p:sp>
          <p:sp>
            <p:nvSpPr>
              <p:cNvPr id="429082" name="Text Box 26"/>
              <p:cNvSpPr txBox="1">
                <a:spLocks noChangeArrowheads="1"/>
              </p:cNvSpPr>
              <p:nvPr/>
            </p:nvSpPr>
            <p:spPr bwMode="auto">
              <a:xfrm>
                <a:off x="1198" y="2410"/>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F</a:t>
                </a:r>
              </a:p>
            </p:txBody>
          </p:sp>
          <p:graphicFrame>
            <p:nvGraphicFramePr>
              <p:cNvPr id="429083" name="Object 27"/>
              <p:cNvGraphicFramePr>
                <a:graphicFrameLocks noChangeAspect="1"/>
              </p:cNvGraphicFramePr>
              <p:nvPr/>
            </p:nvGraphicFramePr>
            <p:xfrm>
              <a:off x="1243" y="2818"/>
              <a:ext cx="209" cy="226"/>
            </p:xfrm>
            <a:graphic>
              <a:graphicData uri="http://schemas.openxmlformats.org/presentationml/2006/ole">
                <mc:AlternateContent xmlns:mc="http://schemas.openxmlformats.org/markup-compatibility/2006">
                  <mc:Choice xmlns:v="urn:schemas-microsoft-com:vml" Requires="v">
                    <p:oleObj spid="_x0000_s5213" name="公式" r:id="rId4" imgW="152280" imgH="164880" progId="Equation.3">
                      <p:embed/>
                    </p:oleObj>
                  </mc:Choice>
                  <mc:Fallback>
                    <p:oleObj name="公式" r:id="rId4" imgW="15228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 y="2818"/>
                            <a:ext cx="20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9084" name="Text Box 28"/>
              <p:cNvSpPr txBox="1">
                <a:spLocks noChangeArrowheads="1"/>
              </p:cNvSpPr>
              <p:nvPr/>
            </p:nvSpPr>
            <p:spPr bwMode="auto">
              <a:xfrm>
                <a:off x="4781" y="2228"/>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429085" name="Text Box 29"/>
              <p:cNvSpPr txBox="1">
                <a:spLocks noChangeArrowheads="1"/>
              </p:cNvSpPr>
              <p:nvPr/>
            </p:nvSpPr>
            <p:spPr bwMode="auto">
              <a:xfrm>
                <a:off x="336" y="222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grpSp>
        <p:sp>
          <p:nvSpPr>
            <p:cNvPr id="429087" name="Rectangle 31"/>
            <p:cNvSpPr>
              <a:spLocks noChangeArrowheads="1"/>
            </p:cNvSpPr>
            <p:nvPr/>
          </p:nvSpPr>
          <p:spPr bwMode="auto">
            <a:xfrm>
              <a:off x="3696" y="3024"/>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宋体" panose="02010600030101010101" pitchFamily="2" charset="-122"/>
                </a:rPr>
                <a:t>子空间</a:t>
              </a:r>
            </a:p>
          </p:txBody>
        </p:sp>
      </p:grpSp>
      <p:sp>
        <p:nvSpPr>
          <p:cNvPr id="429090" name="AutoShape 34"/>
          <p:cNvSpPr>
            <a:spLocks/>
          </p:cNvSpPr>
          <p:nvPr/>
        </p:nvSpPr>
        <p:spPr bwMode="auto">
          <a:xfrm>
            <a:off x="402141" y="4647456"/>
            <a:ext cx="5791200" cy="1271588"/>
          </a:xfrm>
          <a:prstGeom prst="accentCallout1">
            <a:avLst>
              <a:gd name="adj1" fmla="val 8991"/>
              <a:gd name="adj2" fmla="val 101315"/>
              <a:gd name="adj3" fmla="val -37329"/>
              <a:gd name="adj4" fmla="val 122560"/>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solidFill>
                  <a:srgbClr val="006600"/>
                </a:solidFill>
                <a:latin typeface="华文新魏" panose="02010800040101010101" pitchFamily="2" charset="-122"/>
                <a:ea typeface="华文新魏" panose="02010800040101010101" pitchFamily="2" charset="-122"/>
              </a:rPr>
              <a:t>在这种表示方法中，要求子空间中的所有非全称变量节点都是全称变量的函数</a:t>
            </a:r>
          </a:p>
          <a:p>
            <a:r>
              <a:rPr lang="en-US" altLang="zh-CN" sz="2000" b="1" dirty="0">
                <a:solidFill>
                  <a:srgbClr val="006600"/>
                </a:solidFill>
                <a:latin typeface="华文新魏" panose="02010800040101010101" pitchFamily="2" charset="-122"/>
                <a:ea typeface="华文新魏" panose="02010800040101010101" pitchFamily="2" charset="-122"/>
              </a:rPr>
              <a:t>C++</a:t>
            </a:r>
            <a:r>
              <a:rPr lang="zh-CN" altLang="en-US" sz="2000" b="1" dirty="0">
                <a:solidFill>
                  <a:srgbClr val="006600"/>
                </a:solidFill>
                <a:latin typeface="华文新魏" panose="02010800040101010101" pitchFamily="2" charset="-122"/>
                <a:ea typeface="华文新魏" panose="02010800040101010101" pitchFamily="2" charset="-122"/>
              </a:rPr>
              <a:t>是具体的程序设计语言，是结点“程序语言”的一个实例，不是全称变量</a:t>
            </a:r>
            <a:r>
              <a:rPr lang="en-US" altLang="zh-CN" sz="2000" b="1" dirty="0">
                <a:solidFill>
                  <a:srgbClr val="006600"/>
                </a:solidFill>
                <a:latin typeface="华文新魏" panose="02010800040101010101" pitchFamily="2" charset="-122"/>
                <a:ea typeface="华文新魏" panose="02010800040101010101" pitchFamily="2" charset="-122"/>
              </a:rPr>
              <a:t>s</a:t>
            </a:r>
            <a:r>
              <a:rPr lang="zh-CN" altLang="en-US" sz="2000" b="1" dirty="0">
                <a:solidFill>
                  <a:srgbClr val="006600"/>
                </a:solidFill>
                <a:latin typeface="华文新魏" panose="02010800040101010101" pitchFamily="2" charset="-122"/>
                <a:ea typeface="华文新魏" panose="02010800040101010101" pitchFamily="2" charset="-122"/>
              </a:rPr>
              <a:t>的函数，应该放在子空间外面</a:t>
            </a:r>
          </a:p>
        </p:txBody>
      </p:sp>
      <p:sp>
        <p:nvSpPr>
          <p:cNvPr id="32" name="矩形 31"/>
          <p:cNvSpPr/>
          <p:nvPr/>
        </p:nvSpPr>
        <p:spPr>
          <a:xfrm>
            <a:off x="5824122" y="69996"/>
            <a:ext cx="2948243" cy="461665"/>
          </a:xfrm>
          <a:prstGeom prst="rect">
            <a:avLst/>
          </a:prstGeom>
        </p:spPr>
        <p:txBody>
          <a:bodyPr wrap="none">
            <a:spAutoFit/>
          </a:bodyPr>
          <a:lstStyle/>
          <a:p>
            <a:r>
              <a:rPr lang="zh-CN" altLang="en-US" sz="2400" b="1" dirty="0" smtClean="0">
                <a:latin typeface="Times New Roman" panose="02020603050405020304" pitchFamily="18" charset="0"/>
              </a:rPr>
              <a:t>逻辑关系的表示</a:t>
            </a:r>
            <a:r>
              <a:rPr lang="en-US" altLang="zh-CN" sz="2400" b="1" dirty="0" smtClean="0">
                <a:latin typeface="Times New Roman" panose="02020603050405020304" pitchFamily="18" charset="0"/>
              </a:rPr>
              <a:t>(7/7)</a:t>
            </a:r>
            <a:endParaRPr lang="zh-CN" altLang="en-US" sz="2400" dirty="0"/>
          </a:p>
        </p:txBody>
      </p:sp>
    </p:spTree>
    <p:extLst>
      <p:ext uri="{BB962C8B-B14F-4D97-AF65-F5344CB8AC3E}">
        <p14:creationId xmlns:p14="http://schemas.microsoft.com/office/powerpoint/2010/main" val="101368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9090"/>
                                        </p:tgtEl>
                                        <p:attrNameLst>
                                          <p:attrName>style.visibility</p:attrName>
                                        </p:attrNameLst>
                                      </p:cBhvr>
                                      <p:to>
                                        <p:strVal val="visible"/>
                                      </p:to>
                                    </p:set>
                                    <p:animEffect transition="in" filter="fade">
                                      <p:cBhvr>
                                        <p:cTn id="7" dur="1000"/>
                                        <p:tgtEl>
                                          <p:spTgt spid="429090"/>
                                        </p:tgtEl>
                                      </p:cBhvr>
                                    </p:animEffect>
                                    <p:anim calcmode="lin" valueType="num">
                                      <p:cBhvr>
                                        <p:cTn id="8" dur="1000" fill="hold"/>
                                        <p:tgtEl>
                                          <p:spTgt spid="429090"/>
                                        </p:tgtEl>
                                        <p:attrNameLst>
                                          <p:attrName>ppt_x</p:attrName>
                                        </p:attrNameLst>
                                      </p:cBhvr>
                                      <p:tavLst>
                                        <p:tav tm="0">
                                          <p:val>
                                            <p:strVal val="#ppt_x"/>
                                          </p:val>
                                        </p:tav>
                                        <p:tav tm="100000">
                                          <p:val>
                                            <p:strVal val="#ppt_x"/>
                                          </p:val>
                                        </p:tav>
                                      </p:tavLst>
                                    </p:anim>
                                    <p:anim calcmode="lin" valueType="num">
                                      <p:cBhvr>
                                        <p:cTn id="9" dur="1000" fill="hold"/>
                                        <p:tgtEl>
                                          <p:spTgt spid="4290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62000" y="1196752"/>
            <a:ext cx="799306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4pPr>
            <a:lvl5pPr marL="2057400" indent="-228600" algn="ctr">
              <a:spcBef>
                <a:spcPct val="20000"/>
              </a:spcBef>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algn="just" eaLnBrk="1" hangingPunct="1">
              <a:spcBef>
                <a:spcPct val="50000"/>
              </a:spcBef>
              <a:buClr>
                <a:srgbClr val="3333CC"/>
              </a:buClr>
            </a:pPr>
            <a:r>
              <a:rPr kumimoji="0" lang="en-US" altLang="zh-CN" sz="2800" dirty="0" smtClean="0">
                <a:solidFill>
                  <a:srgbClr val="000000"/>
                </a:solidFill>
                <a:latin typeface="楷体_GB2312" pitchFamily="49" charset="-122"/>
                <a:ea typeface="楷体_GB2312" pitchFamily="49" charset="-122"/>
              </a:rPr>
              <a:t>2.</a:t>
            </a:r>
            <a:r>
              <a:rPr kumimoji="0" lang="zh-CN" altLang="en-US" sz="2800" dirty="0" smtClean="0">
                <a:solidFill>
                  <a:srgbClr val="000000"/>
                </a:solidFill>
                <a:latin typeface="楷体_GB2312" pitchFamily="49" charset="-122"/>
                <a:ea typeface="楷体_GB2312" pitchFamily="49" charset="-122"/>
              </a:rPr>
              <a:t>算符</a:t>
            </a:r>
            <a:endParaRPr kumimoji="0" lang="en-US" altLang="zh-CN" sz="2800" dirty="0" smtClean="0">
              <a:solidFill>
                <a:srgbClr val="000000"/>
              </a:solidFill>
              <a:latin typeface="楷体_GB2312" pitchFamily="49" charset="-122"/>
              <a:ea typeface="楷体_GB2312" pitchFamily="49" charset="-122"/>
            </a:endParaRPr>
          </a:p>
          <a:p>
            <a:pPr algn="just" eaLnBrk="1" hangingPunct="1">
              <a:spcBef>
                <a:spcPct val="50000"/>
              </a:spcBef>
              <a:buClr>
                <a:srgbClr val="3333CC"/>
              </a:buClr>
            </a:pPr>
            <a:r>
              <a:rPr kumimoji="0" lang="en-US" altLang="zh-CN" sz="2800" dirty="0" smtClean="0">
                <a:solidFill>
                  <a:srgbClr val="000000"/>
                </a:solidFill>
                <a:latin typeface="楷体_GB2312" pitchFamily="49" charset="-122"/>
                <a:ea typeface="楷体_GB2312" pitchFamily="49" charset="-122"/>
              </a:rPr>
              <a:t>  </a:t>
            </a:r>
            <a:r>
              <a:rPr kumimoji="0" lang="zh-CN" altLang="en-US" sz="2800" dirty="0" smtClean="0">
                <a:solidFill>
                  <a:srgbClr val="000000"/>
                </a:solidFill>
                <a:latin typeface="楷体_GB2312" pitchFamily="49" charset="-122"/>
                <a:ea typeface="楷体_GB2312" pitchFamily="49" charset="-122"/>
              </a:rPr>
              <a:t>翻动钱币的操作抽象为改变上述状态的算符，</a:t>
            </a:r>
          </a:p>
          <a:p>
            <a:pPr algn="just" eaLnBrk="1" hangingPunct="1">
              <a:spcBef>
                <a:spcPct val="50000"/>
              </a:spcBef>
              <a:buClr>
                <a:srgbClr val="3333CC"/>
              </a:buClr>
            </a:pPr>
            <a:r>
              <a:rPr kumimoji="0" lang="zh-CN" altLang="en-US" sz="2800" dirty="0" smtClean="0">
                <a:solidFill>
                  <a:srgbClr val="000000"/>
                </a:solidFill>
                <a:latin typeface="楷体_GB2312" pitchFamily="49" charset="-122"/>
                <a:ea typeface="楷体_GB2312" pitchFamily="49" charset="-122"/>
              </a:rPr>
              <a:t>    即</a:t>
            </a:r>
            <a:r>
              <a:rPr kumimoji="0" lang="en-US" altLang="zh-CN" sz="2800" dirty="0" smtClean="0">
                <a:solidFill>
                  <a:srgbClr val="3333CC"/>
                </a:solidFill>
                <a:latin typeface="Times New Roman" panose="02020603050405020304" pitchFamily="18" charset="0"/>
                <a:ea typeface="楷体_GB2312" pitchFamily="49" charset="-122"/>
              </a:rPr>
              <a:t>F</a:t>
            </a:r>
            <a:r>
              <a:rPr kumimoji="0" lang="zh-CN" altLang="en-US" sz="2800" dirty="0" smtClean="0">
                <a:solidFill>
                  <a:srgbClr val="3333CC"/>
                </a:solidFill>
                <a:latin typeface="Times New Roman" panose="02020603050405020304" pitchFamily="18" charset="0"/>
                <a:ea typeface="楷体_GB2312" pitchFamily="49" charset="-122"/>
              </a:rPr>
              <a:t>＝</a:t>
            </a:r>
            <a:r>
              <a:rPr kumimoji="0" lang="en-US" altLang="zh-CN" sz="2800" dirty="0" smtClean="0">
                <a:solidFill>
                  <a:srgbClr val="3333CC"/>
                </a:solidFill>
                <a:latin typeface="Times New Roman" panose="02020603050405020304" pitchFamily="18" charset="0"/>
                <a:ea typeface="楷体_GB2312" pitchFamily="49" charset="-122"/>
              </a:rPr>
              <a:t>{a, b, c}</a:t>
            </a:r>
          </a:p>
          <a:p>
            <a:pPr algn="just" eaLnBrk="1" hangingPunct="1">
              <a:spcBef>
                <a:spcPct val="50000"/>
              </a:spcBef>
              <a:buClr>
                <a:srgbClr val="3333CC"/>
              </a:buClr>
            </a:pPr>
            <a:r>
              <a:rPr kumimoji="0" lang="en-US" altLang="zh-CN" sz="2800" dirty="0" smtClean="0">
                <a:solidFill>
                  <a:srgbClr val="000000"/>
                </a:solidFill>
                <a:latin typeface="楷体_GB2312" pitchFamily="49" charset="-122"/>
                <a:ea typeface="楷体_GB2312" pitchFamily="49" charset="-122"/>
              </a:rPr>
              <a:t>    a:</a:t>
            </a:r>
            <a:r>
              <a:rPr kumimoji="0" lang="zh-CN" altLang="en-US" sz="2800" dirty="0" smtClean="0">
                <a:solidFill>
                  <a:srgbClr val="000000"/>
                </a:solidFill>
                <a:latin typeface="楷体_GB2312" pitchFamily="49" charset="-122"/>
                <a:ea typeface="楷体_GB2312" pitchFamily="49" charset="-122"/>
              </a:rPr>
              <a:t>把钱币</a:t>
            </a:r>
            <a:r>
              <a:rPr kumimoji="0" lang="en-US" altLang="zh-CN" sz="2800" dirty="0" smtClean="0">
                <a:solidFill>
                  <a:srgbClr val="000000"/>
                </a:solidFill>
                <a:latin typeface="Times New Roman" panose="02020603050405020304" pitchFamily="18" charset="0"/>
                <a:ea typeface="楷体_GB2312" pitchFamily="49" charset="-122"/>
              </a:rPr>
              <a:t>q</a:t>
            </a:r>
            <a:r>
              <a:rPr kumimoji="0" lang="en-US" altLang="zh-CN" sz="2800" baseline="-25000" dirty="0" smtClean="0">
                <a:solidFill>
                  <a:srgbClr val="000000"/>
                </a:solidFill>
                <a:latin typeface="Times New Roman" panose="02020603050405020304" pitchFamily="18" charset="0"/>
                <a:ea typeface="楷体_GB2312" pitchFamily="49" charset="-122"/>
              </a:rPr>
              <a:t>0</a:t>
            </a:r>
            <a:r>
              <a:rPr kumimoji="0" lang="zh-CN" altLang="en-US" sz="2800" dirty="0" smtClean="0">
                <a:solidFill>
                  <a:srgbClr val="000000"/>
                </a:solidFill>
                <a:latin typeface="楷体_GB2312" pitchFamily="49" charset="-122"/>
                <a:ea typeface="楷体_GB2312" pitchFamily="49" charset="-122"/>
              </a:rPr>
              <a:t>翻转一次</a:t>
            </a:r>
          </a:p>
          <a:p>
            <a:pPr algn="just" eaLnBrk="1" hangingPunct="1">
              <a:spcBef>
                <a:spcPct val="50000"/>
              </a:spcBef>
              <a:buClr>
                <a:srgbClr val="3333CC"/>
              </a:buClr>
            </a:pPr>
            <a:r>
              <a:rPr kumimoji="0" lang="zh-CN" altLang="en-US" sz="2800" dirty="0" smtClean="0">
                <a:solidFill>
                  <a:srgbClr val="000000"/>
                </a:solidFill>
                <a:latin typeface="楷体_GB2312" pitchFamily="49" charset="-122"/>
                <a:ea typeface="楷体_GB2312" pitchFamily="49" charset="-122"/>
              </a:rPr>
              <a:t>    </a:t>
            </a:r>
            <a:r>
              <a:rPr kumimoji="0" lang="en-US" altLang="zh-CN" sz="2800" dirty="0" smtClean="0">
                <a:solidFill>
                  <a:srgbClr val="000000"/>
                </a:solidFill>
                <a:latin typeface="楷体_GB2312" pitchFamily="49" charset="-122"/>
                <a:ea typeface="楷体_GB2312" pitchFamily="49" charset="-122"/>
              </a:rPr>
              <a:t>b:</a:t>
            </a:r>
            <a:r>
              <a:rPr kumimoji="0" lang="zh-CN" altLang="en-US" sz="2800" dirty="0" smtClean="0">
                <a:solidFill>
                  <a:srgbClr val="000000"/>
                </a:solidFill>
                <a:latin typeface="楷体_GB2312" pitchFamily="49" charset="-122"/>
                <a:ea typeface="楷体_GB2312" pitchFamily="49" charset="-122"/>
              </a:rPr>
              <a:t>把钱币</a:t>
            </a:r>
            <a:r>
              <a:rPr kumimoji="0" lang="en-US" altLang="zh-CN" sz="2800" dirty="0" smtClean="0">
                <a:solidFill>
                  <a:srgbClr val="000000"/>
                </a:solidFill>
                <a:latin typeface="Times New Roman" panose="02020603050405020304" pitchFamily="18" charset="0"/>
                <a:ea typeface="楷体_GB2312" pitchFamily="49" charset="-122"/>
              </a:rPr>
              <a:t>q</a:t>
            </a:r>
            <a:r>
              <a:rPr kumimoji="0" lang="en-US" altLang="zh-CN" sz="2800" baseline="-25000" dirty="0" smtClean="0">
                <a:solidFill>
                  <a:srgbClr val="000000"/>
                </a:solidFill>
                <a:latin typeface="Times New Roman" panose="02020603050405020304" pitchFamily="18" charset="0"/>
                <a:ea typeface="楷体_GB2312" pitchFamily="49" charset="-122"/>
              </a:rPr>
              <a:t>1</a:t>
            </a:r>
            <a:r>
              <a:rPr kumimoji="0" lang="zh-CN" altLang="en-US" sz="2800" dirty="0" smtClean="0">
                <a:solidFill>
                  <a:srgbClr val="000000"/>
                </a:solidFill>
                <a:latin typeface="楷体_GB2312" pitchFamily="49" charset="-122"/>
                <a:ea typeface="楷体_GB2312" pitchFamily="49" charset="-122"/>
              </a:rPr>
              <a:t>翻转一次</a:t>
            </a:r>
          </a:p>
          <a:p>
            <a:pPr algn="just" eaLnBrk="1" hangingPunct="1">
              <a:spcBef>
                <a:spcPct val="50000"/>
              </a:spcBef>
              <a:buClr>
                <a:srgbClr val="3333CC"/>
              </a:buClr>
            </a:pPr>
            <a:r>
              <a:rPr kumimoji="0" lang="zh-CN" altLang="en-US" sz="2800" dirty="0" smtClean="0">
                <a:solidFill>
                  <a:srgbClr val="000000"/>
                </a:solidFill>
                <a:latin typeface="楷体_GB2312" pitchFamily="49" charset="-122"/>
                <a:ea typeface="楷体_GB2312" pitchFamily="49" charset="-122"/>
              </a:rPr>
              <a:t>    </a:t>
            </a:r>
            <a:r>
              <a:rPr kumimoji="0" lang="en-US" altLang="zh-CN" sz="2800" dirty="0" smtClean="0">
                <a:solidFill>
                  <a:srgbClr val="000000"/>
                </a:solidFill>
                <a:latin typeface="楷体_GB2312" pitchFamily="49" charset="-122"/>
                <a:ea typeface="楷体_GB2312" pitchFamily="49" charset="-122"/>
              </a:rPr>
              <a:t>c:</a:t>
            </a:r>
            <a:r>
              <a:rPr kumimoji="0" lang="zh-CN" altLang="en-US" sz="2800" dirty="0" smtClean="0">
                <a:solidFill>
                  <a:srgbClr val="000000"/>
                </a:solidFill>
                <a:latin typeface="楷体_GB2312" pitchFamily="49" charset="-122"/>
                <a:ea typeface="楷体_GB2312" pitchFamily="49" charset="-122"/>
              </a:rPr>
              <a:t>把钱币</a:t>
            </a:r>
            <a:r>
              <a:rPr kumimoji="0" lang="en-US" altLang="zh-CN" sz="2800" dirty="0" smtClean="0">
                <a:solidFill>
                  <a:srgbClr val="000000"/>
                </a:solidFill>
                <a:latin typeface="Times New Roman" panose="02020603050405020304" pitchFamily="18" charset="0"/>
                <a:ea typeface="楷体_GB2312" pitchFamily="49" charset="-122"/>
              </a:rPr>
              <a:t>q</a:t>
            </a:r>
            <a:r>
              <a:rPr kumimoji="0" lang="en-US" altLang="zh-CN" sz="2800" baseline="-25000" dirty="0" smtClean="0">
                <a:solidFill>
                  <a:srgbClr val="000000"/>
                </a:solidFill>
                <a:latin typeface="Times New Roman" panose="02020603050405020304" pitchFamily="18" charset="0"/>
                <a:ea typeface="楷体_GB2312" pitchFamily="49" charset="-122"/>
              </a:rPr>
              <a:t>2</a:t>
            </a:r>
            <a:r>
              <a:rPr kumimoji="0" lang="zh-CN" altLang="en-US" sz="2800" dirty="0" smtClean="0">
                <a:solidFill>
                  <a:srgbClr val="000000"/>
                </a:solidFill>
                <a:latin typeface="楷体_GB2312" pitchFamily="49" charset="-122"/>
                <a:ea typeface="楷体_GB2312" pitchFamily="49" charset="-122"/>
              </a:rPr>
              <a:t>翻转一次</a:t>
            </a:r>
            <a:endParaRPr kumimoji="0" lang="en-US" altLang="zh-CN" sz="2800" dirty="0" smtClean="0">
              <a:solidFill>
                <a:srgbClr val="000000"/>
              </a:solidFill>
              <a:latin typeface="楷体_GB2312" pitchFamily="49" charset="-122"/>
              <a:ea typeface="楷体_GB2312" pitchFamily="49" charset="-122"/>
            </a:endParaRPr>
          </a:p>
          <a:p>
            <a:pPr algn="just" eaLnBrk="1" hangingPunct="1">
              <a:spcBef>
                <a:spcPct val="50000"/>
              </a:spcBef>
              <a:buClr>
                <a:srgbClr val="3333CC"/>
              </a:buClr>
            </a:pPr>
            <a:r>
              <a:rPr lang="zh-CN" altLang="en-US" sz="2800" dirty="0">
                <a:latin typeface="楷体_GB2312" pitchFamily="49" charset="-122"/>
                <a:ea typeface="楷体_GB2312" pitchFamily="49" charset="-122"/>
              </a:rPr>
              <a:t>问题的状态空间为：</a:t>
            </a:r>
            <a:r>
              <a:rPr kumimoji="0" lang="en-US" altLang="zh-CN" sz="2800" dirty="0">
                <a:solidFill>
                  <a:srgbClr val="000000"/>
                </a:solidFill>
                <a:latin typeface="Times New Roman" panose="02020603050405020304" pitchFamily="18" charset="0"/>
                <a:ea typeface="楷体_GB2312" pitchFamily="49" charset="-122"/>
              </a:rPr>
              <a:t> &lt; {</a:t>
            </a:r>
            <a:r>
              <a:rPr kumimoji="0" lang="en-US" altLang="zh-CN" sz="2800" dirty="0" smtClean="0">
                <a:solidFill>
                  <a:srgbClr val="00E4A8"/>
                </a:solidFill>
                <a:latin typeface="Times New Roman" panose="02020603050405020304" pitchFamily="18" charset="0"/>
                <a:ea typeface="楷体_GB2312" pitchFamily="49" charset="-122"/>
              </a:rPr>
              <a:t>Q</a:t>
            </a:r>
            <a:r>
              <a:rPr kumimoji="0" lang="en-US" altLang="zh-CN" sz="2800" baseline="-25000" dirty="0" smtClean="0">
                <a:solidFill>
                  <a:srgbClr val="00E4A8"/>
                </a:solidFill>
                <a:latin typeface="Times New Roman" panose="02020603050405020304" pitchFamily="18" charset="0"/>
                <a:ea typeface="楷体_GB2312" pitchFamily="49" charset="-122"/>
              </a:rPr>
              <a:t>5</a:t>
            </a:r>
            <a:r>
              <a:rPr kumimoji="0" lang="en-US" altLang="zh-CN" sz="2800" dirty="0" smtClean="0">
                <a:solidFill>
                  <a:srgbClr val="000000"/>
                </a:solidFill>
                <a:latin typeface="Times New Roman" panose="02020603050405020304" pitchFamily="18" charset="0"/>
                <a:ea typeface="楷体_GB2312" pitchFamily="49" charset="-122"/>
              </a:rPr>
              <a:t>}, </a:t>
            </a:r>
            <a:r>
              <a:rPr kumimoji="0" lang="en-US" altLang="zh-CN" sz="2800" dirty="0">
                <a:solidFill>
                  <a:srgbClr val="3333CC"/>
                </a:solidFill>
                <a:latin typeface="Times New Roman" panose="02020603050405020304" pitchFamily="18" charset="0"/>
                <a:ea typeface="楷体_GB2312" pitchFamily="49" charset="-122"/>
              </a:rPr>
              <a:t>{a, b, c}</a:t>
            </a:r>
            <a:r>
              <a:rPr kumimoji="0" lang="en-US" altLang="zh-CN" sz="2800" dirty="0">
                <a:solidFill>
                  <a:srgbClr val="000000"/>
                </a:solidFill>
                <a:latin typeface="Times New Roman" panose="02020603050405020304" pitchFamily="18" charset="0"/>
                <a:ea typeface="楷体_GB2312" pitchFamily="49" charset="-122"/>
              </a:rPr>
              <a:t> , </a:t>
            </a:r>
            <a:r>
              <a:rPr kumimoji="0" lang="en-US" altLang="zh-CN" sz="2800" dirty="0" smtClean="0">
                <a:solidFill>
                  <a:srgbClr val="000000"/>
                </a:solidFill>
                <a:latin typeface="Times New Roman" panose="02020603050405020304" pitchFamily="18" charset="0"/>
                <a:ea typeface="楷体_GB2312" pitchFamily="49" charset="-122"/>
              </a:rPr>
              <a:t>{</a:t>
            </a:r>
            <a:r>
              <a:rPr kumimoji="0" lang="en-US" altLang="zh-CN" sz="2800" dirty="0" smtClean="0">
                <a:solidFill>
                  <a:srgbClr val="FF0000"/>
                </a:solidFill>
                <a:latin typeface="Times New Roman" panose="02020603050405020304" pitchFamily="18" charset="0"/>
                <a:ea typeface="楷体_GB2312" pitchFamily="49" charset="-122"/>
              </a:rPr>
              <a:t>Q</a:t>
            </a:r>
            <a:r>
              <a:rPr kumimoji="0" lang="en-US" altLang="zh-CN" sz="2800" baseline="-25000" dirty="0" smtClean="0">
                <a:solidFill>
                  <a:srgbClr val="FF0000"/>
                </a:solidFill>
                <a:latin typeface="Times New Roman" panose="02020603050405020304" pitchFamily="18" charset="0"/>
                <a:ea typeface="楷体_GB2312" pitchFamily="49" charset="-122"/>
              </a:rPr>
              <a:t>0</a:t>
            </a:r>
            <a:r>
              <a:rPr kumimoji="0" lang="zh-CN" altLang="en-US" sz="2800" baseline="-25000" dirty="0" smtClean="0">
                <a:solidFill>
                  <a:srgbClr val="00E4A8"/>
                </a:solidFill>
                <a:latin typeface="Times New Roman" panose="02020603050405020304" pitchFamily="18" charset="0"/>
                <a:ea typeface="楷体_GB2312" pitchFamily="49" charset="-122"/>
              </a:rPr>
              <a:t>，</a:t>
            </a:r>
            <a:r>
              <a:rPr kumimoji="0" lang="en-US" altLang="zh-CN" sz="2800" dirty="0" smtClean="0">
                <a:solidFill>
                  <a:srgbClr val="FF0000"/>
                </a:solidFill>
                <a:latin typeface="Times New Roman" panose="02020603050405020304" pitchFamily="18" charset="0"/>
                <a:ea typeface="楷体_GB2312" pitchFamily="49" charset="-122"/>
              </a:rPr>
              <a:t>Q</a:t>
            </a:r>
            <a:r>
              <a:rPr kumimoji="0" lang="en-US" altLang="zh-CN" sz="2800" baseline="-25000" dirty="0" smtClean="0">
                <a:solidFill>
                  <a:srgbClr val="FF0000"/>
                </a:solidFill>
                <a:latin typeface="Times New Roman" panose="02020603050405020304" pitchFamily="18" charset="0"/>
                <a:ea typeface="楷体_GB2312" pitchFamily="49" charset="-122"/>
              </a:rPr>
              <a:t>7</a:t>
            </a:r>
            <a:r>
              <a:rPr kumimoji="0" lang="en-US" altLang="zh-CN" sz="2800" dirty="0">
                <a:solidFill>
                  <a:srgbClr val="000000"/>
                </a:solidFill>
                <a:latin typeface="Times New Roman" panose="02020603050405020304" pitchFamily="18" charset="0"/>
                <a:ea typeface="楷体_GB2312" pitchFamily="49" charset="-122"/>
              </a:rPr>
              <a:t>} &gt;</a:t>
            </a:r>
            <a:r>
              <a:rPr lang="en-US" altLang="zh-CN"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sp>
        <p:nvSpPr>
          <p:cNvPr id="6" name="标题 1"/>
          <p:cNvSpPr txBox="1">
            <a:spLocks/>
          </p:cNvSpPr>
          <p:nvPr/>
        </p:nvSpPr>
        <p:spPr bwMode="auto">
          <a:xfrm>
            <a:off x="5338638" y="-101600"/>
            <a:ext cx="3805362" cy="68988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eaLnBrk="1" hangingPunct="1"/>
            <a:r>
              <a:rPr lang="zh-CN" altLang="en-US" sz="2800" b="1" kern="0" dirty="0" smtClean="0">
                <a:solidFill>
                  <a:schemeClr val="hlink"/>
                </a:solidFill>
                <a:latin typeface="楷体_GB2312" pitchFamily="49" charset="-122"/>
                <a:ea typeface="楷体_GB2312" pitchFamily="49" charset="-122"/>
              </a:rPr>
              <a:t>例</a:t>
            </a:r>
            <a:r>
              <a:rPr lang="en-US" altLang="zh-CN" sz="2800" b="1" kern="0" dirty="0" smtClean="0">
                <a:latin typeface="楷体_GB2312" pitchFamily="49" charset="-122"/>
                <a:ea typeface="楷体_GB2312" pitchFamily="49" charset="-122"/>
              </a:rPr>
              <a:t> </a:t>
            </a:r>
            <a:r>
              <a:rPr lang="zh-CN" altLang="en-US" sz="2800" b="1" kern="0" dirty="0" smtClean="0">
                <a:latin typeface="楷体_GB2312" pitchFamily="49" charset="-122"/>
                <a:ea typeface="楷体_GB2312" pitchFamily="49" charset="-122"/>
              </a:rPr>
              <a:t>翻转钱币问题（</a:t>
            </a:r>
            <a:r>
              <a:rPr lang="en-US" altLang="zh-CN" sz="2800" b="1" kern="0" dirty="0" smtClean="0">
                <a:latin typeface="楷体_GB2312" pitchFamily="49" charset="-122"/>
                <a:ea typeface="楷体_GB2312" pitchFamily="49" charset="-122"/>
              </a:rPr>
              <a:t>3</a:t>
            </a:r>
            <a:r>
              <a:rPr lang="zh-CN" altLang="en-US" sz="2800" b="1" kern="0" dirty="0" smtClean="0">
                <a:latin typeface="楷体_GB2312" pitchFamily="49" charset="-122"/>
                <a:ea typeface="楷体_GB2312" pitchFamily="49" charset="-122"/>
              </a:rPr>
              <a:t>）</a:t>
            </a:r>
          </a:p>
        </p:txBody>
      </p:sp>
    </p:spTree>
    <p:extLst>
      <p:ext uri="{BB962C8B-B14F-4D97-AF65-F5344CB8AC3E}">
        <p14:creationId xmlns:p14="http://schemas.microsoft.com/office/powerpoint/2010/main" val="159656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9552" y="2348880"/>
            <a:ext cx="7920880" cy="3600400"/>
          </a:xfrm>
          <a:prstGeom prst="rect">
            <a:avLst/>
          </a:prstGeom>
        </p:spPr>
        <p:txBody>
          <a:bodyPr vert="horz" lIns="91440" tIns="45720" rIns="91440" bIns="45720" rtlCol="0" anchor="ctr">
            <a:noAutofit/>
          </a:bodyPr>
          <a:lstStyle>
            <a:lvl1pPr algn="ctr" defTabSz="686074" rtl="0" eaLnBrk="1" latinLnBrk="0" hangingPunct="1">
              <a:spcBef>
                <a:spcPct val="0"/>
              </a:spcBef>
              <a:buNone/>
              <a:defRPr sz="3301" kern="1200">
                <a:solidFill>
                  <a:schemeClr val="tx1"/>
                </a:solidFill>
                <a:latin typeface="+mj-lt"/>
                <a:ea typeface="+mj-ea"/>
                <a:cs typeface="+mj-cs"/>
              </a:defRPr>
            </a:lvl1pPr>
          </a:lstStyle>
          <a:p>
            <a:pPr algn="l">
              <a:lnSpc>
                <a:spcPct val="120000"/>
              </a:lnSpc>
              <a:spcBef>
                <a:spcPct val="20000"/>
              </a:spcBef>
              <a:spcAft>
                <a:spcPct val="20000"/>
              </a:spcAft>
            </a:pPr>
            <a:r>
              <a:rPr lang="zh-CN" altLang="en-US" sz="2800" b="1" dirty="0" smtClean="0">
                <a:solidFill>
                  <a:schemeClr val="tx2"/>
                </a:solidFill>
                <a:latin typeface="Times New Roman" panose="02020603050405020304" pitchFamily="18" charset="0"/>
                <a:ea typeface="幼圆" panose="02010509060101010101" pitchFamily="49" charset="-122"/>
                <a:cs typeface="+mn-cs"/>
              </a:rPr>
              <a:t>语义网络表示知识的步骤</a:t>
            </a:r>
            <a:endParaRPr lang="en-US" altLang="zh-CN" sz="2800" b="1" dirty="0">
              <a:solidFill>
                <a:schemeClr val="tx2"/>
              </a:solidFill>
              <a:latin typeface="Times New Roman" panose="02020603050405020304" pitchFamily="18" charset="0"/>
              <a:ea typeface="幼圆" panose="02010509060101010101" pitchFamily="49" charset="-122"/>
              <a:cs typeface="+mn-cs"/>
            </a:endParaRPr>
          </a:p>
          <a:p>
            <a:pPr marL="457200" indent="-457200" algn="l">
              <a:lnSpc>
                <a:spcPct val="120000"/>
              </a:lnSpc>
              <a:spcBef>
                <a:spcPct val="20000"/>
              </a:spcBef>
              <a:spcAft>
                <a:spcPct val="20000"/>
              </a:spcAft>
              <a:buFont typeface="Wingdings" panose="05000000000000000000" pitchFamily="2" charset="2"/>
              <a:buChar char="ü"/>
            </a:pPr>
            <a:r>
              <a:rPr lang="zh-CN" altLang="en-US" sz="2400" b="1" dirty="0" smtClean="0">
                <a:latin typeface="Times New Roman" panose="02020603050405020304" pitchFamily="18" charset="0"/>
                <a:ea typeface="幼圆" panose="02010509060101010101" pitchFamily="49" charset="-122"/>
                <a:cs typeface="+mn-cs"/>
              </a:rPr>
              <a:t>确定问题中的所有对象以及各对象的属性</a:t>
            </a:r>
            <a:endParaRPr lang="en-US" altLang="zh-CN" sz="2400" b="1" dirty="0" smtClean="0">
              <a:latin typeface="Times New Roman" panose="02020603050405020304" pitchFamily="18" charset="0"/>
              <a:ea typeface="幼圆" panose="02010509060101010101" pitchFamily="49" charset="-122"/>
              <a:cs typeface="+mn-cs"/>
            </a:endParaRPr>
          </a:p>
          <a:p>
            <a:pPr marL="457200" indent="-457200" algn="l">
              <a:lnSpc>
                <a:spcPct val="120000"/>
              </a:lnSpc>
              <a:spcBef>
                <a:spcPct val="20000"/>
              </a:spcBef>
              <a:spcAft>
                <a:spcPct val="20000"/>
              </a:spcAft>
              <a:buFont typeface="Wingdings" panose="05000000000000000000" pitchFamily="2" charset="2"/>
              <a:buChar char="ü"/>
            </a:pPr>
            <a:r>
              <a:rPr lang="zh-CN" altLang="en-US" sz="2400" b="1" dirty="0" smtClean="0">
                <a:latin typeface="Times New Roman" panose="02020603050405020304" pitchFamily="18" charset="0"/>
                <a:ea typeface="幼圆" panose="02010509060101010101" pitchFamily="49" charset="-122"/>
                <a:cs typeface="+mn-cs"/>
              </a:rPr>
              <a:t>分析并确定语义网络中所论对象间的关系</a:t>
            </a:r>
            <a:endParaRPr lang="en-US" altLang="zh-CN" sz="2400" b="1" dirty="0" smtClean="0">
              <a:latin typeface="Times New Roman" panose="02020603050405020304" pitchFamily="18" charset="0"/>
              <a:ea typeface="幼圆" panose="02010509060101010101" pitchFamily="49" charset="-122"/>
              <a:cs typeface="+mn-cs"/>
            </a:endParaRPr>
          </a:p>
          <a:p>
            <a:pPr marL="457200" indent="-457200" algn="l">
              <a:lnSpc>
                <a:spcPct val="120000"/>
              </a:lnSpc>
              <a:spcBef>
                <a:spcPct val="20000"/>
              </a:spcBef>
              <a:spcAft>
                <a:spcPct val="20000"/>
              </a:spcAft>
              <a:buFont typeface="Wingdings" panose="05000000000000000000" pitchFamily="2" charset="2"/>
              <a:buChar char="ü"/>
            </a:pPr>
            <a:r>
              <a:rPr lang="zh-CN" altLang="en-US" sz="2400" b="1" dirty="0">
                <a:latin typeface="Times New Roman" panose="02020603050405020304" pitchFamily="18" charset="0"/>
                <a:ea typeface="幼圆" panose="02010509060101010101" pitchFamily="49" charset="-122"/>
                <a:cs typeface="+mn-cs"/>
              </a:rPr>
              <a:t>根据语义网络</a:t>
            </a:r>
            <a:r>
              <a:rPr lang="zh-CN" altLang="en-US" sz="2400" b="1" dirty="0" smtClean="0">
                <a:latin typeface="Times New Roman" panose="02020603050405020304" pitchFamily="18" charset="0"/>
                <a:ea typeface="幼圆" panose="02010509060101010101" pitchFamily="49" charset="-122"/>
                <a:cs typeface="+mn-cs"/>
              </a:rPr>
              <a:t>中所涉及的关系，对语义网络中的节点及弧进行整理，包括增加节点、弧和归并节点等</a:t>
            </a:r>
            <a:endParaRPr lang="en-US" altLang="zh-CN" sz="2400" b="1" dirty="0" smtClean="0">
              <a:latin typeface="Times New Roman" panose="02020603050405020304" pitchFamily="18" charset="0"/>
              <a:ea typeface="幼圆" panose="02010509060101010101" pitchFamily="49" charset="-122"/>
              <a:cs typeface="+mn-cs"/>
            </a:endParaRPr>
          </a:p>
          <a:p>
            <a:pPr marL="457200" indent="-457200" algn="l">
              <a:lnSpc>
                <a:spcPct val="120000"/>
              </a:lnSpc>
              <a:spcBef>
                <a:spcPct val="20000"/>
              </a:spcBef>
              <a:spcAft>
                <a:spcPct val="20000"/>
              </a:spcAft>
              <a:buFont typeface="Wingdings" panose="05000000000000000000" pitchFamily="2" charset="2"/>
              <a:buChar char="ü"/>
            </a:pPr>
            <a:r>
              <a:rPr lang="zh-CN" altLang="en-US" sz="2400" b="1" dirty="0" smtClean="0">
                <a:latin typeface="Times New Roman" panose="02020603050405020304" pitchFamily="18" charset="0"/>
                <a:ea typeface="幼圆" panose="02010509060101010101" pitchFamily="49" charset="-122"/>
                <a:cs typeface="+mn-cs"/>
              </a:rPr>
              <a:t>分析检查语义网络中是否还有要表示的知识中所涉记得所有对象，若有遗漏，则需补全，并将各对象间的关系作为网络中各节点见的有向弧，连接形成语义网络</a:t>
            </a:r>
            <a:endParaRPr lang="en-US" altLang="zh-CN" sz="2400" b="1" dirty="0" smtClean="0">
              <a:latin typeface="Times New Roman" panose="02020603050405020304" pitchFamily="18" charset="0"/>
              <a:ea typeface="幼圆" panose="02010509060101010101" pitchFamily="49" charset="-122"/>
              <a:cs typeface="+mn-cs"/>
            </a:endParaRPr>
          </a:p>
          <a:p>
            <a:pPr marL="457200" indent="-457200" algn="l">
              <a:lnSpc>
                <a:spcPct val="120000"/>
              </a:lnSpc>
              <a:spcBef>
                <a:spcPct val="20000"/>
              </a:spcBef>
              <a:spcAft>
                <a:spcPct val="20000"/>
              </a:spcAft>
              <a:buFont typeface="Wingdings" panose="05000000000000000000" pitchFamily="2" charset="2"/>
              <a:buChar char="ü"/>
            </a:pPr>
            <a:r>
              <a:rPr lang="zh-CN" altLang="en-US" sz="2400" b="1" dirty="0" smtClean="0">
                <a:latin typeface="Times New Roman" panose="02020603050405020304" pitchFamily="18" charset="0"/>
                <a:ea typeface="幼圆" panose="02010509060101010101" pitchFamily="49" charset="-122"/>
                <a:cs typeface="+mn-cs"/>
              </a:rPr>
              <a:t>根据第</a:t>
            </a:r>
            <a:r>
              <a:rPr lang="en-US" altLang="zh-CN" sz="2400" b="1" dirty="0" smtClean="0">
                <a:latin typeface="Times New Roman" panose="02020603050405020304" pitchFamily="18" charset="0"/>
                <a:ea typeface="幼圆" panose="02010509060101010101" pitchFamily="49" charset="-122"/>
                <a:cs typeface="+mn-cs"/>
              </a:rPr>
              <a:t>1</a:t>
            </a:r>
            <a:r>
              <a:rPr lang="zh-CN" altLang="en-US" sz="2400" b="1" dirty="0" smtClean="0">
                <a:latin typeface="Times New Roman" panose="02020603050405020304" pitchFamily="18" charset="0"/>
                <a:ea typeface="幼圆" panose="02010509060101010101" pitchFamily="49" charset="-122"/>
                <a:cs typeface="+mn-cs"/>
              </a:rPr>
              <a:t>步的分析结果，为各对象标示属性</a:t>
            </a:r>
            <a:endParaRPr lang="en-US" altLang="zh-CN" sz="2400" b="1" dirty="0" smtClean="0">
              <a:latin typeface="Times New Roman" panose="02020603050405020304" pitchFamily="18" charset="0"/>
              <a:ea typeface="幼圆" panose="02010509060101010101" pitchFamily="49" charset="-122"/>
              <a:cs typeface="+mn-cs"/>
            </a:endParaRPr>
          </a:p>
          <a:p>
            <a:pPr marL="457200" indent="-457200" algn="l">
              <a:lnSpc>
                <a:spcPct val="120000"/>
              </a:lnSpc>
              <a:spcBef>
                <a:spcPct val="20000"/>
              </a:spcBef>
              <a:spcAft>
                <a:spcPct val="20000"/>
              </a:spcAft>
              <a:buFont typeface="Wingdings" panose="05000000000000000000" pitchFamily="2" charset="2"/>
              <a:buChar char="ü"/>
            </a:pPr>
            <a:endParaRPr lang="en-US" altLang="zh-CN" sz="2400" b="1" dirty="0" smtClean="0">
              <a:solidFill>
                <a:schemeClr val="tx2"/>
              </a:solidFill>
              <a:latin typeface="Times New Roman" panose="02020603050405020304" pitchFamily="18" charset="0"/>
              <a:ea typeface="幼圆" panose="02010509060101010101" pitchFamily="49" charset="-122"/>
              <a:cs typeface="+mn-cs"/>
            </a:endParaRPr>
          </a:p>
          <a:p>
            <a:pPr>
              <a:lnSpc>
                <a:spcPct val="120000"/>
              </a:lnSpc>
              <a:spcBef>
                <a:spcPct val="20000"/>
              </a:spcBef>
              <a:spcAft>
                <a:spcPct val="20000"/>
              </a:spcAft>
            </a:pPr>
            <a:endParaRPr lang="zh-CN" altLang="en-US" sz="2400" b="1" dirty="0">
              <a:solidFill>
                <a:schemeClr val="tx2"/>
              </a:solidFill>
              <a:latin typeface="Times New Roman" panose="02020603050405020304" pitchFamily="18" charset="0"/>
              <a:ea typeface="幼圆" panose="02010509060101010101" pitchFamily="49" charset="-122"/>
              <a:cs typeface="+mn-cs"/>
            </a:endParaRPr>
          </a:p>
        </p:txBody>
      </p:sp>
    </p:spTree>
    <p:extLst>
      <p:ext uri="{BB962C8B-B14F-4D97-AF65-F5344CB8AC3E}">
        <p14:creationId xmlns:p14="http://schemas.microsoft.com/office/powerpoint/2010/main" val="14849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412776"/>
            <a:ext cx="8352928" cy="5607689"/>
          </a:xfrm>
          <a:prstGeom prst="rect">
            <a:avLst/>
          </a:prstGeom>
        </p:spPr>
        <p:txBody>
          <a:bodyPr wrap="square">
            <a:spAutoFit/>
          </a:bodyPr>
          <a:lstStyle/>
          <a:p>
            <a:pPr marL="609600" indent="-609600">
              <a:lnSpc>
                <a:spcPct val="110000"/>
              </a:lnSpc>
              <a:buFont typeface="Wingdings" panose="05000000000000000000" pitchFamily="2" charset="2"/>
              <a:buNone/>
            </a:pPr>
            <a:r>
              <a:rPr lang="zh-CN" altLang="en-US" sz="2800" dirty="0"/>
              <a:t>用语义网络表示下列知识</a:t>
            </a:r>
            <a:r>
              <a:rPr lang="en-US" altLang="zh-CN" sz="2800" dirty="0"/>
              <a:t>:</a:t>
            </a:r>
          </a:p>
          <a:p>
            <a:pPr marL="609600" indent="-609600">
              <a:lnSpc>
                <a:spcPct val="110000"/>
              </a:lnSpc>
              <a:buFont typeface="Wingdings" panose="05000000000000000000" pitchFamily="2" charset="2"/>
              <a:buAutoNum type="arabicPeriod"/>
            </a:pPr>
            <a:r>
              <a:rPr lang="zh-CN" altLang="en-US" sz="2800" dirty="0"/>
              <a:t>树和草都是</a:t>
            </a:r>
            <a:r>
              <a:rPr lang="zh-CN" altLang="en-US" sz="2800" dirty="0" smtClean="0"/>
              <a:t>植物。</a:t>
            </a:r>
            <a:endParaRPr lang="en-US" altLang="zh-CN" sz="2800" dirty="0"/>
          </a:p>
          <a:p>
            <a:pPr marL="609600" indent="-609600">
              <a:lnSpc>
                <a:spcPct val="110000"/>
              </a:lnSpc>
              <a:buFont typeface="Wingdings" panose="05000000000000000000" pitchFamily="2" charset="2"/>
              <a:buAutoNum type="arabicPeriod"/>
            </a:pPr>
            <a:r>
              <a:rPr lang="zh-CN" altLang="en-US" sz="2800" dirty="0"/>
              <a:t>果树是</a:t>
            </a:r>
            <a:r>
              <a:rPr lang="zh-CN" altLang="en-US" sz="2800" dirty="0" smtClean="0"/>
              <a:t>树，且</a:t>
            </a:r>
            <a:r>
              <a:rPr lang="zh-CN" altLang="en-US" sz="2800" dirty="0"/>
              <a:t>会</a:t>
            </a:r>
            <a:r>
              <a:rPr lang="zh-CN" altLang="en-US" sz="2800" dirty="0" smtClean="0"/>
              <a:t>结果。</a:t>
            </a:r>
            <a:endParaRPr lang="en-US" altLang="zh-CN" sz="2800" dirty="0"/>
          </a:p>
          <a:p>
            <a:pPr marL="609600" indent="-609600">
              <a:lnSpc>
                <a:spcPct val="110000"/>
              </a:lnSpc>
              <a:buFont typeface="Wingdings" panose="05000000000000000000" pitchFamily="2" charset="2"/>
              <a:buAutoNum type="arabicPeriod"/>
            </a:pPr>
            <a:r>
              <a:rPr lang="zh-CN" altLang="en-US" sz="2800" dirty="0"/>
              <a:t>用一个语义网络表示下列命题。</a:t>
            </a:r>
          </a:p>
          <a:p>
            <a:pPr marL="609564" indent="-609564">
              <a:lnSpc>
                <a:spcPct val="120000"/>
              </a:lnSpc>
              <a:buFontTx/>
              <a:buAutoNum type="arabicParenBoth"/>
            </a:pPr>
            <a:r>
              <a:rPr lang="zh-CN" altLang="en-US" sz="2800" dirty="0">
                <a:latin typeface="Times New Roman" panose="02020603050405020304" pitchFamily="18" charset="0"/>
                <a:cs typeface="Times New Roman" panose="02020603050405020304" pitchFamily="18" charset="0"/>
              </a:rPr>
              <a:t>知更鸟是一种鸟。</a:t>
            </a:r>
          </a:p>
          <a:p>
            <a:pPr marL="609564" indent="-609564">
              <a:lnSpc>
                <a:spcPct val="120000"/>
              </a:lnSpc>
              <a:buFontTx/>
              <a:buAutoNum type="arabicParenBoth"/>
            </a:pPr>
            <a:r>
              <a:rPr lang="zh-CN" altLang="en-US" sz="2800" dirty="0">
                <a:latin typeface="Times New Roman" panose="02020603050405020304" pitchFamily="18" charset="0"/>
                <a:cs typeface="Times New Roman" panose="02020603050405020304" pitchFamily="18" charset="0"/>
              </a:rPr>
              <a:t>鸵鸟是一种鸟。</a:t>
            </a:r>
          </a:p>
          <a:p>
            <a:pPr marL="609564" indent="-609564">
              <a:lnSpc>
                <a:spcPct val="120000"/>
              </a:lnSpc>
              <a:buFontTx/>
              <a:buAutoNum type="arabicParenBoth"/>
            </a:pPr>
            <a:r>
              <a:rPr lang="zh-CN" altLang="en-US" sz="2800" dirty="0">
                <a:latin typeface="Times New Roman" panose="02020603050405020304" pitchFamily="18" charset="0"/>
                <a:cs typeface="Times New Roman" panose="02020603050405020304" pitchFamily="18" charset="0"/>
              </a:rPr>
              <a:t>鸟是会飞的。</a:t>
            </a:r>
          </a:p>
          <a:p>
            <a:pPr marL="609564" indent="-609564">
              <a:lnSpc>
                <a:spcPct val="120000"/>
              </a:lnSpc>
              <a:buFontTx/>
              <a:buAutoNum type="arabicParenBoth"/>
            </a:pPr>
            <a:r>
              <a:rPr lang="zh-CN" altLang="en-US" sz="2800" dirty="0">
                <a:latin typeface="Times New Roman" panose="02020603050405020304" pitchFamily="18" charset="0"/>
                <a:cs typeface="Times New Roman" panose="02020603050405020304" pitchFamily="18" charset="0"/>
              </a:rPr>
              <a:t>鸵鸟不会飞。</a:t>
            </a:r>
          </a:p>
          <a:p>
            <a:pPr marL="609564" indent="-609564">
              <a:lnSpc>
                <a:spcPct val="120000"/>
              </a:lnSpc>
              <a:buFontTx/>
              <a:buAutoNum type="arabicParenBoth"/>
            </a:pPr>
            <a:r>
              <a:rPr lang="en-US" altLang="zh-CN" sz="2800" dirty="0">
                <a:latin typeface="Times New Roman" panose="02020603050405020304" pitchFamily="18" charset="0"/>
                <a:cs typeface="Times New Roman" panose="02020603050405020304" pitchFamily="18" charset="0"/>
              </a:rPr>
              <a:t>CLYDE</a:t>
            </a:r>
            <a:r>
              <a:rPr lang="zh-CN" altLang="en-US" sz="2800" dirty="0">
                <a:latin typeface="Times New Roman" panose="02020603050405020304" pitchFamily="18" charset="0"/>
                <a:cs typeface="Times New Roman" panose="02020603050405020304" pitchFamily="18" charset="0"/>
              </a:rPr>
              <a:t>是一只知更鸟。</a:t>
            </a:r>
            <a:endParaRPr lang="en-US" altLang="zh-CN" sz="2800" dirty="0">
              <a:latin typeface="Times New Roman" panose="02020603050405020304" pitchFamily="18" charset="0"/>
              <a:cs typeface="Times New Roman" panose="02020603050405020304" pitchFamily="18" charset="0"/>
            </a:endParaRPr>
          </a:p>
          <a:p>
            <a:pPr marL="609564" indent="-609564">
              <a:lnSpc>
                <a:spcPct val="120000"/>
              </a:lnSpc>
              <a:buFontTx/>
              <a:buAutoNum type="arabicParenBoth"/>
            </a:pPr>
            <a:r>
              <a:rPr lang="en-US" altLang="zh-CN" sz="2800" dirty="0">
                <a:latin typeface="Times New Roman" panose="02020603050405020304" pitchFamily="18" charset="0"/>
                <a:cs typeface="Times New Roman" panose="02020603050405020304" pitchFamily="18" charset="0"/>
              </a:rPr>
              <a:t>CLYDE</a:t>
            </a:r>
            <a:r>
              <a:rPr lang="zh-CN" altLang="en-US" sz="2800" dirty="0">
                <a:latin typeface="Times New Roman" panose="02020603050405020304" pitchFamily="18" charset="0"/>
                <a:cs typeface="Times New Roman" panose="02020603050405020304" pitchFamily="18" charset="0"/>
              </a:rPr>
              <a:t>从春天到秋天占有一个巢。</a:t>
            </a:r>
          </a:p>
          <a:p>
            <a:pPr marL="609600" indent="-609600">
              <a:lnSpc>
                <a:spcPct val="110000"/>
              </a:lnSpc>
              <a:buFont typeface="Wingdings" panose="05000000000000000000" pitchFamily="2" charset="2"/>
              <a:buNone/>
            </a:pPr>
            <a:endParaRPr lang="en-US" altLang="zh-CN" sz="2800" dirty="0"/>
          </a:p>
        </p:txBody>
      </p:sp>
      <p:sp>
        <p:nvSpPr>
          <p:cNvPr id="3" name="文本框 2"/>
          <p:cNvSpPr txBox="1"/>
          <p:nvPr/>
        </p:nvSpPr>
        <p:spPr>
          <a:xfrm>
            <a:off x="5796136" y="764704"/>
            <a:ext cx="2592288" cy="769441"/>
          </a:xfrm>
          <a:prstGeom prst="rect">
            <a:avLst/>
          </a:prstGeom>
          <a:noFill/>
        </p:spPr>
        <p:txBody>
          <a:bodyPr wrap="square" rtlCol="0">
            <a:spAutoFit/>
          </a:bodyPr>
          <a:lstStyle/>
          <a:p>
            <a:pPr algn="ctr"/>
            <a:r>
              <a:rPr lang="zh-CN" altLang="en-US" sz="4400" dirty="0" smtClean="0"/>
              <a:t>作业</a:t>
            </a:r>
            <a:endParaRPr lang="zh-CN" altLang="en-US" sz="4400" dirty="0"/>
          </a:p>
        </p:txBody>
      </p:sp>
    </p:spTree>
    <p:extLst>
      <p:ext uri="{BB962C8B-B14F-4D97-AF65-F5344CB8AC3E}">
        <p14:creationId xmlns:p14="http://schemas.microsoft.com/office/powerpoint/2010/main" val="70515063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87729" y="836712"/>
            <a:ext cx="8229600" cy="1196975"/>
          </a:xfrm>
          <a:prstGeom prst="rect">
            <a:avLst/>
          </a:prstGeom>
        </p:spPr>
        <p:txBody>
          <a:bodyPr/>
          <a:lstStyle>
            <a:lvl1pPr algn="ctr" defTabSz="686074" rtl="0" eaLnBrk="1" latinLnBrk="0" hangingPunct="1">
              <a:spcBef>
                <a:spcPct val="0"/>
              </a:spcBef>
              <a:buNone/>
              <a:defRPr sz="3301" kern="1200">
                <a:solidFill>
                  <a:schemeClr val="tx1"/>
                </a:solidFill>
                <a:latin typeface="+mj-lt"/>
                <a:ea typeface="+mj-ea"/>
                <a:cs typeface="+mj-cs"/>
              </a:defRPr>
            </a:lvl1pPr>
          </a:lstStyle>
          <a:p>
            <a:r>
              <a:rPr lang="zh-CN" altLang="en-US" sz="3200" b="1" dirty="0" smtClean="0">
                <a:latin typeface="Times New Roman" panose="02020603050405020304" pitchFamily="18" charset="0"/>
              </a:rPr>
              <a:t>语义网络的推理过程</a:t>
            </a:r>
            <a:r>
              <a:rPr lang="zh-CN" altLang="en-US" b="1" dirty="0" smtClean="0">
                <a:latin typeface="Times New Roman" panose="02020603050405020304" pitchFamily="18" charset="0"/>
              </a:rPr>
              <a:t/>
            </a:r>
            <a:br>
              <a:rPr lang="zh-CN" altLang="en-US" b="1" dirty="0" smtClean="0">
                <a:latin typeface="Times New Roman" panose="02020603050405020304" pitchFamily="18" charset="0"/>
              </a:rPr>
            </a:br>
            <a:r>
              <a:rPr lang="zh-CN" altLang="en-US" sz="2800" b="1" dirty="0" smtClean="0">
                <a:latin typeface="Times New Roman" panose="02020603050405020304" pitchFamily="18" charset="0"/>
              </a:rPr>
              <a:t>继承</a:t>
            </a:r>
            <a:endParaRPr lang="zh-CN" altLang="en-US" sz="2800" b="1" dirty="0">
              <a:latin typeface="Times New Roman" panose="02020603050405020304" pitchFamily="18" charset="0"/>
            </a:endParaRPr>
          </a:p>
        </p:txBody>
      </p:sp>
      <p:sp>
        <p:nvSpPr>
          <p:cNvPr id="4" name="Rectangle 3"/>
          <p:cNvSpPr txBox="1">
            <a:spLocks noChangeArrowheads="1"/>
          </p:cNvSpPr>
          <p:nvPr/>
        </p:nvSpPr>
        <p:spPr>
          <a:xfrm>
            <a:off x="-2423" y="1916832"/>
            <a:ext cx="9146423" cy="3672408"/>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r>
              <a:rPr lang="en-US" altLang="zh-CN" sz="2000" b="1" dirty="0" smtClean="0">
                <a:solidFill>
                  <a:srgbClr val="0000CC"/>
                </a:solidFill>
                <a:latin typeface="Times New Roman" panose="02020603050405020304" pitchFamily="18" charset="0"/>
              </a:rPr>
              <a:t>      </a:t>
            </a:r>
            <a:r>
              <a:rPr lang="zh-CN" altLang="en-US" sz="2000" b="1" dirty="0" smtClean="0">
                <a:latin typeface="Times New Roman" panose="02020603050405020304" pitchFamily="18" charset="0"/>
              </a:rPr>
              <a:t>用语义网络表示知识的问题求解系统主要由两大部分所组成，一部分是由语义网络构成的知识库，另一部分是用于问题求解的推理机构</a:t>
            </a:r>
            <a:r>
              <a:rPr lang="zh-CN" altLang="en-US" sz="2000" b="1" dirty="0" smtClean="0">
                <a:solidFill>
                  <a:srgbClr val="0000CC"/>
                </a:solidFill>
                <a:latin typeface="Times New Roman" panose="02020603050405020304" pitchFamily="18" charset="0"/>
              </a:rPr>
              <a:t>。</a:t>
            </a:r>
          </a:p>
          <a:p>
            <a:r>
              <a:rPr lang="zh-CN" altLang="en-US" sz="2000" b="1" dirty="0" smtClean="0">
                <a:solidFill>
                  <a:srgbClr val="0000CC"/>
                </a:solidFill>
                <a:latin typeface="Times New Roman" panose="02020603050405020304" pitchFamily="18" charset="0"/>
              </a:rPr>
              <a:t>      语义网络的推理过程主要有两种，一种是继承，另一种是匹配。</a:t>
            </a:r>
          </a:p>
          <a:p>
            <a:r>
              <a:rPr lang="zh-CN" altLang="en-US" sz="2000" b="1" dirty="0" smtClean="0">
                <a:solidFill>
                  <a:srgbClr val="A50021"/>
                </a:solidFill>
                <a:latin typeface="Times New Roman" panose="02020603050405020304" pitchFamily="18" charset="0"/>
              </a:rPr>
              <a:t>继承</a:t>
            </a:r>
          </a:p>
          <a:p>
            <a:r>
              <a:rPr lang="zh-CN" altLang="en-US" sz="2000" b="1" dirty="0" smtClean="0">
                <a:solidFill>
                  <a:srgbClr val="0000CC"/>
                </a:solidFill>
                <a:latin typeface="Times New Roman" panose="02020603050405020304" pitchFamily="18" charset="0"/>
              </a:rPr>
              <a:t>    是指把对事物的描述从抽象结点传递到实例结点。通过继承可以得到所需结点的一些属性值，它通常是沿着</a:t>
            </a:r>
            <a:r>
              <a:rPr lang="en-US" altLang="zh-CN" sz="2000" b="1" dirty="0" smtClean="0">
                <a:solidFill>
                  <a:srgbClr val="0000CC"/>
                </a:solidFill>
                <a:latin typeface="Times New Roman" panose="02020603050405020304" pitchFamily="18" charset="0"/>
              </a:rPr>
              <a:t>ISA</a:t>
            </a:r>
            <a:r>
              <a:rPr lang="zh-CN" altLang="en-US" sz="2000" b="1" dirty="0" smtClean="0">
                <a:solidFill>
                  <a:srgbClr val="0000CC"/>
                </a:solidFill>
                <a:latin typeface="Times New Roman" panose="02020603050405020304" pitchFamily="18" charset="0"/>
              </a:rPr>
              <a:t>、</a:t>
            </a:r>
            <a:r>
              <a:rPr lang="en-US" altLang="zh-CN" sz="2000" b="1" dirty="0" smtClean="0">
                <a:solidFill>
                  <a:srgbClr val="0000CC"/>
                </a:solidFill>
                <a:latin typeface="Times New Roman" panose="02020603050405020304" pitchFamily="18" charset="0"/>
              </a:rPr>
              <a:t>AKO</a:t>
            </a:r>
            <a:r>
              <a:rPr lang="zh-CN" altLang="en-US" sz="2000" b="1" dirty="0" smtClean="0">
                <a:solidFill>
                  <a:srgbClr val="0000CC"/>
                </a:solidFill>
                <a:latin typeface="Times New Roman" panose="02020603050405020304" pitchFamily="18" charset="0"/>
              </a:rPr>
              <a:t>等继承弧进行的。</a:t>
            </a:r>
            <a:r>
              <a:rPr lang="zh-CN" altLang="en-US" sz="2000" b="1" dirty="0" smtClean="0">
                <a:solidFill>
                  <a:srgbClr val="006600"/>
                </a:solidFill>
                <a:latin typeface="Times New Roman" panose="02020603050405020304" pitchFamily="18" charset="0"/>
              </a:rPr>
              <a:t>    </a:t>
            </a:r>
            <a:endParaRPr lang="zh-CN" altLang="en-US" sz="2000" b="1" dirty="0" smtClean="0">
              <a:latin typeface="Times New Roman" panose="02020603050405020304" pitchFamily="18" charset="0"/>
            </a:endParaRPr>
          </a:p>
        </p:txBody>
      </p:sp>
      <p:sp>
        <p:nvSpPr>
          <p:cNvPr id="5" name="Rectangle 3"/>
          <p:cNvSpPr txBox="1">
            <a:spLocks noChangeArrowheads="1"/>
          </p:cNvSpPr>
          <p:nvPr/>
        </p:nvSpPr>
        <p:spPr>
          <a:xfrm>
            <a:off x="1179857" y="4312332"/>
            <a:ext cx="6316519" cy="1728192"/>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r>
              <a:rPr lang="zh-CN" altLang="en-US" sz="2800" dirty="0" smtClean="0"/>
              <a:t>继承</a:t>
            </a:r>
          </a:p>
          <a:p>
            <a:pPr lvl="1"/>
            <a:r>
              <a:rPr lang="zh-CN" altLang="en-US" dirty="0" smtClean="0"/>
              <a:t>值继承</a:t>
            </a:r>
            <a:endParaRPr lang="en-US" altLang="zh-CN" dirty="0" smtClean="0"/>
          </a:p>
          <a:p>
            <a:pPr lvl="1"/>
            <a:r>
              <a:rPr lang="zh-CN" altLang="en-US" dirty="0" smtClean="0">
                <a:latin typeface="Times New Roman" panose="02020603050405020304" pitchFamily="18" charset="0"/>
              </a:rPr>
              <a:t>“</a:t>
            </a:r>
            <a:r>
              <a:rPr lang="zh-CN" altLang="en-US" dirty="0" smtClean="0"/>
              <a:t>默认</a:t>
            </a:r>
            <a:r>
              <a:rPr lang="zh-CN" altLang="en-US" dirty="0" smtClean="0">
                <a:latin typeface="Times New Roman" panose="02020603050405020304" pitchFamily="18" charset="0"/>
              </a:rPr>
              <a:t>”</a:t>
            </a:r>
            <a:r>
              <a:rPr lang="zh-CN" altLang="en-US" dirty="0"/>
              <a:t>继承</a:t>
            </a:r>
            <a:endParaRPr lang="zh-CN" altLang="en-US" dirty="0" smtClean="0"/>
          </a:p>
          <a:p>
            <a:pPr lvl="1"/>
            <a:r>
              <a:rPr lang="zh-CN" altLang="en-US" dirty="0" smtClean="0">
                <a:latin typeface="Times New Roman" panose="02020603050405020304" pitchFamily="18" charset="0"/>
              </a:rPr>
              <a:t>“</a:t>
            </a:r>
            <a:r>
              <a:rPr lang="zh-CN" altLang="en-US" dirty="0" smtClean="0"/>
              <a:t>附加过程</a:t>
            </a:r>
            <a:r>
              <a:rPr lang="zh-CN" altLang="en-US" dirty="0" smtClean="0">
                <a:latin typeface="Times New Roman" panose="02020603050405020304" pitchFamily="18" charset="0"/>
              </a:rPr>
              <a:t>”</a:t>
            </a:r>
            <a:r>
              <a:rPr lang="zh-CN" altLang="en-US" dirty="0" smtClean="0"/>
              <a:t>继承</a:t>
            </a:r>
          </a:p>
          <a:p>
            <a:pPr lvl="1"/>
            <a:endParaRPr lang="en-US" altLang="zh-CN" dirty="0"/>
          </a:p>
        </p:txBody>
      </p:sp>
      <p:sp>
        <p:nvSpPr>
          <p:cNvPr id="6" name="Rectangle 5"/>
          <p:cNvSpPr>
            <a:spLocks noChangeArrowheads="1"/>
          </p:cNvSpPr>
          <p:nvPr/>
        </p:nvSpPr>
        <p:spPr bwMode="auto">
          <a:xfrm>
            <a:off x="5585048" y="4229472"/>
            <a:ext cx="914400" cy="457200"/>
          </a:xfrm>
          <a:prstGeom prst="rect">
            <a:avLst/>
          </a:prstGeom>
          <a:noFill/>
          <a:ln w="952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苹果</a:t>
            </a:r>
          </a:p>
        </p:txBody>
      </p:sp>
      <p:sp>
        <p:nvSpPr>
          <p:cNvPr id="7" name="Rectangle 7"/>
          <p:cNvSpPr>
            <a:spLocks noChangeArrowheads="1"/>
          </p:cNvSpPr>
          <p:nvPr/>
        </p:nvSpPr>
        <p:spPr bwMode="auto">
          <a:xfrm>
            <a:off x="7490048" y="5296272"/>
            <a:ext cx="914400" cy="457200"/>
          </a:xfrm>
          <a:prstGeom prst="rect">
            <a:avLst/>
          </a:prstGeom>
          <a:noFill/>
          <a:ln w="952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     X</a:t>
            </a:r>
            <a:endParaRPr lang="en-US" altLang="zh-CN" dirty="0"/>
          </a:p>
        </p:txBody>
      </p:sp>
      <p:sp>
        <p:nvSpPr>
          <p:cNvPr id="8" name="Rectangle 8"/>
          <p:cNvSpPr>
            <a:spLocks noChangeArrowheads="1"/>
          </p:cNvSpPr>
          <p:nvPr/>
        </p:nvSpPr>
        <p:spPr bwMode="auto">
          <a:xfrm>
            <a:off x="5661248" y="5372472"/>
            <a:ext cx="914400" cy="457200"/>
          </a:xfrm>
          <a:prstGeom prst="rect">
            <a:avLst/>
          </a:prstGeom>
          <a:noFill/>
          <a:ln w="952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富士</a:t>
            </a:r>
          </a:p>
        </p:txBody>
      </p:sp>
      <p:sp>
        <p:nvSpPr>
          <p:cNvPr id="9" name="Line 9"/>
          <p:cNvSpPr>
            <a:spLocks noChangeShapeType="1"/>
          </p:cNvSpPr>
          <p:nvPr/>
        </p:nvSpPr>
        <p:spPr bwMode="auto">
          <a:xfrm>
            <a:off x="6575648" y="5524872"/>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V="1">
            <a:off x="6042248" y="4686672"/>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Text Box 11"/>
          <p:cNvSpPr txBox="1">
            <a:spLocks noChangeArrowheads="1"/>
          </p:cNvSpPr>
          <p:nvPr/>
        </p:nvSpPr>
        <p:spPr bwMode="auto">
          <a:xfrm>
            <a:off x="6728048" y="5143872"/>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特点</a:t>
            </a:r>
          </a:p>
        </p:txBody>
      </p:sp>
      <p:sp>
        <p:nvSpPr>
          <p:cNvPr id="12" name="Text Box 12"/>
          <p:cNvSpPr txBox="1">
            <a:spLocks noChangeArrowheads="1"/>
          </p:cNvSpPr>
          <p:nvPr/>
        </p:nvSpPr>
        <p:spPr bwMode="auto">
          <a:xfrm>
            <a:off x="6194648" y="4915272"/>
            <a:ext cx="617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AKO</a:t>
            </a:r>
          </a:p>
        </p:txBody>
      </p:sp>
      <p:sp>
        <p:nvSpPr>
          <p:cNvPr id="13" name="Rectangle 13"/>
          <p:cNvSpPr>
            <a:spLocks noChangeArrowheads="1"/>
          </p:cNvSpPr>
          <p:nvPr/>
        </p:nvSpPr>
        <p:spPr bwMode="auto">
          <a:xfrm>
            <a:off x="5127848" y="4077072"/>
            <a:ext cx="3352800" cy="2362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4"/>
          <p:cNvSpPr txBox="1">
            <a:spLocks noChangeArrowheads="1"/>
          </p:cNvSpPr>
          <p:nvPr/>
        </p:nvSpPr>
        <p:spPr bwMode="auto">
          <a:xfrm>
            <a:off x="6804248" y="4229472"/>
            <a:ext cx="1524000" cy="701675"/>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a:t>富士苹果的特点？</a:t>
            </a:r>
          </a:p>
        </p:txBody>
      </p:sp>
      <p:sp>
        <p:nvSpPr>
          <p:cNvPr id="15" name="Text Box 15"/>
          <p:cNvSpPr txBox="1">
            <a:spLocks noChangeArrowheads="1"/>
          </p:cNvSpPr>
          <p:nvPr/>
        </p:nvSpPr>
        <p:spPr bwMode="auto">
          <a:xfrm>
            <a:off x="6042248" y="5982072"/>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t>语义 网络片断</a:t>
            </a:r>
          </a:p>
        </p:txBody>
      </p:sp>
    </p:spTree>
    <p:extLst>
      <p:ext uri="{BB962C8B-B14F-4D97-AF65-F5344CB8AC3E}">
        <p14:creationId xmlns:p14="http://schemas.microsoft.com/office/powerpoint/2010/main" val="2072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p:bldP spid="12" grpId="0"/>
      <p:bldP spid="13" grpId="0" animBg="1"/>
      <p:bldP spid="14" grpId="0" animBg="1"/>
      <p:bldP spid="1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3568" y="1022350"/>
            <a:ext cx="7793037" cy="1143000"/>
          </a:xfrm>
          <a:prstGeom prst="rect">
            <a:avLst/>
          </a:prstGeom>
        </p:spPr>
        <p:txBody>
          <a:bodyPr/>
          <a:lstStyle>
            <a:lvl1pPr algn="ctr" defTabSz="686074" rtl="0" eaLnBrk="1" latinLnBrk="0" hangingPunct="1">
              <a:spcBef>
                <a:spcPct val="0"/>
              </a:spcBef>
              <a:buNone/>
              <a:defRPr sz="3301" kern="1200">
                <a:solidFill>
                  <a:schemeClr val="tx1"/>
                </a:solidFill>
                <a:latin typeface="+mj-lt"/>
                <a:ea typeface="+mj-ea"/>
                <a:cs typeface="+mj-cs"/>
              </a:defRPr>
            </a:lvl1pPr>
          </a:lstStyle>
          <a:p>
            <a:r>
              <a:rPr lang="zh-CN" altLang="en-US" dirty="0" smtClean="0"/>
              <a:t>值继承</a:t>
            </a:r>
            <a:endParaRPr lang="zh-CN" altLang="en-US" dirty="0"/>
          </a:p>
        </p:txBody>
      </p:sp>
      <p:sp>
        <p:nvSpPr>
          <p:cNvPr id="3" name="Rectangle 5"/>
          <p:cNvSpPr>
            <a:spLocks noChangeArrowheads="1"/>
          </p:cNvSpPr>
          <p:nvPr/>
        </p:nvSpPr>
        <p:spPr bwMode="auto">
          <a:xfrm>
            <a:off x="1447800" y="22860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 name="Text Box 6"/>
          <p:cNvSpPr txBox="1">
            <a:spLocks noChangeArrowheads="1"/>
          </p:cNvSpPr>
          <p:nvPr/>
        </p:nvSpPr>
        <p:spPr bwMode="auto">
          <a:xfrm>
            <a:off x="1600200" y="2286000"/>
            <a:ext cx="91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block</a:t>
            </a:r>
          </a:p>
        </p:txBody>
      </p:sp>
      <p:sp>
        <p:nvSpPr>
          <p:cNvPr id="5" name="Rectangle 7"/>
          <p:cNvSpPr>
            <a:spLocks noChangeArrowheads="1"/>
          </p:cNvSpPr>
          <p:nvPr/>
        </p:nvSpPr>
        <p:spPr bwMode="auto">
          <a:xfrm>
            <a:off x="1447800" y="35052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 name="Text Box 8"/>
          <p:cNvSpPr txBox="1">
            <a:spLocks noChangeArrowheads="1"/>
          </p:cNvSpPr>
          <p:nvPr/>
        </p:nvSpPr>
        <p:spPr bwMode="auto">
          <a:xfrm>
            <a:off x="1524000" y="35814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Brick</a:t>
            </a:r>
          </a:p>
        </p:txBody>
      </p:sp>
      <p:sp>
        <p:nvSpPr>
          <p:cNvPr id="7" name="Rectangle 9"/>
          <p:cNvSpPr>
            <a:spLocks noChangeArrowheads="1"/>
          </p:cNvSpPr>
          <p:nvPr/>
        </p:nvSpPr>
        <p:spPr bwMode="auto">
          <a:xfrm>
            <a:off x="1447800" y="47244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 name="Rectangle 10"/>
          <p:cNvSpPr>
            <a:spLocks noChangeArrowheads="1"/>
          </p:cNvSpPr>
          <p:nvPr/>
        </p:nvSpPr>
        <p:spPr bwMode="auto">
          <a:xfrm>
            <a:off x="3505200" y="3581400"/>
            <a:ext cx="1600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9" name="Text Box 12"/>
          <p:cNvSpPr txBox="1">
            <a:spLocks noChangeArrowheads="1"/>
          </p:cNvSpPr>
          <p:nvPr/>
        </p:nvSpPr>
        <p:spPr bwMode="auto">
          <a:xfrm>
            <a:off x="1447800" y="48006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Brick1</a:t>
            </a:r>
          </a:p>
        </p:txBody>
      </p:sp>
      <p:sp>
        <p:nvSpPr>
          <p:cNvPr id="10" name="Text Box 13"/>
          <p:cNvSpPr txBox="1">
            <a:spLocks noChangeArrowheads="1"/>
          </p:cNvSpPr>
          <p:nvPr/>
        </p:nvSpPr>
        <p:spPr bwMode="auto">
          <a:xfrm>
            <a:off x="3505200" y="3657600"/>
            <a:ext cx="1981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Rectangular</a:t>
            </a:r>
          </a:p>
        </p:txBody>
      </p:sp>
      <p:sp>
        <p:nvSpPr>
          <p:cNvPr id="11" name="Line 14"/>
          <p:cNvSpPr>
            <a:spLocks noChangeShapeType="1"/>
          </p:cNvSpPr>
          <p:nvPr/>
        </p:nvSpPr>
        <p:spPr bwMode="auto">
          <a:xfrm flipV="1">
            <a:off x="2057400" y="2819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6"/>
          <p:cNvSpPr>
            <a:spLocks noChangeShapeType="1"/>
          </p:cNvSpPr>
          <p:nvPr/>
        </p:nvSpPr>
        <p:spPr bwMode="auto">
          <a:xfrm>
            <a:off x="2667000" y="38100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8"/>
          <p:cNvSpPr txBox="1">
            <a:spLocks noChangeArrowheads="1"/>
          </p:cNvSpPr>
          <p:nvPr/>
        </p:nvSpPr>
        <p:spPr bwMode="auto">
          <a:xfrm>
            <a:off x="3810000" y="2209800"/>
            <a:ext cx="3429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zh-CN" altLang="en-US">
                <a:latin typeface="Times New Roman" panose="02020603050405020304" pitchFamily="18" charset="0"/>
              </a:rPr>
              <a:t>问题</a:t>
            </a:r>
            <a:r>
              <a:rPr lang="en-US" altLang="zh-CN">
                <a:latin typeface="Times New Roman" panose="02020603050405020304" pitchFamily="18" charset="0"/>
              </a:rPr>
              <a:t>: </a:t>
            </a:r>
            <a:r>
              <a:rPr lang="zh-CN" altLang="en-US">
                <a:latin typeface="Times New Roman" panose="02020603050405020304" pitchFamily="18" charset="0"/>
              </a:rPr>
              <a:t>求</a:t>
            </a:r>
            <a:r>
              <a:rPr lang="en-US" altLang="zh-CN">
                <a:latin typeface="Times New Roman" panose="02020603050405020304" pitchFamily="18" charset="0"/>
              </a:rPr>
              <a:t>Brick1</a:t>
            </a:r>
            <a:r>
              <a:rPr lang="zh-CN" altLang="en-US">
                <a:latin typeface="Times New Roman" panose="02020603050405020304" pitchFamily="18" charset="0"/>
              </a:rPr>
              <a:t>的形状</a:t>
            </a:r>
          </a:p>
        </p:txBody>
      </p:sp>
      <p:sp>
        <p:nvSpPr>
          <p:cNvPr id="14" name="Text Box 19"/>
          <p:cNvSpPr txBox="1">
            <a:spLocks noChangeArrowheads="1"/>
          </p:cNvSpPr>
          <p:nvPr/>
        </p:nvSpPr>
        <p:spPr bwMode="auto">
          <a:xfrm>
            <a:off x="5257800" y="3048000"/>
            <a:ext cx="3218805"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spcBef>
                <a:spcPct val="50000"/>
              </a:spcBef>
            </a:pPr>
            <a:r>
              <a:rPr lang="en-US" altLang="zh-CN" dirty="0">
                <a:latin typeface="Times New Roman" panose="02020603050405020304" pitchFamily="18" charset="0"/>
              </a:rPr>
              <a:t>1. Brick1</a:t>
            </a:r>
            <a:r>
              <a:rPr lang="zh-CN" altLang="en-US" dirty="0">
                <a:latin typeface="Times New Roman" panose="02020603050405020304" pitchFamily="18" charset="0"/>
              </a:rPr>
              <a:t>是否有</a:t>
            </a:r>
            <a:r>
              <a:rPr lang="en-US" altLang="zh-CN" dirty="0">
                <a:latin typeface="Times New Roman" panose="02020603050405020304" pitchFamily="18" charset="0"/>
              </a:rPr>
              <a:t>Shape</a:t>
            </a:r>
            <a:r>
              <a:rPr lang="zh-CN" altLang="en-US" dirty="0">
                <a:latin typeface="Times New Roman" panose="02020603050405020304" pitchFamily="18" charset="0"/>
              </a:rPr>
              <a:t>弧</a:t>
            </a:r>
            <a:r>
              <a:rPr lang="en-US" altLang="zh-CN" dirty="0">
                <a:latin typeface="Times New Roman" panose="02020603050405020304" pitchFamily="18" charset="0"/>
              </a:rPr>
              <a:t>?</a:t>
            </a:r>
          </a:p>
          <a:p>
            <a:pPr algn="l">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找与</a:t>
            </a:r>
            <a:r>
              <a:rPr lang="en-US" altLang="zh-CN" dirty="0">
                <a:latin typeface="Times New Roman" panose="02020603050405020304" pitchFamily="18" charset="0"/>
              </a:rPr>
              <a:t>Brick1</a:t>
            </a:r>
            <a:r>
              <a:rPr lang="zh-CN" altLang="en-US" dirty="0">
                <a:latin typeface="Times New Roman" panose="02020603050405020304" pitchFamily="18" charset="0"/>
              </a:rPr>
              <a:t>连接的</a:t>
            </a:r>
            <a:r>
              <a:rPr lang="en-US" altLang="zh-CN" dirty="0">
                <a:latin typeface="Times New Roman" panose="02020603050405020304" pitchFamily="18" charset="0"/>
              </a:rPr>
              <a:t>ISA</a:t>
            </a:r>
            <a:r>
              <a:rPr lang="zh-CN" altLang="en-US" dirty="0">
                <a:latin typeface="Times New Roman" panose="02020603050405020304" pitchFamily="18" charset="0"/>
              </a:rPr>
              <a:t>弧</a:t>
            </a:r>
          </a:p>
          <a:p>
            <a:pPr algn="l">
              <a:spcBef>
                <a:spcPct val="50000"/>
              </a:spcBef>
            </a:pPr>
            <a:endParaRPr lang="en-US" altLang="zh-CN" dirty="0">
              <a:latin typeface="Times New Roman" panose="02020603050405020304" pitchFamily="18" charset="0"/>
            </a:endParaRPr>
          </a:p>
        </p:txBody>
      </p:sp>
      <p:sp>
        <p:nvSpPr>
          <p:cNvPr id="15" name="Line 20"/>
          <p:cNvSpPr>
            <a:spLocks noChangeShapeType="1"/>
          </p:cNvSpPr>
          <p:nvPr/>
        </p:nvSpPr>
        <p:spPr bwMode="auto">
          <a:xfrm flipV="1">
            <a:off x="1981200" y="4038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1"/>
          <p:cNvSpPr txBox="1">
            <a:spLocks noChangeArrowheads="1"/>
          </p:cNvSpPr>
          <p:nvPr/>
        </p:nvSpPr>
        <p:spPr bwMode="auto">
          <a:xfrm>
            <a:off x="914400" y="28956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AKO</a:t>
            </a:r>
          </a:p>
        </p:txBody>
      </p:sp>
      <p:sp>
        <p:nvSpPr>
          <p:cNvPr id="17" name="Text Box 22"/>
          <p:cNvSpPr txBox="1">
            <a:spLocks noChangeArrowheads="1"/>
          </p:cNvSpPr>
          <p:nvPr/>
        </p:nvSpPr>
        <p:spPr bwMode="auto">
          <a:xfrm>
            <a:off x="990600" y="41910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ISA</a:t>
            </a:r>
          </a:p>
        </p:txBody>
      </p:sp>
      <p:sp>
        <p:nvSpPr>
          <p:cNvPr id="18" name="Text Box 24"/>
          <p:cNvSpPr txBox="1">
            <a:spLocks noChangeArrowheads="1"/>
          </p:cNvSpPr>
          <p:nvPr/>
        </p:nvSpPr>
        <p:spPr bwMode="auto">
          <a:xfrm>
            <a:off x="2627313" y="3429000"/>
            <a:ext cx="865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Shape</a:t>
            </a:r>
          </a:p>
        </p:txBody>
      </p:sp>
    </p:spTree>
    <p:extLst>
      <p:ext uri="{BB962C8B-B14F-4D97-AF65-F5344CB8AC3E}">
        <p14:creationId xmlns:p14="http://schemas.microsoft.com/office/powerpoint/2010/main" val="40144443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a:xfrm>
            <a:off x="675481" y="1028700"/>
            <a:ext cx="7793037" cy="1143000"/>
          </a:xfrm>
          <a:prstGeom prst="rect">
            <a:avLst/>
          </a:prstGeom>
        </p:spPr>
        <p:txBody>
          <a:bodyPr/>
          <a:lstStyle>
            <a:lvl1pPr algn="ctr" defTabSz="686074" rtl="0" eaLnBrk="1" latinLnBrk="0" hangingPunct="1">
              <a:spcBef>
                <a:spcPct val="0"/>
              </a:spcBef>
              <a:buNone/>
              <a:defRPr sz="3301" kern="1200">
                <a:solidFill>
                  <a:schemeClr val="tx1"/>
                </a:solidFill>
                <a:latin typeface="+mj-lt"/>
                <a:ea typeface="+mj-ea"/>
                <a:cs typeface="+mj-cs"/>
              </a:defRPr>
            </a:lvl1pPr>
          </a:lstStyle>
          <a:p>
            <a:r>
              <a:rPr lang="en-US" altLang="zh-CN" dirty="0" smtClean="0">
                <a:latin typeface="Times New Roman" panose="02020603050405020304" pitchFamily="18" charset="0"/>
              </a:rPr>
              <a:t>“</a:t>
            </a:r>
            <a:r>
              <a:rPr lang="zh-CN" altLang="en-US" dirty="0" smtClean="0"/>
              <a:t>默认</a:t>
            </a:r>
            <a:r>
              <a:rPr lang="zh-CN" altLang="en-US" dirty="0" smtClean="0">
                <a:latin typeface="Times New Roman" panose="02020603050405020304" pitchFamily="18" charset="0"/>
              </a:rPr>
              <a:t>”</a:t>
            </a:r>
            <a:r>
              <a:rPr lang="zh-CN" altLang="en-US" dirty="0" smtClean="0"/>
              <a:t>继承</a:t>
            </a:r>
            <a:endParaRPr lang="zh-CN" altLang="en-US" dirty="0"/>
          </a:p>
        </p:txBody>
      </p:sp>
      <p:sp>
        <p:nvSpPr>
          <p:cNvPr id="20" name="Rectangle 3"/>
          <p:cNvSpPr>
            <a:spLocks noChangeArrowheads="1"/>
          </p:cNvSpPr>
          <p:nvPr/>
        </p:nvSpPr>
        <p:spPr bwMode="auto">
          <a:xfrm>
            <a:off x="1676400" y="27432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1" name="Text Box 4"/>
          <p:cNvSpPr txBox="1">
            <a:spLocks noChangeArrowheads="1"/>
          </p:cNvSpPr>
          <p:nvPr/>
        </p:nvSpPr>
        <p:spPr bwMode="auto">
          <a:xfrm>
            <a:off x="1828800" y="2743200"/>
            <a:ext cx="91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block</a:t>
            </a:r>
          </a:p>
        </p:txBody>
      </p:sp>
      <p:sp>
        <p:nvSpPr>
          <p:cNvPr id="22" name="Rectangle 5"/>
          <p:cNvSpPr>
            <a:spLocks noChangeArrowheads="1"/>
          </p:cNvSpPr>
          <p:nvPr/>
        </p:nvSpPr>
        <p:spPr bwMode="auto">
          <a:xfrm>
            <a:off x="1676400" y="39624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3" name="Text Box 6"/>
          <p:cNvSpPr txBox="1">
            <a:spLocks noChangeArrowheads="1"/>
          </p:cNvSpPr>
          <p:nvPr/>
        </p:nvSpPr>
        <p:spPr bwMode="auto">
          <a:xfrm>
            <a:off x="1752600" y="40386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Brick</a:t>
            </a:r>
          </a:p>
        </p:txBody>
      </p:sp>
      <p:sp>
        <p:nvSpPr>
          <p:cNvPr id="24" name="Rectangle 7"/>
          <p:cNvSpPr>
            <a:spLocks noChangeArrowheads="1"/>
          </p:cNvSpPr>
          <p:nvPr/>
        </p:nvSpPr>
        <p:spPr bwMode="auto">
          <a:xfrm>
            <a:off x="1676400" y="51816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5" name="Rectangle 8"/>
          <p:cNvSpPr>
            <a:spLocks noChangeArrowheads="1"/>
          </p:cNvSpPr>
          <p:nvPr/>
        </p:nvSpPr>
        <p:spPr bwMode="auto">
          <a:xfrm>
            <a:off x="4343400" y="3962400"/>
            <a:ext cx="1143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6" name="Text Box 9"/>
          <p:cNvSpPr txBox="1">
            <a:spLocks noChangeArrowheads="1"/>
          </p:cNvSpPr>
          <p:nvPr/>
        </p:nvSpPr>
        <p:spPr bwMode="auto">
          <a:xfrm>
            <a:off x="1676400" y="52578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Brick1</a:t>
            </a:r>
          </a:p>
        </p:txBody>
      </p:sp>
      <p:sp>
        <p:nvSpPr>
          <p:cNvPr id="27" name="Line 11"/>
          <p:cNvSpPr>
            <a:spLocks noChangeShapeType="1"/>
          </p:cNvSpPr>
          <p:nvPr/>
        </p:nvSpPr>
        <p:spPr bwMode="auto">
          <a:xfrm flipV="1">
            <a:off x="2286000" y="3276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3"/>
          <p:cNvSpPr>
            <a:spLocks noChangeShapeType="1"/>
          </p:cNvSpPr>
          <p:nvPr/>
        </p:nvSpPr>
        <p:spPr bwMode="auto">
          <a:xfrm>
            <a:off x="2895600" y="42672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14"/>
          <p:cNvSpPr txBox="1">
            <a:spLocks noChangeArrowheads="1"/>
          </p:cNvSpPr>
          <p:nvPr/>
        </p:nvSpPr>
        <p:spPr bwMode="auto">
          <a:xfrm>
            <a:off x="4038600" y="1905000"/>
            <a:ext cx="4267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zh-CN" altLang="en-US">
                <a:latin typeface="Times New Roman" panose="02020603050405020304" pitchFamily="18" charset="0"/>
              </a:rPr>
              <a:t>问题</a:t>
            </a:r>
            <a:r>
              <a:rPr lang="en-US" altLang="zh-CN">
                <a:latin typeface="Times New Roman" panose="02020603050405020304" pitchFamily="18" charset="0"/>
              </a:rPr>
              <a:t>: </a:t>
            </a:r>
            <a:r>
              <a:rPr lang="zh-CN" altLang="en-US">
                <a:latin typeface="Times New Roman" panose="02020603050405020304" pitchFamily="18" charset="0"/>
              </a:rPr>
              <a:t>求</a:t>
            </a:r>
            <a:r>
              <a:rPr lang="en-US" altLang="zh-CN">
                <a:latin typeface="Times New Roman" panose="02020603050405020304" pitchFamily="18" charset="0"/>
              </a:rPr>
              <a:t>Brick1</a:t>
            </a:r>
            <a:r>
              <a:rPr lang="zh-CN" altLang="en-US">
                <a:latin typeface="Times New Roman" panose="02020603050405020304" pitchFamily="18" charset="0"/>
              </a:rPr>
              <a:t>的默认颜色</a:t>
            </a:r>
          </a:p>
        </p:txBody>
      </p:sp>
      <p:sp>
        <p:nvSpPr>
          <p:cNvPr id="30" name="Rectangle 16"/>
          <p:cNvSpPr>
            <a:spLocks noChangeArrowheads="1"/>
          </p:cNvSpPr>
          <p:nvPr/>
        </p:nvSpPr>
        <p:spPr bwMode="auto">
          <a:xfrm>
            <a:off x="4343400" y="2819400"/>
            <a:ext cx="1143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1" name="Line 17"/>
          <p:cNvSpPr>
            <a:spLocks noChangeShapeType="1"/>
          </p:cNvSpPr>
          <p:nvPr/>
        </p:nvSpPr>
        <p:spPr bwMode="auto">
          <a:xfrm>
            <a:off x="2895600" y="29718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8"/>
          <p:cNvSpPr>
            <a:spLocks noChangeShapeType="1"/>
          </p:cNvSpPr>
          <p:nvPr/>
        </p:nvSpPr>
        <p:spPr bwMode="auto">
          <a:xfrm flipV="1">
            <a:off x="2209800" y="4495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19"/>
          <p:cNvSpPr txBox="1">
            <a:spLocks noChangeArrowheads="1"/>
          </p:cNvSpPr>
          <p:nvPr/>
        </p:nvSpPr>
        <p:spPr bwMode="auto">
          <a:xfrm>
            <a:off x="1143000" y="46482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ISA</a:t>
            </a:r>
          </a:p>
        </p:txBody>
      </p:sp>
      <p:sp>
        <p:nvSpPr>
          <p:cNvPr id="34" name="Text Box 20"/>
          <p:cNvSpPr txBox="1">
            <a:spLocks noChangeArrowheads="1"/>
          </p:cNvSpPr>
          <p:nvPr/>
        </p:nvSpPr>
        <p:spPr bwMode="auto">
          <a:xfrm>
            <a:off x="1066800" y="33528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AKO</a:t>
            </a:r>
          </a:p>
        </p:txBody>
      </p:sp>
      <p:sp>
        <p:nvSpPr>
          <p:cNvPr id="35" name="Text Box 21"/>
          <p:cNvSpPr txBox="1">
            <a:spLocks noChangeArrowheads="1"/>
          </p:cNvSpPr>
          <p:nvPr/>
        </p:nvSpPr>
        <p:spPr bwMode="auto">
          <a:xfrm>
            <a:off x="3200400" y="3733800"/>
            <a:ext cx="838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color</a:t>
            </a:r>
          </a:p>
        </p:txBody>
      </p:sp>
      <p:sp>
        <p:nvSpPr>
          <p:cNvPr id="36" name="Text Box 22"/>
          <p:cNvSpPr txBox="1">
            <a:spLocks noChangeArrowheads="1"/>
          </p:cNvSpPr>
          <p:nvPr/>
        </p:nvSpPr>
        <p:spPr bwMode="auto">
          <a:xfrm>
            <a:off x="3276600" y="2514600"/>
            <a:ext cx="838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color</a:t>
            </a:r>
          </a:p>
        </p:txBody>
      </p:sp>
      <p:sp>
        <p:nvSpPr>
          <p:cNvPr id="37" name="Text Box 23"/>
          <p:cNvSpPr txBox="1">
            <a:spLocks noChangeArrowheads="1"/>
          </p:cNvSpPr>
          <p:nvPr/>
        </p:nvSpPr>
        <p:spPr bwMode="auto">
          <a:xfrm>
            <a:off x="3178933" y="2986963"/>
            <a:ext cx="1371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dirty="0">
                <a:latin typeface="Times New Roman" panose="02020603050405020304" pitchFamily="18" charset="0"/>
              </a:rPr>
              <a:t>Default</a:t>
            </a:r>
          </a:p>
        </p:txBody>
      </p:sp>
      <p:sp>
        <p:nvSpPr>
          <p:cNvPr id="38" name="Text Box 25"/>
          <p:cNvSpPr txBox="1">
            <a:spLocks noChangeArrowheads="1"/>
          </p:cNvSpPr>
          <p:nvPr/>
        </p:nvSpPr>
        <p:spPr bwMode="auto">
          <a:xfrm>
            <a:off x="3124200" y="4252037"/>
            <a:ext cx="13716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spcBef>
                <a:spcPct val="50000"/>
              </a:spcBef>
            </a:pPr>
            <a:r>
              <a:rPr lang="en-US" altLang="zh-CN" dirty="0">
                <a:latin typeface="Times New Roman" panose="02020603050405020304" pitchFamily="18" charset="0"/>
              </a:rPr>
              <a:t>Default</a:t>
            </a:r>
          </a:p>
        </p:txBody>
      </p:sp>
      <p:sp>
        <p:nvSpPr>
          <p:cNvPr id="39" name="Text Box 26"/>
          <p:cNvSpPr txBox="1">
            <a:spLocks noChangeArrowheads="1"/>
          </p:cNvSpPr>
          <p:nvPr/>
        </p:nvSpPr>
        <p:spPr bwMode="auto">
          <a:xfrm>
            <a:off x="4495800" y="39624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Red</a:t>
            </a:r>
          </a:p>
        </p:txBody>
      </p:sp>
      <p:sp>
        <p:nvSpPr>
          <p:cNvPr id="40" name="Text Box 27"/>
          <p:cNvSpPr txBox="1">
            <a:spLocks noChangeArrowheads="1"/>
          </p:cNvSpPr>
          <p:nvPr/>
        </p:nvSpPr>
        <p:spPr bwMode="auto">
          <a:xfrm>
            <a:off x="4572000" y="28956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Blue</a:t>
            </a:r>
          </a:p>
        </p:txBody>
      </p:sp>
    </p:spTree>
    <p:extLst>
      <p:ext uri="{BB962C8B-B14F-4D97-AF65-F5344CB8AC3E}">
        <p14:creationId xmlns:p14="http://schemas.microsoft.com/office/powerpoint/2010/main" val="122738901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8297" y="990600"/>
            <a:ext cx="7793037" cy="1143000"/>
          </a:xfrm>
          <a:prstGeom prst="rect">
            <a:avLst/>
          </a:prstGeom>
        </p:spPr>
        <p:txBody>
          <a:bodyPr/>
          <a:lstStyle>
            <a:lvl1pPr algn="ctr" defTabSz="686074" rtl="0" eaLnBrk="1" latinLnBrk="0" hangingPunct="1">
              <a:spcBef>
                <a:spcPct val="0"/>
              </a:spcBef>
              <a:buNone/>
              <a:defRPr sz="3301" kern="1200">
                <a:solidFill>
                  <a:schemeClr val="tx1"/>
                </a:solidFill>
                <a:latin typeface="+mj-lt"/>
                <a:ea typeface="+mj-ea"/>
                <a:cs typeface="+mj-cs"/>
              </a:defRPr>
            </a:lvl1pPr>
          </a:lstStyle>
          <a:p>
            <a:r>
              <a:rPr lang="en-US" altLang="zh-CN" dirty="0" smtClean="0">
                <a:latin typeface="Times New Roman" panose="02020603050405020304" pitchFamily="18" charset="0"/>
              </a:rPr>
              <a:t>“</a:t>
            </a:r>
            <a:r>
              <a:rPr lang="zh-CN" altLang="en-US" dirty="0" smtClean="0"/>
              <a:t>附加过程</a:t>
            </a:r>
            <a:r>
              <a:rPr lang="zh-CN" altLang="en-US" dirty="0" smtClean="0">
                <a:latin typeface="Times New Roman" panose="02020603050405020304" pitchFamily="18" charset="0"/>
              </a:rPr>
              <a:t>”</a:t>
            </a:r>
            <a:r>
              <a:rPr lang="zh-CN" altLang="en-US" dirty="0" smtClean="0"/>
              <a:t>继承</a:t>
            </a:r>
            <a:endParaRPr lang="zh-CN" altLang="en-US" dirty="0"/>
          </a:p>
        </p:txBody>
      </p:sp>
      <p:sp>
        <p:nvSpPr>
          <p:cNvPr id="3" name="Rectangle 3"/>
          <p:cNvSpPr>
            <a:spLocks noChangeArrowheads="1"/>
          </p:cNvSpPr>
          <p:nvPr/>
        </p:nvSpPr>
        <p:spPr bwMode="auto">
          <a:xfrm>
            <a:off x="1066800" y="26670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 name="Text Box 4"/>
          <p:cNvSpPr txBox="1">
            <a:spLocks noChangeArrowheads="1"/>
          </p:cNvSpPr>
          <p:nvPr/>
        </p:nvSpPr>
        <p:spPr bwMode="auto">
          <a:xfrm>
            <a:off x="1219200" y="2667000"/>
            <a:ext cx="91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block</a:t>
            </a:r>
          </a:p>
        </p:txBody>
      </p:sp>
      <p:sp>
        <p:nvSpPr>
          <p:cNvPr id="5" name="Rectangle 5"/>
          <p:cNvSpPr>
            <a:spLocks noChangeArrowheads="1"/>
          </p:cNvSpPr>
          <p:nvPr/>
        </p:nvSpPr>
        <p:spPr bwMode="auto">
          <a:xfrm>
            <a:off x="1066800" y="38862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 name="Text Box 6"/>
          <p:cNvSpPr txBox="1">
            <a:spLocks noChangeArrowheads="1"/>
          </p:cNvSpPr>
          <p:nvPr/>
        </p:nvSpPr>
        <p:spPr bwMode="auto">
          <a:xfrm>
            <a:off x="1143000" y="39624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Brick</a:t>
            </a:r>
          </a:p>
        </p:txBody>
      </p:sp>
      <p:sp>
        <p:nvSpPr>
          <p:cNvPr id="7" name="Rectangle 7"/>
          <p:cNvSpPr>
            <a:spLocks noChangeArrowheads="1"/>
          </p:cNvSpPr>
          <p:nvPr/>
        </p:nvSpPr>
        <p:spPr bwMode="auto">
          <a:xfrm>
            <a:off x="1066800" y="51054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 name="Text Box 9"/>
          <p:cNvSpPr txBox="1">
            <a:spLocks noChangeArrowheads="1"/>
          </p:cNvSpPr>
          <p:nvPr/>
        </p:nvSpPr>
        <p:spPr bwMode="auto">
          <a:xfrm>
            <a:off x="1066800" y="51816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Brick1</a:t>
            </a:r>
          </a:p>
        </p:txBody>
      </p:sp>
      <p:sp>
        <p:nvSpPr>
          <p:cNvPr id="9" name="Line 10"/>
          <p:cNvSpPr>
            <a:spLocks noChangeShapeType="1"/>
          </p:cNvSpPr>
          <p:nvPr/>
        </p:nvSpPr>
        <p:spPr bwMode="auto">
          <a:xfrm flipV="1">
            <a:off x="1676400" y="3200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2"/>
          <p:cNvSpPr txBox="1">
            <a:spLocks noChangeArrowheads="1"/>
          </p:cNvSpPr>
          <p:nvPr/>
        </p:nvSpPr>
        <p:spPr bwMode="auto">
          <a:xfrm>
            <a:off x="5562600" y="1905000"/>
            <a:ext cx="3200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zh-CN" altLang="en-US" b="1">
                <a:latin typeface="Times New Roman" panose="02020603050405020304" pitchFamily="18" charset="0"/>
              </a:rPr>
              <a:t>问题</a:t>
            </a:r>
            <a:r>
              <a:rPr lang="en-US" altLang="zh-CN" b="1">
                <a:latin typeface="Times New Roman" panose="02020603050405020304" pitchFamily="18" charset="0"/>
              </a:rPr>
              <a:t>: </a:t>
            </a:r>
            <a:r>
              <a:rPr lang="zh-CN" altLang="en-US" b="1">
                <a:latin typeface="Times New Roman" panose="02020603050405020304" pitchFamily="18" charset="0"/>
              </a:rPr>
              <a:t>求</a:t>
            </a:r>
            <a:r>
              <a:rPr lang="en-US" altLang="zh-CN" b="1">
                <a:latin typeface="Times New Roman" panose="02020603050405020304" pitchFamily="18" charset="0"/>
              </a:rPr>
              <a:t>Brick1</a:t>
            </a:r>
            <a:r>
              <a:rPr lang="zh-CN" altLang="en-US" b="1">
                <a:latin typeface="Times New Roman" panose="02020603050405020304" pitchFamily="18" charset="0"/>
              </a:rPr>
              <a:t>的重量</a:t>
            </a:r>
            <a:endParaRPr lang="zh-CN" altLang="en-US">
              <a:latin typeface="Times New Roman" panose="02020603050405020304" pitchFamily="18" charset="0"/>
            </a:endParaRPr>
          </a:p>
        </p:txBody>
      </p:sp>
      <p:sp>
        <p:nvSpPr>
          <p:cNvPr id="11" name="Rectangle 13"/>
          <p:cNvSpPr>
            <a:spLocks noChangeArrowheads="1"/>
          </p:cNvSpPr>
          <p:nvPr/>
        </p:nvSpPr>
        <p:spPr bwMode="auto">
          <a:xfrm>
            <a:off x="4038600" y="2514600"/>
            <a:ext cx="18288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 name="Line 14"/>
          <p:cNvSpPr>
            <a:spLocks noChangeShapeType="1"/>
          </p:cNvSpPr>
          <p:nvPr/>
        </p:nvSpPr>
        <p:spPr bwMode="auto">
          <a:xfrm>
            <a:off x="2286000" y="28956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5"/>
          <p:cNvSpPr>
            <a:spLocks noChangeShapeType="1"/>
          </p:cNvSpPr>
          <p:nvPr/>
        </p:nvSpPr>
        <p:spPr bwMode="auto">
          <a:xfrm flipV="1">
            <a:off x="1600200" y="4419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6"/>
          <p:cNvSpPr txBox="1">
            <a:spLocks noChangeArrowheads="1"/>
          </p:cNvSpPr>
          <p:nvPr/>
        </p:nvSpPr>
        <p:spPr bwMode="auto">
          <a:xfrm>
            <a:off x="533400" y="45720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ISA</a:t>
            </a:r>
          </a:p>
        </p:txBody>
      </p:sp>
      <p:sp>
        <p:nvSpPr>
          <p:cNvPr id="15" name="Text Box 17"/>
          <p:cNvSpPr txBox="1">
            <a:spLocks noChangeArrowheads="1"/>
          </p:cNvSpPr>
          <p:nvPr/>
        </p:nvSpPr>
        <p:spPr bwMode="auto">
          <a:xfrm>
            <a:off x="457200" y="32766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AKO</a:t>
            </a:r>
          </a:p>
        </p:txBody>
      </p:sp>
      <p:sp>
        <p:nvSpPr>
          <p:cNvPr id="16" name="Text Box 19"/>
          <p:cNvSpPr txBox="1">
            <a:spLocks noChangeArrowheads="1"/>
          </p:cNvSpPr>
          <p:nvPr/>
        </p:nvSpPr>
        <p:spPr bwMode="auto">
          <a:xfrm>
            <a:off x="2667000" y="2438400"/>
            <a:ext cx="1295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Weight</a:t>
            </a:r>
          </a:p>
        </p:txBody>
      </p:sp>
      <p:sp>
        <p:nvSpPr>
          <p:cNvPr id="17" name="Text Box 20"/>
          <p:cNvSpPr txBox="1">
            <a:spLocks noChangeArrowheads="1"/>
          </p:cNvSpPr>
          <p:nvPr/>
        </p:nvSpPr>
        <p:spPr bwMode="auto">
          <a:xfrm>
            <a:off x="2507479" y="2895600"/>
            <a:ext cx="1600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dirty="0">
                <a:latin typeface="Times New Roman" panose="02020603050405020304" pitchFamily="18" charset="0"/>
              </a:rPr>
              <a:t>(</a:t>
            </a:r>
            <a:r>
              <a:rPr lang="en-US" altLang="zh-CN" dirty="0">
                <a:solidFill>
                  <a:srgbClr val="CC3300"/>
                </a:solidFill>
                <a:latin typeface="Times New Roman" panose="02020603050405020304" pitchFamily="18" charset="0"/>
              </a:rPr>
              <a:t>If-needed</a:t>
            </a:r>
            <a:r>
              <a:rPr lang="en-US" altLang="zh-CN" dirty="0">
                <a:latin typeface="Times New Roman" panose="02020603050405020304" pitchFamily="18" charset="0"/>
              </a:rPr>
              <a:t>)</a:t>
            </a:r>
          </a:p>
        </p:txBody>
      </p:sp>
      <p:sp>
        <p:nvSpPr>
          <p:cNvPr id="18" name="Text Box 21"/>
          <p:cNvSpPr txBox="1">
            <a:spLocks noChangeArrowheads="1"/>
          </p:cNvSpPr>
          <p:nvPr/>
        </p:nvSpPr>
        <p:spPr bwMode="auto">
          <a:xfrm>
            <a:off x="2057400" y="5638800"/>
            <a:ext cx="1371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Dencity</a:t>
            </a:r>
          </a:p>
        </p:txBody>
      </p:sp>
      <p:sp>
        <p:nvSpPr>
          <p:cNvPr id="19" name="Text Box 22"/>
          <p:cNvSpPr txBox="1">
            <a:spLocks noChangeArrowheads="1"/>
          </p:cNvSpPr>
          <p:nvPr/>
        </p:nvSpPr>
        <p:spPr bwMode="auto">
          <a:xfrm>
            <a:off x="3429000" y="48006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400</a:t>
            </a:r>
          </a:p>
        </p:txBody>
      </p:sp>
      <p:sp>
        <p:nvSpPr>
          <p:cNvPr id="20" name="Text Box 23"/>
          <p:cNvSpPr txBox="1">
            <a:spLocks noChangeArrowheads="1"/>
          </p:cNvSpPr>
          <p:nvPr/>
        </p:nvSpPr>
        <p:spPr bwMode="auto">
          <a:xfrm>
            <a:off x="4038600" y="2514600"/>
            <a:ext cx="2209800" cy="85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80000"/>
              </a:lnSpc>
              <a:spcBef>
                <a:spcPct val="50000"/>
              </a:spcBef>
            </a:pPr>
            <a:r>
              <a:rPr lang="en-US" altLang="zh-CN">
                <a:latin typeface="Times New Roman" panose="02020603050405020304" pitchFamily="18" charset="0"/>
              </a:rPr>
              <a:t>Block-Weight</a:t>
            </a:r>
          </a:p>
          <a:p>
            <a:pPr algn="l">
              <a:lnSpc>
                <a:spcPct val="80000"/>
              </a:lnSpc>
              <a:spcBef>
                <a:spcPct val="50000"/>
              </a:spcBef>
            </a:pPr>
            <a:r>
              <a:rPr lang="en-US" altLang="zh-CN">
                <a:latin typeface="Times New Roman" panose="02020603050405020304" pitchFamily="18" charset="0"/>
              </a:rPr>
              <a:t>Procedure</a:t>
            </a:r>
          </a:p>
        </p:txBody>
      </p:sp>
      <p:sp>
        <p:nvSpPr>
          <p:cNvPr id="21" name="Rectangle 28"/>
          <p:cNvSpPr>
            <a:spLocks noChangeArrowheads="1"/>
          </p:cNvSpPr>
          <p:nvPr/>
        </p:nvSpPr>
        <p:spPr bwMode="auto">
          <a:xfrm>
            <a:off x="3352800" y="47244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 name="Rectangle 29"/>
          <p:cNvSpPr>
            <a:spLocks noChangeArrowheads="1"/>
          </p:cNvSpPr>
          <p:nvPr/>
        </p:nvSpPr>
        <p:spPr bwMode="auto">
          <a:xfrm>
            <a:off x="3352800" y="53340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3" name="Line 30"/>
          <p:cNvSpPr>
            <a:spLocks noChangeShapeType="1"/>
          </p:cNvSpPr>
          <p:nvPr/>
        </p:nvSpPr>
        <p:spPr bwMode="auto">
          <a:xfrm flipV="1">
            <a:off x="2286000" y="50292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1"/>
          <p:cNvSpPr>
            <a:spLocks noChangeShapeType="1"/>
          </p:cNvSpPr>
          <p:nvPr/>
        </p:nvSpPr>
        <p:spPr bwMode="auto">
          <a:xfrm>
            <a:off x="2286000" y="54102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32"/>
          <p:cNvSpPr txBox="1">
            <a:spLocks noChangeArrowheads="1"/>
          </p:cNvSpPr>
          <p:nvPr/>
        </p:nvSpPr>
        <p:spPr bwMode="auto">
          <a:xfrm>
            <a:off x="2209800" y="4572000"/>
            <a:ext cx="1371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Volume</a:t>
            </a:r>
          </a:p>
        </p:txBody>
      </p:sp>
      <p:sp>
        <p:nvSpPr>
          <p:cNvPr id="26" name="Text Box 33"/>
          <p:cNvSpPr txBox="1">
            <a:spLocks noChangeArrowheads="1"/>
          </p:cNvSpPr>
          <p:nvPr/>
        </p:nvSpPr>
        <p:spPr bwMode="auto">
          <a:xfrm>
            <a:off x="3505200" y="54102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11</a:t>
            </a:r>
          </a:p>
        </p:txBody>
      </p:sp>
      <p:sp>
        <p:nvSpPr>
          <p:cNvPr id="27" name="Rectangle 34"/>
          <p:cNvSpPr>
            <a:spLocks noChangeArrowheads="1"/>
          </p:cNvSpPr>
          <p:nvPr/>
        </p:nvSpPr>
        <p:spPr bwMode="auto">
          <a:xfrm>
            <a:off x="5029200" y="48768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8" name="Text Box 35"/>
          <p:cNvSpPr txBox="1">
            <a:spLocks noChangeArrowheads="1"/>
          </p:cNvSpPr>
          <p:nvPr/>
        </p:nvSpPr>
        <p:spPr bwMode="auto">
          <a:xfrm>
            <a:off x="5029200" y="49530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Brick1</a:t>
            </a:r>
          </a:p>
        </p:txBody>
      </p:sp>
      <p:sp>
        <p:nvSpPr>
          <p:cNvPr id="29" name="Text Box 38"/>
          <p:cNvSpPr txBox="1">
            <a:spLocks noChangeArrowheads="1"/>
          </p:cNvSpPr>
          <p:nvPr/>
        </p:nvSpPr>
        <p:spPr bwMode="auto">
          <a:xfrm>
            <a:off x="6248400" y="5562600"/>
            <a:ext cx="1371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Dencity</a:t>
            </a:r>
          </a:p>
        </p:txBody>
      </p:sp>
      <p:sp>
        <p:nvSpPr>
          <p:cNvPr id="30" name="Text Box 39"/>
          <p:cNvSpPr txBox="1">
            <a:spLocks noChangeArrowheads="1"/>
          </p:cNvSpPr>
          <p:nvPr/>
        </p:nvSpPr>
        <p:spPr bwMode="auto">
          <a:xfrm>
            <a:off x="7620000" y="48768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400</a:t>
            </a:r>
          </a:p>
        </p:txBody>
      </p:sp>
      <p:sp>
        <p:nvSpPr>
          <p:cNvPr id="31" name="Rectangle 40"/>
          <p:cNvSpPr>
            <a:spLocks noChangeArrowheads="1"/>
          </p:cNvSpPr>
          <p:nvPr/>
        </p:nvSpPr>
        <p:spPr bwMode="auto">
          <a:xfrm>
            <a:off x="7543800" y="48006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2" name="Rectangle 41"/>
          <p:cNvSpPr>
            <a:spLocks noChangeArrowheads="1"/>
          </p:cNvSpPr>
          <p:nvPr/>
        </p:nvSpPr>
        <p:spPr bwMode="auto">
          <a:xfrm>
            <a:off x="7543800" y="55626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3" name="Text Box 44"/>
          <p:cNvSpPr txBox="1">
            <a:spLocks noChangeArrowheads="1"/>
          </p:cNvSpPr>
          <p:nvPr/>
        </p:nvSpPr>
        <p:spPr bwMode="auto">
          <a:xfrm>
            <a:off x="6324600" y="4648200"/>
            <a:ext cx="1371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Volume</a:t>
            </a:r>
          </a:p>
        </p:txBody>
      </p:sp>
      <p:sp>
        <p:nvSpPr>
          <p:cNvPr id="34" name="Text Box 45"/>
          <p:cNvSpPr txBox="1">
            <a:spLocks noChangeArrowheads="1"/>
          </p:cNvSpPr>
          <p:nvPr/>
        </p:nvSpPr>
        <p:spPr bwMode="auto">
          <a:xfrm>
            <a:off x="7696200" y="5638800"/>
            <a:ext cx="76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11</a:t>
            </a:r>
          </a:p>
        </p:txBody>
      </p:sp>
      <p:sp>
        <p:nvSpPr>
          <p:cNvPr id="35" name="Line 46"/>
          <p:cNvSpPr>
            <a:spLocks noChangeShapeType="1"/>
          </p:cNvSpPr>
          <p:nvPr/>
        </p:nvSpPr>
        <p:spPr bwMode="auto">
          <a:xfrm>
            <a:off x="6248400" y="51054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47"/>
          <p:cNvSpPr>
            <a:spLocks noChangeShapeType="1"/>
          </p:cNvSpPr>
          <p:nvPr/>
        </p:nvSpPr>
        <p:spPr bwMode="auto">
          <a:xfrm>
            <a:off x="6248400" y="5257800"/>
            <a:ext cx="1295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48"/>
          <p:cNvSpPr>
            <a:spLocks noChangeArrowheads="1"/>
          </p:cNvSpPr>
          <p:nvPr/>
        </p:nvSpPr>
        <p:spPr bwMode="auto">
          <a:xfrm>
            <a:off x="7543800" y="38862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8" name="Line 49"/>
          <p:cNvSpPr>
            <a:spLocks noChangeShapeType="1"/>
          </p:cNvSpPr>
          <p:nvPr/>
        </p:nvSpPr>
        <p:spPr bwMode="auto">
          <a:xfrm flipV="1">
            <a:off x="6248400" y="4114800"/>
            <a:ext cx="1295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Text Box 50"/>
          <p:cNvSpPr txBox="1">
            <a:spLocks noChangeArrowheads="1"/>
          </p:cNvSpPr>
          <p:nvPr/>
        </p:nvSpPr>
        <p:spPr bwMode="auto">
          <a:xfrm>
            <a:off x="6248400" y="3886200"/>
            <a:ext cx="1295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a:latin typeface="Times New Roman" panose="02020603050405020304" pitchFamily="18" charset="0"/>
              </a:rPr>
              <a:t>Weight</a:t>
            </a:r>
          </a:p>
        </p:txBody>
      </p:sp>
      <p:sp>
        <p:nvSpPr>
          <p:cNvPr id="40" name="Text Box 51"/>
          <p:cNvSpPr txBox="1">
            <a:spLocks noChangeArrowheads="1"/>
          </p:cNvSpPr>
          <p:nvPr/>
        </p:nvSpPr>
        <p:spPr bwMode="auto">
          <a:xfrm>
            <a:off x="7848600" y="3886200"/>
            <a:ext cx="533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US" altLang="zh-CN" b="1">
                <a:latin typeface="Times New Roman" panose="02020603050405020304" pitchFamily="18" charset="0"/>
              </a:rPr>
              <a:t>?</a:t>
            </a:r>
            <a:endParaRPr lang="en-US" altLang="zh-CN">
              <a:latin typeface="Times New Roman" panose="02020603050405020304" pitchFamily="18" charset="0"/>
            </a:endParaRPr>
          </a:p>
        </p:txBody>
      </p:sp>
    </p:spTree>
    <p:extLst>
      <p:ext uri="{BB962C8B-B14F-4D97-AF65-F5344CB8AC3E}">
        <p14:creationId xmlns:p14="http://schemas.microsoft.com/office/powerpoint/2010/main" val="180153316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0869" y="869950"/>
            <a:ext cx="8229600" cy="981075"/>
          </a:xfrm>
          <a:prstGeom prst="rect">
            <a:avLst/>
          </a:prstGeom>
        </p:spPr>
        <p:txBody>
          <a:bodyPr/>
          <a:lstStyle>
            <a:lvl1pPr algn="ctr" defTabSz="686074" rtl="0" eaLnBrk="1" latinLnBrk="0" hangingPunct="1">
              <a:spcBef>
                <a:spcPct val="0"/>
              </a:spcBef>
              <a:buNone/>
              <a:defRPr sz="3301" kern="1200">
                <a:solidFill>
                  <a:schemeClr val="tx1"/>
                </a:solidFill>
                <a:latin typeface="+mj-lt"/>
                <a:ea typeface="+mj-ea"/>
                <a:cs typeface="+mj-cs"/>
              </a:defRPr>
            </a:lvl1pPr>
          </a:lstStyle>
          <a:p>
            <a:r>
              <a:rPr lang="zh-CN" altLang="en-US" sz="3200" b="1" dirty="0" smtClean="0">
                <a:latin typeface="Times New Roman" panose="02020603050405020304" pitchFamily="18" charset="0"/>
              </a:rPr>
              <a:t>语义网络的推理过程</a:t>
            </a:r>
            <a:r>
              <a:rPr lang="zh-CN" altLang="en-US" sz="4000" b="1" dirty="0" smtClean="0">
                <a:latin typeface="Times New Roman" panose="02020603050405020304" pitchFamily="18" charset="0"/>
              </a:rPr>
              <a:t/>
            </a:r>
            <a:br>
              <a:rPr lang="zh-CN" altLang="en-US" sz="4000" b="1" dirty="0" smtClean="0">
                <a:latin typeface="Times New Roman" panose="02020603050405020304" pitchFamily="18" charset="0"/>
              </a:rPr>
            </a:br>
            <a:r>
              <a:rPr lang="zh-CN" altLang="en-US" sz="2400" b="1" dirty="0" smtClean="0">
                <a:latin typeface="Times New Roman" panose="02020603050405020304" pitchFamily="18" charset="0"/>
              </a:rPr>
              <a:t>匹配</a:t>
            </a:r>
            <a:endParaRPr lang="zh-CN" altLang="en-US" sz="2400" b="1" dirty="0">
              <a:latin typeface="Times New Roman" panose="02020603050405020304" pitchFamily="18" charset="0"/>
            </a:endParaRPr>
          </a:p>
        </p:txBody>
      </p:sp>
      <p:sp>
        <p:nvSpPr>
          <p:cNvPr id="4" name="Rectangle 3"/>
          <p:cNvSpPr txBox="1">
            <a:spLocks noChangeArrowheads="1"/>
          </p:cNvSpPr>
          <p:nvPr/>
        </p:nvSpPr>
        <p:spPr>
          <a:xfrm>
            <a:off x="0" y="1851025"/>
            <a:ext cx="9144000" cy="5256213"/>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lnSpc>
                <a:spcPct val="95000"/>
              </a:lnSpc>
            </a:pPr>
            <a:r>
              <a:rPr lang="en-US" altLang="zh-CN" sz="1600" b="1" dirty="0" smtClean="0">
                <a:solidFill>
                  <a:srgbClr val="0000CC"/>
                </a:solidFill>
                <a:latin typeface="Times New Roman" panose="02020603050405020304" pitchFamily="18" charset="0"/>
              </a:rPr>
              <a:t>     </a:t>
            </a:r>
            <a:r>
              <a:rPr lang="zh-CN" altLang="en-US" sz="2000" b="1" dirty="0" smtClean="0">
                <a:solidFill>
                  <a:srgbClr val="0000CC"/>
                </a:solidFill>
                <a:latin typeface="Times New Roman" panose="02020603050405020304" pitchFamily="18" charset="0"/>
              </a:rPr>
              <a:t>是指在知识库的语义网络中寻找与待求解问题相符的语义网络模式。</a:t>
            </a:r>
          </a:p>
          <a:p>
            <a:pPr>
              <a:lnSpc>
                <a:spcPct val="95000"/>
              </a:lnSpc>
            </a:pPr>
            <a:r>
              <a:rPr lang="zh-CN" altLang="en-US" sz="2000" b="1" dirty="0" smtClean="0">
                <a:solidFill>
                  <a:srgbClr val="D60093"/>
                </a:solidFill>
                <a:latin typeface="Times New Roman" panose="02020603050405020304" pitchFamily="18" charset="0"/>
              </a:rPr>
              <a:t>     匹配的主要过程：</a:t>
            </a:r>
          </a:p>
          <a:p>
            <a:pPr>
              <a:lnSpc>
                <a:spcPct val="95000"/>
              </a:lnSpc>
            </a:pPr>
            <a:r>
              <a:rPr lang="zh-CN" altLang="en-US" sz="2000" b="1" dirty="0" smtClean="0">
                <a:solidFill>
                  <a:srgbClr val="0000CC"/>
                </a:solidFill>
                <a:latin typeface="Times New Roman" panose="02020603050405020304" pitchFamily="18" charset="0"/>
              </a:rPr>
              <a:t>    </a:t>
            </a:r>
            <a:r>
              <a:rPr lang="en-US" altLang="zh-CN" sz="2000" b="1" dirty="0" smtClean="0">
                <a:solidFill>
                  <a:srgbClr val="0000CC"/>
                </a:solidFill>
                <a:latin typeface="Times New Roman" panose="02020603050405020304" pitchFamily="18" charset="0"/>
              </a:rPr>
              <a:t>(1) </a:t>
            </a:r>
            <a:r>
              <a:rPr lang="zh-CN" altLang="en-US" sz="2000" b="1" dirty="0" smtClean="0">
                <a:solidFill>
                  <a:srgbClr val="0000CC"/>
                </a:solidFill>
                <a:latin typeface="Times New Roman" panose="02020603050405020304" pitchFamily="18" charset="0"/>
              </a:rPr>
              <a:t>根据待求解问题的要求构造一个网络片断，该网络片断中有些结点或弧的标识是空的，称为询问处，它反映的是待求解的问题。</a:t>
            </a:r>
          </a:p>
          <a:p>
            <a:pPr>
              <a:lnSpc>
                <a:spcPct val="95000"/>
              </a:lnSpc>
            </a:pPr>
            <a:r>
              <a:rPr lang="zh-CN" altLang="en-US" sz="2000" b="1" dirty="0" smtClean="0">
                <a:solidFill>
                  <a:srgbClr val="0000CC"/>
                </a:solidFill>
                <a:latin typeface="Times New Roman" panose="02020603050405020304" pitchFamily="18" charset="0"/>
              </a:rPr>
              <a:t>    </a:t>
            </a:r>
            <a:r>
              <a:rPr lang="en-US" altLang="zh-CN" sz="2000" b="1" dirty="0" smtClean="0">
                <a:solidFill>
                  <a:srgbClr val="0000CC"/>
                </a:solidFill>
                <a:latin typeface="Times New Roman" panose="02020603050405020304" pitchFamily="18" charset="0"/>
              </a:rPr>
              <a:t>(2) </a:t>
            </a:r>
            <a:r>
              <a:rPr lang="zh-CN" altLang="en-US" sz="2000" b="1" dirty="0" smtClean="0">
                <a:solidFill>
                  <a:srgbClr val="0000CC"/>
                </a:solidFill>
                <a:latin typeface="Times New Roman" panose="02020603050405020304" pitchFamily="18" charset="0"/>
              </a:rPr>
              <a:t>根据该语义片断到知识库中去寻找所需要的信息。</a:t>
            </a:r>
          </a:p>
          <a:p>
            <a:pPr>
              <a:lnSpc>
                <a:spcPct val="95000"/>
              </a:lnSpc>
            </a:pPr>
            <a:r>
              <a:rPr lang="zh-CN" altLang="en-US" sz="2000" b="1" dirty="0" smtClean="0">
                <a:solidFill>
                  <a:srgbClr val="0000CC"/>
                </a:solidFill>
                <a:latin typeface="Times New Roman" panose="02020603050405020304" pitchFamily="18" charset="0"/>
              </a:rPr>
              <a:t>    </a:t>
            </a:r>
            <a:r>
              <a:rPr lang="en-US" altLang="zh-CN" sz="2000" b="1" dirty="0" smtClean="0">
                <a:solidFill>
                  <a:srgbClr val="0000CC"/>
                </a:solidFill>
                <a:latin typeface="Times New Roman" panose="02020603050405020304" pitchFamily="18" charset="0"/>
              </a:rPr>
              <a:t>(3) </a:t>
            </a:r>
            <a:r>
              <a:rPr lang="zh-CN" altLang="en-US" sz="2000" b="1" dirty="0" smtClean="0">
                <a:solidFill>
                  <a:srgbClr val="0000CC"/>
                </a:solidFill>
                <a:latin typeface="Times New Roman" panose="02020603050405020304" pitchFamily="18" charset="0"/>
              </a:rPr>
              <a:t>当待求解问题的网络片断与知识库中的某语义网络片断相匹配时，则与询问处相匹配的事实就是问题的解。    </a:t>
            </a:r>
          </a:p>
          <a:p>
            <a:pPr>
              <a:lnSpc>
                <a:spcPct val="95000"/>
              </a:lnSpc>
            </a:pPr>
            <a:r>
              <a:rPr lang="zh-CN" altLang="en-US" sz="2000" b="1" dirty="0" smtClean="0">
                <a:solidFill>
                  <a:srgbClr val="006600"/>
                </a:solidFill>
                <a:latin typeface="Times New Roman" panose="02020603050405020304" pitchFamily="18" charset="0"/>
              </a:rPr>
              <a:t>     例 </a:t>
            </a:r>
            <a:r>
              <a:rPr lang="en-US" altLang="zh-CN" sz="2000" b="1" dirty="0" smtClean="0">
                <a:solidFill>
                  <a:srgbClr val="006600"/>
                </a:solidFill>
                <a:latin typeface="Times New Roman" panose="02020603050405020304" pitchFamily="18" charset="0"/>
              </a:rPr>
              <a:t>:</a:t>
            </a:r>
            <a:r>
              <a:rPr lang="zh-CN" altLang="en-US" sz="2000" b="1" dirty="0" smtClean="0">
                <a:solidFill>
                  <a:srgbClr val="0000CC"/>
                </a:solidFill>
                <a:latin typeface="Times New Roman" panose="02020603050405020304" pitchFamily="18" charset="0"/>
              </a:rPr>
              <a:t>假设语义网络已在知识库中，问王强在哪个公司工作。</a:t>
            </a:r>
          </a:p>
          <a:p>
            <a:pPr>
              <a:lnSpc>
                <a:spcPct val="95000"/>
              </a:lnSpc>
            </a:pPr>
            <a:r>
              <a:rPr lang="zh-CN" altLang="en-US" sz="2000" b="1" dirty="0" smtClean="0">
                <a:solidFill>
                  <a:srgbClr val="0000CC"/>
                </a:solidFill>
                <a:latin typeface="Times New Roman" panose="02020603050405020304" pitchFamily="18" charset="0"/>
              </a:rPr>
              <a:t>     根据这个问题的要求，可构造如如下语义网络片断。</a:t>
            </a:r>
          </a:p>
          <a:p>
            <a:pPr>
              <a:lnSpc>
                <a:spcPct val="95000"/>
              </a:lnSpc>
            </a:pPr>
            <a:endParaRPr lang="zh-CN" altLang="en-US" sz="2000" b="1" dirty="0" smtClean="0">
              <a:latin typeface="Times New Roman" panose="02020603050405020304" pitchFamily="18" charset="0"/>
            </a:endParaRPr>
          </a:p>
          <a:p>
            <a:pPr>
              <a:lnSpc>
                <a:spcPct val="95000"/>
              </a:lnSpc>
            </a:pPr>
            <a:endParaRPr lang="zh-CN" altLang="en-US" sz="2000" b="1" dirty="0" smtClean="0">
              <a:latin typeface="Times New Roman" panose="02020603050405020304" pitchFamily="18" charset="0"/>
            </a:endParaRPr>
          </a:p>
          <a:p>
            <a:pPr>
              <a:lnSpc>
                <a:spcPct val="95000"/>
              </a:lnSpc>
            </a:pPr>
            <a:endParaRPr lang="zh-CN" altLang="en-US" sz="2000" b="1" dirty="0" smtClean="0">
              <a:latin typeface="Times New Roman" panose="02020603050405020304" pitchFamily="18" charset="0"/>
            </a:endParaRPr>
          </a:p>
        </p:txBody>
      </p:sp>
      <p:sp>
        <p:nvSpPr>
          <p:cNvPr id="5" name="Rectangle 4"/>
          <p:cNvSpPr>
            <a:spLocks noChangeArrowheads="1"/>
          </p:cNvSpPr>
          <p:nvPr/>
        </p:nvSpPr>
        <p:spPr bwMode="auto">
          <a:xfrm>
            <a:off x="3240584" y="5264695"/>
            <a:ext cx="720725" cy="433388"/>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rPr>
              <a:t>？</a:t>
            </a:r>
          </a:p>
        </p:txBody>
      </p:sp>
      <p:sp>
        <p:nvSpPr>
          <p:cNvPr id="6" name="Rectangle 5"/>
          <p:cNvSpPr>
            <a:spLocks noChangeArrowheads="1"/>
          </p:cNvSpPr>
          <p:nvPr/>
        </p:nvSpPr>
        <p:spPr bwMode="auto">
          <a:xfrm>
            <a:off x="5436096" y="5301208"/>
            <a:ext cx="720725" cy="433387"/>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rPr>
              <a:t>王强</a:t>
            </a:r>
          </a:p>
        </p:txBody>
      </p:sp>
      <p:sp>
        <p:nvSpPr>
          <p:cNvPr id="7" name="Line 6"/>
          <p:cNvSpPr>
            <a:spLocks noChangeShapeType="1"/>
          </p:cNvSpPr>
          <p:nvPr/>
        </p:nvSpPr>
        <p:spPr bwMode="auto">
          <a:xfrm flipH="1">
            <a:off x="3959721" y="5480595"/>
            <a:ext cx="1512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7"/>
          <p:cNvSpPr txBox="1">
            <a:spLocks noChangeArrowheads="1"/>
          </p:cNvSpPr>
          <p:nvPr/>
        </p:nvSpPr>
        <p:spPr bwMode="auto">
          <a:xfrm>
            <a:off x="4212134" y="4930176"/>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Work-for</a:t>
            </a:r>
          </a:p>
        </p:txBody>
      </p:sp>
    </p:spTree>
    <p:extLst>
      <p:ext uri="{BB962C8B-B14F-4D97-AF65-F5344CB8AC3E}">
        <p14:creationId xmlns:p14="http://schemas.microsoft.com/office/powerpoint/2010/main" val="261443061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764704"/>
            <a:ext cx="8424936" cy="2831544"/>
          </a:xfrm>
          <a:prstGeom prst="rect">
            <a:avLst/>
          </a:prstGeom>
          <a:noFill/>
        </p:spPr>
        <p:txBody>
          <a:bodyPr wrap="square" rtlCol="0">
            <a:spAutoFit/>
          </a:bodyPr>
          <a:lstStyle/>
          <a:p>
            <a:pPr>
              <a:spcBef>
                <a:spcPts val="200"/>
              </a:spcBef>
              <a:spcAft>
                <a:spcPts val="200"/>
              </a:spcAft>
            </a:pPr>
            <a:r>
              <a:rPr lang="zh-CN" altLang="en-US" sz="2400" b="1" dirty="0" smtClean="0">
                <a:solidFill>
                  <a:schemeClr val="tx2"/>
                </a:solidFill>
                <a:latin typeface="Times New Roman" panose="02020603050405020304" pitchFamily="18" charset="0"/>
                <a:ea typeface="幼圆" panose="02010509060101010101" pitchFamily="49" charset="-122"/>
              </a:rPr>
              <a:t>例如，设在语义网络系统的知识库中，存在具有下列事实的语义网络：</a:t>
            </a:r>
            <a:endParaRPr lang="en-US" altLang="zh-CN" sz="2400" b="1" dirty="0" smtClean="0">
              <a:solidFill>
                <a:schemeClr val="tx2"/>
              </a:solidFill>
              <a:latin typeface="Times New Roman" panose="02020603050405020304" pitchFamily="18" charset="0"/>
              <a:ea typeface="幼圆" panose="02010509060101010101" pitchFamily="49" charset="-122"/>
            </a:endParaRPr>
          </a:p>
          <a:p>
            <a:pPr>
              <a:spcBef>
                <a:spcPts val="200"/>
              </a:spcBef>
              <a:spcAft>
                <a:spcPts val="200"/>
              </a:spcAft>
            </a:pPr>
            <a:r>
              <a:rPr lang="zh-CN" altLang="en-US" sz="2400" b="1" dirty="0">
                <a:solidFill>
                  <a:schemeClr val="tx2"/>
                </a:solidFill>
                <a:latin typeface="Times New Roman" panose="02020603050405020304" pitchFamily="18" charset="0"/>
                <a:ea typeface="幼圆" panose="02010509060101010101" pitchFamily="49" charset="-122"/>
              </a:rPr>
              <a:t>中国矿业</a:t>
            </a:r>
            <a:r>
              <a:rPr lang="zh-CN" altLang="en-US" sz="2400" b="1" dirty="0" smtClean="0">
                <a:solidFill>
                  <a:schemeClr val="tx2"/>
                </a:solidFill>
                <a:latin typeface="Times New Roman" panose="02020603050405020304" pitchFamily="18" charset="0"/>
                <a:ea typeface="幼圆" panose="02010509060101010101" pitchFamily="49" charset="-122"/>
              </a:rPr>
              <a:t>大学（北京）是一所学校，位于北京市，成立时间是</a:t>
            </a:r>
            <a:r>
              <a:rPr lang="en-US" altLang="zh-CN" sz="2400" b="1" dirty="0" smtClean="0">
                <a:solidFill>
                  <a:schemeClr val="tx2"/>
                </a:solidFill>
                <a:latin typeface="Times New Roman" panose="02020603050405020304" pitchFamily="18" charset="0"/>
                <a:ea typeface="幼圆" panose="02010509060101010101" pitchFamily="49" charset="-122"/>
              </a:rPr>
              <a:t>1909</a:t>
            </a:r>
            <a:r>
              <a:rPr lang="zh-CN" altLang="en-US" sz="2400" b="1" dirty="0" smtClean="0">
                <a:solidFill>
                  <a:schemeClr val="tx2"/>
                </a:solidFill>
                <a:latin typeface="Times New Roman" panose="02020603050405020304" pitchFamily="18" charset="0"/>
                <a:ea typeface="幼圆" panose="02010509060101010101" pitchFamily="49" charset="-122"/>
              </a:rPr>
              <a:t>年。假若我们要求解的问题是：中国矿业大学（北京）位于哪个城市？如何利用语义网络进行推理求解呢？</a:t>
            </a:r>
            <a:endParaRPr lang="en-US" altLang="zh-CN" sz="2400" b="1" dirty="0" smtClean="0">
              <a:solidFill>
                <a:schemeClr val="tx2"/>
              </a:solidFill>
              <a:latin typeface="Times New Roman" panose="02020603050405020304" pitchFamily="18" charset="0"/>
              <a:ea typeface="幼圆" panose="02010509060101010101" pitchFamily="49" charset="-122"/>
            </a:endParaRPr>
          </a:p>
          <a:p>
            <a:pPr>
              <a:spcBef>
                <a:spcPts val="200"/>
              </a:spcBef>
              <a:spcAft>
                <a:spcPts val="200"/>
              </a:spcAft>
            </a:pPr>
            <a:r>
              <a:rPr lang="zh-CN" altLang="en-US" sz="2400" b="1" dirty="0" smtClean="0">
                <a:solidFill>
                  <a:schemeClr val="tx2"/>
                </a:solidFill>
                <a:latin typeface="Times New Roman" panose="02020603050405020304" pitchFamily="18" charset="0"/>
                <a:ea typeface="幼圆" panose="02010509060101010101" pitchFamily="49" charset="-122"/>
              </a:rPr>
              <a:t>解：这一事实的语义网络</a:t>
            </a:r>
            <a:endParaRPr lang="en-US" altLang="zh-CN" sz="2400" b="1" dirty="0" smtClean="0">
              <a:solidFill>
                <a:schemeClr val="tx2"/>
              </a:solidFill>
              <a:latin typeface="Times New Roman" panose="02020603050405020304" pitchFamily="18" charset="0"/>
              <a:ea typeface="幼圆" panose="02010509060101010101" pitchFamily="49" charset="-122"/>
            </a:endParaRPr>
          </a:p>
          <a:p>
            <a:pPr>
              <a:spcBef>
                <a:spcPts val="200"/>
              </a:spcBef>
              <a:spcAft>
                <a:spcPts val="200"/>
              </a:spcAft>
            </a:pP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3" name="文本框 2"/>
          <p:cNvSpPr txBox="1"/>
          <p:nvPr/>
        </p:nvSpPr>
        <p:spPr>
          <a:xfrm>
            <a:off x="473575" y="3802399"/>
            <a:ext cx="1296144"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b="1" dirty="0" smtClean="0"/>
              <a:t>北京市</a:t>
            </a:r>
            <a:endParaRPr lang="zh-CN" altLang="en-US" sz="2400" b="1" dirty="0"/>
          </a:p>
        </p:txBody>
      </p:sp>
      <p:sp>
        <p:nvSpPr>
          <p:cNvPr id="4" name="文本框 3"/>
          <p:cNvSpPr txBox="1"/>
          <p:nvPr/>
        </p:nvSpPr>
        <p:spPr>
          <a:xfrm>
            <a:off x="2798702" y="3802400"/>
            <a:ext cx="3474587"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b="1" dirty="0" smtClean="0"/>
              <a:t>中国矿业大学（北京）</a:t>
            </a:r>
            <a:endParaRPr lang="zh-CN" altLang="en-US" sz="2400" b="1" dirty="0"/>
          </a:p>
        </p:txBody>
      </p:sp>
      <p:sp>
        <p:nvSpPr>
          <p:cNvPr id="5" name="文本框 4"/>
          <p:cNvSpPr txBox="1"/>
          <p:nvPr/>
        </p:nvSpPr>
        <p:spPr>
          <a:xfrm>
            <a:off x="7599292" y="3802399"/>
            <a:ext cx="1296144"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b="1" dirty="0" smtClean="0"/>
              <a:t>学校</a:t>
            </a:r>
            <a:endParaRPr lang="zh-CN" altLang="en-US" sz="2400" b="1" dirty="0"/>
          </a:p>
        </p:txBody>
      </p:sp>
      <p:sp>
        <p:nvSpPr>
          <p:cNvPr id="6" name="文本框 5"/>
          <p:cNvSpPr txBox="1"/>
          <p:nvPr/>
        </p:nvSpPr>
        <p:spPr>
          <a:xfrm>
            <a:off x="3779912" y="5229200"/>
            <a:ext cx="1296144"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b="1" dirty="0" smtClean="0"/>
              <a:t>1909</a:t>
            </a:r>
            <a:r>
              <a:rPr lang="zh-CN" altLang="en-US" sz="2400" b="1" dirty="0" smtClean="0"/>
              <a:t>年</a:t>
            </a:r>
            <a:endParaRPr lang="zh-CN" altLang="en-US" sz="2400" b="1" dirty="0"/>
          </a:p>
        </p:txBody>
      </p:sp>
      <p:cxnSp>
        <p:nvCxnSpPr>
          <p:cNvPr id="7" name="直接箭头连接符 6"/>
          <p:cNvCxnSpPr>
            <a:stCxn id="4" idx="1"/>
            <a:endCxn id="3" idx="3"/>
          </p:cNvCxnSpPr>
          <p:nvPr/>
        </p:nvCxnSpPr>
        <p:spPr>
          <a:xfrm flipH="1" flipV="1">
            <a:off x="1769719" y="4033232"/>
            <a:ext cx="102898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3"/>
            <a:endCxn id="5" idx="1"/>
          </p:cNvCxnSpPr>
          <p:nvPr/>
        </p:nvCxnSpPr>
        <p:spPr>
          <a:xfrm flipV="1">
            <a:off x="6273289" y="4033232"/>
            <a:ext cx="132600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a:endCxn id="6" idx="0"/>
          </p:cNvCxnSpPr>
          <p:nvPr/>
        </p:nvCxnSpPr>
        <p:spPr>
          <a:xfrm>
            <a:off x="4427984" y="4264064"/>
            <a:ext cx="0" cy="965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934606" y="3548484"/>
            <a:ext cx="864096" cy="461665"/>
          </a:xfrm>
          <a:prstGeom prst="rect">
            <a:avLst/>
          </a:prstGeom>
          <a:noFill/>
        </p:spPr>
        <p:txBody>
          <a:bodyPr wrap="square" rtlCol="0">
            <a:spAutoFit/>
          </a:bodyPr>
          <a:lstStyle/>
          <a:p>
            <a:r>
              <a:rPr lang="zh-CN" altLang="en-US" sz="2400" dirty="0" smtClean="0"/>
              <a:t>位于</a:t>
            </a:r>
            <a:endParaRPr lang="zh-CN" altLang="en-US" sz="2400" dirty="0"/>
          </a:p>
        </p:txBody>
      </p:sp>
      <p:sp>
        <p:nvSpPr>
          <p:cNvPr id="11" name="文本框 10"/>
          <p:cNvSpPr txBox="1"/>
          <p:nvPr/>
        </p:nvSpPr>
        <p:spPr>
          <a:xfrm>
            <a:off x="6367766" y="3571565"/>
            <a:ext cx="1305012" cy="461665"/>
          </a:xfrm>
          <a:prstGeom prst="rect">
            <a:avLst/>
          </a:prstGeom>
          <a:noFill/>
        </p:spPr>
        <p:txBody>
          <a:bodyPr wrap="square" rtlCol="0">
            <a:spAutoFit/>
          </a:bodyPr>
          <a:lstStyle/>
          <a:p>
            <a:r>
              <a:rPr lang="zh-CN" altLang="en-US" sz="2400" dirty="0" smtClean="0"/>
              <a:t>是一所</a:t>
            </a:r>
            <a:endParaRPr lang="zh-CN" altLang="en-US" sz="2400" dirty="0"/>
          </a:p>
        </p:txBody>
      </p:sp>
      <p:sp>
        <p:nvSpPr>
          <p:cNvPr id="12" name="文本框 11"/>
          <p:cNvSpPr txBox="1"/>
          <p:nvPr/>
        </p:nvSpPr>
        <p:spPr>
          <a:xfrm>
            <a:off x="4486541" y="4536702"/>
            <a:ext cx="1786748" cy="461665"/>
          </a:xfrm>
          <a:prstGeom prst="rect">
            <a:avLst/>
          </a:prstGeom>
          <a:noFill/>
        </p:spPr>
        <p:txBody>
          <a:bodyPr wrap="square" rtlCol="0">
            <a:spAutoFit/>
          </a:bodyPr>
          <a:lstStyle/>
          <a:p>
            <a:r>
              <a:rPr lang="zh-CN" altLang="en-US" sz="2400" dirty="0" smtClean="0"/>
              <a:t>成立于</a:t>
            </a:r>
            <a:endParaRPr lang="zh-CN" altLang="en-US" sz="2400" dirty="0"/>
          </a:p>
        </p:txBody>
      </p:sp>
    </p:spTree>
    <p:extLst>
      <p:ext uri="{BB962C8B-B14F-4D97-AF65-F5344CB8AC3E}">
        <p14:creationId xmlns:p14="http://schemas.microsoft.com/office/powerpoint/2010/main" val="151053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1" grpId="0"/>
      <p:bldP spid="1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24744"/>
            <a:ext cx="8352928" cy="3785652"/>
          </a:xfrm>
          <a:prstGeom prst="rect">
            <a:avLst/>
          </a:prstGeom>
        </p:spPr>
        <p:txBody>
          <a:bodyPr wrap="square">
            <a:spAutoFit/>
          </a:bodyPr>
          <a:lstStyle/>
          <a:p>
            <a:r>
              <a:rPr lang="zh-CN" altLang="en-US" sz="2400" b="1" dirty="0">
                <a:solidFill>
                  <a:schemeClr val="tx2"/>
                </a:solidFill>
                <a:latin typeface="Times New Roman" panose="02020603050405020304" pitchFamily="18" charset="0"/>
                <a:ea typeface="幼圆" panose="02010509060101010101" pitchFamily="49" charset="-122"/>
              </a:rPr>
              <a:t>首先</a:t>
            </a:r>
            <a:r>
              <a:rPr lang="zh-CN" altLang="en-US" sz="2400" b="1" dirty="0" smtClean="0">
                <a:solidFill>
                  <a:schemeClr val="tx2"/>
                </a:solidFill>
                <a:latin typeface="Times New Roman" panose="02020603050405020304" pitchFamily="18" charset="0"/>
                <a:ea typeface="幼圆" panose="02010509060101010101" pitchFamily="49" charset="-122"/>
              </a:rPr>
              <a:t>将</a:t>
            </a:r>
            <a:r>
              <a:rPr lang="zh-CN" altLang="en-US" sz="2400" b="1" dirty="0">
                <a:solidFill>
                  <a:schemeClr val="tx2"/>
                </a:solidFill>
                <a:latin typeface="Times New Roman" panose="02020603050405020304" pitchFamily="18" charset="0"/>
                <a:ea typeface="幼圆" panose="02010509060101010101" pitchFamily="49" charset="-122"/>
              </a:rPr>
              <a:t>待求解的问题表示成一个局部的语义网络</a:t>
            </a:r>
            <a:endParaRPr lang="en-US" altLang="zh-CN" sz="2400" b="1" dirty="0">
              <a:solidFill>
                <a:schemeClr val="tx2"/>
              </a:solidFill>
              <a:latin typeface="Times New Roman" panose="02020603050405020304" pitchFamily="18" charset="0"/>
              <a:ea typeface="幼圆" panose="02010509060101010101" pitchFamily="49" charset="-122"/>
            </a:endParaRPr>
          </a:p>
          <a:p>
            <a:endParaRPr lang="en-US" altLang="zh-CN" sz="2400" b="1" dirty="0" smtClean="0">
              <a:solidFill>
                <a:schemeClr val="tx2"/>
              </a:solidFill>
              <a:latin typeface="Times New Roman" panose="02020603050405020304" pitchFamily="18" charset="0"/>
              <a:ea typeface="幼圆" panose="02010509060101010101" pitchFamily="49" charset="-122"/>
            </a:endParaRPr>
          </a:p>
          <a:p>
            <a:endParaRPr lang="en-US" altLang="zh-CN" sz="2400" b="1" dirty="0">
              <a:solidFill>
                <a:schemeClr val="tx2"/>
              </a:solidFill>
              <a:latin typeface="Times New Roman" panose="02020603050405020304" pitchFamily="18" charset="0"/>
              <a:ea typeface="幼圆" panose="02010509060101010101" pitchFamily="49" charset="-122"/>
            </a:endParaRPr>
          </a:p>
          <a:p>
            <a:endParaRPr lang="en-US" altLang="zh-CN" sz="2400" b="1" dirty="0" smtClean="0">
              <a:solidFill>
                <a:schemeClr val="tx2"/>
              </a:solidFill>
              <a:latin typeface="Times New Roman" panose="02020603050405020304" pitchFamily="18" charset="0"/>
              <a:ea typeface="幼圆" panose="02010509060101010101" pitchFamily="49" charset="-122"/>
            </a:endParaRPr>
          </a:p>
          <a:p>
            <a:endParaRPr lang="en-US" altLang="zh-CN" sz="2400" b="1" dirty="0">
              <a:solidFill>
                <a:schemeClr val="tx2"/>
              </a:solidFill>
              <a:latin typeface="Times New Roman" panose="02020603050405020304" pitchFamily="18" charset="0"/>
              <a:ea typeface="幼圆" panose="02010509060101010101" pitchFamily="49" charset="-122"/>
            </a:endParaRPr>
          </a:p>
          <a:p>
            <a:endParaRPr lang="en-US" altLang="zh-CN" sz="2400" b="1" dirty="0">
              <a:solidFill>
                <a:schemeClr val="tx2"/>
              </a:solidFill>
              <a:latin typeface="Times New Roman" panose="02020603050405020304" pitchFamily="18" charset="0"/>
              <a:ea typeface="幼圆" panose="02010509060101010101" pitchFamily="49" charset="-122"/>
            </a:endParaRPr>
          </a:p>
          <a:p>
            <a:endParaRPr lang="en-US" altLang="zh-CN" sz="2400" b="1" dirty="0">
              <a:solidFill>
                <a:schemeClr val="tx2"/>
              </a:solidFill>
              <a:latin typeface="Times New Roman" panose="02020603050405020304" pitchFamily="18" charset="0"/>
              <a:ea typeface="幼圆" panose="02010509060101010101" pitchFamily="49" charset="-122"/>
            </a:endParaRPr>
          </a:p>
          <a:p>
            <a:r>
              <a:rPr lang="zh-CN" altLang="en-US" sz="2400" b="1" dirty="0">
                <a:solidFill>
                  <a:schemeClr val="tx2"/>
                </a:solidFill>
                <a:latin typeface="Times New Roman" panose="02020603050405020304" pitchFamily="18" charset="0"/>
                <a:ea typeface="幼圆" panose="02010509060101010101" pitchFamily="49" charset="-122"/>
              </a:rPr>
              <a:t>然后到语义网络系统中的知识库中去匹配，就会发现，与待求问题局部网络未知处相匹配的事实是“北京市”，所以这个问题的解就是北京市。</a:t>
            </a:r>
            <a:endParaRPr lang="zh-CN" altLang="en-US" sz="2400" dirty="0"/>
          </a:p>
        </p:txBody>
      </p:sp>
      <p:sp>
        <p:nvSpPr>
          <p:cNvPr id="3" name="文本框 2"/>
          <p:cNvSpPr txBox="1"/>
          <p:nvPr/>
        </p:nvSpPr>
        <p:spPr>
          <a:xfrm>
            <a:off x="498578" y="2564903"/>
            <a:ext cx="1296144"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b="1" dirty="0" smtClean="0"/>
              <a:t>？</a:t>
            </a:r>
            <a:endParaRPr lang="zh-CN" altLang="en-US" sz="2400" b="1" dirty="0"/>
          </a:p>
        </p:txBody>
      </p:sp>
      <p:sp>
        <p:nvSpPr>
          <p:cNvPr id="4" name="文本框 3"/>
          <p:cNvSpPr txBox="1"/>
          <p:nvPr/>
        </p:nvSpPr>
        <p:spPr>
          <a:xfrm>
            <a:off x="2823705" y="2564904"/>
            <a:ext cx="3474587"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b="1" dirty="0" smtClean="0"/>
              <a:t>中国矿业大学（北京）</a:t>
            </a:r>
            <a:endParaRPr lang="zh-CN" altLang="en-US" sz="2400" b="1" dirty="0"/>
          </a:p>
        </p:txBody>
      </p:sp>
      <p:sp>
        <p:nvSpPr>
          <p:cNvPr id="5" name="文本框 4"/>
          <p:cNvSpPr txBox="1"/>
          <p:nvPr/>
        </p:nvSpPr>
        <p:spPr>
          <a:xfrm>
            <a:off x="7624295" y="2564903"/>
            <a:ext cx="1296144"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b="1" dirty="0" smtClean="0"/>
              <a:t>学校</a:t>
            </a:r>
            <a:endParaRPr lang="zh-CN" altLang="en-US" sz="2400" b="1" dirty="0"/>
          </a:p>
        </p:txBody>
      </p:sp>
      <p:cxnSp>
        <p:nvCxnSpPr>
          <p:cNvPr id="6" name="直接箭头连接符 5"/>
          <p:cNvCxnSpPr>
            <a:stCxn id="4" idx="1"/>
            <a:endCxn id="3" idx="3"/>
          </p:cNvCxnSpPr>
          <p:nvPr/>
        </p:nvCxnSpPr>
        <p:spPr>
          <a:xfrm flipH="1" flipV="1">
            <a:off x="1794722" y="2795736"/>
            <a:ext cx="102898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a:stCxn id="4" idx="3"/>
            <a:endCxn id="5" idx="1"/>
          </p:cNvCxnSpPr>
          <p:nvPr/>
        </p:nvCxnSpPr>
        <p:spPr>
          <a:xfrm flipV="1">
            <a:off x="6298292" y="2795736"/>
            <a:ext cx="132600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959609" y="2310988"/>
            <a:ext cx="864096" cy="461665"/>
          </a:xfrm>
          <a:prstGeom prst="rect">
            <a:avLst/>
          </a:prstGeom>
          <a:noFill/>
        </p:spPr>
        <p:txBody>
          <a:bodyPr wrap="square" rtlCol="0">
            <a:spAutoFit/>
          </a:bodyPr>
          <a:lstStyle/>
          <a:p>
            <a:r>
              <a:rPr lang="zh-CN" altLang="en-US" sz="2400" dirty="0" smtClean="0"/>
              <a:t>位于</a:t>
            </a:r>
            <a:endParaRPr lang="zh-CN" altLang="en-US" sz="2400" dirty="0"/>
          </a:p>
        </p:txBody>
      </p:sp>
      <p:sp>
        <p:nvSpPr>
          <p:cNvPr id="9" name="文本框 8"/>
          <p:cNvSpPr txBox="1"/>
          <p:nvPr/>
        </p:nvSpPr>
        <p:spPr>
          <a:xfrm>
            <a:off x="6392769" y="2334069"/>
            <a:ext cx="1305012" cy="461665"/>
          </a:xfrm>
          <a:prstGeom prst="rect">
            <a:avLst/>
          </a:prstGeom>
          <a:noFill/>
        </p:spPr>
        <p:txBody>
          <a:bodyPr wrap="square" rtlCol="0">
            <a:spAutoFit/>
          </a:bodyPr>
          <a:lstStyle/>
          <a:p>
            <a:r>
              <a:rPr lang="zh-CN" altLang="en-US" sz="2400" dirty="0" smtClean="0"/>
              <a:t>是一所</a:t>
            </a:r>
            <a:endParaRPr lang="zh-CN" altLang="en-US" sz="2400" dirty="0"/>
          </a:p>
        </p:txBody>
      </p:sp>
    </p:spTree>
    <p:extLst>
      <p:ext uri="{BB962C8B-B14F-4D97-AF65-F5344CB8AC3E}">
        <p14:creationId xmlns:p14="http://schemas.microsoft.com/office/powerpoint/2010/main" val="31455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p:bldP spid="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body" idx="4294967295"/>
          </p:nvPr>
        </p:nvSpPr>
        <p:spPr>
          <a:xfrm>
            <a:off x="251520" y="836712"/>
            <a:ext cx="8424936" cy="5616624"/>
          </a:xfrm>
        </p:spPr>
        <p:txBody>
          <a:bodyPr>
            <a:normAutofit/>
          </a:bodyPr>
          <a:lstStyle/>
          <a:p>
            <a:r>
              <a:rPr lang="zh-CN" altLang="en-US" sz="2800" b="1" dirty="0">
                <a:solidFill>
                  <a:schemeClr val="tx2"/>
                </a:solidFill>
                <a:latin typeface="Times New Roman" panose="02020603050405020304" pitchFamily="18" charset="0"/>
                <a:ea typeface="幼圆" panose="02010509060101010101" pitchFamily="49" charset="-122"/>
              </a:rPr>
              <a:t>语义网络法的优点：</a:t>
            </a:r>
          </a:p>
          <a:p>
            <a:pPr lvl="1">
              <a:buClr>
                <a:schemeClr val="hlink"/>
              </a:buClr>
              <a:buFont typeface="Wingdings" panose="05000000000000000000" pitchFamily="2" charset="2"/>
              <a:buChar char="ü"/>
            </a:pPr>
            <a:r>
              <a:rPr lang="zh-CN" altLang="en-US" sz="2400" b="1" dirty="0">
                <a:solidFill>
                  <a:srgbClr val="008000"/>
                </a:solidFill>
                <a:ea typeface="宋体" panose="02010600030101010101" pitchFamily="2" charset="-122"/>
              </a:rPr>
              <a:t>结构性：</a:t>
            </a:r>
            <a:r>
              <a:rPr lang="zh-CN" altLang="en-US" sz="2400" b="1" dirty="0">
                <a:ea typeface="宋体" panose="02010600030101010101" pitchFamily="2" charset="-122"/>
              </a:rPr>
              <a:t>把事物的属性以及事物间的各种语义联系显式地表示出来，是一种结构化的知识表示方法。在这种方法中，下层结点可以继承、新增、变异上层结点的属性。</a:t>
            </a:r>
          </a:p>
          <a:p>
            <a:pPr lvl="1">
              <a:buClr>
                <a:schemeClr val="hlink"/>
              </a:buClr>
              <a:buFont typeface="Wingdings" panose="05000000000000000000" pitchFamily="2" charset="2"/>
              <a:buChar char="ü"/>
            </a:pPr>
            <a:r>
              <a:rPr lang="zh-CN" altLang="en-US" sz="2400" b="1" dirty="0">
                <a:solidFill>
                  <a:srgbClr val="008000"/>
                </a:solidFill>
                <a:ea typeface="宋体" panose="02010600030101010101" pitchFamily="2" charset="-122"/>
              </a:rPr>
              <a:t>联想性：</a:t>
            </a:r>
            <a:r>
              <a:rPr lang="zh-CN" altLang="en-US" sz="2400" b="1" dirty="0">
                <a:ea typeface="宋体" panose="02010600030101010101" pitchFamily="2" charset="-122"/>
              </a:rPr>
              <a:t>本来是作为人类联想记忆模型提出来的，它着重强调事物间的语义联系，体现了人类的联想思维过程。</a:t>
            </a:r>
          </a:p>
          <a:p>
            <a:pPr lvl="1">
              <a:buClr>
                <a:schemeClr val="hlink"/>
              </a:buClr>
              <a:buFont typeface="Wingdings" panose="05000000000000000000" pitchFamily="2" charset="2"/>
              <a:buChar char="ü"/>
            </a:pPr>
            <a:r>
              <a:rPr lang="zh-CN" altLang="en-US" sz="2400" b="1" dirty="0">
                <a:solidFill>
                  <a:srgbClr val="008000"/>
                </a:solidFill>
                <a:ea typeface="宋体" panose="02010600030101010101" pitchFamily="2" charset="-122"/>
              </a:rPr>
              <a:t>自索引性：</a:t>
            </a:r>
            <a:r>
              <a:rPr lang="zh-CN" altLang="en-US" sz="2400" b="1" dirty="0">
                <a:ea typeface="宋体" panose="02010600030101010101" pitchFamily="2" charset="-122"/>
              </a:rPr>
              <a:t>把各接点之间的联系以明确、简洁的方式表示出来，通过与某一结点连结的弧可以很容易的找出与该结点有关的信息，而不必查找整个知识库。这种自索引能力有效的避免搜索时所遇到的组合爆炸问题。</a:t>
            </a:r>
          </a:p>
          <a:p>
            <a:pPr lvl="1">
              <a:buClr>
                <a:schemeClr val="hlink"/>
              </a:buClr>
              <a:buFont typeface="Wingdings" panose="05000000000000000000" pitchFamily="2" charset="2"/>
              <a:buChar char="ü"/>
            </a:pPr>
            <a:r>
              <a:rPr lang="zh-CN" altLang="en-US" sz="2400" b="1" dirty="0">
                <a:solidFill>
                  <a:srgbClr val="008000"/>
                </a:solidFill>
                <a:ea typeface="宋体" panose="02010600030101010101" pitchFamily="2" charset="-122"/>
              </a:rPr>
              <a:t>自然性：</a:t>
            </a:r>
            <a:r>
              <a:rPr lang="zh-CN" altLang="en-US" sz="2400" b="1" dirty="0">
                <a:ea typeface="宋体" panose="02010600030101010101" pitchFamily="2" charset="-122"/>
              </a:rPr>
              <a:t>这种带有标识的有向图，可比较直观地把知识表示出来，符合人们表达事物间关系的习惯，并且与自然语言语义网络之间的转换也比较容易实现。</a:t>
            </a:r>
            <a:endParaRPr lang="zh-CN" altLang="en-US" b="1" dirty="0">
              <a:ea typeface="宋体" panose="02010600030101010101" pitchFamily="2" charset="-122"/>
            </a:endParaRPr>
          </a:p>
        </p:txBody>
      </p:sp>
    </p:spTree>
    <p:extLst>
      <p:ext uri="{BB962C8B-B14F-4D97-AF65-F5344CB8AC3E}">
        <p14:creationId xmlns:p14="http://schemas.microsoft.com/office/powerpoint/2010/main" val="191506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2967640" y="2488749"/>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0</a:t>
            </a:r>
            <a:r>
              <a:rPr lang="en-US" altLang="zh-CN" sz="2400" dirty="0" smtClean="0">
                <a:solidFill>
                  <a:srgbClr val="FF0000"/>
                </a:solidFill>
                <a:latin typeface="Times New Roman" panose="02020603050405020304" pitchFamily="18" charset="0"/>
                <a:cs typeface="Times New Roman" panose="02020603050405020304" pitchFamily="18" charset="0"/>
              </a:rPr>
              <a:t>,0,0</a:t>
            </a:r>
            <a:endParaRPr kumimoji="1" lang="zh-CN" altLang="en-US" sz="24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p:txBody>
      </p:sp>
      <p:sp>
        <p:nvSpPr>
          <p:cNvPr id="6" name="文本框 5"/>
          <p:cNvSpPr txBox="1"/>
          <p:nvPr/>
        </p:nvSpPr>
        <p:spPr>
          <a:xfrm>
            <a:off x="3088994" y="2027084"/>
            <a:ext cx="829986" cy="461665"/>
          </a:xfrm>
          <a:prstGeom prst="rect">
            <a:avLst/>
          </a:prstGeom>
          <a:noFill/>
        </p:spPr>
        <p:txBody>
          <a:bodyPr wrap="square" rtlCol="0">
            <a:spAutoFit/>
          </a:bodyPr>
          <a:lstStyle/>
          <a:p>
            <a:r>
              <a:rPr kumimoji="0" lang="en-US" altLang="zh-CN" sz="2400" dirty="0">
                <a:solidFill>
                  <a:srgbClr val="FF0000"/>
                </a:solidFill>
                <a:latin typeface="Times New Roman" panose="02020603050405020304" pitchFamily="18" charset="0"/>
              </a:rPr>
              <a:t>Q</a:t>
            </a:r>
            <a:r>
              <a:rPr kumimoji="0" lang="en-US" altLang="zh-CN" sz="2400" baseline="-25000" dirty="0">
                <a:solidFill>
                  <a:srgbClr val="FF0000"/>
                </a:solidFill>
                <a:latin typeface="Times New Roman" panose="02020603050405020304" pitchFamily="18" charset="0"/>
              </a:rPr>
              <a:t>0</a:t>
            </a:r>
            <a:endParaRPr lang="zh-CN" altLang="en-US" sz="2400" dirty="0"/>
          </a:p>
        </p:txBody>
      </p:sp>
      <p:sp>
        <p:nvSpPr>
          <p:cNvPr id="7" name="椭圆 6"/>
          <p:cNvSpPr/>
          <p:nvPr/>
        </p:nvSpPr>
        <p:spPr bwMode="auto">
          <a:xfrm>
            <a:off x="4670316" y="2488749"/>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dirty="0" smtClean="0">
                <a:latin typeface="Times New Roman" panose="02020603050405020304" pitchFamily="18" charset="0"/>
                <a:cs typeface="Times New Roman" panose="02020603050405020304" pitchFamily="18" charset="0"/>
              </a:rPr>
              <a:t>1,0,0</a:t>
            </a:r>
            <a:endParaRPr kumimoji="1" lang="zh-CN"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矩形 7"/>
          <p:cNvSpPr/>
          <p:nvPr/>
        </p:nvSpPr>
        <p:spPr>
          <a:xfrm>
            <a:off x="4930273" y="2027083"/>
            <a:ext cx="510076" cy="461665"/>
          </a:xfrm>
          <a:prstGeom prst="rect">
            <a:avLst/>
          </a:prstGeom>
        </p:spPr>
        <p:txBody>
          <a:bodyPr wrap="none">
            <a:spAutoFit/>
          </a:bodyPr>
          <a:lstStyle/>
          <a:p>
            <a:r>
              <a:rPr kumimoji="0" lang="en-US" altLang="zh-CN" sz="2400" dirty="0" smtClean="0">
                <a:solidFill>
                  <a:srgbClr val="000000"/>
                </a:solidFill>
                <a:latin typeface="Times New Roman" panose="02020603050405020304" pitchFamily="18" charset="0"/>
              </a:rPr>
              <a:t>Q</a:t>
            </a:r>
            <a:r>
              <a:rPr kumimoji="0" lang="en-US" altLang="zh-CN" sz="2400" baseline="-25000" dirty="0" smtClean="0">
                <a:solidFill>
                  <a:srgbClr val="000000"/>
                </a:solidFill>
                <a:latin typeface="Times New Roman" panose="02020603050405020304" pitchFamily="18" charset="0"/>
              </a:rPr>
              <a:t>4</a:t>
            </a:r>
            <a:endParaRPr lang="zh-CN" altLang="en-US" sz="2400" dirty="0"/>
          </a:p>
        </p:txBody>
      </p:sp>
      <p:cxnSp>
        <p:nvCxnSpPr>
          <p:cNvPr id="12" name="直接箭头连接符 11"/>
          <p:cNvCxnSpPr>
            <a:stCxn id="5" idx="6"/>
            <a:endCxn id="7" idx="2"/>
          </p:cNvCxnSpPr>
          <p:nvPr/>
        </p:nvCxnSpPr>
        <p:spPr bwMode="auto">
          <a:xfrm>
            <a:off x="3997630" y="2711269"/>
            <a:ext cx="67268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椭圆 13"/>
          <p:cNvSpPr/>
          <p:nvPr/>
        </p:nvSpPr>
        <p:spPr bwMode="auto">
          <a:xfrm>
            <a:off x="1638837" y="3232548"/>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dirty="0" smtClean="0">
                <a:latin typeface="Times New Roman" panose="02020603050405020304" pitchFamily="18" charset="0"/>
                <a:cs typeface="Times New Roman" panose="02020603050405020304" pitchFamily="18" charset="0"/>
              </a:rPr>
              <a:t>0,0,1</a:t>
            </a:r>
            <a:endParaRPr kumimoji="1" lang="zh-CN"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矩形 14"/>
          <p:cNvSpPr/>
          <p:nvPr/>
        </p:nvSpPr>
        <p:spPr>
          <a:xfrm>
            <a:off x="1128761" y="3185411"/>
            <a:ext cx="510076" cy="461665"/>
          </a:xfrm>
          <a:prstGeom prst="rect">
            <a:avLst/>
          </a:prstGeom>
        </p:spPr>
        <p:txBody>
          <a:bodyPr wrap="none">
            <a:spAutoFit/>
          </a:bodyPr>
          <a:lstStyle/>
          <a:p>
            <a:r>
              <a:rPr kumimoji="0" lang="en-US" altLang="zh-CN" sz="2400" dirty="0" smtClean="0">
                <a:solidFill>
                  <a:srgbClr val="000000"/>
                </a:solidFill>
                <a:latin typeface="Times New Roman" panose="02020603050405020304" pitchFamily="18" charset="0"/>
              </a:rPr>
              <a:t>Q</a:t>
            </a:r>
            <a:r>
              <a:rPr kumimoji="0" lang="en-US" altLang="zh-CN" sz="2400" baseline="-25000" dirty="0" smtClean="0">
                <a:solidFill>
                  <a:srgbClr val="000000"/>
                </a:solidFill>
                <a:latin typeface="Times New Roman" panose="02020603050405020304" pitchFamily="18" charset="0"/>
              </a:rPr>
              <a:t>1</a:t>
            </a:r>
            <a:endParaRPr lang="zh-CN" altLang="en-US" sz="2400" dirty="0"/>
          </a:p>
        </p:txBody>
      </p:sp>
      <p:sp>
        <p:nvSpPr>
          <p:cNvPr id="16" name="椭圆 15"/>
          <p:cNvSpPr/>
          <p:nvPr/>
        </p:nvSpPr>
        <p:spPr bwMode="auto">
          <a:xfrm>
            <a:off x="1651075" y="4102304"/>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1</a:t>
            </a:r>
            <a:r>
              <a:rPr lang="en-US" altLang="zh-CN" sz="2400" dirty="0" smtClean="0">
                <a:solidFill>
                  <a:srgbClr val="00B050"/>
                </a:solidFill>
                <a:latin typeface="Times New Roman" panose="02020603050405020304" pitchFamily="18" charset="0"/>
                <a:cs typeface="Times New Roman" panose="02020603050405020304" pitchFamily="18" charset="0"/>
              </a:rPr>
              <a:t>,0,1</a:t>
            </a:r>
            <a:endParaRPr kumimoji="1" lang="zh-CN"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endParaRPr>
          </a:p>
        </p:txBody>
      </p:sp>
      <p:sp>
        <p:nvSpPr>
          <p:cNvPr id="17" name="矩形 16"/>
          <p:cNvSpPr/>
          <p:nvPr/>
        </p:nvSpPr>
        <p:spPr>
          <a:xfrm>
            <a:off x="1136569" y="4053554"/>
            <a:ext cx="510075" cy="461665"/>
          </a:xfrm>
          <a:prstGeom prst="rect">
            <a:avLst/>
          </a:prstGeom>
        </p:spPr>
        <p:txBody>
          <a:bodyPr wrap="none">
            <a:spAutoFit/>
          </a:bodyPr>
          <a:lstStyle/>
          <a:p>
            <a:r>
              <a:rPr kumimoji="0" lang="en-US" altLang="zh-CN" sz="2400" dirty="0" smtClean="0">
                <a:solidFill>
                  <a:srgbClr val="00B050"/>
                </a:solidFill>
                <a:latin typeface="Times New Roman" panose="02020603050405020304" pitchFamily="18" charset="0"/>
              </a:rPr>
              <a:t>Q</a:t>
            </a:r>
            <a:r>
              <a:rPr kumimoji="0" lang="en-US" altLang="zh-CN" sz="2400" baseline="-25000" dirty="0" smtClean="0">
                <a:solidFill>
                  <a:srgbClr val="00B050"/>
                </a:solidFill>
                <a:latin typeface="Times New Roman" panose="02020603050405020304" pitchFamily="18" charset="0"/>
              </a:rPr>
              <a:t>5</a:t>
            </a:r>
            <a:endParaRPr lang="zh-CN" altLang="en-US" sz="2400" dirty="0">
              <a:solidFill>
                <a:srgbClr val="00B050"/>
              </a:solidFill>
            </a:endParaRPr>
          </a:p>
        </p:txBody>
      </p:sp>
      <p:sp>
        <p:nvSpPr>
          <p:cNvPr id="18" name="椭圆 17"/>
          <p:cNvSpPr/>
          <p:nvPr/>
        </p:nvSpPr>
        <p:spPr bwMode="auto">
          <a:xfrm>
            <a:off x="2967640" y="4670696"/>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1</a:t>
            </a:r>
            <a:r>
              <a:rPr lang="en-US" altLang="zh-CN" sz="2400" dirty="0" smtClean="0">
                <a:solidFill>
                  <a:srgbClr val="FF0000"/>
                </a:solidFill>
                <a:latin typeface="Times New Roman" panose="02020603050405020304" pitchFamily="18" charset="0"/>
                <a:cs typeface="Times New Roman" panose="02020603050405020304" pitchFamily="18" charset="0"/>
              </a:rPr>
              <a:t>,1,1</a:t>
            </a:r>
            <a:endParaRPr kumimoji="1" lang="zh-CN" altLang="en-US" sz="24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p:txBody>
      </p:sp>
      <p:sp>
        <p:nvSpPr>
          <p:cNvPr id="19" name="椭圆 18"/>
          <p:cNvSpPr/>
          <p:nvPr/>
        </p:nvSpPr>
        <p:spPr bwMode="auto">
          <a:xfrm>
            <a:off x="4670316" y="4684558"/>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,1,1</a:t>
            </a:r>
            <a:endParaRPr kumimoji="1" lang="zh-CN"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矩形 19"/>
          <p:cNvSpPr/>
          <p:nvPr/>
        </p:nvSpPr>
        <p:spPr>
          <a:xfrm>
            <a:off x="5042476" y="5078122"/>
            <a:ext cx="510075" cy="461665"/>
          </a:xfrm>
          <a:prstGeom prst="rect">
            <a:avLst/>
          </a:prstGeom>
        </p:spPr>
        <p:txBody>
          <a:bodyPr wrap="none">
            <a:spAutoFit/>
          </a:bodyPr>
          <a:lstStyle/>
          <a:p>
            <a:r>
              <a:rPr kumimoji="0" lang="en-US" altLang="zh-CN" sz="2400" dirty="0" smtClean="0">
                <a:solidFill>
                  <a:srgbClr val="000000"/>
                </a:solidFill>
                <a:latin typeface="Times New Roman" panose="02020603050405020304" pitchFamily="18" charset="0"/>
              </a:rPr>
              <a:t>Q</a:t>
            </a:r>
            <a:r>
              <a:rPr kumimoji="0" lang="en-US" altLang="zh-CN" sz="2400" baseline="-25000" dirty="0" smtClean="0">
                <a:solidFill>
                  <a:srgbClr val="000000"/>
                </a:solidFill>
                <a:latin typeface="Times New Roman" panose="02020603050405020304" pitchFamily="18" charset="0"/>
              </a:rPr>
              <a:t>3</a:t>
            </a:r>
            <a:endParaRPr lang="zh-CN" altLang="en-US" sz="2400" dirty="0"/>
          </a:p>
        </p:txBody>
      </p:sp>
      <p:sp>
        <p:nvSpPr>
          <p:cNvPr id="21" name="矩形 20"/>
          <p:cNvSpPr/>
          <p:nvPr/>
        </p:nvSpPr>
        <p:spPr>
          <a:xfrm>
            <a:off x="3227597" y="5110289"/>
            <a:ext cx="510075" cy="461665"/>
          </a:xfrm>
          <a:prstGeom prst="rect">
            <a:avLst/>
          </a:prstGeom>
        </p:spPr>
        <p:txBody>
          <a:bodyPr wrap="none">
            <a:spAutoFit/>
          </a:bodyPr>
          <a:lstStyle/>
          <a:p>
            <a:r>
              <a:rPr kumimoji="0" lang="en-US" altLang="zh-CN" sz="2400" dirty="0" smtClean="0">
                <a:solidFill>
                  <a:srgbClr val="FF0000"/>
                </a:solidFill>
                <a:latin typeface="Times New Roman" panose="02020603050405020304" pitchFamily="18" charset="0"/>
              </a:rPr>
              <a:t>Q</a:t>
            </a:r>
            <a:r>
              <a:rPr kumimoji="0" lang="en-US" altLang="zh-CN" sz="2400" baseline="-25000" dirty="0" smtClean="0">
                <a:solidFill>
                  <a:srgbClr val="FF0000"/>
                </a:solidFill>
                <a:latin typeface="Times New Roman" panose="02020603050405020304" pitchFamily="18" charset="0"/>
              </a:rPr>
              <a:t>7</a:t>
            </a:r>
            <a:endParaRPr lang="zh-CN" altLang="en-US" sz="2400" dirty="0">
              <a:solidFill>
                <a:srgbClr val="FF0000"/>
              </a:solidFill>
            </a:endParaRPr>
          </a:p>
        </p:txBody>
      </p:sp>
      <p:sp>
        <p:nvSpPr>
          <p:cNvPr id="22" name="椭圆 21"/>
          <p:cNvSpPr/>
          <p:nvPr/>
        </p:nvSpPr>
        <p:spPr bwMode="auto">
          <a:xfrm>
            <a:off x="6054718" y="4124561"/>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,1,0</a:t>
            </a:r>
            <a:endParaRPr kumimoji="1" lang="zh-CN"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椭圆 22"/>
          <p:cNvSpPr/>
          <p:nvPr/>
        </p:nvSpPr>
        <p:spPr bwMode="auto">
          <a:xfrm>
            <a:off x="6039370" y="3181669"/>
            <a:ext cx="1029990" cy="445039"/>
          </a:xfrm>
          <a:prstGeom prst="ellipse">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,1,0</a:t>
            </a:r>
            <a:endParaRPr kumimoji="1" lang="zh-CN"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矩形 23"/>
          <p:cNvSpPr/>
          <p:nvPr/>
        </p:nvSpPr>
        <p:spPr>
          <a:xfrm>
            <a:off x="7096802" y="4154793"/>
            <a:ext cx="510075" cy="461665"/>
          </a:xfrm>
          <a:prstGeom prst="rect">
            <a:avLst/>
          </a:prstGeom>
        </p:spPr>
        <p:txBody>
          <a:bodyPr wrap="none">
            <a:spAutoFit/>
          </a:bodyPr>
          <a:lstStyle/>
          <a:p>
            <a:r>
              <a:rPr kumimoji="0" lang="en-US" altLang="zh-CN" sz="2400" dirty="0" smtClean="0">
                <a:solidFill>
                  <a:srgbClr val="000000"/>
                </a:solidFill>
                <a:latin typeface="Times New Roman" panose="02020603050405020304" pitchFamily="18" charset="0"/>
              </a:rPr>
              <a:t>Q</a:t>
            </a:r>
            <a:r>
              <a:rPr kumimoji="0" lang="en-US" altLang="zh-CN" sz="2400" baseline="-25000" dirty="0" smtClean="0">
                <a:solidFill>
                  <a:srgbClr val="000000"/>
                </a:solidFill>
                <a:latin typeface="Times New Roman" panose="02020603050405020304" pitchFamily="18" charset="0"/>
              </a:rPr>
              <a:t>2</a:t>
            </a:r>
            <a:endParaRPr lang="zh-CN" altLang="en-US" sz="2400" dirty="0"/>
          </a:p>
        </p:txBody>
      </p:sp>
      <p:sp>
        <p:nvSpPr>
          <p:cNvPr id="25" name="矩形 24"/>
          <p:cNvSpPr/>
          <p:nvPr/>
        </p:nvSpPr>
        <p:spPr>
          <a:xfrm>
            <a:off x="7096802" y="3185411"/>
            <a:ext cx="510075" cy="461665"/>
          </a:xfrm>
          <a:prstGeom prst="rect">
            <a:avLst/>
          </a:prstGeom>
        </p:spPr>
        <p:txBody>
          <a:bodyPr wrap="none">
            <a:spAutoFit/>
          </a:bodyPr>
          <a:lstStyle/>
          <a:p>
            <a:r>
              <a:rPr kumimoji="0" lang="en-US" altLang="zh-CN" sz="2400" dirty="0" smtClean="0">
                <a:solidFill>
                  <a:srgbClr val="000000"/>
                </a:solidFill>
                <a:latin typeface="Times New Roman" panose="02020603050405020304" pitchFamily="18" charset="0"/>
              </a:rPr>
              <a:t>Q</a:t>
            </a:r>
            <a:r>
              <a:rPr kumimoji="0" lang="en-US" altLang="zh-CN" sz="2400" baseline="-25000" dirty="0" smtClean="0">
                <a:solidFill>
                  <a:srgbClr val="000000"/>
                </a:solidFill>
                <a:latin typeface="Times New Roman" panose="02020603050405020304" pitchFamily="18" charset="0"/>
              </a:rPr>
              <a:t>6</a:t>
            </a:r>
            <a:endParaRPr lang="zh-CN" altLang="en-US" sz="2400" dirty="0"/>
          </a:p>
        </p:txBody>
      </p:sp>
      <p:cxnSp>
        <p:nvCxnSpPr>
          <p:cNvPr id="27" name="直接箭头连接符 26"/>
          <p:cNvCxnSpPr>
            <a:stCxn id="18" idx="6"/>
            <a:endCxn id="19" idx="2"/>
          </p:cNvCxnSpPr>
          <p:nvPr/>
        </p:nvCxnSpPr>
        <p:spPr bwMode="auto">
          <a:xfrm>
            <a:off x="3997630" y="4893216"/>
            <a:ext cx="672686" cy="1386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7" idx="6"/>
            <a:endCxn id="23" idx="0"/>
          </p:cNvCxnSpPr>
          <p:nvPr/>
        </p:nvCxnSpPr>
        <p:spPr bwMode="auto">
          <a:xfrm>
            <a:off x="5700306" y="2711269"/>
            <a:ext cx="854059" cy="4704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22" idx="0"/>
            <a:endCxn id="23" idx="4"/>
          </p:cNvCxnSpPr>
          <p:nvPr/>
        </p:nvCxnSpPr>
        <p:spPr bwMode="auto">
          <a:xfrm flipH="1" flipV="1">
            <a:off x="6554365" y="3626708"/>
            <a:ext cx="15348" cy="49785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5" idx="2"/>
            <a:endCxn id="14" idx="0"/>
          </p:cNvCxnSpPr>
          <p:nvPr/>
        </p:nvCxnSpPr>
        <p:spPr bwMode="auto">
          <a:xfrm flipH="1">
            <a:off x="2153832" y="2711269"/>
            <a:ext cx="813808" cy="52127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4" idx="4"/>
            <a:endCxn id="16" idx="0"/>
          </p:cNvCxnSpPr>
          <p:nvPr/>
        </p:nvCxnSpPr>
        <p:spPr bwMode="auto">
          <a:xfrm>
            <a:off x="2153832" y="3677587"/>
            <a:ext cx="12238" cy="42471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2" idx="4"/>
            <a:endCxn id="19" idx="6"/>
          </p:cNvCxnSpPr>
          <p:nvPr/>
        </p:nvCxnSpPr>
        <p:spPr bwMode="auto">
          <a:xfrm flipH="1">
            <a:off x="5700306" y="4569600"/>
            <a:ext cx="869407" cy="337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18" idx="2"/>
            <a:endCxn id="16" idx="4"/>
          </p:cNvCxnSpPr>
          <p:nvPr/>
        </p:nvCxnSpPr>
        <p:spPr bwMode="auto">
          <a:xfrm flipH="1" flipV="1">
            <a:off x="2166070" y="4547343"/>
            <a:ext cx="801570" cy="34587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5" idx="4"/>
            <a:endCxn id="22" idx="1"/>
          </p:cNvCxnSpPr>
          <p:nvPr/>
        </p:nvCxnSpPr>
        <p:spPr bwMode="auto">
          <a:xfrm>
            <a:off x="3482635" y="2933788"/>
            <a:ext cx="2722922" cy="125594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4" idx="6"/>
            <a:endCxn id="19" idx="0"/>
          </p:cNvCxnSpPr>
          <p:nvPr/>
        </p:nvCxnSpPr>
        <p:spPr bwMode="auto">
          <a:xfrm>
            <a:off x="2668827" y="3455068"/>
            <a:ext cx="2516484" cy="12294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p:cNvCxnSpPr>
            <a:stCxn id="7" idx="4"/>
          </p:cNvCxnSpPr>
          <p:nvPr/>
        </p:nvCxnSpPr>
        <p:spPr bwMode="auto">
          <a:xfrm flipH="1">
            <a:off x="2560736" y="2933788"/>
            <a:ext cx="2624575" cy="13505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18" idx="0"/>
            <a:endCxn id="23" idx="2"/>
          </p:cNvCxnSpPr>
          <p:nvPr/>
        </p:nvCxnSpPr>
        <p:spPr bwMode="auto">
          <a:xfrm flipV="1">
            <a:off x="3482635" y="3404189"/>
            <a:ext cx="2556735" cy="12665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5" name="矩形 74"/>
          <p:cNvSpPr/>
          <p:nvPr/>
        </p:nvSpPr>
        <p:spPr>
          <a:xfrm>
            <a:off x="4703922" y="3311929"/>
            <a:ext cx="338554"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b</a:t>
            </a:r>
            <a:endParaRPr lang="zh-CN" altLang="en-US" sz="2400" dirty="0">
              <a:solidFill>
                <a:srgbClr val="0000FF"/>
              </a:solidFill>
            </a:endParaRPr>
          </a:p>
        </p:txBody>
      </p:sp>
      <p:sp>
        <p:nvSpPr>
          <p:cNvPr id="76" name="矩形 75"/>
          <p:cNvSpPr/>
          <p:nvPr/>
        </p:nvSpPr>
        <p:spPr>
          <a:xfrm>
            <a:off x="3721825" y="3785080"/>
            <a:ext cx="338554"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b</a:t>
            </a:r>
            <a:endParaRPr lang="zh-CN" altLang="en-US" sz="2400" dirty="0">
              <a:solidFill>
                <a:srgbClr val="0000FF"/>
              </a:solidFill>
            </a:endParaRPr>
          </a:p>
        </p:txBody>
      </p:sp>
      <p:sp>
        <p:nvSpPr>
          <p:cNvPr id="77" name="矩形 76"/>
          <p:cNvSpPr/>
          <p:nvPr/>
        </p:nvSpPr>
        <p:spPr>
          <a:xfrm>
            <a:off x="6067199" y="2566332"/>
            <a:ext cx="338554"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b</a:t>
            </a:r>
            <a:endParaRPr lang="zh-CN" altLang="en-US" sz="2400" dirty="0">
              <a:solidFill>
                <a:srgbClr val="0000FF"/>
              </a:solidFill>
            </a:endParaRPr>
          </a:p>
        </p:txBody>
      </p:sp>
      <p:sp>
        <p:nvSpPr>
          <p:cNvPr id="78" name="矩形 77"/>
          <p:cNvSpPr/>
          <p:nvPr/>
        </p:nvSpPr>
        <p:spPr>
          <a:xfrm>
            <a:off x="2269949" y="4583146"/>
            <a:ext cx="338554"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b</a:t>
            </a:r>
            <a:endParaRPr lang="zh-CN" altLang="en-US" sz="2400" dirty="0">
              <a:solidFill>
                <a:srgbClr val="0000FF"/>
              </a:solidFill>
            </a:endParaRPr>
          </a:p>
        </p:txBody>
      </p:sp>
      <p:sp>
        <p:nvSpPr>
          <p:cNvPr id="79" name="矩形 78"/>
          <p:cNvSpPr/>
          <p:nvPr/>
        </p:nvSpPr>
        <p:spPr>
          <a:xfrm>
            <a:off x="4173512" y="2299220"/>
            <a:ext cx="320922"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a</a:t>
            </a:r>
            <a:endParaRPr lang="zh-CN" altLang="en-US" sz="2400" dirty="0">
              <a:solidFill>
                <a:srgbClr val="0000FF"/>
              </a:solidFill>
            </a:endParaRPr>
          </a:p>
        </p:txBody>
      </p:sp>
      <p:sp>
        <p:nvSpPr>
          <p:cNvPr id="80" name="矩形 79"/>
          <p:cNvSpPr/>
          <p:nvPr/>
        </p:nvSpPr>
        <p:spPr>
          <a:xfrm>
            <a:off x="6609888" y="3609087"/>
            <a:ext cx="320922"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a</a:t>
            </a:r>
            <a:endParaRPr lang="zh-CN" altLang="en-US" sz="2400" dirty="0">
              <a:solidFill>
                <a:srgbClr val="0000FF"/>
              </a:solidFill>
            </a:endParaRPr>
          </a:p>
        </p:txBody>
      </p:sp>
      <p:sp>
        <p:nvSpPr>
          <p:cNvPr id="81" name="矩形 80"/>
          <p:cNvSpPr/>
          <p:nvPr/>
        </p:nvSpPr>
        <p:spPr>
          <a:xfrm>
            <a:off x="1800824" y="3634738"/>
            <a:ext cx="320922"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a</a:t>
            </a:r>
            <a:endParaRPr lang="zh-CN" altLang="en-US" sz="2400" dirty="0">
              <a:solidFill>
                <a:srgbClr val="0000FF"/>
              </a:solidFill>
            </a:endParaRPr>
          </a:p>
        </p:txBody>
      </p:sp>
      <p:sp>
        <p:nvSpPr>
          <p:cNvPr id="82" name="矩形 81"/>
          <p:cNvSpPr/>
          <p:nvPr/>
        </p:nvSpPr>
        <p:spPr>
          <a:xfrm>
            <a:off x="4176507" y="4855604"/>
            <a:ext cx="320922"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a</a:t>
            </a:r>
            <a:endParaRPr lang="zh-CN" altLang="en-US" sz="2400" dirty="0">
              <a:solidFill>
                <a:srgbClr val="0000FF"/>
              </a:solidFill>
            </a:endParaRPr>
          </a:p>
        </p:txBody>
      </p:sp>
      <p:sp>
        <p:nvSpPr>
          <p:cNvPr id="83" name="矩形 82"/>
          <p:cNvSpPr/>
          <p:nvPr/>
        </p:nvSpPr>
        <p:spPr>
          <a:xfrm>
            <a:off x="2332524" y="2472123"/>
            <a:ext cx="320922"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c</a:t>
            </a:r>
            <a:endParaRPr lang="zh-CN" altLang="en-US" sz="2400" dirty="0">
              <a:solidFill>
                <a:srgbClr val="0000FF"/>
              </a:solidFill>
            </a:endParaRPr>
          </a:p>
        </p:txBody>
      </p:sp>
      <p:sp>
        <p:nvSpPr>
          <p:cNvPr id="84" name="矩形 83"/>
          <p:cNvSpPr/>
          <p:nvPr/>
        </p:nvSpPr>
        <p:spPr>
          <a:xfrm>
            <a:off x="5999119" y="4604350"/>
            <a:ext cx="320922" cy="461665"/>
          </a:xfrm>
          <a:prstGeom prst="rect">
            <a:avLst/>
          </a:prstGeom>
        </p:spPr>
        <p:txBody>
          <a:bodyPr wrap="none">
            <a:spAutoFit/>
          </a:bodyPr>
          <a:lstStyle/>
          <a:p>
            <a:r>
              <a:rPr kumimoji="0" lang="en-US" altLang="zh-CN" sz="2400" dirty="0" smtClean="0">
                <a:solidFill>
                  <a:srgbClr val="0000FF"/>
                </a:solidFill>
                <a:latin typeface="Times New Roman" panose="02020603050405020304" pitchFamily="18" charset="0"/>
              </a:rPr>
              <a:t>c</a:t>
            </a:r>
            <a:endParaRPr lang="zh-CN" altLang="en-US" sz="2400" dirty="0">
              <a:solidFill>
                <a:srgbClr val="0000FF"/>
              </a:solidFill>
            </a:endParaRPr>
          </a:p>
        </p:txBody>
      </p:sp>
      <p:sp>
        <p:nvSpPr>
          <p:cNvPr id="85" name="矩形 84"/>
          <p:cNvSpPr/>
          <p:nvPr/>
        </p:nvSpPr>
        <p:spPr>
          <a:xfrm>
            <a:off x="3737672" y="3295005"/>
            <a:ext cx="313277" cy="461665"/>
          </a:xfrm>
          <a:prstGeom prst="rect">
            <a:avLst/>
          </a:prstGeom>
        </p:spPr>
        <p:txBody>
          <a:bodyPr wrap="square">
            <a:spAutoFit/>
          </a:bodyPr>
          <a:lstStyle/>
          <a:p>
            <a:r>
              <a:rPr kumimoji="0" lang="en-US" altLang="zh-CN" sz="2400" dirty="0" smtClean="0">
                <a:solidFill>
                  <a:srgbClr val="0000FF"/>
                </a:solidFill>
                <a:latin typeface="Times New Roman" panose="02020603050405020304" pitchFamily="18" charset="0"/>
              </a:rPr>
              <a:t>c</a:t>
            </a:r>
            <a:endParaRPr lang="zh-CN" altLang="en-US" sz="2400" dirty="0">
              <a:solidFill>
                <a:srgbClr val="0000FF"/>
              </a:solidFill>
            </a:endParaRPr>
          </a:p>
        </p:txBody>
      </p:sp>
      <p:sp>
        <p:nvSpPr>
          <p:cNvPr id="86" name="矩形 85"/>
          <p:cNvSpPr/>
          <p:nvPr/>
        </p:nvSpPr>
        <p:spPr>
          <a:xfrm>
            <a:off x="4720429" y="3773053"/>
            <a:ext cx="218262" cy="461665"/>
          </a:xfrm>
          <a:prstGeom prst="rect">
            <a:avLst/>
          </a:prstGeom>
        </p:spPr>
        <p:txBody>
          <a:bodyPr wrap="square">
            <a:spAutoFit/>
          </a:bodyPr>
          <a:lstStyle/>
          <a:p>
            <a:r>
              <a:rPr kumimoji="0" lang="en-US" altLang="zh-CN" sz="2400" dirty="0" smtClean="0">
                <a:solidFill>
                  <a:srgbClr val="0000FF"/>
                </a:solidFill>
                <a:latin typeface="Times New Roman" panose="02020603050405020304" pitchFamily="18" charset="0"/>
              </a:rPr>
              <a:t>c</a:t>
            </a:r>
            <a:endParaRPr lang="zh-CN" altLang="en-US" sz="2400" dirty="0">
              <a:solidFill>
                <a:srgbClr val="0000FF"/>
              </a:solidFill>
            </a:endParaRPr>
          </a:p>
        </p:txBody>
      </p:sp>
      <p:sp>
        <p:nvSpPr>
          <p:cNvPr id="87" name="内容占位符 2"/>
          <p:cNvSpPr txBox="1">
            <a:spLocks/>
          </p:cNvSpPr>
          <p:nvPr/>
        </p:nvSpPr>
        <p:spPr bwMode="auto">
          <a:xfrm>
            <a:off x="120592" y="953247"/>
            <a:ext cx="7702550" cy="863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eaLnBrk="1" hangingPunct="1">
              <a:buFont typeface="Wingdings" pitchFamily="2" charset="2"/>
              <a:buNone/>
            </a:pPr>
            <a:r>
              <a:rPr lang="en-US" altLang="zh-CN" sz="2800" b="1" kern="0" dirty="0" smtClean="0">
                <a:latin typeface="楷体_GB2312" pitchFamily="49" charset="-122"/>
                <a:ea typeface="楷体_GB2312" pitchFamily="49" charset="-122"/>
              </a:rPr>
              <a:t>3.</a:t>
            </a:r>
            <a:r>
              <a:rPr lang="zh-CN" altLang="en-US" sz="2800" b="1" kern="0" dirty="0" smtClean="0">
                <a:latin typeface="楷体_GB2312" pitchFamily="49" charset="-122"/>
                <a:ea typeface="楷体_GB2312" pitchFamily="49" charset="-122"/>
              </a:rPr>
              <a:t>状态空间图</a:t>
            </a:r>
          </a:p>
          <a:p>
            <a:pPr eaLnBrk="1" hangingPunct="1">
              <a:buFont typeface="Wingdings" pitchFamily="2" charset="2"/>
              <a:buNone/>
            </a:pPr>
            <a:r>
              <a:rPr lang="zh-CN" altLang="en-US" sz="2800" b="1" kern="0" dirty="0" smtClean="0">
                <a:latin typeface="楷体_GB2312" pitchFamily="49" charset="-122"/>
                <a:ea typeface="楷体_GB2312" pitchFamily="49" charset="-122"/>
              </a:rPr>
              <a:t>  </a:t>
            </a:r>
          </a:p>
        </p:txBody>
      </p:sp>
      <p:sp>
        <p:nvSpPr>
          <p:cNvPr id="88" name="文本框 87"/>
          <p:cNvSpPr txBox="1"/>
          <p:nvPr/>
        </p:nvSpPr>
        <p:spPr>
          <a:xfrm>
            <a:off x="158002" y="4524358"/>
            <a:ext cx="1521089" cy="461665"/>
          </a:xfrm>
          <a:prstGeom prst="rect">
            <a:avLst/>
          </a:prstGeom>
          <a:noFill/>
        </p:spPr>
        <p:txBody>
          <a:bodyPr wrap="square" rtlCol="0">
            <a:spAutoFit/>
          </a:bodyPr>
          <a:lstStyle/>
          <a:p>
            <a:r>
              <a:rPr lang="zh-CN" altLang="en-US" sz="2400" b="1" dirty="0" smtClean="0">
                <a:solidFill>
                  <a:srgbClr val="00B050"/>
                </a:solidFill>
              </a:rPr>
              <a:t>初始状态</a:t>
            </a:r>
            <a:endParaRPr lang="zh-CN" altLang="en-US" sz="2400" b="1" dirty="0">
              <a:solidFill>
                <a:srgbClr val="00B050"/>
              </a:solidFill>
            </a:endParaRPr>
          </a:p>
        </p:txBody>
      </p:sp>
      <p:sp>
        <p:nvSpPr>
          <p:cNvPr id="89" name="文本框 88"/>
          <p:cNvSpPr txBox="1"/>
          <p:nvPr/>
        </p:nvSpPr>
        <p:spPr>
          <a:xfrm>
            <a:off x="2812884" y="5589240"/>
            <a:ext cx="1521089" cy="461665"/>
          </a:xfrm>
          <a:prstGeom prst="rect">
            <a:avLst/>
          </a:prstGeom>
          <a:noFill/>
        </p:spPr>
        <p:txBody>
          <a:bodyPr wrap="square" rtlCol="0">
            <a:spAutoFit/>
          </a:bodyPr>
          <a:lstStyle/>
          <a:p>
            <a:r>
              <a:rPr lang="zh-CN" altLang="en-US" sz="2400" b="1" dirty="0" smtClean="0">
                <a:solidFill>
                  <a:srgbClr val="FF0000"/>
                </a:solidFill>
              </a:rPr>
              <a:t>目标状态</a:t>
            </a:r>
            <a:endParaRPr lang="zh-CN" altLang="en-US" sz="2400" b="1" dirty="0">
              <a:solidFill>
                <a:srgbClr val="FF0000"/>
              </a:solidFill>
            </a:endParaRPr>
          </a:p>
        </p:txBody>
      </p:sp>
      <p:sp>
        <p:nvSpPr>
          <p:cNvPr id="91" name="文本框 90"/>
          <p:cNvSpPr txBox="1"/>
          <p:nvPr/>
        </p:nvSpPr>
        <p:spPr>
          <a:xfrm>
            <a:off x="7511343" y="3218233"/>
            <a:ext cx="1521089" cy="830997"/>
          </a:xfrm>
          <a:prstGeom prst="rect">
            <a:avLst/>
          </a:prstGeom>
          <a:noFill/>
        </p:spPr>
        <p:txBody>
          <a:bodyPr wrap="square" rtlCol="0">
            <a:spAutoFit/>
          </a:bodyPr>
          <a:lstStyle/>
          <a:p>
            <a:r>
              <a:rPr lang="zh-CN" altLang="en-US" sz="2400" b="1" dirty="0" smtClean="0"/>
              <a:t>中间</a:t>
            </a:r>
            <a:endParaRPr lang="en-US" altLang="zh-CN" sz="2400" b="1" dirty="0" smtClean="0"/>
          </a:p>
          <a:p>
            <a:r>
              <a:rPr lang="zh-CN" altLang="en-US" sz="2400" b="1" dirty="0" smtClean="0"/>
              <a:t>状态</a:t>
            </a:r>
            <a:endParaRPr lang="zh-CN" altLang="en-US" sz="2400" b="1" dirty="0"/>
          </a:p>
        </p:txBody>
      </p:sp>
      <p:sp>
        <p:nvSpPr>
          <p:cNvPr id="92" name="文本框 91"/>
          <p:cNvSpPr txBox="1"/>
          <p:nvPr/>
        </p:nvSpPr>
        <p:spPr>
          <a:xfrm>
            <a:off x="2776830" y="1552849"/>
            <a:ext cx="1521089" cy="461665"/>
          </a:xfrm>
          <a:prstGeom prst="rect">
            <a:avLst/>
          </a:prstGeom>
          <a:noFill/>
        </p:spPr>
        <p:txBody>
          <a:bodyPr wrap="square" rtlCol="0">
            <a:spAutoFit/>
          </a:bodyPr>
          <a:lstStyle/>
          <a:p>
            <a:r>
              <a:rPr lang="zh-CN" altLang="en-US" sz="2400" b="1" dirty="0" smtClean="0">
                <a:solidFill>
                  <a:srgbClr val="FF0000"/>
                </a:solidFill>
              </a:rPr>
              <a:t>目标状态</a:t>
            </a:r>
            <a:endParaRPr lang="zh-CN" altLang="en-US" sz="2400" b="1" dirty="0">
              <a:solidFill>
                <a:srgbClr val="FF0000"/>
              </a:solidFill>
            </a:endParaRPr>
          </a:p>
        </p:txBody>
      </p:sp>
      <p:sp>
        <p:nvSpPr>
          <p:cNvPr id="93" name="矩形 92"/>
          <p:cNvSpPr/>
          <p:nvPr/>
        </p:nvSpPr>
        <p:spPr>
          <a:xfrm>
            <a:off x="7584355" y="2459544"/>
            <a:ext cx="1470279"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spcAft>
                <a:spcPts val="0"/>
              </a:spcAft>
            </a:pPr>
            <a:r>
              <a:rPr lang="en-US" altLang="zh-CN" sz="2400" kern="100" dirty="0" err="1">
                <a:solidFill>
                  <a:srgbClr val="000000"/>
                </a:solidFill>
                <a:latin typeface="Times New Roman" panose="02020603050405020304" pitchFamily="18" charset="0"/>
                <a:ea typeface="宋体" panose="02010600030101010101" pitchFamily="2" charset="-122"/>
              </a:rPr>
              <a:t>a→a→b</a:t>
            </a:r>
            <a:endParaRPr lang="en-US" altLang="zh-CN" sz="2400" kern="100" dirty="0">
              <a:solidFill>
                <a:srgbClr val="000000"/>
              </a:solidFill>
              <a:latin typeface="Times New Roman" panose="02020603050405020304" pitchFamily="18" charset="0"/>
              <a:ea typeface="宋体" panose="02010600030101010101" pitchFamily="2" charset="-122"/>
            </a:endParaRPr>
          </a:p>
          <a:p>
            <a:pPr algn="just">
              <a:spcAft>
                <a:spcPts val="0"/>
              </a:spcAft>
            </a:pPr>
            <a:r>
              <a:rPr lang="en-US" altLang="zh-CN" sz="2400" kern="100" dirty="0" err="1">
                <a:solidFill>
                  <a:srgbClr val="000000"/>
                </a:solidFill>
                <a:latin typeface="Times New Roman" panose="02020603050405020304" pitchFamily="18" charset="0"/>
                <a:ea typeface="宋体" panose="02010600030101010101" pitchFamily="2" charset="-122"/>
              </a:rPr>
              <a:t>a→b→a</a:t>
            </a:r>
            <a:endParaRPr lang="en-US" altLang="zh-CN" sz="2400" kern="100" dirty="0">
              <a:solidFill>
                <a:srgbClr val="000000"/>
              </a:solidFill>
              <a:latin typeface="Times New Roman" panose="02020603050405020304" pitchFamily="18" charset="0"/>
              <a:ea typeface="宋体" panose="02010600030101010101" pitchFamily="2" charset="-122"/>
            </a:endParaRPr>
          </a:p>
          <a:p>
            <a:pPr algn="just">
              <a:spcAft>
                <a:spcPts val="0"/>
              </a:spcAft>
            </a:pPr>
            <a:r>
              <a:rPr lang="en-US" altLang="zh-CN" sz="2400" kern="100" dirty="0" err="1">
                <a:solidFill>
                  <a:srgbClr val="000000"/>
                </a:solidFill>
                <a:latin typeface="Times New Roman" panose="02020603050405020304" pitchFamily="18" charset="0"/>
                <a:ea typeface="宋体" panose="02010600030101010101" pitchFamily="2" charset="-122"/>
              </a:rPr>
              <a:t>b→a→a</a:t>
            </a:r>
            <a:endParaRPr lang="en-US" altLang="zh-CN" sz="2400" kern="100" dirty="0">
              <a:solidFill>
                <a:srgbClr val="000000"/>
              </a:solidFill>
              <a:latin typeface="Times New Roman" panose="02020603050405020304" pitchFamily="18" charset="0"/>
              <a:ea typeface="宋体" panose="02010600030101010101" pitchFamily="2" charset="-122"/>
            </a:endParaRPr>
          </a:p>
          <a:p>
            <a:pPr algn="just">
              <a:spcAft>
                <a:spcPts val="0"/>
              </a:spcAft>
            </a:pPr>
            <a:r>
              <a:rPr lang="en-US" altLang="zh-CN" sz="2400" kern="100" dirty="0" err="1">
                <a:solidFill>
                  <a:srgbClr val="000000"/>
                </a:solidFill>
                <a:latin typeface="Times New Roman" panose="02020603050405020304" pitchFamily="18" charset="0"/>
                <a:ea typeface="宋体" panose="02010600030101010101" pitchFamily="2" charset="-122"/>
              </a:rPr>
              <a:t>b→b→b</a:t>
            </a:r>
            <a:endParaRPr lang="en-US" altLang="zh-CN" sz="2400" kern="100" dirty="0">
              <a:solidFill>
                <a:srgbClr val="000000"/>
              </a:solidFill>
              <a:latin typeface="Times New Roman" panose="02020603050405020304" pitchFamily="18" charset="0"/>
              <a:ea typeface="宋体" panose="02010600030101010101" pitchFamily="2" charset="-122"/>
            </a:endParaRPr>
          </a:p>
          <a:p>
            <a:pPr algn="just">
              <a:spcAft>
                <a:spcPts val="0"/>
              </a:spcAft>
            </a:pPr>
            <a:r>
              <a:rPr lang="en-US" altLang="zh-CN" sz="2400" kern="100" dirty="0" err="1">
                <a:solidFill>
                  <a:srgbClr val="000000"/>
                </a:solidFill>
                <a:latin typeface="Times New Roman" panose="02020603050405020304" pitchFamily="18" charset="0"/>
                <a:ea typeface="宋体" panose="02010600030101010101" pitchFamily="2" charset="-122"/>
              </a:rPr>
              <a:t>b→c→c</a:t>
            </a:r>
            <a:endParaRPr lang="en-US" altLang="zh-CN" sz="2400" kern="100" dirty="0">
              <a:solidFill>
                <a:srgbClr val="000000"/>
              </a:solidFill>
              <a:latin typeface="Times New Roman" panose="02020603050405020304" pitchFamily="18" charset="0"/>
              <a:ea typeface="宋体" panose="02010600030101010101" pitchFamily="2" charset="-122"/>
            </a:endParaRPr>
          </a:p>
          <a:p>
            <a:pPr algn="just">
              <a:spcAft>
                <a:spcPts val="0"/>
              </a:spcAft>
            </a:pPr>
            <a:r>
              <a:rPr lang="en-US" altLang="zh-CN" sz="2400" kern="100" dirty="0" err="1">
                <a:solidFill>
                  <a:srgbClr val="000000"/>
                </a:solidFill>
                <a:latin typeface="Times New Roman" panose="02020603050405020304" pitchFamily="18" charset="0"/>
                <a:ea typeface="宋体" panose="02010600030101010101" pitchFamily="2" charset="-122"/>
              </a:rPr>
              <a:t>c→b→c</a:t>
            </a:r>
            <a:endParaRPr lang="en-US" altLang="zh-CN" sz="2400" kern="100" dirty="0">
              <a:solidFill>
                <a:srgbClr val="000000"/>
              </a:solidFill>
              <a:latin typeface="Times New Roman" panose="02020603050405020304" pitchFamily="18" charset="0"/>
              <a:ea typeface="宋体" panose="02010600030101010101" pitchFamily="2" charset="-122"/>
            </a:endParaRPr>
          </a:p>
          <a:p>
            <a:pPr algn="just">
              <a:spcAft>
                <a:spcPts val="0"/>
              </a:spcAft>
            </a:pPr>
            <a:r>
              <a:rPr lang="en-US" altLang="zh-CN" sz="2400" kern="100" dirty="0" err="1">
                <a:solidFill>
                  <a:srgbClr val="000000"/>
                </a:solidFill>
                <a:latin typeface="Times New Roman" panose="02020603050405020304" pitchFamily="18" charset="0"/>
                <a:ea typeface="宋体" panose="02010600030101010101" pitchFamily="2" charset="-122"/>
              </a:rPr>
              <a:t>c→c→</a:t>
            </a:r>
            <a:r>
              <a:rPr lang="en-US" altLang="zh-CN" sz="2400" kern="100" dirty="0" err="1" smtClean="0">
                <a:solidFill>
                  <a:srgbClr val="000000"/>
                </a:solidFill>
                <a:latin typeface="Times New Roman" panose="02020603050405020304" pitchFamily="18" charset="0"/>
                <a:ea typeface="宋体" panose="02010600030101010101" pitchFamily="2" charset="-122"/>
              </a:rPr>
              <a:t>b</a:t>
            </a:r>
            <a:endParaRPr lang="zh-CN" altLang="zh-CN" sz="2400" kern="1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3135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8"/>
                                        </p:tgtEl>
                                        <p:attrNameLst>
                                          <p:attrName>style.visibility</p:attrName>
                                        </p:attrNameLst>
                                      </p:cBhvr>
                                      <p:to>
                                        <p:strVal val="visible"/>
                                      </p:to>
                                    </p:set>
                                    <p:anim calcmode="lin" valueType="num">
                                      <p:cBhvr additive="base">
                                        <p:cTn id="89" dur="500" fill="hold"/>
                                        <p:tgtEl>
                                          <p:spTgt spid="88"/>
                                        </p:tgtEl>
                                        <p:attrNameLst>
                                          <p:attrName>ppt_x</p:attrName>
                                        </p:attrNameLst>
                                      </p:cBhvr>
                                      <p:tavLst>
                                        <p:tav tm="0">
                                          <p:val>
                                            <p:strVal val="#ppt_x"/>
                                          </p:val>
                                        </p:tav>
                                        <p:tav tm="100000">
                                          <p:val>
                                            <p:strVal val="#ppt_x"/>
                                          </p:val>
                                        </p:tav>
                                      </p:tavLst>
                                    </p:anim>
                                    <p:anim calcmode="lin" valueType="num">
                                      <p:cBhvr additive="base">
                                        <p:cTn id="9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fade">
                                      <p:cBhvr>
                                        <p:cTn id="95" dur="1000"/>
                                        <p:tgtEl>
                                          <p:spTgt spid="92"/>
                                        </p:tgtEl>
                                      </p:cBhvr>
                                    </p:animEffect>
                                    <p:anim calcmode="lin" valueType="num">
                                      <p:cBhvr>
                                        <p:cTn id="96" dur="1000" fill="hold"/>
                                        <p:tgtEl>
                                          <p:spTgt spid="92"/>
                                        </p:tgtEl>
                                        <p:attrNameLst>
                                          <p:attrName>ppt_x</p:attrName>
                                        </p:attrNameLst>
                                      </p:cBhvr>
                                      <p:tavLst>
                                        <p:tav tm="0">
                                          <p:val>
                                            <p:strVal val="#ppt_x"/>
                                          </p:val>
                                        </p:tav>
                                        <p:tav tm="100000">
                                          <p:val>
                                            <p:strVal val="#ppt_x"/>
                                          </p:val>
                                        </p:tav>
                                      </p:tavLst>
                                    </p:anim>
                                    <p:anim calcmode="lin" valueType="num">
                                      <p:cBhvr>
                                        <p:cTn id="97" dur="1000" fill="hold"/>
                                        <p:tgtEl>
                                          <p:spTgt spid="9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fade">
                                      <p:cBhvr>
                                        <p:cTn id="100" dur="1000"/>
                                        <p:tgtEl>
                                          <p:spTgt spid="89"/>
                                        </p:tgtEl>
                                      </p:cBhvr>
                                    </p:animEffect>
                                    <p:anim calcmode="lin" valueType="num">
                                      <p:cBhvr>
                                        <p:cTn id="101" dur="1000" fill="hold"/>
                                        <p:tgtEl>
                                          <p:spTgt spid="89"/>
                                        </p:tgtEl>
                                        <p:attrNameLst>
                                          <p:attrName>ppt_x</p:attrName>
                                        </p:attrNameLst>
                                      </p:cBhvr>
                                      <p:tavLst>
                                        <p:tav tm="0">
                                          <p:val>
                                            <p:strVal val="#ppt_x"/>
                                          </p:val>
                                        </p:tav>
                                        <p:tav tm="100000">
                                          <p:val>
                                            <p:strVal val="#ppt_x"/>
                                          </p:val>
                                        </p:tav>
                                      </p:tavLst>
                                    </p:anim>
                                    <p:anim calcmode="lin" valueType="num">
                                      <p:cBhvr>
                                        <p:cTn id="102"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fade">
                                      <p:cBhvr>
                                        <p:cTn id="107" dur="1000"/>
                                        <p:tgtEl>
                                          <p:spTgt spid="91"/>
                                        </p:tgtEl>
                                      </p:cBhvr>
                                    </p:animEffect>
                                    <p:anim calcmode="lin" valueType="num">
                                      <p:cBhvr>
                                        <p:cTn id="108" dur="1000" fill="hold"/>
                                        <p:tgtEl>
                                          <p:spTgt spid="91"/>
                                        </p:tgtEl>
                                        <p:attrNameLst>
                                          <p:attrName>ppt_x</p:attrName>
                                        </p:attrNameLst>
                                      </p:cBhvr>
                                      <p:tavLst>
                                        <p:tav tm="0">
                                          <p:val>
                                            <p:strVal val="#ppt_x"/>
                                          </p:val>
                                        </p:tav>
                                        <p:tav tm="100000">
                                          <p:val>
                                            <p:strVal val="#ppt_x"/>
                                          </p:val>
                                        </p:tav>
                                      </p:tavLst>
                                    </p:anim>
                                    <p:anim calcmode="lin" valueType="num">
                                      <p:cBhvr>
                                        <p:cTn id="10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93"/>
                                        </p:tgtEl>
                                        <p:attrNameLst>
                                          <p:attrName>style.visibility</p:attrName>
                                        </p:attrNameLst>
                                      </p:cBhvr>
                                      <p:to>
                                        <p:strVal val="visible"/>
                                      </p:to>
                                    </p:set>
                                    <p:animEffect transition="in" filter="fade">
                                      <p:cBhvr>
                                        <p:cTn id="114" dur="1000"/>
                                        <p:tgtEl>
                                          <p:spTgt spid="93"/>
                                        </p:tgtEl>
                                      </p:cBhvr>
                                    </p:animEffect>
                                    <p:anim calcmode="lin" valueType="num">
                                      <p:cBhvr>
                                        <p:cTn id="115" dur="1000" fill="hold"/>
                                        <p:tgtEl>
                                          <p:spTgt spid="93"/>
                                        </p:tgtEl>
                                        <p:attrNameLst>
                                          <p:attrName>ppt_x</p:attrName>
                                        </p:attrNameLst>
                                      </p:cBhvr>
                                      <p:tavLst>
                                        <p:tav tm="0">
                                          <p:val>
                                            <p:strVal val="#ppt_x"/>
                                          </p:val>
                                        </p:tav>
                                        <p:tav tm="100000">
                                          <p:val>
                                            <p:strVal val="#ppt_x"/>
                                          </p:val>
                                        </p:tav>
                                      </p:tavLst>
                                    </p:anim>
                                    <p:anim calcmode="lin" valueType="num">
                                      <p:cBhvr>
                                        <p:cTn id="1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4" grpId="0" animBg="1"/>
      <p:bldP spid="15" grpId="0"/>
      <p:bldP spid="16" grpId="0" animBg="1"/>
      <p:bldP spid="17" grpId="0"/>
      <p:bldP spid="18" grpId="0" animBg="1"/>
      <p:bldP spid="19" grpId="0" animBg="1"/>
      <p:bldP spid="20" grpId="0"/>
      <p:bldP spid="21" grpId="0"/>
      <p:bldP spid="22" grpId="0" animBg="1"/>
      <p:bldP spid="23" grpId="0" animBg="1"/>
      <p:bldP spid="24" grpId="0"/>
      <p:bldP spid="25" grpId="0"/>
      <p:bldP spid="75" grpId="0"/>
      <p:bldP spid="76" grpId="0"/>
      <p:bldP spid="77" grpId="0"/>
      <p:bldP spid="78" grpId="0"/>
      <p:bldP spid="79" grpId="0"/>
      <p:bldP spid="80" grpId="0"/>
      <p:bldP spid="81" grpId="0"/>
      <p:bldP spid="82" grpId="0"/>
      <p:bldP spid="83" grpId="0"/>
      <p:bldP spid="84" grpId="0"/>
      <p:bldP spid="85" grpId="0"/>
      <p:bldP spid="86" grpId="0"/>
      <p:bldP spid="88" grpId="0"/>
      <p:bldP spid="89" grpId="0"/>
      <p:bldP spid="91" grpId="0"/>
      <p:bldP spid="92" grpId="0"/>
      <p:bldP spid="93"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body" idx="4294967295"/>
          </p:nvPr>
        </p:nvSpPr>
        <p:spPr>
          <a:xfrm>
            <a:off x="467544" y="1484784"/>
            <a:ext cx="8267700" cy="4648200"/>
          </a:xfrm>
        </p:spPr>
        <p:txBody>
          <a:bodyPr/>
          <a:lstStyle/>
          <a:p>
            <a:pPr>
              <a:lnSpc>
                <a:spcPct val="120000"/>
              </a:lnSpc>
              <a:spcAft>
                <a:spcPct val="20000"/>
              </a:spcAft>
            </a:pPr>
            <a:r>
              <a:rPr lang="zh-CN" altLang="en-US" sz="2800" b="1" dirty="0">
                <a:solidFill>
                  <a:schemeClr val="tx2"/>
                </a:solidFill>
                <a:latin typeface="Times New Roman" panose="02020603050405020304" pitchFamily="18" charset="0"/>
                <a:ea typeface="幼圆" panose="02010509060101010101" pitchFamily="49" charset="-122"/>
              </a:rPr>
              <a:t>语义网络法的不足：</a:t>
            </a:r>
          </a:p>
          <a:p>
            <a:pPr lvl="1">
              <a:lnSpc>
                <a:spcPct val="120000"/>
              </a:lnSpc>
              <a:spcAft>
                <a:spcPct val="20000"/>
              </a:spcAft>
              <a:buClr>
                <a:schemeClr val="hlink"/>
              </a:buClr>
              <a:buFont typeface="Wingdings" panose="05000000000000000000" pitchFamily="2" charset="2"/>
              <a:buChar char="ü"/>
            </a:pPr>
            <a:r>
              <a:rPr lang="zh-CN" altLang="en-US" sz="2400" b="1" dirty="0">
                <a:solidFill>
                  <a:srgbClr val="008000"/>
                </a:solidFill>
                <a:ea typeface="宋体" panose="02010600030101010101" pitchFamily="2" charset="-122"/>
              </a:rPr>
              <a:t>非严格性：</a:t>
            </a:r>
            <a:r>
              <a:rPr lang="zh-CN" altLang="en-US" sz="2400" b="1" dirty="0">
                <a:ea typeface="宋体" panose="02010600030101010101" pitchFamily="2" charset="-122"/>
              </a:rPr>
              <a:t>没有象谓词那样严格的形式表示体系，一个给定语义网络的含义完全依赖于处理程序对它所进行的解释，通过语义网络所实现的推理不能保证其正确性。</a:t>
            </a:r>
          </a:p>
          <a:p>
            <a:pPr lvl="1">
              <a:lnSpc>
                <a:spcPct val="120000"/>
              </a:lnSpc>
              <a:spcAft>
                <a:spcPct val="20000"/>
              </a:spcAft>
              <a:buClr>
                <a:schemeClr val="hlink"/>
              </a:buClr>
              <a:buFont typeface="Wingdings" panose="05000000000000000000" pitchFamily="2" charset="2"/>
              <a:buChar char="ü"/>
            </a:pPr>
            <a:r>
              <a:rPr lang="zh-CN" altLang="en-US" sz="2400" b="1" dirty="0">
                <a:solidFill>
                  <a:srgbClr val="008000"/>
                </a:solidFill>
                <a:ea typeface="宋体" panose="02010600030101010101" pitchFamily="2" charset="-122"/>
              </a:rPr>
              <a:t>复杂性：</a:t>
            </a:r>
            <a:r>
              <a:rPr lang="zh-CN" altLang="en-US" sz="2400" b="1" dirty="0">
                <a:ea typeface="宋体" panose="02010600030101010101" pitchFamily="2" charset="-122"/>
              </a:rPr>
              <a:t>语义网络表示知识的手段是多种多样的，这虽然对其表示带来了灵活性，但同时也由于表示形式的不一致，使得它的处理增加了复杂性。</a:t>
            </a:r>
            <a:r>
              <a:rPr lang="zh-CN" altLang="en-US" sz="2400" dirty="0">
                <a:solidFill>
                  <a:srgbClr val="0000CC"/>
                </a:solidFill>
                <a:ea typeface="宋体" panose="02010600030101010101" pitchFamily="2" charset="-122"/>
              </a:rPr>
              <a:t> </a:t>
            </a:r>
          </a:p>
          <a:p>
            <a:endParaRPr lang="zh-CN" altLang="en-US" dirty="0">
              <a:ea typeface="宋体" panose="02010600030101010101" pitchFamily="2" charset="-122"/>
            </a:endParaRPr>
          </a:p>
        </p:txBody>
      </p:sp>
    </p:spTree>
    <p:extLst>
      <p:ext uri="{BB962C8B-B14F-4D97-AF65-F5344CB8AC3E}">
        <p14:creationId xmlns:p14="http://schemas.microsoft.com/office/powerpoint/2010/main" val="111026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body" idx="4294967295"/>
          </p:nvPr>
        </p:nvSpPr>
        <p:spPr>
          <a:xfrm>
            <a:off x="179512" y="692696"/>
            <a:ext cx="8640960" cy="648072"/>
          </a:xfrm>
        </p:spPr>
        <p:txBody>
          <a:bodyPr>
            <a:normAutofit/>
          </a:bodyPr>
          <a:lstStyle/>
          <a:p>
            <a:r>
              <a:rPr lang="zh-CN" altLang="en-US" sz="2400" b="1" dirty="0">
                <a:solidFill>
                  <a:schemeClr val="tx2"/>
                </a:solidFill>
                <a:latin typeface="Times New Roman" panose="02020603050405020304" pitchFamily="18" charset="0"/>
                <a:ea typeface="幼圆" panose="02010509060101010101" pitchFamily="49" charset="-122"/>
              </a:rPr>
              <a:t>谓词逻辑与语义网络等效</a:t>
            </a:r>
          </a:p>
          <a:p>
            <a:endParaRPr lang="en-US" altLang="zh-CN" sz="2400" b="1" dirty="0">
              <a:solidFill>
                <a:schemeClr val="tx2"/>
              </a:solidFill>
              <a:latin typeface="Times New Roman" panose="02020603050405020304" pitchFamily="18" charset="0"/>
              <a:ea typeface="幼圆" panose="02010509060101010101" pitchFamily="49" charset="-122"/>
            </a:endParaRPr>
          </a:p>
          <a:p>
            <a:endParaRPr lang="en-US" altLang="zh-CN" sz="2400" b="1" dirty="0" smtClean="0">
              <a:solidFill>
                <a:schemeClr val="tx2"/>
              </a:solidFill>
              <a:latin typeface="Times New Roman" panose="02020603050405020304" pitchFamily="18" charset="0"/>
              <a:ea typeface="幼圆" panose="02010509060101010101" pitchFamily="49" charset="-122"/>
            </a:endParaRPr>
          </a:p>
          <a:p>
            <a:endParaRPr lang="en-US" altLang="zh-CN" sz="2400" b="1" dirty="0">
              <a:solidFill>
                <a:schemeClr val="tx2"/>
              </a:solidFill>
              <a:latin typeface="Times New Roman" panose="02020603050405020304" pitchFamily="18" charset="0"/>
              <a:ea typeface="幼圆" panose="02010509060101010101" pitchFamily="49" charset="-122"/>
            </a:endParaRPr>
          </a:p>
          <a:p>
            <a:endParaRPr lang="en-US" altLang="zh-CN" sz="2400" b="1" dirty="0">
              <a:solidFill>
                <a:schemeClr val="tx2"/>
              </a:solidFill>
              <a:latin typeface="Times New Roman" panose="02020603050405020304" pitchFamily="18" charset="0"/>
              <a:ea typeface="幼圆" panose="02010509060101010101" pitchFamily="49" charset="-122"/>
            </a:endParaRPr>
          </a:p>
        </p:txBody>
      </p:sp>
      <p:graphicFrame>
        <p:nvGraphicFramePr>
          <p:cNvPr id="16" name="Group 171"/>
          <p:cNvGraphicFramePr>
            <a:graphicFrameLocks/>
          </p:cNvGraphicFramePr>
          <p:nvPr>
            <p:extLst>
              <p:ext uri="{D42A27DB-BD31-4B8C-83A1-F6EECF244321}">
                <p14:modId xmlns:p14="http://schemas.microsoft.com/office/powerpoint/2010/main" val="1288407641"/>
              </p:ext>
            </p:extLst>
          </p:nvPr>
        </p:nvGraphicFramePr>
        <p:xfrm>
          <a:off x="916352" y="1124744"/>
          <a:ext cx="7586976" cy="2816256"/>
        </p:xfrm>
        <a:graphic>
          <a:graphicData uri="http://schemas.openxmlformats.org/drawingml/2006/table">
            <a:tbl>
              <a:tblPr/>
              <a:tblGrid>
                <a:gridCol w="1435734"/>
                <a:gridCol w="1245981"/>
                <a:gridCol w="1847430"/>
                <a:gridCol w="1190071"/>
                <a:gridCol w="1867760"/>
              </a:tblGrid>
              <a:tr h="387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隶书" panose="02010509060101010101" pitchFamily="49" charset="-122"/>
                          <a:ea typeface="隶书" panose="02010509060101010101" pitchFamily="49" charset="-122"/>
                          <a:cs typeface="+mn-cs"/>
                        </a:rPr>
                        <a:t>方法</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隶书" panose="02010509060101010101" pitchFamily="49" charset="-122"/>
                          <a:ea typeface="隶书" panose="02010509060101010101" pitchFamily="49" charset="-122"/>
                          <a:cs typeface="+mn-cs"/>
                        </a:rPr>
                        <a:t>初始问题</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隶书" panose="02010509060101010101" pitchFamily="49" charset="-122"/>
                          <a:ea typeface="隶书" panose="02010509060101010101" pitchFamily="49" charset="-122"/>
                          <a:cs typeface="+mn-cs"/>
                        </a:rPr>
                        <a:t>算符</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隶书" panose="02010509060101010101" pitchFamily="49" charset="-122"/>
                          <a:ea typeface="隶书" panose="02010509060101010101" pitchFamily="49" charset="-122"/>
                          <a:cs typeface="+mn-cs"/>
                        </a:rPr>
                        <a:t>目标</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隶书" panose="02010509060101010101" pitchFamily="49" charset="-122"/>
                          <a:ea typeface="隶书" panose="02010509060101010101" pitchFamily="49" charset="-122"/>
                          <a:cs typeface="+mn-cs"/>
                        </a:rPr>
                        <a:t>结果</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380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状态空间法</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状态</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算符</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目标状态</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解答路径</a:t>
                      </a:r>
                      <a:r>
                        <a:rPr kumimoji="0" lang="en-US" altLang="zh-CN"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(path)</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0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问题归约法</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节点</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弧</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节点</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解答树</a:t>
                      </a:r>
                      <a:r>
                        <a:rPr kumimoji="0" lang="en-US" altLang="zh-CN"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(tree)</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239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谓词逻辑法</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合式公式</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子句集</a:t>
                      </a:r>
                      <a:b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br>
                      <a:r>
                        <a:rPr kumimoji="0" lang="en-US" altLang="zh-CN"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(set of clause)</a:t>
                      </a:r>
                      <a:br>
                        <a:rPr kumimoji="0" lang="en-US" altLang="zh-CN"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b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置换合一</a:t>
                      </a:r>
                      <a:endParaRPr kumimoji="0" lang="en-US" altLang="zh-CN"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消解反演</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根节点</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消解反演树</a:t>
                      </a:r>
                      <a:endParaRPr kumimoji="0" lang="en-US" altLang="zh-CN"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（根节点为</a:t>
                      </a:r>
                      <a:r>
                        <a:rPr kumimoji="0" lang="en-US" altLang="zh-CN"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NIL</a:t>
                      </a: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a:t>
                      </a:r>
                      <a:endParaRPr kumimoji="0" lang="en-US" altLang="zh-CN"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endParaRP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44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语义网络法</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smtClean="0">
                          <a:ln>
                            <a:noFill/>
                          </a:ln>
                          <a:solidFill>
                            <a:schemeClr val="tx1"/>
                          </a:solidFill>
                          <a:effectLst/>
                          <a:latin typeface="Arial" panose="020B0604020202020204" pitchFamily="34" charset="0"/>
                          <a:ea typeface="宋体" panose="02010600030101010101" pitchFamily="2" charset="-122"/>
                          <a:cs typeface="+mn-cs"/>
                        </a:rPr>
                        <a:t>节点</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链</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目标网络</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1800" b="1"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rPr>
                        <a:t>语义网络</a:t>
                      </a:r>
                    </a:p>
                  </a:txBody>
                  <a:tcPr marL="65428" marR="654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7" name="Group 40"/>
          <p:cNvGrpSpPr>
            <a:grpSpLocks/>
          </p:cNvGrpSpPr>
          <p:nvPr/>
        </p:nvGrpSpPr>
        <p:grpSpPr bwMode="auto">
          <a:xfrm>
            <a:off x="1412898" y="5252138"/>
            <a:ext cx="5654427" cy="936104"/>
            <a:chOff x="960" y="3120"/>
            <a:chExt cx="3834" cy="768"/>
          </a:xfrm>
        </p:grpSpPr>
        <p:grpSp>
          <p:nvGrpSpPr>
            <p:cNvPr id="18" name="Group 30"/>
            <p:cNvGrpSpPr>
              <a:grpSpLocks/>
            </p:cNvGrpSpPr>
            <p:nvPr/>
          </p:nvGrpSpPr>
          <p:grpSpPr bwMode="auto">
            <a:xfrm>
              <a:off x="960" y="3552"/>
              <a:ext cx="3834" cy="336"/>
              <a:chOff x="960" y="3120"/>
              <a:chExt cx="3834" cy="336"/>
            </a:xfrm>
          </p:grpSpPr>
          <p:grpSp>
            <p:nvGrpSpPr>
              <p:cNvPr id="22" name="Group 31"/>
              <p:cNvGrpSpPr>
                <a:grpSpLocks/>
              </p:cNvGrpSpPr>
              <p:nvPr/>
            </p:nvGrpSpPr>
            <p:grpSpPr bwMode="auto">
              <a:xfrm>
                <a:off x="2136" y="3120"/>
                <a:ext cx="2658" cy="317"/>
                <a:chOff x="839" y="3067"/>
                <a:chExt cx="2658" cy="317"/>
              </a:xfrm>
            </p:grpSpPr>
            <p:sp>
              <p:nvSpPr>
                <p:cNvPr id="24" name="Rectangle 32"/>
                <p:cNvSpPr>
                  <a:spLocks noChangeArrowheads="1"/>
                </p:cNvSpPr>
                <p:nvPr/>
              </p:nvSpPr>
              <p:spPr bwMode="auto">
                <a:xfrm>
                  <a:off x="839" y="3158"/>
                  <a:ext cx="907" cy="22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LIMING</a:t>
                  </a:r>
                </a:p>
              </p:txBody>
            </p:sp>
            <p:sp>
              <p:nvSpPr>
                <p:cNvPr id="25" name="Rectangle 33"/>
                <p:cNvSpPr>
                  <a:spLocks noChangeArrowheads="1"/>
                </p:cNvSpPr>
                <p:nvPr/>
              </p:nvSpPr>
              <p:spPr bwMode="auto">
                <a:xfrm>
                  <a:off x="2544" y="3158"/>
                  <a:ext cx="953" cy="22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MAN</a:t>
                  </a:r>
                </a:p>
              </p:txBody>
            </p:sp>
            <p:sp>
              <p:nvSpPr>
                <p:cNvPr id="26" name="Line 34"/>
                <p:cNvSpPr>
                  <a:spLocks noChangeShapeType="1"/>
                </p:cNvSpPr>
                <p:nvPr/>
              </p:nvSpPr>
              <p:spPr bwMode="auto">
                <a:xfrm>
                  <a:off x="1746" y="3294"/>
                  <a:ext cx="77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35"/>
                <p:cNvSpPr txBox="1">
                  <a:spLocks noChangeArrowheads="1"/>
                </p:cNvSpPr>
                <p:nvPr/>
              </p:nvSpPr>
              <p:spPr bwMode="auto">
                <a:xfrm>
                  <a:off x="1791" y="3067"/>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宋体" panose="02010600030101010101" pitchFamily="2" charset="-122"/>
                    </a:rPr>
                    <a:t>      </a:t>
                  </a:r>
                  <a:r>
                    <a:rPr lang="en-US" altLang="zh-CN" b="1">
                      <a:ea typeface="宋体" panose="02010600030101010101" pitchFamily="2" charset="-122"/>
                    </a:rPr>
                    <a:t>ISA</a:t>
                  </a:r>
                </a:p>
              </p:txBody>
            </p:sp>
          </p:grpSp>
          <p:sp>
            <p:nvSpPr>
              <p:cNvPr id="23" name="Text Box 36"/>
              <p:cNvSpPr txBox="1">
                <a:spLocks noChangeArrowheads="1"/>
              </p:cNvSpPr>
              <p:nvPr/>
            </p:nvSpPr>
            <p:spPr bwMode="auto">
              <a:xfrm>
                <a:off x="960" y="316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隶书" panose="02010509060101010101" pitchFamily="49" charset="-122"/>
                    <a:ea typeface="隶书" panose="02010509060101010101" pitchFamily="49" charset="-122"/>
                  </a:rPr>
                  <a:t>语义网络</a:t>
                </a:r>
              </a:p>
            </p:txBody>
          </p:sp>
        </p:grpSp>
        <p:grpSp>
          <p:nvGrpSpPr>
            <p:cNvPr id="19" name="Group 37"/>
            <p:cNvGrpSpPr>
              <a:grpSpLocks/>
            </p:cNvGrpSpPr>
            <p:nvPr/>
          </p:nvGrpSpPr>
          <p:grpSpPr bwMode="auto">
            <a:xfrm>
              <a:off x="978" y="3120"/>
              <a:ext cx="3816" cy="288"/>
              <a:chOff x="978" y="3600"/>
              <a:chExt cx="3816" cy="288"/>
            </a:xfrm>
          </p:grpSpPr>
          <p:sp>
            <p:nvSpPr>
              <p:cNvPr id="20" name="Rectangle 38"/>
              <p:cNvSpPr>
                <a:spLocks noChangeArrowheads="1"/>
              </p:cNvSpPr>
              <p:nvPr/>
            </p:nvSpPr>
            <p:spPr bwMode="auto">
              <a:xfrm>
                <a:off x="2118" y="3600"/>
                <a:ext cx="2676"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anose="02010600030101010101" pitchFamily="2" charset="-122"/>
                  </a:rPr>
                  <a:t>ISA(LIMING,MAN)</a:t>
                </a:r>
                <a:r>
                  <a:rPr lang="zh-CN" altLang="en-US" b="1">
                    <a:ea typeface="宋体" panose="02010600030101010101" pitchFamily="2" charset="-122"/>
                  </a:rPr>
                  <a:t>或</a:t>
                </a:r>
                <a:r>
                  <a:rPr lang="en-US" altLang="zh-CN" b="1">
                    <a:ea typeface="宋体" panose="02010600030101010101" pitchFamily="2" charset="-122"/>
                  </a:rPr>
                  <a:t>MAN(LIMING)</a:t>
                </a:r>
              </a:p>
            </p:txBody>
          </p:sp>
          <p:sp>
            <p:nvSpPr>
              <p:cNvPr id="21" name="Text Box 39"/>
              <p:cNvSpPr txBox="1">
                <a:spLocks noChangeArrowheads="1"/>
              </p:cNvSpPr>
              <p:nvPr/>
            </p:nvSpPr>
            <p:spPr bwMode="auto">
              <a:xfrm>
                <a:off x="978" y="360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隶书" panose="02010509060101010101" pitchFamily="49" charset="-122"/>
                    <a:ea typeface="隶书" panose="02010509060101010101" pitchFamily="49" charset="-122"/>
                  </a:rPr>
                  <a:t>谓词逻辑</a:t>
                </a:r>
              </a:p>
            </p:txBody>
          </p:sp>
        </p:grpSp>
      </p:grpSp>
      <p:sp>
        <p:nvSpPr>
          <p:cNvPr id="28" name="矩形 27"/>
          <p:cNvSpPr/>
          <p:nvPr/>
        </p:nvSpPr>
        <p:spPr>
          <a:xfrm>
            <a:off x="611560" y="4185896"/>
            <a:ext cx="7746740" cy="830997"/>
          </a:xfrm>
          <a:prstGeom prst="rect">
            <a:avLst/>
          </a:prstGeom>
        </p:spPr>
        <p:txBody>
          <a:bodyPr wrap="square">
            <a:spAutoFit/>
          </a:bodyPr>
          <a:lstStyle/>
          <a:p>
            <a:pPr lvl="1">
              <a:buClr>
                <a:schemeClr val="hlink"/>
              </a:buClr>
              <a:buFont typeface="Wingdings" panose="05000000000000000000" pitchFamily="2" charset="2"/>
              <a:buChar char="ü"/>
            </a:pPr>
            <a:r>
              <a:rPr lang="zh-CN" altLang="en-US" sz="2400" b="1" dirty="0">
                <a:solidFill>
                  <a:srgbClr val="3E1D81"/>
                </a:solidFill>
              </a:rPr>
              <a:t>例如：</a:t>
            </a:r>
            <a:r>
              <a:rPr lang="zh-CN" altLang="en-US" sz="2400" b="1" dirty="0" smtClean="0">
                <a:solidFill>
                  <a:srgbClr val="3E1D81"/>
                </a:solidFill>
              </a:rPr>
              <a:t>用</a:t>
            </a:r>
            <a:r>
              <a:rPr lang="en-US" altLang="zh-CN" sz="2400" b="1" dirty="0" smtClean="0">
                <a:solidFill>
                  <a:srgbClr val="3E1D81"/>
                </a:solidFill>
              </a:rPr>
              <a:t>”Liming </a:t>
            </a:r>
            <a:r>
              <a:rPr lang="en-US" altLang="zh-CN" sz="2400" b="1" dirty="0">
                <a:solidFill>
                  <a:srgbClr val="3E1D81"/>
                </a:solidFill>
              </a:rPr>
              <a:t>is a man”</a:t>
            </a:r>
            <a:r>
              <a:rPr lang="zh-CN" altLang="en-US" sz="2400" b="1" dirty="0">
                <a:solidFill>
                  <a:srgbClr val="3E1D81"/>
                </a:solidFill>
              </a:rPr>
              <a:t>的语义网络和谓词逻辑表示说明谓词逻辑与语义网络的等效性。</a:t>
            </a:r>
            <a:endParaRPr lang="en-US" altLang="zh-CN" sz="2400" b="1" dirty="0">
              <a:solidFill>
                <a:srgbClr val="3E1D81"/>
              </a:solidFill>
              <a:latin typeface="Times New Roman" panose="02020603050405020304" pitchFamily="18" charset="0"/>
              <a:ea typeface="幼圆" panose="02010509060101010101" pitchFamily="49" charset="-122"/>
            </a:endParaRPr>
          </a:p>
        </p:txBody>
      </p:sp>
    </p:spTree>
    <p:extLst>
      <p:ext uri="{BB962C8B-B14F-4D97-AF65-F5344CB8AC3E}">
        <p14:creationId xmlns:p14="http://schemas.microsoft.com/office/powerpoint/2010/main" val="95664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Effect transition="in" filter="fade">
                                      <p:cBhvr>
                                        <p:cTn id="7" dur="1000"/>
                                        <p:tgtEl>
                                          <p:spTgt spid="505859">
                                            <p:txEl>
                                              <p:pRg st="0" end="0"/>
                                            </p:txEl>
                                          </p:spTgt>
                                        </p:tgtEl>
                                      </p:cBhvr>
                                    </p:animEffect>
                                    <p:anim calcmode="lin" valueType="num">
                                      <p:cBhvr>
                                        <p:cTn id="8" dur="1000" fill="hold"/>
                                        <p:tgtEl>
                                          <p:spTgt spid="5058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58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084168" y="4161507"/>
            <a:ext cx="2872552" cy="2326318"/>
          </a:xfrm>
          <a:prstGeom prst="rect">
            <a:avLst/>
          </a:prstGeom>
        </p:spPr>
      </p:pic>
      <p:sp>
        <p:nvSpPr>
          <p:cNvPr id="2" name="矩形 1"/>
          <p:cNvSpPr/>
          <p:nvPr/>
        </p:nvSpPr>
        <p:spPr>
          <a:xfrm>
            <a:off x="0" y="980728"/>
            <a:ext cx="8722171" cy="3410164"/>
          </a:xfrm>
          <a:prstGeom prst="rect">
            <a:avLst/>
          </a:prstGeom>
        </p:spPr>
        <p:txBody>
          <a:bodyPr wrap="square">
            <a:spAutoFit/>
          </a:bodyPr>
          <a:lstStyle/>
          <a:p>
            <a:pPr lvl="1" indent="-342900">
              <a:lnSpc>
                <a:spcPct val="120000"/>
              </a:lnSpc>
              <a:spcAft>
                <a:spcPct val="20000"/>
              </a:spcAft>
              <a:buClr>
                <a:schemeClr val="hlink"/>
              </a:buClr>
              <a:buFont typeface="Wingdings" panose="05000000000000000000" pitchFamily="2" charset="2"/>
              <a:buChar char="ü"/>
            </a:pPr>
            <a:r>
              <a:rPr lang="zh-CN" altLang="en-US" sz="2200" b="1" dirty="0">
                <a:latin typeface="Times New Roman" panose="02020603050405020304" pitchFamily="18" charset="0"/>
              </a:rPr>
              <a:t>知识</a:t>
            </a:r>
            <a:r>
              <a:rPr lang="zh-CN" altLang="en-US" sz="2200" b="1" dirty="0" smtClean="0">
                <a:latin typeface="Times New Roman" panose="02020603050405020304" pitchFamily="18" charset="0"/>
              </a:rPr>
              <a:t>图谱</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Knowledge Graph</a:t>
            </a:r>
            <a:r>
              <a:rPr lang="zh-CN" altLang="en-US" sz="2200" b="1" dirty="0">
                <a:latin typeface="Times New Roman" panose="02020603050405020304" pitchFamily="18" charset="0"/>
              </a:rPr>
              <a:t>）</a:t>
            </a:r>
            <a:r>
              <a:rPr lang="zh-CN" altLang="en-US" sz="2200" b="1" dirty="0" smtClean="0">
                <a:latin typeface="Times New Roman" panose="02020603050405020304" pitchFamily="18" charset="0"/>
              </a:rPr>
              <a:t>本质</a:t>
            </a:r>
            <a:r>
              <a:rPr lang="zh-CN" altLang="en-US" sz="2200" b="1" dirty="0">
                <a:latin typeface="Times New Roman" panose="02020603050405020304" pitchFamily="18" charset="0"/>
              </a:rPr>
              <a:t>上是语义网络，是一种基于图的</a:t>
            </a:r>
            <a:r>
              <a:rPr lang="zh-CN" altLang="en-US" sz="2200" b="1" dirty="0" smtClean="0">
                <a:latin typeface="Times New Roman" panose="02020603050405020304" pitchFamily="18" charset="0"/>
              </a:rPr>
              <a:t>数据结构。知识</a:t>
            </a:r>
            <a:r>
              <a:rPr lang="zh-CN" altLang="en-US" sz="2200" b="1" dirty="0">
                <a:latin typeface="Times New Roman" panose="02020603050405020304" pitchFamily="18" charset="0"/>
              </a:rPr>
              <a:t>图谱是关系的最有效的表示方式。通俗地讲，知识图谱就是把所有不同种类的信息（</a:t>
            </a:r>
            <a:r>
              <a:rPr lang="en-US" altLang="zh-CN" sz="2200" b="1" dirty="0">
                <a:latin typeface="Times New Roman" panose="02020603050405020304" pitchFamily="18" charset="0"/>
              </a:rPr>
              <a:t>Heterogeneous Information</a:t>
            </a:r>
            <a:r>
              <a:rPr lang="zh-CN" altLang="en-US" sz="2200" b="1" dirty="0">
                <a:latin typeface="Times New Roman" panose="02020603050405020304" pitchFamily="18" charset="0"/>
              </a:rPr>
              <a:t>）连接在一起而得到的一个关系网络。知识图谱提供了从“关系”的角度去分析问题的能力</a:t>
            </a:r>
            <a:r>
              <a:rPr lang="zh-CN" altLang="en-US" sz="2200" b="1" dirty="0" smtClean="0">
                <a:latin typeface="Times New Roman" panose="02020603050405020304" pitchFamily="18" charset="0"/>
              </a:rPr>
              <a:t>。</a:t>
            </a:r>
            <a:endParaRPr lang="en-US" altLang="zh-CN" sz="2200" b="1" dirty="0" smtClean="0">
              <a:latin typeface="Times New Roman" panose="02020603050405020304" pitchFamily="18" charset="0"/>
            </a:endParaRPr>
          </a:p>
          <a:p>
            <a:pPr lvl="1" indent="-342900">
              <a:lnSpc>
                <a:spcPct val="120000"/>
              </a:lnSpc>
              <a:spcAft>
                <a:spcPct val="20000"/>
              </a:spcAft>
              <a:buClr>
                <a:schemeClr val="hlink"/>
              </a:buClr>
              <a:buFont typeface="Wingdings" panose="05000000000000000000" pitchFamily="2" charset="2"/>
              <a:buChar char="ü"/>
            </a:pPr>
            <a:r>
              <a:rPr lang="zh-CN" altLang="en-US" sz="2200" b="1" dirty="0" smtClean="0">
                <a:latin typeface="Times New Roman" panose="02020603050405020304" pitchFamily="18" charset="0"/>
              </a:rPr>
              <a:t>知识图谱的</a:t>
            </a:r>
            <a:r>
              <a:rPr lang="zh-CN" altLang="en-US" sz="2200" b="1" dirty="0">
                <a:latin typeface="Times New Roman" panose="02020603050405020304" pitchFamily="18" charset="0"/>
              </a:rPr>
              <a:t>概念由谷歌 </a:t>
            </a:r>
            <a:r>
              <a:rPr lang="en-US" altLang="zh-CN" sz="2200" b="1" dirty="0">
                <a:latin typeface="Times New Roman" panose="02020603050405020304" pitchFamily="18" charset="0"/>
              </a:rPr>
              <a:t>2012 </a:t>
            </a:r>
            <a:r>
              <a:rPr lang="zh-CN" altLang="en-US" sz="2200" b="1" dirty="0">
                <a:latin typeface="Times New Roman" panose="02020603050405020304" pitchFamily="18" charset="0"/>
              </a:rPr>
              <a:t>年正式提出，旨在实现更智能的搜索引擎，并且于 </a:t>
            </a:r>
            <a:r>
              <a:rPr lang="en-US" altLang="zh-CN" sz="2200" b="1" dirty="0">
                <a:latin typeface="Times New Roman" panose="02020603050405020304" pitchFamily="18" charset="0"/>
              </a:rPr>
              <a:t>2013 </a:t>
            </a:r>
            <a:r>
              <a:rPr lang="zh-CN" altLang="en-US" sz="2200" b="1" dirty="0">
                <a:latin typeface="Times New Roman" panose="02020603050405020304" pitchFamily="18" charset="0"/>
              </a:rPr>
              <a:t>年以后开始在学术界和业界普及，并在智能问答、情报分析、反欺诈等应用中发挥重要作用。</a:t>
            </a:r>
          </a:p>
        </p:txBody>
      </p:sp>
      <p:sp>
        <p:nvSpPr>
          <p:cNvPr id="4" name="矩形 3"/>
          <p:cNvSpPr/>
          <p:nvPr/>
        </p:nvSpPr>
        <p:spPr>
          <a:xfrm>
            <a:off x="6588224" y="116632"/>
            <a:ext cx="1422184" cy="461665"/>
          </a:xfrm>
          <a:prstGeom prst="rect">
            <a:avLst/>
          </a:prstGeom>
        </p:spPr>
        <p:txBody>
          <a:bodyPr wrap="none">
            <a:spAutoFit/>
          </a:bodyPr>
          <a:lstStyle/>
          <a:p>
            <a:r>
              <a:rPr lang="zh-CN" altLang="en-US" sz="2400" b="1" dirty="0">
                <a:latin typeface="Times New Roman" panose="02020603050405020304" pitchFamily="18" charset="0"/>
              </a:rPr>
              <a:t>知识图谱</a:t>
            </a:r>
            <a:endParaRPr lang="zh-CN" altLang="en-US" sz="2400" dirty="0"/>
          </a:p>
        </p:txBody>
      </p:sp>
    </p:spTree>
    <p:extLst>
      <p:ext uri="{BB962C8B-B14F-4D97-AF65-F5344CB8AC3E}">
        <p14:creationId xmlns:p14="http://schemas.microsoft.com/office/powerpoint/2010/main" val="200499447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49149" y="1287780"/>
            <a:ext cx="7795260" cy="4060031"/>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zh-CN" sz="1950" dirty="0">
                <a:latin typeface="黑体" panose="02010609060101010101" pitchFamily="49" charset="-122"/>
                <a:ea typeface="黑体" panose="02010609060101010101" pitchFamily="49" charset="-122"/>
              </a:rPr>
              <a:t>知识图谱</a:t>
            </a:r>
            <a:r>
              <a:rPr lang="zh-CN" altLang="zh-CN" sz="1950" dirty="0">
                <a:solidFill>
                  <a:srgbClr val="FF0000"/>
                </a:solidFill>
                <a:latin typeface="黑体" panose="02010609060101010101" pitchFamily="49" charset="-122"/>
                <a:ea typeface="黑体" panose="02010609060101010101" pitchFamily="49" charset="-122"/>
              </a:rPr>
              <a:t>旨在描述真实世界中存在的各种实体或概念</a:t>
            </a:r>
            <a:r>
              <a:rPr lang="zh-CN" altLang="en-US" sz="1950" dirty="0">
                <a:solidFill>
                  <a:srgbClr val="FF0000"/>
                </a:solidFill>
                <a:latin typeface="黑体" panose="02010609060101010101" pitchFamily="49" charset="-122"/>
                <a:ea typeface="黑体" panose="02010609060101010101" pitchFamily="49" charset="-122"/>
              </a:rPr>
              <a:t>及其关系</a:t>
            </a:r>
            <a:r>
              <a:rPr lang="zh-CN" altLang="en-US" sz="1950" dirty="0">
                <a:latin typeface="黑体" panose="02010609060101010101" pitchFamily="49" charset="-122"/>
                <a:ea typeface="黑体" panose="02010609060101010101" pitchFamily="49" charset="-122"/>
              </a:rPr>
              <a:t>，一般用三元组表示</a:t>
            </a:r>
            <a:endParaRPr lang="en-US" altLang="zh-CN" sz="1950" dirty="0">
              <a:latin typeface="黑体" panose="02010609060101010101" pitchFamily="49" charset="-122"/>
              <a:ea typeface="黑体" panose="02010609060101010101" pitchFamily="49" charset="-122"/>
            </a:endParaRPr>
          </a:p>
          <a:p>
            <a:r>
              <a:rPr lang="zh-CN" altLang="zh-CN" sz="1950" dirty="0">
                <a:latin typeface="黑体" panose="02010609060101010101" pitchFamily="49" charset="-122"/>
                <a:ea typeface="黑体" panose="02010609060101010101" pitchFamily="49" charset="-122"/>
              </a:rPr>
              <a:t>知识图谱亦可被看作是一张巨大的图，节点表示实体或概念，边则由属性或关系构成</a:t>
            </a:r>
            <a:endParaRPr lang="zh-CN" altLang="en-US" sz="1950" dirty="0">
              <a:latin typeface="黑体" panose="02010609060101010101" pitchFamily="49" charset="-122"/>
              <a:ea typeface="黑体" panose="02010609060101010101" pitchFamily="49" charset="-122"/>
            </a:endParaRPr>
          </a:p>
        </p:txBody>
      </p:sp>
      <p:grpSp>
        <p:nvGrpSpPr>
          <p:cNvPr id="4" name="组合 3"/>
          <p:cNvGrpSpPr/>
          <p:nvPr/>
        </p:nvGrpSpPr>
        <p:grpSpPr>
          <a:xfrm>
            <a:off x="1163011" y="2852936"/>
            <a:ext cx="6881398" cy="2988217"/>
            <a:chOff x="2220391" y="2281608"/>
            <a:chExt cx="6816101" cy="4046975"/>
          </a:xfrm>
        </p:grpSpPr>
        <p:grpSp>
          <p:nvGrpSpPr>
            <p:cNvPr id="5" name="组合 4"/>
            <p:cNvGrpSpPr/>
            <p:nvPr/>
          </p:nvGrpSpPr>
          <p:grpSpPr>
            <a:xfrm>
              <a:off x="2220391" y="2281608"/>
              <a:ext cx="6816101" cy="4046975"/>
              <a:chOff x="61303" y="1578966"/>
              <a:chExt cx="7967081" cy="4730354"/>
            </a:xfrm>
          </p:grpSpPr>
          <p:sp>
            <p:nvSpPr>
              <p:cNvPr id="14" name="椭圆 13"/>
              <p:cNvSpPr/>
              <p:nvPr/>
            </p:nvSpPr>
            <p:spPr>
              <a:xfrm>
                <a:off x="2411760" y="2581932"/>
                <a:ext cx="648072" cy="648072"/>
              </a:xfrm>
              <a:prstGeom prst="ellipse">
                <a:avLst/>
              </a:prstGeom>
              <a:solidFill>
                <a:schemeClr val="accent2">
                  <a:lumMod val="75000"/>
                </a:schemeClr>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中国</a:t>
                </a:r>
              </a:p>
            </p:txBody>
          </p:sp>
          <p:sp>
            <p:nvSpPr>
              <p:cNvPr id="15" name="椭圆 14"/>
              <p:cNvSpPr/>
              <p:nvPr/>
            </p:nvSpPr>
            <p:spPr>
              <a:xfrm>
                <a:off x="3995936" y="2584826"/>
                <a:ext cx="648072" cy="648072"/>
              </a:xfrm>
              <a:prstGeom prst="ellipse">
                <a:avLst/>
              </a:prstGeom>
              <a:solidFill>
                <a:srgbClr val="00B050"/>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国家</a:t>
                </a:r>
              </a:p>
            </p:txBody>
          </p:sp>
          <p:sp>
            <p:nvSpPr>
              <p:cNvPr id="16" name="椭圆 15"/>
              <p:cNvSpPr/>
              <p:nvPr/>
            </p:nvSpPr>
            <p:spPr>
              <a:xfrm>
                <a:off x="4205408" y="3665174"/>
                <a:ext cx="648072" cy="648072"/>
              </a:xfrm>
              <a:prstGeom prst="ellipse">
                <a:avLst/>
              </a:prstGeom>
              <a:solidFill>
                <a:schemeClr val="accent2">
                  <a:lumMod val="75000"/>
                </a:schemeClr>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美国</a:t>
                </a:r>
              </a:p>
            </p:txBody>
          </p:sp>
          <p:sp>
            <p:nvSpPr>
              <p:cNvPr id="17" name="椭圆 16"/>
              <p:cNvSpPr/>
              <p:nvPr/>
            </p:nvSpPr>
            <p:spPr>
              <a:xfrm>
                <a:off x="5292080" y="2676840"/>
                <a:ext cx="648072" cy="648072"/>
              </a:xfrm>
              <a:prstGeom prst="ellipse">
                <a:avLst/>
              </a:prstGeom>
              <a:solidFill>
                <a:schemeClr val="accent2">
                  <a:lumMod val="75000"/>
                </a:schemeClr>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日本</a:t>
                </a:r>
              </a:p>
            </p:txBody>
          </p:sp>
          <p:sp>
            <p:nvSpPr>
              <p:cNvPr id="18" name="椭圆 17"/>
              <p:cNvSpPr/>
              <p:nvPr/>
            </p:nvSpPr>
            <p:spPr>
              <a:xfrm>
                <a:off x="4758572" y="1694388"/>
                <a:ext cx="648072" cy="648072"/>
              </a:xfrm>
              <a:prstGeom prst="ellipse">
                <a:avLst/>
              </a:prstGeom>
              <a:solidFill>
                <a:schemeClr val="accent2">
                  <a:lumMod val="75000"/>
                </a:schemeClr>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英国</a:t>
                </a:r>
              </a:p>
            </p:txBody>
          </p:sp>
          <p:cxnSp>
            <p:nvCxnSpPr>
              <p:cNvPr id="19" name="直接连接符 18"/>
              <p:cNvCxnSpPr>
                <a:stCxn id="14" idx="6"/>
                <a:endCxn id="15" idx="2"/>
              </p:cNvCxnSpPr>
              <p:nvPr/>
            </p:nvCxnSpPr>
            <p:spPr>
              <a:xfrm>
                <a:off x="3059832" y="2905968"/>
                <a:ext cx="936104" cy="289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6" idx="0"/>
                <a:endCxn id="15" idx="4"/>
              </p:cNvCxnSpPr>
              <p:nvPr/>
            </p:nvCxnSpPr>
            <p:spPr>
              <a:xfrm flipH="1" flipV="1">
                <a:off x="4319972" y="3232898"/>
                <a:ext cx="209472" cy="43227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6"/>
                <a:endCxn id="17" idx="2"/>
              </p:cNvCxnSpPr>
              <p:nvPr/>
            </p:nvCxnSpPr>
            <p:spPr>
              <a:xfrm>
                <a:off x="4644008" y="2908862"/>
                <a:ext cx="648072" cy="9201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5" idx="7"/>
                <a:endCxn id="18" idx="3"/>
              </p:cNvCxnSpPr>
              <p:nvPr/>
            </p:nvCxnSpPr>
            <p:spPr>
              <a:xfrm flipV="1">
                <a:off x="4549100" y="2247551"/>
                <a:ext cx="304380" cy="43218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456944" y="3301561"/>
                <a:ext cx="648072" cy="648072"/>
              </a:xfrm>
              <a:prstGeom prst="ellipse">
                <a:avLst/>
              </a:prstGeom>
              <a:solidFill>
                <a:srgbClr val="0072C8"/>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北京</a:t>
                </a:r>
              </a:p>
            </p:txBody>
          </p:sp>
          <p:sp>
            <p:nvSpPr>
              <p:cNvPr id="24" name="椭圆 23"/>
              <p:cNvSpPr/>
              <p:nvPr/>
            </p:nvSpPr>
            <p:spPr>
              <a:xfrm>
                <a:off x="1869979" y="1578966"/>
                <a:ext cx="848276" cy="699634"/>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9,634,057</a:t>
                </a:r>
              </a:p>
              <a:p>
                <a:pPr algn="ctr">
                  <a:lnSpc>
                    <a:spcPct val="125000"/>
                  </a:lnSpc>
                </a:pPr>
                <a:r>
                  <a:rPr lang="zh-CN" altLang="en-US" sz="750" dirty="0">
                    <a:latin typeface="微软雅黑" pitchFamily="34" charset="-122"/>
                    <a:ea typeface="微软雅黑" pitchFamily="34" charset="-122"/>
                  </a:rPr>
                  <a:t>平方公里</a:t>
                </a:r>
              </a:p>
            </p:txBody>
          </p:sp>
          <p:sp>
            <p:nvSpPr>
              <p:cNvPr id="25" name="椭圆 24"/>
              <p:cNvSpPr/>
              <p:nvPr/>
            </p:nvSpPr>
            <p:spPr>
              <a:xfrm>
                <a:off x="1166818" y="2416188"/>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spcAft>
                    <a:spcPts val="0"/>
                  </a:spcAft>
                </a:pPr>
                <a:r>
                  <a:rPr lang="en-US" altLang="zh-CN" sz="750" kern="100" dirty="0">
                    <a:latin typeface="微软雅黑" pitchFamily="34" charset="-122"/>
                    <a:ea typeface="微软雅黑" pitchFamily="34" charset="-122"/>
                  </a:rPr>
                  <a:t>13.5404</a:t>
                </a:r>
              </a:p>
              <a:p>
                <a:pPr algn="ctr">
                  <a:spcAft>
                    <a:spcPts val="0"/>
                  </a:spcAft>
                </a:pPr>
                <a:r>
                  <a:rPr lang="zh-CN" altLang="zh-CN" sz="750" kern="100" dirty="0">
                    <a:latin typeface="微软雅黑" pitchFamily="34" charset="-122"/>
                    <a:ea typeface="微软雅黑" pitchFamily="34" charset="-122"/>
                  </a:rPr>
                  <a:t>亿</a:t>
                </a:r>
              </a:p>
            </p:txBody>
          </p:sp>
          <p:cxnSp>
            <p:nvCxnSpPr>
              <p:cNvPr id="26" name="直接连接符 25"/>
              <p:cNvCxnSpPr>
                <a:stCxn id="24" idx="4"/>
                <a:endCxn id="14" idx="1"/>
              </p:cNvCxnSpPr>
              <p:nvPr/>
            </p:nvCxnSpPr>
            <p:spPr>
              <a:xfrm>
                <a:off x="2294117" y="2278600"/>
                <a:ext cx="212551" cy="3982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5" idx="6"/>
                <a:endCxn id="14" idx="2"/>
              </p:cNvCxnSpPr>
              <p:nvPr/>
            </p:nvCxnSpPr>
            <p:spPr>
              <a:xfrm>
                <a:off x="1814889" y="2740224"/>
                <a:ext cx="596871" cy="16574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3" idx="7"/>
                <a:endCxn id="14" idx="3"/>
              </p:cNvCxnSpPr>
              <p:nvPr/>
            </p:nvCxnSpPr>
            <p:spPr>
              <a:xfrm flipV="1">
                <a:off x="2010108" y="3135096"/>
                <a:ext cx="496560" cy="26137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323528" y="3949633"/>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2069.3</a:t>
                </a:r>
              </a:p>
              <a:p>
                <a:pPr algn="ctr">
                  <a:lnSpc>
                    <a:spcPct val="125000"/>
                  </a:lnSpc>
                </a:pPr>
                <a:r>
                  <a:rPr lang="zh-CN" altLang="en-US" sz="750" dirty="0">
                    <a:latin typeface="微软雅黑" pitchFamily="34" charset="-122"/>
                    <a:ea typeface="微软雅黑" pitchFamily="34" charset="-122"/>
                  </a:rPr>
                  <a:t>万</a:t>
                </a:r>
              </a:p>
            </p:txBody>
          </p:sp>
          <p:sp>
            <p:nvSpPr>
              <p:cNvPr id="30" name="椭圆 29"/>
              <p:cNvSpPr/>
              <p:nvPr/>
            </p:nvSpPr>
            <p:spPr>
              <a:xfrm>
                <a:off x="1338322" y="4463634"/>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spcAft>
                    <a:spcPts val="0"/>
                  </a:spcAft>
                </a:pPr>
                <a:r>
                  <a:rPr lang="zh-CN" altLang="en-US" sz="750" kern="100" dirty="0">
                    <a:solidFill>
                      <a:schemeClr val="dk1"/>
                    </a:solidFill>
                    <a:latin typeface="微软雅黑" pitchFamily="34" charset="-122"/>
                    <a:ea typeface="微软雅黑" pitchFamily="34" charset="-122"/>
                  </a:rPr>
                  <a:t>北纬</a:t>
                </a:r>
                <a:endParaRPr lang="en-US" altLang="zh-CN" sz="750" kern="100" dirty="0">
                  <a:solidFill>
                    <a:schemeClr val="dk1"/>
                  </a:solidFill>
                  <a:latin typeface="微软雅黑" pitchFamily="34" charset="-122"/>
                  <a:ea typeface="微软雅黑" pitchFamily="34" charset="-122"/>
                </a:endParaRPr>
              </a:p>
              <a:p>
                <a:pPr algn="ctr">
                  <a:spcAft>
                    <a:spcPts val="0"/>
                  </a:spcAft>
                </a:pPr>
                <a:r>
                  <a:rPr lang="en-US" altLang="zh-CN" sz="750" kern="100" dirty="0">
                    <a:solidFill>
                      <a:schemeClr val="dk1"/>
                    </a:solidFill>
                    <a:latin typeface="微软雅黑" pitchFamily="34" charset="-122"/>
                    <a:ea typeface="微软雅黑" pitchFamily="34" charset="-122"/>
                  </a:rPr>
                  <a:t>38</a:t>
                </a:r>
                <a:r>
                  <a:rPr lang="en-US" altLang="zh-CN" sz="750" dirty="0">
                    <a:solidFill>
                      <a:schemeClr val="dk1"/>
                    </a:solidFill>
                    <a:latin typeface="微软雅黑" pitchFamily="34" charset="-122"/>
                    <a:ea typeface="微软雅黑" pitchFamily="34" charset="-122"/>
                  </a:rPr>
                  <a:t>°</a:t>
                </a:r>
                <a:r>
                  <a:rPr lang="en-US" altLang="zh-CN" sz="750" kern="100" dirty="0">
                    <a:solidFill>
                      <a:schemeClr val="dk1"/>
                    </a:solidFill>
                    <a:latin typeface="微软雅黑" pitchFamily="34" charset="-122"/>
                    <a:ea typeface="微软雅黑" pitchFamily="34" charset="-122"/>
                  </a:rPr>
                  <a:t>56</a:t>
                </a:r>
                <a:r>
                  <a:rPr lang="en-US" altLang="zh-CN" sz="750" dirty="0">
                    <a:solidFill>
                      <a:schemeClr val="dk1"/>
                    </a:solidFill>
                    <a:latin typeface="微软雅黑" pitchFamily="34" charset="-122"/>
                    <a:ea typeface="微软雅黑" pitchFamily="34" charset="-122"/>
                  </a:rPr>
                  <a:t>'</a:t>
                </a:r>
                <a:endParaRPr lang="zh-CN" altLang="zh-CN" sz="750" kern="100" dirty="0">
                  <a:solidFill>
                    <a:schemeClr val="dk1"/>
                  </a:solidFill>
                  <a:latin typeface="微软雅黑" pitchFamily="34" charset="-122"/>
                  <a:ea typeface="微软雅黑" pitchFamily="34" charset="-122"/>
                </a:endParaRPr>
              </a:p>
            </p:txBody>
          </p:sp>
          <p:sp>
            <p:nvSpPr>
              <p:cNvPr id="31" name="椭圆 30"/>
              <p:cNvSpPr/>
              <p:nvPr/>
            </p:nvSpPr>
            <p:spPr>
              <a:xfrm>
                <a:off x="2394219" y="4166430"/>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spcAft>
                    <a:spcPts val="0"/>
                  </a:spcAft>
                </a:pPr>
                <a:r>
                  <a:rPr lang="zh-CN" altLang="en-US" sz="750" kern="100" dirty="0">
                    <a:solidFill>
                      <a:schemeClr val="dk1"/>
                    </a:solidFill>
                    <a:latin typeface="微软雅黑" pitchFamily="34" charset="-122"/>
                    <a:ea typeface="微软雅黑" pitchFamily="34" charset="-122"/>
                  </a:rPr>
                  <a:t>东经</a:t>
                </a:r>
                <a:endParaRPr lang="en-US" altLang="zh-CN" sz="750" kern="100" dirty="0">
                  <a:solidFill>
                    <a:schemeClr val="dk1"/>
                  </a:solidFill>
                  <a:latin typeface="微软雅黑" pitchFamily="34" charset="-122"/>
                  <a:ea typeface="微软雅黑" pitchFamily="34" charset="-122"/>
                </a:endParaRPr>
              </a:p>
              <a:p>
                <a:pPr algn="ctr">
                  <a:spcAft>
                    <a:spcPts val="0"/>
                  </a:spcAft>
                </a:pPr>
                <a:r>
                  <a:rPr lang="en-US" altLang="zh-CN" sz="750" kern="100" dirty="0">
                    <a:solidFill>
                      <a:schemeClr val="dk1"/>
                    </a:solidFill>
                    <a:latin typeface="微软雅黑" pitchFamily="34" charset="-122"/>
                    <a:ea typeface="微软雅黑" pitchFamily="34" charset="-122"/>
                  </a:rPr>
                  <a:t>116</a:t>
                </a:r>
                <a:r>
                  <a:rPr lang="en-US" altLang="zh-CN" sz="750" dirty="0">
                    <a:solidFill>
                      <a:schemeClr val="dk1"/>
                    </a:solidFill>
                    <a:latin typeface="微软雅黑" pitchFamily="34" charset="-122"/>
                    <a:ea typeface="微软雅黑" pitchFamily="34" charset="-122"/>
                  </a:rPr>
                  <a:t>°</a:t>
                </a:r>
                <a:r>
                  <a:rPr lang="en-US" altLang="zh-CN" sz="750" kern="100" dirty="0">
                    <a:solidFill>
                      <a:schemeClr val="dk1"/>
                    </a:solidFill>
                    <a:latin typeface="微软雅黑" pitchFamily="34" charset="-122"/>
                    <a:ea typeface="微软雅黑" pitchFamily="34" charset="-122"/>
                  </a:rPr>
                  <a:t>20</a:t>
                </a:r>
                <a:r>
                  <a:rPr lang="en-US" altLang="zh-CN" sz="750" dirty="0">
                    <a:solidFill>
                      <a:schemeClr val="dk1"/>
                    </a:solidFill>
                    <a:latin typeface="微软雅黑" pitchFamily="34" charset="-122"/>
                    <a:ea typeface="微软雅黑" pitchFamily="34" charset="-122"/>
                  </a:rPr>
                  <a:t>'</a:t>
                </a:r>
                <a:endParaRPr lang="zh-CN" altLang="zh-CN" sz="750" kern="100" dirty="0">
                  <a:solidFill>
                    <a:schemeClr val="dk1"/>
                  </a:solidFill>
                  <a:latin typeface="微软雅黑" pitchFamily="34" charset="-122"/>
                  <a:ea typeface="微软雅黑" pitchFamily="34" charset="-122"/>
                </a:endParaRPr>
              </a:p>
            </p:txBody>
          </p:sp>
          <p:cxnSp>
            <p:nvCxnSpPr>
              <p:cNvPr id="32" name="直接连接符 31"/>
              <p:cNvCxnSpPr>
                <a:stCxn id="23" idx="2"/>
                <a:endCxn id="29" idx="7"/>
              </p:cNvCxnSpPr>
              <p:nvPr/>
            </p:nvCxnSpPr>
            <p:spPr>
              <a:xfrm flipH="1">
                <a:off x="876692" y="3625597"/>
                <a:ext cx="580252" cy="41894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4"/>
                <a:endCxn id="30" idx="0"/>
              </p:cNvCxnSpPr>
              <p:nvPr/>
            </p:nvCxnSpPr>
            <p:spPr>
              <a:xfrm flipH="1">
                <a:off x="1662359" y="3949633"/>
                <a:ext cx="118622" cy="51400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3" idx="5"/>
                <a:endCxn id="31" idx="1"/>
              </p:cNvCxnSpPr>
              <p:nvPr/>
            </p:nvCxnSpPr>
            <p:spPr>
              <a:xfrm>
                <a:off x="2010108" y="3854725"/>
                <a:ext cx="479019" cy="4066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169653" y="3921595"/>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3.1525</a:t>
                </a:r>
              </a:p>
              <a:p>
                <a:pPr algn="ctr">
                  <a:lnSpc>
                    <a:spcPct val="125000"/>
                  </a:lnSpc>
                </a:pPr>
                <a:r>
                  <a:rPr lang="zh-CN" altLang="en-US" sz="750" dirty="0">
                    <a:latin typeface="微软雅黑" pitchFamily="34" charset="-122"/>
                    <a:ea typeface="微软雅黑" pitchFamily="34" charset="-122"/>
                  </a:rPr>
                  <a:t>亿</a:t>
                </a:r>
              </a:p>
            </p:txBody>
          </p:sp>
          <p:sp>
            <p:nvSpPr>
              <p:cNvPr id="36" name="椭圆 35"/>
              <p:cNvSpPr/>
              <p:nvPr/>
            </p:nvSpPr>
            <p:spPr>
              <a:xfrm>
                <a:off x="4043390" y="4727569"/>
                <a:ext cx="648072" cy="648072"/>
              </a:xfrm>
              <a:prstGeom prst="ellipse">
                <a:avLst/>
              </a:prstGeom>
              <a:solidFill>
                <a:srgbClr val="0072C8"/>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华盛顿</a:t>
                </a:r>
              </a:p>
            </p:txBody>
          </p:sp>
          <p:sp>
            <p:nvSpPr>
              <p:cNvPr id="37" name="椭圆 36"/>
              <p:cNvSpPr/>
              <p:nvPr/>
            </p:nvSpPr>
            <p:spPr>
              <a:xfrm>
                <a:off x="4853480" y="4584623"/>
                <a:ext cx="829861"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9,629,091</a:t>
                </a:r>
              </a:p>
              <a:p>
                <a:pPr algn="ctr">
                  <a:lnSpc>
                    <a:spcPct val="125000"/>
                  </a:lnSpc>
                </a:pPr>
                <a:r>
                  <a:rPr lang="zh-CN" altLang="en-US" sz="750" dirty="0">
                    <a:latin typeface="微软雅黑" pitchFamily="34" charset="-122"/>
                    <a:ea typeface="微软雅黑" pitchFamily="34" charset="-122"/>
                  </a:rPr>
                  <a:t>平方公里 </a:t>
                </a:r>
              </a:p>
            </p:txBody>
          </p:sp>
          <p:cxnSp>
            <p:nvCxnSpPr>
              <p:cNvPr id="38" name="直接连接符 37"/>
              <p:cNvCxnSpPr>
                <a:stCxn id="35" idx="6"/>
                <a:endCxn id="16" idx="2"/>
              </p:cNvCxnSpPr>
              <p:nvPr/>
            </p:nvCxnSpPr>
            <p:spPr>
              <a:xfrm flipV="1">
                <a:off x="3817725" y="3989210"/>
                <a:ext cx="387683" cy="25642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4"/>
                <a:endCxn id="36" idx="0"/>
              </p:cNvCxnSpPr>
              <p:nvPr/>
            </p:nvCxnSpPr>
            <p:spPr>
              <a:xfrm flipH="1">
                <a:off x="4367426" y="4313246"/>
                <a:ext cx="162018" cy="41432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6" idx="5"/>
                <a:endCxn id="37" idx="1"/>
              </p:cNvCxnSpPr>
              <p:nvPr/>
            </p:nvCxnSpPr>
            <p:spPr>
              <a:xfrm>
                <a:off x="4758572" y="4218338"/>
                <a:ext cx="216438" cy="46119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3132082" y="5034255"/>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spcAft>
                    <a:spcPts val="0"/>
                  </a:spcAft>
                </a:pPr>
                <a:r>
                  <a:rPr lang="zh-CN" altLang="en-US" sz="750" kern="100" dirty="0">
                    <a:solidFill>
                      <a:schemeClr val="dk1"/>
                    </a:solidFill>
                    <a:latin typeface="微软雅黑" pitchFamily="34" charset="-122"/>
                    <a:ea typeface="微软雅黑" pitchFamily="34" charset="-122"/>
                  </a:rPr>
                  <a:t>北纬</a:t>
                </a:r>
                <a:endParaRPr lang="en-US" altLang="zh-CN" sz="750" kern="100" dirty="0">
                  <a:solidFill>
                    <a:schemeClr val="dk1"/>
                  </a:solidFill>
                  <a:latin typeface="微软雅黑" pitchFamily="34" charset="-122"/>
                  <a:ea typeface="微软雅黑" pitchFamily="34" charset="-122"/>
                </a:endParaRPr>
              </a:p>
              <a:p>
                <a:pPr algn="ctr">
                  <a:spcAft>
                    <a:spcPts val="0"/>
                  </a:spcAft>
                </a:pPr>
                <a:r>
                  <a:rPr lang="en-US" altLang="zh-CN" sz="750" kern="100" dirty="0">
                    <a:solidFill>
                      <a:schemeClr val="dk1"/>
                    </a:solidFill>
                    <a:latin typeface="微软雅黑" pitchFamily="34" charset="-122"/>
                    <a:ea typeface="微软雅黑" pitchFamily="34" charset="-122"/>
                  </a:rPr>
                  <a:t>38°53′</a:t>
                </a:r>
                <a:endParaRPr lang="zh-CN" altLang="zh-CN" sz="750" kern="100" dirty="0">
                  <a:solidFill>
                    <a:schemeClr val="dk1"/>
                  </a:solidFill>
                  <a:latin typeface="微软雅黑" pitchFamily="34" charset="-122"/>
                  <a:ea typeface="微软雅黑" pitchFamily="34" charset="-122"/>
                </a:endParaRPr>
              </a:p>
            </p:txBody>
          </p:sp>
          <p:sp>
            <p:nvSpPr>
              <p:cNvPr id="42" name="椭圆 41"/>
              <p:cNvSpPr/>
              <p:nvPr/>
            </p:nvSpPr>
            <p:spPr>
              <a:xfrm>
                <a:off x="3780154" y="5661248"/>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spcAft>
                    <a:spcPts val="0"/>
                  </a:spcAft>
                </a:pPr>
                <a:r>
                  <a:rPr lang="zh-CN" altLang="en-US" sz="750" kern="100" dirty="0">
                    <a:solidFill>
                      <a:schemeClr val="dk1"/>
                    </a:solidFill>
                    <a:latin typeface="微软雅黑" pitchFamily="34" charset="-122"/>
                    <a:ea typeface="微软雅黑" pitchFamily="34" charset="-122"/>
                  </a:rPr>
                  <a:t>西经</a:t>
                </a:r>
                <a:endParaRPr lang="en-US" altLang="zh-CN" sz="750" kern="100" dirty="0">
                  <a:solidFill>
                    <a:schemeClr val="dk1"/>
                  </a:solidFill>
                  <a:latin typeface="微软雅黑" pitchFamily="34" charset="-122"/>
                  <a:ea typeface="微软雅黑" pitchFamily="34" charset="-122"/>
                </a:endParaRPr>
              </a:p>
              <a:p>
                <a:pPr algn="ctr">
                  <a:spcAft>
                    <a:spcPts val="0"/>
                  </a:spcAft>
                </a:pPr>
                <a:r>
                  <a:rPr lang="en-US" altLang="zh-CN" sz="750" kern="100" dirty="0">
                    <a:solidFill>
                      <a:schemeClr val="dk1"/>
                    </a:solidFill>
                    <a:latin typeface="微软雅黑" pitchFamily="34" charset="-122"/>
                    <a:ea typeface="微软雅黑" pitchFamily="34" charset="-122"/>
                  </a:rPr>
                  <a:t>77°02</a:t>
                </a:r>
                <a:r>
                  <a:rPr lang="en-US" altLang="zh-CN" sz="750" dirty="0">
                    <a:solidFill>
                      <a:schemeClr val="dk1"/>
                    </a:solidFill>
                    <a:latin typeface="微软雅黑" pitchFamily="34" charset="-122"/>
                    <a:ea typeface="微软雅黑" pitchFamily="34" charset="-122"/>
                  </a:rPr>
                  <a:t>'</a:t>
                </a:r>
                <a:endParaRPr lang="zh-CN" altLang="zh-CN" sz="750" kern="100" dirty="0">
                  <a:solidFill>
                    <a:schemeClr val="dk1"/>
                  </a:solidFill>
                  <a:latin typeface="微软雅黑" pitchFamily="34" charset="-122"/>
                  <a:ea typeface="微软雅黑" pitchFamily="34" charset="-122"/>
                </a:endParaRPr>
              </a:p>
            </p:txBody>
          </p:sp>
          <p:sp>
            <p:nvSpPr>
              <p:cNvPr id="43" name="椭圆 42"/>
              <p:cNvSpPr/>
              <p:nvPr/>
            </p:nvSpPr>
            <p:spPr>
              <a:xfrm>
                <a:off x="4644008" y="5661248"/>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spcAft>
                    <a:spcPts val="0"/>
                  </a:spcAft>
                </a:pPr>
                <a:r>
                  <a:rPr lang="en-US" altLang="zh-CN" sz="750" dirty="0">
                    <a:latin typeface="微软雅黑" pitchFamily="34" charset="-122"/>
                    <a:ea typeface="微软雅黑" pitchFamily="34" charset="-122"/>
                  </a:rPr>
                  <a:t>178</a:t>
                </a:r>
              </a:p>
              <a:p>
                <a:pPr algn="ctr">
                  <a:spcAft>
                    <a:spcPts val="0"/>
                  </a:spcAft>
                </a:pPr>
                <a:r>
                  <a:rPr lang="zh-CN" altLang="en-US" sz="750" dirty="0">
                    <a:latin typeface="微软雅黑" pitchFamily="34" charset="-122"/>
                    <a:ea typeface="微软雅黑" pitchFamily="34" charset="-122"/>
                  </a:rPr>
                  <a:t>平方公里</a:t>
                </a:r>
                <a:endParaRPr lang="zh-CN" altLang="zh-CN" sz="750" kern="100" dirty="0">
                  <a:solidFill>
                    <a:schemeClr val="dk1"/>
                  </a:solidFill>
                  <a:latin typeface="微软雅黑" pitchFamily="34" charset="-122"/>
                  <a:ea typeface="微软雅黑" pitchFamily="34" charset="-122"/>
                </a:endParaRPr>
              </a:p>
            </p:txBody>
          </p:sp>
          <p:sp>
            <p:nvSpPr>
              <p:cNvPr id="44" name="椭圆 43"/>
              <p:cNvSpPr/>
              <p:nvPr/>
            </p:nvSpPr>
            <p:spPr>
              <a:xfrm>
                <a:off x="61303" y="2717037"/>
                <a:ext cx="863175"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16410</a:t>
                </a:r>
              </a:p>
              <a:p>
                <a:pPr algn="ctr">
                  <a:lnSpc>
                    <a:spcPct val="125000"/>
                  </a:lnSpc>
                </a:pPr>
                <a:r>
                  <a:rPr lang="zh-CN" altLang="en-US" sz="750" dirty="0">
                    <a:latin typeface="微软雅黑" pitchFamily="34" charset="-122"/>
                    <a:ea typeface="微软雅黑" pitchFamily="34" charset="-122"/>
                  </a:rPr>
                  <a:t>平方公里</a:t>
                </a:r>
              </a:p>
            </p:txBody>
          </p:sp>
          <p:cxnSp>
            <p:nvCxnSpPr>
              <p:cNvPr id="45" name="直接连接符 44"/>
              <p:cNvCxnSpPr>
                <a:stCxn id="44" idx="5"/>
                <a:endCxn id="23" idx="1"/>
              </p:cNvCxnSpPr>
              <p:nvPr/>
            </p:nvCxnSpPr>
            <p:spPr>
              <a:xfrm>
                <a:off x="798069" y="3270201"/>
                <a:ext cx="753783" cy="12626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6" idx="2"/>
                <a:endCxn id="41" idx="7"/>
              </p:cNvCxnSpPr>
              <p:nvPr/>
            </p:nvCxnSpPr>
            <p:spPr>
              <a:xfrm flipH="1">
                <a:off x="3685246" y="5051605"/>
                <a:ext cx="358144" cy="7755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6" idx="4"/>
                <a:endCxn id="42" idx="0"/>
              </p:cNvCxnSpPr>
              <p:nvPr/>
            </p:nvCxnSpPr>
            <p:spPr>
              <a:xfrm flipH="1">
                <a:off x="4104190" y="5375641"/>
                <a:ext cx="263236" cy="2856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5"/>
                <a:endCxn id="43" idx="1"/>
              </p:cNvCxnSpPr>
              <p:nvPr/>
            </p:nvCxnSpPr>
            <p:spPr>
              <a:xfrm>
                <a:off x="4596554" y="5280733"/>
                <a:ext cx="142362" cy="47542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6326442" y="2416189"/>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1.26</a:t>
                </a:r>
                <a:r>
                  <a:rPr lang="zh-CN" altLang="en-US" sz="750" dirty="0">
                    <a:latin typeface="微软雅黑" pitchFamily="34" charset="-122"/>
                    <a:ea typeface="微软雅黑" pitchFamily="34" charset="-122"/>
                  </a:rPr>
                  <a:t>亿</a:t>
                </a:r>
              </a:p>
            </p:txBody>
          </p:sp>
          <p:sp>
            <p:nvSpPr>
              <p:cNvPr id="50" name="椭圆 49"/>
              <p:cNvSpPr/>
              <p:nvPr/>
            </p:nvSpPr>
            <p:spPr>
              <a:xfrm>
                <a:off x="5280839" y="3806446"/>
                <a:ext cx="805004" cy="610148"/>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377835</a:t>
                </a:r>
              </a:p>
              <a:p>
                <a:pPr algn="ctr">
                  <a:lnSpc>
                    <a:spcPct val="125000"/>
                  </a:lnSpc>
                </a:pPr>
                <a:r>
                  <a:rPr lang="zh-CN" altLang="en-US" sz="750" dirty="0">
                    <a:latin typeface="微软雅黑" pitchFamily="34" charset="-122"/>
                    <a:ea typeface="微软雅黑" pitchFamily="34" charset="-122"/>
                  </a:rPr>
                  <a:t>平方公里</a:t>
                </a:r>
              </a:p>
            </p:txBody>
          </p:sp>
          <p:sp>
            <p:nvSpPr>
              <p:cNvPr id="51" name="椭圆 50"/>
              <p:cNvSpPr/>
              <p:nvPr/>
            </p:nvSpPr>
            <p:spPr>
              <a:xfrm>
                <a:off x="6326442" y="3294395"/>
                <a:ext cx="648072" cy="648072"/>
              </a:xfrm>
              <a:prstGeom prst="ellipse">
                <a:avLst/>
              </a:prstGeom>
              <a:solidFill>
                <a:srgbClr val="0072C8"/>
              </a:solidFill>
              <a:ln w="12700">
                <a:no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solidFill>
                      <a:schemeClr val="bg1"/>
                    </a:solidFill>
                    <a:latin typeface="微软雅黑" pitchFamily="34" charset="-122"/>
                    <a:ea typeface="微软雅黑" pitchFamily="34" charset="-122"/>
                  </a:rPr>
                  <a:t>东京</a:t>
                </a:r>
              </a:p>
            </p:txBody>
          </p:sp>
          <p:cxnSp>
            <p:nvCxnSpPr>
              <p:cNvPr id="52" name="直接连接符 51"/>
              <p:cNvCxnSpPr>
                <a:stCxn id="17" idx="4"/>
                <a:endCxn id="50" idx="0"/>
              </p:cNvCxnSpPr>
              <p:nvPr/>
            </p:nvCxnSpPr>
            <p:spPr>
              <a:xfrm>
                <a:off x="5616116" y="3324912"/>
                <a:ext cx="67225" cy="4815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7" idx="5"/>
                <a:endCxn id="51" idx="2"/>
              </p:cNvCxnSpPr>
              <p:nvPr/>
            </p:nvCxnSpPr>
            <p:spPr>
              <a:xfrm>
                <a:off x="5845244" y="3230004"/>
                <a:ext cx="481198" cy="3884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7" idx="6"/>
                <a:endCxn id="49" idx="3"/>
              </p:cNvCxnSpPr>
              <p:nvPr/>
            </p:nvCxnSpPr>
            <p:spPr>
              <a:xfrm flipV="1">
                <a:off x="5940152" y="2969353"/>
                <a:ext cx="481198" cy="3152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6215709" y="4273670"/>
                <a:ext cx="853692" cy="687648"/>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latin typeface="微软雅黑" pitchFamily="34" charset="-122"/>
                    <a:ea typeface="微软雅黑" pitchFamily="34" charset="-122"/>
                  </a:rPr>
                  <a:t>2188</a:t>
                </a:r>
              </a:p>
              <a:p>
                <a:pPr algn="ctr">
                  <a:lnSpc>
                    <a:spcPct val="125000"/>
                  </a:lnSpc>
                </a:pPr>
                <a:r>
                  <a:rPr lang="zh-CN" altLang="en-US" sz="750" dirty="0">
                    <a:latin typeface="微软雅黑" pitchFamily="34" charset="-122"/>
                    <a:ea typeface="微软雅黑" pitchFamily="34" charset="-122"/>
                  </a:rPr>
                  <a:t>平方公里</a:t>
                </a:r>
              </a:p>
            </p:txBody>
          </p:sp>
          <p:sp>
            <p:nvSpPr>
              <p:cNvPr id="56" name="椭圆 55"/>
              <p:cNvSpPr/>
              <p:nvPr/>
            </p:nvSpPr>
            <p:spPr>
              <a:xfrm>
                <a:off x="7164288" y="4079497"/>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spcAft>
                    <a:spcPts val="0"/>
                  </a:spcAft>
                </a:pPr>
                <a:r>
                  <a:rPr lang="zh-CN" altLang="en-US" sz="750" dirty="0">
                    <a:latin typeface="微软雅黑" pitchFamily="34" charset="-122"/>
                    <a:ea typeface="微软雅黑" pitchFamily="34" charset="-122"/>
                  </a:rPr>
                  <a:t>东经</a:t>
                </a:r>
                <a:endParaRPr lang="en-US" altLang="zh-CN" sz="750" dirty="0">
                  <a:latin typeface="微软雅黑" pitchFamily="34" charset="-122"/>
                  <a:ea typeface="微软雅黑" pitchFamily="34" charset="-122"/>
                </a:endParaRPr>
              </a:p>
              <a:p>
                <a:pPr algn="ctr">
                  <a:spcAft>
                    <a:spcPts val="0"/>
                  </a:spcAft>
                </a:pPr>
                <a:r>
                  <a:rPr lang="en-US" altLang="zh-CN" sz="750" kern="100" dirty="0">
                    <a:solidFill>
                      <a:schemeClr val="dk1"/>
                    </a:solidFill>
                    <a:latin typeface="微软雅黑" pitchFamily="34" charset="-122"/>
                    <a:ea typeface="微软雅黑" pitchFamily="34" charset="-122"/>
                  </a:rPr>
                  <a:t>140</a:t>
                </a:r>
                <a:r>
                  <a:rPr lang="en-US" altLang="zh-CN" sz="750" dirty="0">
                    <a:solidFill>
                      <a:schemeClr val="dk1"/>
                    </a:solidFill>
                    <a:latin typeface="微软雅黑" pitchFamily="34" charset="-122"/>
                    <a:ea typeface="微软雅黑" pitchFamily="34" charset="-122"/>
                  </a:rPr>
                  <a:t>°</a:t>
                </a:r>
                <a:r>
                  <a:rPr lang="en-US" altLang="zh-CN" sz="750" kern="100" dirty="0">
                    <a:solidFill>
                      <a:schemeClr val="dk1"/>
                    </a:solidFill>
                    <a:latin typeface="微软雅黑" pitchFamily="34" charset="-122"/>
                    <a:ea typeface="微软雅黑" pitchFamily="34" charset="-122"/>
                  </a:rPr>
                  <a:t>50</a:t>
                </a:r>
                <a:r>
                  <a:rPr lang="en-US" altLang="zh-CN" sz="750" dirty="0">
                    <a:solidFill>
                      <a:schemeClr val="dk1"/>
                    </a:solidFill>
                    <a:latin typeface="微软雅黑" pitchFamily="34" charset="-122"/>
                    <a:ea typeface="微软雅黑" pitchFamily="34" charset="-122"/>
                  </a:rPr>
                  <a:t>'</a:t>
                </a:r>
                <a:endParaRPr lang="zh-CN" altLang="zh-CN" sz="750" kern="100" dirty="0">
                  <a:solidFill>
                    <a:schemeClr val="dk1"/>
                  </a:solidFill>
                  <a:latin typeface="微软雅黑" pitchFamily="34" charset="-122"/>
                  <a:ea typeface="微软雅黑" pitchFamily="34" charset="-122"/>
                </a:endParaRPr>
              </a:p>
            </p:txBody>
          </p:sp>
          <p:sp>
            <p:nvSpPr>
              <p:cNvPr id="57" name="椭圆 56"/>
              <p:cNvSpPr/>
              <p:nvPr/>
            </p:nvSpPr>
            <p:spPr>
              <a:xfrm>
                <a:off x="7380312" y="3235117"/>
                <a:ext cx="648072" cy="648072"/>
              </a:xfrm>
              <a:prstGeom prst="ellipse">
                <a:avLst/>
              </a:prstGeom>
              <a:solidFill>
                <a:schemeClr val="accent5">
                  <a:lumMod val="40000"/>
                  <a:lumOff val="60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zh-CN" altLang="en-US" sz="750" dirty="0">
                    <a:latin typeface="微软雅黑" pitchFamily="34" charset="-122"/>
                    <a:ea typeface="微软雅黑" pitchFamily="34" charset="-122"/>
                  </a:rPr>
                  <a:t>北纬</a:t>
                </a:r>
                <a:endParaRPr lang="en-US" altLang="zh-CN" sz="750" dirty="0">
                  <a:latin typeface="微软雅黑" pitchFamily="34" charset="-122"/>
                  <a:ea typeface="微软雅黑" pitchFamily="34" charset="-122"/>
                </a:endParaRPr>
              </a:p>
              <a:p>
                <a:pPr algn="ctr">
                  <a:lnSpc>
                    <a:spcPct val="125000"/>
                  </a:lnSpc>
                </a:pPr>
                <a:r>
                  <a:rPr lang="en-US" altLang="zh-CN" sz="750" kern="100" dirty="0">
                    <a:solidFill>
                      <a:schemeClr val="dk1"/>
                    </a:solidFill>
                    <a:latin typeface="微软雅黑" pitchFamily="34" charset="-122"/>
                    <a:ea typeface="微软雅黑" pitchFamily="34" charset="-122"/>
                  </a:rPr>
                  <a:t>35</a:t>
                </a:r>
                <a:r>
                  <a:rPr lang="en-US" altLang="zh-CN" sz="750" dirty="0">
                    <a:solidFill>
                      <a:schemeClr val="dk1"/>
                    </a:solidFill>
                    <a:latin typeface="微软雅黑" pitchFamily="34" charset="-122"/>
                    <a:ea typeface="微软雅黑" pitchFamily="34" charset="-122"/>
                  </a:rPr>
                  <a:t>°</a:t>
                </a:r>
                <a:r>
                  <a:rPr lang="en-US" altLang="zh-CN" sz="750" kern="100" dirty="0">
                    <a:solidFill>
                      <a:schemeClr val="dk1"/>
                    </a:solidFill>
                    <a:latin typeface="微软雅黑" pitchFamily="34" charset="-122"/>
                    <a:ea typeface="微软雅黑" pitchFamily="34" charset="-122"/>
                  </a:rPr>
                  <a:t>44</a:t>
                </a:r>
                <a:r>
                  <a:rPr lang="en-US" altLang="zh-CN" sz="750" dirty="0">
                    <a:solidFill>
                      <a:schemeClr val="dk1"/>
                    </a:solidFill>
                    <a:latin typeface="微软雅黑" pitchFamily="34" charset="-122"/>
                    <a:ea typeface="微软雅黑" pitchFamily="34" charset="-122"/>
                  </a:rPr>
                  <a:t>'</a:t>
                </a:r>
                <a:endParaRPr lang="zh-CN" altLang="zh-CN" sz="750" kern="100" dirty="0">
                  <a:solidFill>
                    <a:schemeClr val="dk1"/>
                  </a:solidFill>
                  <a:latin typeface="微软雅黑" pitchFamily="34" charset="-122"/>
                  <a:ea typeface="微软雅黑" pitchFamily="34" charset="-122"/>
                </a:endParaRPr>
              </a:p>
            </p:txBody>
          </p:sp>
          <p:cxnSp>
            <p:nvCxnSpPr>
              <p:cNvPr id="58" name="直接连接符 57"/>
              <p:cNvCxnSpPr>
                <a:stCxn id="51" idx="4"/>
                <a:endCxn id="55" idx="0"/>
              </p:cNvCxnSpPr>
              <p:nvPr/>
            </p:nvCxnSpPr>
            <p:spPr>
              <a:xfrm flipH="1">
                <a:off x="6642555" y="3942467"/>
                <a:ext cx="7924" cy="33120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5"/>
                <a:endCxn id="56" idx="1"/>
              </p:cNvCxnSpPr>
              <p:nvPr/>
            </p:nvCxnSpPr>
            <p:spPr>
              <a:xfrm>
                <a:off x="6879606" y="3847559"/>
                <a:ext cx="379590" cy="32684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1" idx="6"/>
                <a:endCxn id="57" idx="2"/>
              </p:cNvCxnSpPr>
              <p:nvPr/>
            </p:nvCxnSpPr>
            <p:spPr>
              <a:xfrm flipV="1">
                <a:off x="6974514" y="3559153"/>
                <a:ext cx="405798" cy="592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330513" y="1768117"/>
                <a:ext cx="648072" cy="648072"/>
              </a:xfrm>
              <a:prstGeom prst="ellipse">
                <a:avLst/>
              </a:prstGeom>
              <a:solidFill>
                <a:schemeClr val="accent2">
                  <a:lumMod val="75000"/>
                </a:schemeClr>
              </a:solidFill>
              <a:ln w="12700">
                <a:solidFill>
                  <a:srgbClr val="3289A8"/>
                </a:solidFill>
                <a:round/>
                <a:headEnd/>
                <a:tailEnd/>
              </a:ln>
              <a:effectLst>
                <a:outerShdw dist="53882" dir="2700000" algn="ctr" rotWithShape="0">
                  <a:srgbClr val="292929">
                    <a:alpha val="50000"/>
                  </a:srgbClr>
                </a:outerShdw>
              </a:effectLst>
            </p:spPr>
            <p:txBody>
              <a:bodyPr wrap="none" rtlCol="0"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lnSpc>
                    <a:spcPct val="125000"/>
                  </a:lnSpc>
                </a:pPr>
                <a:r>
                  <a:rPr lang="en-US" altLang="zh-CN" sz="750" dirty="0">
                    <a:solidFill>
                      <a:schemeClr val="bg1"/>
                    </a:solidFill>
                    <a:latin typeface="微软雅黑" pitchFamily="34" charset="-122"/>
                    <a:ea typeface="微软雅黑" pitchFamily="34" charset="-122"/>
                  </a:rPr>
                  <a:t>……</a:t>
                </a:r>
                <a:endParaRPr lang="zh-CN" altLang="en-US" sz="750" dirty="0">
                  <a:solidFill>
                    <a:schemeClr val="bg1"/>
                  </a:solidFill>
                  <a:latin typeface="微软雅黑" pitchFamily="34" charset="-122"/>
                  <a:ea typeface="微软雅黑" pitchFamily="34" charset="-122"/>
                </a:endParaRPr>
              </a:p>
            </p:txBody>
          </p:sp>
        </p:grpSp>
        <p:cxnSp>
          <p:nvCxnSpPr>
            <p:cNvPr id="6" name="直接连接符 5"/>
            <p:cNvCxnSpPr>
              <a:stCxn id="15" idx="1"/>
              <a:endCxn id="61" idx="5"/>
            </p:cNvCxnSpPr>
            <p:nvPr/>
          </p:nvCxnSpPr>
          <p:spPr>
            <a:xfrm flipH="1" flipV="1">
              <a:off x="5490560" y="2916683"/>
              <a:ext cx="177239" cy="306669"/>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208895"/>
            <p:cNvSpPr txBox="1"/>
            <p:nvPr/>
          </p:nvSpPr>
          <p:spPr>
            <a:xfrm rot="3949664">
              <a:off x="4148611" y="2908349"/>
              <a:ext cx="148611" cy="297235"/>
            </a:xfrm>
            <a:prstGeom prst="rect">
              <a:avLst/>
            </a:prstGeom>
            <a:solidFill>
              <a:schemeClr val="bg1"/>
            </a:solid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675" dirty="0">
                  <a:latin typeface="微软雅黑" pitchFamily="34" charset="-122"/>
                  <a:ea typeface="微软雅黑" pitchFamily="34" charset="-122"/>
                </a:rPr>
                <a:t>面积</a:t>
              </a:r>
            </a:p>
          </p:txBody>
        </p:sp>
        <p:sp>
          <p:nvSpPr>
            <p:cNvPr id="8" name="TextBox 208896"/>
            <p:cNvSpPr txBox="1"/>
            <p:nvPr/>
          </p:nvSpPr>
          <p:spPr>
            <a:xfrm>
              <a:off x="3840798" y="3140968"/>
              <a:ext cx="158624" cy="406404"/>
            </a:xfrm>
            <a:prstGeom prst="rect">
              <a:avLst/>
            </a:prstGeom>
            <a:solidFill>
              <a:schemeClr val="bg1"/>
            </a:solid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675" dirty="0">
                  <a:latin typeface="微软雅黑" pitchFamily="34" charset="-122"/>
                  <a:ea typeface="微软雅黑" pitchFamily="34" charset="-122"/>
                </a:rPr>
                <a:t>人口</a:t>
              </a:r>
            </a:p>
          </p:txBody>
        </p:sp>
        <p:sp>
          <p:nvSpPr>
            <p:cNvPr id="9" name="TextBox 208900"/>
            <p:cNvSpPr txBox="1"/>
            <p:nvPr/>
          </p:nvSpPr>
          <p:spPr>
            <a:xfrm rot="19017418">
              <a:off x="3996734" y="3594965"/>
              <a:ext cx="225472" cy="406404"/>
            </a:xfrm>
            <a:prstGeom prst="rect">
              <a:avLst/>
            </a:prstGeom>
            <a:solidFill>
              <a:schemeClr val="bg1"/>
            </a:solid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675" dirty="0">
                  <a:latin typeface="微软雅黑" pitchFamily="34" charset="-122"/>
                  <a:ea typeface="微软雅黑" pitchFamily="34" charset="-122"/>
                </a:rPr>
                <a:t>首都</a:t>
              </a:r>
            </a:p>
          </p:txBody>
        </p:sp>
        <p:sp>
          <p:nvSpPr>
            <p:cNvPr id="10" name="TextBox 133"/>
            <p:cNvSpPr txBox="1"/>
            <p:nvPr/>
          </p:nvSpPr>
          <p:spPr>
            <a:xfrm rot="349062">
              <a:off x="3425429" y="4433834"/>
              <a:ext cx="558686" cy="265727"/>
            </a:xfrm>
            <a:prstGeom prst="rect">
              <a:avLst/>
            </a:prstGeom>
            <a:solidFill>
              <a:schemeClr val="bg1"/>
            </a:solid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675" dirty="0">
                  <a:latin typeface="微软雅黑" pitchFamily="34" charset="-122"/>
                  <a:ea typeface="微软雅黑" pitchFamily="34" charset="-122"/>
                </a:rPr>
                <a:t>纬度</a:t>
              </a:r>
            </a:p>
          </p:txBody>
        </p:sp>
        <p:sp>
          <p:nvSpPr>
            <p:cNvPr id="11" name="TextBox 135"/>
            <p:cNvSpPr txBox="1"/>
            <p:nvPr/>
          </p:nvSpPr>
          <p:spPr>
            <a:xfrm rot="18907133">
              <a:off x="3820728" y="4312477"/>
              <a:ext cx="558686" cy="265727"/>
            </a:xfrm>
            <a:prstGeom prst="rect">
              <a:avLst/>
            </a:prstGeom>
            <a:solidFill>
              <a:schemeClr val="bg1"/>
            </a:solid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675" dirty="0">
                  <a:latin typeface="微软雅黑" pitchFamily="34" charset="-122"/>
                  <a:ea typeface="微软雅黑" pitchFamily="34" charset="-122"/>
                </a:rPr>
                <a:t>经度</a:t>
              </a:r>
            </a:p>
          </p:txBody>
        </p:sp>
        <p:sp>
          <p:nvSpPr>
            <p:cNvPr id="12" name="TextBox 137"/>
            <p:cNvSpPr txBox="1"/>
            <p:nvPr/>
          </p:nvSpPr>
          <p:spPr>
            <a:xfrm rot="6795856">
              <a:off x="2910026" y="3743611"/>
              <a:ext cx="558686" cy="194346"/>
            </a:xfrm>
            <a:prstGeom prst="rect">
              <a:avLst/>
            </a:prstGeom>
            <a:solidFill>
              <a:schemeClr val="bg1"/>
            </a:solid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675" dirty="0">
                  <a:latin typeface="微软雅黑" pitchFamily="34" charset="-122"/>
                  <a:ea typeface="微软雅黑" pitchFamily="34" charset="-122"/>
                </a:rPr>
                <a:t>面积</a:t>
              </a:r>
            </a:p>
          </p:txBody>
        </p:sp>
        <p:sp>
          <p:nvSpPr>
            <p:cNvPr id="13" name="TextBox 136"/>
            <p:cNvSpPr txBox="1"/>
            <p:nvPr/>
          </p:nvSpPr>
          <p:spPr>
            <a:xfrm rot="3020379">
              <a:off x="2881609" y="4131423"/>
              <a:ext cx="558686" cy="194346"/>
            </a:xfrm>
            <a:prstGeom prst="rect">
              <a:avLst/>
            </a:prstGeom>
            <a:solidFill>
              <a:schemeClr val="bg1"/>
            </a:solid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675" dirty="0">
                  <a:latin typeface="微软雅黑" pitchFamily="34" charset="-122"/>
                  <a:ea typeface="微软雅黑" pitchFamily="34" charset="-122"/>
                </a:rPr>
                <a:t>人口</a:t>
              </a:r>
            </a:p>
          </p:txBody>
        </p:sp>
      </p:grpSp>
    </p:spTree>
    <p:extLst>
      <p:ext uri="{BB962C8B-B14F-4D97-AF65-F5344CB8AC3E}">
        <p14:creationId xmlns:p14="http://schemas.microsoft.com/office/powerpoint/2010/main" val="48534754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3"/>
          <p:cNvGrpSpPr>
            <a:grpSpLocks/>
          </p:cNvGrpSpPr>
          <p:nvPr/>
        </p:nvGrpSpPr>
        <p:grpSpPr bwMode="auto">
          <a:xfrm>
            <a:off x="367991" y="1735650"/>
            <a:ext cx="888206" cy="1012358"/>
            <a:chOff x="4920" y="1730"/>
            <a:chExt cx="746" cy="821"/>
          </a:xfrm>
        </p:grpSpPr>
        <p:grpSp>
          <p:nvGrpSpPr>
            <p:cNvPr id="4" name="Group 94"/>
            <p:cNvGrpSpPr>
              <a:grpSpLocks/>
            </p:cNvGrpSpPr>
            <p:nvPr/>
          </p:nvGrpSpPr>
          <p:grpSpPr bwMode="auto">
            <a:xfrm>
              <a:off x="4920" y="2019"/>
              <a:ext cx="746" cy="532"/>
              <a:chOff x="4920" y="2019"/>
              <a:chExt cx="746" cy="532"/>
            </a:xfrm>
          </p:grpSpPr>
          <p:pic>
            <p:nvPicPr>
              <p:cNvPr id="6"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0" y="2123"/>
                <a:ext cx="428"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图片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0" y="2019"/>
                <a:ext cx="506" cy="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 name="Text Box 98"/>
            <p:cNvSpPr txBox="1">
              <a:spLocks noChangeArrowheads="1"/>
            </p:cNvSpPr>
            <p:nvPr/>
          </p:nvSpPr>
          <p:spPr bwMode="auto">
            <a:xfrm>
              <a:off x="4976" y="1730"/>
              <a:ext cx="39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lnSpc>
                  <a:spcPct val="90000"/>
                </a:lnSpc>
              </a:pPr>
              <a:r>
                <a:rPr lang="en-US" altLang="zh-CN" sz="1500" b="1" dirty="0">
                  <a:latin typeface="宋体" panose="02010600030101010101" pitchFamily="2" charset="-122"/>
                  <a:ea typeface="宋体" panose="02010600030101010101" pitchFamily="2" charset="-122"/>
                </a:rPr>
                <a:t>Web</a:t>
              </a:r>
            </a:p>
          </p:txBody>
        </p:sp>
      </p:grpSp>
      <p:grpSp>
        <p:nvGrpSpPr>
          <p:cNvPr id="8" name="Group 87"/>
          <p:cNvGrpSpPr>
            <a:grpSpLocks/>
          </p:cNvGrpSpPr>
          <p:nvPr/>
        </p:nvGrpSpPr>
        <p:grpSpPr bwMode="auto">
          <a:xfrm>
            <a:off x="212823" y="2879174"/>
            <a:ext cx="1531148" cy="978695"/>
            <a:chOff x="3899" y="1500"/>
            <a:chExt cx="1013" cy="822"/>
          </a:xfrm>
        </p:grpSpPr>
        <p:pic>
          <p:nvPicPr>
            <p:cNvPr id="9" name="图片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2" y="1984"/>
              <a:ext cx="474"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 name="Group 89"/>
            <p:cNvGrpSpPr>
              <a:grpSpLocks/>
            </p:cNvGrpSpPr>
            <p:nvPr/>
          </p:nvGrpSpPr>
          <p:grpSpPr bwMode="auto">
            <a:xfrm>
              <a:off x="3899" y="1500"/>
              <a:ext cx="1013" cy="816"/>
              <a:chOff x="3899" y="1500"/>
              <a:chExt cx="1013" cy="816"/>
            </a:xfrm>
          </p:grpSpPr>
          <p:pic>
            <p:nvPicPr>
              <p:cNvPr id="11" name="图片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8" y="1913"/>
                <a:ext cx="397"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92"/>
              <p:cNvSpPr txBox="1">
                <a:spLocks noChangeArrowheads="1"/>
              </p:cNvSpPr>
              <p:nvPr/>
            </p:nvSpPr>
            <p:spPr bwMode="auto">
              <a:xfrm>
                <a:off x="3899" y="1500"/>
                <a:ext cx="1013"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lnSpc>
                    <a:spcPct val="90000"/>
                  </a:lnSpc>
                </a:pPr>
                <a:r>
                  <a:rPr lang="zh-CN" altLang="en-US" sz="1500" b="1" dirty="0">
                    <a:latin typeface="宋体" panose="02010600030101010101" pitchFamily="2" charset="-122"/>
                    <a:ea typeface="宋体" panose="02010600030101010101" pitchFamily="2" charset="-122"/>
                  </a:rPr>
                  <a:t>字典</a:t>
                </a:r>
                <a:r>
                  <a:rPr lang="en-US" altLang="zh-CN" sz="1500" b="1" dirty="0">
                    <a:latin typeface="宋体" panose="02010600030101010101" pitchFamily="2" charset="-122"/>
                    <a:ea typeface="宋体" panose="02010600030101010101" pitchFamily="2" charset="-122"/>
                  </a:rPr>
                  <a:t>, </a:t>
                </a:r>
                <a:r>
                  <a:rPr lang="zh-CN" altLang="en-US" sz="1500" b="1" dirty="0">
                    <a:latin typeface="宋体" panose="02010600030101010101" pitchFamily="2" charset="-122"/>
                    <a:ea typeface="宋体" panose="02010600030101010101" pitchFamily="2" charset="-122"/>
                  </a:rPr>
                  <a:t>术语表</a:t>
                </a:r>
                <a:r>
                  <a:rPr lang="en-US" altLang="zh-CN" sz="1500" b="1" dirty="0">
                    <a:latin typeface="宋体" panose="02010600030101010101" pitchFamily="2" charset="-122"/>
                    <a:ea typeface="宋体" panose="02010600030101010101" pitchFamily="2" charset="-122"/>
                  </a:rPr>
                  <a:t>, </a:t>
                </a:r>
              </a:p>
              <a:p>
                <a:pPr>
                  <a:lnSpc>
                    <a:spcPct val="90000"/>
                  </a:lnSpc>
                </a:pPr>
                <a:r>
                  <a:rPr lang="zh-CN" altLang="en-US" sz="1500" b="1" dirty="0">
                    <a:latin typeface="宋体" panose="02010600030101010101" pitchFamily="2" charset="-122"/>
                    <a:ea typeface="宋体" panose="02010600030101010101" pitchFamily="2" charset="-122"/>
                  </a:rPr>
                  <a:t>百科</a:t>
                </a:r>
                <a:r>
                  <a:rPr lang="en-US" altLang="zh-CN" sz="1500" b="1" dirty="0">
                    <a:latin typeface="宋体" panose="02010600030101010101" pitchFamily="2" charset="-122"/>
                    <a:ea typeface="宋体" panose="02010600030101010101" pitchFamily="2" charset="-122"/>
                  </a:rPr>
                  <a:t>,</a:t>
                </a:r>
                <a:r>
                  <a:rPr lang="zh-CN" altLang="en-US" sz="1500" b="1" dirty="0">
                    <a:latin typeface="宋体" panose="02010600030101010101" pitchFamily="2" charset="-122"/>
                    <a:ea typeface="宋体" panose="02010600030101010101" pitchFamily="2" charset="-122"/>
                  </a:rPr>
                  <a:t>书本</a:t>
                </a:r>
                <a:endParaRPr lang="en-US" altLang="zh-CN" sz="1500" b="1" dirty="0">
                  <a:latin typeface="宋体" panose="02010600030101010101" pitchFamily="2" charset="-122"/>
                  <a:ea typeface="宋体" panose="02010600030101010101" pitchFamily="2" charset="-122"/>
                </a:endParaRPr>
              </a:p>
            </p:txBody>
          </p:sp>
        </p:grpSp>
      </p:grpSp>
      <p:sp>
        <p:nvSpPr>
          <p:cNvPr id="13" name="剪去同侧角的矩形 12"/>
          <p:cNvSpPr/>
          <p:nvPr/>
        </p:nvSpPr>
        <p:spPr>
          <a:xfrm rot="5400000">
            <a:off x="1187569" y="2455475"/>
            <a:ext cx="1866485" cy="847398"/>
          </a:xfrm>
          <a:prstGeom prst="snip2SameRect">
            <a:avLst/>
          </a:prstGeom>
          <a:gradFill rotWithShape="1">
            <a:gsLst>
              <a:gs pos="80434">
                <a:srgbClr val="E2D9BD"/>
              </a:gs>
              <a:gs pos="55444">
                <a:srgbClr val="F2ECD4"/>
              </a:gs>
              <a:gs pos="0">
                <a:srgbClr val="FFEFD1"/>
              </a:gs>
              <a:gs pos="64999">
                <a:srgbClr val="F0EBD5"/>
              </a:gs>
              <a:gs pos="100000">
                <a:srgbClr val="D1C39F"/>
              </a:gs>
            </a:gsLst>
            <a:lin ang="5400000" scaled="0"/>
          </a:gradFill>
          <a:ln w="6350" cap="flat" cmpd="sng" algn="ctr">
            <a:solidFill>
              <a:srgbClr val="5B9BD5"/>
            </a:solidFill>
            <a:prstDash val="solid"/>
            <a:miter lim="800000"/>
          </a:ln>
          <a:effectLst/>
        </p:spPr>
        <p:txBody>
          <a:bodyPr lIns="68543" tIns="34272" rIns="68543" bIns="34272" rtlCol="0" anchor="ctr"/>
          <a:lstStyle/>
          <a:p>
            <a:pPr algn="ctr">
              <a:defRPr/>
            </a:pPr>
            <a:endParaRPr lang="zh-CN" altLang="en-US" sz="1350" kern="0" dirty="0">
              <a:solidFill>
                <a:schemeClr val="accent1">
                  <a:lumMod val="20000"/>
                  <a:lumOff val="80000"/>
                </a:schemeClr>
              </a:solidFill>
              <a:latin typeface="Calibri" panose="020F0502020204030204"/>
              <a:ea typeface="宋体" panose="02010600030101010101" pitchFamily="2" charset="-122"/>
            </a:endParaRPr>
          </a:p>
        </p:txBody>
      </p:sp>
      <p:sp>
        <p:nvSpPr>
          <p:cNvPr id="14" name="文本框 138"/>
          <p:cNvSpPr txBox="1"/>
          <p:nvPr/>
        </p:nvSpPr>
        <p:spPr>
          <a:xfrm>
            <a:off x="1936242" y="2220248"/>
            <a:ext cx="409333" cy="1361875"/>
          </a:xfrm>
          <a:prstGeom prst="rect">
            <a:avLst/>
          </a:prstGeom>
          <a:solidFill>
            <a:srgbClr val="FFFF99"/>
          </a:solidFill>
        </p:spPr>
        <p:txBody>
          <a:bodyPr wrap="none" lIns="68543" tIns="34272" rIns="68543" bIns="34272" rtlCol="0">
            <a:spAutoFit/>
          </a:bodyPr>
          <a:lstStyle/>
          <a:p>
            <a:pPr>
              <a:defRPr/>
            </a:pPr>
            <a:r>
              <a:rPr lang="zh-CN" altLang="en-US" sz="2100" b="1" kern="0" dirty="0">
                <a:solidFill>
                  <a:srgbClr val="002060"/>
                </a:solidFill>
              </a:rPr>
              <a:t>知</a:t>
            </a:r>
            <a:endParaRPr lang="en-US" altLang="zh-CN" sz="2100" b="1" kern="0" dirty="0">
              <a:solidFill>
                <a:srgbClr val="002060"/>
              </a:solidFill>
            </a:endParaRPr>
          </a:p>
          <a:p>
            <a:pPr>
              <a:defRPr/>
            </a:pPr>
            <a:r>
              <a:rPr lang="zh-CN" altLang="en-US" sz="2100" b="1" kern="0" dirty="0">
                <a:solidFill>
                  <a:srgbClr val="002060"/>
                </a:solidFill>
              </a:rPr>
              <a:t>识</a:t>
            </a:r>
            <a:endParaRPr lang="en-US" altLang="zh-CN" sz="2100" b="1" kern="0" dirty="0">
              <a:solidFill>
                <a:srgbClr val="002060"/>
              </a:solidFill>
            </a:endParaRPr>
          </a:p>
          <a:p>
            <a:pPr>
              <a:defRPr/>
            </a:pPr>
            <a:r>
              <a:rPr lang="zh-CN" altLang="en-US" sz="2100" b="1" kern="0" dirty="0">
                <a:solidFill>
                  <a:srgbClr val="002060"/>
                </a:solidFill>
              </a:rPr>
              <a:t>获</a:t>
            </a:r>
            <a:endParaRPr lang="en-US" altLang="zh-CN" sz="2100" b="1" kern="0" dirty="0">
              <a:solidFill>
                <a:srgbClr val="002060"/>
              </a:solidFill>
            </a:endParaRPr>
          </a:p>
          <a:p>
            <a:pPr>
              <a:defRPr/>
            </a:pPr>
            <a:r>
              <a:rPr lang="zh-CN" altLang="en-US" sz="2100" b="1" kern="0" dirty="0">
                <a:solidFill>
                  <a:srgbClr val="002060"/>
                </a:solidFill>
              </a:rPr>
              <a:t>取</a:t>
            </a:r>
          </a:p>
        </p:txBody>
      </p:sp>
      <p:grpSp>
        <p:nvGrpSpPr>
          <p:cNvPr id="15" name="Group 44"/>
          <p:cNvGrpSpPr>
            <a:grpSpLocks/>
          </p:cNvGrpSpPr>
          <p:nvPr/>
        </p:nvGrpSpPr>
        <p:grpSpPr bwMode="auto">
          <a:xfrm>
            <a:off x="571240" y="4418217"/>
            <a:ext cx="1828800" cy="798910"/>
            <a:chOff x="908" y="3295"/>
            <a:chExt cx="1645" cy="664"/>
          </a:xfrm>
        </p:grpSpPr>
        <p:grpSp>
          <p:nvGrpSpPr>
            <p:cNvPr id="16" name="Group 45"/>
            <p:cNvGrpSpPr>
              <a:grpSpLocks/>
            </p:cNvGrpSpPr>
            <p:nvPr/>
          </p:nvGrpSpPr>
          <p:grpSpPr bwMode="auto">
            <a:xfrm>
              <a:off x="908" y="3372"/>
              <a:ext cx="602" cy="355"/>
              <a:chOff x="352" y="3206"/>
              <a:chExt cx="785" cy="355"/>
            </a:xfrm>
          </p:grpSpPr>
          <p:sp>
            <p:nvSpPr>
              <p:cNvPr id="45" name="Oval 46"/>
              <p:cNvSpPr>
                <a:spLocks noChangeArrowheads="1"/>
              </p:cNvSpPr>
              <p:nvPr/>
            </p:nvSpPr>
            <p:spPr bwMode="auto">
              <a:xfrm>
                <a:off x="886" y="3206"/>
                <a:ext cx="95"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6" name="Oval 47"/>
              <p:cNvSpPr>
                <a:spLocks noChangeArrowheads="1"/>
              </p:cNvSpPr>
              <p:nvPr/>
            </p:nvSpPr>
            <p:spPr bwMode="auto">
              <a:xfrm>
                <a:off x="477" y="3351"/>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7" name="Line 48"/>
              <p:cNvSpPr>
                <a:spLocks noChangeShapeType="1"/>
              </p:cNvSpPr>
              <p:nvPr/>
            </p:nvSpPr>
            <p:spPr bwMode="auto">
              <a:xfrm flipH="1">
                <a:off x="568" y="3250"/>
                <a:ext cx="315" cy="104"/>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8" name="Line 49"/>
              <p:cNvSpPr>
                <a:spLocks noChangeShapeType="1"/>
              </p:cNvSpPr>
              <p:nvPr/>
            </p:nvSpPr>
            <p:spPr bwMode="auto">
              <a:xfrm flipH="1">
                <a:off x="883" y="3273"/>
                <a:ext cx="51" cy="86"/>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9" name="Line 50"/>
              <p:cNvSpPr>
                <a:spLocks noChangeShapeType="1"/>
              </p:cNvSpPr>
              <p:nvPr/>
            </p:nvSpPr>
            <p:spPr bwMode="auto">
              <a:xfrm flipH="1" flipV="1">
                <a:off x="965" y="3262"/>
                <a:ext cx="102" cy="73"/>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50" name="Oval 51"/>
              <p:cNvSpPr>
                <a:spLocks noChangeArrowheads="1"/>
              </p:cNvSpPr>
              <p:nvPr/>
            </p:nvSpPr>
            <p:spPr bwMode="auto">
              <a:xfrm>
                <a:off x="828" y="3356"/>
                <a:ext cx="93"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51" name="Oval 52"/>
              <p:cNvSpPr>
                <a:spLocks noChangeArrowheads="1"/>
              </p:cNvSpPr>
              <p:nvPr/>
            </p:nvSpPr>
            <p:spPr bwMode="auto">
              <a:xfrm>
                <a:off x="1044" y="3331"/>
                <a:ext cx="93"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52" name="Line 53"/>
              <p:cNvSpPr>
                <a:spLocks noChangeShapeType="1"/>
              </p:cNvSpPr>
              <p:nvPr/>
            </p:nvSpPr>
            <p:spPr bwMode="auto">
              <a:xfrm flipH="1">
                <a:off x="423" y="3403"/>
                <a:ext cx="86" cy="88"/>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53" name="Line 54"/>
              <p:cNvSpPr>
                <a:spLocks noChangeShapeType="1"/>
              </p:cNvSpPr>
              <p:nvPr/>
            </p:nvSpPr>
            <p:spPr bwMode="auto">
              <a:xfrm flipH="1" flipV="1">
                <a:off x="545" y="3409"/>
                <a:ext cx="86" cy="91"/>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54" name="Oval 55"/>
              <p:cNvSpPr>
                <a:spLocks noChangeArrowheads="1"/>
              </p:cNvSpPr>
              <p:nvPr/>
            </p:nvSpPr>
            <p:spPr bwMode="auto">
              <a:xfrm>
                <a:off x="352" y="3498"/>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55" name="Oval 56"/>
              <p:cNvSpPr>
                <a:spLocks noChangeArrowheads="1"/>
              </p:cNvSpPr>
              <p:nvPr/>
            </p:nvSpPr>
            <p:spPr bwMode="auto">
              <a:xfrm>
                <a:off x="592" y="3506"/>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grpSp>
        <p:grpSp>
          <p:nvGrpSpPr>
            <p:cNvPr id="17" name="Group 57"/>
            <p:cNvGrpSpPr>
              <a:grpSpLocks/>
            </p:cNvGrpSpPr>
            <p:nvPr/>
          </p:nvGrpSpPr>
          <p:grpSpPr bwMode="auto">
            <a:xfrm>
              <a:off x="2055" y="3341"/>
              <a:ext cx="498" cy="423"/>
              <a:chOff x="1615" y="3156"/>
              <a:chExt cx="498" cy="423"/>
            </a:xfrm>
          </p:grpSpPr>
          <p:sp>
            <p:nvSpPr>
              <p:cNvPr id="34" name="Oval 58"/>
              <p:cNvSpPr>
                <a:spLocks noChangeArrowheads="1"/>
              </p:cNvSpPr>
              <p:nvPr/>
            </p:nvSpPr>
            <p:spPr bwMode="auto">
              <a:xfrm>
                <a:off x="1722" y="3156"/>
                <a:ext cx="93"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5" name="Oval 59"/>
              <p:cNvSpPr>
                <a:spLocks noChangeArrowheads="1"/>
              </p:cNvSpPr>
              <p:nvPr/>
            </p:nvSpPr>
            <p:spPr bwMode="auto">
              <a:xfrm>
                <a:off x="1858" y="3369"/>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6" name="Line 60"/>
              <p:cNvSpPr>
                <a:spLocks noChangeShapeType="1"/>
              </p:cNvSpPr>
              <p:nvPr/>
            </p:nvSpPr>
            <p:spPr bwMode="auto">
              <a:xfrm>
                <a:off x="1813" y="3198"/>
                <a:ext cx="64" cy="165"/>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7" name="Line 61"/>
              <p:cNvSpPr>
                <a:spLocks noChangeShapeType="1"/>
              </p:cNvSpPr>
              <p:nvPr/>
            </p:nvSpPr>
            <p:spPr bwMode="auto">
              <a:xfrm flipH="1">
                <a:off x="1670" y="3208"/>
                <a:ext cx="71" cy="83"/>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8" name="Oval 62"/>
              <p:cNvSpPr>
                <a:spLocks noChangeArrowheads="1"/>
              </p:cNvSpPr>
              <p:nvPr/>
            </p:nvSpPr>
            <p:spPr bwMode="auto">
              <a:xfrm>
                <a:off x="1615" y="3288"/>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9" name="Line 63"/>
              <p:cNvSpPr>
                <a:spLocks noChangeShapeType="1"/>
              </p:cNvSpPr>
              <p:nvPr/>
            </p:nvSpPr>
            <p:spPr bwMode="auto">
              <a:xfrm>
                <a:off x="1912" y="3439"/>
                <a:ext cx="9" cy="83"/>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0" name="Oval 64"/>
              <p:cNvSpPr>
                <a:spLocks noChangeArrowheads="1"/>
              </p:cNvSpPr>
              <p:nvPr/>
            </p:nvSpPr>
            <p:spPr bwMode="auto">
              <a:xfrm>
                <a:off x="1889" y="3523"/>
                <a:ext cx="94" cy="56"/>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1" name="Line 65"/>
              <p:cNvSpPr>
                <a:spLocks noChangeShapeType="1"/>
              </p:cNvSpPr>
              <p:nvPr/>
            </p:nvSpPr>
            <p:spPr bwMode="auto">
              <a:xfrm flipH="1">
                <a:off x="1806" y="3428"/>
                <a:ext cx="71" cy="83"/>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2" name="Line 66"/>
              <p:cNvSpPr>
                <a:spLocks noChangeShapeType="1"/>
              </p:cNvSpPr>
              <p:nvPr/>
            </p:nvSpPr>
            <p:spPr bwMode="auto">
              <a:xfrm flipH="1" flipV="1">
                <a:off x="1944" y="3412"/>
                <a:ext cx="95" cy="76"/>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3" name="Oval 67"/>
              <p:cNvSpPr>
                <a:spLocks noChangeArrowheads="1"/>
              </p:cNvSpPr>
              <p:nvPr/>
            </p:nvSpPr>
            <p:spPr bwMode="auto">
              <a:xfrm>
                <a:off x="1732" y="3509"/>
                <a:ext cx="94" cy="54"/>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44" name="Oval 68"/>
              <p:cNvSpPr>
                <a:spLocks noChangeArrowheads="1"/>
              </p:cNvSpPr>
              <p:nvPr/>
            </p:nvSpPr>
            <p:spPr bwMode="auto">
              <a:xfrm>
                <a:off x="2019" y="3483"/>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grpSp>
        <p:grpSp>
          <p:nvGrpSpPr>
            <p:cNvPr id="18" name="Group 69"/>
            <p:cNvGrpSpPr>
              <a:grpSpLocks/>
            </p:cNvGrpSpPr>
            <p:nvPr/>
          </p:nvGrpSpPr>
          <p:grpSpPr bwMode="auto">
            <a:xfrm>
              <a:off x="1370" y="3295"/>
              <a:ext cx="707" cy="664"/>
              <a:chOff x="930" y="3110"/>
              <a:chExt cx="707" cy="664"/>
            </a:xfrm>
          </p:grpSpPr>
          <p:sp>
            <p:nvSpPr>
              <p:cNvPr id="21" name="Line 70"/>
              <p:cNvSpPr>
                <a:spLocks noChangeShapeType="1"/>
              </p:cNvSpPr>
              <p:nvPr/>
            </p:nvSpPr>
            <p:spPr bwMode="auto">
              <a:xfrm>
                <a:off x="1306" y="3154"/>
                <a:ext cx="0" cy="124"/>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2" name="Oval 71"/>
              <p:cNvSpPr>
                <a:spLocks noChangeArrowheads="1"/>
              </p:cNvSpPr>
              <p:nvPr/>
            </p:nvSpPr>
            <p:spPr bwMode="auto">
              <a:xfrm>
                <a:off x="1252" y="3483"/>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3" name="Line 72"/>
              <p:cNvSpPr>
                <a:spLocks noChangeShapeType="1"/>
              </p:cNvSpPr>
              <p:nvPr/>
            </p:nvSpPr>
            <p:spPr bwMode="auto">
              <a:xfrm flipH="1">
                <a:off x="1020" y="3515"/>
                <a:ext cx="224" cy="83"/>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4" name="Line 73"/>
              <p:cNvSpPr>
                <a:spLocks noChangeShapeType="1"/>
              </p:cNvSpPr>
              <p:nvPr/>
            </p:nvSpPr>
            <p:spPr bwMode="auto">
              <a:xfrm>
                <a:off x="1306" y="3362"/>
                <a:ext cx="0" cy="114"/>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5" name="Oval 74"/>
              <p:cNvSpPr>
                <a:spLocks noChangeArrowheads="1"/>
              </p:cNvSpPr>
              <p:nvPr/>
            </p:nvSpPr>
            <p:spPr bwMode="auto">
              <a:xfrm>
                <a:off x="1260" y="3295"/>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6" name="Oval 75"/>
              <p:cNvSpPr>
                <a:spLocks noChangeArrowheads="1"/>
              </p:cNvSpPr>
              <p:nvPr/>
            </p:nvSpPr>
            <p:spPr bwMode="auto">
              <a:xfrm>
                <a:off x="930" y="3590"/>
                <a:ext cx="93" cy="54"/>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7" name="Line 76"/>
              <p:cNvSpPr>
                <a:spLocks noChangeShapeType="1"/>
              </p:cNvSpPr>
              <p:nvPr/>
            </p:nvSpPr>
            <p:spPr bwMode="auto">
              <a:xfrm flipH="1">
                <a:off x="1153" y="3547"/>
                <a:ext cx="130" cy="150"/>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8" name="Oval 77"/>
              <p:cNvSpPr>
                <a:spLocks noChangeArrowheads="1"/>
              </p:cNvSpPr>
              <p:nvPr/>
            </p:nvSpPr>
            <p:spPr bwMode="auto">
              <a:xfrm>
                <a:off x="1079" y="3701"/>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29" name="Line 78"/>
              <p:cNvSpPr>
                <a:spLocks noChangeShapeType="1"/>
              </p:cNvSpPr>
              <p:nvPr/>
            </p:nvSpPr>
            <p:spPr bwMode="auto">
              <a:xfrm>
                <a:off x="1338" y="3545"/>
                <a:ext cx="58" cy="162"/>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0" name="Oval 79"/>
              <p:cNvSpPr>
                <a:spLocks noChangeArrowheads="1"/>
              </p:cNvSpPr>
              <p:nvPr/>
            </p:nvSpPr>
            <p:spPr bwMode="auto">
              <a:xfrm>
                <a:off x="1370" y="3719"/>
                <a:ext cx="93"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1" name="Oval 80"/>
              <p:cNvSpPr>
                <a:spLocks noChangeArrowheads="1"/>
              </p:cNvSpPr>
              <p:nvPr/>
            </p:nvSpPr>
            <p:spPr bwMode="auto">
              <a:xfrm>
                <a:off x="1543" y="3648"/>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2" name="Line 81"/>
              <p:cNvSpPr>
                <a:spLocks noChangeShapeType="1"/>
              </p:cNvSpPr>
              <p:nvPr/>
            </p:nvSpPr>
            <p:spPr bwMode="auto">
              <a:xfrm>
                <a:off x="1354" y="3532"/>
                <a:ext cx="212" cy="124"/>
              </a:xfrm>
              <a:prstGeom prst="line">
                <a:avLst/>
              </a:prstGeom>
              <a:noFill/>
              <a:ln w="127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sp>
            <p:nvSpPr>
              <p:cNvPr id="33" name="Oval 82"/>
              <p:cNvSpPr>
                <a:spLocks noChangeArrowheads="1"/>
              </p:cNvSpPr>
              <p:nvPr/>
            </p:nvSpPr>
            <p:spPr bwMode="auto">
              <a:xfrm>
                <a:off x="1243" y="3110"/>
                <a:ext cx="94" cy="55"/>
              </a:xfrm>
              <a:prstGeom prst="ellipse">
                <a:avLst/>
              </a:prstGeom>
              <a:solidFill>
                <a:srgbClr val="618FFD"/>
              </a:soli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endParaRPr lang="zh-CN" altLang="en-US" sz="1800">
                  <a:solidFill>
                    <a:prstClr val="black"/>
                  </a:solidFill>
                  <a:ea typeface="宋体" panose="02010600030101010101" pitchFamily="2" charset="-122"/>
                </a:endParaRPr>
              </a:p>
            </p:txBody>
          </p:sp>
        </p:grpSp>
        <p:sp>
          <p:nvSpPr>
            <p:cNvPr id="19" name="Text Box 83"/>
            <p:cNvSpPr txBox="1">
              <a:spLocks noChangeArrowheads="1"/>
            </p:cNvSpPr>
            <p:nvPr/>
          </p:nvSpPr>
          <p:spPr bwMode="auto">
            <a:xfrm>
              <a:off x="1534" y="3314"/>
              <a:ext cx="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r>
                <a:rPr lang="en-US" altLang="zh-CN" sz="1500" b="1">
                  <a:solidFill>
                    <a:prstClr val="black"/>
                  </a:solidFill>
                  <a:ea typeface="宋体" charset="-122"/>
                </a:rPr>
                <a:t>+</a:t>
              </a:r>
              <a:endParaRPr lang="en-US" altLang="zh-CN" sz="1800">
                <a:solidFill>
                  <a:prstClr val="black"/>
                </a:solidFill>
                <a:ea typeface="宋体" charset="-122"/>
              </a:endParaRPr>
            </a:p>
          </p:txBody>
        </p:sp>
        <p:sp>
          <p:nvSpPr>
            <p:cNvPr id="20" name="Text Box 84"/>
            <p:cNvSpPr txBox="1">
              <a:spLocks noChangeArrowheads="1"/>
            </p:cNvSpPr>
            <p:nvPr/>
          </p:nvSpPr>
          <p:spPr bwMode="auto">
            <a:xfrm>
              <a:off x="1884" y="3321"/>
              <a:ext cx="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defRPr/>
              </a:pPr>
              <a:r>
                <a:rPr lang="en-US" altLang="zh-CN" sz="1500" b="1">
                  <a:solidFill>
                    <a:prstClr val="black"/>
                  </a:solidFill>
                  <a:ea typeface="宋体" charset="-122"/>
                </a:rPr>
                <a:t>+</a:t>
              </a:r>
              <a:endParaRPr lang="en-US" altLang="zh-CN" sz="1800">
                <a:solidFill>
                  <a:prstClr val="black"/>
                </a:solidFill>
                <a:ea typeface="宋体" charset="-122"/>
              </a:endParaRPr>
            </a:p>
          </p:txBody>
        </p:sp>
      </p:grpSp>
      <p:sp>
        <p:nvSpPr>
          <p:cNvPr id="56" name="Text Box 86"/>
          <p:cNvSpPr txBox="1">
            <a:spLocks noChangeArrowheads="1"/>
          </p:cNvSpPr>
          <p:nvPr/>
        </p:nvSpPr>
        <p:spPr bwMode="auto">
          <a:xfrm>
            <a:off x="688666" y="5372311"/>
            <a:ext cx="1764042" cy="392379"/>
          </a:xfrm>
          <a:prstGeom prst="rect">
            <a:avLst/>
          </a:prstGeom>
          <a:solidFill>
            <a:schemeClr val="accent2">
              <a:lumMod val="20000"/>
              <a:lumOff val="80000"/>
            </a:schemeClr>
          </a:solidFill>
          <a:ln>
            <a:noFill/>
          </a:ln>
          <a:effectLst/>
          <a:extLst/>
        </p:spPr>
        <p:txBody>
          <a:bodyPr wrap="square" lIns="68543" tIns="34272" rIns="68543" bIns="34272">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eaLnBrk="1" fontAlgn="auto" hangingPunct="1">
              <a:spcBef>
                <a:spcPts val="0"/>
              </a:spcBef>
              <a:spcAft>
                <a:spcPts val="0"/>
              </a:spcAft>
              <a:defRPr/>
            </a:pPr>
            <a:r>
              <a:rPr lang="zh-CN" altLang="en-US" sz="2100" b="1" kern="0" dirty="0">
                <a:latin typeface="+mn-lt"/>
              </a:rPr>
              <a:t>已有知识库</a:t>
            </a:r>
            <a:endParaRPr lang="en-US" altLang="zh-CN" sz="2100" b="1" kern="0" dirty="0">
              <a:latin typeface="+mn-lt"/>
            </a:endParaRPr>
          </a:p>
        </p:txBody>
      </p:sp>
      <p:sp>
        <p:nvSpPr>
          <p:cNvPr id="57" name="剪去同侧角的矩形 56"/>
          <p:cNvSpPr/>
          <p:nvPr/>
        </p:nvSpPr>
        <p:spPr>
          <a:xfrm rot="5400000">
            <a:off x="2327986" y="3809419"/>
            <a:ext cx="1866485" cy="784088"/>
          </a:xfrm>
          <a:prstGeom prst="snip2SameRect">
            <a:avLst/>
          </a:prstGeom>
          <a:gradFill rotWithShape="1">
            <a:gsLst>
              <a:gs pos="80434">
                <a:srgbClr val="E2D9BD"/>
              </a:gs>
              <a:gs pos="55444">
                <a:srgbClr val="F2ECD4"/>
              </a:gs>
              <a:gs pos="0">
                <a:srgbClr val="FFEFD1"/>
              </a:gs>
              <a:gs pos="64999">
                <a:srgbClr val="F0EBD5"/>
              </a:gs>
              <a:gs pos="100000">
                <a:srgbClr val="D1C39F"/>
              </a:gs>
            </a:gsLst>
            <a:lin ang="5400000" scaled="0"/>
          </a:gradFill>
          <a:ln w="6350" cap="flat" cmpd="sng" algn="ctr">
            <a:solidFill>
              <a:srgbClr val="5B9BD5"/>
            </a:solidFill>
            <a:prstDash val="solid"/>
            <a:miter lim="800000"/>
          </a:ln>
          <a:effectLst/>
        </p:spPr>
        <p:txBody>
          <a:bodyPr lIns="68543" tIns="34272" rIns="68543" bIns="34272" rtlCol="0" anchor="ctr"/>
          <a:lstStyle/>
          <a:p>
            <a:pPr algn="ctr"/>
            <a:endParaRPr lang="zh-CN" altLang="en-US" sz="1350" kern="0" dirty="0">
              <a:solidFill>
                <a:schemeClr val="accent1">
                  <a:lumMod val="20000"/>
                  <a:lumOff val="80000"/>
                </a:schemeClr>
              </a:solidFill>
              <a:latin typeface="Calibri" panose="020F0502020204030204"/>
              <a:ea typeface="宋体" panose="02010600030101010101" pitchFamily="2" charset="-122"/>
            </a:endParaRPr>
          </a:p>
        </p:txBody>
      </p:sp>
      <p:sp>
        <p:nvSpPr>
          <p:cNvPr id="58" name="文本框 182"/>
          <p:cNvSpPr txBox="1"/>
          <p:nvPr/>
        </p:nvSpPr>
        <p:spPr>
          <a:xfrm>
            <a:off x="3019023" y="3470797"/>
            <a:ext cx="409333" cy="1361875"/>
          </a:xfrm>
          <a:prstGeom prst="rect">
            <a:avLst/>
          </a:prstGeom>
          <a:solidFill>
            <a:srgbClr val="FFFF99"/>
          </a:solidFill>
        </p:spPr>
        <p:txBody>
          <a:bodyPr wrap="none" lIns="68543" tIns="34272" rIns="68543" bIns="34272" rtlCol="0">
            <a:spAutoFit/>
          </a:bodyPr>
          <a:lstStyle>
            <a:defPPr>
              <a:defRPr lang="zh-CN"/>
            </a:defPPr>
            <a:lvl1pPr marR="0" lvl="0" indent="0" fontAlgn="auto">
              <a:lnSpc>
                <a:spcPct val="100000"/>
              </a:lnSpc>
              <a:spcBef>
                <a:spcPts val="0"/>
              </a:spcBef>
              <a:spcAft>
                <a:spcPts val="0"/>
              </a:spcAft>
              <a:buClrTx/>
              <a:buSzTx/>
              <a:buFontTx/>
              <a:buNone/>
              <a:tabLst/>
              <a:defRPr kumimoji="0" sz="2800" b="1" i="0" u="none" strike="noStrike" kern="0" cap="none" spc="0" normalizeH="0" baseline="0">
                <a:ln>
                  <a:noFill/>
                </a:ln>
                <a:solidFill>
                  <a:srgbClr val="002060"/>
                </a:solidFill>
                <a:effectLst/>
                <a:uLnTx/>
                <a:uFillTx/>
              </a:defRPr>
            </a:lvl1pPr>
          </a:lstStyle>
          <a:p>
            <a:r>
              <a:rPr lang="zh-CN" altLang="en-US" sz="2100" dirty="0"/>
              <a:t>知</a:t>
            </a:r>
            <a:endParaRPr lang="en-US" altLang="zh-CN" sz="2100" dirty="0"/>
          </a:p>
          <a:p>
            <a:r>
              <a:rPr lang="zh-CN" altLang="en-US" sz="2100" dirty="0"/>
              <a:t>识</a:t>
            </a:r>
            <a:endParaRPr lang="en-US" altLang="zh-CN" sz="2100" dirty="0"/>
          </a:p>
          <a:p>
            <a:r>
              <a:rPr lang="zh-CN" altLang="en-US" sz="2100" dirty="0"/>
              <a:t>融</a:t>
            </a:r>
            <a:endParaRPr lang="en-US" altLang="zh-CN" sz="2100" dirty="0"/>
          </a:p>
          <a:p>
            <a:r>
              <a:rPr lang="zh-CN" altLang="en-US" sz="2100" dirty="0"/>
              <a:t>合</a:t>
            </a:r>
            <a:endParaRPr lang="en-US" altLang="zh-CN" sz="2100" dirty="0"/>
          </a:p>
        </p:txBody>
      </p:sp>
      <p:sp>
        <p:nvSpPr>
          <p:cNvPr id="59" name="剪去同侧角的矩形 58"/>
          <p:cNvSpPr/>
          <p:nvPr/>
        </p:nvSpPr>
        <p:spPr>
          <a:xfrm rot="5400000">
            <a:off x="3476773" y="3806856"/>
            <a:ext cx="1866485" cy="839051"/>
          </a:xfrm>
          <a:prstGeom prst="snip2SameRect">
            <a:avLst/>
          </a:prstGeom>
          <a:gradFill rotWithShape="1">
            <a:gsLst>
              <a:gs pos="80434">
                <a:srgbClr val="E2D9BD"/>
              </a:gs>
              <a:gs pos="55444">
                <a:srgbClr val="F2ECD4"/>
              </a:gs>
              <a:gs pos="0">
                <a:srgbClr val="FFEFD1"/>
              </a:gs>
              <a:gs pos="64999">
                <a:srgbClr val="F0EBD5"/>
              </a:gs>
              <a:gs pos="100000">
                <a:srgbClr val="D1C39F"/>
              </a:gs>
            </a:gsLst>
            <a:lin ang="5400000" scaled="0"/>
          </a:gradFill>
          <a:ln w="6350" cap="flat" cmpd="sng" algn="ctr">
            <a:solidFill>
              <a:srgbClr val="5B9BD5"/>
            </a:solidFill>
            <a:prstDash val="solid"/>
            <a:miter lim="800000"/>
          </a:ln>
          <a:effectLst/>
        </p:spPr>
        <p:txBody>
          <a:bodyPr lIns="68543" tIns="34272" rIns="68543" bIns="34272" rtlCol="0" anchor="ctr"/>
          <a:lstStyle/>
          <a:p>
            <a:pPr algn="ctr"/>
            <a:endParaRPr lang="zh-CN" altLang="en-US" sz="1350" kern="0" dirty="0">
              <a:solidFill>
                <a:schemeClr val="accent1">
                  <a:lumMod val="20000"/>
                  <a:lumOff val="80000"/>
                </a:schemeClr>
              </a:solidFill>
              <a:latin typeface="Calibri" panose="020F0502020204030204"/>
              <a:ea typeface="宋体" panose="02010600030101010101" pitchFamily="2" charset="-122"/>
            </a:endParaRPr>
          </a:p>
        </p:txBody>
      </p:sp>
      <p:sp>
        <p:nvSpPr>
          <p:cNvPr id="60" name="文本框 184"/>
          <p:cNvSpPr txBox="1"/>
          <p:nvPr/>
        </p:nvSpPr>
        <p:spPr>
          <a:xfrm>
            <a:off x="4185044" y="3555269"/>
            <a:ext cx="409333" cy="1361875"/>
          </a:xfrm>
          <a:prstGeom prst="rect">
            <a:avLst/>
          </a:prstGeom>
          <a:solidFill>
            <a:srgbClr val="FFFF99"/>
          </a:solidFill>
        </p:spPr>
        <p:txBody>
          <a:bodyPr wrap="none" lIns="68543" tIns="34272" rIns="68543" bIns="34272" rtlCol="0">
            <a:spAutoFit/>
          </a:bodyPr>
          <a:lstStyle>
            <a:defPPr>
              <a:defRPr lang="zh-CN"/>
            </a:defPPr>
            <a:lvl1pPr marR="0" lvl="0" indent="0" fontAlgn="auto">
              <a:lnSpc>
                <a:spcPct val="100000"/>
              </a:lnSpc>
              <a:spcBef>
                <a:spcPts val="0"/>
              </a:spcBef>
              <a:spcAft>
                <a:spcPts val="0"/>
              </a:spcAft>
              <a:buClrTx/>
              <a:buSzTx/>
              <a:buFontTx/>
              <a:buNone/>
              <a:tabLst/>
              <a:defRPr kumimoji="0" sz="2800" b="1" i="0" u="none" strike="noStrike" kern="0" cap="none" spc="0" normalizeH="0" baseline="0">
                <a:ln>
                  <a:noFill/>
                </a:ln>
                <a:solidFill>
                  <a:srgbClr val="002060"/>
                </a:solidFill>
                <a:effectLst/>
                <a:uLnTx/>
                <a:uFillTx/>
              </a:defRPr>
            </a:lvl1pPr>
          </a:lstStyle>
          <a:p>
            <a:r>
              <a:rPr lang="zh-CN" altLang="en-US" sz="2100" dirty="0"/>
              <a:t>知</a:t>
            </a:r>
            <a:endParaRPr lang="en-US" altLang="zh-CN" sz="2100" dirty="0"/>
          </a:p>
          <a:p>
            <a:r>
              <a:rPr lang="zh-CN" altLang="en-US" sz="2100" dirty="0"/>
              <a:t>识</a:t>
            </a:r>
            <a:endParaRPr lang="en-US" altLang="zh-CN" sz="2100" dirty="0"/>
          </a:p>
          <a:p>
            <a:r>
              <a:rPr lang="zh-CN" altLang="en-US" sz="2100" dirty="0"/>
              <a:t>验</a:t>
            </a:r>
            <a:endParaRPr lang="en-US" altLang="zh-CN" sz="2100" dirty="0"/>
          </a:p>
          <a:p>
            <a:r>
              <a:rPr lang="zh-CN" altLang="en-US" sz="2100" dirty="0"/>
              <a:t>证</a:t>
            </a:r>
            <a:endParaRPr lang="en-US" altLang="zh-CN" sz="2100" dirty="0"/>
          </a:p>
        </p:txBody>
      </p:sp>
      <p:sp>
        <p:nvSpPr>
          <p:cNvPr id="61" name="右箭头 60"/>
          <p:cNvSpPr/>
          <p:nvPr/>
        </p:nvSpPr>
        <p:spPr>
          <a:xfrm>
            <a:off x="1408547" y="2312171"/>
            <a:ext cx="272931" cy="171956"/>
          </a:xfrm>
          <a:prstGeom prst="rightArrow">
            <a:avLst/>
          </a:prstGeom>
          <a:solidFill>
            <a:srgbClr val="5B9BD5"/>
          </a:solidFill>
          <a:ln w="12700" cap="flat" cmpd="sng" algn="ctr">
            <a:solidFill>
              <a:srgbClr val="5B9BD5">
                <a:shade val="50000"/>
              </a:srgbClr>
            </a:solidFill>
            <a:prstDash val="solid"/>
            <a:miter lim="800000"/>
          </a:ln>
          <a:effectLst/>
        </p:spPr>
        <p:txBody>
          <a:bodyPr lIns="68543" tIns="34272" rIns="68543" bIns="34272" rtlCol="0" anchor="ctr"/>
          <a:lstStyle/>
          <a:p>
            <a:pPr algn="ctr">
              <a:defRPr/>
            </a:pPr>
            <a:endParaRPr lang="zh-CN" altLang="en-US" sz="1350" kern="0">
              <a:solidFill>
                <a:prstClr val="white"/>
              </a:solidFill>
              <a:latin typeface="Calibri" panose="020F0502020204030204"/>
              <a:ea typeface="宋体" panose="02010600030101010101" pitchFamily="2" charset="-122"/>
            </a:endParaRPr>
          </a:p>
        </p:txBody>
      </p:sp>
      <p:sp>
        <p:nvSpPr>
          <p:cNvPr id="62" name="右箭头 61"/>
          <p:cNvSpPr/>
          <p:nvPr/>
        </p:nvSpPr>
        <p:spPr>
          <a:xfrm>
            <a:off x="1422226" y="3277817"/>
            <a:ext cx="272931" cy="171956"/>
          </a:xfrm>
          <a:prstGeom prst="rightArrow">
            <a:avLst/>
          </a:prstGeom>
          <a:solidFill>
            <a:srgbClr val="5B9BD5"/>
          </a:solidFill>
          <a:ln w="12700" cap="flat" cmpd="sng" algn="ctr">
            <a:solidFill>
              <a:srgbClr val="5B9BD5">
                <a:shade val="50000"/>
              </a:srgbClr>
            </a:solidFill>
            <a:prstDash val="solid"/>
            <a:miter lim="800000"/>
          </a:ln>
          <a:effectLst/>
        </p:spPr>
        <p:txBody>
          <a:bodyPr lIns="68543" tIns="34272" rIns="68543" bIns="34272" rtlCol="0" anchor="ctr"/>
          <a:lstStyle/>
          <a:p>
            <a:pPr algn="ctr">
              <a:defRPr/>
            </a:pPr>
            <a:endParaRPr lang="zh-CN" altLang="en-US" sz="1350" kern="0">
              <a:solidFill>
                <a:prstClr val="white"/>
              </a:solidFill>
              <a:latin typeface="Calibri" panose="020F0502020204030204"/>
              <a:ea typeface="宋体" panose="02010600030101010101" pitchFamily="2" charset="-122"/>
            </a:endParaRPr>
          </a:p>
        </p:txBody>
      </p:sp>
      <p:sp>
        <p:nvSpPr>
          <p:cNvPr id="63" name="右箭头 62"/>
          <p:cNvSpPr/>
          <p:nvPr/>
        </p:nvSpPr>
        <p:spPr>
          <a:xfrm>
            <a:off x="2590351" y="3399113"/>
            <a:ext cx="272931" cy="171956"/>
          </a:xfrm>
          <a:prstGeom prst="rightArrow">
            <a:avLst/>
          </a:prstGeom>
          <a:solidFill>
            <a:srgbClr val="5B9BD5"/>
          </a:solidFill>
          <a:ln w="12700" cap="flat" cmpd="sng" algn="ctr">
            <a:solidFill>
              <a:srgbClr val="5B9BD5">
                <a:shade val="50000"/>
              </a:srgbClr>
            </a:solidFill>
            <a:prstDash val="solid"/>
            <a:miter lim="800000"/>
          </a:ln>
          <a:effectLst/>
        </p:spPr>
        <p:txBody>
          <a:bodyPr lIns="68543" tIns="34272" rIns="68543" bIns="34272" rtlCol="0" anchor="ctr"/>
          <a:lstStyle/>
          <a:p>
            <a:pPr algn="ctr">
              <a:defRPr/>
            </a:pPr>
            <a:endParaRPr lang="zh-CN" altLang="en-US" sz="1350" kern="0">
              <a:solidFill>
                <a:prstClr val="white"/>
              </a:solidFill>
              <a:latin typeface="Calibri" panose="020F0502020204030204"/>
              <a:ea typeface="宋体" panose="02010600030101010101" pitchFamily="2" charset="-122"/>
            </a:endParaRPr>
          </a:p>
        </p:txBody>
      </p:sp>
      <p:sp>
        <p:nvSpPr>
          <p:cNvPr id="64" name="右箭头 63"/>
          <p:cNvSpPr/>
          <p:nvPr/>
        </p:nvSpPr>
        <p:spPr>
          <a:xfrm>
            <a:off x="2559692" y="4787056"/>
            <a:ext cx="272931" cy="171956"/>
          </a:xfrm>
          <a:prstGeom prst="rightArrow">
            <a:avLst/>
          </a:prstGeom>
          <a:solidFill>
            <a:srgbClr val="5B9BD5"/>
          </a:solidFill>
          <a:ln w="12700" cap="flat" cmpd="sng" algn="ctr">
            <a:solidFill>
              <a:srgbClr val="5B9BD5">
                <a:shade val="50000"/>
              </a:srgbClr>
            </a:solidFill>
            <a:prstDash val="solid"/>
            <a:miter lim="800000"/>
          </a:ln>
          <a:effectLst/>
        </p:spPr>
        <p:txBody>
          <a:bodyPr lIns="68543" tIns="34272" rIns="68543" bIns="34272" rtlCol="0" anchor="ctr"/>
          <a:lstStyle/>
          <a:p>
            <a:pPr algn="ctr">
              <a:defRPr/>
            </a:pPr>
            <a:endParaRPr lang="zh-CN" altLang="en-US" sz="1350" kern="0">
              <a:solidFill>
                <a:prstClr val="white"/>
              </a:solidFill>
              <a:latin typeface="Calibri" panose="020F0502020204030204"/>
              <a:ea typeface="宋体" panose="02010600030101010101" pitchFamily="2" charset="-122"/>
            </a:endParaRPr>
          </a:p>
        </p:txBody>
      </p:sp>
      <p:sp>
        <p:nvSpPr>
          <p:cNvPr id="65" name="右箭头 64"/>
          <p:cNvSpPr/>
          <p:nvPr/>
        </p:nvSpPr>
        <p:spPr>
          <a:xfrm>
            <a:off x="3683063" y="3431779"/>
            <a:ext cx="272931" cy="171956"/>
          </a:xfrm>
          <a:prstGeom prst="rightArrow">
            <a:avLst/>
          </a:prstGeom>
          <a:solidFill>
            <a:srgbClr val="5B9BD5"/>
          </a:solidFill>
          <a:ln w="12700" cap="flat" cmpd="sng" algn="ctr">
            <a:solidFill>
              <a:srgbClr val="5B9BD5">
                <a:shade val="50000"/>
              </a:srgbClr>
            </a:solidFill>
            <a:prstDash val="solid"/>
            <a:miter lim="800000"/>
          </a:ln>
          <a:effectLst/>
        </p:spPr>
        <p:txBody>
          <a:bodyPr lIns="68543" tIns="34272" rIns="68543" bIns="34272" rtlCol="0" anchor="ctr"/>
          <a:lstStyle/>
          <a:p>
            <a:pPr algn="ctr">
              <a:defRPr/>
            </a:pPr>
            <a:endParaRPr lang="zh-CN" altLang="en-US" sz="1350" kern="0">
              <a:solidFill>
                <a:prstClr val="white"/>
              </a:solidFill>
              <a:latin typeface="Calibri" panose="020F0502020204030204"/>
              <a:ea typeface="宋体" panose="02010600030101010101" pitchFamily="2" charset="-122"/>
            </a:endParaRPr>
          </a:p>
        </p:txBody>
      </p:sp>
      <p:sp>
        <p:nvSpPr>
          <p:cNvPr id="66" name="右箭头 65"/>
          <p:cNvSpPr/>
          <p:nvPr/>
        </p:nvSpPr>
        <p:spPr>
          <a:xfrm>
            <a:off x="3689835" y="4808125"/>
            <a:ext cx="272931" cy="171956"/>
          </a:xfrm>
          <a:prstGeom prst="rightArrow">
            <a:avLst/>
          </a:prstGeom>
          <a:solidFill>
            <a:srgbClr val="5B9BD5"/>
          </a:solidFill>
          <a:ln w="12700" cap="flat" cmpd="sng" algn="ctr">
            <a:solidFill>
              <a:srgbClr val="5B9BD5">
                <a:shade val="50000"/>
              </a:srgbClr>
            </a:solidFill>
            <a:prstDash val="solid"/>
            <a:miter lim="800000"/>
          </a:ln>
          <a:effectLst/>
        </p:spPr>
        <p:txBody>
          <a:bodyPr lIns="68543" tIns="34272" rIns="68543" bIns="34272" rtlCol="0" anchor="ctr"/>
          <a:lstStyle/>
          <a:p>
            <a:pPr algn="ctr">
              <a:defRPr/>
            </a:pPr>
            <a:endParaRPr lang="zh-CN" altLang="en-US" sz="1350" kern="0">
              <a:solidFill>
                <a:prstClr val="white"/>
              </a:solidFill>
              <a:latin typeface="Calibri" panose="020F0502020204030204"/>
              <a:ea typeface="宋体" panose="02010600030101010101" pitchFamily="2" charset="-122"/>
            </a:endParaRPr>
          </a:p>
        </p:txBody>
      </p:sp>
      <p:pic>
        <p:nvPicPr>
          <p:cNvPr id="6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4378" y="4168358"/>
            <a:ext cx="1733624" cy="130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右箭头 67"/>
          <p:cNvSpPr/>
          <p:nvPr/>
        </p:nvSpPr>
        <p:spPr>
          <a:xfrm>
            <a:off x="4842283" y="4755565"/>
            <a:ext cx="272931" cy="171956"/>
          </a:xfrm>
          <a:prstGeom prst="rightArrow">
            <a:avLst/>
          </a:prstGeom>
          <a:solidFill>
            <a:srgbClr val="5B9BD5"/>
          </a:solidFill>
          <a:ln w="12700" cap="flat" cmpd="sng" algn="ctr">
            <a:solidFill>
              <a:srgbClr val="5B9BD5">
                <a:shade val="50000"/>
              </a:srgbClr>
            </a:solidFill>
            <a:prstDash val="solid"/>
            <a:miter lim="800000"/>
          </a:ln>
          <a:effectLst/>
        </p:spPr>
        <p:txBody>
          <a:bodyPr lIns="68543" tIns="34272" rIns="68543" bIns="34272" rtlCol="0" anchor="ctr"/>
          <a:lstStyle/>
          <a:p>
            <a:pPr algn="ctr">
              <a:defRPr/>
            </a:pPr>
            <a:endParaRPr lang="zh-CN" altLang="en-US" sz="1350" kern="0">
              <a:solidFill>
                <a:prstClr val="white"/>
              </a:solidFill>
              <a:latin typeface="Calibri" panose="020F0502020204030204"/>
              <a:ea typeface="宋体" panose="02010600030101010101" pitchFamily="2" charset="-122"/>
            </a:endParaRPr>
          </a:p>
        </p:txBody>
      </p:sp>
      <p:sp>
        <p:nvSpPr>
          <p:cNvPr id="69" name="Text Box 86"/>
          <p:cNvSpPr txBox="1">
            <a:spLocks noChangeArrowheads="1"/>
          </p:cNvSpPr>
          <p:nvPr/>
        </p:nvSpPr>
        <p:spPr bwMode="auto">
          <a:xfrm>
            <a:off x="5364760" y="5592512"/>
            <a:ext cx="907866" cy="27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43" tIns="34272" rIns="68543" bIns="34272">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lnSpc>
                <a:spcPct val="90000"/>
              </a:lnSpc>
            </a:pPr>
            <a:r>
              <a:rPr lang="zh-CN" altLang="en-US" sz="1500" b="1" dirty="0">
                <a:latin typeface="宋体" panose="02010600030101010101" pitchFamily="2" charset="-122"/>
                <a:ea typeface="宋体" panose="02010600030101010101" pitchFamily="2" charset="-122"/>
              </a:rPr>
              <a:t>知识图谱</a:t>
            </a:r>
            <a:endParaRPr lang="en-US" altLang="zh-CN" sz="1500" b="1" dirty="0">
              <a:latin typeface="宋体" panose="02010600030101010101" pitchFamily="2" charset="-122"/>
              <a:ea typeface="宋体" panose="02010600030101010101" pitchFamily="2" charset="-122"/>
            </a:endParaRPr>
          </a:p>
        </p:txBody>
      </p:sp>
      <p:graphicFrame>
        <p:nvGraphicFramePr>
          <p:cNvPr id="70" name="内容占位符 3"/>
          <p:cNvGraphicFramePr>
            <a:graphicFrameLocks/>
          </p:cNvGraphicFramePr>
          <p:nvPr>
            <p:extLst/>
          </p:nvPr>
        </p:nvGraphicFramePr>
        <p:xfrm>
          <a:off x="5364760" y="882602"/>
          <a:ext cx="3747424" cy="3002280"/>
        </p:xfrm>
        <a:graphic>
          <a:graphicData uri="http://schemas.openxmlformats.org/drawingml/2006/table">
            <a:tbl>
              <a:tblPr firstRow="1" bandRow="1">
                <a:tableStyleId>{FABFCF23-3B69-468F-B69F-88F6DE6A72F2}</a:tableStyleId>
              </a:tblPr>
              <a:tblGrid>
                <a:gridCol w="1501241"/>
                <a:gridCol w="2246183"/>
              </a:tblGrid>
              <a:tr h="274320">
                <a:tc>
                  <a:txBody>
                    <a:bodyPr/>
                    <a:lstStyle/>
                    <a:p>
                      <a:pPr algn="ctr"/>
                      <a:r>
                        <a:rPr lang="zh-CN" altLang="en-US" sz="1400" dirty="0" smtClean="0">
                          <a:latin typeface="微软雅黑" pitchFamily="34" charset="-122"/>
                          <a:ea typeface="微软雅黑" pitchFamily="34" charset="-122"/>
                        </a:rPr>
                        <a:t>名称</a:t>
                      </a:r>
                      <a:endParaRPr lang="zh-CN" altLang="en-US" sz="1400" dirty="0">
                        <a:latin typeface="微软雅黑" pitchFamily="34" charset="-122"/>
                        <a:ea typeface="微软雅黑" pitchFamily="34" charset="-122"/>
                      </a:endParaRPr>
                    </a:p>
                  </a:txBody>
                  <a:tcPr marL="68580" marR="68580" marT="34290" marB="34290" anchor="ctr"/>
                </a:tc>
                <a:tc>
                  <a:txBody>
                    <a:bodyPr/>
                    <a:lstStyle/>
                    <a:p>
                      <a:pPr algn="ctr"/>
                      <a:r>
                        <a:rPr lang="zh-CN" altLang="en-US" sz="1400" dirty="0" smtClean="0">
                          <a:latin typeface="微软雅黑" pitchFamily="34" charset="-122"/>
                          <a:ea typeface="微软雅黑" pitchFamily="34" charset="-122"/>
                        </a:rPr>
                        <a:t>规模</a:t>
                      </a:r>
                      <a:endParaRPr lang="zh-CN" altLang="en-US" sz="1400" dirty="0">
                        <a:latin typeface="微软雅黑" pitchFamily="34" charset="-122"/>
                        <a:ea typeface="微软雅黑" pitchFamily="34" charset="-122"/>
                      </a:endParaRPr>
                    </a:p>
                  </a:txBody>
                  <a:tcPr marL="68580" marR="68580" marT="34290" marB="34290" anchor="ctr"/>
                </a:tc>
              </a:tr>
              <a:tr h="617220">
                <a:tc>
                  <a:txBody>
                    <a:bodyPr/>
                    <a:lstStyle/>
                    <a:p>
                      <a:pPr algn="ctr"/>
                      <a:r>
                        <a:rPr lang="en-US" altLang="zh-CN" sz="1800" b="1" dirty="0" err="1" smtClean="0">
                          <a:latin typeface="微软雅黑" pitchFamily="34" charset="-122"/>
                          <a:ea typeface="微软雅黑" pitchFamily="34" charset="-122"/>
                        </a:rPr>
                        <a:t>Yago</a:t>
                      </a:r>
                      <a:endParaRPr lang="zh-CN" altLang="en-US" sz="1800" b="1" dirty="0">
                        <a:latin typeface="微软雅黑" pitchFamily="34" charset="-122"/>
                        <a:ea typeface="微软雅黑" pitchFamily="34" charset="-122"/>
                      </a:endParaRPr>
                    </a:p>
                  </a:txBody>
                  <a:tcPr marL="68580" marR="68580" marT="34290" marB="34290" anchor="ctr"/>
                </a:tc>
                <a:tc>
                  <a:txBody>
                    <a:bodyPr/>
                    <a:lstStyle/>
                    <a:p>
                      <a:pPr algn="l"/>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千万实体，</a:t>
                      </a:r>
                      <a:r>
                        <a:rPr lang="en-US" altLang="zh-CN" sz="1200" b="1" dirty="0" smtClean="0">
                          <a:latin typeface="微软雅黑" pitchFamily="34" charset="-122"/>
                          <a:ea typeface="微软雅黑" pitchFamily="34" charset="-122"/>
                        </a:rPr>
                        <a:t>35</a:t>
                      </a:r>
                      <a:r>
                        <a:rPr lang="zh-CN" altLang="en-US" sz="1200" b="1" dirty="0" smtClean="0">
                          <a:latin typeface="微软雅黑" pitchFamily="34" charset="-122"/>
                          <a:ea typeface="微软雅黑" pitchFamily="34" charset="-122"/>
                        </a:rPr>
                        <a:t>万类别，</a:t>
                      </a:r>
                      <a:endParaRPr lang="en-US" altLang="zh-CN" sz="1200" b="1" dirty="0" smtClean="0">
                        <a:latin typeface="微软雅黑" pitchFamily="34" charset="-122"/>
                        <a:ea typeface="微软雅黑" pitchFamily="34" charset="-122"/>
                      </a:endParaRPr>
                    </a:p>
                    <a:p>
                      <a:pPr algn="l"/>
                      <a:r>
                        <a:rPr lang="en-US" altLang="zh-CN" sz="1200" b="1" dirty="0" smtClean="0">
                          <a:latin typeface="微软雅黑" pitchFamily="34" charset="-122"/>
                          <a:ea typeface="微软雅黑" pitchFamily="34" charset="-122"/>
                        </a:rPr>
                        <a:t>1.8</a:t>
                      </a:r>
                      <a:r>
                        <a:rPr lang="zh-CN" altLang="en-US" sz="1200" b="1" dirty="0" smtClean="0">
                          <a:latin typeface="微软雅黑" pitchFamily="34" charset="-122"/>
                          <a:ea typeface="微软雅黑" pitchFamily="34" charset="-122"/>
                        </a:rPr>
                        <a:t>亿事实，</a:t>
                      </a:r>
                      <a:r>
                        <a:rPr lang="en-US" altLang="zh-CN" sz="1200" b="1" dirty="0" smtClean="0">
                          <a:latin typeface="微软雅黑" pitchFamily="34" charset="-122"/>
                          <a:ea typeface="微软雅黑" pitchFamily="34" charset="-122"/>
                        </a:rPr>
                        <a:t>100</a:t>
                      </a:r>
                      <a:r>
                        <a:rPr lang="zh-CN" altLang="en-US" sz="1200" b="1" dirty="0" smtClean="0">
                          <a:latin typeface="微软雅黑" pitchFamily="34" charset="-122"/>
                          <a:ea typeface="微软雅黑" pitchFamily="34" charset="-122"/>
                        </a:rPr>
                        <a:t>种属性，</a:t>
                      </a:r>
                      <a:endParaRPr lang="en-US" altLang="zh-CN" sz="1200" b="1" dirty="0" smtClean="0">
                        <a:latin typeface="微软雅黑" pitchFamily="34" charset="-122"/>
                        <a:ea typeface="微软雅黑" pitchFamily="34" charset="-122"/>
                      </a:endParaRPr>
                    </a:p>
                    <a:p>
                      <a:pPr algn="l"/>
                      <a:r>
                        <a:rPr lang="en-US" altLang="zh-CN" sz="1200" b="1" dirty="0" smtClean="0">
                          <a:latin typeface="微软雅黑" pitchFamily="34" charset="-122"/>
                          <a:ea typeface="微软雅黑" pitchFamily="34" charset="-122"/>
                        </a:rPr>
                        <a:t>100</a:t>
                      </a:r>
                      <a:r>
                        <a:rPr lang="zh-CN" altLang="en-US" sz="1200" b="1" dirty="0" smtClean="0">
                          <a:latin typeface="微软雅黑" pitchFamily="34" charset="-122"/>
                          <a:ea typeface="微软雅黑" pitchFamily="34" charset="-122"/>
                        </a:rPr>
                        <a:t>语言</a:t>
                      </a:r>
                      <a:endParaRPr lang="en-US" altLang="zh-CN" sz="1200" b="1" dirty="0" smtClean="0">
                        <a:latin typeface="微软雅黑" pitchFamily="34" charset="-122"/>
                        <a:ea typeface="微软雅黑" pitchFamily="34" charset="-122"/>
                      </a:endParaRPr>
                    </a:p>
                  </a:txBody>
                  <a:tcPr marL="68580" marR="68580" marT="34290" marB="34290" anchor="ctr"/>
                </a:tc>
              </a:tr>
              <a:tr h="434340">
                <a:tc>
                  <a:txBody>
                    <a:bodyPr/>
                    <a:lstStyle/>
                    <a:p>
                      <a:pPr algn="ctr"/>
                      <a:r>
                        <a:rPr lang="en-US" altLang="zh-CN" sz="1800" b="1" dirty="0" err="1" smtClean="0">
                          <a:latin typeface="微软雅黑" pitchFamily="34" charset="-122"/>
                          <a:ea typeface="微软雅黑" pitchFamily="34" charset="-122"/>
                        </a:rPr>
                        <a:t>Dbpedia</a:t>
                      </a:r>
                      <a:endParaRPr lang="zh-CN" altLang="en-US" sz="1800" b="1" dirty="0">
                        <a:latin typeface="微软雅黑" pitchFamily="34" charset="-122"/>
                        <a:ea typeface="微软雅黑" pitchFamily="34" charset="-122"/>
                      </a:endParaRPr>
                    </a:p>
                  </a:txBody>
                  <a:tcPr marL="68580" marR="68580" marT="34290" marB="34290" anchor="ctr"/>
                </a:tc>
                <a:tc>
                  <a:txBody>
                    <a:bodyPr/>
                    <a:lstStyle/>
                    <a:p>
                      <a:pPr algn="l"/>
                      <a:r>
                        <a:rPr lang="en-US" altLang="zh-CN" sz="1200" b="1" dirty="0" smtClean="0">
                          <a:latin typeface="微软雅黑" pitchFamily="34" charset="-122"/>
                          <a:ea typeface="微软雅黑" pitchFamily="34" charset="-122"/>
                        </a:rPr>
                        <a:t>4</a:t>
                      </a:r>
                      <a:r>
                        <a:rPr lang="zh-CN" altLang="en-US" sz="1200" b="1" dirty="0" smtClean="0">
                          <a:latin typeface="微软雅黑" pitchFamily="34" charset="-122"/>
                          <a:ea typeface="微软雅黑" pitchFamily="34" charset="-122"/>
                        </a:rPr>
                        <a:t>千万实体，</a:t>
                      </a:r>
                      <a:r>
                        <a:rPr lang="en-US" altLang="zh-CN" sz="1200" b="1" dirty="0" smtClean="0">
                          <a:latin typeface="微软雅黑" pitchFamily="34" charset="-122"/>
                          <a:ea typeface="微软雅黑" pitchFamily="34" charset="-122"/>
                        </a:rPr>
                        <a:t>250</a:t>
                      </a:r>
                      <a:r>
                        <a:rPr lang="zh-CN" altLang="en-US" sz="1200" b="1" dirty="0" smtClean="0">
                          <a:latin typeface="微软雅黑" pitchFamily="34" charset="-122"/>
                          <a:ea typeface="微软雅黑" pitchFamily="34" charset="-122"/>
                        </a:rPr>
                        <a:t>类别，</a:t>
                      </a:r>
                      <a:endParaRPr lang="en-US" altLang="zh-CN" sz="1200" b="1" dirty="0" smtClean="0">
                        <a:latin typeface="微软雅黑" pitchFamily="34" charset="-122"/>
                        <a:ea typeface="微软雅黑" pitchFamily="34" charset="-122"/>
                      </a:endParaRPr>
                    </a:p>
                    <a:p>
                      <a:pPr algn="l"/>
                      <a:r>
                        <a:rPr lang="en-US" altLang="zh-CN" sz="1200" b="1" dirty="0" smtClean="0">
                          <a:latin typeface="微软雅黑" pitchFamily="34" charset="-122"/>
                          <a:ea typeface="微软雅黑" pitchFamily="34" charset="-122"/>
                        </a:rPr>
                        <a:t>5</a:t>
                      </a:r>
                      <a:r>
                        <a:rPr lang="zh-CN" altLang="en-US" sz="1200" b="1" dirty="0" smtClean="0">
                          <a:latin typeface="微软雅黑" pitchFamily="34" charset="-122"/>
                          <a:ea typeface="微软雅黑" pitchFamily="34" charset="-122"/>
                        </a:rPr>
                        <a:t>亿事实，</a:t>
                      </a:r>
                      <a:r>
                        <a:rPr lang="en-US" altLang="zh-CN" sz="1200" b="1" dirty="0" smtClean="0">
                          <a:latin typeface="微软雅黑" pitchFamily="34" charset="-122"/>
                          <a:ea typeface="微软雅黑" pitchFamily="34" charset="-122"/>
                        </a:rPr>
                        <a:t>6000</a:t>
                      </a:r>
                      <a:r>
                        <a:rPr lang="zh-CN" altLang="en-US" sz="1200" b="1" dirty="0" smtClean="0">
                          <a:latin typeface="微软雅黑" pitchFamily="34" charset="-122"/>
                          <a:ea typeface="微软雅黑" pitchFamily="34" charset="-122"/>
                        </a:rPr>
                        <a:t>种属性，</a:t>
                      </a:r>
                      <a:endParaRPr lang="en-US" altLang="zh-CN" sz="1200" b="1" dirty="0" smtClean="0">
                        <a:latin typeface="微软雅黑" pitchFamily="34" charset="-122"/>
                        <a:ea typeface="微软雅黑" pitchFamily="34" charset="-122"/>
                      </a:endParaRPr>
                    </a:p>
                  </a:txBody>
                  <a:tcPr marL="68580" marR="68580" marT="34290" marB="34290" anchor="ctr"/>
                </a:tc>
              </a:tr>
              <a:tr h="434340">
                <a:tc>
                  <a:txBody>
                    <a:bodyPr/>
                    <a:lstStyle/>
                    <a:p>
                      <a:pPr algn="ctr"/>
                      <a:r>
                        <a:rPr lang="en-US" altLang="zh-CN" sz="1800" b="1" dirty="0" smtClean="0">
                          <a:latin typeface="微软雅黑" pitchFamily="34" charset="-122"/>
                          <a:ea typeface="微软雅黑" pitchFamily="34" charset="-122"/>
                        </a:rPr>
                        <a:t>Freebase</a:t>
                      </a:r>
                      <a:endParaRPr lang="zh-CN" altLang="en-US" sz="1800" b="1" dirty="0">
                        <a:latin typeface="微软雅黑" pitchFamily="34" charset="-122"/>
                        <a:ea typeface="微软雅黑" pitchFamily="34" charset="-122"/>
                      </a:endParaRPr>
                    </a:p>
                  </a:txBody>
                  <a:tcPr marL="68580" marR="68580" marT="34290" marB="34290" anchor="ctr"/>
                </a:tc>
                <a:tc>
                  <a:txBody>
                    <a:bodyPr/>
                    <a:lstStyle/>
                    <a:p>
                      <a:pPr algn="l"/>
                      <a:r>
                        <a:rPr lang="en-US" altLang="zh-CN" sz="1200" b="1" dirty="0" smtClean="0">
                          <a:latin typeface="微软雅黑" pitchFamily="34" charset="-122"/>
                          <a:ea typeface="微软雅黑" pitchFamily="34" charset="-122"/>
                        </a:rPr>
                        <a:t>2</a:t>
                      </a:r>
                      <a:r>
                        <a:rPr lang="zh-CN" altLang="en-US" sz="1200" b="1" dirty="0" smtClean="0">
                          <a:latin typeface="微软雅黑" pitchFamily="34" charset="-122"/>
                          <a:ea typeface="微软雅黑" pitchFamily="34" charset="-122"/>
                        </a:rPr>
                        <a:t>千</a:t>
                      </a:r>
                      <a:r>
                        <a:rPr lang="en-US" altLang="zh-CN" sz="1200" b="1" dirty="0" smtClean="0">
                          <a:latin typeface="微软雅黑" pitchFamily="34" charset="-122"/>
                          <a:ea typeface="微软雅黑" pitchFamily="34" charset="-122"/>
                        </a:rPr>
                        <a:t>5</a:t>
                      </a:r>
                      <a:r>
                        <a:rPr lang="zh-CN" altLang="en-US" sz="1200" b="1" dirty="0" smtClean="0">
                          <a:latin typeface="微软雅黑" pitchFamily="34" charset="-122"/>
                          <a:ea typeface="微软雅黑" pitchFamily="34" charset="-122"/>
                        </a:rPr>
                        <a:t>百万实体，</a:t>
                      </a:r>
                      <a:r>
                        <a:rPr lang="en-US" altLang="zh-CN" sz="1200" b="1" dirty="0" smtClean="0">
                          <a:latin typeface="微软雅黑" pitchFamily="34" charset="-122"/>
                          <a:ea typeface="微软雅黑" pitchFamily="34" charset="-122"/>
                        </a:rPr>
                        <a:t>2000</a:t>
                      </a:r>
                      <a:r>
                        <a:rPr lang="zh-CN" altLang="en-US" sz="1200" b="1" dirty="0" smtClean="0">
                          <a:latin typeface="微软雅黑" pitchFamily="34" charset="-122"/>
                          <a:ea typeface="微软雅黑" pitchFamily="34" charset="-122"/>
                        </a:rPr>
                        <a:t>主题，</a:t>
                      </a:r>
                      <a:endParaRPr lang="en-US" altLang="zh-CN" sz="1200" b="1" dirty="0" smtClean="0">
                        <a:latin typeface="微软雅黑" pitchFamily="34" charset="-122"/>
                        <a:ea typeface="微软雅黑" pitchFamily="34" charset="-122"/>
                      </a:endParaRPr>
                    </a:p>
                    <a:p>
                      <a:pPr algn="l"/>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亿事实，</a:t>
                      </a:r>
                      <a:r>
                        <a:rPr lang="en-US" altLang="zh-CN" sz="1200" b="1" dirty="0" smtClean="0">
                          <a:latin typeface="微软雅黑" pitchFamily="34" charset="-122"/>
                          <a:ea typeface="微软雅黑" pitchFamily="34" charset="-122"/>
                        </a:rPr>
                        <a:t>4000</a:t>
                      </a:r>
                      <a:r>
                        <a:rPr lang="zh-CN" altLang="en-US" sz="1200" b="1" dirty="0" smtClean="0">
                          <a:latin typeface="微软雅黑" pitchFamily="34" charset="-122"/>
                          <a:ea typeface="微软雅黑" pitchFamily="34" charset="-122"/>
                        </a:rPr>
                        <a:t>种属性</a:t>
                      </a:r>
                      <a:endParaRPr lang="en-US" altLang="zh-CN" sz="1200" b="1" dirty="0" smtClean="0">
                        <a:latin typeface="微软雅黑" pitchFamily="34" charset="-122"/>
                        <a:ea typeface="微软雅黑" pitchFamily="34" charset="-122"/>
                      </a:endParaRPr>
                    </a:p>
                  </a:txBody>
                  <a:tcPr marL="68580" marR="68580" marT="34290" marB="34290" anchor="ctr"/>
                </a:tc>
              </a:tr>
              <a:tr h="617220">
                <a:tc>
                  <a:txBody>
                    <a:bodyPr/>
                    <a:lstStyle/>
                    <a:p>
                      <a:pPr algn="ctr"/>
                      <a:r>
                        <a:rPr lang="zh-CN" altLang="en-US" sz="1800" b="1" dirty="0" smtClean="0">
                          <a:latin typeface="微软雅黑" pitchFamily="34" charset="-122"/>
                          <a:ea typeface="微软雅黑" pitchFamily="34" charset="-122"/>
                        </a:rPr>
                        <a:t>谷歌知识图谱</a:t>
                      </a:r>
                      <a:endParaRPr lang="zh-CN" altLang="en-US" sz="1800" b="1" dirty="0">
                        <a:latin typeface="微软雅黑" pitchFamily="34" charset="-122"/>
                        <a:ea typeface="微软雅黑" pitchFamily="34" charset="-122"/>
                      </a:endParaRPr>
                    </a:p>
                  </a:txBody>
                  <a:tcPr marL="68580" marR="68580" marT="34290" marB="34290" anchor="ctr"/>
                </a:tc>
                <a:tc>
                  <a:txBody>
                    <a:bodyPr/>
                    <a:lstStyle/>
                    <a:p>
                      <a:pPr algn="l"/>
                      <a:r>
                        <a:rPr lang="en-US" altLang="zh-CN" sz="1200" b="1" dirty="0" smtClean="0">
                          <a:latin typeface="微软雅黑" pitchFamily="34" charset="-122"/>
                          <a:ea typeface="微软雅黑" pitchFamily="34" charset="-122"/>
                        </a:rPr>
                        <a:t>5</a:t>
                      </a:r>
                      <a:r>
                        <a:rPr lang="zh-CN" altLang="en-US" sz="1200" b="1" dirty="0" smtClean="0">
                          <a:latin typeface="微软雅黑" pitchFamily="34" charset="-122"/>
                          <a:ea typeface="微软雅黑" pitchFamily="34" charset="-122"/>
                        </a:rPr>
                        <a:t>亿实体名字</a:t>
                      </a:r>
                      <a:r>
                        <a:rPr lang="zh-CN" altLang="zh-CN" sz="1200" b="1" dirty="0" smtClean="0">
                          <a:latin typeface="微软雅黑" pitchFamily="34" charset="-122"/>
                          <a:ea typeface="微软雅黑" pitchFamily="34" charset="-122"/>
                        </a:rPr>
                        <a:t>，</a:t>
                      </a:r>
                      <a:endParaRPr lang="en-US" altLang="zh-CN" sz="1200" b="1" dirty="0" smtClean="0">
                        <a:latin typeface="微软雅黑" pitchFamily="34" charset="-122"/>
                        <a:ea typeface="微软雅黑" pitchFamily="34" charset="-122"/>
                      </a:endParaRPr>
                    </a:p>
                    <a:p>
                      <a:pPr algn="l"/>
                      <a:r>
                        <a:rPr lang="en-US" altLang="zh-CN" sz="1200" b="1" dirty="0" smtClean="0">
                          <a:latin typeface="微软雅黑" pitchFamily="34" charset="-122"/>
                          <a:ea typeface="微软雅黑" pitchFamily="34" charset="-122"/>
                        </a:rPr>
                        <a:t>35</a:t>
                      </a:r>
                      <a:r>
                        <a:rPr lang="zh-CN" altLang="en-US" sz="1200" b="1" dirty="0" smtClean="0">
                          <a:latin typeface="微软雅黑" pitchFamily="34" charset="-122"/>
                          <a:ea typeface="微软雅黑" pitchFamily="34" charset="-122"/>
                        </a:rPr>
                        <a:t>亿条事实</a:t>
                      </a:r>
                      <a:endParaRPr lang="en-US" altLang="zh-CN" sz="1200" b="1" dirty="0" smtClean="0">
                        <a:latin typeface="微软雅黑" pitchFamily="34" charset="-122"/>
                        <a:ea typeface="微软雅黑" pitchFamily="34" charset="-122"/>
                      </a:endParaRPr>
                    </a:p>
                  </a:txBody>
                  <a:tcPr marL="68580" marR="68580" marT="34290" marB="34290" anchor="ctr"/>
                </a:tc>
              </a:tr>
              <a:tr h="617220">
                <a:tc>
                  <a:txBody>
                    <a:bodyPr/>
                    <a:lstStyle/>
                    <a:p>
                      <a:pPr algn="ctr"/>
                      <a:r>
                        <a:rPr lang="en-US" altLang="zh-CN" sz="1800" b="1" dirty="0" smtClean="0">
                          <a:latin typeface="微软雅黑" pitchFamily="34" charset="-122"/>
                          <a:ea typeface="微软雅黑" pitchFamily="34" charset="-122"/>
                        </a:rPr>
                        <a:t>NELL</a:t>
                      </a:r>
                      <a:endParaRPr lang="zh-CN" altLang="en-US" sz="1800" b="1" dirty="0">
                        <a:latin typeface="微软雅黑" pitchFamily="34" charset="-122"/>
                        <a:ea typeface="微软雅黑" pitchFamily="34" charset="-122"/>
                      </a:endParaRPr>
                    </a:p>
                  </a:txBody>
                  <a:tcPr marL="68580" marR="68580" marT="34290" marB="34290" anchor="ctr"/>
                </a:tc>
                <a:tc>
                  <a:txBody>
                    <a:bodyPr/>
                    <a:lstStyle/>
                    <a:p>
                      <a:pPr algn="l"/>
                      <a:r>
                        <a:rPr lang="en-US" altLang="zh-CN" sz="1200" b="1" dirty="0" smtClean="0">
                          <a:latin typeface="微软雅黑" pitchFamily="34" charset="-122"/>
                          <a:ea typeface="微软雅黑" pitchFamily="34" charset="-122"/>
                        </a:rPr>
                        <a:t>3</a:t>
                      </a:r>
                      <a:r>
                        <a:rPr lang="zh-CN" altLang="en-US" sz="1200" b="1" dirty="0" smtClean="0">
                          <a:latin typeface="微软雅黑" pitchFamily="34" charset="-122"/>
                          <a:ea typeface="微软雅黑" pitchFamily="34" charset="-122"/>
                        </a:rPr>
                        <a:t>百万实体名字，</a:t>
                      </a:r>
                      <a:r>
                        <a:rPr lang="en-US" altLang="zh-CN" sz="1200" b="1" dirty="0" smtClean="0">
                          <a:latin typeface="微软雅黑" pitchFamily="34" charset="-122"/>
                          <a:ea typeface="微软雅黑" pitchFamily="34" charset="-122"/>
                        </a:rPr>
                        <a:t>300</a:t>
                      </a:r>
                      <a:r>
                        <a:rPr lang="zh-CN" altLang="en-US" sz="1200" b="1" dirty="0" smtClean="0">
                          <a:latin typeface="微软雅黑" pitchFamily="34" charset="-122"/>
                          <a:ea typeface="微软雅黑" pitchFamily="34" charset="-122"/>
                        </a:rPr>
                        <a:t>类别</a:t>
                      </a:r>
                      <a:endParaRPr lang="en-US" altLang="zh-CN" sz="1200" b="1" dirty="0" smtClean="0">
                        <a:latin typeface="微软雅黑" pitchFamily="34" charset="-122"/>
                        <a:ea typeface="微软雅黑" pitchFamily="34" charset="-122"/>
                      </a:endParaRPr>
                    </a:p>
                    <a:p>
                      <a:pPr algn="l"/>
                      <a:r>
                        <a:rPr lang="en-US" altLang="zh-CN" sz="1200" b="1" dirty="0" smtClean="0">
                          <a:latin typeface="微软雅黑" pitchFamily="34" charset="-122"/>
                          <a:ea typeface="微软雅黑" pitchFamily="34" charset="-122"/>
                        </a:rPr>
                        <a:t>500</a:t>
                      </a:r>
                      <a:r>
                        <a:rPr lang="zh-CN" altLang="en-US" sz="1200" b="1" dirty="0" smtClean="0">
                          <a:latin typeface="微软雅黑" pitchFamily="34" charset="-122"/>
                          <a:ea typeface="微软雅黑" pitchFamily="34" charset="-122"/>
                        </a:rPr>
                        <a:t>属性，</a:t>
                      </a:r>
                      <a:r>
                        <a:rPr lang="en-US" altLang="zh-CN" sz="1200" b="1" dirty="0" smtClean="0">
                          <a:latin typeface="微软雅黑" pitchFamily="34" charset="-122"/>
                          <a:ea typeface="微软雅黑" pitchFamily="34" charset="-122"/>
                        </a:rPr>
                        <a:t>100</a:t>
                      </a:r>
                      <a:r>
                        <a:rPr lang="zh-CN" altLang="en-US" sz="1200" b="1" dirty="0" smtClean="0">
                          <a:latin typeface="微软雅黑" pitchFamily="34" charset="-122"/>
                          <a:ea typeface="微软雅黑" pitchFamily="34" charset="-122"/>
                        </a:rPr>
                        <a:t>万事实</a:t>
                      </a:r>
                      <a:endParaRPr lang="en-US" altLang="zh-CN" sz="1200" b="1" dirty="0" smtClean="0">
                        <a:latin typeface="微软雅黑" pitchFamily="34" charset="-122"/>
                        <a:ea typeface="微软雅黑" pitchFamily="34" charset="-122"/>
                      </a:endParaRPr>
                    </a:p>
                    <a:p>
                      <a:pPr algn="l"/>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千</a:t>
                      </a:r>
                      <a:r>
                        <a:rPr lang="en-US" altLang="zh-CN" sz="1200" b="1" dirty="0" smtClean="0">
                          <a:latin typeface="微软雅黑" pitchFamily="34" charset="-122"/>
                          <a:ea typeface="微软雅黑" pitchFamily="34" charset="-122"/>
                        </a:rPr>
                        <a:t>5</a:t>
                      </a:r>
                      <a:r>
                        <a:rPr lang="zh-CN" altLang="en-US" sz="1200" b="1" dirty="0" smtClean="0">
                          <a:latin typeface="微软雅黑" pitchFamily="34" charset="-122"/>
                          <a:ea typeface="微软雅黑" pitchFamily="34" charset="-122"/>
                        </a:rPr>
                        <a:t>百万学习规则</a:t>
                      </a:r>
                      <a:endParaRPr lang="zh-CN" altLang="en-US" sz="1200" b="1" dirty="0">
                        <a:latin typeface="微软雅黑" pitchFamily="34" charset="-122"/>
                        <a:ea typeface="微软雅黑" pitchFamily="34" charset="-122"/>
                      </a:endParaRPr>
                    </a:p>
                  </a:txBody>
                  <a:tcPr marL="68580" marR="68580" marT="34290" marB="34290" anchor="ctr"/>
                </a:tc>
              </a:tr>
            </a:tbl>
          </a:graphicData>
        </a:graphic>
      </p:graphicFrame>
    </p:spTree>
    <p:extLst>
      <p:ext uri="{BB962C8B-B14F-4D97-AF65-F5344CB8AC3E}">
        <p14:creationId xmlns:p14="http://schemas.microsoft.com/office/powerpoint/2010/main" val="304739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47745" y="778549"/>
            <a:ext cx="8229600" cy="571500"/>
          </a:xfrm>
        </p:spPr>
        <p:txBody>
          <a:bodyPr>
            <a:normAutofit fontScale="90000"/>
          </a:bodyPr>
          <a:lstStyle/>
          <a:p>
            <a:r>
              <a:rPr lang="zh-CN" altLang="en-US" dirty="0" smtClean="0"/>
              <a:t>知识图谱的成功应用：现代搜索引擎</a:t>
            </a:r>
            <a:endParaRPr lang="zh-CN" altLang="en-US" dirty="0"/>
          </a:p>
        </p:txBody>
      </p:sp>
      <p:cxnSp>
        <p:nvCxnSpPr>
          <p:cNvPr id="3" name="肘形连接符 2"/>
          <p:cNvCxnSpPr/>
          <p:nvPr/>
        </p:nvCxnSpPr>
        <p:spPr>
          <a:xfrm flipV="1">
            <a:off x="6289295" y="3072527"/>
            <a:ext cx="1221352" cy="270272"/>
          </a:xfrm>
          <a:prstGeom prst="bentConnector2">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cxnSp>
        <p:nvCxnSpPr>
          <p:cNvPr id="4" name="肘形连接符 3"/>
          <p:cNvCxnSpPr>
            <a:stCxn id="108" idx="3"/>
            <a:endCxn id="122" idx="2"/>
          </p:cNvCxnSpPr>
          <p:nvPr/>
        </p:nvCxnSpPr>
        <p:spPr>
          <a:xfrm flipV="1">
            <a:off x="7306078" y="2911377"/>
            <a:ext cx="953898" cy="431423"/>
          </a:xfrm>
          <a:prstGeom prst="bentConnector2">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cxnSp>
        <p:nvCxnSpPr>
          <p:cNvPr id="5" name="直接箭头连接符 4"/>
          <p:cNvCxnSpPr>
            <a:stCxn id="109" idx="0"/>
          </p:cNvCxnSpPr>
          <p:nvPr/>
        </p:nvCxnSpPr>
        <p:spPr>
          <a:xfrm flipV="1">
            <a:off x="6759046" y="3020140"/>
            <a:ext cx="1515" cy="161925"/>
          </a:xfrm>
          <a:prstGeom prst="straightConnector1">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cxnSp>
        <p:nvCxnSpPr>
          <p:cNvPr id="6" name="直接箭头连接符 5"/>
          <p:cNvCxnSpPr/>
          <p:nvPr/>
        </p:nvCxnSpPr>
        <p:spPr>
          <a:xfrm flipV="1">
            <a:off x="5206443" y="3590449"/>
            <a:ext cx="0" cy="175022"/>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6458102" y="4984671"/>
            <a:ext cx="390954" cy="0"/>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pic>
        <p:nvPicPr>
          <p:cNvPr id="8" name="Picture 4" descr="pc-user"/>
          <p:cNvPicPr>
            <a:picLocks noChangeAspect="1" noChangeArrowheads="1"/>
          </p:cNvPicPr>
          <p:nvPr/>
        </p:nvPicPr>
        <p:blipFill>
          <a:blip r:embed="rId2"/>
          <a:srcRect/>
          <a:stretch>
            <a:fillRect/>
          </a:stretch>
        </p:blipFill>
        <p:spPr bwMode="auto">
          <a:xfrm>
            <a:off x="580156" y="1606868"/>
            <a:ext cx="1069820" cy="560785"/>
          </a:xfrm>
          <a:prstGeom prst="rect">
            <a:avLst/>
          </a:prstGeom>
          <a:noFill/>
          <a:ln w="9525">
            <a:noFill/>
            <a:miter lim="800000"/>
            <a:headEnd/>
            <a:tailEnd/>
          </a:ln>
        </p:spPr>
      </p:pic>
      <p:sp>
        <p:nvSpPr>
          <p:cNvPr id="9" name="AutoShape 35"/>
          <p:cNvSpPr>
            <a:spLocks noChangeArrowheads="1"/>
          </p:cNvSpPr>
          <p:nvPr/>
        </p:nvSpPr>
        <p:spPr bwMode="gray">
          <a:xfrm>
            <a:off x="4291187" y="2533174"/>
            <a:ext cx="1442590" cy="230981"/>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zh-CN" altLang="en-US" sz="1350"/>
          </a:p>
        </p:txBody>
      </p:sp>
      <p:grpSp>
        <p:nvGrpSpPr>
          <p:cNvPr id="10" name="组合 41"/>
          <p:cNvGrpSpPr>
            <a:grpSpLocks/>
          </p:cNvGrpSpPr>
          <p:nvPr/>
        </p:nvGrpSpPr>
        <p:grpSpPr bwMode="auto">
          <a:xfrm>
            <a:off x="2436430" y="4794171"/>
            <a:ext cx="1128917" cy="515024"/>
            <a:chOff x="3373438" y="4165600"/>
            <a:chExt cx="2273300" cy="536575"/>
          </a:xfrm>
        </p:grpSpPr>
        <p:grpSp>
          <p:nvGrpSpPr>
            <p:cNvPr id="11" name="Group 14"/>
            <p:cNvGrpSpPr>
              <a:grpSpLocks/>
            </p:cNvGrpSpPr>
            <p:nvPr/>
          </p:nvGrpSpPr>
          <p:grpSpPr bwMode="auto">
            <a:xfrm>
              <a:off x="3373438" y="4165600"/>
              <a:ext cx="2273300" cy="536575"/>
              <a:chOff x="3964" y="2071"/>
              <a:chExt cx="1484" cy="330"/>
            </a:xfrm>
          </p:grpSpPr>
          <p:sp>
            <p:nvSpPr>
              <p:cNvPr id="13" name="AutoShape 15"/>
              <p:cNvSpPr>
                <a:spLocks noChangeArrowheads="1"/>
              </p:cNvSpPr>
              <p:nvPr/>
            </p:nvSpPr>
            <p:spPr bwMode="gray">
              <a:xfrm>
                <a:off x="3964" y="2071"/>
                <a:ext cx="1484" cy="330"/>
              </a:xfrm>
              <a:prstGeom prst="roundRect">
                <a:avLst>
                  <a:gd name="adj" fmla="val 16667"/>
                </a:avLst>
              </a:prstGeom>
              <a:solidFill>
                <a:schemeClr val="accent1"/>
              </a:solidFill>
              <a:ln w="12700" algn="ctr">
                <a:solidFill>
                  <a:srgbClr val="808080"/>
                </a:solidFill>
                <a:round/>
                <a:headEnd/>
                <a:tailEnd/>
              </a:ln>
            </p:spPr>
            <p:txBody>
              <a:bodyPr wrap="none" anchor="ctr"/>
              <a:lstStyle/>
              <a:p>
                <a:endParaRPr lang="zh-CN" altLang="zh-CN" sz="1350"/>
              </a:p>
            </p:txBody>
          </p:sp>
          <p:sp>
            <p:nvSpPr>
              <p:cNvPr id="14"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12" name="Text Box 34"/>
            <p:cNvSpPr txBox="1">
              <a:spLocks noChangeArrowheads="1"/>
            </p:cNvSpPr>
            <p:nvPr/>
          </p:nvSpPr>
          <p:spPr bwMode="white">
            <a:xfrm>
              <a:off x="3403952" y="4218939"/>
              <a:ext cx="2200066" cy="480983"/>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半结构化信息抽取</a:t>
              </a:r>
              <a:endParaRPr lang="en-US" altLang="zh-CN" sz="1200" b="1" dirty="0">
                <a:solidFill>
                  <a:schemeClr val="bg1"/>
                </a:solidFill>
                <a:latin typeface="+mj-ea"/>
                <a:ea typeface="+mj-ea"/>
              </a:endParaRPr>
            </a:p>
          </p:txBody>
        </p:sp>
      </p:grpSp>
      <p:grpSp>
        <p:nvGrpSpPr>
          <p:cNvPr id="15" name="组合 62"/>
          <p:cNvGrpSpPr>
            <a:grpSpLocks/>
          </p:cNvGrpSpPr>
          <p:nvPr/>
        </p:nvGrpSpPr>
        <p:grpSpPr bwMode="auto">
          <a:xfrm>
            <a:off x="683199" y="4847749"/>
            <a:ext cx="1381976" cy="471488"/>
            <a:chOff x="2732152" y="1497626"/>
            <a:chExt cx="1447800" cy="628650"/>
          </a:xfrm>
        </p:grpSpPr>
        <p:pic>
          <p:nvPicPr>
            <p:cNvPr id="16" name="Picture 7"/>
            <p:cNvPicPr>
              <a:picLocks noChangeAspect="1" noChangeArrowheads="1"/>
            </p:cNvPicPr>
            <p:nvPr/>
          </p:nvPicPr>
          <p:blipFill>
            <a:blip r:embed="rId3"/>
            <a:srcRect/>
            <a:stretch>
              <a:fillRect/>
            </a:stretch>
          </p:blipFill>
          <p:spPr bwMode="auto">
            <a:xfrm>
              <a:off x="2732152" y="1497626"/>
              <a:ext cx="1447800" cy="628650"/>
            </a:xfrm>
            <a:prstGeom prst="rect">
              <a:avLst/>
            </a:prstGeom>
            <a:noFill/>
            <a:ln w="9525">
              <a:noFill/>
              <a:miter lim="800000"/>
              <a:headEnd/>
              <a:tailEnd/>
            </a:ln>
          </p:spPr>
        </p:pic>
        <p:sp>
          <p:nvSpPr>
            <p:cNvPr id="17" name="矩形 16"/>
            <p:cNvSpPr/>
            <p:nvPr/>
          </p:nvSpPr>
          <p:spPr>
            <a:xfrm>
              <a:off x="2732152" y="1681776"/>
              <a:ext cx="1346200" cy="338554"/>
            </a:xfrm>
            <a:prstGeom prst="rect">
              <a:avLst/>
            </a:prstGeom>
          </p:spPr>
          <p:txBody>
            <a:bodyPr>
              <a:spAutoFit/>
            </a:bodyPr>
            <a:lstStyle/>
            <a:p>
              <a:pPr algn="ctr">
                <a:spcBef>
                  <a:spcPct val="50000"/>
                </a:spcBef>
                <a:defRPr/>
              </a:pPr>
              <a:r>
                <a:rPr lang="zh-CN" altLang="en-US" sz="1050" b="1" dirty="0">
                  <a:latin typeface="+mj-ea"/>
                  <a:ea typeface="+mj-ea"/>
                </a:rPr>
                <a:t>半结构化数据</a:t>
              </a:r>
              <a:endParaRPr lang="en-US" altLang="zh-CN" sz="1050" b="1" dirty="0">
                <a:latin typeface="+mj-ea"/>
                <a:ea typeface="+mj-ea"/>
              </a:endParaRPr>
            </a:p>
          </p:txBody>
        </p:sp>
      </p:grpSp>
      <p:pic>
        <p:nvPicPr>
          <p:cNvPr id="18" name="Picture 7"/>
          <p:cNvPicPr>
            <a:picLocks noChangeAspect="1" noChangeArrowheads="1"/>
          </p:cNvPicPr>
          <p:nvPr/>
        </p:nvPicPr>
        <p:blipFill>
          <a:blip r:embed="rId3"/>
          <a:srcRect/>
          <a:stretch>
            <a:fillRect/>
          </a:stretch>
        </p:blipFill>
        <p:spPr bwMode="auto">
          <a:xfrm>
            <a:off x="674107" y="4288155"/>
            <a:ext cx="1381976" cy="471488"/>
          </a:xfrm>
          <a:prstGeom prst="rect">
            <a:avLst/>
          </a:prstGeom>
          <a:noFill/>
          <a:ln w="9525">
            <a:noFill/>
            <a:miter lim="800000"/>
            <a:headEnd/>
            <a:tailEnd/>
          </a:ln>
        </p:spPr>
      </p:pic>
      <p:sp>
        <p:nvSpPr>
          <p:cNvPr id="19" name="矩形 18"/>
          <p:cNvSpPr/>
          <p:nvPr/>
        </p:nvSpPr>
        <p:spPr>
          <a:xfrm>
            <a:off x="674107" y="4426268"/>
            <a:ext cx="1286510" cy="253916"/>
          </a:xfrm>
          <a:prstGeom prst="rect">
            <a:avLst/>
          </a:prstGeom>
        </p:spPr>
        <p:txBody>
          <a:bodyPr>
            <a:spAutoFit/>
          </a:bodyPr>
          <a:lstStyle/>
          <a:p>
            <a:pPr algn="ctr">
              <a:spcBef>
                <a:spcPct val="50000"/>
              </a:spcBef>
              <a:defRPr/>
            </a:pPr>
            <a:r>
              <a:rPr lang="zh-CN" altLang="en-US" sz="1050" b="1" dirty="0">
                <a:latin typeface="+mj-ea"/>
                <a:ea typeface="+mj-ea"/>
              </a:rPr>
              <a:t>结构化数据</a:t>
            </a:r>
            <a:endParaRPr lang="en-US" altLang="zh-CN" sz="1050" b="1" dirty="0">
              <a:latin typeface="+mj-ea"/>
              <a:ea typeface="+mj-ea"/>
            </a:endParaRPr>
          </a:p>
        </p:txBody>
      </p:sp>
      <p:grpSp>
        <p:nvGrpSpPr>
          <p:cNvPr id="20" name="组合 69"/>
          <p:cNvGrpSpPr>
            <a:grpSpLocks/>
          </p:cNvGrpSpPr>
          <p:nvPr/>
        </p:nvGrpSpPr>
        <p:grpSpPr bwMode="auto">
          <a:xfrm>
            <a:off x="655923" y="5481161"/>
            <a:ext cx="1381976" cy="471488"/>
            <a:chOff x="2732152" y="1497626"/>
            <a:chExt cx="1447800" cy="628650"/>
          </a:xfrm>
        </p:grpSpPr>
        <p:pic>
          <p:nvPicPr>
            <p:cNvPr id="21" name="Picture 7"/>
            <p:cNvPicPr>
              <a:picLocks noChangeAspect="1" noChangeArrowheads="1"/>
            </p:cNvPicPr>
            <p:nvPr/>
          </p:nvPicPr>
          <p:blipFill>
            <a:blip r:embed="rId3"/>
            <a:srcRect/>
            <a:stretch>
              <a:fillRect/>
            </a:stretch>
          </p:blipFill>
          <p:spPr bwMode="auto">
            <a:xfrm>
              <a:off x="2732152" y="1497626"/>
              <a:ext cx="1447800" cy="628650"/>
            </a:xfrm>
            <a:prstGeom prst="rect">
              <a:avLst/>
            </a:prstGeom>
            <a:noFill/>
            <a:ln w="9525">
              <a:noFill/>
              <a:miter lim="800000"/>
              <a:headEnd/>
              <a:tailEnd/>
            </a:ln>
          </p:spPr>
        </p:pic>
        <p:sp>
          <p:nvSpPr>
            <p:cNvPr id="22" name="矩形 21"/>
            <p:cNvSpPr/>
            <p:nvPr/>
          </p:nvSpPr>
          <p:spPr>
            <a:xfrm>
              <a:off x="2732152" y="1681776"/>
              <a:ext cx="1346200" cy="338554"/>
            </a:xfrm>
            <a:prstGeom prst="rect">
              <a:avLst/>
            </a:prstGeom>
          </p:spPr>
          <p:txBody>
            <a:bodyPr>
              <a:spAutoFit/>
            </a:bodyPr>
            <a:lstStyle/>
            <a:p>
              <a:pPr algn="ctr">
                <a:spcBef>
                  <a:spcPct val="50000"/>
                </a:spcBef>
                <a:defRPr/>
              </a:pPr>
              <a:r>
                <a:rPr lang="zh-CN" altLang="en-US" sz="1050" b="1" dirty="0">
                  <a:latin typeface="+mj-ea"/>
                  <a:ea typeface="+mj-ea"/>
                </a:rPr>
                <a:t>文本数据</a:t>
              </a:r>
              <a:endParaRPr lang="en-US" altLang="zh-CN" sz="1050" b="1" dirty="0">
                <a:latin typeface="+mj-ea"/>
                <a:ea typeface="+mj-ea"/>
              </a:endParaRPr>
            </a:p>
          </p:txBody>
        </p:sp>
      </p:grpSp>
      <p:cxnSp>
        <p:nvCxnSpPr>
          <p:cNvPr id="23" name="肘形连接符 22"/>
          <p:cNvCxnSpPr>
            <a:endCxn id="34" idx="0"/>
          </p:cNvCxnSpPr>
          <p:nvPr/>
        </p:nvCxnSpPr>
        <p:spPr>
          <a:xfrm>
            <a:off x="2056083" y="4523899"/>
            <a:ext cx="2427551" cy="222647"/>
          </a:xfrm>
          <a:prstGeom prst="bentConnector2">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grpSp>
        <p:nvGrpSpPr>
          <p:cNvPr id="24" name="Group 14"/>
          <p:cNvGrpSpPr>
            <a:grpSpLocks/>
          </p:cNvGrpSpPr>
          <p:nvPr/>
        </p:nvGrpSpPr>
        <p:grpSpPr bwMode="auto">
          <a:xfrm>
            <a:off x="4630620" y="5609749"/>
            <a:ext cx="883435" cy="297656"/>
            <a:chOff x="3964" y="2071"/>
            <a:chExt cx="1484" cy="330"/>
          </a:xfrm>
        </p:grpSpPr>
        <p:sp>
          <p:nvSpPr>
            <p:cNvPr id="25" name="AutoShape 15"/>
            <p:cNvSpPr>
              <a:spLocks noChangeArrowheads="1"/>
            </p:cNvSpPr>
            <p:nvPr/>
          </p:nvSpPr>
          <p:spPr bwMode="gray">
            <a:xfrm>
              <a:off x="3964" y="2071"/>
              <a:ext cx="1484" cy="330"/>
            </a:xfrm>
            <a:prstGeom prst="roundRect">
              <a:avLst>
                <a:gd name="adj" fmla="val 16667"/>
              </a:avLst>
            </a:prstGeom>
            <a:solidFill>
              <a:schemeClr val="accent1">
                <a:alpha val="38039"/>
              </a:schemeClr>
            </a:solidFill>
            <a:ln w="12700" algn="ctr">
              <a:solidFill>
                <a:srgbClr val="808080"/>
              </a:solidFill>
              <a:round/>
              <a:headEnd/>
              <a:tailEnd/>
            </a:ln>
          </p:spPr>
          <p:txBody>
            <a:bodyPr wrap="none" anchor="ctr"/>
            <a:lstStyle/>
            <a:p>
              <a:endParaRPr lang="zh-CN" altLang="zh-CN" sz="1350"/>
            </a:p>
          </p:txBody>
        </p:sp>
        <p:sp>
          <p:nvSpPr>
            <p:cNvPr id="26"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27" name="Text Box 34"/>
          <p:cNvSpPr txBox="1">
            <a:spLocks noChangeArrowheads="1"/>
          </p:cNvSpPr>
          <p:nvPr/>
        </p:nvSpPr>
        <p:spPr bwMode="white">
          <a:xfrm>
            <a:off x="4571523" y="5646659"/>
            <a:ext cx="998599" cy="253916"/>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050" b="1" dirty="0">
                <a:solidFill>
                  <a:schemeClr val="bg1"/>
                </a:solidFill>
                <a:latin typeface="+mj-ea"/>
                <a:ea typeface="+mj-ea"/>
              </a:rPr>
              <a:t>实体对齐</a:t>
            </a:r>
            <a:endParaRPr lang="en-US" altLang="zh-CN" sz="1050" b="1" dirty="0">
              <a:solidFill>
                <a:schemeClr val="bg1"/>
              </a:solidFill>
              <a:latin typeface="+mj-ea"/>
              <a:ea typeface="+mj-ea"/>
            </a:endParaRPr>
          </a:p>
        </p:txBody>
      </p:sp>
      <p:grpSp>
        <p:nvGrpSpPr>
          <p:cNvPr id="28" name="组合 233"/>
          <p:cNvGrpSpPr>
            <a:grpSpLocks/>
          </p:cNvGrpSpPr>
          <p:nvPr/>
        </p:nvGrpSpPr>
        <p:grpSpPr bwMode="auto">
          <a:xfrm>
            <a:off x="5429196" y="4725115"/>
            <a:ext cx="1134978" cy="584597"/>
            <a:chOff x="3373438" y="4165597"/>
            <a:chExt cx="2273300" cy="536575"/>
          </a:xfrm>
        </p:grpSpPr>
        <p:grpSp>
          <p:nvGrpSpPr>
            <p:cNvPr id="29" name="Group 14"/>
            <p:cNvGrpSpPr>
              <a:grpSpLocks/>
            </p:cNvGrpSpPr>
            <p:nvPr/>
          </p:nvGrpSpPr>
          <p:grpSpPr bwMode="auto">
            <a:xfrm>
              <a:off x="3373438" y="4165597"/>
              <a:ext cx="2273300" cy="536575"/>
              <a:chOff x="3964" y="2071"/>
              <a:chExt cx="1484" cy="330"/>
            </a:xfrm>
          </p:grpSpPr>
          <p:sp>
            <p:nvSpPr>
              <p:cNvPr id="31" name="AutoShape 15"/>
              <p:cNvSpPr>
                <a:spLocks noChangeArrowheads="1"/>
              </p:cNvSpPr>
              <p:nvPr/>
            </p:nvSpPr>
            <p:spPr bwMode="gray">
              <a:xfrm>
                <a:off x="3964" y="2071"/>
                <a:ext cx="1484" cy="330"/>
              </a:xfrm>
              <a:prstGeom prst="roundRect">
                <a:avLst>
                  <a:gd name="adj" fmla="val 16667"/>
                </a:avLst>
              </a:prstGeom>
              <a:solidFill>
                <a:schemeClr val="accent1"/>
              </a:solidFill>
              <a:ln w="12700" algn="ctr">
                <a:solidFill>
                  <a:srgbClr val="808080"/>
                </a:solidFill>
                <a:round/>
                <a:headEnd/>
                <a:tailEnd/>
              </a:ln>
            </p:spPr>
            <p:txBody>
              <a:bodyPr wrap="none" anchor="ctr"/>
              <a:lstStyle/>
              <a:p>
                <a:endParaRPr lang="zh-CN" altLang="zh-CN" sz="1350"/>
              </a:p>
            </p:txBody>
          </p:sp>
          <p:sp>
            <p:nvSpPr>
              <p:cNvPr id="32"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30" name="Text Box 34"/>
            <p:cNvSpPr txBox="1">
              <a:spLocks noChangeArrowheads="1"/>
            </p:cNvSpPr>
            <p:nvPr/>
          </p:nvSpPr>
          <p:spPr bwMode="white">
            <a:xfrm>
              <a:off x="3403789" y="4255208"/>
              <a:ext cx="2197422" cy="423741"/>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推理补充数据</a:t>
              </a:r>
              <a:endParaRPr lang="en-US" altLang="zh-CN" sz="1200" b="1" dirty="0">
                <a:solidFill>
                  <a:schemeClr val="bg1"/>
                </a:solidFill>
                <a:latin typeface="+mj-ea"/>
                <a:ea typeface="+mj-ea"/>
              </a:endParaRPr>
            </a:p>
          </p:txBody>
        </p:sp>
      </p:grpSp>
      <p:grpSp>
        <p:nvGrpSpPr>
          <p:cNvPr id="33" name="Group 14"/>
          <p:cNvGrpSpPr>
            <a:grpSpLocks/>
          </p:cNvGrpSpPr>
          <p:nvPr/>
        </p:nvGrpSpPr>
        <p:grpSpPr bwMode="auto">
          <a:xfrm>
            <a:off x="3956300" y="4746546"/>
            <a:ext cx="1054667" cy="590550"/>
            <a:chOff x="3964" y="2071"/>
            <a:chExt cx="1484" cy="330"/>
          </a:xfrm>
        </p:grpSpPr>
        <p:sp>
          <p:nvSpPr>
            <p:cNvPr id="34" name="AutoShape 15"/>
            <p:cNvSpPr>
              <a:spLocks noChangeArrowheads="1"/>
            </p:cNvSpPr>
            <p:nvPr/>
          </p:nvSpPr>
          <p:spPr bwMode="gray">
            <a:xfrm>
              <a:off x="3964" y="2071"/>
              <a:ext cx="1484" cy="330"/>
            </a:xfrm>
            <a:prstGeom prst="roundRect">
              <a:avLst>
                <a:gd name="adj" fmla="val 16667"/>
              </a:avLst>
            </a:prstGeom>
            <a:solidFill>
              <a:schemeClr val="accent1">
                <a:alpha val="38039"/>
              </a:schemeClr>
            </a:solidFill>
            <a:ln w="12700" algn="ctr">
              <a:solidFill>
                <a:srgbClr val="808080"/>
              </a:solidFill>
              <a:round/>
              <a:headEnd/>
              <a:tailEnd/>
            </a:ln>
          </p:spPr>
          <p:txBody>
            <a:bodyPr wrap="none" anchor="ctr"/>
            <a:lstStyle/>
            <a:p>
              <a:endParaRPr lang="zh-CN" altLang="zh-CN" sz="1350"/>
            </a:p>
          </p:txBody>
        </p:sp>
        <p:sp>
          <p:nvSpPr>
            <p:cNvPr id="35"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36" name="Text Box 34"/>
          <p:cNvSpPr txBox="1">
            <a:spLocks noChangeArrowheads="1"/>
          </p:cNvSpPr>
          <p:nvPr/>
        </p:nvSpPr>
        <p:spPr bwMode="white">
          <a:xfrm>
            <a:off x="3991153" y="4831081"/>
            <a:ext cx="1019814" cy="46166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异构数据整合</a:t>
            </a:r>
            <a:endParaRPr lang="en-US" altLang="zh-CN" sz="1200" b="1" dirty="0">
              <a:solidFill>
                <a:schemeClr val="bg1"/>
              </a:solidFill>
              <a:latin typeface="+mj-ea"/>
              <a:ea typeface="+mj-ea"/>
            </a:endParaRPr>
          </a:p>
        </p:txBody>
      </p:sp>
      <p:cxnSp>
        <p:nvCxnSpPr>
          <p:cNvPr id="37" name="直接箭头连接符 36"/>
          <p:cNvCxnSpPr/>
          <p:nvPr/>
        </p:nvCxnSpPr>
        <p:spPr>
          <a:xfrm>
            <a:off x="4801852" y="5339478"/>
            <a:ext cx="0" cy="226219"/>
          </a:xfrm>
          <a:prstGeom prst="straightConnector1">
            <a:avLst/>
          </a:prstGeom>
          <a:ln w="12700">
            <a:solidFill>
              <a:schemeClr val="tx2"/>
            </a:solidFill>
            <a:prstDash val="sysDash"/>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96" idx="1"/>
          </p:cNvCxnSpPr>
          <p:nvPr/>
        </p:nvCxnSpPr>
        <p:spPr>
          <a:xfrm>
            <a:off x="2780409" y="2874883"/>
            <a:ext cx="318218" cy="14288"/>
          </a:xfrm>
          <a:prstGeom prst="straightConnector1">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grpSp>
        <p:nvGrpSpPr>
          <p:cNvPr id="39" name="组合 278"/>
          <p:cNvGrpSpPr>
            <a:grpSpLocks/>
          </p:cNvGrpSpPr>
          <p:nvPr/>
        </p:nvGrpSpPr>
        <p:grpSpPr bwMode="auto">
          <a:xfrm>
            <a:off x="6830872" y="4691777"/>
            <a:ext cx="1134979" cy="585788"/>
            <a:chOff x="3373438" y="4165597"/>
            <a:chExt cx="2273300" cy="536575"/>
          </a:xfrm>
        </p:grpSpPr>
        <p:grpSp>
          <p:nvGrpSpPr>
            <p:cNvPr id="40" name="Group 14"/>
            <p:cNvGrpSpPr>
              <a:grpSpLocks/>
            </p:cNvGrpSpPr>
            <p:nvPr/>
          </p:nvGrpSpPr>
          <p:grpSpPr bwMode="auto">
            <a:xfrm>
              <a:off x="3373438" y="4165597"/>
              <a:ext cx="2273300" cy="536575"/>
              <a:chOff x="3964" y="2071"/>
              <a:chExt cx="1484" cy="330"/>
            </a:xfrm>
          </p:grpSpPr>
          <p:sp>
            <p:nvSpPr>
              <p:cNvPr id="42" name="AutoShape 15"/>
              <p:cNvSpPr>
                <a:spLocks noChangeArrowheads="1"/>
              </p:cNvSpPr>
              <p:nvPr/>
            </p:nvSpPr>
            <p:spPr bwMode="gray">
              <a:xfrm>
                <a:off x="3964" y="2071"/>
                <a:ext cx="1484" cy="330"/>
              </a:xfrm>
              <a:prstGeom prst="roundRect">
                <a:avLst>
                  <a:gd name="adj" fmla="val 16667"/>
                </a:avLst>
              </a:prstGeom>
              <a:solidFill>
                <a:schemeClr val="accent1"/>
              </a:solidFill>
              <a:ln w="12700" algn="ctr">
                <a:solidFill>
                  <a:srgbClr val="808080"/>
                </a:solidFill>
                <a:round/>
                <a:headEnd/>
                <a:tailEnd/>
              </a:ln>
            </p:spPr>
            <p:txBody>
              <a:bodyPr wrap="none" anchor="ctr"/>
              <a:lstStyle/>
              <a:p>
                <a:endParaRPr lang="zh-CN" altLang="zh-CN" sz="1350"/>
              </a:p>
            </p:txBody>
          </p:sp>
          <p:sp>
            <p:nvSpPr>
              <p:cNvPr id="43"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41" name="Text Box 34"/>
            <p:cNvSpPr txBox="1">
              <a:spLocks noChangeArrowheads="1"/>
            </p:cNvSpPr>
            <p:nvPr/>
          </p:nvSpPr>
          <p:spPr bwMode="white">
            <a:xfrm>
              <a:off x="3403789" y="4255026"/>
              <a:ext cx="2197420" cy="253728"/>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重要度计算</a:t>
              </a:r>
              <a:endParaRPr lang="en-US" altLang="zh-CN" sz="1200" b="1" dirty="0">
                <a:solidFill>
                  <a:schemeClr val="bg1"/>
                </a:solidFill>
                <a:latin typeface="+mj-ea"/>
                <a:ea typeface="+mj-ea"/>
              </a:endParaRPr>
            </a:p>
          </p:txBody>
        </p:sp>
      </p:grpSp>
      <p:cxnSp>
        <p:nvCxnSpPr>
          <p:cNvPr id="44" name="直接箭头连接符 43"/>
          <p:cNvCxnSpPr>
            <a:endCxn id="34" idx="1"/>
          </p:cNvCxnSpPr>
          <p:nvPr/>
        </p:nvCxnSpPr>
        <p:spPr>
          <a:xfrm flipV="1">
            <a:off x="3565346" y="5041821"/>
            <a:ext cx="390954" cy="0"/>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2028807" y="5051346"/>
            <a:ext cx="390954" cy="0"/>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010967" y="5021580"/>
            <a:ext cx="390954" cy="0"/>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grpSp>
        <p:nvGrpSpPr>
          <p:cNvPr id="47" name="组合 294"/>
          <p:cNvGrpSpPr>
            <a:grpSpLocks/>
          </p:cNvGrpSpPr>
          <p:nvPr/>
        </p:nvGrpSpPr>
        <p:grpSpPr bwMode="auto">
          <a:xfrm>
            <a:off x="2436430" y="5460922"/>
            <a:ext cx="1128917" cy="515540"/>
            <a:chOff x="3373438" y="4165600"/>
            <a:chExt cx="2273300" cy="536575"/>
          </a:xfrm>
        </p:grpSpPr>
        <p:grpSp>
          <p:nvGrpSpPr>
            <p:cNvPr id="48" name="Group 14"/>
            <p:cNvGrpSpPr>
              <a:grpSpLocks/>
            </p:cNvGrpSpPr>
            <p:nvPr/>
          </p:nvGrpSpPr>
          <p:grpSpPr bwMode="auto">
            <a:xfrm>
              <a:off x="3373438" y="4165600"/>
              <a:ext cx="2273300" cy="536575"/>
              <a:chOff x="3964" y="2071"/>
              <a:chExt cx="1484" cy="330"/>
            </a:xfrm>
          </p:grpSpPr>
          <p:sp>
            <p:nvSpPr>
              <p:cNvPr id="50" name="AutoShape 15"/>
              <p:cNvSpPr>
                <a:spLocks noChangeArrowheads="1"/>
              </p:cNvSpPr>
              <p:nvPr/>
            </p:nvSpPr>
            <p:spPr bwMode="gray">
              <a:xfrm>
                <a:off x="3964" y="2071"/>
                <a:ext cx="1484" cy="330"/>
              </a:xfrm>
              <a:prstGeom prst="roundRect">
                <a:avLst>
                  <a:gd name="adj" fmla="val 16667"/>
                </a:avLst>
              </a:prstGeom>
              <a:solidFill>
                <a:schemeClr val="accent1"/>
              </a:solidFill>
              <a:ln w="12700" algn="ctr">
                <a:solidFill>
                  <a:srgbClr val="808080"/>
                </a:solidFill>
                <a:round/>
                <a:headEnd/>
                <a:tailEnd/>
              </a:ln>
            </p:spPr>
            <p:txBody>
              <a:bodyPr wrap="none" anchor="ctr"/>
              <a:lstStyle/>
              <a:p>
                <a:endParaRPr lang="zh-CN" altLang="zh-CN" sz="1350"/>
              </a:p>
            </p:txBody>
          </p:sp>
          <p:sp>
            <p:nvSpPr>
              <p:cNvPr id="51"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49" name="Text Box 34"/>
            <p:cNvSpPr txBox="1">
              <a:spLocks noChangeArrowheads="1"/>
            </p:cNvSpPr>
            <p:nvPr/>
          </p:nvSpPr>
          <p:spPr bwMode="white">
            <a:xfrm>
              <a:off x="3403952" y="4218885"/>
              <a:ext cx="2200066" cy="480502"/>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实体抽取属性抽取</a:t>
              </a:r>
              <a:endParaRPr lang="en-US" altLang="zh-CN" sz="1200" b="1" dirty="0">
                <a:solidFill>
                  <a:schemeClr val="bg1"/>
                </a:solidFill>
                <a:latin typeface="+mj-ea"/>
                <a:ea typeface="+mj-ea"/>
              </a:endParaRPr>
            </a:p>
          </p:txBody>
        </p:sp>
      </p:grpSp>
      <p:cxnSp>
        <p:nvCxnSpPr>
          <p:cNvPr id="52" name="直接箭头连接符 51"/>
          <p:cNvCxnSpPr/>
          <p:nvPr/>
        </p:nvCxnSpPr>
        <p:spPr>
          <a:xfrm flipV="1">
            <a:off x="2028807" y="5707380"/>
            <a:ext cx="390954" cy="0"/>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50" idx="3"/>
            <a:endCxn id="34" idx="2"/>
          </p:cNvCxnSpPr>
          <p:nvPr/>
        </p:nvCxnSpPr>
        <p:spPr>
          <a:xfrm flipV="1">
            <a:off x="3565347" y="5337097"/>
            <a:ext cx="918287" cy="382190"/>
          </a:xfrm>
          <a:prstGeom prst="bentConnector2">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grpSp>
        <p:nvGrpSpPr>
          <p:cNvPr id="54" name="Group 14"/>
          <p:cNvGrpSpPr>
            <a:grpSpLocks/>
          </p:cNvGrpSpPr>
          <p:nvPr/>
        </p:nvGrpSpPr>
        <p:grpSpPr bwMode="auto">
          <a:xfrm>
            <a:off x="5726200" y="5607368"/>
            <a:ext cx="1103156" cy="296466"/>
            <a:chOff x="3964" y="2071"/>
            <a:chExt cx="1484" cy="330"/>
          </a:xfrm>
        </p:grpSpPr>
        <p:sp>
          <p:nvSpPr>
            <p:cNvPr id="55" name="AutoShape 15"/>
            <p:cNvSpPr>
              <a:spLocks noChangeArrowheads="1"/>
            </p:cNvSpPr>
            <p:nvPr/>
          </p:nvSpPr>
          <p:spPr bwMode="gray">
            <a:xfrm>
              <a:off x="3964" y="2071"/>
              <a:ext cx="1484" cy="330"/>
            </a:xfrm>
            <a:prstGeom prst="roundRect">
              <a:avLst>
                <a:gd name="adj" fmla="val 16667"/>
              </a:avLst>
            </a:prstGeom>
            <a:solidFill>
              <a:schemeClr val="accent1">
                <a:alpha val="38039"/>
              </a:schemeClr>
            </a:solidFill>
            <a:ln w="12700" algn="ctr">
              <a:solidFill>
                <a:srgbClr val="808080"/>
              </a:solidFill>
              <a:round/>
              <a:headEnd/>
              <a:tailEnd/>
            </a:ln>
          </p:spPr>
          <p:txBody>
            <a:bodyPr wrap="none" anchor="ctr"/>
            <a:lstStyle/>
            <a:p>
              <a:endParaRPr lang="zh-CN" altLang="zh-CN" sz="1350"/>
            </a:p>
          </p:txBody>
        </p:sp>
        <p:sp>
          <p:nvSpPr>
            <p:cNvPr id="56"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57" name="Text Box 34"/>
          <p:cNvSpPr txBox="1">
            <a:spLocks noChangeArrowheads="1"/>
          </p:cNvSpPr>
          <p:nvPr/>
        </p:nvSpPr>
        <p:spPr bwMode="white">
          <a:xfrm>
            <a:off x="5744385" y="5657374"/>
            <a:ext cx="1159223" cy="253916"/>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050" b="1" dirty="0">
                <a:solidFill>
                  <a:schemeClr val="bg1"/>
                </a:solidFill>
                <a:latin typeface="+mj-ea"/>
                <a:ea typeface="+mj-ea"/>
              </a:rPr>
              <a:t>属性值决策</a:t>
            </a:r>
            <a:endParaRPr lang="en-US" altLang="zh-CN" sz="1050" b="1" dirty="0">
              <a:solidFill>
                <a:schemeClr val="bg1"/>
              </a:solidFill>
              <a:latin typeface="+mj-ea"/>
              <a:ea typeface="+mj-ea"/>
            </a:endParaRPr>
          </a:p>
        </p:txBody>
      </p:sp>
      <p:grpSp>
        <p:nvGrpSpPr>
          <p:cNvPr id="58" name="Group 14"/>
          <p:cNvGrpSpPr>
            <a:grpSpLocks/>
          </p:cNvGrpSpPr>
          <p:nvPr/>
        </p:nvGrpSpPr>
        <p:grpSpPr bwMode="auto">
          <a:xfrm>
            <a:off x="7003619" y="5595462"/>
            <a:ext cx="883435" cy="297656"/>
            <a:chOff x="3964" y="2071"/>
            <a:chExt cx="1484" cy="330"/>
          </a:xfrm>
        </p:grpSpPr>
        <p:sp>
          <p:nvSpPr>
            <p:cNvPr id="59" name="AutoShape 15"/>
            <p:cNvSpPr>
              <a:spLocks noChangeArrowheads="1"/>
            </p:cNvSpPr>
            <p:nvPr/>
          </p:nvSpPr>
          <p:spPr bwMode="gray">
            <a:xfrm>
              <a:off x="3964" y="2071"/>
              <a:ext cx="1484" cy="330"/>
            </a:xfrm>
            <a:prstGeom prst="roundRect">
              <a:avLst>
                <a:gd name="adj" fmla="val 16667"/>
              </a:avLst>
            </a:prstGeom>
            <a:solidFill>
              <a:schemeClr val="accent1">
                <a:alpha val="38039"/>
              </a:schemeClr>
            </a:solidFill>
            <a:ln w="12700" algn="ctr">
              <a:solidFill>
                <a:srgbClr val="808080"/>
              </a:solidFill>
              <a:round/>
              <a:headEnd/>
              <a:tailEnd/>
            </a:ln>
          </p:spPr>
          <p:txBody>
            <a:bodyPr wrap="none" anchor="ctr"/>
            <a:lstStyle/>
            <a:p>
              <a:endParaRPr lang="zh-CN" altLang="zh-CN" sz="1350"/>
            </a:p>
          </p:txBody>
        </p:sp>
        <p:sp>
          <p:nvSpPr>
            <p:cNvPr id="60"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61" name="Text Box 34"/>
          <p:cNvSpPr txBox="1">
            <a:spLocks noChangeArrowheads="1"/>
          </p:cNvSpPr>
          <p:nvPr/>
        </p:nvSpPr>
        <p:spPr bwMode="white">
          <a:xfrm>
            <a:off x="6944522" y="5632371"/>
            <a:ext cx="998599" cy="253916"/>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050" b="1" dirty="0">
                <a:solidFill>
                  <a:schemeClr val="bg1"/>
                </a:solidFill>
                <a:latin typeface="+mj-ea"/>
                <a:ea typeface="+mj-ea"/>
              </a:rPr>
              <a:t>关系建立</a:t>
            </a:r>
            <a:endParaRPr lang="en-US" altLang="zh-CN" sz="1050" b="1" dirty="0">
              <a:solidFill>
                <a:schemeClr val="bg1"/>
              </a:solidFill>
              <a:latin typeface="+mj-ea"/>
              <a:ea typeface="+mj-ea"/>
            </a:endParaRPr>
          </a:p>
        </p:txBody>
      </p:sp>
      <p:cxnSp>
        <p:nvCxnSpPr>
          <p:cNvPr id="62" name="直接箭头连接符 61"/>
          <p:cNvCxnSpPr>
            <a:stCxn id="27" idx="3"/>
            <a:endCxn id="55" idx="1"/>
          </p:cNvCxnSpPr>
          <p:nvPr/>
        </p:nvCxnSpPr>
        <p:spPr>
          <a:xfrm flipV="1">
            <a:off x="5570122" y="5755601"/>
            <a:ext cx="156078" cy="18016"/>
          </a:xfrm>
          <a:prstGeom prst="straightConnector1">
            <a:avLst/>
          </a:prstGeom>
          <a:ln w="12700">
            <a:solidFill>
              <a:schemeClr val="tx2"/>
            </a:solidFill>
            <a:prstDash val="sysDash"/>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6861178" y="5733574"/>
            <a:ext cx="156079" cy="7144"/>
          </a:xfrm>
          <a:prstGeom prst="straightConnector1">
            <a:avLst/>
          </a:prstGeom>
          <a:ln w="12700">
            <a:solidFill>
              <a:schemeClr val="tx2"/>
            </a:solidFill>
            <a:prstDash val="sysDash"/>
            <a:headEnd type="none"/>
            <a:tailEnd type="triangle" w="med" len="lg"/>
          </a:ln>
        </p:spPr>
        <p:style>
          <a:lnRef idx="1">
            <a:schemeClr val="accent1"/>
          </a:lnRef>
          <a:fillRef idx="0">
            <a:schemeClr val="accent1"/>
          </a:fillRef>
          <a:effectRef idx="0">
            <a:schemeClr val="accent1"/>
          </a:effectRef>
          <a:fontRef idx="minor">
            <a:schemeClr val="tx1"/>
          </a:fontRef>
        </p:style>
      </p:cxnSp>
      <p:pic>
        <p:nvPicPr>
          <p:cNvPr id="64" name="Picture 3" descr="C:\Users\yuhao\AppData\Local\Microsoft\Windows\Temporary Internet Files\Content.IE5\F70VZXAE\MC900431637[1].png"/>
          <p:cNvPicPr>
            <a:picLocks noChangeAspect="1" noChangeArrowheads="1"/>
          </p:cNvPicPr>
          <p:nvPr/>
        </p:nvPicPr>
        <p:blipFill>
          <a:blip r:embed="rId4"/>
          <a:srcRect/>
          <a:stretch>
            <a:fillRect/>
          </a:stretch>
        </p:blipFill>
        <p:spPr bwMode="auto">
          <a:xfrm>
            <a:off x="6156552" y="3639265"/>
            <a:ext cx="690989" cy="541734"/>
          </a:xfrm>
          <a:prstGeom prst="rect">
            <a:avLst/>
          </a:prstGeom>
          <a:noFill/>
          <a:ln w="9525">
            <a:noFill/>
            <a:miter lim="800000"/>
            <a:headEnd/>
            <a:tailEnd/>
          </a:ln>
        </p:spPr>
      </p:pic>
      <p:pic>
        <p:nvPicPr>
          <p:cNvPr id="65" name="Picture 3" descr="C:\Users\yuhao\AppData\Local\Microsoft\Windows\Temporary Internet Files\Content.IE5\F70VZXAE\MC900431637[1].png"/>
          <p:cNvPicPr>
            <a:picLocks noChangeAspect="1" noChangeArrowheads="1"/>
          </p:cNvPicPr>
          <p:nvPr/>
        </p:nvPicPr>
        <p:blipFill>
          <a:blip r:embed="rId4"/>
          <a:srcRect/>
          <a:stretch>
            <a:fillRect/>
          </a:stretch>
        </p:blipFill>
        <p:spPr bwMode="auto">
          <a:xfrm>
            <a:off x="6515684" y="3657124"/>
            <a:ext cx="689474" cy="542925"/>
          </a:xfrm>
          <a:prstGeom prst="rect">
            <a:avLst/>
          </a:prstGeom>
          <a:noFill/>
          <a:ln w="9525">
            <a:noFill/>
            <a:miter lim="800000"/>
            <a:headEnd/>
            <a:tailEnd/>
          </a:ln>
        </p:spPr>
      </p:pic>
      <p:sp>
        <p:nvSpPr>
          <p:cNvPr id="66" name="矩形 65"/>
          <p:cNvSpPr/>
          <p:nvPr/>
        </p:nvSpPr>
        <p:spPr>
          <a:xfrm>
            <a:off x="6030781" y="4184571"/>
            <a:ext cx="1284995" cy="253916"/>
          </a:xfrm>
          <a:prstGeom prst="rect">
            <a:avLst/>
          </a:prstGeom>
        </p:spPr>
        <p:txBody>
          <a:bodyPr>
            <a:spAutoFit/>
          </a:bodyPr>
          <a:lstStyle/>
          <a:p>
            <a:pPr algn="ctr">
              <a:spcBef>
                <a:spcPct val="50000"/>
              </a:spcBef>
              <a:defRPr/>
            </a:pPr>
            <a:r>
              <a:rPr lang="zh-CN" altLang="en-US" sz="1050" b="1" dirty="0">
                <a:latin typeface="+mj-ea"/>
                <a:ea typeface="+mj-ea"/>
              </a:rPr>
              <a:t>知立方数据</a:t>
            </a:r>
            <a:endParaRPr lang="en-US" altLang="zh-CN" sz="1050" b="1" dirty="0">
              <a:latin typeface="+mj-ea"/>
              <a:ea typeface="+mj-ea"/>
            </a:endParaRPr>
          </a:p>
        </p:txBody>
      </p:sp>
      <p:cxnSp>
        <p:nvCxnSpPr>
          <p:cNvPr id="67" name="肘形连接符 66"/>
          <p:cNvCxnSpPr>
            <a:stCxn id="43" idx="0"/>
          </p:cNvCxnSpPr>
          <p:nvPr/>
        </p:nvCxnSpPr>
        <p:spPr>
          <a:xfrm rot="16200000" flipV="1">
            <a:off x="6901168" y="4232576"/>
            <a:ext cx="798910" cy="190931"/>
          </a:xfrm>
          <a:prstGeom prst="bentConnector2">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pic>
        <p:nvPicPr>
          <p:cNvPr id="68" name="Picture 24"/>
          <p:cNvPicPr>
            <a:picLocks noChangeAspect="1" noChangeArrowheads="1"/>
          </p:cNvPicPr>
          <p:nvPr/>
        </p:nvPicPr>
        <p:blipFill>
          <a:blip r:embed="rId5"/>
          <a:srcRect/>
          <a:stretch>
            <a:fillRect/>
          </a:stretch>
        </p:blipFill>
        <p:spPr bwMode="auto">
          <a:xfrm>
            <a:off x="3260766" y="3485674"/>
            <a:ext cx="687958" cy="626269"/>
          </a:xfrm>
          <a:prstGeom prst="rect">
            <a:avLst/>
          </a:prstGeom>
          <a:noFill/>
          <a:ln w="9525">
            <a:noFill/>
            <a:miter lim="800000"/>
            <a:headEnd/>
            <a:tailEnd/>
          </a:ln>
        </p:spPr>
      </p:pic>
      <p:grpSp>
        <p:nvGrpSpPr>
          <p:cNvPr id="69" name="组合 328"/>
          <p:cNvGrpSpPr>
            <a:grpSpLocks/>
          </p:cNvGrpSpPr>
          <p:nvPr/>
        </p:nvGrpSpPr>
        <p:grpSpPr bwMode="auto">
          <a:xfrm>
            <a:off x="733204" y="3576165"/>
            <a:ext cx="1130432" cy="517991"/>
            <a:chOff x="3373438" y="4165600"/>
            <a:chExt cx="2273300" cy="539340"/>
          </a:xfrm>
        </p:grpSpPr>
        <p:grpSp>
          <p:nvGrpSpPr>
            <p:cNvPr id="70" name="Group 14"/>
            <p:cNvGrpSpPr>
              <a:grpSpLocks/>
            </p:cNvGrpSpPr>
            <p:nvPr/>
          </p:nvGrpSpPr>
          <p:grpSpPr bwMode="auto">
            <a:xfrm>
              <a:off x="3373438" y="4165600"/>
              <a:ext cx="2273300" cy="536575"/>
              <a:chOff x="3964" y="2071"/>
              <a:chExt cx="1484" cy="330"/>
            </a:xfrm>
          </p:grpSpPr>
          <p:sp>
            <p:nvSpPr>
              <p:cNvPr id="72" name="AutoShape 15"/>
              <p:cNvSpPr>
                <a:spLocks noChangeArrowheads="1"/>
              </p:cNvSpPr>
              <p:nvPr/>
            </p:nvSpPr>
            <p:spPr bwMode="gray">
              <a:xfrm>
                <a:off x="3964" y="2071"/>
                <a:ext cx="1484" cy="330"/>
              </a:xfrm>
              <a:prstGeom prst="roundRect">
                <a:avLst>
                  <a:gd name="adj" fmla="val 16667"/>
                </a:avLst>
              </a:prstGeom>
              <a:solidFill>
                <a:schemeClr val="accent1"/>
              </a:solidFill>
              <a:ln w="12700" algn="ctr">
                <a:solidFill>
                  <a:srgbClr val="808080"/>
                </a:solidFill>
                <a:round/>
                <a:headEnd/>
                <a:tailEnd/>
              </a:ln>
            </p:spPr>
            <p:txBody>
              <a:bodyPr wrap="none" anchor="ctr"/>
              <a:lstStyle/>
              <a:p>
                <a:endParaRPr lang="zh-CN" altLang="zh-CN" sz="1350"/>
              </a:p>
            </p:txBody>
          </p:sp>
          <p:sp>
            <p:nvSpPr>
              <p:cNvPr id="73" name="AutoShape 1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noFill/>
                <a:round/>
                <a:headEnd/>
                <a:tailEnd/>
              </a:ln>
            </p:spPr>
            <p:txBody>
              <a:bodyPr wrap="none" anchor="ctr"/>
              <a:lstStyle/>
              <a:p>
                <a:endParaRPr lang="zh-CN" altLang="zh-CN" sz="1350"/>
              </a:p>
            </p:txBody>
          </p:sp>
        </p:grpSp>
        <p:sp>
          <p:nvSpPr>
            <p:cNvPr id="71" name="Text Box 34"/>
            <p:cNvSpPr txBox="1">
              <a:spLocks noChangeArrowheads="1"/>
            </p:cNvSpPr>
            <p:nvPr/>
          </p:nvSpPr>
          <p:spPr bwMode="white">
            <a:xfrm>
              <a:off x="3403911" y="4218907"/>
              <a:ext cx="2200164" cy="486033"/>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ts val="1125"/>
                </a:lnSpc>
                <a:spcBef>
                  <a:spcPct val="50000"/>
                </a:spcBef>
                <a:defRPr/>
              </a:pPr>
              <a:r>
                <a:rPr lang="zh-CN" altLang="en-US" sz="1200" b="1" dirty="0">
                  <a:solidFill>
                    <a:schemeClr val="bg1"/>
                  </a:solidFill>
                  <a:latin typeface="+mj-ea"/>
                  <a:ea typeface="+mj-ea"/>
                </a:rPr>
                <a:t>本体</a:t>
              </a:r>
              <a:endParaRPr lang="en-US" altLang="zh-CN" sz="1200" b="1" dirty="0">
                <a:solidFill>
                  <a:schemeClr val="bg1"/>
                </a:solidFill>
                <a:latin typeface="+mj-ea"/>
                <a:ea typeface="+mj-ea"/>
              </a:endParaRPr>
            </a:p>
            <a:p>
              <a:pPr algn="ctr">
                <a:lnSpc>
                  <a:spcPts val="1125"/>
                </a:lnSpc>
                <a:spcBef>
                  <a:spcPct val="50000"/>
                </a:spcBef>
                <a:defRPr/>
              </a:pPr>
              <a:r>
                <a:rPr lang="zh-CN" altLang="en-US" sz="1200" b="1" dirty="0">
                  <a:solidFill>
                    <a:schemeClr val="bg1"/>
                  </a:solidFill>
                  <a:latin typeface="+mj-ea"/>
                  <a:ea typeface="+mj-ea"/>
                </a:rPr>
                <a:t>生成系统</a:t>
              </a:r>
              <a:endParaRPr lang="en-US" altLang="zh-CN" sz="1200" b="1" dirty="0">
                <a:solidFill>
                  <a:schemeClr val="bg1"/>
                </a:solidFill>
                <a:latin typeface="+mj-ea"/>
                <a:ea typeface="+mj-ea"/>
              </a:endParaRPr>
            </a:p>
          </p:txBody>
        </p:sp>
      </p:grpSp>
      <p:cxnSp>
        <p:nvCxnSpPr>
          <p:cNvPr id="74" name="直接箭头连接符 73"/>
          <p:cNvCxnSpPr/>
          <p:nvPr/>
        </p:nvCxnSpPr>
        <p:spPr>
          <a:xfrm>
            <a:off x="2071237" y="3847624"/>
            <a:ext cx="1088003" cy="0"/>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3044075" y="4221480"/>
            <a:ext cx="560670" cy="552450"/>
          </a:xfrm>
          <a:prstGeom prst="line">
            <a:avLst/>
          </a:prstGeom>
          <a:ln w="38100">
            <a:solidFill>
              <a:srgbClr val="FFC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760824" y="4284584"/>
            <a:ext cx="442475" cy="407194"/>
          </a:xfrm>
          <a:prstGeom prst="line">
            <a:avLst/>
          </a:prstGeom>
          <a:ln w="38100">
            <a:solidFill>
              <a:srgbClr val="FFC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a:endCxn id="31" idx="0"/>
          </p:cNvCxnSpPr>
          <p:nvPr/>
        </p:nvCxnSpPr>
        <p:spPr>
          <a:xfrm>
            <a:off x="4024490" y="4284584"/>
            <a:ext cx="1971438" cy="440531"/>
          </a:xfrm>
          <a:prstGeom prst="line">
            <a:avLst/>
          </a:prstGeom>
          <a:ln w="38100">
            <a:solidFill>
              <a:srgbClr val="FFC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2"/>
          </p:cNvCxnSpPr>
          <p:nvPr/>
        </p:nvCxnSpPr>
        <p:spPr>
          <a:xfrm flipH="1">
            <a:off x="3251675" y="4345618"/>
            <a:ext cx="308368" cy="1106968"/>
          </a:xfrm>
          <a:prstGeom prst="line">
            <a:avLst/>
          </a:prstGeom>
          <a:ln w="38100">
            <a:solidFill>
              <a:srgbClr val="FFC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 Box 34"/>
          <p:cNvSpPr txBox="1">
            <a:spLocks noChangeArrowheads="1"/>
          </p:cNvSpPr>
          <p:nvPr/>
        </p:nvSpPr>
        <p:spPr bwMode="white">
          <a:xfrm>
            <a:off x="4635166" y="3759518"/>
            <a:ext cx="1033452" cy="276999"/>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索引生成</a:t>
            </a:r>
            <a:endParaRPr lang="en-US" altLang="zh-CN" sz="1200" b="1" dirty="0">
              <a:solidFill>
                <a:schemeClr val="bg1"/>
              </a:solidFill>
              <a:latin typeface="+mj-ea"/>
              <a:ea typeface="+mj-ea"/>
            </a:endParaRPr>
          </a:p>
        </p:txBody>
      </p:sp>
      <p:cxnSp>
        <p:nvCxnSpPr>
          <p:cNvPr id="80" name="直接箭头连接符 79"/>
          <p:cNvCxnSpPr/>
          <p:nvPr/>
        </p:nvCxnSpPr>
        <p:spPr>
          <a:xfrm flipH="1">
            <a:off x="5736808" y="3891677"/>
            <a:ext cx="468236" cy="0"/>
          </a:xfrm>
          <a:prstGeom prst="straightConnector1">
            <a:avLst/>
          </a:prstGeom>
          <a:ln w="38100">
            <a:solidFill>
              <a:schemeClr val="tx1"/>
            </a:solidFill>
            <a:headEnd type="none"/>
            <a:tailEnd type="triangle" w="lg" len="sm"/>
          </a:ln>
        </p:spPr>
        <p:style>
          <a:lnRef idx="1">
            <a:schemeClr val="accent1"/>
          </a:lnRef>
          <a:fillRef idx="0">
            <a:schemeClr val="accent1"/>
          </a:fillRef>
          <a:effectRef idx="0">
            <a:schemeClr val="accent1"/>
          </a:effectRef>
          <a:fontRef idx="minor">
            <a:schemeClr val="tx1"/>
          </a:fontRef>
        </p:style>
      </p:cxnSp>
      <p:sp>
        <p:nvSpPr>
          <p:cNvPr id="81" name="Text Box 34"/>
          <p:cNvSpPr txBox="1">
            <a:spLocks noChangeArrowheads="1"/>
          </p:cNvSpPr>
          <p:nvPr/>
        </p:nvSpPr>
        <p:spPr bwMode="white">
          <a:xfrm>
            <a:off x="4651835" y="3218974"/>
            <a:ext cx="1033452" cy="276999"/>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检索系统</a:t>
            </a:r>
            <a:endParaRPr lang="en-US" altLang="zh-CN" sz="1200" b="1" dirty="0">
              <a:solidFill>
                <a:schemeClr val="bg1"/>
              </a:solidFill>
              <a:latin typeface="+mj-ea"/>
              <a:ea typeface="+mj-ea"/>
            </a:endParaRPr>
          </a:p>
        </p:txBody>
      </p:sp>
      <p:grpSp>
        <p:nvGrpSpPr>
          <p:cNvPr id="82" name="组合 222"/>
          <p:cNvGrpSpPr>
            <a:grpSpLocks/>
          </p:cNvGrpSpPr>
          <p:nvPr/>
        </p:nvGrpSpPr>
        <p:grpSpPr bwMode="auto">
          <a:xfrm>
            <a:off x="511967" y="2696290"/>
            <a:ext cx="1094065" cy="402431"/>
            <a:chOff x="417770" y="1919150"/>
            <a:chExt cx="2273300" cy="536575"/>
          </a:xfrm>
        </p:grpSpPr>
        <p:grpSp>
          <p:nvGrpSpPr>
            <p:cNvPr id="83" name="Group 11"/>
            <p:cNvGrpSpPr>
              <a:grpSpLocks/>
            </p:cNvGrpSpPr>
            <p:nvPr/>
          </p:nvGrpSpPr>
          <p:grpSpPr bwMode="auto">
            <a:xfrm>
              <a:off x="417770" y="1919150"/>
              <a:ext cx="2273300" cy="536575"/>
              <a:chOff x="3964" y="2071"/>
              <a:chExt cx="1484" cy="330"/>
            </a:xfrm>
          </p:grpSpPr>
          <p:sp>
            <p:nvSpPr>
              <p:cNvPr id="85" name="AutoShape 12"/>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p:spPr>
            <p:txBody>
              <a:bodyPr wrap="none" anchor="ctr"/>
              <a:lstStyle/>
              <a:p>
                <a:endParaRPr lang="zh-CN" altLang="zh-CN" sz="1350"/>
              </a:p>
            </p:txBody>
          </p:sp>
          <p:sp>
            <p:nvSpPr>
              <p:cNvPr id="86" name="AutoShape 13"/>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noFill/>
                <a:round/>
                <a:headEnd/>
                <a:tailEnd/>
              </a:ln>
            </p:spPr>
            <p:txBody>
              <a:bodyPr wrap="none" anchor="ctr"/>
              <a:lstStyle/>
              <a:p>
                <a:endParaRPr lang="zh-CN" altLang="zh-CN" sz="1350"/>
              </a:p>
            </p:txBody>
          </p:sp>
        </p:grpSp>
        <p:sp>
          <p:nvSpPr>
            <p:cNvPr id="84" name="Text Box 30"/>
            <p:cNvSpPr txBox="1">
              <a:spLocks noChangeArrowheads="1"/>
            </p:cNvSpPr>
            <p:nvPr/>
          </p:nvSpPr>
          <p:spPr bwMode="white">
            <a:xfrm>
              <a:off x="458704" y="2009637"/>
              <a:ext cx="2200881" cy="369332"/>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实体识别</a:t>
              </a:r>
              <a:endParaRPr lang="en-US" altLang="zh-CN" sz="1200" b="1" dirty="0">
                <a:solidFill>
                  <a:schemeClr val="bg1"/>
                </a:solidFill>
                <a:latin typeface="+mj-ea"/>
                <a:ea typeface="+mj-ea"/>
              </a:endParaRPr>
            </a:p>
          </p:txBody>
        </p:sp>
      </p:grpSp>
      <p:sp>
        <p:nvSpPr>
          <p:cNvPr id="87" name="矩形 86"/>
          <p:cNvSpPr/>
          <p:nvPr/>
        </p:nvSpPr>
        <p:spPr>
          <a:xfrm>
            <a:off x="2916788" y="4091702"/>
            <a:ext cx="1286510" cy="253916"/>
          </a:xfrm>
          <a:prstGeom prst="rect">
            <a:avLst/>
          </a:prstGeom>
        </p:spPr>
        <p:txBody>
          <a:bodyPr>
            <a:spAutoFit/>
          </a:bodyPr>
          <a:lstStyle/>
          <a:p>
            <a:pPr algn="ctr">
              <a:spcBef>
                <a:spcPct val="50000"/>
              </a:spcBef>
              <a:defRPr/>
            </a:pPr>
            <a:r>
              <a:rPr lang="zh-CN" altLang="en-US" sz="1050" b="1" dirty="0">
                <a:latin typeface="+mj-ea"/>
                <a:ea typeface="+mj-ea"/>
              </a:rPr>
              <a:t>本体库</a:t>
            </a:r>
            <a:endParaRPr lang="en-US" altLang="zh-CN" sz="1050" b="1" dirty="0">
              <a:latin typeface="+mj-ea"/>
              <a:ea typeface="+mj-ea"/>
            </a:endParaRPr>
          </a:p>
        </p:txBody>
      </p:sp>
      <p:grpSp>
        <p:nvGrpSpPr>
          <p:cNvPr id="88" name="组合 390"/>
          <p:cNvGrpSpPr>
            <a:grpSpLocks/>
          </p:cNvGrpSpPr>
          <p:nvPr/>
        </p:nvGrpSpPr>
        <p:grpSpPr bwMode="auto">
          <a:xfrm>
            <a:off x="1807570" y="2687955"/>
            <a:ext cx="1094065" cy="401990"/>
            <a:chOff x="417770" y="1930532"/>
            <a:chExt cx="2273300" cy="536575"/>
          </a:xfrm>
        </p:grpSpPr>
        <p:grpSp>
          <p:nvGrpSpPr>
            <p:cNvPr id="89" name="Group 11"/>
            <p:cNvGrpSpPr>
              <a:grpSpLocks/>
            </p:cNvGrpSpPr>
            <p:nvPr/>
          </p:nvGrpSpPr>
          <p:grpSpPr bwMode="auto">
            <a:xfrm>
              <a:off x="417770" y="1930532"/>
              <a:ext cx="2273300" cy="536575"/>
              <a:chOff x="3964" y="2078"/>
              <a:chExt cx="1484" cy="330"/>
            </a:xfrm>
          </p:grpSpPr>
          <p:sp>
            <p:nvSpPr>
              <p:cNvPr id="91" name="AutoShape 12"/>
              <p:cNvSpPr>
                <a:spLocks noChangeArrowheads="1"/>
              </p:cNvSpPr>
              <p:nvPr/>
            </p:nvSpPr>
            <p:spPr bwMode="gray">
              <a:xfrm>
                <a:off x="3964" y="2078"/>
                <a:ext cx="1484" cy="330"/>
              </a:xfrm>
              <a:prstGeom prst="roundRect">
                <a:avLst>
                  <a:gd name="adj" fmla="val 16667"/>
                </a:avLst>
              </a:prstGeom>
              <a:solidFill>
                <a:schemeClr val="accent2"/>
              </a:solidFill>
              <a:ln w="12700" algn="ctr">
                <a:solidFill>
                  <a:srgbClr val="808080"/>
                </a:solidFill>
                <a:round/>
                <a:headEnd/>
                <a:tailEnd/>
              </a:ln>
            </p:spPr>
            <p:txBody>
              <a:bodyPr wrap="none" anchor="ctr"/>
              <a:lstStyle/>
              <a:p>
                <a:endParaRPr lang="zh-CN" altLang="zh-CN" sz="1350"/>
              </a:p>
            </p:txBody>
          </p:sp>
          <p:sp>
            <p:nvSpPr>
              <p:cNvPr id="92" name="AutoShape 13"/>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noFill/>
                <a:round/>
                <a:headEnd/>
                <a:tailEnd/>
              </a:ln>
            </p:spPr>
            <p:txBody>
              <a:bodyPr wrap="none" anchor="ctr"/>
              <a:lstStyle/>
              <a:p>
                <a:endParaRPr lang="zh-CN" altLang="zh-CN" sz="1350"/>
              </a:p>
            </p:txBody>
          </p:sp>
        </p:grpSp>
        <p:sp>
          <p:nvSpPr>
            <p:cNvPr id="90" name="Text Box 30"/>
            <p:cNvSpPr txBox="1">
              <a:spLocks noChangeArrowheads="1"/>
            </p:cNvSpPr>
            <p:nvPr/>
          </p:nvSpPr>
          <p:spPr bwMode="white">
            <a:xfrm>
              <a:off x="458702" y="1954371"/>
              <a:ext cx="2200883" cy="369737"/>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en-US" altLang="zh-CN" sz="1200" b="1" dirty="0">
                  <a:solidFill>
                    <a:schemeClr val="bg1"/>
                  </a:solidFill>
                  <a:latin typeface="+mj-ea"/>
                  <a:ea typeface="+mj-ea"/>
                </a:rPr>
                <a:t>Pattern</a:t>
              </a:r>
              <a:r>
                <a:rPr lang="zh-CN" altLang="en-US" sz="1200" b="1" dirty="0">
                  <a:solidFill>
                    <a:schemeClr val="bg1"/>
                  </a:solidFill>
                  <a:latin typeface="+mj-ea"/>
                  <a:ea typeface="+mj-ea"/>
                </a:rPr>
                <a:t>挖掘</a:t>
              </a:r>
              <a:endParaRPr lang="en-US" altLang="zh-CN" sz="1200" b="1" dirty="0">
                <a:solidFill>
                  <a:schemeClr val="bg1"/>
                </a:solidFill>
                <a:latin typeface="+mj-ea"/>
                <a:ea typeface="+mj-ea"/>
              </a:endParaRPr>
            </a:p>
          </p:txBody>
        </p:sp>
      </p:grpSp>
      <p:grpSp>
        <p:nvGrpSpPr>
          <p:cNvPr id="93" name="组合 395"/>
          <p:cNvGrpSpPr>
            <a:grpSpLocks/>
          </p:cNvGrpSpPr>
          <p:nvPr/>
        </p:nvGrpSpPr>
        <p:grpSpPr bwMode="auto">
          <a:xfrm>
            <a:off x="3098627" y="2687956"/>
            <a:ext cx="1094065" cy="402431"/>
            <a:chOff x="417770" y="1919150"/>
            <a:chExt cx="2273300" cy="536575"/>
          </a:xfrm>
        </p:grpSpPr>
        <p:grpSp>
          <p:nvGrpSpPr>
            <p:cNvPr id="94" name="Group 11"/>
            <p:cNvGrpSpPr>
              <a:grpSpLocks/>
            </p:cNvGrpSpPr>
            <p:nvPr/>
          </p:nvGrpSpPr>
          <p:grpSpPr bwMode="auto">
            <a:xfrm>
              <a:off x="417770" y="1919150"/>
              <a:ext cx="2273300" cy="536575"/>
              <a:chOff x="3964" y="2071"/>
              <a:chExt cx="1484" cy="330"/>
            </a:xfrm>
          </p:grpSpPr>
          <p:sp>
            <p:nvSpPr>
              <p:cNvPr id="96" name="AutoShape 12"/>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p:spPr>
            <p:txBody>
              <a:bodyPr wrap="none" anchor="ctr"/>
              <a:lstStyle/>
              <a:p>
                <a:endParaRPr lang="zh-CN" altLang="zh-CN" sz="1350"/>
              </a:p>
            </p:txBody>
          </p:sp>
          <p:sp>
            <p:nvSpPr>
              <p:cNvPr id="97" name="AutoShape 13"/>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noFill/>
                <a:round/>
                <a:headEnd/>
                <a:tailEnd/>
              </a:ln>
            </p:spPr>
            <p:txBody>
              <a:bodyPr wrap="none" anchor="ctr"/>
              <a:lstStyle/>
              <a:p>
                <a:endParaRPr lang="zh-CN" altLang="zh-CN" sz="1350"/>
              </a:p>
            </p:txBody>
          </p:sp>
        </p:grpSp>
        <p:sp>
          <p:nvSpPr>
            <p:cNvPr id="95" name="Text Box 30"/>
            <p:cNvSpPr txBox="1">
              <a:spLocks noChangeArrowheads="1"/>
            </p:cNvSpPr>
            <p:nvPr/>
          </p:nvSpPr>
          <p:spPr bwMode="white">
            <a:xfrm>
              <a:off x="458702" y="2009638"/>
              <a:ext cx="2200883" cy="369332"/>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标签消岐</a:t>
              </a:r>
              <a:endParaRPr lang="en-US" altLang="zh-CN" sz="1200" b="1" dirty="0">
                <a:solidFill>
                  <a:schemeClr val="bg1"/>
                </a:solidFill>
                <a:latin typeface="+mj-ea"/>
                <a:ea typeface="+mj-ea"/>
              </a:endParaRPr>
            </a:p>
          </p:txBody>
        </p:sp>
      </p:grpSp>
      <p:cxnSp>
        <p:nvCxnSpPr>
          <p:cNvPr id="98" name="直接箭头连接符 97"/>
          <p:cNvCxnSpPr/>
          <p:nvPr/>
        </p:nvCxnSpPr>
        <p:spPr>
          <a:xfrm flipH="1">
            <a:off x="1055969" y="2372440"/>
            <a:ext cx="4546" cy="289322"/>
          </a:xfrm>
          <a:prstGeom prst="straightConnector1">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cxnSp>
        <p:nvCxnSpPr>
          <p:cNvPr id="99" name="肘形连接符 98"/>
          <p:cNvCxnSpPr>
            <a:stCxn id="96" idx="3"/>
          </p:cNvCxnSpPr>
          <p:nvPr/>
        </p:nvCxnSpPr>
        <p:spPr>
          <a:xfrm>
            <a:off x="4192692" y="2889171"/>
            <a:ext cx="986476" cy="261938"/>
          </a:xfrm>
          <a:prstGeom prst="bentConnector2">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sp>
        <p:nvSpPr>
          <p:cNvPr id="100" name="矩形 99"/>
          <p:cNvSpPr/>
          <p:nvPr/>
        </p:nvSpPr>
        <p:spPr>
          <a:xfrm>
            <a:off x="4056312" y="2533174"/>
            <a:ext cx="1953254" cy="253916"/>
          </a:xfrm>
          <a:prstGeom prst="rect">
            <a:avLst/>
          </a:prstGeom>
        </p:spPr>
        <p:txBody>
          <a:bodyPr>
            <a:spAutoFit/>
          </a:bodyPr>
          <a:lstStyle/>
          <a:p>
            <a:pPr algn="ctr">
              <a:spcBef>
                <a:spcPct val="50000"/>
              </a:spcBef>
              <a:defRPr/>
            </a:pPr>
            <a:r>
              <a:rPr lang="en-US" altLang="zh-CN" sz="1050" b="1" dirty="0">
                <a:latin typeface="+mj-ea"/>
                <a:ea typeface="+mj-ea"/>
              </a:rPr>
              <a:t>SPARQL</a:t>
            </a:r>
            <a:r>
              <a:rPr lang="zh-CN" altLang="en-US" sz="1050" b="1" dirty="0">
                <a:latin typeface="+mj-ea"/>
                <a:ea typeface="+mj-ea"/>
              </a:rPr>
              <a:t>查询语句</a:t>
            </a:r>
            <a:endParaRPr lang="en-US" altLang="zh-CN" sz="1050" b="1" dirty="0">
              <a:latin typeface="+mj-ea"/>
              <a:ea typeface="+mj-ea"/>
            </a:endParaRPr>
          </a:p>
        </p:txBody>
      </p:sp>
      <p:cxnSp>
        <p:nvCxnSpPr>
          <p:cNvPr id="101" name="直接连接符 100"/>
          <p:cNvCxnSpPr/>
          <p:nvPr/>
        </p:nvCxnSpPr>
        <p:spPr>
          <a:xfrm flipH="1" flipV="1">
            <a:off x="1181740" y="3166587"/>
            <a:ext cx="2069934" cy="545306"/>
          </a:xfrm>
          <a:prstGeom prst="line">
            <a:avLst/>
          </a:prstGeom>
          <a:ln w="38100">
            <a:solidFill>
              <a:srgbClr val="FFC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604745" y="3143965"/>
            <a:ext cx="156078" cy="341709"/>
          </a:xfrm>
          <a:prstGeom prst="line">
            <a:avLst/>
          </a:prstGeom>
          <a:ln w="38100">
            <a:solidFill>
              <a:srgbClr val="FFC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3948723" y="3891677"/>
            <a:ext cx="686443" cy="0"/>
          </a:xfrm>
          <a:prstGeom prst="line">
            <a:avLst/>
          </a:prstGeom>
          <a:ln w="38100">
            <a:solidFill>
              <a:srgbClr val="FFC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p:nvPr/>
        </p:nvCxnSpPr>
        <p:spPr>
          <a:xfrm flipV="1">
            <a:off x="5746549" y="3349943"/>
            <a:ext cx="442475" cy="1191"/>
          </a:xfrm>
          <a:prstGeom prst="bentConnector3">
            <a:avLst>
              <a:gd name="adj1" fmla="val 50000"/>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grpSp>
        <p:nvGrpSpPr>
          <p:cNvPr id="105" name="组合 3098"/>
          <p:cNvGrpSpPr>
            <a:grpSpLocks/>
          </p:cNvGrpSpPr>
          <p:nvPr/>
        </p:nvGrpSpPr>
        <p:grpSpPr bwMode="auto">
          <a:xfrm>
            <a:off x="6215044" y="3160634"/>
            <a:ext cx="1091034" cy="364331"/>
            <a:chOff x="5889453" y="1339724"/>
            <a:chExt cx="2273300" cy="536575"/>
          </a:xfrm>
        </p:grpSpPr>
        <p:grpSp>
          <p:nvGrpSpPr>
            <p:cNvPr id="106" name="Group 8"/>
            <p:cNvGrpSpPr>
              <a:grpSpLocks/>
            </p:cNvGrpSpPr>
            <p:nvPr/>
          </p:nvGrpSpPr>
          <p:grpSpPr bwMode="auto">
            <a:xfrm>
              <a:off x="5889453" y="1339724"/>
              <a:ext cx="2273300" cy="536575"/>
              <a:chOff x="3964" y="2071"/>
              <a:chExt cx="1484" cy="330"/>
            </a:xfrm>
          </p:grpSpPr>
          <p:sp>
            <p:nvSpPr>
              <p:cNvPr id="108" name="AutoShape 9"/>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p:spPr>
            <p:txBody>
              <a:bodyPr wrap="none" anchor="ctr"/>
              <a:lstStyle/>
              <a:p>
                <a:endParaRPr lang="zh-CN" altLang="zh-CN" sz="1350"/>
              </a:p>
            </p:txBody>
          </p:sp>
          <p:sp>
            <p:nvSpPr>
              <p:cNvPr id="109" name="AutoShape 10"/>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w="9525">
                <a:noFill/>
                <a:round/>
                <a:headEnd/>
                <a:tailEnd/>
              </a:ln>
            </p:spPr>
            <p:txBody>
              <a:bodyPr wrap="none" anchor="ctr"/>
              <a:lstStyle/>
              <a:p>
                <a:endParaRPr lang="zh-CN" altLang="zh-CN" sz="1350"/>
              </a:p>
            </p:txBody>
          </p:sp>
        </p:grpSp>
        <p:sp>
          <p:nvSpPr>
            <p:cNvPr id="107" name="Text Box 31"/>
            <p:cNvSpPr txBox="1">
              <a:spLocks noChangeArrowheads="1"/>
            </p:cNvSpPr>
            <p:nvPr/>
          </p:nvSpPr>
          <p:spPr bwMode="white">
            <a:xfrm>
              <a:off x="5917869" y="1420386"/>
              <a:ext cx="2197523" cy="40795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排序</a:t>
              </a:r>
              <a:endParaRPr lang="en-US" altLang="zh-CN" sz="1200" b="1" dirty="0">
                <a:solidFill>
                  <a:schemeClr val="bg1"/>
                </a:solidFill>
                <a:latin typeface="+mj-ea"/>
                <a:ea typeface="+mj-ea"/>
              </a:endParaRPr>
            </a:p>
          </p:txBody>
        </p:sp>
      </p:grpSp>
      <p:grpSp>
        <p:nvGrpSpPr>
          <p:cNvPr id="110" name="组合 442"/>
          <p:cNvGrpSpPr>
            <a:grpSpLocks/>
          </p:cNvGrpSpPr>
          <p:nvPr/>
        </p:nvGrpSpPr>
        <p:grpSpPr bwMode="auto">
          <a:xfrm>
            <a:off x="6215044" y="2581990"/>
            <a:ext cx="703111" cy="364331"/>
            <a:chOff x="5889453" y="1339724"/>
            <a:chExt cx="2273300" cy="536575"/>
          </a:xfrm>
        </p:grpSpPr>
        <p:grpSp>
          <p:nvGrpSpPr>
            <p:cNvPr id="111" name="Group 8"/>
            <p:cNvGrpSpPr>
              <a:grpSpLocks/>
            </p:cNvGrpSpPr>
            <p:nvPr/>
          </p:nvGrpSpPr>
          <p:grpSpPr bwMode="auto">
            <a:xfrm>
              <a:off x="5889453" y="1339724"/>
              <a:ext cx="2273300" cy="536575"/>
              <a:chOff x="3964" y="2071"/>
              <a:chExt cx="1484" cy="330"/>
            </a:xfrm>
          </p:grpSpPr>
          <p:sp>
            <p:nvSpPr>
              <p:cNvPr id="113" name="AutoShape 9"/>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p:spPr>
            <p:txBody>
              <a:bodyPr wrap="none" anchor="ctr"/>
              <a:lstStyle/>
              <a:p>
                <a:endParaRPr lang="zh-CN" altLang="zh-CN" sz="1350"/>
              </a:p>
            </p:txBody>
          </p:sp>
          <p:sp>
            <p:nvSpPr>
              <p:cNvPr id="114" name="AutoShape 10"/>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w="9525">
                <a:noFill/>
                <a:round/>
                <a:headEnd/>
                <a:tailEnd/>
              </a:ln>
            </p:spPr>
            <p:txBody>
              <a:bodyPr wrap="none" anchor="ctr"/>
              <a:lstStyle/>
              <a:p>
                <a:endParaRPr lang="zh-CN" altLang="zh-CN" sz="1350"/>
              </a:p>
            </p:txBody>
          </p:sp>
        </p:grpSp>
        <p:sp>
          <p:nvSpPr>
            <p:cNvPr id="112" name="Text Box 31"/>
            <p:cNvSpPr txBox="1">
              <a:spLocks noChangeArrowheads="1"/>
            </p:cNvSpPr>
            <p:nvPr/>
          </p:nvSpPr>
          <p:spPr bwMode="white">
            <a:xfrm>
              <a:off x="5918849" y="1420386"/>
              <a:ext cx="2199813" cy="40795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推理</a:t>
              </a:r>
              <a:endParaRPr lang="en-US" altLang="zh-CN" sz="1200" b="1" dirty="0">
                <a:solidFill>
                  <a:schemeClr val="bg1"/>
                </a:solidFill>
                <a:latin typeface="+mj-ea"/>
                <a:ea typeface="+mj-ea"/>
              </a:endParaRPr>
            </a:p>
          </p:txBody>
        </p:sp>
      </p:grpSp>
      <p:grpSp>
        <p:nvGrpSpPr>
          <p:cNvPr id="115" name="组合 455"/>
          <p:cNvGrpSpPr>
            <a:grpSpLocks/>
          </p:cNvGrpSpPr>
          <p:nvPr/>
        </p:nvGrpSpPr>
        <p:grpSpPr bwMode="auto">
          <a:xfrm>
            <a:off x="7051503" y="2581990"/>
            <a:ext cx="703111" cy="364331"/>
            <a:chOff x="5889453" y="1339724"/>
            <a:chExt cx="2273300" cy="536575"/>
          </a:xfrm>
        </p:grpSpPr>
        <p:grpSp>
          <p:nvGrpSpPr>
            <p:cNvPr id="116" name="Group 8"/>
            <p:cNvGrpSpPr>
              <a:grpSpLocks/>
            </p:cNvGrpSpPr>
            <p:nvPr/>
          </p:nvGrpSpPr>
          <p:grpSpPr bwMode="auto">
            <a:xfrm>
              <a:off x="5889453" y="1339724"/>
              <a:ext cx="2273300" cy="536575"/>
              <a:chOff x="3964" y="2071"/>
              <a:chExt cx="1484" cy="330"/>
            </a:xfrm>
          </p:grpSpPr>
          <p:sp>
            <p:nvSpPr>
              <p:cNvPr id="118" name="AutoShape 9"/>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p:spPr>
            <p:txBody>
              <a:bodyPr wrap="none" anchor="ctr"/>
              <a:lstStyle/>
              <a:p>
                <a:endParaRPr lang="zh-CN" altLang="zh-CN" sz="1350"/>
              </a:p>
            </p:txBody>
          </p:sp>
          <p:sp>
            <p:nvSpPr>
              <p:cNvPr id="119" name="AutoShape 10"/>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w="9525">
                <a:noFill/>
                <a:round/>
                <a:headEnd/>
                <a:tailEnd/>
              </a:ln>
            </p:spPr>
            <p:txBody>
              <a:bodyPr wrap="none" anchor="ctr"/>
              <a:lstStyle/>
              <a:p>
                <a:endParaRPr lang="zh-CN" altLang="zh-CN" sz="1350"/>
              </a:p>
            </p:txBody>
          </p:sp>
        </p:grpSp>
        <p:sp>
          <p:nvSpPr>
            <p:cNvPr id="117" name="Text Box 31"/>
            <p:cNvSpPr txBox="1">
              <a:spLocks noChangeArrowheads="1"/>
            </p:cNvSpPr>
            <p:nvPr/>
          </p:nvSpPr>
          <p:spPr bwMode="white">
            <a:xfrm>
              <a:off x="5918849" y="1420386"/>
              <a:ext cx="2199813" cy="40795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推荐</a:t>
              </a:r>
              <a:endParaRPr lang="en-US" altLang="zh-CN" sz="1200" b="1" dirty="0">
                <a:solidFill>
                  <a:schemeClr val="bg1"/>
                </a:solidFill>
                <a:latin typeface="+mj-ea"/>
                <a:ea typeface="+mj-ea"/>
              </a:endParaRPr>
            </a:p>
          </p:txBody>
        </p:sp>
      </p:grpSp>
      <p:grpSp>
        <p:nvGrpSpPr>
          <p:cNvPr id="120" name="组合 460"/>
          <p:cNvGrpSpPr>
            <a:grpSpLocks/>
          </p:cNvGrpSpPr>
          <p:nvPr/>
        </p:nvGrpSpPr>
        <p:grpSpPr bwMode="auto">
          <a:xfrm>
            <a:off x="7884932" y="2579609"/>
            <a:ext cx="756148" cy="364331"/>
            <a:chOff x="5889453" y="1339724"/>
            <a:chExt cx="2273300" cy="536575"/>
          </a:xfrm>
        </p:grpSpPr>
        <p:grpSp>
          <p:nvGrpSpPr>
            <p:cNvPr id="121" name="Group 8"/>
            <p:cNvGrpSpPr>
              <a:grpSpLocks/>
            </p:cNvGrpSpPr>
            <p:nvPr/>
          </p:nvGrpSpPr>
          <p:grpSpPr bwMode="auto">
            <a:xfrm>
              <a:off x="5889453" y="1339724"/>
              <a:ext cx="2273300" cy="536575"/>
              <a:chOff x="3964" y="2071"/>
              <a:chExt cx="1484" cy="330"/>
            </a:xfrm>
          </p:grpSpPr>
          <p:sp>
            <p:nvSpPr>
              <p:cNvPr id="123" name="AutoShape 9"/>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p:spPr>
            <p:txBody>
              <a:bodyPr wrap="none" anchor="ctr"/>
              <a:lstStyle/>
              <a:p>
                <a:endParaRPr lang="zh-CN" altLang="zh-CN" sz="1350"/>
              </a:p>
            </p:txBody>
          </p:sp>
          <p:sp>
            <p:nvSpPr>
              <p:cNvPr id="124" name="AutoShape 10"/>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w="9525">
                <a:noFill/>
                <a:round/>
                <a:headEnd/>
                <a:tailEnd/>
              </a:ln>
            </p:spPr>
            <p:txBody>
              <a:bodyPr wrap="none" anchor="ctr"/>
              <a:lstStyle/>
              <a:p>
                <a:endParaRPr lang="zh-CN" altLang="zh-CN" sz="1350"/>
              </a:p>
            </p:txBody>
          </p:sp>
        </p:grpSp>
        <p:sp>
          <p:nvSpPr>
            <p:cNvPr id="122" name="Text Box 31"/>
            <p:cNvSpPr txBox="1">
              <a:spLocks noChangeArrowheads="1"/>
            </p:cNvSpPr>
            <p:nvPr/>
          </p:nvSpPr>
          <p:spPr bwMode="white">
            <a:xfrm>
              <a:off x="5916787" y="1420386"/>
              <a:ext cx="2200409" cy="40795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统计</a:t>
              </a:r>
              <a:endParaRPr lang="en-US" altLang="zh-CN" sz="1200" b="1" dirty="0">
                <a:solidFill>
                  <a:schemeClr val="bg1"/>
                </a:solidFill>
                <a:latin typeface="+mj-ea"/>
                <a:ea typeface="+mj-ea"/>
              </a:endParaRPr>
            </a:p>
          </p:txBody>
        </p:sp>
      </p:grpSp>
      <p:sp>
        <p:nvSpPr>
          <p:cNvPr id="125" name="AutoShape 35"/>
          <p:cNvSpPr>
            <a:spLocks noChangeArrowheads="1"/>
          </p:cNvSpPr>
          <p:nvPr/>
        </p:nvSpPr>
        <p:spPr bwMode="gray">
          <a:xfrm>
            <a:off x="468023" y="2199799"/>
            <a:ext cx="1441073" cy="230981"/>
          </a:xfrm>
          <a:prstGeom prst="roundRect">
            <a:avLst>
              <a:gd name="adj" fmla="val 50000"/>
            </a:avLst>
          </a:prstGeom>
          <a:solidFill>
            <a:schemeClr val="bg1">
              <a:lumMod val="95000"/>
            </a:schemeClr>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zh-CN" altLang="en-US" sz="1350"/>
          </a:p>
        </p:txBody>
      </p:sp>
      <p:sp>
        <p:nvSpPr>
          <p:cNvPr id="126" name="矩形 125"/>
          <p:cNvSpPr/>
          <p:nvPr/>
        </p:nvSpPr>
        <p:spPr>
          <a:xfrm>
            <a:off x="228601" y="2199799"/>
            <a:ext cx="1953254" cy="253916"/>
          </a:xfrm>
          <a:prstGeom prst="rect">
            <a:avLst/>
          </a:prstGeom>
        </p:spPr>
        <p:txBody>
          <a:bodyPr>
            <a:spAutoFit/>
          </a:bodyPr>
          <a:lstStyle/>
          <a:p>
            <a:pPr algn="ctr">
              <a:spcBef>
                <a:spcPct val="50000"/>
              </a:spcBef>
              <a:defRPr/>
            </a:pPr>
            <a:r>
              <a:rPr lang="en-US" altLang="zh-CN" sz="1050" b="1" dirty="0">
                <a:latin typeface="+mj-ea"/>
                <a:ea typeface="+mj-ea"/>
              </a:rPr>
              <a:t>Query</a:t>
            </a:r>
          </a:p>
        </p:txBody>
      </p:sp>
      <p:grpSp>
        <p:nvGrpSpPr>
          <p:cNvPr id="128" name="组合 486"/>
          <p:cNvGrpSpPr/>
          <p:nvPr/>
        </p:nvGrpSpPr>
        <p:grpSpPr>
          <a:xfrm>
            <a:off x="6365508" y="1919831"/>
            <a:ext cx="2108892" cy="364346"/>
            <a:chOff x="5889453" y="1339724"/>
            <a:chExt cx="2273300" cy="536575"/>
          </a:xfrm>
          <a:solidFill>
            <a:schemeClr val="accent6">
              <a:lumMod val="75000"/>
            </a:schemeClr>
          </a:solidFill>
        </p:grpSpPr>
        <p:grpSp>
          <p:nvGrpSpPr>
            <p:cNvPr id="129" name="Group 8"/>
            <p:cNvGrpSpPr>
              <a:grpSpLocks/>
            </p:cNvGrpSpPr>
            <p:nvPr/>
          </p:nvGrpSpPr>
          <p:grpSpPr bwMode="auto">
            <a:xfrm>
              <a:off x="5889453" y="1339724"/>
              <a:ext cx="2273300" cy="536575"/>
              <a:chOff x="3964" y="2071"/>
              <a:chExt cx="1484" cy="330"/>
            </a:xfrm>
            <a:grpFill/>
          </p:grpSpPr>
          <p:sp>
            <p:nvSpPr>
              <p:cNvPr id="131" name="AutoShape 9"/>
              <p:cNvSpPr>
                <a:spLocks noChangeArrowheads="1"/>
              </p:cNvSpPr>
              <p:nvPr/>
            </p:nvSpPr>
            <p:spPr bwMode="gray">
              <a:xfrm>
                <a:off x="3964" y="2071"/>
                <a:ext cx="1484" cy="330"/>
              </a:xfrm>
              <a:prstGeom prst="roundRect">
                <a:avLst>
                  <a:gd name="adj" fmla="val 16667"/>
                </a:avLst>
              </a:prstGeom>
              <a:grpFill/>
              <a:ln w="12700" algn="ctr">
                <a:solidFill>
                  <a:srgbClr val="808080"/>
                </a:solidFill>
                <a:round/>
                <a:headEnd/>
                <a:tailEnd/>
              </a:ln>
            </p:spPr>
            <p:txBody>
              <a:bodyPr wrap="none" anchor="ctr"/>
              <a:lstStyle/>
              <a:p>
                <a:pPr>
                  <a:defRPr/>
                </a:pPr>
                <a:endParaRPr lang="zh-CN" altLang="zh-CN" sz="1350"/>
              </a:p>
            </p:txBody>
          </p:sp>
          <p:sp>
            <p:nvSpPr>
              <p:cNvPr id="132" name="AutoShape 10"/>
              <p:cNvSpPr>
                <a:spLocks noChangeArrowheads="1"/>
              </p:cNvSpPr>
              <p:nvPr/>
            </p:nvSpPr>
            <p:spPr bwMode="gray">
              <a:xfrm>
                <a:off x="3987" y="2091"/>
                <a:ext cx="1432" cy="134"/>
              </a:xfrm>
              <a:prstGeom prst="roundRect">
                <a:avLst>
                  <a:gd name="adj" fmla="val 28356"/>
                </a:avLst>
              </a:prstGeom>
              <a:grpFill/>
              <a:ln>
                <a:noFill/>
              </a:ln>
              <a:extLst/>
            </p:spPr>
            <p:txBody>
              <a:bodyPr wrap="none" anchor="ctr"/>
              <a:lstStyle/>
              <a:p>
                <a:pPr>
                  <a:defRPr/>
                </a:pPr>
                <a:endParaRPr lang="zh-CN" altLang="zh-CN" sz="1350"/>
              </a:p>
            </p:txBody>
          </p:sp>
        </p:grpSp>
        <p:sp>
          <p:nvSpPr>
            <p:cNvPr id="130" name="Text Box 31"/>
            <p:cNvSpPr txBox="1">
              <a:spLocks noChangeArrowheads="1"/>
            </p:cNvSpPr>
            <p:nvPr/>
          </p:nvSpPr>
          <p:spPr bwMode="white">
            <a:xfrm>
              <a:off x="5916442" y="1420688"/>
              <a:ext cx="2200276" cy="407938"/>
            </a:xfrm>
            <a:prstGeom prst="rect">
              <a:avLst/>
            </a:prstGeom>
            <a:grp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展现</a:t>
              </a:r>
              <a:endParaRPr lang="en-US" altLang="zh-CN" sz="1200" b="1" dirty="0">
                <a:solidFill>
                  <a:schemeClr val="bg1"/>
                </a:solidFill>
                <a:latin typeface="+mj-ea"/>
                <a:ea typeface="+mj-ea"/>
              </a:endParaRPr>
            </a:p>
          </p:txBody>
        </p:sp>
      </p:grpSp>
      <p:cxnSp>
        <p:nvCxnSpPr>
          <p:cNvPr id="133" name="直接箭头连接符 132"/>
          <p:cNvCxnSpPr/>
          <p:nvPr/>
        </p:nvCxnSpPr>
        <p:spPr>
          <a:xfrm flipH="1" flipV="1">
            <a:off x="8228911" y="2266474"/>
            <a:ext cx="0" cy="323850"/>
          </a:xfrm>
          <a:prstGeom prst="straightConnector1">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cxnSp>
        <p:nvCxnSpPr>
          <p:cNvPr id="134" name="直接箭头连接符 133"/>
          <p:cNvCxnSpPr/>
          <p:nvPr/>
        </p:nvCxnSpPr>
        <p:spPr>
          <a:xfrm flipH="1" flipV="1">
            <a:off x="6651457" y="2266474"/>
            <a:ext cx="0" cy="323850"/>
          </a:xfrm>
          <a:prstGeom prst="straightConnector1">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cxnSp>
        <p:nvCxnSpPr>
          <p:cNvPr id="135" name="直接箭头连接符 134"/>
          <p:cNvCxnSpPr/>
          <p:nvPr/>
        </p:nvCxnSpPr>
        <p:spPr>
          <a:xfrm flipH="1" flipV="1">
            <a:off x="7481855" y="2266474"/>
            <a:ext cx="0" cy="323850"/>
          </a:xfrm>
          <a:prstGeom prst="straightConnector1">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cxnSp>
        <p:nvCxnSpPr>
          <p:cNvPr id="136" name="直接箭头连接符 135"/>
          <p:cNvCxnSpPr>
            <a:stCxn id="131" idx="1"/>
          </p:cNvCxnSpPr>
          <p:nvPr/>
        </p:nvCxnSpPr>
        <p:spPr>
          <a:xfrm flipH="1">
            <a:off x="6060481" y="2102004"/>
            <a:ext cx="305027" cy="1950"/>
          </a:xfrm>
          <a:prstGeom prst="straightConnector1">
            <a:avLst/>
          </a:prstGeom>
          <a:ln w="38100">
            <a:headEnd type="none"/>
            <a:tailEnd type="triangle" w="lg" len="sm"/>
          </a:ln>
        </p:spPr>
        <p:style>
          <a:lnRef idx="1">
            <a:schemeClr val="accent2"/>
          </a:lnRef>
          <a:fillRef idx="0">
            <a:schemeClr val="accent2"/>
          </a:fillRef>
          <a:effectRef idx="0">
            <a:schemeClr val="accent2"/>
          </a:effectRef>
          <a:fontRef idx="minor">
            <a:schemeClr val="tx1"/>
          </a:fontRef>
        </p:style>
      </p:cxnSp>
      <p:grpSp>
        <p:nvGrpSpPr>
          <p:cNvPr id="137" name="组合 515"/>
          <p:cNvGrpSpPr>
            <a:grpSpLocks/>
          </p:cNvGrpSpPr>
          <p:nvPr/>
        </p:nvGrpSpPr>
        <p:grpSpPr bwMode="auto">
          <a:xfrm>
            <a:off x="4142085" y="1482805"/>
            <a:ext cx="1932040" cy="953690"/>
            <a:chOff x="614236" y="2105021"/>
            <a:chExt cx="8029730" cy="3967185"/>
          </a:xfrm>
        </p:grpSpPr>
        <p:pic>
          <p:nvPicPr>
            <p:cNvPr id="138" name="Picture 6"/>
            <p:cNvPicPr>
              <a:picLocks noChangeAspect="1" noChangeArrowheads="1"/>
            </p:cNvPicPr>
            <p:nvPr/>
          </p:nvPicPr>
          <p:blipFill>
            <a:blip r:embed="rId6"/>
            <a:srcRect/>
            <a:stretch>
              <a:fillRect/>
            </a:stretch>
          </p:blipFill>
          <p:spPr bwMode="auto">
            <a:xfrm>
              <a:off x="4857752" y="3714752"/>
              <a:ext cx="714375" cy="1085850"/>
            </a:xfrm>
            <a:prstGeom prst="rect">
              <a:avLst/>
            </a:prstGeom>
            <a:noFill/>
            <a:ln w="9525">
              <a:noFill/>
              <a:miter lim="800000"/>
              <a:headEnd/>
              <a:tailEnd/>
            </a:ln>
          </p:spPr>
        </p:pic>
        <p:grpSp>
          <p:nvGrpSpPr>
            <p:cNvPr id="139" name="组合 517"/>
            <p:cNvGrpSpPr>
              <a:grpSpLocks/>
            </p:cNvGrpSpPr>
            <p:nvPr/>
          </p:nvGrpSpPr>
          <p:grpSpPr bwMode="auto">
            <a:xfrm>
              <a:off x="614236" y="2105021"/>
              <a:ext cx="8029730" cy="3967185"/>
              <a:chOff x="614236" y="2105021"/>
              <a:chExt cx="8029730" cy="3967185"/>
            </a:xfrm>
          </p:grpSpPr>
          <p:grpSp>
            <p:nvGrpSpPr>
              <p:cNvPr id="140" name="组合 518"/>
              <p:cNvGrpSpPr>
                <a:grpSpLocks/>
              </p:cNvGrpSpPr>
              <p:nvPr/>
            </p:nvGrpSpPr>
            <p:grpSpPr bwMode="auto">
              <a:xfrm>
                <a:off x="642921" y="2105021"/>
                <a:ext cx="8001045" cy="3967185"/>
                <a:chOff x="642921" y="2105021"/>
                <a:chExt cx="8001045" cy="3967185"/>
              </a:xfrm>
            </p:grpSpPr>
            <p:cxnSp>
              <p:nvCxnSpPr>
                <p:cNvPr id="144" name="曲线连接符 143"/>
                <p:cNvCxnSpPr/>
                <p:nvPr/>
              </p:nvCxnSpPr>
              <p:spPr>
                <a:xfrm rot="5400000">
                  <a:off x="1500876" y="4751227"/>
                  <a:ext cx="500230" cy="63608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曲线连接符 144"/>
                <p:cNvCxnSpPr/>
                <p:nvPr/>
              </p:nvCxnSpPr>
              <p:spPr>
                <a:xfrm rot="16200000" flipH="1">
                  <a:off x="2275511" y="4612675"/>
                  <a:ext cx="500230" cy="91318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6" name="组合 524"/>
                <p:cNvGrpSpPr>
                  <a:grpSpLocks/>
                </p:cNvGrpSpPr>
                <p:nvPr/>
              </p:nvGrpSpPr>
              <p:grpSpPr bwMode="auto">
                <a:xfrm>
                  <a:off x="642921" y="2105021"/>
                  <a:ext cx="8001045" cy="3967185"/>
                  <a:chOff x="642921" y="2105021"/>
                  <a:chExt cx="8001045" cy="3967185"/>
                </a:xfrm>
              </p:grpSpPr>
              <p:pic>
                <p:nvPicPr>
                  <p:cNvPr id="147" name="Picture 2"/>
                  <p:cNvPicPr>
                    <a:picLocks noChangeAspect="1" noChangeArrowheads="1"/>
                  </p:cNvPicPr>
                  <p:nvPr/>
                </p:nvPicPr>
                <p:blipFill>
                  <a:blip r:embed="rId7"/>
                  <a:srcRect/>
                  <a:stretch>
                    <a:fillRect/>
                  </a:stretch>
                </p:blipFill>
                <p:spPr bwMode="auto">
                  <a:xfrm>
                    <a:off x="2786050" y="2462211"/>
                    <a:ext cx="666750" cy="857250"/>
                  </a:xfrm>
                  <a:prstGeom prst="rect">
                    <a:avLst/>
                  </a:prstGeom>
                  <a:noFill/>
                  <a:ln w="9525">
                    <a:noFill/>
                    <a:miter lim="800000"/>
                    <a:headEnd/>
                    <a:tailEnd/>
                  </a:ln>
                </p:spPr>
              </p:pic>
              <p:pic>
                <p:nvPicPr>
                  <p:cNvPr id="148" name="Picture 4"/>
                  <p:cNvPicPr>
                    <a:picLocks noChangeAspect="1" noChangeArrowheads="1"/>
                  </p:cNvPicPr>
                  <p:nvPr/>
                </p:nvPicPr>
                <p:blipFill>
                  <a:blip r:embed="rId8"/>
                  <a:srcRect/>
                  <a:stretch>
                    <a:fillRect/>
                  </a:stretch>
                </p:blipFill>
                <p:spPr bwMode="auto">
                  <a:xfrm>
                    <a:off x="1714480" y="3724290"/>
                    <a:ext cx="704850" cy="1095375"/>
                  </a:xfrm>
                  <a:prstGeom prst="rect">
                    <a:avLst/>
                  </a:prstGeom>
                  <a:noFill/>
                  <a:ln w="9525">
                    <a:noFill/>
                    <a:miter lim="800000"/>
                    <a:headEnd/>
                    <a:tailEnd/>
                  </a:ln>
                </p:spPr>
              </p:pic>
              <p:pic>
                <p:nvPicPr>
                  <p:cNvPr id="149" name="Picture 8"/>
                  <p:cNvPicPr>
                    <a:picLocks noChangeAspect="1" noChangeArrowheads="1"/>
                  </p:cNvPicPr>
                  <p:nvPr/>
                </p:nvPicPr>
                <p:blipFill>
                  <a:blip r:embed="rId9"/>
                  <a:srcRect/>
                  <a:stretch>
                    <a:fillRect/>
                  </a:stretch>
                </p:blipFill>
                <p:spPr bwMode="auto">
                  <a:xfrm>
                    <a:off x="2176457" y="5319731"/>
                    <a:ext cx="1609725" cy="752475"/>
                  </a:xfrm>
                  <a:prstGeom prst="rect">
                    <a:avLst/>
                  </a:prstGeom>
                  <a:noFill/>
                  <a:ln w="9525">
                    <a:noFill/>
                    <a:miter lim="800000"/>
                    <a:headEnd/>
                    <a:tailEnd/>
                  </a:ln>
                </p:spPr>
              </p:pic>
              <p:pic>
                <p:nvPicPr>
                  <p:cNvPr id="150" name="Picture 9"/>
                  <p:cNvPicPr>
                    <a:picLocks noChangeAspect="1" noChangeArrowheads="1"/>
                  </p:cNvPicPr>
                  <p:nvPr/>
                </p:nvPicPr>
                <p:blipFill>
                  <a:blip r:embed="rId10"/>
                  <a:srcRect/>
                  <a:stretch>
                    <a:fillRect/>
                  </a:stretch>
                </p:blipFill>
                <p:spPr bwMode="auto">
                  <a:xfrm>
                    <a:off x="642921" y="5319731"/>
                    <a:ext cx="1571625" cy="733425"/>
                  </a:xfrm>
                  <a:prstGeom prst="rect">
                    <a:avLst/>
                  </a:prstGeom>
                  <a:noFill/>
                  <a:ln w="9525">
                    <a:noFill/>
                    <a:miter lim="800000"/>
                    <a:headEnd/>
                    <a:tailEnd/>
                  </a:ln>
                </p:spPr>
              </p:pic>
              <p:pic>
                <p:nvPicPr>
                  <p:cNvPr id="151" name="Picture 10"/>
                  <p:cNvPicPr>
                    <a:picLocks noChangeAspect="1" noChangeArrowheads="1"/>
                  </p:cNvPicPr>
                  <p:nvPr/>
                </p:nvPicPr>
                <p:blipFill>
                  <a:blip r:embed="rId11"/>
                  <a:srcRect/>
                  <a:stretch>
                    <a:fillRect/>
                  </a:stretch>
                </p:blipFill>
                <p:spPr bwMode="auto">
                  <a:xfrm>
                    <a:off x="4943486" y="5319731"/>
                    <a:ext cx="1200150" cy="714375"/>
                  </a:xfrm>
                  <a:prstGeom prst="rect">
                    <a:avLst/>
                  </a:prstGeom>
                  <a:noFill/>
                  <a:ln w="9525">
                    <a:noFill/>
                    <a:miter lim="800000"/>
                    <a:headEnd/>
                    <a:tailEnd/>
                  </a:ln>
                </p:spPr>
              </p:pic>
              <p:cxnSp>
                <p:nvCxnSpPr>
                  <p:cNvPr id="152" name="曲线连接符 151"/>
                  <p:cNvCxnSpPr/>
                  <p:nvPr/>
                </p:nvCxnSpPr>
                <p:spPr>
                  <a:xfrm rot="5400000">
                    <a:off x="1855177" y="2449085"/>
                    <a:ext cx="396223" cy="213496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曲线连接符 152"/>
                  <p:cNvCxnSpPr/>
                  <p:nvPr/>
                </p:nvCxnSpPr>
                <p:spPr>
                  <a:xfrm rot="5400000">
                    <a:off x="2391836" y="2995652"/>
                    <a:ext cx="406129" cy="10517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曲线连接符 153"/>
                  <p:cNvCxnSpPr/>
                  <p:nvPr/>
                </p:nvCxnSpPr>
                <p:spPr>
                  <a:xfrm rot="16200000" flipH="1">
                    <a:off x="2941554" y="3497670"/>
                    <a:ext cx="396223" cy="377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曲线连接符 154"/>
                  <p:cNvCxnSpPr/>
                  <p:nvPr/>
                </p:nvCxnSpPr>
                <p:spPr>
                  <a:xfrm rot="16200000" flipH="1">
                    <a:off x="3412513" y="3026710"/>
                    <a:ext cx="455657" cy="103914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曲线连接符 155"/>
                  <p:cNvCxnSpPr/>
                  <p:nvPr/>
                </p:nvCxnSpPr>
                <p:spPr>
                  <a:xfrm rot="16200000" flipH="1">
                    <a:off x="3971247" y="2467976"/>
                    <a:ext cx="396223" cy="209717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曲线连接符 156"/>
                  <p:cNvCxnSpPr/>
                  <p:nvPr/>
                </p:nvCxnSpPr>
                <p:spPr>
                  <a:xfrm rot="16200000" flipH="1">
                    <a:off x="5121669" y="4895619"/>
                    <a:ext cx="520042" cy="3274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8" name="组合 536"/>
                  <p:cNvGrpSpPr>
                    <a:grpSpLocks/>
                  </p:cNvGrpSpPr>
                  <p:nvPr/>
                </p:nvGrpSpPr>
                <p:grpSpPr bwMode="auto">
                  <a:xfrm>
                    <a:off x="6072198" y="2105021"/>
                    <a:ext cx="2571768" cy="2643206"/>
                    <a:chOff x="6072198" y="1643050"/>
                    <a:chExt cx="2571768" cy="2643206"/>
                  </a:xfrm>
                </p:grpSpPr>
                <p:sp>
                  <p:nvSpPr>
                    <p:cNvPr id="159" name="线形标注 2 158"/>
                    <p:cNvSpPr/>
                    <p:nvPr/>
                  </p:nvSpPr>
                  <p:spPr>
                    <a:xfrm>
                      <a:off x="6074451" y="1643050"/>
                      <a:ext cx="2569515" cy="2644791"/>
                    </a:xfrm>
                    <a:prstGeom prst="borderCallout2">
                      <a:avLst>
                        <a:gd name="adj1" fmla="val 18750"/>
                        <a:gd name="adj2" fmla="val -8333"/>
                        <a:gd name="adj3" fmla="val 18750"/>
                        <a:gd name="adj4" fmla="val -16667"/>
                        <a:gd name="adj5" fmla="val 33896"/>
                        <a:gd name="adj6" fmla="val -98176"/>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50"/>
                    </a:p>
                  </p:txBody>
                </p:sp>
                <p:pic>
                  <p:nvPicPr>
                    <p:cNvPr id="160" name="Picture 12"/>
                    <p:cNvPicPr>
                      <a:picLocks noChangeAspect="1" noChangeArrowheads="1"/>
                    </p:cNvPicPr>
                    <p:nvPr/>
                  </p:nvPicPr>
                  <p:blipFill>
                    <a:blip r:embed="rId12"/>
                    <a:srcRect/>
                    <a:stretch>
                      <a:fillRect/>
                    </a:stretch>
                  </p:blipFill>
                  <p:spPr bwMode="auto">
                    <a:xfrm>
                      <a:off x="6143636" y="1714488"/>
                      <a:ext cx="2348865" cy="2468880"/>
                    </a:xfrm>
                    <a:prstGeom prst="rect">
                      <a:avLst/>
                    </a:prstGeom>
                    <a:noFill/>
                    <a:ln w="9525">
                      <a:noFill/>
                      <a:miter lim="800000"/>
                      <a:headEnd/>
                      <a:tailEnd/>
                    </a:ln>
                  </p:spPr>
                </p:pic>
              </p:grpSp>
            </p:grpSp>
          </p:grpSp>
          <p:pic>
            <p:nvPicPr>
              <p:cNvPr id="141" name="图片 519" descr="梁思永.png"/>
              <p:cNvPicPr>
                <a:picLocks noChangeAspect="1"/>
              </p:cNvPicPr>
              <p:nvPr/>
            </p:nvPicPr>
            <p:blipFill>
              <a:blip r:embed="rId13"/>
              <a:srcRect/>
              <a:stretch>
                <a:fillRect/>
              </a:stretch>
            </p:blipFill>
            <p:spPr bwMode="auto">
              <a:xfrm>
                <a:off x="614236" y="3714752"/>
                <a:ext cx="743054" cy="1086002"/>
              </a:xfrm>
              <a:prstGeom prst="rect">
                <a:avLst/>
              </a:prstGeom>
              <a:noFill/>
              <a:ln w="9525">
                <a:noFill/>
                <a:miter lim="800000"/>
                <a:headEnd/>
                <a:tailEnd/>
              </a:ln>
            </p:spPr>
          </p:pic>
          <p:pic>
            <p:nvPicPr>
              <p:cNvPr id="142" name="图片 520" descr="梁思达.png"/>
              <p:cNvPicPr>
                <a:picLocks noChangeAspect="1"/>
              </p:cNvPicPr>
              <p:nvPr/>
            </p:nvPicPr>
            <p:blipFill>
              <a:blip r:embed="rId14"/>
              <a:srcRect/>
              <a:stretch>
                <a:fillRect/>
              </a:stretch>
            </p:blipFill>
            <p:spPr bwMode="auto">
              <a:xfrm>
                <a:off x="2786050" y="3714752"/>
                <a:ext cx="743054" cy="1095528"/>
              </a:xfrm>
              <a:prstGeom prst="rect">
                <a:avLst/>
              </a:prstGeom>
              <a:noFill/>
              <a:ln w="9525">
                <a:noFill/>
                <a:miter lim="800000"/>
                <a:headEnd/>
                <a:tailEnd/>
              </a:ln>
            </p:spPr>
          </p:pic>
          <p:pic>
            <p:nvPicPr>
              <p:cNvPr id="143" name="图片 521" descr="梁思忠.png"/>
              <p:cNvPicPr>
                <a:picLocks noChangeAspect="1"/>
              </p:cNvPicPr>
              <p:nvPr/>
            </p:nvPicPr>
            <p:blipFill>
              <a:blip r:embed="rId15"/>
              <a:srcRect/>
              <a:stretch>
                <a:fillRect/>
              </a:stretch>
            </p:blipFill>
            <p:spPr bwMode="auto">
              <a:xfrm>
                <a:off x="3786182" y="3771758"/>
                <a:ext cx="743054" cy="1086002"/>
              </a:xfrm>
              <a:prstGeom prst="rect">
                <a:avLst/>
              </a:prstGeom>
              <a:noFill/>
              <a:ln w="9525">
                <a:noFill/>
                <a:miter lim="800000"/>
                <a:headEnd/>
                <a:tailEnd/>
              </a:ln>
            </p:spPr>
          </p:pic>
        </p:grpSp>
      </p:grpSp>
      <p:grpSp>
        <p:nvGrpSpPr>
          <p:cNvPr id="161" name="组合 3098"/>
          <p:cNvGrpSpPr>
            <a:grpSpLocks/>
          </p:cNvGrpSpPr>
          <p:nvPr/>
        </p:nvGrpSpPr>
        <p:grpSpPr bwMode="auto">
          <a:xfrm>
            <a:off x="4636681" y="3186828"/>
            <a:ext cx="1091034" cy="364331"/>
            <a:chOff x="5889453" y="1339724"/>
            <a:chExt cx="2273300" cy="536575"/>
          </a:xfrm>
        </p:grpSpPr>
        <p:grpSp>
          <p:nvGrpSpPr>
            <p:cNvPr id="162" name="Group 8"/>
            <p:cNvGrpSpPr>
              <a:grpSpLocks/>
            </p:cNvGrpSpPr>
            <p:nvPr/>
          </p:nvGrpSpPr>
          <p:grpSpPr bwMode="auto">
            <a:xfrm>
              <a:off x="5889453" y="1339724"/>
              <a:ext cx="2273300" cy="536575"/>
              <a:chOff x="3964" y="2071"/>
              <a:chExt cx="1484" cy="330"/>
            </a:xfrm>
          </p:grpSpPr>
          <p:sp>
            <p:nvSpPr>
              <p:cNvPr id="164" name="AutoShape 9"/>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p:spPr>
            <p:txBody>
              <a:bodyPr wrap="none" anchor="ctr"/>
              <a:lstStyle/>
              <a:p>
                <a:endParaRPr lang="zh-CN" altLang="zh-CN" sz="1350"/>
              </a:p>
            </p:txBody>
          </p:sp>
          <p:sp>
            <p:nvSpPr>
              <p:cNvPr id="165" name="AutoShape 10"/>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w="9525">
                <a:noFill/>
                <a:round/>
                <a:headEnd/>
                <a:tailEnd/>
              </a:ln>
            </p:spPr>
            <p:txBody>
              <a:bodyPr wrap="none" anchor="ctr"/>
              <a:lstStyle/>
              <a:p>
                <a:endParaRPr lang="zh-CN" altLang="zh-CN" sz="1350"/>
              </a:p>
            </p:txBody>
          </p:sp>
        </p:grpSp>
        <p:sp>
          <p:nvSpPr>
            <p:cNvPr id="163" name="Text Box 31"/>
            <p:cNvSpPr txBox="1">
              <a:spLocks noChangeArrowheads="1"/>
            </p:cNvSpPr>
            <p:nvPr/>
          </p:nvSpPr>
          <p:spPr bwMode="white">
            <a:xfrm>
              <a:off x="5917869" y="1420386"/>
              <a:ext cx="2197523" cy="40795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检索系统</a:t>
              </a:r>
              <a:endParaRPr lang="en-US" altLang="zh-CN" sz="1200" b="1" dirty="0">
                <a:solidFill>
                  <a:schemeClr val="bg1"/>
                </a:solidFill>
                <a:latin typeface="+mj-ea"/>
                <a:ea typeface="+mj-ea"/>
              </a:endParaRPr>
            </a:p>
          </p:txBody>
        </p:sp>
      </p:grpSp>
      <p:grpSp>
        <p:nvGrpSpPr>
          <p:cNvPr id="166" name="组合 3098"/>
          <p:cNvGrpSpPr>
            <a:grpSpLocks/>
          </p:cNvGrpSpPr>
          <p:nvPr/>
        </p:nvGrpSpPr>
        <p:grpSpPr bwMode="auto">
          <a:xfrm>
            <a:off x="4636681" y="3722609"/>
            <a:ext cx="1091034" cy="364331"/>
            <a:chOff x="5889453" y="1339724"/>
            <a:chExt cx="2273300" cy="536575"/>
          </a:xfrm>
        </p:grpSpPr>
        <p:grpSp>
          <p:nvGrpSpPr>
            <p:cNvPr id="167" name="Group 8"/>
            <p:cNvGrpSpPr>
              <a:grpSpLocks/>
            </p:cNvGrpSpPr>
            <p:nvPr/>
          </p:nvGrpSpPr>
          <p:grpSpPr bwMode="auto">
            <a:xfrm>
              <a:off x="5889453" y="1339724"/>
              <a:ext cx="2273300" cy="536575"/>
              <a:chOff x="3964" y="2071"/>
              <a:chExt cx="1484" cy="330"/>
            </a:xfrm>
          </p:grpSpPr>
          <p:sp>
            <p:nvSpPr>
              <p:cNvPr id="169" name="AutoShape 9"/>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p:spPr>
            <p:txBody>
              <a:bodyPr wrap="none" anchor="ctr"/>
              <a:lstStyle/>
              <a:p>
                <a:endParaRPr lang="zh-CN" altLang="zh-CN" sz="1350"/>
              </a:p>
            </p:txBody>
          </p:sp>
          <p:sp>
            <p:nvSpPr>
              <p:cNvPr id="170" name="AutoShape 10"/>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w="9525">
                <a:noFill/>
                <a:round/>
                <a:headEnd/>
                <a:tailEnd/>
              </a:ln>
            </p:spPr>
            <p:txBody>
              <a:bodyPr wrap="none" anchor="ctr"/>
              <a:lstStyle/>
              <a:p>
                <a:endParaRPr lang="zh-CN" altLang="zh-CN" sz="1350"/>
              </a:p>
            </p:txBody>
          </p:sp>
        </p:grpSp>
        <p:sp>
          <p:nvSpPr>
            <p:cNvPr id="168" name="Text Box 31"/>
            <p:cNvSpPr txBox="1">
              <a:spLocks noChangeArrowheads="1"/>
            </p:cNvSpPr>
            <p:nvPr/>
          </p:nvSpPr>
          <p:spPr bwMode="white">
            <a:xfrm>
              <a:off x="5917869" y="1420386"/>
              <a:ext cx="2197523" cy="40795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defRPr/>
              </a:pPr>
              <a:r>
                <a:rPr lang="zh-CN" altLang="en-US" sz="1200" b="1" dirty="0">
                  <a:solidFill>
                    <a:schemeClr val="bg1"/>
                  </a:solidFill>
                  <a:latin typeface="+mj-ea"/>
                  <a:ea typeface="+mj-ea"/>
                </a:rPr>
                <a:t>索引生成</a:t>
              </a:r>
              <a:endParaRPr lang="en-US" altLang="zh-CN" sz="1200" b="1" dirty="0">
                <a:solidFill>
                  <a:schemeClr val="bg1"/>
                </a:solidFill>
                <a:latin typeface="+mj-ea"/>
                <a:ea typeface="+mj-ea"/>
              </a:endParaRPr>
            </a:p>
          </p:txBody>
        </p:sp>
      </p:grpSp>
    </p:spTree>
    <p:extLst>
      <p:ext uri="{BB962C8B-B14F-4D97-AF65-F5344CB8AC3E}">
        <p14:creationId xmlns:p14="http://schemas.microsoft.com/office/powerpoint/2010/main" val="56093934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64704"/>
            <a:ext cx="8229600" cy="571500"/>
          </a:xfrm>
        </p:spPr>
        <p:txBody>
          <a:bodyPr>
            <a:normAutofit fontScale="90000"/>
          </a:bodyPr>
          <a:lstStyle/>
          <a:p>
            <a:r>
              <a:rPr lang="zh-CN" altLang="en-US" dirty="0"/>
              <a:t>面向知识图谱的</a:t>
            </a:r>
            <a:r>
              <a:rPr lang="en-US" altLang="zh-CN" dirty="0" err="1"/>
              <a:t>Sogou</a:t>
            </a:r>
            <a:r>
              <a:rPr lang="zh-CN" altLang="en-US" dirty="0"/>
              <a:t>搜索技术</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1600200"/>
            <a:ext cx="8244958" cy="463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68091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85559" y="922970"/>
            <a:ext cx="8229600" cy="571500"/>
          </a:xfrm>
        </p:spPr>
        <p:txBody>
          <a:bodyPr>
            <a:normAutofit fontScale="90000"/>
          </a:bodyPr>
          <a:lstStyle/>
          <a:p>
            <a:r>
              <a:rPr lang="zh-CN" altLang="en-US" dirty="0"/>
              <a:t>基于人工规则的语义理解</a:t>
            </a:r>
          </a:p>
        </p:txBody>
      </p:sp>
      <p:sp>
        <p:nvSpPr>
          <p:cNvPr id="3" name="TextBox 2"/>
          <p:cNvSpPr txBox="1"/>
          <p:nvPr/>
        </p:nvSpPr>
        <p:spPr>
          <a:xfrm>
            <a:off x="74340" y="3229954"/>
            <a:ext cx="1152897" cy="484712"/>
          </a:xfrm>
          <a:prstGeom prst="rect">
            <a:avLst/>
          </a:prstGeom>
          <a:noFill/>
        </p:spPr>
        <p:txBody>
          <a:bodyPr wrap="square" lIns="68543" tIns="34272" rIns="68543" bIns="34272" rtlCol="0">
            <a:spAutoFit/>
          </a:bodyPr>
          <a:lstStyle/>
          <a:p>
            <a:r>
              <a:rPr lang="zh-CN" altLang="en-US" sz="1350" b="1" dirty="0">
                <a:solidFill>
                  <a:srgbClr val="C00000"/>
                </a:solidFill>
                <a:latin typeface="微软雅黑"/>
                <a:ea typeface="微软雅黑"/>
                <a:cs typeface="微软雅黑"/>
              </a:rPr>
              <a:t>神话是孙楠和谁合唱的？</a:t>
            </a:r>
          </a:p>
        </p:txBody>
      </p:sp>
      <p:sp>
        <p:nvSpPr>
          <p:cNvPr id="4" name="圆角矩形 3"/>
          <p:cNvSpPr/>
          <p:nvPr/>
        </p:nvSpPr>
        <p:spPr bwMode="auto">
          <a:xfrm>
            <a:off x="1694520" y="3229953"/>
            <a:ext cx="756084" cy="486054"/>
          </a:xfrm>
          <a:prstGeom prst="roundRect">
            <a:avLst/>
          </a:prstGeom>
          <a:solidFill>
            <a:srgbClr val="FFFF66">
              <a:alpha val="50196"/>
            </a:srgbClr>
          </a:solidFill>
          <a:ln w="12700" cap="flat" cmpd="sng" algn="ctr">
            <a:solidFill>
              <a:schemeClr val="tx1"/>
            </a:solidFill>
            <a:prstDash val="solid"/>
            <a:round/>
            <a:headEnd type="none" w="med" len="med"/>
            <a:tailEnd type="none" w="med" len="med"/>
          </a:ln>
          <a:effectLst/>
        </p:spPr>
        <p:txBody>
          <a:bodyPr vert="horz" wrap="square" lIns="26985" tIns="26985" rIns="26985" bIns="26985" numCol="1" rtlCol="0" anchor="t" anchorCtr="0" compatLnSpc="1">
            <a:prstTxWarp prst="textNoShape">
              <a:avLst/>
            </a:prstTxWarp>
          </a:bodyPr>
          <a:lstStyle/>
          <a:p>
            <a:pPr algn="ctr" fontAlgn="base">
              <a:spcBef>
                <a:spcPct val="0"/>
              </a:spcBef>
              <a:spcAft>
                <a:spcPct val="0"/>
              </a:spcAft>
            </a:pPr>
            <a:r>
              <a:rPr lang="zh-CN" altLang="en-US" sz="1350" b="1" dirty="0">
                <a:solidFill>
                  <a:schemeClr val="tx1">
                    <a:lumMod val="85000"/>
                    <a:lumOff val="15000"/>
                  </a:schemeClr>
                </a:solidFill>
                <a:latin typeface="微软雅黑"/>
                <a:ea typeface="微软雅黑"/>
                <a:cs typeface="微软雅黑"/>
              </a:rPr>
              <a:t>文法</a:t>
            </a:r>
            <a:endParaRPr lang="en-US" altLang="zh-CN" sz="1350" b="1" dirty="0">
              <a:solidFill>
                <a:schemeClr val="tx1">
                  <a:lumMod val="85000"/>
                  <a:lumOff val="15000"/>
                </a:schemeClr>
              </a:solidFill>
              <a:latin typeface="微软雅黑"/>
              <a:ea typeface="微软雅黑"/>
              <a:cs typeface="微软雅黑"/>
            </a:endParaRPr>
          </a:p>
          <a:p>
            <a:pPr algn="ctr" fontAlgn="base">
              <a:spcBef>
                <a:spcPct val="0"/>
              </a:spcBef>
              <a:spcAft>
                <a:spcPct val="0"/>
              </a:spcAft>
            </a:pPr>
            <a:r>
              <a:rPr lang="zh-CN" altLang="en-US" sz="1350" b="1" dirty="0">
                <a:solidFill>
                  <a:schemeClr val="tx1">
                    <a:lumMod val="85000"/>
                    <a:lumOff val="15000"/>
                  </a:schemeClr>
                </a:solidFill>
                <a:latin typeface="微软雅黑"/>
                <a:ea typeface="微软雅黑"/>
                <a:cs typeface="微软雅黑"/>
              </a:rPr>
              <a:t>解析</a:t>
            </a:r>
            <a:endParaRPr lang="en-US" altLang="zh-CN" sz="1350" b="1" dirty="0">
              <a:solidFill>
                <a:schemeClr val="tx1">
                  <a:lumMod val="85000"/>
                  <a:lumOff val="15000"/>
                </a:schemeClr>
              </a:solidFill>
              <a:latin typeface="微软雅黑"/>
              <a:ea typeface="微软雅黑"/>
              <a:cs typeface="微软雅黑"/>
            </a:endParaRPr>
          </a:p>
          <a:p>
            <a:pPr fontAlgn="base">
              <a:spcBef>
                <a:spcPct val="0"/>
              </a:spcBef>
              <a:spcAft>
                <a:spcPct val="0"/>
              </a:spcAft>
            </a:pPr>
            <a:endParaRPr lang="zh-CN" altLang="en-US" sz="1350" dirty="0">
              <a:latin typeface="微软雅黑"/>
              <a:ea typeface="微软雅黑"/>
              <a:cs typeface="微软雅黑"/>
            </a:endParaRPr>
          </a:p>
        </p:txBody>
      </p:sp>
      <p:sp>
        <p:nvSpPr>
          <p:cNvPr id="5" name="圆角矩形 4"/>
          <p:cNvSpPr/>
          <p:nvPr/>
        </p:nvSpPr>
        <p:spPr bwMode="auto">
          <a:xfrm>
            <a:off x="3854760" y="4418086"/>
            <a:ext cx="800197" cy="486362"/>
          </a:xfrm>
          <a:prstGeom prst="roundRect">
            <a:avLst/>
          </a:prstGeom>
          <a:solidFill>
            <a:srgbClr val="FFFF00">
              <a:alpha val="50196"/>
            </a:srgbClr>
          </a:solidFill>
          <a:ln w="12700" cap="flat" cmpd="sng" algn="ctr">
            <a:solidFill>
              <a:schemeClr val="tx1"/>
            </a:solidFill>
            <a:prstDash val="solid"/>
            <a:round/>
            <a:headEnd type="none" w="med" len="med"/>
            <a:tailEnd type="none" w="med" len="med"/>
          </a:ln>
          <a:effectLst/>
        </p:spPr>
        <p:txBody>
          <a:bodyPr vert="horz" wrap="square" lIns="26985" tIns="26985" rIns="26985" bIns="26985" numCol="1" rtlCol="0" anchor="ctr" anchorCtr="0" compatLnSpc="1">
            <a:prstTxWarp prst="textNoShape">
              <a:avLst/>
            </a:prstTxWarp>
          </a:bodyPr>
          <a:lstStyle/>
          <a:p>
            <a:pPr algn="ctr" fontAlgn="base">
              <a:spcBef>
                <a:spcPct val="0"/>
              </a:spcBef>
              <a:spcAft>
                <a:spcPct val="0"/>
              </a:spcAft>
            </a:pPr>
            <a:r>
              <a:rPr lang="zh-CN" altLang="en-US" sz="1350" b="1" dirty="0">
                <a:latin typeface="微软雅黑"/>
                <a:ea typeface="微软雅黑"/>
                <a:cs typeface="微软雅黑"/>
              </a:rPr>
              <a:t>知识库</a:t>
            </a:r>
            <a:endParaRPr lang="en-US" altLang="zh-CN" sz="1350" b="1" dirty="0">
              <a:latin typeface="微软雅黑"/>
              <a:ea typeface="微软雅黑"/>
              <a:cs typeface="微软雅黑"/>
            </a:endParaRPr>
          </a:p>
          <a:p>
            <a:pPr algn="ctr" fontAlgn="base">
              <a:spcBef>
                <a:spcPct val="0"/>
              </a:spcBef>
              <a:spcAft>
                <a:spcPct val="0"/>
              </a:spcAft>
            </a:pPr>
            <a:r>
              <a:rPr lang="zh-CN" altLang="en-US" sz="1350" b="1" dirty="0">
                <a:latin typeface="微软雅黑"/>
                <a:ea typeface="微软雅黑"/>
                <a:cs typeface="微软雅黑"/>
              </a:rPr>
              <a:t>查询</a:t>
            </a:r>
          </a:p>
        </p:txBody>
      </p:sp>
      <p:sp>
        <p:nvSpPr>
          <p:cNvPr id="6" name="圆角矩形 5"/>
          <p:cNvSpPr/>
          <p:nvPr/>
        </p:nvSpPr>
        <p:spPr bwMode="auto">
          <a:xfrm>
            <a:off x="3584730" y="3241284"/>
            <a:ext cx="1163213" cy="432048"/>
          </a:xfrm>
          <a:prstGeom prst="roundRect">
            <a:avLst/>
          </a:prstGeom>
          <a:solidFill>
            <a:srgbClr val="FFFF00">
              <a:alpha val="29804"/>
            </a:srgbClr>
          </a:solidFill>
          <a:ln w="12700" cap="flat" cmpd="sng" algn="ctr">
            <a:solidFill>
              <a:schemeClr val="tx1"/>
            </a:solidFill>
            <a:prstDash val="solid"/>
            <a:round/>
            <a:headEnd type="none" w="med" len="med"/>
            <a:tailEnd type="none" w="med" len="med"/>
          </a:ln>
          <a:effectLst/>
        </p:spPr>
        <p:txBody>
          <a:bodyPr vert="horz" wrap="square" lIns="68543" tIns="34272" rIns="68543" bIns="34272" numCol="1" rtlCol="0" anchor="ctr" anchorCtr="0" compatLnSpc="1">
            <a:prstTxWarp prst="textNoShape">
              <a:avLst/>
            </a:prstTxWarp>
          </a:bodyPr>
          <a:lstStyle/>
          <a:p>
            <a:pPr algn="ctr" fontAlgn="base">
              <a:spcBef>
                <a:spcPct val="0"/>
              </a:spcBef>
              <a:spcAft>
                <a:spcPct val="0"/>
              </a:spcAft>
            </a:pPr>
            <a:r>
              <a:rPr lang="en-US" altLang="zh-CN" sz="1350" b="1" dirty="0">
                <a:solidFill>
                  <a:srgbClr val="00B050"/>
                </a:solidFill>
                <a:latin typeface="微软雅黑"/>
                <a:ea typeface="微软雅黑"/>
                <a:cs typeface="微软雅黑"/>
              </a:rPr>
              <a:t>SPARQL</a:t>
            </a:r>
            <a:r>
              <a:rPr lang="zh-CN" altLang="en-US" sz="1350" b="1" dirty="0">
                <a:solidFill>
                  <a:srgbClr val="00B050"/>
                </a:solidFill>
                <a:latin typeface="微软雅黑"/>
                <a:ea typeface="微软雅黑"/>
                <a:cs typeface="微软雅黑"/>
              </a:rPr>
              <a:t>查询语句生成</a:t>
            </a:r>
          </a:p>
        </p:txBody>
      </p:sp>
      <p:cxnSp>
        <p:nvCxnSpPr>
          <p:cNvPr id="7" name="直接箭头连接符 6"/>
          <p:cNvCxnSpPr>
            <a:stCxn id="4" idx="3"/>
            <a:endCxn id="6" idx="1"/>
          </p:cNvCxnSpPr>
          <p:nvPr/>
        </p:nvCxnSpPr>
        <p:spPr>
          <a:xfrm flipV="1">
            <a:off x="2450605" y="3457308"/>
            <a:ext cx="1134125" cy="156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3"/>
            <a:endCxn id="4" idx="1"/>
          </p:cNvCxnSpPr>
          <p:nvPr/>
        </p:nvCxnSpPr>
        <p:spPr>
          <a:xfrm>
            <a:off x="1227237" y="3472310"/>
            <a:ext cx="467283" cy="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右箭头 8"/>
          <p:cNvSpPr/>
          <p:nvPr/>
        </p:nvSpPr>
        <p:spPr>
          <a:xfrm rot="5400000">
            <a:off x="1859444" y="2970279"/>
            <a:ext cx="368628" cy="13189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rtlCol="0" anchor="ctr"/>
          <a:lstStyle/>
          <a:p>
            <a:pPr algn="ctr"/>
            <a:endParaRPr lang="zh-CN" altLang="en-US" sz="1200" dirty="0">
              <a:solidFill>
                <a:schemeClr val="tx1"/>
              </a:solidFill>
              <a:latin typeface="微软雅黑"/>
              <a:ea typeface="微软雅黑"/>
              <a:cs typeface="微软雅黑"/>
            </a:endParaRPr>
          </a:p>
        </p:txBody>
      </p:sp>
      <p:cxnSp>
        <p:nvCxnSpPr>
          <p:cNvPr id="10" name="肘形连接符 9"/>
          <p:cNvCxnSpPr>
            <a:stCxn id="6" idx="3"/>
            <a:endCxn id="5" idx="3"/>
          </p:cNvCxnSpPr>
          <p:nvPr/>
        </p:nvCxnSpPr>
        <p:spPr>
          <a:xfrm flipH="1">
            <a:off x="4654957" y="3457308"/>
            <a:ext cx="92986" cy="1203959"/>
          </a:xfrm>
          <a:prstGeom prst="bentConnector3">
            <a:avLst>
              <a:gd name="adj1" fmla="val -49851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1"/>
            <a:endCxn id="12" idx="3"/>
          </p:cNvCxnSpPr>
          <p:nvPr/>
        </p:nvCxnSpPr>
        <p:spPr>
          <a:xfrm flipH="1">
            <a:off x="3206688" y="4661267"/>
            <a:ext cx="648072" cy="52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bwMode="auto">
          <a:xfrm>
            <a:off x="1792611" y="4450484"/>
            <a:ext cx="1414077" cy="432048"/>
          </a:xfrm>
          <a:prstGeom prst="roundRect">
            <a:avLst/>
          </a:prstGeom>
          <a:solidFill>
            <a:srgbClr val="FFFF00">
              <a:alpha val="29804"/>
            </a:srgbClr>
          </a:solidFill>
          <a:ln w="12700" cap="flat" cmpd="sng" algn="ctr">
            <a:solidFill>
              <a:schemeClr val="tx1"/>
            </a:solidFill>
            <a:prstDash val="solid"/>
            <a:round/>
            <a:headEnd type="none" w="med" len="med"/>
            <a:tailEnd type="none" w="med" len="med"/>
          </a:ln>
          <a:effectLst/>
        </p:spPr>
        <p:txBody>
          <a:bodyPr vert="horz" wrap="square" lIns="68543" tIns="34272" rIns="68543" bIns="34272" numCol="1" rtlCol="0" anchor="ctr" anchorCtr="0" compatLnSpc="1">
            <a:prstTxWarp prst="textNoShape">
              <a:avLst/>
            </a:prstTxWarp>
          </a:bodyPr>
          <a:lstStyle/>
          <a:p>
            <a:pPr algn="ctr" fontAlgn="base">
              <a:spcBef>
                <a:spcPct val="0"/>
              </a:spcBef>
              <a:spcAft>
                <a:spcPct val="0"/>
              </a:spcAft>
            </a:pPr>
            <a:r>
              <a:rPr lang="zh-CN" altLang="en-US" sz="1350" b="1" dirty="0">
                <a:solidFill>
                  <a:srgbClr val="00B050"/>
                </a:solidFill>
                <a:latin typeface="微软雅黑"/>
                <a:ea typeface="微软雅黑"/>
                <a:cs typeface="微软雅黑"/>
              </a:rPr>
              <a:t>答案生成</a:t>
            </a:r>
          </a:p>
        </p:txBody>
      </p:sp>
      <p:cxnSp>
        <p:nvCxnSpPr>
          <p:cNvPr id="13" name="直接箭头连接符 12"/>
          <p:cNvCxnSpPr>
            <a:stCxn id="12" idx="1"/>
            <a:endCxn id="14" idx="3"/>
          </p:cNvCxnSpPr>
          <p:nvPr/>
        </p:nvCxnSpPr>
        <p:spPr>
          <a:xfrm flipH="1" flipV="1">
            <a:off x="1154460" y="4661784"/>
            <a:ext cx="638151" cy="47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340" y="4419428"/>
            <a:ext cx="1080120" cy="484712"/>
          </a:xfrm>
          <a:prstGeom prst="rect">
            <a:avLst/>
          </a:prstGeom>
          <a:noFill/>
        </p:spPr>
        <p:txBody>
          <a:bodyPr wrap="square" lIns="68543" tIns="34272" rIns="68543" bIns="34272" rtlCol="0">
            <a:spAutoFit/>
          </a:bodyPr>
          <a:lstStyle/>
          <a:p>
            <a:r>
              <a:rPr lang="zh-CN" altLang="en-US" sz="1350" b="1" dirty="0">
                <a:solidFill>
                  <a:srgbClr val="C00000"/>
                </a:solidFill>
                <a:latin typeface="微软雅黑"/>
                <a:ea typeface="微软雅黑"/>
                <a:cs typeface="微软雅黑"/>
              </a:rPr>
              <a:t>孙楠和韩红合唱了神话</a:t>
            </a:r>
          </a:p>
        </p:txBody>
      </p:sp>
      <p:sp>
        <p:nvSpPr>
          <p:cNvPr id="15" name="线形标注 2 14"/>
          <p:cNvSpPr/>
          <p:nvPr/>
        </p:nvSpPr>
        <p:spPr>
          <a:xfrm>
            <a:off x="3260694" y="5390193"/>
            <a:ext cx="918102" cy="225051"/>
          </a:xfrm>
          <a:prstGeom prst="borderCallout2">
            <a:avLst>
              <a:gd name="adj1" fmla="val 5651"/>
              <a:gd name="adj2" fmla="val 59430"/>
              <a:gd name="adj3" fmla="val -122330"/>
              <a:gd name="adj4" fmla="val 69096"/>
              <a:gd name="adj5" fmla="val -218034"/>
              <a:gd name="adj6" fmla="val 109562"/>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rtlCol="0" anchor="t"/>
          <a:lstStyle/>
          <a:p>
            <a:pPr algn="ctr"/>
            <a:r>
              <a:rPr lang="zh-CN" altLang="en-US" sz="1050" dirty="0">
                <a:solidFill>
                  <a:schemeClr val="tx1"/>
                </a:solidFill>
                <a:latin typeface="微软雅黑"/>
                <a:ea typeface="微软雅黑"/>
                <a:cs typeface="微软雅黑"/>
              </a:rPr>
              <a:t>韩红</a:t>
            </a:r>
          </a:p>
        </p:txBody>
      </p:sp>
      <p:sp>
        <p:nvSpPr>
          <p:cNvPr id="16" name="圆柱形 15"/>
          <p:cNvSpPr>
            <a:spLocks noChangeArrowheads="1"/>
          </p:cNvSpPr>
          <p:nvPr/>
        </p:nvSpPr>
        <p:spPr bwMode="auto">
          <a:xfrm>
            <a:off x="1478496" y="1879804"/>
            <a:ext cx="1155094" cy="972071"/>
          </a:xfrm>
          <a:prstGeom prst="can">
            <a:avLst>
              <a:gd name="adj" fmla="val 25000"/>
            </a:avLst>
          </a:prstGeom>
          <a:solidFill>
            <a:schemeClr val="accent6">
              <a:lumMod val="75000"/>
            </a:schemeClr>
          </a:solidFill>
          <a:ln>
            <a:noFill/>
          </a:ln>
          <a:extLst/>
        </p:spPr>
        <p:txBody>
          <a:bodyPr lIns="68543" tIns="34272" rIns="68543" bIns="34272"/>
          <a:lstStyle/>
          <a:p>
            <a:pPr algn="ctr" fontAlgn="t"/>
            <a:r>
              <a:rPr lang="zh-TW" altLang="en-US" sz="1050" dirty="0">
                <a:latin typeface="微软雅黑"/>
                <a:ea typeface="微软雅黑"/>
                <a:cs typeface="微软雅黑"/>
              </a:rPr>
              <a:t>歌手          </a:t>
            </a:r>
            <a:r>
              <a:rPr lang="en-US" altLang="zh-TW" sz="1050" dirty="0">
                <a:latin typeface="微软雅黑"/>
                <a:ea typeface="微软雅黑"/>
                <a:cs typeface="微软雅黑"/>
              </a:rPr>
              <a:t>6</a:t>
            </a:r>
            <a:r>
              <a:rPr lang="zh-TW" altLang="en-US" sz="1050" dirty="0">
                <a:latin typeface="微软雅黑"/>
                <a:ea typeface="微软雅黑"/>
                <a:cs typeface="微软雅黑"/>
              </a:rPr>
              <a:t>万</a:t>
            </a:r>
          </a:p>
          <a:p>
            <a:pPr algn="ctr" fontAlgn="t"/>
            <a:r>
              <a:rPr lang="zh-TW" altLang="en-US" sz="1050" dirty="0">
                <a:latin typeface="微软雅黑"/>
                <a:ea typeface="微软雅黑"/>
                <a:cs typeface="微软雅黑"/>
              </a:rPr>
              <a:t>歌曲      </a:t>
            </a:r>
            <a:r>
              <a:rPr lang="en-US" altLang="zh-TW" sz="1050" dirty="0">
                <a:latin typeface="微软雅黑"/>
                <a:ea typeface="微软雅黑"/>
                <a:cs typeface="微软雅黑"/>
              </a:rPr>
              <a:t>260</a:t>
            </a:r>
            <a:r>
              <a:rPr lang="zh-TW" altLang="en-US" sz="1050" dirty="0">
                <a:latin typeface="微软雅黑"/>
                <a:ea typeface="微软雅黑"/>
                <a:cs typeface="微软雅黑"/>
              </a:rPr>
              <a:t>万</a:t>
            </a:r>
          </a:p>
          <a:p>
            <a:pPr algn="ctr" fontAlgn="t"/>
            <a:r>
              <a:rPr lang="zh-TW" altLang="en-US" sz="1050" dirty="0">
                <a:latin typeface="微软雅黑"/>
                <a:ea typeface="微软雅黑"/>
                <a:cs typeface="微软雅黑"/>
              </a:rPr>
              <a:t>专辑        </a:t>
            </a:r>
            <a:r>
              <a:rPr lang="en-US" altLang="zh-TW" sz="1050" dirty="0">
                <a:latin typeface="微软雅黑"/>
                <a:ea typeface="微软雅黑"/>
                <a:cs typeface="微软雅黑"/>
              </a:rPr>
              <a:t>44</a:t>
            </a:r>
            <a:r>
              <a:rPr lang="zh-TW" altLang="en-US" sz="1050" dirty="0">
                <a:latin typeface="微软雅黑"/>
                <a:ea typeface="微软雅黑"/>
                <a:cs typeface="微软雅黑"/>
              </a:rPr>
              <a:t>万</a:t>
            </a:r>
            <a:endParaRPr lang="en-US" altLang="zh-TW" sz="1050" dirty="0">
              <a:latin typeface="微软雅黑"/>
              <a:ea typeface="微软雅黑"/>
              <a:cs typeface="微软雅黑"/>
            </a:endParaRPr>
          </a:p>
          <a:p>
            <a:pPr algn="ctr" fontAlgn="t"/>
            <a:r>
              <a:rPr lang="zh-CN" altLang="en-US" sz="1050" dirty="0">
                <a:latin typeface="微软雅黑"/>
                <a:ea typeface="微软雅黑"/>
                <a:cs typeface="微软雅黑"/>
              </a:rPr>
              <a:t>标签    </a:t>
            </a:r>
            <a:r>
              <a:rPr lang="en-US" altLang="zh-CN" sz="1050" dirty="0">
                <a:latin typeface="微软雅黑"/>
                <a:ea typeface="微软雅黑"/>
                <a:cs typeface="微软雅黑"/>
              </a:rPr>
              <a:t>2000</a:t>
            </a:r>
            <a:r>
              <a:rPr lang="zh-CN" altLang="en-US" sz="1050" dirty="0">
                <a:latin typeface="微软雅黑"/>
                <a:ea typeface="微软雅黑"/>
                <a:cs typeface="微软雅黑"/>
              </a:rPr>
              <a:t>类</a:t>
            </a:r>
            <a:endParaRPr lang="en-US" sz="1050" dirty="0">
              <a:latin typeface="微软雅黑"/>
              <a:ea typeface="微软雅黑"/>
              <a:cs typeface="微软雅黑"/>
            </a:endParaRPr>
          </a:p>
        </p:txBody>
      </p:sp>
      <p:sp>
        <p:nvSpPr>
          <p:cNvPr id="17" name="线形标注 2 16"/>
          <p:cNvSpPr/>
          <p:nvPr/>
        </p:nvSpPr>
        <p:spPr>
          <a:xfrm>
            <a:off x="2937510" y="1987815"/>
            <a:ext cx="1717447" cy="756084"/>
          </a:xfrm>
          <a:prstGeom prst="borderCallout2">
            <a:avLst>
              <a:gd name="adj1" fmla="val 99376"/>
              <a:gd name="adj2" fmla="val 3308"/>
              <a:gd name="adj3" fmla="val 118811"/>
              <a:gd name="adj4" fmla="val -15849"/>
              <a:gd name="adj5" fmla="val 161576"/>
              <a:gd name="adj6" fmla="val -26705"/>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rtlCol="0" anchor="t"/>
          <a:lstStyle/>
          <a:p>
            <a:r>
              <a:rPr lang="en-US" altLang="zh-CN" sz="1050" dirty="0" smtClean="0">
                <a:solidFill>
                  <a:schemeClr val="tx1"/>
                </a:solidFill>
                <a:latin typeface="微软雅黑"/>
                <a:ea typeface="微软雅黑"/>
                <a:cs typeface="微软雅黑"/>
              </a:rPr>
              <a:t>#</a:t>
            </a:r>
            <a:r>
              <a:rPr lang="en-US" altLang="zh-CN" sz="1050" dirty="0" err="1" smtClean="0">
                <a:solidFill>
                  <a:schemeClr val="tx1"/>
                </a:solidFill>
                <a:latin typeface="微软雅黑"/>
                <a:ea typeface="微软雅黑"/>
                <a:cs typeface="微软雅黑"/>
              </a:rPr>
              <a:t>param:singer</a:t>
            </a:r>
            <a:r>
              <a:rPr lang="zh-CN" altLang="en-US" sz="1050" dirty="0">
                <a:solidFill>
                  <a:schemeClr val="tx1"/>
                </a:solidFill>
                <a:latin typeface="微软雅黑"/>
                <a:ea typeface="微软雅黑"/>
                <a:cs typeface="微软雅黑"/>
              </a:rPr>
              <a:t>孙楠</a:t>
            </a:r>
            <a:endParaRPr lang="en-US" altLang="zh-CN" sz="1050" dirty="0">
              <a:solidFill>
                <a:schemeClr val="tx1"/>
              </a:solidFill>
              <a:latin typeface="微软雅黑"/>
              <a:ea typeface="微软雅黑"/>
              <a:cs typeface="微软雅黑"/>
            </a:endParaRPr>
          </a:p>
          <a:p>
            <a:r>
              <a:rPr lang="en-US" altLang="zh-CN" sz="1050" dirty="0">
                <a:solidFill>
                  <a:schemeClr val="tx1"/>
                </a:solidFill>
                <a:latin typeface="微软雅黑"/>
                <a:ea typeface="微软雅黑"/>
                <a:cs typeface="微软雅黑"/>
              </a:rPr>
              <a:t>#</a:t>
            </a:r>
            <a:r>
              <a:rPr lang="en-US" altLang="zh-CN" sz="1050" dirty="0" err="1">
                <a:solidFill>
                  <a:schemeClr val="tx1"/>
                </a:solidFill>
                <a:latin typeface="微软雅黑"/>
                <a:ea typeface="微软雅黑"/>
                <a:cs typeface="微软雅黑"/>
              </a:rPr>
              <a:t>param:song</a:t>
            </a:r>
            <a:r>
              <a:rPr lang="zh-CN" altLang="en-US" sz="1050" dirty="0">
                <a:solidFill>
                  <a:schemeClr val="tx1"/>
                </a:solidFill>
                <a:latin typeface="微软雅黑"/>
                <a:ea typeface="微软雅黑"/>
                <a:cs typeface="微软雅黑"/>
              </a:rPr>
              <a:t>神话</a:t>
            </a:r>
            <a:endParaRPr lang="en-US" altLang="zh-CN" sz="1050" dirty="0">
              <a:solidFill>
                <a:schemeClr val="tx1"/>
              </a:solidFill>
              <a:latin typeface="微软雅黑"/>
              <a:ea typeface="微软雅黑"/>
              <a:cs typeface="微软雅黑"/>
            </a:endParaRPr>
          </a:p>
          <a:p>
            <a:r>
              <a:rPr lang="en-US" altLang="zh-CN" sz="1050" dirty="0">
                <a:solidFill>
                  <a:schemeClr val="tx1"/>
                </a:solidFill>
                <a:latin typeface="微软雅黑"/>
                <a:ea typeface="微软雅黑"/>
                <a:cs typeface="微软雅黑"/>
              </a:rPr>
              <a:t>#</a:t>
            </a:r>
            <a:r>
              <a:rPr lang="en-US" altLang="zh-CN" sz="1050" dirty="0" err="1">
                <a:solidFill>
                  <a:schemeClr val="tx1"/>
                </a:solidFill>
                <a:latin typeface="微软雅黑"/>
                <a:ea typeface="微软雅黑"/>
                <a:cs typeface="微软雅黑"/>
              </a:rPr>
              <a:t>predicate:chorusWith</a:t>
            </a:r>
            <a:endParaRPr lang="en-US" altLang="zh-CN" sz="1050" dirty="0">
              <a:solidFill>
                <a:schemeClr val="tx1"/>
              </a:solidFill>
              <a:latin typeface="微软雅黑"/>
              <a:ea typeface="微软雅黑"/>
              <a:cs typeface="微软雅黑"/>
            </a:endParaRPr>
          </a:p>
          <a:p>
            <a:r>
              <a:rPr lang="zh-CN" altLang="en-US" sz="1050" dirty="0">
                <a:solidFill>
                  <a:schemeClr val="tx1"/>
                </a:solidFill>
                <a:latin typeface="微软雅黑"/>
                <a:ea typeface="微软雅黑"/>
                <a:cs typeface="微软雅黑"/>
              </a:rPr>
              <a:t>神话是孙楠和谁合唱的</a:t>
            </a:r>
          </a:p>
        </p:txBody>
      </p:sp>
      <p:sp>
        <p:nvSpPr>
          <p:cNvPr id="18" name="线形标注 2 17"/>
          <p:cNvSpPr/>
          <p:nvPr/>
        </p:nvSpPr>
        <p:spPr>
          <a:xfrm>
            <a:off x="4787142" y="2222409"/>
            <a:ext cx="1296144" cy="918102"/>
          </a:xfrm>
          <a:prstGeom prst="borderCallout2">
            <a:avLst>
              <a:gd name="adj1" fmla="val 46416"/>
              <a:gd name="adj2" fmla="val -387"/>
              <a:gd name="adj3" fmla="val 76877"/>
              <a:gd name="adj4" fmla="val -15891"/>
              <a:gd name="adj5" fmla="val 111599"/>
              <a:gd name="adj6" fmla="val -17625"/>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rtlCol="0" anchor="t"/>
          <a:lstStyle/>
          <a:p>
            <a:pPr>
              <a:defRPr/>
            </a:pPr>
            <a:r>
              <a:rPr lang="zh-CN" altLang="en-US" sz="1050" kern="0" dirty="0">
                <a:solidFill>
                  <a:srgbClr val="000000"/>
                </a:solidFill>
                <a:latin typeface="微软雅黑" pitchFamily="34" charset="-122"/>
                <a:ea typeface="微软雅黑" pitchFamily="34" charset="-122"/>
              </a:rPr>
              <a:t>查询神话这首歌曲的演唱者，演唱者要包括孙楠，输出还包括的另外一个演唱者</a:t>
            </a:r>
          </a:p>
        </p:txBody>
      </p:sp>
      <p:sp>
        <p:nvSpPr>
          <p:cNvPr id="19" name="爆炸形 1 18"/>
          <p:cNvSpPr/>
          <p:nvPr/>
        </p:nvSpPr>
        <p:spPr>
          <a:xfrm>
            <a:off x="2072562" y="3499983"/>
            <a:ext cx="1080120" cy="702078"/>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350" dirty="0">
                <a:solidFill>
                  <a:srgbClr val="FFFF00"/>
                </a:solidFill>
                <a:latin typeface="微软雅黑"/>
                <a:ea typeface="微软雅黑"/>
                <a:cs typeface="微软雅黑"/>
              </a:rPr>
              <a:t>文法</a:t>
            </a:r>
          </a:p>
        </p:txBody>
      </p:sp>
      <p:sp>
        <p:nvSpPr>
          <p:cNvPr id="20" name="爆炸形 1 19"/>
          <p:cNvSpPr/>
          <p:nvPr/>
        </p:nvSpPr>
        <p:spPr>
          <a:xfrm>
            <a:off x="3530724" y="3553989"/>
            <a:ext cx="1080120" cy="702078"/>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350" dirty="0">
                <a:solidFill>
                  <a:srgbClr val="FFFF00"/>
                </a:solidFill>
                <a:latin typeface="微软雅黑"/>
                <a:ea typeface="微软雅黑"/>
                <a:cs typeface="微软雅黑"/>
              </a:rPr>
              <a:t>规则</a:t>
            </a:r>
          </a:p>
        </p:txBody>
      </p:sp>
      <p:sp>
        <p:nvSpPr>
          <p:cNvPr id="21" name="爆炸形 1 20"/>
          <p:cNvSpPr/>
          <p:nvPr/>
        </p:nvSpPr>
        <p:spPr>
          <a:xfrm>
            <a:off x="1964550" y="4850133"/>
            <a:ext cx="1080120" cy="702078"/>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350" dirty="0">
                <a:solidFill>
                  <a:srgbClr val="FFFF00"/>
                </a:solidFill>
                <a:latin typeface="微软雅黑"/>
                <a:ea typeface="微软雅黑"/>
                <a:cs typeface="微软雅黑"/>
              </a:rPr>
              <a:t>模板</a:t>
            </a:r>
          </a:p>
        </p:txBody>
      </p:sp>
      <p:sp>
        <p:nvSpPr>
          <p:cNvPr id="22" name="圆柱形 22"/>
          <p:cNvSpPr>
            <a:spLocks noChangeArrowheads="1"/>
          </p:cNvSpPr>
          <p:nvPr/>
        </p:nvSpPr>
        <p:spPr bwMode="auto">
          <a:xfrm>
            <a:off x="7181961" y="4851499"/>
            <a:ext cx="1155094" cy="972071"/>
          </a:xfrm>
          <a:prstGeom prst="can">
            <a:avLst>
              <a:gd name="adj" fmla="val 25000"/>
            </a:avLst>
          </a:prstGeom>
          <a:solidFill>
            <a:schemeClr val="accent6">
              <a:lumMod val="75000"/>
            </a:schemeClr>
          </a:solidFill>
          <a:ln>
            <a:noFill/>
          </a:ln>
          <a:extLst/>
        </p:spPr>
        <p:txBody>
          <a:bodyPr lIns="68543" tIns="34272" rIns="68543" bIns="34272"/>
          <a:lstStyle/>
          <a:p>
            <a:pPr algn="ctr" fontAlgn="t"/>
            <a:r>
              <a:rPr lang="zh-TW" altLang="en-US" sz="1050" dirty="0">
                <a:latin typeface="微软雅黑"/>
                <a:ea typeface="微软雅黑"/>
                <a:cs typeface="微软雅黑"/>
              </a:rPr>
              <a:t>歌手          </a:t>
            </a:r>
            <a:r>
              <a:rPr lang="en-US" altLang="zh-TW" sz="1050" dirty="0">
                <a:latin typeface="微软雅黑"/>
                <a:ea typeface="微软雅黑"/>
                <a:cs typeface="微软雅黑"/>
              </a:rPr>
              <a:t>6</a:t>
            </a:r>
            <a:r>
              <a:rPr lang="zh-TW" altLang="en-US" sz="1050" dirty="0">
                <a:latin typeface="微软雅黑"/>
                <a:ea typeface="微软雅黑"/>
                <a:cs typeface="微软雅黑"/>
              </a:rPr>
              <a:t>万</a:t>
            </a:r>
          </a:p>
          <a:p>
            <a:pPr algn="ctr" fontAlgn="t"/>
            <a:r>
              <a:rPr lang="zh-TW" altLang="en-US" sz="1050" dirty="0">
                <a:latin typeface="微软雅黑"/>
                <a:ea typeface="微软雅黑"/>
                <a:cs typeface="微软雅黑"/>
              </a:rPr>
              <a:t>歌曲      </a:t>
            </a:r>
            <a:r>
              <a:rPr lang="en-US" altLang="zh-TW" sz="1050" dirty="0">
                <a:latin typeface="微软雅黑"/>
                <a:ea typeface="微软雅黑"/>
                <a:cs typeface="微软雅黑"/>
              </a:rPr>
              <a:t>260</a:t>
            </a:r>
            <a:r>
              <a:rPr lang="zh-TW" altLang="en-US" sz="1050" dirty="0">
                <a:latin typeface="微软雅黑"/>
                <a:ea typeface="微软雅黑"/>
                <a:cs typeface="微软雅黑"/>
              </a:rPr>
              <a:t>万</a:t>
            </a:r>
          </a:p>
          <a:p>
            <a:pPr algn="ctr" fontAlgn="t"/>
            <a:r>
              <a:rPr lang="zh-TW" altLang="en-US" sz="1050" dirty="0">
                <a:latin typeface="微软雅黑"/>
                <a:ea typeface="微软雅黑"/>
                <a:cs typeface="微软雅黑"/>
              </a:rPr>
              <a:t>专辑        </a:t>
            </a:r>
            <a:r>
              <a:rPr lang="en-US" altLang="zh-TW" sz="1050" dirty="0">
                <a:latin typeface="微软雅黑"/>
                <a:ea typeface="微软雅黑"/>
                <a:cs typeface="微软雅黑"/>
              </a:rPr>
              <a:t>44</a:t>
            </a:r>
            <a:r>
              <a:rPr lang="zh-TW" altLang="en-US" sz="1050" dirty="0">
                <a:latin typeface="微软雅黑"/>
                <a:ea typeface="微软雅黑"/>
                <a:cs typeface="微软雅黑"/>
              </a:rPr>
              <a:t>万</a:t>
            </a:r>
            <a:endParaRPr lang="en-US" altLang="zh-TW" sz="1050" dirty="0">
              <a:latin typeface="微软雅黑"/>
              <a:ea typeface="微软雅黑"/>
              <a:cs typeface="微软雅黑"/>
            </a:endParaRPr>
          </a:p>
          <a:p>
            <a:pPr algn="ctr" fontAlgn="t"/>
            <a:r>
              <a:rPr lang="zh-CN" altLang="en-US" sz="1050" dirty="0">
                <a:latin typeface="微软雅黑"/>
                <a:ea typeface="微软雅黑"/>
                <a:cs typeface="微软雅黑"/>
              </a:rPr>
              <a:t>标签    </a:t>
            </a:r>
            <a:r>
              <a:rPr lang="en-US" altLang="zh-CN" sz="1050" dirty="0">
                <a:latin typeface="微软雅黑"/>
                <a:ea typeface="微软雅黑"/>
                <a:cs typeface="微软雅黑"/>
              </a:rPr>
              <a:t>2000</a:t>
            </a:r>
            <a:r>
              <a:rPr lang="zh-CN" altLang="en-US" sz="1050" dirty="0">
                <a:latin typeface="微软雅黑"/>
                <a:ea typeface="微软雅黑"/>
                <a:cs typeface="微软雅黑"/>
              </a:rPr>
              <a:t>类</a:t>
            </a:r>
            <a:endParaRPr lang="en-US" sz="1050" dirty="0">
              <a:latin typeface="微软雅黑"/>
              <a:ea typeface="微软雅黑"/>
              <a:cs typeface="微软雅黑"/>
            </a:endParaRPr>
          </a:p>
        </p:txBody>
      </p:sp>
      <p:sp>
        <p:nvSpPr>
          <p:cNvPr id="23" name="云形 22"/>
          <p:cNvSpPr/>
          <p:nvPr/>
        </p:nvSpPr>
        <p:spPr bwMode="auto">
          <a:xfrm>
            <a:off x="6608862" y="3015444"/>
            <a:ext cx="2322258" cy="702469"/>
          </a:xfrm>
          <a:prstGeom prst="cloud">
            <a:avLst/>
          </a:prstGeom>
          <a:solidFill>
            <a:srgbClr val="33CAFF"/>
          </a:solidFill>
          <a:ln w="9525" cap="flat" cmpd="sng" algn="ctr">
            <a:noFill/>
            <a:prstDash val="solid"/>
            <a:round/>
            <a:headEnd type="none" w="med" len="med"/>
            <a:tailEnd type="none" w="med" len="med"/>
          </a:ln>
          <a:effectLst/>
          <a:extLst/>
        </p:spPr>
        <p:txBody>
          <a:bodyPr lIns="68543" tIns="34272" rIns="68543" bIns="34272"/>
          <a:lstStyle/>
          <a:p>
            <a:pPr algn="ctr">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互联网</a:t>
            </a:r>
            <a:endParaRPr lang="en-US" altLang="zh-CN" dirty="0">
              <a:latin typeface="微软雅黑" panose="020B0503020204020204" pitchFamily="34" charset="-122"/>
              <a:ea typeface="微软雅黑" panose="020B0503020204020204" pitchFamily="34" charset="-122"/>
            </a:endParaRPr>
          </a:p>
          <a:p>
            <a:pPr algn="ctr">
              <a:buFont typeface="Arial" panose="020B0604020202020204" pitchFamily="34" charset="0"/>
              <a:buNone/>
              <a:defRPr/>
            </a:pPr>
            <a:r>
              <a:rPr lang="zh-CN" altLang="en-US" sz="1200" dirty="0">
                <a:latin typeface="微软雅黑" panose="020B0503020204020204" pitchFamily="34" charset="-122"/>
                <a:ea typeface="微软雅黑" panose="020B0503020204020204" pitchFamily="34" charset="-122"/>
              </a:rPr>
              <a:t>各种音乐相关信息</a:t>
            </a:r>
            <a:endParaRPr lang="en-US" sz="1200" dirty="0">
              <a:latin typeface="微软雅黑" panose="020B0503020204020204" pitchFamily="34" charset="-122"/>
              <a:ea typeface="微软雅黑" panose="020B0503020204020204" pitchFamily="34" charset="-122"/>
            </a:endParaRPr>
          </a:p>
        </p:txBody>
      </p:sp>
      <p:sp>
        <p:nvSpPr>
          <p:cNvPr id="24" name="圆柱形 2"/>
          <p:cNvSpPr>
            <a:spLocks noChangeArrowheads="1"/>
          </p:cNvSpPr>
          <p:nvPr/>
        </p:nvSpPr>
        <p:spPr bwMode="auto">
          <a:xfrm>
            <a:off x="6960022" y="4165846"/>
            <a:ext cx="378619" cy="485775"/>
          </a:xfrm>
          <a:prstGeom prst="can">
            <a:avLst>
              <a:gd name="adj" fmla="val 24948"/>
            </a:avLst>
          </a:prstGeom>
          <a:solidFill>
            <a:srgbClr val="C2E49C"/>
          </a:solidFill>
          <a:ln>
            <a:noFill/>
          </a:ln>
          <a:extLst>
            <a:ext uri="{91240B29-F687-4F45-9708-019B960494DF}">
              <a14:hiddenLine xmlns:a14="http://schemas.microsoft.com/office/drawing/2010/main" w="9525" algn="ctr">
                <a:solidFill>
                  <a:srgbClr val="000000"/>
                </a:solidFill>
                <a:round/>
                <a:headEnd/>
                <a:tailEnd/>
              </a14:hiddenLine>
            </a:ext>
          </a:extLst>
        </p:spPr>
        <p:txBody>
          <a:bodyPr lIns="68543" tIns="34272" rIns="68543" bIns="34272"/>
          <a:lstStyle/>
          <a:p>
            <a:pPr>
              <a:buFont typeface="Arial" charset="0"/>
              <a:buNone/>
            </a:pPr>
            <a:endParaRPr lang="en-US" sz="1500"/>
          </a:p>
        </p:txBody>
      </p:sp>
      <p:sp>
        <p:nvSpPr>
          <p:cNvPr id="25" name="圆柱形 15"/>
          <p:cNvSpPr>
            <a:spLocks noChangeArrowheads="1"/>
          </p:cNvSpPr>
          <p:nvPr/>
        </p:nvSpPr>
        <p:spPr bwMode="auto">
          <a:xfrm>
            <a:off x="7580394" y="4165846"/>
            <a:ext cx="378619" cy="485775"/>
          </a:xfrm>
          <a:prstGeom prst="can">
            <a:avLst>
              <a:gd name="adj" fmla="val 24948"/>
            </a:avLst>
          </a:prstGeom>
          <a:solidFill>
            <a:srgbClr val="C0504D"/>
          </a:solidFill>
          <a:ln>
            <a:noFill/>
          </a:ln>
          <a:extLst/>
        </p:spPr>
        <p:txBody>
          <a:bodyPr lIns="68543" tIns="34272" rIns="68543" bIns="34272"/>
          <a:lstStyle/>
          <a:p>
            <a:pPr>
              <a:buFont typeface="Arial" charset="0"/>
              <a:buNone/>
            </a:pPr>
            <a:endParaRPr lang="en-US" sz="1500"/>
          </a:p>
        </p:txBody>
      </p:sp>
      <p:sp>
        <p:nvSpPr>
          <p:cNvPr id="26" name="圆柱形 16"/>
          <p:cNvSpPr>
            <a:spLocks noChangeArrowheads="1"/>
          </p:cNvSpPr>
          <p:nvPr/>
        </p:nvSpPr>
        <p:spPr bwMode="auto">
          <a:xfrm>
            <a:off x="8175649" y="4165846"/>
            <a:ext cx="377429" cy="485775"/>
          </a:xfrm>
          <a:prstGeom prst="can">
            <a:avLst>
              <a:gd name="adj" fmla="val 25026"/>
            </a:avLst>
          </a:prstGeom>
          <a:solidFill>
            <a:schemeClr val="accent1"/>
          </a:solidFill>
          <a:ln>
            <a:noFill/>
          </a:ln>
          <a:extLst/>
        </p:spPr>
        <p:txBody>
          <a:bodyPr lIns="68543" tIns="34272" rIns="68543" bIns="34272"/>
          <a:lstStyle/>
          <a:p>
            <a:pPr>
              <a:buFont typeface="Arial" charset="0"/>
              <a:buNone/>
            </a:pPr>
            <a:endParaRPr lang="en-US" sz="1500"/>
          </a:p>
        </p:txBody>
      </p:sp>
      <p:sp>
        <p:nvSpPr>
          <p:cNvPr id="27" name="下箭头 3"/>
          <p:cNvSpPr>
            <a:spLocks noChangeArrowheads="1"/>
          </p:cNvSpPr>
          <p:nvPr/>
        </p:nvSpPr>
        <p:spPr bwMode="auto">
          <a:xfrm>
            <a:off x="7055272" y="3787227"/>
            <a:ext cx="189309" cy="323850"/>
          </a:xfrm>
          <a:prstGeom prst="downArrow">
            <a:avLst>
              <a:gd name="adj1" fmla="val 50000"/>
              <a:gd name="adj2" fmla="val 4989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8543" tIns="34272" rIns="68543" bIns="34272"/>
          <a:lstStyle/>
          <a:p>
            <a:pPr>
              <a:buFont typeface="Arial" charset="0"/>
              <a:buNone/>
            </a:pPr>
            <a:endParaRPr lang="en-US" sz="1500"/>
          </a:p>
        </p:txBody>
      </p:sp>
      <p:sp>
        <p:nvSpPr>
          <p:cNvPr id="28" name="下箭头 18"/>
          <p:cNvSpPr>
            <a:spLocks noChangeArrowheads="1"/>
          </p:cNvSpPr>
          <p:nvPr/>
        </p:nvSpPr>
        <p:spPr bwMode="auto">
          <a:xfrm>
            <a:off x="7669636" y="3787227"/>
            <a:ext cx="188119" cy="323850"/>
          </a:xfrm>
          <a:prstGeom prst="downArrow">
            <a:avLst>
              <a:gd name="adj1" fmla="val 50000"/>
              <a:gd name="adj2" fmla="val 50211"/>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8543" tIns="34272" rIns="68543" bIns="34272"/>
          <a:lstStyle/>
          <a:p>
            <a:pPr>
              <a:buFont typeface="Arial" charset="0"/>
              <a:buNone/>
            </a:pPr>
            <a:endParaRPr lang="en-US" sz="1500"/>
          </a:p>
        </p:txBody>
      </p:sp>
      <p:sp>
        <p:nvSpPr>
          <p:cNvPr id="29" name="下箭头 19"/>
          <p:cNvSpPr>
            <a:spLocks noChangeArrowheads="1"/>
          </p:cNvSpPr>
          <p:nvPr/>
        </p:nvSpPr>
        <p:spPr bwMode="auto">
          <a:xfrm>
            <a:off x="8269709" y="3787227"/>
            <a:ext cx="189309" cy="323850"/>
          </a:xfrm>
          <a:prstGeom prst="downArrow">
            <a:avLst>
              <a:gd name="adj1" fmla="val 50000"/>
              <a:gd name="adj2" fmla="val 4989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8543" tIns="34272" rIns="68543" bIns="34272"/>
          <a:lstStyle/>
          <a:p>
            <a:pPr>
              <a:buFont typeface="Arial" charset="0"/>
              <a:buNone/>
            </a:pPr>
            <a:endParaRPr lang="en-US" sz="1500"/>
          </a:p>
        </p:txBody>
      </p:sp>
      <p:sp>
        <p:nvSpPr>
          <p:cNvPr id="30" name="左大括号 4"/>
          <p:cNvSpPr>
            <a:spLocks/>
          </p:cNvSpPr>
          <p:nvPr/>
        </p:nvSpPr>
        <p:spPr bwMode="auto">
          <a:xfrm rot="16200000">
            <a:off x="7608335" y="4149254"/>
            <a:ext cx="323850" cy="1296590"/>
          </a:xfrm>
          <a:prstGeom prst="leftBrace">
            <a:avLst>
              <a:gd name="adj1" fmla="val 8341"/>
              <a:gd name="adj2" fmla="val 48778"/>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8543" tIns="34272" rIns="68543" bIns="34272"/>
          <a:lstStyle/>
          <a:p>
            <a:pPr>
              <a:buFont typeface="Arial" charset="0"/>
              <a:buNone/>
            </a:pPr>
            <a:endParaRPr lang="en-US" sz="1500"/>
          </a:p>
        </p:txBody>
      </p:sp>
      <p:sp>
        <p:nvSpPr>
          <p:cNvPr id="31" name="矩形 5"/>
          <p:cNvSpPr>
            <a:spLocks noChangeArrowheads="1"/>
          </p:cNvSpPr>
          <p:nvPr/>
        </p:nvSpPr>
        <p:spPr bwMode="auto">
          <a:xfrm>
            <a:off x="6465708" y="3663516"/>
            <a:ext cx="484585" cy="62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r>
              <a:rPr lang="zh-CN" altLang="en-US" dirty="0">
                <a:latin typeface="微软雅黑" pitchFamily="34" charset="-122"/>
                <a:ea typeface="微软雅黑" pitchFamily="34" charset="-122"/>
              </a:rPr>
              <a:t>下载</a:t>
            </a:r>
            <a:endParaRPr lang="en-US" dirty="0"/>
          </a:p>
        </p:txBody>
      </p:sp>
      <p:sp>
        <p:nvSpPr>
          <p:cNvPr id="32" name="矩形 26"/>
          <p:cNvSpPr>
            <a:spLocks noChangeArrowheads="1"/>
          </p:cNvSpPr>
          <p:nvPr/>
        </p:nvSpPr>
        <p:spPr bwMode="auto">
          <a:xfrm>
            <a:off x="6511428" y="4689445"/>
            <a:ext cx="485775" cy="62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r>
              <a:rPr lang="zh-CN" altLang="en-US" dirty="0">
                <a:latin typeface="微软雅黑" pitchFamily="34" charset="-122"/>
                <a:ea typeface="微软雅黑" pitchFamily="34" charset="-122"/>
              </a:rPr>
              <a:t>融合</a:t>
            </a:r>
            <a:endParaRPr lang="en-US" dirty="0">
              <a:latin typeface="微软雅黑" pitchFamily="34" charset="-122"/>
              <a:ea typeface="微软雅黑" pitchFamily="34" charset="-122"/>
            </a:endParaRPr>
          </a:p>
        </p:txBody>
      </p:sp>
    </p:spTree>
    <p:extLst>
      <p:ext uri="{BB962C8B-B14F-4D97-AF65-F5344CB8AC3E}">
        <p14:creationId xmlns:p14="http://schemas.microsoft.com/office/powerpoint/2010/main" val="205209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animBg="1"/>
      <p:bldP spid="16" grpId="0" animBg="1"/>
      <p:bldP spid="17" grpId="0" animBg="1"/>
      <p:bldP spid="18" grpId="0" animBg="1"/>
      <p:bldP spid="19" grpId="0" animBg="1"/>
      <p:bldP spid="20" grpId="0" animBg="1"/>
      <p:bldP spid="21"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594163" y="5039201"/>
            <a:ext cx="7948704" cy="618651"/>
          </a:xfrm>
          <a:custGeom>
            <a:avLst/>
            <a:gdLst>
              <a:gd name="connsiteX0" fmla="*/ 19050 w 7022593"/>
              <a:gd name="connsiteY0" fmla="*/ 215296 h 1215551"/>
              <a:gd name="connsiteX1" fmla="*/ 215295 w 7022593"/>
              <a:gd name="connsiteY1" fmla="*/ 19050 h 1215551"/>
              <a:gd name="connsiteX2" fmla="*/ 6807297 w 7022593"/>
              <a:gd name="connsiteY2" fmla="*/ 19050 h 1215551"/>
              <a:gd name="connsiteX3" fmla="*/ 7003542 w 7022593"/>
              <a:gd name="connsiteY3" fmla="*/ 215296 h 1215551"/>
              <a:gd name="connsiteX4" fmla="*/ 7003542 w 7022593"/>
              <a:gd name="connsiteY4" fmla="*/ 1000256 h 1215551"/>
              <a:gd name="connsiteX5" fmla="*/ 6807297 w 7022593"/>
              <a:gd name="connsiteY5" fmla="*/ 1196501 h 1215551"/>
              <a:gd name="connsiteX6" fmla="*/ 215295 w 7022593"/>
              <a:gd name="connsiteY6" fmla="*/ 1196501 h 1215551"/>
              <a:gd name="connsiteX7" fmla="*/ 19050 w 7022593"/>
              <a:gd name="connsiteY7" fmla="*/ 1000256 h 1215551"/>
              <a:gd name="connsiteX8" fmla="*/ 19050 w 7022593"/>
              <a:gd name="connsiteY8" fmla="*/ 215296 h 12155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022593" h="1215551">
                <a:moveTo>
                  <a:pt x="19050" y="215296"/>
                </a:moveTo>
                <a:cubicBezTo>
                  <a:pt x="19050" y="106912"/>
                  <a:pt x="106912" y="19050"/>
                  <a:pt x="215295" y="19050"/>
                </a:cubicBezTo>
                <a:lnTo>
                  <a:pt x="6807297" y="19050"/>
                </a:lnTo>
                <a:cubicBezTo>
                  <a:pt x="6915679" y="19050"/>
                  <a:pt x="7003542" y="106912"/>
                  <a:pt x="7003542" y="215296"/>
                </a:cubicBezTo>
                <a:lnTo>
                  <a:pt x="7003542" y="1000256"/>
                </a:lnTo>
                <a:cubicBezTo>
                  <a:pt x="7003542" y="1108639"/>
                  <a:pt x="6915679" y="1196501"/>
                  <a:pt x="6807297" y="1196501"/>
                </a:cubicBezTo>
                <a:lnTo>
                  <a:pt x="215295" y="1196501"/>
                </a:lnTo>
                <a:cubicBezTo>
                  <a:pt x="106912" y="1196501"/>
                  <a:pt x="19050" y="1108639"/>
                  <a:pt x="19050" y="1000256"/>
                </a:cubicBezTo>
                <a:lnTo>
                  <a:pt x="19050" y="215296"/>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350">
              <a:latin typeface="华文细黑"/>
              <a:ea typeface="华文细黑"/>
              <a:cs typeface="华文细黑"/>
            </a:endParaRPr>
          </a:p>
        </p:txBody>
      </p:sp>
      <p:pic>
        <p:nvPicPr>
          <p:cNvPr id="5" name="Picture 3"/>
          <p:cNvPicPr>
            <a:picLocks noChangeAspect="1" noChangeArrowheads="1"/>
          </p:cNvPicPr>
          <p:nvPr/>
        </p:nvPicPr>
        <p:blipFill>
          <a:blip r:embed="rId2"/>
          <a:srcRect/>
          <a:stretch>
            <a:fillRect/>
          </a:stretch>
        </p:blipFill>
        <p:spPr bwMode="auto">
          <a:xfrm>
            <a:off x="229833" y="2955255"/>
            <a:ext cx="3213100" cy="1612900"/>
          </a:xfrm>
          <a:prstGeom prst="rect">
            <a:avLst/>
          </a:prstGeom>
          <a:noFill/>
        </p:spPr>
      </p:pic>
      <p:pic>
        <p:nvPicPr>
          <p:cNvPr id="6" name="Picture 3"/>
          <p:cNvPicPr>
            <a:picLocks noChangeAspect="1" noChangeArrowheads="1"/>
          </p:cNvPicPr>
          <p:nvPr/>
        </p:nvPicPr>
        <p:blipFill>
          <a:blip r:embed="rId3"/>
          <a:srcRect/>
          <a:stretch>
            <a:fillRect/>
          </a:stretch>
        </p:blipFill>
        <p:spPr bwMode="auto">
          <a:xfrm>
            <a:off x="3654586" y="2764755"/>
            <a:ext cx="2501900" cy="1917700"/>
          </a:xfrm>
          <a:prstGeom prst="rect">
            <a:avLst/>
          </a:prstGeom>
          <a:noFill/>
        </p:spPr>
      </p:pic>
      <p:sp>
        <p:nvSpPr>
          <p:cNvPr id="7" name="TextBox 1"/>
          <p:cNvSpPr txBox="1"/>
          <p:nvPr/>
        </p:nvSpPr>
        <p:spPr>
          <a:xfrm>
            <a:off x="1080732" y="2612355"/>
            <a:ext cx="1457130" cy="251350"/>
          </a:xfrm>
          <a:prstGeom prst="rect">
            <a:avLst/>
          </a:prstGeom>
          <a:noFill/>
        </p:spPr>
        <p:txBody>
          <a:bodyPr wrap="none" lIns="0" tIns="0" rIns="0" bIns="45719" rtlCol="0">
            <a:spAutoFit/>
          </a:bodyPr>
          <a:lstStyle/>
          <a:p>
            <a:pPr>
              <a:lnSpc>
                <a:spcPts val="1600"/>
              </a:lnSpc>
            </a:pPr>
            <a:r>
              <a:rPr lang="en-US" altLang="zh-CN" sz="1500" dirty="0">
                <a:solidFill>
                  <a:srgbClr val="000000"/>
                </a:solidFill>
                <a:latin typeface="华文细黑"/>
                <a:ea typeface="华文细黑"/>
                <a:cs typeface="华文细黑"/>
              </a:rPr>
              <a:t>Gene</a:t>
            </a:r>
            <a:r>
              <a:rPr lang="en-US" altLang="zh-CN" sz="1500" dirty="0">
                <a:latin typeface="华文细黑"/>
                <a:ea typeface="华文细黑"/>
                <a:cs typeface="华文细黑"/>
              </a:rPr>
              <a:t> </a:t>
            </a:r>
            <a:r>
              <a:rPr lang="en-US" altLang="zh-CN" sz="1500" dirty="0">
                <a:solidFill>
                  <a:srgbClr val="000000"/>
                </a:solidFill>
                <a:latin typeface="华文细黑"/>
                <a:ea typeface="华文细黑"/>
                <a:cs typeface="华文细黑"/>
              </a:rPr>
              <a:t>Ontology</a:t>
            </a:r>
          </a:p>
        </p:txBody>
      </p:sp>
      <p:sp>
        <p:nvSpPr>
          <p:cNvPr id="8" name="TextBox 1"/>
          <p:cNvSpPr txBox="1"/>
          <p:nvPr/>
        </p:nvSpPr>
        <p:spPr>
          <a:xfrm>
            <a:off x="4721387" y="2586955"/>
            <a:ext cx="397545" cy="251350"/>
          </a:xfrm>
          <a:prstGeom prst="rect">
            <a:avLst/>
          </a:prstGeom>
          <a:noFill/>
        </p:spPr>
        <p:txBody>
          <a:bodyPr wrap="none" lIns="0" tIns="0" rIns="0" bIns="45719" rtlCol="0">
            <a:spAutoFit/>
          </a:bodyPr>
          <a:lstStyle/>
          <a:p>
            <a:pPr>
              <a:lnSpc>
                <a:spcPts val="1600"/>
              </a:lnSpc>
            </a:pPr>
            <a:r>
              <a:rPr lang="en-US" altLang="zh-CN" sz="1500" dirty="0">
                <a:solidFill>
                  <a:srgbClr val="000000"/>
                </a:solidFill>
                <a:latin typeface="华文细黑"/>
                <a:ea typeface="华文细黑"/>
                <a:cs typeface="华文细黑"/>
              </a:rPr>
              <a:t>LOD</a:t>
            </a:r>
          </a:p>
        </p:txBody>
      </p:sp>
      <p:sp>
        <p:nvSpPr>
          <p:cNvPr id="9" name="TextBox 1"/>
          <p:cNvSpPr txBox="1"/>
          <p:nvPr/>
        </p:nvSpPr>
        <p:spPr>
          <a:xfrm>
            <a:off x="1457960" y="5172409"/>
            <a:ext cx="5681042" cy="379590"/>
          </a:xfrm>
          <a:prstGeom prst="rect">
            <a:avLst/>
          </a:prstGeom>
          <a:noFill/>
        </p:spPr>
        <p:txBody>
          <a:bodyPr wrap="none" lIns="0" tIns="0" rIns="0" bIns="45719" rtlCol="0">
            <a:spAutoFit/>
          </a:bodyPr>
          <a:lstStyle/>
          <a:p>
            <a:pPr>
              <a:lnSpc>
                <a:spcPts val="2600"/>
              </a:lnSpc>
              <a:tabLst>
                <a:tab pos="25400" algn="l"/>
              </a:tabLst>
            </a:pPr>
            <a:r>
              <a:rPr lang="en-US" altLang="zh-CN" sz="2100" dirty="0">
                <a:latin typeface="黑体" panose="02010609060101010101" pitchFamily="49" charset="-122"/>
                <a:ea typeface="黑体" panose="02010609060101010101" pitchFamily="49" charset="-122"/>
                <a:cs typeface="华文细黑"/>
              </a:rPr>
              <a:t>	</a:t>
            </a:r>
            <a:r>
              <a:rPr lang="zh-CN" altLang="en-US" sz="2100" dirty="0">
                <a:latin typeface="黑体" panose="02010609060101010101" pitchFamily="49" charset="-122"/>
                <a:ea typeface="黑体" panose="02010609060101010101" pitchFamily="49" charset="-122"/>
                <a:cs typeface="华文细黑"/>
              </a:rPr>
              <a:t>企业对知识图谱根据内部数据有大量的业务需求</a:t>
            </a:r>
            <a:endParaRPr lang="en-US" altLang="zh-CN" sz="2100" dirty="0">
              <a:solidFill>
                <a:srgbClr val="000000"/>
              </a:solidFill>
              <a:latin typeface="黑体" panose="02010609060101010101" pitchFamily="49" charset="-122"/>
              <a:ea typeface="黑体" panose="02010609060101010101" pitchFamily="49" charset="-122"/>
              <a:cs typeface="华文细黑"/>
            </a:endParaRPr>
          </a:p>
        </p:txBody>
      </p:sp>
      <p:sp>
        <p:nvSpPr>
          <p:cNvPr id="10" name="TextBox 1"/>
          <p:cNvSpPr txBox="1"/>
          <p:nvPr/>
        </p:nvSpPr>
        <p:spPr>
          <a:xfrm>
            <a:off x="668020" y="1694180"/>
            <a:ext cx="4937249" cy="597598"/>
          </a:xfrm>
          <a:prstGeom prst="rect">
            <a:avLst/>
          </a:prstGeom>
          <a:noFill/>
        </p:spPr>
        <p:txBody>
          <a:bodyPr wrap="none" lIns="0" tIns="0" rIns="0" bIns="45719" rtlCol="0">
            <a:spAutoFit/>
          </a:bodyPr>
          <a:lstStyle/>
          <a:p>
            <a:pPr>
              <a:lnSpc>
                <a:spcPts val="1000"/>
              </a:lnSpc>
            </a:pPr>
            <a:endParaRPr lang="en-US" altLang="zh-CN" sz="1875" dirty="0">
              <a:latin typeface="华文细黑"/>
              <a:ea typeface="华文细黑"/>
              <a:cs typeface="华文细黑"/>
            </a:endParaRPr>
          </a:p>
          <a:p>
            <a:pPr>
              <a:lnSpc>
                <a:spcPts val="3300"/>
              </a:lnSpc>
              <a:tabLst>
                <a:tab pos="292093" algn="l"/>
                <a:tab pos="495287" algn="l"/>
              </a:tabLst>
            </a:pPr>
            <a:r>
              <a:rPr lang="zh-CN" altLang="en-US" sz="1875" dirty="0">
                <a:latin typeface="华文细黑"/>
                <a:ea typeface="华文细黑"/>
                <a:cs typeface="华文细黑"/>
              </a:rPr>
              <a:t>从两方面来建设知识图谱体系</a:t>
            </a:r>
            <a:r>
              <a:rPr lang="en-US" altLang="zh-CN" sz="1875" dirty="0">
                <a:solidFill>
                  <a:srgbClr val="000000"/>
                </a:solidFill>
                <a:latin typeface="华文细黑"/>
                <a:ea typeface="华文细黑"/>
                <a:cs typeface="华文细黑"/>
              </a:rPr>
              <a:t>:</a:t>
            </a:r>
            <a:r>
              <a:rPr lang="en-US" altLang="zh-CN" sz="1875" dirty="0">
                <a:latin typeface="华文细黑"/>
                <a:ea typeface="华文细黑"/>
                <a:cs typeface="华文细黑"/>
              </a:rPr>
              <a:t> </a:t>
            </a:r>
            <a:r>
              <a:rPr lang="zh-CN" altLang="en-US" sz="1875" dirty="0">
                <a:latin typeface="华文细黑"/>
                <a:ea typeface="华文细黑"/>
                <a:cs typeface="华文细黑"/>
              </a:rPr>
              <a:t>知识实体，算法</a:t>
            </a:r>
            <a:endParaRPr lang="en-US" altLang="zh-CN" sz="1875" dirty="0">
              <a:solidFill>
                <a:srgbClr val="FF0000"/>
              </a:solidFill>
              <a:latin typeface="华文细黑"/>
              <a:ea typeface="华文细黑"/>
              <a:cs typeface="华文细黑"/>
            </a:endParaRPr>
          </a:p>
        </p:txBody>
      </p:sp>
      <p:pic>
        <p:nvPicPr>
          <p:cNvPr id="11" name="Picture 5" descr="思维导图墙"/>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0671" y="1318686"/>
            <a:ext cx="2793999" cy="209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idx="4294967295"/>
          </p:nvPr>
        </p:nvSpPr>
        <p:spPr>
          <a:xfrm>
            <a:off x="0" y="838876"/>
            <a:ext cx="8229600" cy="571500"/>
          </a:xfrm>
        </p:spPr>
        <p:txBody>
          <a:bodyPr>
            <a:normAutofit fontScale="90000"/>
          </a:bodyPr>
          <a:lstStyle/>
          <a:p>
            <a:r>
              <a:rPr lang="zh-CN" altLang="en-US" dirty="0"/>
              <a:t>企业</a:t>
            </a:r>
            <a:r>
              <a:rPr lang="zh-CN" altLang="en-US" dirty="0" smtClean="0"/>
              <a:t>知识图谱的建立</a:t>
            </a:r>
            <a:endParaRPr lang="zh-CN" altLang="en-US" dirty="0"/>
          </a:p>
        </p:txBody>
      </p:sp>
    </p:spTree>
    <p:extLst>
      <p:ext uri="{BB962C8B-B14F-4D97-AF65-F5344CB8AC3E}">
        <p14:creationId xmlns:p14="http://schemas.microsoft.com/office/powerpoint/2010/main" val="196960572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940" y="2225431"/>
            <a:ext cx="69532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16"/>
          <p:cNvGrpSpPr/>
          <p:nvPr/>
        </p:nvGrpSpPr>
        <p:grpSpPr>
          <a:xfrm>
            <a:off x="1474510" y="1908886"/>
            <a:ext cx="7118262" cy="823282"/>
            <a:chOff x="1691680" y="1783180"/>
            <a:chExt cx="7118262" cy="1097709"/>
          </a:xfrm>
        </p:grpSpPr>
        <p:sp>
          <p:nvSpPr>
            <p:cNvPr id="8" name="矩形 7"/>
            <p:cNvSpPr/>
            <p:nvPr/>
          </p:nvSpPr>
          <p:spPr>
            <a:xfrm>
              <a:off x="1691680" y="1783181"/>
              <a:ext cx="1656184"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语义理解</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7132696" y="1801060"/>
              <a:ext cx="1677246"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智能检索与问答</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3587496" y="1783180"/>
              <a:ext cx="1560567"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数据关联探索</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5380620" y="1801706"/>
              <a:ext cx="1459632"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业务动态扩展</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134" y="2233690"/>
            <a:ext cx="742950"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791" y="2278367"/>
            <a:ext cx="742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999" y="2283695"/>
            <a:ext cx="876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组合 26"/>
          <p:cNvGrpSpPr/>
          <p:nvPr/>
        </p:nvGrpSpPr>
        <p:grpSpPr>
          <a:xfrm>
            <a:off x="1337606" y="4387810"/>
            <a:ext cx="7118262" cy="823282"/>
            <a:chOff x="1691680" y="1783180"/>
            <a:chExt cx="7118262" cy="1097709"/>
          </a:xfrm>
        </p:grpSpPr>
        <p:sp>
          <p:nvSpPr>
            <p:cNvPr id="28" name="矩形 27"/>
            <p:cNvSpPr/>
            <p:nvPr/>
          </p:nvSpPr>
          <p:spPr>
            <a:xfrm>
              <a:off x="1691680" y="1783181"/>
              <a:ext cx="1656184"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非结构化数据计算机难以理解</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7132696" y="1801060"/>
              <a:ext cx="1677246"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数据使用专业程度过高</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3587496" y="1783180"/>
              <a:ext cx="1560567"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多元异构数据难以融合</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5380620" y="1801706"/>
              <a:ext cx="1459632" cy="1079183"/>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数据模式动态变迁困难</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9460" y="4792504"/>
            <a:ext cx="752475" cy="4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0793" y="4805913"/>
            <a:ext cx="885825" cy="37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3937" y="4791626"/>
            <a:ext cx="704850"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69583" y="4782100"/>
            <a:ext cx="6953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5319" y="2732167"/>
            <a:ext cx="6665913" cy="96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1987" y="3655775"/>
            <a:ext cx="361950" cy="22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上箭头 22"/>
          <p:cNvSpPr/>
          <p:nvPr/>
        </p:nvSpPr>
        <p:spPr>
          <a:xfrm>
            <a:off x="1809585" y="3801134"/>
            <a:ext cx="636677" cy="324036"/>
          </a:xfrm>
          <a:prstGeom prst="upArrow">
            <a:avLst>
              <a:gd name="adj1" fmla="val 34042"/>
              <a:gd name="adj2" fmla="val 50000"/>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24" name="TextBox 23"/>
          <p:cNvSpPr txBox="1"/>
          <p:nvPr/>
        </p:nvSpPr>
        <p:spPr>
          <a:xfrm>
            <a:off x="1575091" y="4124705"/>
            <a:ext cx="1341234" cy="300082"/>
          </a:xfrm>
          <a:prstGeom prst="rect">
            <a:avLst/>
          </a:prstGeom>
          <a:noFill/>
        </p:spPr>
        <p:txBody>
          <a:bodyPr wrap="square" rtlCol="0">
            <a:spAutoFit/>
          </a:bodyPr>
          <a:lstStyle/>
          <a:p>
            <a:r>
              <a:rPr lang="zh-CN" altLang="en-US" sz="1350" dirty="0">
                <a:solidFill>
                  <a:schemeClr val="tx2"/>
                </a:solidFill>
                <a:latin typeface="微软雅黑" panose="020B0503020204020204" pitchFamily="34" charset="-122"/>
                <a:ea typeface="微软雅黑" panose="020B0503020204020204" pitchFamily="34" charset="-122"/>
              </a:rPr>
              <a:t>结构化数据</a:t>
            </a:r>
          </a:p>
        </p:txBody>
      </p:sp>
      <p:sp>
        <p:nvSpPr>
          <p:cNvPr id="42" name="上箭头 41"/>
          <p:cNvSpPr/>
          <p:nvPr/>
        </p:nvSpPr>
        <p:spPr>
          <a:xfrm>
            <a:off x="3695367" y="3801134"/>
            <a:ext cx="636677" cy="324036"/>
          </a:xfrm>
          <a:prstGeom prst="upArrow">
            <a:avLst>
              <a:gd name="adj1" fmla="val 34042"/>
              <a:gd name="adj2" fmla="val 50000"/>
            </a:avLst>
          </a:prstGeom>
          <a:solidFill>
            <a:schemeClr val="accent3"/>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3" name="上箭头 42"/>
          <p:cNvSpPr/>
          <p:nvPr/>
        </p:nvSpPr>
        <p:spPr>
          <a:xfrm>
            <a:off x="5472111" y="3801134"/>
            <a:ext cx="636677" cy="324036"/>
          </a:xfrm>
          <a:prstGeom prst="upArrow">
            <a:avLst>
              <a:gd name="adj1" fmla="val 34042"/>
              <a:gd name="adj2" fmla="val 50000"/>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4" name="上箭头 43"/>
          <p:cNvSpPr/>
          <p:nvPr/>
        </p:nvSpPr>
        <p:spPr>
          <a:xfrm>
            <a:off x="7269583" y="3800669"/>
            <a:ext cx="636677" cy="324036"/>
          </a:xfrm>
          <a:prstGeom prst="upArrow">
            <a:avLst>
              <a:gd name="adj1" fmla="val 34042"/>
              <a:gd name="adj2" fmla="val 50000"/>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5" name="TextBox 44"/>
          <p:cNvSpPr txBox="1"/>
          <p:nvPr/>
        </p:nvSpPr>
        <p:spPr>
          <a:xfrm>
            <a:off x="3450336" y="4124705"/>
            <a:ext cx="1341234" cy="300082"/>
          </a:xfrm>
          <a:prstGeom prst="rect">
            <a:avLst/>
          </a:prstGeom>
          <a:noFill/>
        </p:spPr>
        <p:txBody>
          <a:bodyPr wrap="square" rtlCol="0">
            <a:spAutoFit/>
          </a:bodyPr>
          <a:lstStyle/>
          <a:p>
            <a:r>
              <a:rPr lang="zh-CN" altLang="en-US" sz="1350" dirty="0">
                <a:solidFill>
                  <a:srgbClr val="92D050"/>
                </a:solidFill>
                <a:latin typeface="微软雅黑" panose="020B0503020204020204" pitchFamily="34" charset="-122"/>
                <a:ea typeface="微软雅黑" panose="020B0503020204020204" pitchFamily="34" charset="-122"/>
              </a:rPr>
              <a:t>    数据融合</a:t>
            </a:r>
          </a:p>
        </p:txBody>
      </p:sp>
      <p:sp>
        <p:nvSpPr>
          <p:cNvPr id="46" name="TextBox 45"/>
          <p:cNvSpPr txBox="1"/>
          <p:nvPr/>
        </p:nvSpPr>
        <p:spPr>
          <a:xfrm>
            <a:off x="4971722" y="4131600"/>
            <a:ext cx="1797473" cy="300082"/>
          </a:xfrm>
          <a:prstGeom prst="rect">
            <a:avLst/>
          </a:prstGeom>
          <a:noFill/>
        </p:spPr>
        <p:txBody>
          <a:bodyPr wrap="square" rtlCol="0">
            <a:spAutoFit/>
          </a:bodyPr>
          <a:lstStyle/>
          <a:p>
            <a:r>
              <a:rPr lang="zh-CN" altLang="en-US" sz="1350" dirty="0">
                <a:solidFill>
                  <a:schemeClr val="tx2">
                    <a:lumMod val="60000"/>
                    <a:lumOff val="40000"/>
                  </a:schemeClr>
                </a:solidFill>
                <a:latin typeface="微软雅黑" panose="020B0503020204020204" pitchFamily="34" charset="-122"/>
                <a:ea typeface="微软雅黑" panose="020B0503020204020204" pitchFamily="34" charset="-122"/>
              </a:rPr>
              <a:t>自由扩展数据模式</a:t>
            </a:r>
          </a:p>
        </p:txBody>
      </p:sp>
      <p:sp>
        <p:nvSpPr>
          <p:cNvPr id="47" name="TextBox 46"/>
          <p:cNvSpPr txBox="1"/>
          <p:nvPr/>
        </p:nvSpPr>
        <p:spPr>
          <a:xfrm>
            <a:off x="6997313" y="4124704"/>
            <a:ext cx="1341234" cy="300082"/>
          </a:xfrm>
          <a:prstGeom prst="rect">
            <a:avLst/>
          </a:prstGeom>
          <a:noFill/>
        </p:spPr>
        <p:txBody>
          <a:bodyPr wrap="square" rtlCol="0">
            <a:spAutoFit/>
          </a:bodyPr>
          <a:lstStyle/>
          <a:p>
            <a:r>
              <a:rPr lang="zh-CN" altLang="en-US" sz="1350" dirty="0">
                <a:solidFill>
                  <a:schemeClr val="accent3">
                    <a:lumMod val="75000"/>
                  </a:schemeClr>
                </a:solidFill>
                <a:latin typeface="微软雅黑" panose="020B0503020204020204" pitchFamily="34" charset="-122"/>
                <a:ea typeface="微软雅黑" panose="020B0503020204020204" pitchFamily="34" charset="-122"/>
              </a:rPr>
              <a:t>行业智能问答</a:t>
            </a:r>
          </a:p>
        </p:txBody>
      </p:sp>
      <p:sp>
        <p:nvSpPr>
          <p:cNvPr id="25" name="TextBox 24"/>
          <p:cNvSpPr txBox="1"/>
          <p:nvPr/>
        </p:nvSpPr>
        <p:spPr>
          <a:xfrm>
            <a:off x="209936" y="2105794"/>
            <a:ext cx="1231248"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业务需求</a:t>
            </a:r>
          </a:p>
        </p:txBody>
      </p:sp>
      <p:sp>
        <p:nvSpPr>
          <p:cNvPr id="49" name="TextBox 48"/>
          <p:cNvSpPr txBox="1"/>
          <p:nvPr/>
        </p:nvSpPr>
        <p:spPr>
          <a:xfrm>
            <a:off x="221366" y="3305268"/>
            <a:ext cx="1231248"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技术方案</a:t>
            </a:r>
          </a:p>
        </p:txBody>
      </p:sp>
      <p:sp>
        <p:nvSpPr>
          <p:cNvPr id="50" name="TextBox 49"/>
          <p:cNvSpPr txBox="1"/>
          <p:nvPr/>
        </p:nvSpPr>
        <p:spPr>
          <a:xfrm>
            <a:off x="241916" y="4530265"/>
            <a:ext cx="1231248"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数据挑战</a:t>
            </a:r>
          </a:p>
        </p:txBody>
      </p:sp>
      <p:sp>
        <p:nvSpPr>
          <p:cNvPr id="26" name="上箭头 25"/>
          <p:cNvSpPr/>
          <p:nvPr/>
        </p:nvSpPr>
        <p:spPr>
          <a:xfrm>
            <a:off x="491387" y="2421882"/>
            <a:ext cx="360040" cy="792488"/>
          </a:xfrm>
          <a:prstGeom prst="upArrow">
            <a:avLst/>
          </a:prstGeom>
          <a:gradFill flip="none" rotWithShape="1">
            <a:gsLst>
              <a:gs pos="0">
                <a:srgbClr val="DDEBCF"/>
              </a:gs>
              <a:gs pos="50000">
                <a:srgbClr val="9CB86E"/>
              </a:gs>
              <a:gs pos="100000">
                <a:srgbClr val="156B1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atin typeface="微软雅黑" panose="020B0503020204020204" pitchFamily="34" charset="-122"/>
              <a:ea typeface="微软雅黑" panose="020B0503020204020204" pitchFamily="34" charset="-122"/>
            </a:endParaRPr>
          </a:p>
        </p:txBody>
      </p:sp>
      <p:sp>
        <p:nvSpPr>
          <p:cNvPr id="53" name="上箭头 52"/>
          <p:cNvSpPr/>
          <p:nvPr/>
        </p:nvSpPr>
        <p:spPr>
          <a:xfrm>
            <a:off x="491387" y="3638149"/>
            <a:ext cx="360040" cy="792488"/>
          </a:xfrm>
          <a:prstGeom prst="upArrow">
            <a:avLst/>
          </a:prstGeom>
          <a:gradFill flip="none" rotWithShape="1">
            <a:gsLst>
              <a:gs pos="0">
                <a:srgbClr val="DDEBCF"/>
              </a:gs>
              <a:gs pos="50000">
                <a:srgbClr val="9CB86E"/>
              </a:gs>
              <a:gs pos="100000">
                <a:srgbClr val="156B1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idx="4294967295"/>
          </p:nvPr>
        </p:nvSpPr>
        <p:spPr>
          <a:xfrm>
            <a:off x="407284" y="837315"/>
            <a:ext cx="8229600" cy="571500"/>
          </a:xfrm>
        </p:spPr>
        <p:txBody>
          <a:bodyPr>
            <a:normAutofit fontScale="90000"/>
          </a:bodyPr>
          <a:lstStyle/>
          <a:p>
            <a:r>
              <a:rPr lang="zh-CN" altLang="en-US" dirty="0"/>
              <a:t>知识图谱助力企业商业智能</a:t>
            </a:r>
          </a:p>
        </p:txBody>
      </p:sp>
    </p:spTree>
    <p:extLst>
      <p:ext uri="{BB962C8B-B14F-4D97-AF65-F5344CB8AC3E}">
        <p14:creationId xmlns:p14="http://schemas.microsoft.com/office/powerpoint/2010/main" val="2302362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928" y="1303282"/>
            <a:ext cx="9149928" cy="4092019"/>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endParaRPr lang="en-US" altLang="zh-CN" sz="2800" kern="0" dirty="0" smtClean="0"/>
          </a:p>
          <a:p>
            <a:pPr lvl="1">
              <a:lnSpc>
                <a:spcPct val="120000"/>
              </a:lnSpc>
              <a:spcBef>
                <a:spcPts val="150"/>
              </a:spcBef>
              <a:spcAft>
                <a:spcPts val="150"/>
              </a:spcAft>
              <a:buClr>
                <a:schemeClr val="hlink"/>
              </a:buClr>
              <a:buFont typeface="Wingdings" panose="05000000000000000000" pitchFamily="2" charset="2"/>
              <a:buChar char="ü"/>
            </a:pPr>
            <a:r>
              <a:rPr lang="zh-CN" altLang="en-US" sz="2400" dirty="0" smtClean="0">
                <a:solidFill>
                  <a:schemeClr val="tx1"/>
                </a:solidFill>
                <a:latin typeface="Arial" charset="0"/>
                <a:ea typeface="宋体" pitchFamily="2" charset="-122"/>
              </a:rPr>
              <a:t>翻硬币</a:t>
            </a:r>
            <a:r>
              <a:rPr lang="zh-CN" altLang="zh-CN" sz="2400" b="1" dirty="0" smtClean="0">
                <a:latin typeface="宋体" panose="02010600030101010101" pitchFamily="2" charset="-122"/>
              </a:rPr>
              <a:t>问题</a:t>
            </a:r>
            <a:r>
              <a:rPr lang="zh-CN" altLang="zh-CN" sz="2400" b="1" dirty="0">
                <a:latin typeface="宋体" panose="02010600030101010101" pitchFamily="2" charset="-122"/>
              </a:rPr>
              <a:t>的解</a:t>
            </a:r>
            <a:r>
              <a:rPr lang="zh-CN" altLang="zh-CN" sz="2400" b="1" dirty="0">
                <a:solidFill>
                  <a:srgbClr val="0000FF"/>
                </a:solidFill>
                <a:latin typeface="宋体" panose="02010600030101010101" pitchFamily="2" charset="-122"/>
              </a:rPr>
              <a:t>就是从初始状态到目标状态所用算符构成的序列</a:t>
            </a:r>
            <a:r>
              <a:rPr lang="zh-CN" altLang="en-US" sz="2400" dirty="0" smtClean="0">
                <a:solidFill>
                  <a:schemeClr val="tx1"/>
                </a:solidFill>
                <a:latin typeface="Arial" charset="0"/>
                <a:ea typeface="宋体" pitchFamily="2" charset="-122"/>
              </a:rPr>
              <a:t>。</a:t>
            </a:r>
            <a:endParaRPr lang="en-US" altLang="zh-CN" sz="2800" b="1" kern="0" dirty="0" smtClean="0">
              <a:latin typeface="Times New Roman" panose="02020603050405020304" pitchFamily="18" charset="0"/>
              <a:ea typeface="宋体" panose="02010600030101010101" pitchFamily="2" charset="-122"/>
            </a:endParaRPr>
          </a:p>
          <a:p>
            <a:endParaRPr lang="en-US" altLang="zh-CN" sz="2800" b="1" kern="0" dirty="0" smtClean="0">
              <a:latin typeface="Times New Roman" panose="02020603050405020304" pitchFamily="18" charset="0"/>
              <a:ea typeface="宋体" panose="02010600030101010101" pitchFamily="2" charset="-122"/>
            </a:endParaRPr>
          </a:p>
          <a:p>
            <a:endParaRPr lang="en-US" altLang="zh-CN" sz="2800" b="1" kern="0" dirty="0" smtClean="0">
              <a:latin typeface="Times New Roman" panose="02020603050405020304" pitchFamily="18" charset="0"/>
              <a:ea typeface="宋体" panose="02010600030101010101" pitchFamily="2" charset="-122"/>
            </a:endParaRPr>
          </a:p>
          <a:p>
            <a:endParaRPr lang="en-US" altLang="zh-CN" sz="2800" b="1" kern="0" dirty="0" smtClean="0">
              <a:latin typeface="Times New Roman" panose="02020603050405020304" pitchFamily="18" charset="0"/>
              <a:ea typeface="宋体" panose="02010600030101010101" pitchFamily="2" charset="-122"/>
            </a:endParaRPr>
          </a:p>
          <a:p>
            <a:pPr marL="0" indent="0">
              <a:buFont typeface="Wingdings" pitchFamily="2" charset="2"/>
              <a:buNone/>
            </a:pPr>
            <a:endParaRPr lang="en-US" altLang="zh-CN" sz="2800" b="1" kern="0" dirty="0">
              <a:latin typeface="Times New Roman" panose="02020603050405020304" pitchFamily="18" charset="0"/>
              <a:ea typeface="宋体" panose="02010600030101010101" pitchFamily="2" charset="-122"/>
            </a:endParaRPr>
          </a:p>
        </p:txBody>
      </p:sp>
      <p:grpSp>
        <p:nvGrpSpPr>
          <p:cNvPr id="6" name="Group 14"/>
          <p:cNvGrpSpPr>
            <a:grpSpLocks/>
          </p:cNvGrpSpPr>
          <p:nvPr/>
        </p:nvGrpSpPr>
        <p:grpSpPr bwMode="auto">
          <a:xfrm>
            <a:off x="784498" y="3349291"/>
            <a:ext cx="8229037" cy="790308"/>
            <a:chOff x="432" y="3408"/>
            <a:chExt cx="4704" cy="528"/>
          </a:xfrm>
        </p:grpSpPr>
        <p:sp>
          <p:nvSpPr>
            <p:cNvPr id="7" name="Rectangle 15"/>
            <p:cNvSpPr>
              <a:spLocks noChangeArrowheads="1"/>
            </p:cNvSpPr>
            <p:nvPr/>
          </p:nvSpPr>
          <p:spPr bwMode="auto">
            <a:xfrm>
              <a:off x="432" y="3408"/>
              <a:ext cx="720" cy="528"/>
            </a:xfrm>
            <a:prstGeom prst="rect">
              <a:avLst/>
            </a:prstGeom>
            <a:gradFill rotWithShape="0">
              <a:gsLst>
                <a:gs pos="0">
                  <a:srgbClr val="CCCCFF"/>
                </a:gs>
                <a:gs pos="50000">
                  <a:srgbClr val="FFFFFF"/>
                </a:gs>
                <a:gs pos="100000">
                  <a:srgbClr val="CCCCFF"/>
                </a:gs>
              </a:gsLst>
              <a:lin ang="5400000" scaled="1"/>
            </a:gra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667" dirty="0" smtClean="0">
                  <a:solidFill>
                    <a:srgbClr val="FF0000"/>
                  </a:solidFill>
                  <a:latin typeface="Times New Roman" panose="02020603050405020304" pitchFamily="18" charset="0"/>
                  <a:ea typeface="宋体" panose="02010600030101010101" pitchFamily="2" charset="-122"/>
                </a:rPr>
                <a:t>初始</a:t>
              </a:r>
              <a:endParaRPr lang="en-US" altLang="zh-CN" sz="2667" dirty="0" smtClean="0">
                <a:solidFill>
                  <a:srgbClr val="FF0000"/>
                </a:solidFill>
                <a:latin typeface="Times New Roman" panose="02020603050405020304" pitchFamily="18" charset="0"/>
                <a:ea typeface="宋体" panose="02010600030101010101" pitchFamily="2" charset="-122"/>
              </a:endParaRPr>
            </a:p>
            <a:p>
              <a:pPr algn="ctr"/>
              <a:r>
                <a:rPr lang="zh-CN" altLang="en-US" sz="2667" dirty="0" smtClean="0">
                  <a:solidFill>
                    <a:srgbClr val="FF0000"/>
                  </a:solidFill>
                  <a:latin typeface="Times New Roman" panose="02020603050405020304" pitchFamily="18" charset="0"/>
                  <a:ea typeface="宋体" panose="02010600030101010101" pitchFamily="2" charset="-122"/>
                </a:rPr>
                <a:t>状态</a:t>
              </a:r>
              <a:endParaRPr lang="en-US" altLang="zh-CN" sz="2667" dirty="0">
                <a:solidFill>
                  <a:srgbClr val="FF0000"/>
                </a:solidFill>
                <a:latin typeface="Times New Roman" panose="02020603050405020304" pitchFamily="18" charset="0"/>
                <a:ea typeface="宋体" panose="02010600030101010101" pitchFamily="2" charset="-122"/>
              </a:endParaRPr>
            </a:p>
          </p:txBody>
        </p:sp>
        <p:sp>
          <p:nvSpPr>
            <p:cNvPr id="8" name="Rectangle 16"/>
            <p:cNvSpPr>
              <a:spLocks noChangeArrowheads="1"/>
            </p:cNvSpPr>
            <p:nvPr/>
          </p:nvSpPr>
          <p:spPr bwMode="auto">
            <a:xfrm>
              <a:off x="1632" y="3408"/>
              <a:ext cx="720" cy="528"/>
            </a:xfrm>
            <a:prstGeom prst="rect">
              <a:avLst/>
            </a:prstGeom>
            <a:gradFill rotWithShape="0">
              <a:gsLst>
                <a:gs pos="0">
                  <a:srgbClr val="CCCCFF"/>
                </a:gs>
                <a:gs pos="50000">
                  <a:srgbClr val="FFFFFF"/>
                </a:gs>
                <a:gs pos="100000">
                  <a:srgbClr val="CCCCFF"/>
                </a:gs>
              </a:gsLst>
              <a:lin ang="5400000" scaled="1"/>
            </a:gra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667" dirty="0" smtClean="0">
                  <a:solidFill>
                    <a:srgbClr val="660066"/>
                  </a:solidFill>
                  <a:latin typeface="Times New Roman" panose="02020603050405020304" pitchFamily="18" charset="0"/>
                  <a:ea typeface="宋体" panose="02010600030101010101" pitchFamily="2" charset="-122"/>
                </a:rPr>
                <a:t>中间</a:t>
              </a:r>
              <a:endParaRPr lang="en-US" altLang="zh-CN" sz="2667" dirty="0" smtClean="0">
                <a:solidFill>
                  <a:srgbClr val="660066"/>
                </a:solidFill>
                <a:latin typeface="Times New Roman" panose="02020603050405020304" pitchFamily="18" charset="0"/>
                <a:ea typeface="宋体" panose="02010600030101010101" pitchFamily="2" charset="-122"/>
              </a:endParaRPr>
            </a:p>
            <a:p>
              <a:pPr algn="ctr"/>
              <a:r>
                <a:rPr lang="zh-CN" altLang="en-US" sz="2667" dirty="0" smtClean="0">
                  <a:solidFill>
                    <a:srgbClr val="660066"/>
                  </a:solidFill>
                  <a:latin typeface="Times New Roman" panose="02020603050405020304" pitchFamily="18" charset="0"/>
                  <a:ea typeface="宋体" panose="02010600030101010101" pitchFamily="2" charset="-122"/>
                </a:rPr>
                <a:t>状态</a:t>
              </a:r>
              <a:r>
                <a:rPr lang="en-US" altLang="zh-CN" sz="2667" dirty="0" smtClean="0">
                  <a:solidFill>
                    <a:srgbClr val="660066"/>
                  </a:solidFill>
                  <a:latin typeface="Times New Roman" panose="02020603050405020304" pitchFamily="18" charset="0"/>
                  <a:ea typeface="宋体" panose="02010600030101010101" pitchFamily="2" charset="-122"/>
                </a:rPr>
                <a:t>1</a:t>
              </a:r>
              <a:endParaRPr lang="en-US" altLang="zh-CN" sz="2667" dirty="0">
                <a:solidFill>
                  <a:srgbClr val="660066"/>
                </a:solidFill>
                <a:latin typeface="Times New Roman" panose="02020603050405020304" pitchFamily="18" charset="0"/>
                <a:ea typeface="宋体" panose="02010600030101010101" pitchFamily="2" charset="-122"/>
              </a:endParaRPr>
            </a:p>
          </p:txBody>
        </p:sp>
        <p:sp>
          <p:nvSpPr>
            <p:cNvPr id="9" name="Rectangle 17"/>
            <p:cNvSpPr>
              <a:spLocks noChangeArrowheads="1"/>
            </p:cNvSpPr>
            <p:nvPr/>
          </p:nvSpPr>
          <p:spPr bwMode="auto">
            <a:xfrm>
              <a:off x="2640" y="3408"/>
              <a:ext cx="720" cy="528"/>
            </a:xfrm>
            <a:prstGeom prst="rect">
              <a:avLst/>
            </a:prstGeom>
            <a:gradFill rotWithShape="0">
              <a:gsLst>
                <a:gs pos="0">
                  <a:srgbClr val="CCCCFF"/>
                </a:gs>
                <a:gs pos="50000">
                  <a:srgbClr val="FFFFFF"/>
                </a:gs>
                <a:gs pos="100000">
                  <a:srgbClr val="CCCCFF"/>
                </a:gs>
              </a:gsLst>
              <a:lin ang="5400000" scaled="1"/>
            </a:gra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667" dirty="0" smtClean="0">
                  <a:solidFill>
                    <a:srgbClr val="660066"/>
                  </a:solidFill>
                  <a:latin typeface="Times New Roman" panose="02020603050405020304" pitchFamily="18" charset="0"/>
                  <a:ea typeface="宋体" panose="02010600030101010101" pitchFamily="2" charset="-122"/>
                </a:rPr>
                <a:t>中间</a:t>
              </a:r>
              <a:endParaRPr lang="en-US" altLang="zh-CN" sz="2667" dirty="0" smtClean="0">
                <a:solidFill>
                  <a:srgbClr val="660066"/>
                </a:solidFill>
                <a:latin typeface="Times New Roman" panose="02020603050405020304" pitchFamily="18" charset="0"/>
                <a:ea typeface="宋体" panose="02010600030101010101" pitchFamily="2" charset="-122"/>
              </a:endParaRPr>
            </a:p>
            <a:p>
              <a:pPr algn="ctr"/>
              <a:r>
                <a:rPr lang="zh-CN" altLang="en-US" sz="2667" dirty="0" smtClean="0">
                  <a:solidFill>
                    <a:srgbClr val="660066"/>
                  </a:solidFill>
                  <a:latin typeface="Times New Roman" panose="02020603050405020304" pitchFamily="18" charset="0"/>
                  <a:ea typeface="宋体" panose="02010600030101010101" pitchFamily="2" charset="-122"/>
                </a:rPr>
                <a:t>状态</a:t>
              </a:r>
              <a:r>
                <a:rPr lang="en-US" altLang="zh-CN" sz="2667" dirty="0" smtClean="0">
                  <a:solidFill>
                    <a:srgbClr val="660066"/>
                  </a:solidFill>
                  <a:latin typeface="Times New Roman" panose="02020603050405020304" pitchFamily="18" charset="0"/>
                  <a:ea typeface="宋体" panose="02010600030101010101" pitchFamily="2" charset="-122"/>
                </a:rPr>
                <a:t>2</a:t>
              </a:r>
              <a:endParaRPr lang="en-US" altLang="zh-CN" sz="2667" dirty="0">
                <a:solidFill>
                  <a:srgbClr val="660066"/>
                </a:solidFill>
                <a:latin typeface="Times New Roman" panose="02020603050405020304" pitchFamily="18" charset="0"/>
                <a:ea typeface="宋体" panose="02010600030101010101" pitchFamily="2" charset="-122"/>
              </a:endParaRPr>
            </a:p>
          </p:txBody>
        </p:sp>
        <p:sp>
          <p:nvSpPr>
            <p:cNvPr id="10" name="Rectangle 18"/>
            <p:cNvSpPr>
              <a:spLocks noChangeArrowheads="1"/>
            </p:cNvSpPr>
            <p:nvPr/>
          </p:nvSpPr>
          <p:spPr bwMode="auto">
            <a:xfrm>
              <a:off x="4416" y="3408"/>
              <a:ext cx="720" cy="528"/>
            </a:xfrm>
            <a:prstGeom prst="rect">
              <a:avLst/>
            </a:prstGeom>
            <a:gradFill rotWithShape="0">
              <a:gsLst>
                <a:gs pos="0">
                  <a:srgbClr val="CCCCFF"/>
                </a:gs>
                <a:gs pos="50000">
                  <a:srgbClr val="FFFFFF"/>
                </a:gs>
                <a:gs pos="100000">
                  <a:srgbClr val="CCCCFF"/>
                </a:gs>
              </a:gsLst>
              <a:lin ang="5400000" scaled="1"/>
            </a:gra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667" dirty="0" smtClean="0">
                  <a:solidFill>
                    <a:srgbClr val="FF0000"/>
                  </a:solidFill>
                  <a:latin typeface="Times New Roman" panose="02020603050405020304" pitchFamily="18" charset="0"/>
                  <a:ea typeface="宋体" panose="02010600030101010101" pitchFamily="2" charset="-122"/>
                </a:rPr>
                <a:t>目标</a:t>
              </a:r>
              <a:endParaRPr lang="en-US" altLang="zh-CN" sz="2667" dirty="0" smtClean="0">
                <a:solidFill>
                  <a:srgbClr val="FF0000"/>
                </a:solidFill>
                <a:latin typeface="Times New Roman" panose="02020603050405020304" pitchFamily="18" charset="0"/>
                <a:ea typeface="宋体" panose="02010600030101010101" pitchFamily="2" charset="-122"/>
              </a:endParaRPr>
            </a:p>
            <a:p>
              <a:pPr algn="ctr"/>
              <a:r>
                <a:rPr lang="zh-CN" altLang="en-US" sz="2667" dirty="0">
                  <a:solidFill>
                    <a:srgbClr val="FF0000"/>
                  </a:solidFill>
                  <a:latin typeface="Times New Roman" panose="02020603050405020304" pitchFamily="18" charset="0"/>
                  <a:ea typeface="宋体" panose="02010600030101010101" pitchFamily="2" charset="-122"/>
                </a:rPr>
                <a:t>状态</a:t>
              </a:r>
              <a:endParaRPr lang="en-US" altLang="zh-CN" sz="2667" dirty="0">
                <a:solidFill>
                  <a:srgbClr val="FF0000"/>
                </a:solidFill>
                <a:latin typeface="Times New Roman" panose="02020603050405020304" pitchFamily="18" charset="0"/>
                <a:ea typeface="宋体" panose="02010600030101010101" pitchFamily="2" charset="-122"/>
              </a:endParaRPr>
            </a:p>
          </p:txBody>
        </p:sp>
        <p:sp>
          <p:nvSpPr>
            <p:cNvPr id="11" name="Line 19"/>
            <p:cNvSpPr>
              <a:spLocks noChangeShapeType="1"/>
            </p:cNvSpPr>
            <p:nvPr/>
          </p:nvSpPr>
          <p:spPr bwMode="auto">
            <a:xfrm>
              <a:off x="1152" y="3696"/>
              <a:ext cx="480" cy="0"/>
            </a:xfrm>
            <a:prstGeom prst="line">
              <a:avLst/>
            </a:prstGeom>
            <a:no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a:p>
          </p:txBody>
        </p:sp>
        <p:sp>
          <p:nvSpPr>
            <p:cNvPr id="12" name="Line 20"/>
            <p:cNvSpPr>
              <a:spLocks noChangeShapeType="1"/>
            </p:cNvSpPr>
            <p:nvPr/>
          </p:nvSpPr>
          <p:spPr bwMode="auto">
            <a:xfrm>
              <a:off x="2352" y="3696"/>
              <a:ext cx="288" cy="0"/>
            </a:xfrm>
            <a:prstGeom prst="line">
              <a:avLst/>
            </a:prstGeom>
            <a:no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a:p>
          </p:txBody>
        </p:sp>
        <p:sp>
          <p:nvSpPr>
            <p:cNvPr id="13" name="Line 21"/>
            <p:cNvSpPr>
              <a:spLocks noChangeShapeType="1"/>
            </p:cNvSpPr>
            <p:nvPr/>
          </p:nvSpPr>
          <p:spPr bwMode="auto">
            <a:xfrm>
              <a:off x="3360" y="3696"/>
              <a:ext cx="288" cy="0"/>
            </a:xfrm>
            <a:prstGeom prst="line">
              <a:avLst/>
            </a:prstGeom>
            <a:no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a:p>
          </p:txBody>
        </p:sp>
        <p:sp>
          <p:nvSpPr>
            <p:cNvPr id="14" name="Line 22"/>
            <p:cNvSpPr>
              <a:spLocks noChangeShapeType="1"/>
            </p:cNvSpPr>
            <p:nvPr/>
          </p:nvSpPr>
          <p:spPr bwMode="auto">
            <a:xfrm>
              <a:off x="4128" y="3696"/>
              <a:ext cx="288" cy="0"/>
            </a:xfrm>
            <a:prstGeom prst="line">
              <a:avLst/>
            </a:prstGeom>
            <a:no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a:p>
          </p:txBody>
        </p:sp>
        <p:sp>
          <p:nvSpPr>
            <p:cNvPr id="15" name="Line 23"/>
            <p:cNvSpPr>
              <a:spLocks noChangeShapeType="1"/>
            </p:cNvSpPr>
            <p:nvPr/>
          </p:nvSpPr>
          <p:spPr bwMode="auto">
            <a:xfrm>
              <a:off x="3744" y="3696"/>
              <a:ext cx="288" cy="0"/>
            </a:xfrm>
            <a:prstGeom prst="line">
              <a:avLst/>
            </a:prstGeom>
            <a:noFill/>
            <a:ln w="28575">
              <a:solidFill>
                <a:srgbClr val="FF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a:p>
          </p:txBody>
        </p:sp>
      </p:grpSp>
      <p:sp>
        <p:nvSpPr>
          <p:cNvPr id="16" name="Rectangle 24"/>
          <p:cNvSpPr>
            <a:spLocks noChangeArrowheads="1"/>
          </p:cNvSpPr>
          <p:nvPr/>
        </p:nvSpPr>
        <p:spPr bwMode="auto">
          <a:xfrm>
            <a:off x="756676" y="5103457"/>
            <a:ext cx="7853432" cy="66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733" dirty="0">
                <a:solidFill>
                  <a:schemeClr val="hlink"/>
                </a:solidFill>
                <a:ea typeface="华文行楷" panose="02010800040101010101" pitchFamily="2" charset="-122"/>
              </a:rPr>
              <a:t>问题求解过程实际上是一个搜索过程</a:t>
            </a:r>
          </a:p>
        </p:txBody>
      </p:sp>
      <p:sp>
        <p:nvSpPr>
          <p:cNvPr id="17" name="标题 1"/>
          <p:cNvSpPr txBox="1">
            <a:spLocks/>
          </p:cNvSpPr>
          <p:nvPr/>
        </p:nvSpPr>
        <p:spPr>
          <a:xfrm>
            <a:off x="2982524" y="737876"/>
            <a:ext cx="3832987" cy="857250"/>
          </a:xfrm>
          <a:prstGeom prst="rect">
            <a:avLst/>
          </a:prstGeom>
        </p:spPr>
        <p:txBody>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r>
              <a:rPr lang="zh-CN" altLang="en-US" sz="4000" b="1" kern="0" dirty="0" smtClean="0">
                <a:solidFill>
                  <a:schemeClr val="tx1"/>
                </a:solidFill>
                <a:effectLst/>
                <a:latin typeface="宋体" panose="02010600030101010101" pitchFamily="2" charset="-122"/>
                <a:ea typeface="宋体" panose="02010600030101010101" pitchFamily="2" charset="-122"/>
              </a:rPr>
              <a:t>问题</a:t>
            </a:r>
            <a:r>
              <a:rPr lang="zh-CN" altLang="en-US" sz="4000" b="1" kern="0" dirty="0">
                <a:solidFill>
                  <a:schemeClr val="tx1"/>
                </a:solidFill>
                <a:effectLst/>
                <a:latin typeface="宋体" panose="02010600030101010101" pitchFamily="2" charset="-122"/>
                <a:ea typeface="宋体" panose="02010600030101010101" pitchFamily="2" charset="-122"/>
              </a:rPr>
              <a:t>求解</a:t>
            </a:r>
            <a:r>
              <a:rPr lang="en-US" altLang="zh-CN" sz="4000" b="1" kern="0" dirty="0" smtClean="0">
                <a:effectLst/>
                <a:latin typeface="宋体" panose="02010600030101010101" pitchFamily="2" charset="-122"/>
                <a:ea typeface="宋体" panose="02010600030101010101" pitchFamily="2" charset="-122"/>
              </a:rPr>
              <a:t>-</a:t>
            </a:r>
            <a:r>
              <a:rPr lang="zh-CN" altLang="en-US" sz="4000" b="1" kern="0" dirty="0" smtClean="0">
                <a:effectLst/>
                <a:latin typeface="宋体" panose="02010600030101010101" pitchFamily="2" charset="-122"/>
                <a:ea typeface="宋体" panose="02010600030101010101" pitchFamily="2" charset="-122"/>
              </a:rPr>
              <a:t>搜索</a:t>
            </a:r>
            <a:endParaRPr lang="zh-CN" altLang="en-US" sz="4000" b="1" kern="0" dirty="0">
              <a:effectLst/>
            </a:endParaRPr>
          </a:p>
        </p:txBody>
      </p:sp>
    </p:spTree>
    <p:extLst>
      <p:ext uri="{BB962C8B-B14F-4D97-AF65-F5344CB8AC3E}">
        <p14:creationId xmlns:p14="http://schemas.microsoft.com/office/powerpoint/2010/main" val="1673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504538" y="884220"/>
            <a:ext cx="8229600" cy="571500"/>
          </a:xfrm>
        </p:spPr>
        <p:txBody>
          <a:bodyPr>
            <a:normAutofit fontScale="90000"/>
          </a:bodyPr>
          <a:lstStyle/>
          <a:p>
            <a:r>
              <a:rPr lang="zh-CN" altLang="en-US" dirty="0"/>
              <a:t>通用知识图谱 </a:t>
            </a:r>
            <a:r>
              <a:rPr lang="en-US" altLang="zh-CN" dirty="0"/>
              <a:t>+ </a:t>
            </a:r>
            <a:r>
              <a:rPr lang="zh-CN" altLang="en-US" dirty="0"/>
              <a:t>行业知识图谱</a:t>
            </a:r>
          </a:p>
        </p:txBody>
      </p:sp>
      <p:sp>
        <p:nvSpPr>
          <p:cNvPr id="3" name="内容占位符 2"/>
          <p:cNvSpPr>
            <a:spLocks noGrp="1"/>
          </p:cNvSpPr>
          <p:nvPr>
            <p:ph idx="4294967295"/>
          </p:nvPr>
        </p:nvSpPr>
        <p:spPr>
          <a:xfrm>
            <a:off x="178339" y="1876934"/>
            <a:ext cx="8675688" cy="541338"/>
          </a:xfrm>
        </p:spPr>
        <p:txBody>
          <a:bodyPr>
            <a:noAutofit/>
          </a:bodyPr>
          <a:lstStyle/>
          <a:p>
            <a:pPr>
              <a:buClr>
                <a:srgbClr val="92D050"/>
              </a:buClr>
              <a:buFont typeface="Wingdings" pitchFamily="2" charset="2"/>
              <a:buChar char="l"/>
            </a:pPr>
            <a:r>
              <a:rPr lang="zh-CN" altLang="en-US" sz="1650" dirty="0">
                <a:latin typeface="微软雅黑" pitchFamily="34" charset="-122"/>
                <a:ea typeface="微软雅黑" pitchFamily="34" charset="-122"/>
              </a:rPr>
              <a:t> 通用知识图谱的广度，行业知识图谱的深度，</a:t>
            </a:r>
            <a:r>
              <a:rPr lang="zh-CN" altLang="en-US" sz="1650" dirty="0">
                <a:solidFill>
                  <a:srgbClr val="92D050"/>
                </a:solidFill>
                <a:latin typeface="微软雅黑" pitchFamily="34" charset="-122"/>
                <a:ea typeface="微软雅黑" pitchFamily="34" charset="-122"/>
              </a:rPr>
              <a:t>相互补充</a:t>
            </a:r>
            <a:r>
              <a:rPr lang="zh-CN" altLang="en-US" sz="1650" dirty="0">
                <a:latin typeface="微软雅黑" pitchFamily="34" charset="-122"/>
                <a:ea typeface="微软雅黑" pitchFamily="34" charset="-122"/>
              </a:rPr>
              <a:t>，形成更加完善的知识图谱</a:t>
            </a:r>
            <a:br>
              <a:rPr lang="zh-CN" altLang="en-US" sz="1650" dirty="0">
                <a:latin typeface="微软雅黑" pitchFamily="34" charset="-122"/>
                <a:ea typeface="微软雅黑" pitchFamily="34" charset="-122"/>
              </a:rPr>
            </a:br>
            <a:endParaRPr lang="zh-CN" altLang="en-US" sz="1650" dirty="0">
              <a:latin typeface="微软雅黑" pitchFamily="34" charset="-122"/>
              <a:ea typeface="微软雅黑" pitchFamily="34" charset="-122"/>
            </a:endParaRPr>
          </a:p>
        </p:txBody>
      </p:sp>
      <p:sp>
        <p:nvSpPr>
          <p:cNvPr id="4" name="TextBox 3"/>
          <p:cNvSpPr txBox="1"/>
          <p:nvPr/>
        </p:nvSpPr>
        <p:spPr>
          <a:xfrm>
            <a:off x="175704" y="2294875"/>
            <a:ext cx="8076757" cy="1061829"/>
          </a:xfrm>
          <a:prstGeom prst="rect">
            <a:avLst/>
          </a:prstGeom>
          <a:noFill/>
        </p:spPr>
        <p:txBody>
          <a:bodyPr wrap="square" rtlCol="0">
            <a:spAutoFit/>
          </a:bodyPr>
          <a:lstStyle/>
          <a:p>
            <a:pPr marL="257175" indent="-257175">
              <a:spcBef>
                <a:spcPct val="20000"/>
              </a:spcBef>
              <a:buClr>
                <a:srgbClr val="92D050"/>
              </a:buClr>
              <a:buFont typeface="Wingdings" pitchFamily="2" charset="2"/>
              <a:buChar char="l"/>
            </a:pPr>
            <a:r>
              <a:rPr lang="zh-CN" altLang="en-US" sz="1650" dirty="0">
                <a:latin typeface="微软雅黑" pitchFamily="34" charset="-122"/>
                <a:ea typeface="微软雅黑" pitchFamily="34" charset="-122"/>
              </a:rPr>
              <a:t>通用知识图谱中的知识，可以作为行业知识图谱构建的基础；而构建的行业知识图谱，再融合到通用知识图谱中</a:t>
            </a:r>
            <a:br>
              <a:rPr lang="zh-CN" altLang="en-US" sz="1650" dirty="0">
                <a:latin typeface="微软雅黑" pitchFamily="34" charset="-122"/>
                <a:ea typeface="微软雅黑" pitchFamily="34" charset="-122"/>
              </a:rPr>
            </a:br>
            <a:endParaRPr lang="zh-CN" altLang="en-US" sz="1650" dirty="0">
              <a:latin typeface="微软雅黑" pitchFamily="34" charset="-122"/>
              <a:ea typeface="微软雅黑" pitchFamily="34" charset="-122"/>
            </a:endParaRPr>
          </a:p>
          <a:p>
            <a:endParaRPr lang="zh-CN" altLang="en-US" sz="135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72" y="3022956"/>
            <a:ext cx="7058832" cy="279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7888" y="3243270"/>
            <a:ext cx="216024" cy="1061829"/>
          </a:xfrm>
          <a:prstGeom prst="rect">
            <a:avLst/>
          </a:prstGeom>
          <a:solidFill>
            <a:schemeClr val="bg1"/>
          </a:solidFill>
        </p:spPr>
        <p:txBody>
          <a:bodyPr wrap="square" rtlCol="0">
            <a:spAutoFit/>
          </a:bodyPr>
          <a:lstStyle/>
          <a:p>
            <a:r>
              <a:rPr lang="zh-CN" altLang="en-US" sz="1050" b="1" dirty="0"/>
              <a:t>通用知识图谱</a:t>
            </a:r>
          </a:p>
        </p:txBody>
      </p:sp>
      <p:sp>
        <p:nvSpPr>
          <p:cNvPr id="9" name="TextBox 8"/>
          <p:cNvSpPr txBox="1"/>
          <p:nvPr/>
        </p:nvSpPr>
        <p:spPr>
          <a:xfrm>
            <a:off x="997888" y="4697143"/>
            <a:ext cx="216024" cy="1061829"/>
          </a:xfrm>
          <a:prstGeom prst="rect">
            <a:avLst/>
          </a:prstGeom>
          <a:solidFill>
            <a:schemeClr val="bg1"/>
          </a:solidFill>
        </p:spPr>
        <p:txBody>
          <a:bodyPr wrap="square" rtlCol="0">
            <a:spAutoFit/>
          </a:bodyPr>
          <a:lstStyle/>
          <a:p>
            <a:r>
              <a:rPr lang="zh-CN" altLang="en-US" sz="1050" b="1" dirty="0"/>
              <a:t>行业知识图谱</a:t>
            </a:r>
          </a:p>
        </p:txBody>
      </p:sp>
      <p:sp>
        <p:nvSpPr>
          <p:cNvPr id="8" name="椭圆 7"/>
          <p:cNvSpPr/>
          <p:nvPr/>
        </p:nvSpPr>
        <p:spPr>
          <a:xfrm>
            <a:off x="4208338" y="3357452"/>
            <a:ext cx="615690" cy="4478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825" dirty="0"/>
          </a:p>
        </p:txBody>
      </p:sp>
      <p:sp>
        <p:nvSpPr>
          <p:cNvPr id="10" name="TextBox 9"/>
          <p:cNvSpPr txBox="1"/>
          <p:nvPr/>
        </p:nvSpPr>
        <p:spPr>
          <a:xfrm>
            <a:off x="4208339" y="3416394"/>
            <a:ext cx="821998" cy="369332"/>
          </a:xfrm>
          <a:prstGeom prst="rect">
            <a:avLst/>
          </a:prstGeom>
          <a:noFill/>
        </p:spPr>
        <p:txBody>
          <a:bodyPr wrap="square" rtlCol="0">
            <a:spAutoFit/>
          </a:bodyPr>
          <a:lstStyle/>
          <a:p>
            <a:r>
              <a:rPr lang="zh-CN" altLang="en-US" sz="900" b="1" dirty="0">
                <a:solidFill>
                  <a:schemeClr val="bg1"/>
                </a:solidFill>
              </a:rPr>
              <a:t>通用知</a:t>
            </a:r>
            <a:endParaRPr lang="en-US" altLang="zh-CN" sz="900" b="1" dirty="0">
              <a:solidFill>
                <a:schemeClr val="bg1"/>
              </a:solidFill>
            </a:endParaRPr>
          </a:p>
          <a:p>
            <a:r>
              <a:rPr lang="zh-CN" altLang="en-US" sz="900" b="1" dirty="0">
                <a:solidFill>
                  <a:schemeClr val="bg1"/>
                </a:solidFill>
              </a:rPr>
              <a:t>识图谱</a:t>
            </a:r>
          </a:p>
        </p:txBody>
      </p:sp>
      <p:grpSp>
        <p:nvGrpSpPr>
          <p:cNvPr id="13" name="组合 12"/>
          <p:cNvGrpSpPr/>
          <p:nvPr/>
        </p:nvGrpSpPr>
        <p:grpSpPr>
          <a:xfrm>
            <a:off x="2201048" y="5054497"/>
            <a:ext cx="648072" cy="324036"/>
            <a:chOff x="2246768" y="5489649"/>
            <a:chExt cx="648072" cy="432048"/>
          </a:xfrm>
        </p:grpSpPr>
        <p:sp>
          <p:nvSpPr>
            <p:cNvPr id="11" name="椭圆 10"/>
            <p:cNvSpPr/>
            <p:nvPr/>
          </p:nvSpPr>
          <p:spPr>
            <a:xfrm>
              <a:off x="2302436" y="5489649"/>
              <a:ext cx="432048" cy="432048"/>
            </a:xfrm>
            <a:prstGeom prst="ellipse">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12" name="TextBox 11"/>
            <p:cNvSpPr txBox="1"/>
            <p:nvPr/>
          </p:nvSpPr>
          <p:spPr>
            <a:xfrm>
              <a:off x="2246768" y="5567172"/>
              <a:ext cx="648072" cy="307776"/>
            </a:xfrm>
            <a:prstGeom prst="rect">
              <a:avLst/>
            </a:prstGeom>
            <a:noFill/>
          </p:spPr>
          <p:txBody>
            <a:bodyPr wrap="square" rtlCol="0">
              <a:spAutoFit/>
            </a:bodyPr>
            <a:lstStyle/>
            <a:p>
              <a:r>
                <a:rPr lang="zh-CN" altLang="en-US" sz="900" b="1" dirty="0">
                  <a:solidFill>
                    <a:schemeClr val="bg1"/>
                  </a:solidFill>
                </a:rPr>
                <a:t>创投</a:t>
              </a:r>
            </a:p>
          </p:txBody>
        </p:sp>
      </p:grpSp>
      <p:grpSp>
        <p:nvGrpSpPr>
          <p:cNvPr id="16" name="组合 15"/>
          <p:cNvGrpSpPr/>
          <p:nvPr/>
        </p:nvGrpSpPr>
        <p:grpSpPr>
          <a:xfrm>
            <a:off x="6601036" y="5041920"/>
            <a:ext cx="648072" cy="324036"/>
            <a:chOff x="2234920" y="5489649"/>
            <a:chExt cx="648072" cy="432048"/>
          </a:xfrm>
        </p:grpSpPr>
        <p:sp>
          <p:nvSpPr>
            <p:cNvPr id="17" name="椭圆 16"/>
            <p:cNvSpPr/>
            <p:nvPr/>
          </p:nvSpPr>
          <p:spPr>
            <a:xfrm>
              <a:off x="2302436" y="5489649"/>
              <a:ext cx="432048" cy="432048"/>
            </a:xfrm>
            <a:prstGeom prst="ellipse">
              <a:avLst/>
            </a:prstGeom>
            <a:solidFill>
              <a:srgbClr val="27898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350"/>
            </a:p>
          </p:txBody>
        </p:sp>
        <p:sp>
          <p:nvSpPr>
            <p:cNvPr id="18" name="TextBox 17"/>
            <p:cNvSpPr txBox="1"/>
            <p:nvPr/>
          </p:nvSpPr>
          <p:spPr>
            <a:xfrm>
              <a:off x="2234920" y="5550408"/>
              <a:ext cx="648072" cy="307776"/>
            </a:xfrm>
            <a:prstGeom prst="rect">
              <a:avLst/>
            </a:prstGeom>
            <a:noFill/>
          </p:spPr>
          <p:txBody>
            <a:bodyPr wrap="square" rtlCol="0">
              <a:spAutoFit/>
            </a:bodyPr>
            <a:lstStyle/>
            <a:p>
              <a:r>
                <a:rPr lang="zh-CN" altLang="en-US" sz="900" b="1" dirty="0">
                  <a:solidFill>
                    <a:schemeClr val="bg1"/>
                  </a:solidFill>
                </a:rPr>
                <a:t>专利</a:t>
              </a:r>
            </a:p>
          </p:txBody>
        </p:sp>
      </p:grpSp>
    </p:spTree>
    <p:extLst>
      <p:ext uri="{BB962C8B-B14F-4D97-AF65-F5344CB8AC3E}">
        <p14:creationId xmlns:p14="http://schemas.microsoft.com/office/powerpoint/2010/main" val="9043735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13" y="980728"/>
            <a:ext cx="8892480" cy="1678536"/>
          </a:xfrm>
          <a:prstGeom prst="rect">
            <a:avLst/>
          </a:prstGeom>
        </p:spPr>
        <p:txBody>
          <a:bodyPr wrap="square">
            <a:spAutoFit/>
          </a:bodyPr>
          <a:lstStyle/>
          <a:p>
            <a:pPr lvl="1" indent="-342900">
              <a:lnSpc>
                <a:spcPct val="120000"/>
              </a:lnSpc>
              <a:spcAft>
                <a:spcPct val="20000"/>
              </a:spcAft>
              <a:buClr>
                <a:schemeClr val="hlink"/>
              </a:buClr>
              <a:buFont typeface="Wingdings" panose="05000000000000000000" pitchFamily="2" charset="2"/>
              <a:buChar char="ü"/>
            </a:pPr>
            <a:r>
              <a:rPr lang="zh-CN" altLang="en-US" sz="2200" dirty="0">
                <a:latin typeface="Times New Roman" panose="02020603050405020304" pitchFamily="18" charset="0"/>
              </a:rPr>
              <a:t>知识图谱在工业界还没有形成大规模的应用</a:t>
            </a:r>
            <a:r>
              <a:rPr lang="zh-CN" altLang="en-US" sz="2200" dirty="0" smtClean="0">
                <a:latin typeface="Times New Roman" panose="02020603050405020304" pitchFamily="18" charset="0"/>
              </a:rPr>
              <a:t>。即便有部分企业试图往这个方向发展，但很多仍处于调研阶段。主要的原因是很多企业对知识图谱并不了解，或者理解不深。但有一点可以肯定的是，知识</a:t>
            </a:r>
            <a:r>
              <a:rPr lang="zh-CN" altLang="en-US" sz="2200" dirty="0">
                <a:latin typeface="Times New Roman" panose="02020603050405020304" pitchFamily="18" charset="0"/>
              </a:rPr>
              <a:t>图谱在未来几年内必将成为工业界的热门</a:t>
            </a:r>
            <a:r>
              <a:rPr lang="zh-CN" altLang="en-US" sz="2200" dirty="0" smtClean="0">
                <a:latin typeface="Times New Roman" panose="02020603050405020304" pitchFamily="18" charset="0"/>
              </a:rPr>
              <a:t>工具。</a:t>
            </a:r>
            <a:endParaRPr lang="zh-CN" altLang="en-US" sz="2200" dirty="0">
              <a:latin typeface="Times New Roman" panose="02020603050405020304" pitchFamily="18" charset="0"/>
            </a:endParaRPr>
          </a:p>
        </p:txBody>
      </p:sp>
    </p:spTree>
    <p:extLst>
      <p:ext uri="{BB962C8B-B14F-4D97-AF65-F5344CB8AC3E}">
        <p14:creationId xmlns:p14="http://schemas.microsoft.com/office/powerpoint/2010/main" val="321677965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56640" y="3392835"/>
            <a:ext cx="3430721" cy="923651"/>
          </a:xfrm>
          <a:prstGeom prst="rect">
            <a:avLst/>
          </a:prstGeom>
          <a:noFill/>
        </p:spPr>
        <p:txBody>
          <a:bodyPr wrap="square" rtlCol="0">
            <a:spAutoFit/>
          </a:bodyPr>
          <a:lstStyle/>
          <a:p>
            <a:r>
              <a:rPr lang="zh-CN" altLang="en-US" sz="5402" b="1" dirty="0">
                <a:solidFill>
                  <a:schemeClr val="accent5">
                    <a:lumMod val="50000"/>
                  </a:schemeClr>
                </a:solidFill>
                <a:latin typeface="微软雅黑" pitchFamily="34" charset="-122"/>
                <a:ea typeface="微软雅黑" pitchFamily="34" charset="-122"/>
              </a:rPr>
              <a:t>谢谢指导！</a:t>
            </a:r>
          </a:p>
        </p:txBody>
      </p:sp>
      <p:grpSp>
        <p:nvGrpSpPr>
          <p:cNvPr id="14" name="组合 13"/>
          <p:cNvGrpSpPr/>
          <p:nvPr/>
        </p:nvGrpSpPr>
        <p:grpSpPr>
          <a:xfrm>
            <a:off x="2823505" y="856245"/>
            <a:ext cx="3496992" cy="1978457"/>
            <a:chOff x="3440290" y="0"/>
            <a:chExt cx="4660835" cy="2636912"/>
          </a:xfrm>
        </p:grpSpPr>
        <p:sp>
          <p:nvSpPr>
            <p:cNvPr id="7" name="矩形 6"/>
            <p:cNvSpPr/>
            <p:nvPr/>
          </p:nvSpPr>
          <p:spPr>
            <a:xfrm>
              <a:off x="4445577" y="0"/>
              <a:ext cx="792088" cy="14127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矩形 7"/>
            <p:cNvSpPr/>
            <p:nvPr/>
          </p:nvSpPr>
          <p:spPr>
            <a:xfrm>
              <a:off x="5450864" y="0"/>
              <a:ext cx="720080" cy="263691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6384143" y="0"/>
              <a:ext cx="711696" cy="19888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 name="矩形 10"/>
            <p:cNvSpPr/>
            <p:nvPr/>
          </p:nvSpPr>
          <p:spPr>
            <a:xfrm>
              <a:off x="3440290" y="0"/>
              <a:ext cx="792088" cy="4046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矩形 11"/>
            <p:cNvSpPr/>
            <p:nvPr/>
          </p:nvSpPr>
          <p:spPr>
            <a:xfrm>
              <a:off x="7309037" y="0"/>
              <a:ext cx="792088" cy="9944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Tree>
    <p:extLst>
      <p:ext uri="{BB962C8B-B14F-4D97-AF65-F5344CB8AC3E}">
        <p14:creationId xmlns:p14="http://schemas.microsoft.com/office/powerpoint/2010/main" val="77517436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0"/>
          <p:cNvGrpSpPr>
            <a:grpSpLocks/>
          </p:cNvGrpSpPr>
          <p:nvPr/>
        </p:nvGrpSpPr>
        <p:grpSpPr bwMode="auto">
          <a:xfrm>
            <a:off x="323528" y="3297786"/>
            <a:ext cx="8382000" cy="2044597"/>
            <a:chOff x="340" y="1955"/>
            <a:chExt cx="4989" cy="1597"/>
          </a:xfrm>
        </p:grpSpPr>
        <p:graphicFrame>
          <p:nvGraphicFramePr>
            <p:cNvPr id="5" name="Object 5"/>
            <p:cNvGraphicFramePr>
              <a:graphicFrameLocks noChangeAspect="1"/>
            </p:cNvGraphicFramePr>
            <p:nvPr/>
          </p:nvGraphicFramePr>
          <p:xfrm>
            <a:off x="1156" y="3098"/>
            <a:ext cx="170" cy="181"/>
          </p:xfrm>
          <a:graphic>
            <a:graphicData uri="http://schemas.openxmlformats.org/presentationml/2006/ole">
              <mc:AlternateContent xmlns:mc="http://schemas.openxmlformats.org/markup-compatibility/2006">
                <mc:Choice xmlns:v="urn:schemas-microsoft-com:vml" Requires="v">
                  <p:oleObj spid="_x0000_s7223" name="公式" r:id="rId3" imgW="152280" imgH="164880" progId="Equation.3">
                    <p:embed/>
                  </p:oleObj>
                </mc:Choice>
                <mc:Fallback>
                  <p:oleObj name="公式" r:id="rId3" imgW="152280" imgH="16488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3098"/>
                          <a:ext cx="17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pic>
                  </p:oleObj>
                </mc:Fallback>
              </mc:AlternateContent>
            </a:graphicData>
          </a:graphic>
        </p:graphicFrame>
        <p:sp>
          <p:nvSpPr>
            <p:cNvPr id="6" name="Rectangle 6"/>
            <p:cNvSpPr>
              <a:spLocks noChangeArrowheads="1"/>
            </p:cNvSpPr>
            <p:nvPr/>
          </p:nvSpPr>
          <p:spPr bwMode="auto">
            <a:xfrm>
              <a:off x="555" y="1968"/>
              <a:ext cx="453" cy="2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ea typeface="宋体" panose="02010600030101010101" pitchFamily="2" charset="-122"/>
                </a:rPr>
                <a:t>GS</a:t>
              </a:r>
            </a:p>
          </p:txBody>
        </p:sp>
        <p:sp>
          <p:nvSpPr>
            <p:cNvPr id="7" name="Rectangle 7"/>
            <p:cNvSpPr>
              <a:spLocks noChangeArrowheads="1"/>
            </p:cNvSpPr>
            <p:nvPr/>
          </p:nvSpPr>
          <p:spPr bwMode="auto">
            <a:xfrm>
              <a:off x="567" y="2962"/>
              <a:ext cx="453"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G</a:t>
              </a:r>
              <a:endParaRPr lang="en-US" altLang="zh-CN" b="1" dirty="0">
                <a:latin typeface="Arial" panose="020B0604020202020204" pitchFamily="34" charset="0"/>
                <a:ea typeface="宋体" panose="02010600030101010101" pitchFamily="2" charset="-122"/>
              </a:endParaRPr>
            </a:p>
          </p:txBody>
        </p:sp>
        <p:sp>
          <p:nvSpPr>
            <p:cNvPr id="8" name="Rectangle 8"/>
            <p:cNvSpPr>
              <a:spLocks noChangeArrowheads="1"/>
            </p:cNvSpPr>
            <p:nvPr/>
          </p:nvSpPr>
          <p:spPr bwMode="auto">
            <a:xfrm>
              <a:off x="1565" y="2509"/>
              <a:ext cx="3764" cy="1043"/>
            </a:xfrm>
            <a:prstGeom prst="rect">
              <a:avLst/>
            </a:prstGeom>
            <a:noFill/>
            <a:ln w="25400">
              <a:solidFill>
                <a:srgbClr val="000080"/>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Arial" panose="020B0604020202020204" pitchFamily="34" charset="0"/>
                <a:ea typeface="宋体" panose="02010600030101010101" pitchFamily="2" charset="-122"/>
              </a:endParaRPr>
            </a:p>
          </p:txBody>
        </p:sp>
        <p:sp>
          <p:nvSpPr>
            <p:cNvPr id="9" name="Rectangle 9"/>
            <p:cNvSpPr>
              <a:spLocks noChangeArrowheads="1"/>
            </p:cNvSpPr>
            <p:nvPr/>
          </p:nvSpPr>
          <p:spPr bwMode="auto">
            <a:xfrm>
              <a:off x="1837" y="2962"/>
              <a:ext cx="453" cy="2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M</a:t>
              </a:r>
              <a:endParaRPr lang="en-US" altLang="zh-CN" b="1" dirty="0">
                <a:latin typeface="Arial" panose="020B0604020202020204" pitchFamily="34" charset="0"/>
                <a:ea typeface="宋体" panose="02010600030101010101" pitchFamily="2" charset="-122"/>
              </a:endParaRPr>
            </a:p>
          </p:txBody>
        </p:sp>
        <p:sp>
          <p:nvSpPr>
            <p:cNvPr id="10" name="Rectangle 10"/>
            <p:cNvSpPr>
              <a:spLocks noChangeArrowheads="1"/>
            </p:cNvSpPr>
            <p:nvPr/>
          </p:nvSpPr>
          <p:spPr bwMode="auto">
            <a:xfrm>
              <a:off x="3061" y="2962"/>
              <a:ext cx="454"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P</a:t>
              </a:r>
              <a:endParaRPr lang="en-US" altLang="zh-CN" b="1" dirty="0">
                <a:latin typeface="Arial" panose="020B0604020202020204" pitchFamily="34" charset="0"/>
                <a:ea typeface="宋体" panose="02010600030101010101" pitchFamily="2" charset="-122"/>
              </a:endParaRPr>
            </a:p>
          </p:txBody>
        </p:sp>
        <p:sp>
          <p:nvSpPr>
            <p:cNvPr id="11" name="Rectangle 11"/>
            <p:cNvSpPr>
              <a:spLocks noChangeArrowheads="1"/>
            </p:cNvSpPr>
            <p:nvPr/>
          </p:nvSpPr>
          <p:spPr bwMode="auto">
            <a:xfrm>
              <a:off x="4332" y="2962"/>
              <a:ext cx="409" cy="27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PL</a:t>
              </a:r>
              <a:endParaRPr lang="en-US" altLang="zh-CN" b="1" dirty="0">
                <a:latin typeface="Arial" panose="020B0604020202020204" pitchFamily="34" charset="0"/>
                <a:ea typeface="宋体" panose="02010600030101010101" pitchFamily="2" charset="-122"/>
              </a:endParaRPr>
            </a:p>
          </p:txBody>
        </p:sp>
        <p:sp>
          <p:nvSpPr>
            <p:cNvPr id="12" name="Line 12"/>
            <p:cNvSpPr>
              <a:spLocks noChangeShapeType="1"/>
            </p:cNvSpPr>
            <p:nvPr/>
          </p:nvSpPr>
          <p:spPr bwMode="auto">
            <a:xfrm>
              <a:off x="1020" y="3098"/>
              <a:ext cx="54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3"/>
            <p:cNvSpPr>
              <a:spLocks noChangeShapeType="1"/>
            </p:cNvSpPr>
            <p:nvPr/>
          </p:nvSpPr>
          <p:spPr bwMode="auto">
            <a:xfrm flipV="1">
              <a:off x="1020" y="2826"/>
              <a:ext cx="545" cy="2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flipH="1">
              <a:off x="2290" y="3098"/>
              <a:ext cx="771"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a:off x="3515" y="3098"/>
              <a:ext cx="817"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16"/>
            <p:cNvSpPr>
              <a:spLocks noChangeArrowheads="1"/>
            </p:cNvSpPr>
            <p:nvPr/>
          </p:nvSpPr>
          <p:spPr bwMode="auto">
            <a:xfrm>
              <a:off x="1712" y="1964"/>
              <a:ext cx="731" cy="25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manager</a:t>
              </a:r>
              <a:endParaRPr lang="zh-CN" altLang="en-US" b="1" dirty="0">
                <a:latin typeface="Arial" panose="020B0604020202020204" pitchFamily="34" charset="0"/>
                <a:ea typeface="宋体" panose="02010600030101010101" pitchFamily="2" charset="-122"/>
              </a:endParaRPr>
            </a:p>
          </p:txBody>
        </p:sp>
        <p:sp>
          <p:nvSpPr>
            <p:cNvPr id="17" name="Rectangle 17"/>
            <p:cNvSpPr>
              <a:spLocks noChangeArrowheads="1"/>
            </p:cNvSpPr>
            <p:nvPr/>
          </p:nvSpPr>
          <p:spPr bwMode="auto">
            <a:xfrm>
              <a:off x="2912" y="1955"/>
              <a:ext cx="775" cy="27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participate</a:t>
              </a:r>
              <a:endParaRPr lang="zh-CN" altLang="en-US" b="1" dirty="0">
                <a:latin typeface="Arial" panose="020B0604020202020204" pitchFamily="34" charset="0"/>
                <a:ea typeface="宋体" panose="02010600030101010101" pitchFamily="2" charset="-122"/>
              </a:endParaRPr>
            </a:p>
          </p:txBody>
        </p:sp>
        <p:sp>
          <p:nvSpPr>
            <p:cNvPr id="18" name="Rectangle 18"/>
            <p:cNvSpPr>
              <a:spLocks noChangeArrowheads="1"/>
            </p:cNvSpPr>
            <p:nvPr/>
          </p:nvSpPr>
          <p:spPr bwMode="auto">
            <a:xfrm>
              <a:off x="4182" y="1971"/>
              <a:ext cx="693"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plan</a:t>
              </a:r>
              <a:endParaRPr lang="zh-CN" altLang="en-US" b="1" dirty="0">
                <a:latin typeface="Arial" panose="020B0604020202020204" pitchFamily="34" charset="0"/>
                <a:ea typeface="宋体" panose="02010600030101010101" pitchFamily="2" charset="-122"/>
              </a:endParaRPr>
            </a:p>
          </p:txBody>
        </p:sp>
        <p:sp>
          <p:nvSpPr>
            <p:cNvPr id="19" name="Line 19"/>
            <p:cNvSpPr>
              <a:spLocks noChangeShapeType="1"/>
            </p:cNvSpPr>
            <p:nvPr/>
          </p:nvSpPr>
          <p:spPr bwMode="auto">
            <a:xfrm flipV="1">
              <a:off x="793" y="2237"/>
              <a:ext cx="1" cy="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flipV="1">
              <a:off x="2064" y="2237"/>
              <a:ext cx="1" cy="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flipH="1" flipV="1">
              <a:off x="3287" y="2228"/>
              <a:ext cx="1" cy="73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flipV="1">
              <a:off x="4554" y="2222"/>
              <a:ext cx="4" cy="7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3"/>
            <p:cNvSpPr txBox="1">
              <a:spLocks noChangeArrowheads="1"/>
            </p:cNvSpPr>
            <p:nvPr/>
          </p:nvSpPr>
          <p:spPr bwMode="auto">
            <a:xfrm>
              <a:off x="2109" y="2554"/>
              <a:ext cx="45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24" name="Text Box 24"/>
            <p:cNvSpPr txBox="1">
              <a:spLocks noChangeArrowheads="1"/>
            </p:cNvSpPr>
            <p:nvPr/>
          </p:nvSpPr>
          <p:spPr bwMode="auto">
            <a:xfrm>
              <a:off x="3379" y="2509"/>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sp>
          <p:nvSpPr>
            <p:cNvPr id="25" name="Text Box 25"/>
            <p:cNvSpPr txBox="1">
              <a:spLocks noChangeArrowheads="1"/>
            </p:cNvSpPr>
            <p:nvPr/>
          </p:nvSpPr>
          <p:spPr bwMode="auto">
            <a:xfrm>
              <a:off x="4604" y="2554"/>
              <a:ext cx="49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Arial" panose="020B0604020202020204" pitchFamily="34" charset="0"/>
                  <a:ea typeface="宋体" panose="02010600030101010101" pitchFamily="2" charset="-122"/>
                </a:rPr>
                <a:t>ISA</a:t>
              </a:r>
            </a:p>
          </p:txBody>
        </p:sp>
        <p:sp>
          <p:nvSpPr>
            <p:cNvPr id="26" name="Text Box 26"/>
            <p:cNvSpPr txBox="1">
              <a:spLocks noChangeArrowheads="1"/>
            </p:cNvSpPr>
            <p:nvPr/>
          </p:nvSpPr>
          <p:spPr bwMode="auto">
            <a:xfrm>
              <a:off x="1043" y="2636"/>
              <a:ext cx="45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smtClean="0">
                  <a:latin typeface="Arial" panose="020B0604020202020204" pitchFamily="34" charset="0"/>
                  <a:ea typeface="宋体" panose="02010600030101010101" pitchFamily="2" charset="-122"/>
                </a:rPr>
                <a:t>Form</a:t>
              </a:r>
              <a:endParaRPr lang="en-US" altLang="zh-CN" b="1" dirty="0">
                <a:latin typeface="Arial" panose="020B0604020202020204" pitchFamily="34" charset="0"/>
                <a:ea typeface="宋体" panose="02010600030101010101" pitchFamily="2" charset="-122"/>
              </a:endParaRPr>
            </a:p>
          </p:txBody>
        </p:sp>
        <p:sp>
          <p:nvSpPr>
            <p:cNvPr id="27" name="Text Box 27"/>
            <p:cNvSpPr txBox="1">
              <a:spLocks noChangeArrowheads="1"/>
            </p:cNvSpPr>
            <p:nvPr/>
          </p:nvSpPr>
          <p:spPr bwMode="auto">
            <a:xfrm>
              <a:off x="2381" y="2872"/>
              <a:ext cx="59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latin typeface="Arial" panose="020B0604020202020204" pitchFamily="34" charset="0"/>
                  <a:ea typeface="宋体" panose="02010600030101010101" pitchFamily="2" charset="-122"/>
                </a:rPr>
                <a:t>Subject</a:t>
              </a:r>
            </a:p>
          </p:txBody>
        </p:sp>
        <p:sp>
          <p:nvSpPr>
            <p:cNvPr id="28" name="Text Box 28"/>
            <p:cNvSpPr txBox="1">
              <a:spLocks noChangeArrowheads="1"/>
            </p:cNvSpPr>
            <p:nvPr/>
          </p:nvSpPr>
          <p:spPr bwMode="auto">
            <a:xfrm>
              <a:off x="3606" y="2872"/>
              <a:ext cx="58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latin typeface="Arial" panose="020B0604020202020204" pitchFamily="34" charset="0"/>
                  <a:ea typeface="宋体" panose="02010600030101010101" pitchFamily="2" charset="-122"/>
                </a:rPr>
                <a:t>Object</a:t>
              </a:r>
            </a:p>
          </p:txBody>
        </p:sp>
        <p:sp>
          <p:nvSpPr>
            <p:cNvPr id="29" name="Text Box 29"/>
            <p:cNvSpPr txBox="1">
              <a:spLocks noChangeArrowheads="1"/>
            </p:cNvSpPr>
            <p:nvPr/>
          </p:nvSpPr>
          <p:spPr bwMode="auto">
            <a:xfrm>
              <a:off x="340" y="246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ea typeface="宋体" panose="02010600030101010101" pitchFamily="2" charset="-122"/>
                </a:rPr>
                <a:t>ISA</a:t>
              </a:r>
            </a:p>
          </p:txBody>
        </p:sp>
      </p:grpSp>
      <p:sp>
        <p:nvSpPr>
          <p:cNvPr id="30" name="Rectangle 18"/>
          <p:cNvSpPr>
            <a:spLocks noChangeArrowheads="1"/>
          </p:cNvSpPr>
          <p:nvPr/>
        </p:nvSpPr>
        <p:spPr bwMode="auto">
          <a:xfrm>
            <a:off x="6593645" y="2516224"/>
            <a:ext cx="1612892" cy="336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Arial" panose="020B0604020202020204" pitchFamily="34" charset="0"/>
                <a:ea typeface="宋体" panose="02010600030101010101" pitchFamily="2" charset="-122"/>
              </a:rPr>
              <a:t>p</a:t>
            </a:r>
            <a:r>
              <a:rPr lang="en-US" altLang="zh-CN" b="1" dirty="0" smtClean="0">
                <a:latin typeface="Arial" panose="020B0604020202020204" pitchFamily="34" charset="0"/>
                <a:ea typeface="宋体" panose="02010600030101010101" pitchFamily="2" charset="-122"/>
              </a:rPr>
              <a:t>rofit-sharing</a:t>
            </a:r>
            <a:endParaRPr lang="zh-CN" altLang="en-US" b="1" dirty="0">
              <a:latin typeface="Arial" panose="020B0604020202020204" pitchFamily="34" charset="0"/>
              <a:ea typeface="宋体" panose="02010600030101010101" pitchFamily="2" charset="-122"/>
            </a:endParaRPr>
          </a:p>
        </p:txBody>
      </p:sp>
      <p:sp>
        <p:nvSpPr>
          <p:cNvPr id="31" name="Line 22"/>
          <p:cNvSpPr>
            <a:spLocks noChangeShapeType="1"/>
          </p:cNvSpPr>
          <p:nvPr/>
        </p:nvSpPr>
        <p:spPr bwMode="auto">
          <a:xfrm flipV="1">
            <a:off x="7400091" y="2839455"/>
            <a:ext cx="3361" cy="4788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Rectangle 18"/>
          <p:cNvSpPr>
            <a:spLocks noChangeArrowheads="1"/>
          </p:cNvSpPr>
          <p:nvPr/>
        </p:nvSpPr>
        <p:spPr bwMode="auto">
          <a:xfrm>
            <a:off x="6911185" y="2897061"/>
            <a:ext cx="1612892" cy="336712"/>
          </a:xfrm>
          <a:prstGeom prst="rect">
            <a:avLst/>
          </a:prstGeom>
          <a:noFill/>
          <a:ln w="25400">
            <a:no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sort</a:t>
            </a:r>
            <a:endParaRPr lang="zh-CN" altLang="en-US" b="1" dirty="0">
              <a:latin typeface="Arial" panose="020B0604020202020204" pitchFamily="34" charset="0"/>
              <a:ea typeface="宋体" panose="02010600030101010101" pitchFamily="2" charset="-122"/>
            </a:endParaRPr>
          </a:p>
        </p:txBody>
      </p:sp>
      <p:sp>
        <p:nvSpPr>
          <p:cNvPr id="35" name="Rectangle 18"/>
          <p:cNvSpPr>
            <a:spLocks noChangeArrowheads="1"/>
          </p:cNvSpPr>
          <p:nvPr/>
        </p:nvSpPr>
        <p:spPr bwMode="auto">
          <a:xfrm>
            <a:off x="2725046" y="2522264"/>
            <a:ext cx="1027557" cy="31683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Arial" panose="020B0604020202020204" pitchFamily="34" charset="0"/>
                <a:ea typeface="宋体" panose="02010600030101010101" pitchFamily="2" charset="-122"/>
              </a:rPr>
              <a:t>DEC</a:t>
            </a:r>
            <a:endParaRPr lang="zh-CN" altLang="en-US" b="1" dirty="0">
              <a:latin typeface="Arial" panose="020B0604020202020204" pitchFamily="34" charset="0"/>
              <a:ea typeface="宋体" panose="02010600030101010101" pitchFamily="2" charset="-122"/>
            </a:endParaRPr>
          </a:p>
        </p:txBody>
      </p:sp>
      <p:sp>
        <p:nvSpPr>
          <p:cNvPr id="36" name="Line 22"/>
          <p:cNvSpPr>
            <a:spLocks noChangeShapeType="1"/>
          </p:cNvSpPr>
          <p:nvPr/>
        </p:nvSpPr>
        <p:spPr bwMode="auto">
          <a:xfrm flipV="1">
            <a:off x="3201532" y="2845495"/>
            <a:ext cx="3361" cy="4788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Rectangle 18"/>
          <p:cNvSpPr>
            <a:spLocks noChangeArrowheads="1"/>
          </p:cNvSpPr>
          <p:nvPr/>
        </p:nvSpPr>
        <p:spPr bwMode="auto">
          <a:xfrm>
            <a:off x="2838632" y="2885538"/>
            <a:ext cx="1612892" cy="336712"/>
          </a:xfrm>
          <a:prstGeom prst="rect">
            <a:avLst/>
          </a:prstGeom>
          <a:noFill/>
          <a:ln w="25400">
            <a:no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Arial" panose="020B0604020202020204" pitchFamily="34" charset="0"/>
                <a:ea typeface="宋体" panose="02010600030101010101" pitchFamily="2" charset="-122"/>
              </a:rPr>
              <a:t>p</a:t>
            </a:r>
            <a:r>
              <a:rPr lang="en-US" altLang="zh-CN" b="1" dirty="0" smtClean="0">
                <a:latin typeface="Arial" panose="020B0604020202020204" pitchFamily="34" charset="0"/>
                <a:ea typeface="宋体" panose="02010600030101010101" pitchFamily="2" charset="-122"/>
              </a:rPr>
              <a:t>art of</a:t>
            </a:r>
            <a:endParaRPr lang="zh-CN" altLang="en-US" b="1"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032826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5"/>
          <p:cNvSpPr>
            <a:spLocks noGrp="1"/>
          </p:cNvSpPr>
          <p:nvPr>
            <p:ph type="sldNum" sz="quarter" idx="12"/>
          </p:nvPr>
        </p:nvSpPr>
        <p:spPr/>
        <p:txBody>
          <a:bodyPr/>
          <a:lstStyle/>
          <a:p>
            <a:fld id="{A96E9333-8FD8-44D7-871D-8E702C5EA8D9}" type="slidenum">
              <a:rPr lang="en-US" altLang="zh-CN"/>
              <a:pPr/>
              <a:t>164</a:t>
            </a:fld>
            <a:endParaRPr lang="en-US" altLang="zh-CN"/>
          </a:p>
        </p:txBody>
      </p:sp>
      <p:grpSp>
        <p:nvGrpSpPr>
          <p:cNvPr id="452691" name="Group 83"/>
          <p:cNvGrpSpPr>
            <a:grpSpLocks/>
          </p:cNvGrpSpPr>
          <p:nvPr/>
        </p:nvGrpSpPr>
        <p:grpSpPr bwMode="auto">
          <a:xfrm>
            <a:off x="2447925" y="620713"/>
            <a:ext cx="3429000" cy="1257300"/>
            <a:chOff x="1224" y="704"/>
            <a:chExt cx="2160" cy="792"/>
          </a:xfrm>
        </p:grpSpPr>
        <p:sp>
          <p:nvSpPr>
            <p:cNvPr id="452630" name="Text Box 22"/>
            <p:cNvSpPr txBox="1">
              <a:spLocks noChangeArrowheads="1"/>
            </p:cNvSpPr>
            <p:nvPr/>
          </p:nvSpPr>
          <p:spPr bwMode="auto">
            <a:xfrm>
              <a:off x="1512" y="1265"/>
              <a:ext cx="116" cy="231"/>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endParaRPr lang="zh-CN" altLang="zh-CN">
                <a:latin typeface="Garamond" panose="02020404030301010803" pitchFamily="18" charset="0"/>
              </a:endParaRPr>
            </a:p>
          </p:txBody>
        </p:sp>
        <p:sp>
          <p:nvSpPr>
            <p:cNvPr id="452631" name="Text Box 23"/>
            <p:cNvSpPr txBox="1">
              <a:spLocks noChangeArrowheads="1"/>
            </p:cNvSpPr>
            <p:nvPr/>
          </p:nvSpPr>
          <p:spPr bwMode="auto">
            <a:xfrm>
              <a:off x="3096" y="1016"/>
              <a:ext cx="288"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S1</a:t>
              </a:r>
              <a:endParaRPr lang="en-US" altLang="zh-CN">
                <a:latin typeface="Garamond" panose="02020404030301010803" pitchFamily="18" charset="0"/>
              </a:endParaRPr>
            </a:p>
          </p:txBody>
        </p:sp>
        <p:sp>
          <p:nvSpPr>
            <p:cNvPr id="452632" name="Text Box 24"/>
            <p:cNvSpPr txBox="1">
              <a:spLocks noChangeArrowheads="1"/>
            </p:cNvSpPr>
            <p:nvPr/>
          </p:nvSpPr>
          <p:spPr bwMode="auto">
            <a:xfrm>
              <a:off x="2160" y="1265"/>
              <a:ext cx="432"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character</a:t>
              </a:r>
              <a:endParaRPr lang="en-US" altLang="zh-CN">
                <a:latin typeface="Garamond" panose="02020404030301010803" pitchFamily="18" charset="0"/>
              </a:endParaRPr>
            </a:p>
          </p:txBody>
        </p:sp>
        <p:sp>
          <p:nvSpPr>
            <p:cNvPr id="452633" name="Text Box 25"/>
            <p:cNvSpPr txBox="1">
              <a:spLocks noChangeArrowheads="1"/>
            </p:cNvSpPr>
            <p:nvPr/>
          </p:nvSpPr>
          <p:spPr bwMode="auto">
            <a:xfrm>
              <a:off x="1224" y="953"/>
              <a:ext cx="288" cy="18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34" name="Rectangle 26"/>
            <p:cNvSpPr>
              <a:spLocks noChangeArrowheads="1"/>
            </p:cNvSpPr>
            <p:nvPr/>
          </p:nvSpPr>
          <p:spPr bwMode="auto">
            <a:xfrm>
              <a:off x="1296" y="704"/>
              <a:ext cx="288" cy="187"/>
            </a:xfrm>
            <a:prstGeom prst="rect">
              <a:avLst/>
            </a:prstGeom>
            <a:solidFill>
              <a:srgbClr val="FFFFFF"/>
            </a:solidFill>
            <a:ln w="25400">
              <a:solidFill>
                <a:srgbClr val="000000"/>
              </a:solidFill>
              <a:miter lim="800000"/>
              <a:headEnd/>
              <a:tailEnd/>
            </a:ln>
          </p:spPr>
          <p:txBody>
            <a:bodyPr/>
            <a:lstStyle/>
            <a:p>
              <a:pPr algn="just"/>
              <a:r>
                <a:rPr lang="en-US" altLang="zh-CN" sz="1000">
                  <a:latin typeface="Times New Roman" panose="02020603050405020304" pitchFamily="18" charset="0"/>
                </a:rPr>
                <a:t>GS</a:t>
              </a:r>
              <a:endParaRPr lang="en-US" altLang="zh-CN">
                <a:latin typeface="Garamond" panose="02020404030301010803" pitchFamily="18" charset="0"/>
              </a:endParaRPr>
            </a:p>
          </p:txBody>
        </p:sp>
        <p:sp>
          <p:nvSpPr>
            <p:cNvPr id="452635" name="Rectangle 27"/>
            <p:cNvSpPr>
              <a:spLocks noChangeArrowheads="1"/>
            </p:cNvSpPr>
            <p:nvPr/>
          </p:nvSpPr>
          <p:spPr bwMode="auto">
            <a:xfrm>
              <a:off x="1296" y="1140"/>
              <a:ext cx="216" cy="188"/>
            </a:xfrm>
            <a:prstGeom prst="rect">
              <a:avLst/>
            </a:prstGeom>
            <a:solidFill>
              <a:srgbClr val="FFFFFF"/>
            </a:solidFill>
            <a:ln w="25400">
              <a:solidFill>
                <a:srgbClr val="000000"/>
              </a:solidFill>
              <a:miter lim="800000"/>
              <a:headEnd/>
              <a:tailEnd/>
            </a:ln>
          </p:spPr>
          <p:txBody>
            <a:bodyPr/>
            <a:lstStyle/>
            <a:p>
              <a:pPr algn="just"/>
              <a:r>
                <a:rPr lang="en-US" altLang="zh-CN" sz="1000">
                  <a:latin typeface="Times New Roman" panose="02020603050405020304" pitchFamily="18" charset="0"/>
                </a:rPr>
                <a:t>G</a:t>
              </a:r>
              <a:endParaRPr lang="en-US" altLang="zh-CN">
                <a:latin typeface="Garamond" panose="02020404030301010803" pitchFamily="18" charset="0"/>
              </a:endParaRPr>
            </a:p>
          </p:txBody>
        </p:sp>
        <p:sp>
          <p:nvSpPr>
            <p:cNvPr id="452636" name="Rectangle 28"/>
            <p:cNvSpPr>
              <a:spLocks noChangeArrowheads="1"/>
            </p:cNvSpPr>
            <p:nvPr/>
          </p:nvSpPr>
          <p:spPr bwMode="auto">
            <a:xfrm>
              <a:off x="2592" y="1140"/>
              <a:ext cx="504" cy="188"/>
            </a:xfrm>
            <a:prstGeom prst="rect">
              <a:avLst/>
            </a:prstGeom>
            <a:solidFill>
              <a:srgbClr val="FFFFFF"/>
            </a:solidFill>
            <a:ln w="25400">
              <a:solidFill>
                <a:srgbClr val="000000"/>
              </a:solidFill>
              <a:miter lim="800000"/>
              <a:headEnd/>
              <a:tailEnd/>
            </a:ln>
          </p:spPr>
          <p:txBody>
            <a:bodyPr/>
            <a:lstStyle/>
            <a:p>
              <a:pPr algn="just"/>
              <a:r>
                <a:rPr lang="en-US" altLang="zh-CN" sz="1000">
                  <a:latin typeface="Times New Roman" panose="02020603050405020304" pitchFamily="18" charset="0"/>
                </a:rPr>
                <a:t>MORTAL</a:t>
              </a:r>
              <a:endParaRPr lang="en-US" altLang="zh-CN">
                <a:latin typeface="Garamond" panose="02020404030301010803" pitchFamily="18" charset="0"/>
              </a:endParaRPr>
            </a:p>
          </p:txBody>
        </p:sp>
        <p:sp>
          <p:nvSpPr>
            <p:cNvPr id="452637" name="Rectangle 29"/>
            <p:cNvSpPr>
              <a:spLocks noChangeArrowheads="1"/>
            </p:cNvSpPr>
            <p:nvPr/>
          </p:nvSpPr>
          <p:spPr bwMode="auto">
            <a:xfrm>
              <a:off x="1944" y="704"/>
              <a:ext cx="360" cy="187"/>
            </a:xfrm>
            <a:prstGeom prst="rect">
              <a:avLst/>
            </a:prstGeom>
            <a:solidFill>
              <a:srgbClr val="FFFFFF"/>
            </a:solidFill>
            <a:ln w="25400">
              <a:solidFill>
                <a:srgbClr val="000000"/>
              </a:solidFill>
              <a:miter lim="800000"/>
              <a:headEnd/>
              <a:tailEnd/>
            </a:ln>
          </p:spPr>
          <p:txBody>
            <a:bodyPr/>
            <a:lstStyle/>
            <a:p>
              <a:pPr algn="just"/>
              <a:r>
                <a:rPr lang="en-US" altLang="zh-CN" sz="1000">
                  <a:latin typeface="Times New Roman" panose="02020603050405020304" pitchFamily="18" charset="0"/>
                </a:rPr>
                <a:t>MAN</a:t>
              </a:r>
              <a:endParaRPr lang="en-US" altLang="zh-CN">
                <a:latin typeface="Garamond" panose="02020404030301010803" pitchFamily="18" charset="0"/>
              </a:endParaRPr>
            </a:p>
          </p:txBody>
        </p:sp>
        <p:sp>
          <p:nvSpPr>
            <p:cNvPr id="452638" name="Rectangle 30"/>
            <p:cNvSpPr>
              <a:spLocks noChangeArrowheads="1"/>
            </p:cNvSpPr>
            <p:nvPr/>
          </p:nvSpPr>
          <p:spPr bwMode="auto">
            <a:xfrm>
              <a:off x="1944" y="1140"/>
              <a:ext cx="216" cy="188"/>
            </a:xfrm>
            <a:prstGeom prst="rect">
              <a:avLst/>
            </a:prstGeom>
            <a:solidFill>
              <a:srgbClr val="FFFFFF"/>
            </a:solidFill>
            <a:ln w="25400">
              <a:solidFill>
                <a:srgbClr val="000000"/>
              </a:solidFill>
              <a:miter lim="800000"/>
              <a:headEnd/>
              <a:tailEnd/>
            </a:ln>
          </p:spPr>
          <p:txBody>
            <a:bodyPr/>
            <a:lstStyle/>
            <a:p>
              <a:pPr algn="just"/>
              <a:r>
                <a:rPr lang="en-US" altLang="zh-CN" sz="1000">
                  <a:latin typeface="Times New Roman" panose="02020603050405020304" pitchFamily="18" charset="0"/>
                </a:rPr>
                <a:t>M</a:t>
              </a:r>
              <a:endParaRPr lang="en-US" altLang="zh-CN">
                <a:latin typeface="Garamond" panose="02020404030301010803" pitchFamily="18" charset="0"/>
              </a:endParaRPr>
            </a:p>
          </p:txBody>
        </p:sp>
        <p:sp>
          <p:nvSpPr>
            <p:cNvPr id="452639" name="Line 31"/>
            <p:cNvSpPr>
              <a:spLocks noChangeShapeType="1"/>
            </p:cNvSpPr>
            <p:nvPr/>
          </p:nvSpPr>
          <p:spPr bwMode="auto">
            <a:xfrm flipV="1">
              <a:off x="1440" y="891"/>
              <a:ext cx="0" cy="249"/>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2640" name="Line 32"/>
            <p:cNvSpPr>
              <a:spLocks noChangeShapeType="1"/>
            </p:cNvSpPr>
            <p:nvPr/>
          </p:nvSpPr>
          <p:spPr bwMode="auto">
            <a:xfrm>
              <a:off x="1512" y="1265"/>
              <a:ext cx="43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2641" name="Line 33"/>
            <p:cNvSpPr>
              <a:spLocks noChangeShapeType="1"/>
            </p:cNvSpPr>
            <p:nvPr/>
          </p:nvSpPr>
          <p:spPr bwMode="auto">
            <a:xfrm>
              <a:off x="2160" y="1265"/>
              <a:ext cx="43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2642" name="Line 34"/>
            <p:cNvSpPr>
              <a:spLocks noChangeShapeType="1"/>
            </p:cNvSpPr>
            <p:nvPr/>
          </p:nvSpPr>
          <p:spPr bwMode="auto">
            <a:xfrm flipV="1">
              <a:off x="2088" y="891"/>
              <a:ext cx="0" cy="249"/>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2643" name="Line 35"/>
            <p:cNvSpPr>
              <a:spLocks noChangeShapeType="1"/>
            </p:cNvSpPr>
            <p:nvPr/>
          </p:nvSpPr>
          <p:spPr bwMode="auto">
            <a:xfrm>
              <a:off x="1800" y="1016"/>
              <a:ext cx="0" cy="436"/>
            </a:xfrm>
            <a:prstGeom prst="line">
              <a:avLst/>
            </a:prstGeom>
            <a:noFill/>
            <a:ln w="25400">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4" name="Line 36"/>
            <p:cNvSpPr>
              <a:spLocks noChangeShapeType="1"/>
            </p:cNvSpPr>
            <p:nvPr/>
          </p:nvSpPr>
          <p:spPr bwMode="auto">
            <a:xfrm>
              <a:off x="1800" y="1016"/>
              <a:ext cx="1440" cy="0"/>
            </a:xfrm>
            <a:prstGeom prst="line">
              <a:avLst/>
            </a:prstGeom>
            <a:noFill/>
            <a:ln w="25400">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5" name="Line 37"/>
            <p:cNvSpPr>
              <a:spLocks noChangeShapeType="1"/>
            </p:cNvSpPr>
            <p:nvPr/>
          </p:nvSpPr>
          <p:spPr bwMode="auto">
            <a:xfrm>
              <a:off x="3240" y="1016"/>
              <a:ext cx="0" cy="436"/>
            </a:xfrm>
            <a:prstGeom prst="line">
              <a:avLst/>
            </a:prstGeom>
            <a:noFill/>
            <a:ln w="25400">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6" name="Line 38"/>
            <p:cNvSpPr>
              <a:spLocks noChangeShapeType="1"/>
            </p:cNvSpPr>
            <p:nvPr/>
          </p:nvSpPr>
          <p:spPr bwMode="auto">
            <a:xfrm flipH="1">
              <a:off x="1800" y="1452"/>
              <a:ext cx="1440" cy="0"/>
            </a:xfrm>
            <a:prstGeom prst="line">
              <a:avLst/>
            </a:prstGeom>
            <a:noFill/>
            <a:ln w="25400">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647" name="Line 39"/>
            <p:cNvSpPr>
              <a:spLocks noChangeShapeType="1"/>
            </p:cNvSpPr>
            <p:nvPr/>
          </p:nvSpPr>
          <p:spPr bwMode="auto">
            <a:xfrm flipV="1">
              <a:off x="1512" y="1078"/>
              <a:ext cx="288" cy="187"/>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2648" name="Text Box 40"/>
            <p:cNvSpPr txBox="1">
              <a:spLocks noChangeArrowheads="1"/>
            </p:cNvSpPr>
            <p:nvPr/>
          </p:nvSpPr>
          <p:spPr bwMode="auto">
            <a:xfrm>
              <a:off x="2088" y="1016"/>
              <a:ext cx="36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49" name="Text Box 41"/>
            <p:cNvSpPr txBox="1">
              <a:spLocks noChangeArrowheads="1"/>
            </p:cNvSpPr>
            <p:nvPr/>
          </p:nvSpPr>
          <p:spPr bwMode="auto">
            <a:xfrm>
              <a:off x="1440" y="1016"/>
              <a:ext cx="36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a:r>
                <a:rPr lang="en-US" altLang="zh-CN" sz="900">
                  <a:latin typeface="Times New Roman" panose="02020603050405020304" pitchFamily="18" charset="0"/>
                </a:rPr>
                <a:t>FORM</a:t>
              </a:r>
              <a:endParaRPr lang="en-US" altLang="zh-CN">
                <a:latin typeface="Garamond" panose="02020404030301010803" pitchFamily="18" charset="0"/>
              </a:endParaRPr>
            </a:p>
          </p:txBody>
        </p:sp>
      </p:grpSp>
      <p:grpSp>
        <p:nvGrpSpPr>
          <p:cNvPr id="452692" name="Group 84"/>
          <p:cNvGrpSpPr>
            <a:grpSpLocks/>
          </p:cNvGrpSpPr>
          <p:nvPr/>
        </p:nvGrpSpPr>
        <p:grpSpPr bwMode="auto">
          <a:xfrm>
            <a:off x="2268538" y="2312988"/>
            <a:ext cx="4229100" cy="1287462"/>
            <a:chOff x="1224" y="1827"/>
            <a:chExt cx="2664" cy="811"/>
          </a:xfrm>
        </p:grpSpPr>
        <p:sp>
          <p:nvSpPr>
            <p:cNvPr id="452623" name="Text Box 15"/>
            <p:cNvSpPr txBox="1">
              <a:spLocks noChangeArrowheads="1"/>
            </p:cNvSpPr>
            <p:nvPr/>
          </p:nvSpPr>
          <p:spPr bwMode="auto">
            <a:xfrm>
              <a:off x="3672" y="2076"/>
              <a:ext cx="216" cy="188"/>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S1</a:t>
              </a:r>
              <a:endParaRPr lang="en-US" altLang="zh-CN">
                <a:latin typeface="Garamond" panose="02020404030301010803" pitchFamily="18" charset="0"/>
              </a:endParaRPr>
            </a:p>
          </p:txBody>
        </p:sp>
        <p:sp>
          <p:nvSpPr>
            <p:cNvPr id="452624" name="Text Box 16"/>
            <p:cNvSpPr txBox="1">
              <a:spLocks noChangeArrowheads="1"/>
            </p:cNvSpPr>
            <p:nvPr/>
          </p:nvSpPr>
          <p:spPr bwMode="auto">
            <a:xfrm>
              <a:off x="2880" y="2201"/>
              <a:ext cx="360"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color</a:t>
              </a:r>
              <a:endParaRPr lang="en-US" altLang="zh-CN">
                <a:latin typeface="Garamond" panose="02020404030301010803" pitchFamily="18" charset="0"/>
              </a:endParaRPr>
            </a:p>
          </p:txBody>
        </p:sp>
        <p:sp>
          <p:nvSpPr>
            <p:cNvPr id="452625" name="Text Box 17"/>
            <p:cNvSpPr txBox="1">
              <a:spLocks noChangeArrowheads="1"/>
            </p:cNvSpPr>
            <p:nvPr/>
          </p:nvSpPr>
          <p:spPr bwMode="auto">
            <a:xfrm>
              <a:off x="2160" y="2201"/>
              <a:ext cx="360"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part-of</a:t>
              </a:r>
              <a:endParaRPr lang="en-US" altLang="zh-CN">
                <a:latin typeface="Garamond" panose="02020404030301010803" pitchFamily="18" charset="0"/>
              </a:endParaRPr>
            </a:p>
          </p:txBody>
        </p:sp>
        <p:sp>
          <p:nvSpPr>
            <p:cNvPr id="452626" name="Text Box 18"/>
            <p:cNvSpPr txBox="1">
              <a:spLocks noChangeArrowheads="1"/>
            </p:cNvSpPr>
            <p:nvPr/>
          </p:nvSpPr>
          <p:spPr bwMode="auto">
            <a:xfrm>
              <a:off x="1584" y="2388"/>
              <a:ext cx="116" cy="231"/>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endParaRPr lang="zh-CN" altLang="zh-CN">
                <a:latin typeface="Garamond" panose="02020404030301010803" pitchFamily="18" charset="0"/>
              </a:endParaRPr>
            </a:p>
          </p:txBody>
        </p:sp>
        <p:sp>
          <p:nvSpPr>
            <p:cNvPr id="452627" name="Text Box 19"/>
            <p:cNvSpPr txBox="1">
              <a:spLocks noChangeArrowheads="1"/>
            </p:cNvSpPr>
            <p:nvPr/>
          </p:nvSpPr>
          <p:spPr bwMode="auto">
            <a:xfrm>
              <a:off x="1224" y="2076"/>
              <a:ext cx="288" cy="188"/>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28" name="Text Box 20"/>
            <p:cNvSpPr txBox="1">
              <a:spLocks noChangeArrowheads="1"/>
            </p:cNvSpPr>
            <p:nvPr/>
          </p:nvSpPr>
          <p:spPr bwMode="auto">
            <a:xfrm>
              <a:off x="1440" y="2076"/>
              <a:ext cx="432" cy="188"/>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FORM</a:t>
              </a:r>
              <a:endParaRPr lang="en-US" altLang="zh-CN">
                <a:latin typeface="Garamond" panose="02020404030301010803" pitchFamily="18" charset="0"/>
              </a:endParaRPr>
            </a:p>
          </p:txBody>
        </p:sp>
        <p:sp>
          <p:nvSpPr>
            <p:cNvPr id="452629" name="Text Box 21"/>
            <p:cNvSpPr txBox="1">
              <a:spLocks noChangeArrowheads="1"/>
            </p:cNvSpPr>
            <p:nvPr/>
          </p:nvSpPr>
          <p:spPr bwMode="auto">
            <a:xfrm>
              <a:off x="1872" y="2076"/>
              <a:ext cx="288" cy="188"/>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50" name="Rectangle 42"/>
            <p:cNvSpPr>
              <a:spLocks noChangeArrowheads="1"/>
            </p:cNvSpPr>
            <p:nvPr/>
          </p:nvSpPr>
          <p:spPr bwMode="auto">
            <a:xfrm>
              <a:off x="1296" y="1827"/>
              <a:ext cx="288"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GS</a:t>
              </a:r>
              <a:endParaRPr lang="en-US" altLang="zh-CN">
                <a:latin typeface="Garamond" panose="02020404030301010803" pitchFamily="18" charset="0"/>
              </a:endParaRPr>
            </a:p>
          </p:txBody>
        </p:sp>
        <p:sp>
          <p:nvSpPr>
            <p:cNvPr id="452651" name="Rectangle 43"/>
            <p:cNvSpPr>
              <a:spLocks noChangeArrowheads="1"/>
            </p:cNvSpPr>
            <p:nvPr/>
          </p:nvSpPr>
          <p:spPr bwMode="auto">
            <a:xfrm>
              <a:off x="1296" y="2264"/>
              <a:ext cx="216"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G</a:t>
              </a:r>
              <a:endParaRPr lang="en-US" altLang="zh-CN">
                <a:latin typeface="Garamond" panose="02020404030301010803" pitchFamily="18" charset="0"/>
              </a:endParaRPr>
            </a:p>
          </p:txBody>
        </p:sp>
        <p:sp>
          <p:nvSpPr>
            <p:cNvPr id="452652" name="Rectangle 44"/>
            <p:cNvSpPr>
              <a:spLocks noChangeArrowheads="1"/>
            </p:cNvSpPr>
            <p:nvPr/>
          </p:nvSpPr>
          <p:spPr bwMode="auto">
            <a:xfrm>
              <a:off x="1944" y="2264"/>
              <a:ext cx="216"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C</a:t>
              </a:r>
              <a:endParaRPr lang="en-US" altLang="zh-CN">
                <a:latin typeface="Garamond" panose="02020404030301010803" pitchFamily="18" charset="0"/>
              </a:endParaRPr>
            </a:p>
          </p:txBody>
        </p:sp>
        <p:sp>
          <p:nvSpPr>
            <p:cNvPr id="452653" name="Rectangle 45"/>
            <p:cNvSpPr>
              <a:spLocks noChangeArrowheads="1"/>
            </p:cNvSpPr>
            <p:nvPr/>
          </p:nvSpPr>
          <p:spPr bwMode="auto">
            <a:xfrm>
              <a:off x="1944" y="1827"/>
              <a:ext cx="432"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CLOUD</a:t>
              </a:r>
              <a:endParaRPr lang="en-US" altLang="zh-CN">
                <a:latin typeface="Garamond" panose="02020404030301010803" pitchFamily="18" charset="0"/>
              </a:endParaRPr>
            </a:p>
          </p:txBody>
        </p:sp>
        <p:sp>
          <p:nvSpPr>
            <p:cNvPr id="452654" name="Rectangle 46"/>
            <p:cNvSpPr>
              <a:spLocks noChangeArrowheads="1"/>
            </p:cNvSpPr>
            <p:nvPr/>
          </p:nvSpPr>
          <p:spPr bwMode="auto">
            <a:xfrm>
              <a:off x="2520" y="2264"/>
              <a:ext cx="360"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LINE</a:t>
              </a:r>
              <a:endParaRPr lang="en-US" altLang="zh-CN">
                <a:latin typeface="Garamond" panose="02020404030301010803" pitchFamily="18" charset="0"/>
              </a:endParaRPr>
            </a:p>
          </p:txBody>
        </p:sp>
        <p:sp>
          <p:nvSpPr>
            <p:cNvPr id="452655" name="Rectangle 47"/>
            <p:cNvSpPr>
              <a:spLocks noChangeArrowheads="1"/>
            </p:cNvSpPr>
            <p:nvPr/>
          </p:nvSpPr>
          <p:spPr bwMode="auto">
            <a:xfrm>
              <a:off x="3240" y="2264"/>
              <a:ext cx="432"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SILVER</a:t>
              </a:r>
              <a:endParaRPr lang="en-US" altLang="zh-CN">
                <a:latin typeface="Garamond" panose="02020404030301010803" pitchFamily="18" charset="0"/>
              </a:endParaRPr>
            </a:p>
          </p:txBody>
        </p:sp>
        <p:sp>
          <p:nvSpPr>
            <p:cNvPr id="452656" name="Line 48"/>
            <p:cNvSpPr>
              <a:spLocks noChangeShapeType="1"/>
            </p:cNvSpPr>
            <p:nvPr/>
          </p:nvSpPr>
          <p:spPr bwMode="auto">
            <a:xfrm flipV="1">
              <a:off x="1440" y="2014"/>
              <a:ext cx="0" cy="2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57" name="Line 49"/>
            <p:cNvSpPr>
              <a:spLocks noChangeShapeType="1"/>
            </p:cNvSpPr>
            <p:nvPr/>
          </p:nvSpPr>
          <p:spPr bwMode="auto">
            <a:xfrm>
              <a:off x="1512" y="2388"/>
              <a:ext cx="43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58" name="Line 50"/>
            <p:cNvSpPr>
              <a:spLocks noChangeShapeType="1"/>
            </p:cNvSpPr>
            <p:nvPr/>
          </p:nvSpPr>
          <p:spPr bwMode="auto">
            <a:xfrm flipH="1">
              <a:off x="2160" y="2388"/>
              <a:ext cx="36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59" name="Line 51"/>
            <p:cNvSpPr>
              <a:spLocks noChangeShapeType="1"/>
            </p:cNvSpPr>
            <p:nvPr/>
          </p:nvSpPr>
          <p:spPr bwMode="auto">
            <a:xfrm flipV="1">
              <a:off x="2088" y="2014"/>
              <a:ext cx="0" cy="2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60" name="Line 52"/>
            <p:cNvSpPr>
              <a:spLocks noChangeShapeType="1"/>
            </p:cNvSpPr>
            <p:nvPr/>
          </p:nvSpPr>
          <p:spPr bwMode="auto">
            <a:xfrm>
              <a:off x="2880" y="2388"/>
              <a:ext cx="36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61" name="Line 53"/>
            <p:cNvSpPr>
              <a:spLocks noChangeShapeType="1"/>
            </p:cNvSpPr>
            <p:nvPr/>
          </p:nvSpPr>
          <p:spPr bwMode="auto">
            <a:xfrm>
              <a:off x="1800" y="2076"/>
              <a:ext cx="0" cy="562"/>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62" name="Line 54"/>
            <p:cNvSpPr>
              <a:spLocks noChangeShapeType="1"/>
            </p:cNvSpPr>
            <p:nvPr/>
          </p:nvSpPr>
          <p:spPr bwMode="auto">
            <a:xfrm>
              <a:off x="1800" y="2076"/>
              <a:ext cx="2016" cy="0"/>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63" name="Line 55"/>
            <p:cNvSpPr>
              <a:spLocks noChangeShapeType="1"/>
            </p:cNvSpPr>
            <p:nvPr/>
          </p:nvSpPr>
          <p:spPr bwMode="auto">
            <a:xfrm>
              <a:off x="1800" y="2638"/>
              <a:ext cx="2016" cy="0"/>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64" name="Line 56"/>
            <p:cNvSpPr>
              <a:spLocks noChangeShapeType="1"/>
            </p:cNvSpPr>
            <p:nvPr/>
          </p:nvSpPr>
          <p:spPr bwMode="auto">
            <a:xfrm flipV="1">
              <a:off x="3816" y="2076"/>
              <a:ext cx="0" cy="562"/>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65" name="Line 57"/>
            <p:cNvSpPr>
              <a:spLocks noChangeShapeType="1"/>
            </p:cNvSpPr>
            <p:nvPr/>
          </p:nvSpPr>
          <p:spPr bwMode="auto">
            <a:xfrm flipV="1">
              <a:off x="1512" y="2139"/>
              <a:ext cx="288" cy="249"/>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66" name="Line 58"/>
            <p:cNvSpPr>
              <a:spLocks noChangeShapeType="1"/>
            </p:cNvSpPr>
            <p:nvPr/>
          </p:nvSpPr>
          <p:spPr bwMode="auto">
            <a:xfrm flipH="1">
              <a:off x="2160" y="2388"/>
              <a:ext cx="36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52693" name="Group 85"/>
          <p:cNvGrpSpPr>
            <a:grpSpLocks/>
          </p:cNvGrpSpPr>
          <p:nvPr/>
        </p:nvGrpSpPr>
        <p:grpSpPr bwMode="auto">
          <a:xfrm>
            <a:off x="2268538" y="4041775"/>
            <a:ext cx="4457700" cy="2278063"/>
            <a:chOff x="1080" y="2888"/>
            <a:chExt cx="2808" cy="1435"/>
          </a:xfrm>
        </p:grpSpPr>
        <p:sp>
          <p:nvSpPr>
            <p:cNvPr id="452612" name="Text Box 4"/>
            <p:cNvSpPr txBox="1">
              <a:spLocks noChangeArrowheads="1"/>
            </p:cNvSpPr>
            <p:nvPr/>
          </p:nvSpPr>
          <p:spPr bwMode="auto">
            <a:xfrm>
              <a:off x="3456" y="3699"/>
              <a:ext cx="288"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13" name="Text Box 5"/>
            <p:cNvSpPr txBox="1">
              <a:spLocks noChangeArrowheads="1"/>
            </p:cNvSpPr>
            <p:nvPr/>
          </p:nvSpPr>
          <p:spPr bwMode="auto">
            <a:xfrm>
              <a:off x="3528" y="4136"/>
              <a:ext cx="216"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S1</a:t>
              </a:r>
              <a:endParaRPr lang="en-US" altLang="zh-CN">
                <a:latin typeface="Garamond" panose="02020404030301010803" pitchFamily="18" charset="0"/>
              </a:endParaRPr>
            </a:p>
          </p:txBody>
        </p:sp>
        <p:sp>
          <p:nvSpPr>
            <p:cNvPr id="452614" name="Text Box 6"/>
            <p:cNvSpPr txBox="1">
              <a:spLocks noChangeArrowheads="1"/>
            </p:cNvSpPr>
            <p:nvPr/>
          </p:nvSpPr>
          <p:spPr bwMode="auto">
            <a:xfrm>
              <a:off x="3456" y="3138"/>
              <a:ext cx="432" cy="188"/>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character</a:t>
              </a:r>
              <a:endParaRPr lang="en-US" altLang="zh-CN">
                <a:latin typeface="Garamond" panose="02020404030301010803" pitchFamily="18" charset="0"/>
              </a:endParaRPr>
            </a:p>
          </p:txBody>
        </p:sp>
        <p:sp>
          <p:nvSpPr>
            <p:cNvPr id="452615" name="Text Box 7"/>
            <p:cNvSpPr txBox="1">
              <a:spLocks noChangeArrowheads="1"/>
            </p:cNvSpPr>
            <p:nvPr/>
          </p:nvSpPr>
          <p:spPr bwMode="auto">
            <a:xfrm>
              <a:off x="1944" y="3138"/>
              <a:ext cx="288" cy="188"/>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unit</a:t>
              </a:r>
              <a:endParaRPr lang="en-US" altLang="zh-CN">
                <a:latin typeface="Garamond" panose="02020404030301010803" pitchFamily="18" charset="0"/>
              </a:endParaRPr>
            </a:p>
          </p:txBody>
        </p:sp>
        <p:sp>
          <p:nvSpPr>
            <p:cNvPr id="452616" name="Text Box 8"/>
            <p:cNvSpPr txBox="1">
              <a:spLocks noChangeArrowheads="1"/>
            </p:cNvSpPr>
            <p:nvPr/>
          </p:nvSpPr>
          <p:spPr bwMode="auto">
            <a:xfrm>
              <a:off x="2952" y="3824"/>
              <a:ext cx="360"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object</a:t>
              </a:r>
              <a:endParaRPr lang="en-US" altLang="zh-CN">
                <a:latin typeface="Garamond" panose="02020404030301010803" pitchFamily="18" charset="0"/>
              </a:endParaRPr>
            </a:p>
          </p:txBody>
        </p:sp>
        <p:sp>
          <p:nvSpPr>
            <p:cNvPr id="452617" name="Text Box 9"/>
            <p:cNvSpPr txBox="1">
              <a:spLocks noChangeArrowheads="1"/>
            </p:cNvSpPr>
            <p:nvPr/>
          </p:nvSpPr>
          <p:spPr bwMode="auto">
            <a:xfrm>
              <a:off x="2160" y="3824"/>
              <a:ext cx="432"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subject</a:t>
              </a:r>
              <a:endParaRPr lang="en-US" altLang="zh-CN">
                <a:latin typeface="Garamond" panose="02020404030301010803" pitchFamily="18" charset="0"/>
              </a:endParaRPr>
            </a:p>
          </p:txBody>
        </p:sp>
        <p:sp>
          <p:nvSpPr>
            <p:cNvPr id="452618" name="Text Box 10"/>
            <p:cNvSpPr txBox="1">
              <a:spLocks noChangeArrowheads="1"/>
            </p:cNvSpPr>
            <p:nvPr/>
          </p:nvSpPr>
          <p:spPr bwMode="auto">
            <a:xfrm>
              <a:off x="2736" y="3699"/>
              <a:ext cx="288"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19" name="Text Box 11"/>
            <p:cNvSpPr txBox="1">
              <a:spLocks noChangeArrowheads="1"/>
            </p:cNvSpPr>
            <p:nvPr/>
          </p:nvSpPr>
          <p:spPr bwMode="auto">
            <a:xfrm>
              <a:off x="1944" y="3699"/>
              <a:ext cx="360"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20" name="Text Box 12"/>
            <p:cNvSpPr txBox="1">
              <a:spLocks noChangeArrowheads="1"/>
            </p:cNvSpPr>
            <p:nvPr/>
          </p:nvSpPr>
          <p:spPr bwMode="auto">
            <a:xfrm>
              <a:off x="1440" y="4011"/>
              <a:ext cx="116" cy="231"/>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endParaRPr lang="zh-CN" altLang="zh-CN">
                <a:latin typeface="Garamond" panose="02020404030301010803" pitchFamily="18" charset="0"/>
              </a:endParaRPr>
            </a:p>
          </p:txBody>
        </p:sp>
        <p:sp>
          <p:nvSpPr>
            <p:cNvPr id="452621" name="Text Box 13"/>
            <p:cNvSpPr txBox="1">
              <a:spLocks noChangeArrowheads="1"/>
            </p:cNvSpPr>
            <p:nvPr/>
          </p:nvSpPr>
          <p:spPr bwMode="auto">
            <a:xfrm>
              <a:off x="1080" y="3699"/>
              <a:ext cx="288"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ISA</a:t>
              </a:r>
              <a:endParaRPr lang="en-US" altLang="zh-CN">
                <a:latin typeface="Garamond" panose="02020404030301010803" pitchFamily="18" charset="0"/>
              </a:endParaRPr>
            </a:p>
          </p:txBody>
        </p:sp>
        <p:sp>
          <p:nvSpPr>
            <p:cNvPr id="452622" name="Text Box 14"/>
            <p:cNvSpPr txBox="1">
              <a:spLocks noChangeArrowheads="1"/>
            </p:cNvSpPr>
            <p:nvPr/>
          </p:nvSpPr>
          <p:spPr bwMode="auto">
            <a:xfrm>
              <a:off x="1368" y="3699"/>
              <a:ext cx="360" cy="187"/>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FORM</a:t>
              </a:r>
              <a:endParaRPr lang="en-US" altLang="zh-CN">
                <a:latin typeface="Garamond" panose="02020404030301010803" pitchFamily="18" charset="0"/>
              </a:endParaRPr>
            </a:p>
          </p:txBody>
        </p:sp>
        <p:sp>
          <p:nvSpPr>
            <p:cNvPr id="452667" name="Rectangle 59"/>
            <p:cNvSpPr>
              <a:spLocks noChangeArrowheads="1"/>
            </p:cNvSpPr>
            <p:nvPr/>
          </p:nvSpPr>
          <p:spPr bwMode="auto">
            <a:xfrm>
              <a:off x="1152" y="3387"/>
              <a:ext cx="288"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GS</a:t>
              </a:r>
              <a:endParaRPr lang="en-US" altLang="zh-CN">
                <a:latin typeface="Garamond" panose="02020404030301010803" pitchFamily="18" charset="0"/>
              </a:endParaRPr>
            </a:p>
          </p:txBody>
        </p:sp>
        <p:sp>
          <p:nvSpPr>
            <p:cNvPr id="452668" name="Rectangle 60"/>
            <p:cNvSpPr>
              <a:spLocks noChangeArrowheads="1"/>
            </p:cNvSpPr>
            <p:nvPr/>
          </p:nvSpPr>
          <p:spPr bwMode="auto">
            <a:xfrm>
              <a:off x="1224" y="3886"/>
              <a:ext cx="216"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G</a:t>
              </a:r>
              <a:endParaRPr lang="en-US" altLang="zh-CN">
                <a:latin typeface="Garamond" panose="02020404030301010803" pitchFamily="18" charset="0"/>
              </a:endParaRPr>
            </a:p>
          </p:txBody>
        </p:sp>
        <p:sp>
          <p:nvSpPr>
            <p:cNvPr id="452669" name="Rectangle 61"/>
            <p:cNvSpPr>
              <a:spLocks noChangeArrowheads="1"/>
            </p:cNvSpPr>
            <p:nvPr/>
          </p:nvSpPr>
          <p:spPr bwMode="auto">
            <a:xfrm>
              <a:off x="1872" y="3886"/>
              <a:ext cx="216"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000">
                  <a:latin typeface="Times New Roman" panose="02020603050405020304" pitchFamily="18" charset="0"/>
                </a:rPr>
                <a:t>m</a:t>
              </a:r>
              <a:endParaRPr lang="en-US" altLang="zh-CN">
                <a:latin typeface="Garamond" panose="02020404030301010803" pitchFamily="18" charset="0"/>
              </a:endParaRPr>
            </a:p>
          </p:txBody>
        </p:sp>
        <p:sp>
          <p:nvSpPr>
            <p:cNvPr id="452670" name="Rectangle 62"/>
            <p:cNvSpPr>
              <a:spLocks noChangeArrowheads="1"/>
            </p:cNvSpPr>
            <p:nvPr/>
          </p:nvSpPr>
          <p:spPr bwMode="auto">
            <a:xfrm>
              <a:off x="1656" y="3387"/>
              <a:ext cx="648"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branch manager</a:t>
              </a:r>
              <a:endParaRPr lang="en-US" altLang="zh-CN">
                <a:latin typeface="Garamond" panose="02020404030301010803" pitchFamily="18" charset="0"/>
              </a:endParaRPr>
            </a:p>
          </p:txBody>
        </p:sp>
        <p:sp>
          <p:nvSpPr>
            <p:cNvPr id="452671" name="Rectangle 63"/>
            <p:cNvSpPr>
              <a:spLocks noChangeArrowheads="1"/>
            </p:cNvSpPr>
            <p:nvPr/>
          </p:nvSpPr>
          <p:spPr bwMode="auto">
            <a:xfrm>
              <a:off x="1800" y="2888"/>
              <a:ext cx="288"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DEC</a:t>
              </a:r>
              <a:endParaRPr lang="en-US" altLang="zh-CN">
                <a:latin typeface="Garamond" panose="02020404030301010803" pitchFamily="18" charset="0"/>
              </a:endParaRPr>
            </a:p>
          </p:txBody>
        </p:sp>
        <p:sp>
          <p:nvSpPr>
            <p:cNvPr id="452672" name="Rectangle 64"/>
            <p:cNvSpPr>
              <a:spLocks noChangeArrowheads="1"/>
            </p:cNvSpPr>
            <p:nvPr/>
          </p:nvSpPr>
          <p:spPr bwMode="auto">
            <a:xfrm>
              <a:off x="2520" y="3387"/>
              <a:ext cx="576"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participate in</a:t>
              </a:r>
              <a:endParaRPr lang="en-US" altLang="zh-CN">
                <a:latin typeface="Garamond" panose="02020404030301010803" pitchFamily="18" charset="0"/>
              </a:endParaRPr>
            </a:p>
          </p:txBody>
        </p:sp>
        <p:sp>
          <p:nvSpPr>
            <p:cNvPr id="452673" name="Rectangle 65"/>
            <p:cNvSpPr>
              <a:spLocks noChangeArrowheads="1"/>
            </p:cNvSpPr>
            <p:nvPr/>
          </p:nvSpPr>
          <p:spPr bwMode="auto">
            <a:xfrm>
              <a:off x="2592" y="3886"/>
              <a:ext cx="288"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pin</a:t>
              </a:r>
              <a:endParaRPr lang="en-US" altLang="zh-CN">
                <a:latin typeface="Garamond" panose="02020404030301010803" pitchFamily="18" charset="0"/>
              </a:endParaRPr>
            </a:p>
          </p:txBody>
        </p:sp>
        <p:sp>
          <p:nvSpPr>
            <p:cNvPr id="452674" name="Rectangle 66"/>
            <p:cNvSpPr>
              <a:spLocks noChangeArrowheads="1"/>
            </p:cNvSpPr>
            <p:nvPr/>
          </p:nvSpPr>
          <p:spPr bwMode="auto">
            <a:xfrm>
              <a:off x="3312" y="3886"/>
              <a:ext cx="216"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p</a:t>
              </a:r>
              <a:endParaRPr lang="en-US" altLang="zh-CN">
                <a:latin typeface="Garamond" panose="02020404030301010803" pitchFamily="18" charset="0"/>
              </a:endParaRPr>
            </a:p>
          </p:txBody>
        </p:sp>
        <p:sp>
          <p:nvSpPr>
            <p:cNvPr id="452675" name="Rectangle 67"/>
            <p:cNvSpPr>
              <a:spLocks noChangeArrowheads="1"/>
            </p:cNvSpPr>
            <p:nvPr/>
          </p:nvSpPr>
          <p:spPr bwMode="auto">
            <a:xfrm>
              <a:off x="3312" y="3387"/>
              <a:ext cx="288" cy="187"/>
            </a:xfrm>
            <a:prstGeom prst="rect">
              <a:avLst/>
            </a:prstGeom>
            <a:solidFill>
              <a:srgbClr val="FFFFF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plan</a:t>
              </a:r>
              <a:endParaRPr lang="en-US" altLang="zh-CN">
                <a:latin typeface="Garamond" panose="02020404030301010803" pitchFamily="18" charset="0"/>
              </a:endParaRPr>
            </a:p>
          </p:txBody>
        </p:sp>
        <p:sp>
          <p:nvSpPr>
            <p:cNvPr id="452676" name="Rectangle 68"/>
            <p:cNvSpPr>
              <a:spLocks noChangeArrowheads="1"/>
            </p:cNvSpPr>
            <p:nvPr/>
          </p:nvSpPr>
          <p:spPr bwMode="auto">
            <a:xfrm>
              <a:off x="3168" y="2888"/>
              <a:ext cx="576" cy="187"/>
            </a:xfrm>
            <a:prstGeom prst="rect">
              <a:avLst/>
            </a:prstGeom>
            <a:solidFill>
              <a:srgbClr val="FF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900">
                  <a:latin typeface="Times New Roman" panose="02020603050405020304" pitchFamily="18" charset="0"/>
                </a:rPr>
                <a:t>profit-sharing</a:t>
              </a:r>
              <a:endParaRPr lang="en-US" altLang="zh-CN">
                <a:latin typeface="Garamond" panose="02020404030301010803" pitchFamily="18" charset="0"/>
              </a:endParaRPr>
            </a:p>
          </p:txBody>
        </p:sp>
        <p:sp>
          <p:nvSpPr>
            <p:cNvPr id="452677" name="Line 69"/>
            <p:cNvSpPr>
              <a:spLocks noChangeShapeType="1"/>
            </p:cNvSpPr>
            <p:nvPr/>
          </p:nvSpPr>
          <p:spPr bwMode="auto">
            <a:xfrm flipV="1">
              <a:off x="1296" y="3574"/>
              <a:ext cx="0" cy="3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78" name="Line 70"/>
            <p:cNvSpPr>
              <a:spLocks noChangeShapeType="1"/>
            </p:cNvSpPr>
            <p:nvPr/>
          </p:nvSpPr>
          <p:spPr bwMode="auto">
            <a:xfrm>
              <a:off x="1440" y="4011"/>
              <a:ext cx="43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79" name="Line 71"/>
            <p:cNvSpPr>
              <a:spLocks noChangeShapeType="1"/>
            </p:cNvSpPr>
            <p:nvPr/>
          </p:nvSpPr>
          <p:spPr bwMode="auto">
            <a:xfrm flipV="1">
              <a:off x="1944" y="3574"/>
              <a:ext cx="0" cy="3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0" name="Line 72"/>
            <p:cNvSpPr>
              <a:spLocks noChangeShapeType="1"/>
            </p:cNvSpPr>
            <p:nvPr/>
          </p:nvSpPr>
          <p:spPr bwMode="auto">
            <a:xfrm flipV="1">
              <a:off x="1944" y="3075"/>
              <a:ext cx="0" cy="3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1" name="Line 73"/>
            <p:cNvSpPr>
              <a:spLocks noChangeShapeType="1"/>
            </p:cNvSpPr>
            <p:nvPr/>
          </p:nvSpPr>
          <p:spPr bwMode="auto">
            <a:xfrm flipH="1">
              <a:off x="2088" y="4011"/>
              <a:ext cx="504"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2" name="Line 74"/>
            <p:cNvSpPr>
              <a:spLocks noChangeShapeType="1"/>
            </p:cNvSpPr>
            <p:nvPr/>
          </p:nvSpPr>
          <p:spPr bwMode="auto">
            <a:xfrm>
              <a:off x="2880" y="4011"/>
              <a:ext cx="43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3" name="Line 75"/>
            <p:cNvSpPr>
              <a:spLocks noChangeShapeType="1"/>
            </p:cNvSpPr>
            <p:nvPr/>
          </p:nvSpPr>
          <p:spPr bwMode="auto">
            <a:xfrm flipV="1">
              <a:off x="2736" y="3574"/>
              <a:ext cx="0" cy="3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4" name="Line 76"/>
            <p:cNvSpPr>
              <a:spLocks noChangeShapeType="1"/>
            </p:cNvSpPr>
            <p:nvPr/>
          </p:nvSpPr>
          <p:spPr bwMode="auto">
            <a:xfrm flipV="1">
              <a:off x="3456" y="3574"/>
              <a:ext cx="0" cy="3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5" name="Line 77"/>
            <p:cNvSpPr>
              <a:spLocks noChangeShapeType="1"/>
            </p:cNvSpPr>
            <p:nvPr/>
          </p:nvSpPr>
          <p:spPr bwMode="auto">
            <a:xfrm flipV="1">
              <a:off x="3456" y="3075"/>
              <a:ext cx="0" cy="3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6" name="Line 78"/>
            <p:cNvSpPr>
              <a:spLocks noChangeShapeType="1"/>
            </p:cNvSpPr>
            <p:nvPr/>
          </p:nvSpPr>
          <p:spPr bwMode="auto">
            <a:xfrm>
              <a:off x="1728" y="3699"/>
              <a:ext cx="0" cy="624"/>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7" name="Line 79"/>
            <p:cNvSpPr>
              <a:spLocks noChangeShapeType="1"/>
            </p:cNvSpPr>
            <p:nvPr/>
          </p:nvSpPr>
          <p:spPr bwMode="auto">
            <a:xfrm>
              <a:off x="1728" y="3699"/>
              <a:ext cx="2016" cy="0"/>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8" name="Line 80"/>
            <p:cNvSpPr>
              <a:spLocks noChangeShapeType="1"/>
            </p:cNvSpPr>
            <p:nvPr/>
          </p:nvSpPr>
          <p:spPr bwMode="auto">
            <a:xfrm>
              <a:off x="3744" y="3699"/>
              <a:ext cx="0" cy="624"/>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89" name="Line 81"/>
            <p:cNvSpPr>
              <a:spLocks noChangeShapeType="1"/>
            </p:cNvSpPr>
            <p:nvPr/>
          </p:nvSpPr>
          <p:spPr bwMode="auto">
            <a:xfrm>
              <a:off x="1728" y="4323"/>
              <a:ext cx="2016" cy="0"/>
            </a:xfrm>
            <a:prstGeom prst="line">
              <a:avLst/>
            </a:prstGeom>
            <a:noFill/>
            <a:ln w="25400">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2690" name="Line 82"/>
            <p:cNvSpPr>
              <a:spLocks noChangeShapeType="1"/>
            </p:cNvSpPr>
            <p:nvPr/>
          </p:nvSpPr>
          <p:spPr bwMode="auto">
            <a:xfrm flipV="1">
              <a:off x="1440" y="3761"/>
              <a:ext cx="288" cy="25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2916921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265345" y="692330"/>
            <a:ext cx="4815742" cy="732893"/>
          </a:xfrm>
          <a:prstGeom prst="rect">
            <a:avLst/>
          </a:prstGeom>
        </p:spPr>
        <p:txBody>
          <a:bodyPr wrap="none">
            <a:spAutoFit/>
          </a:bodyPr>
          <a:lstStyle/>
          <a:p>
            <a:pPr>
              <a:lnSpc>
                <a:spcPct val="120000"/>
              </a:lnSpc>
              <a:spcAft>
                <a:spcPct val="20000"/>
              </a:spcAft>
            </a:pPr>
            <a:r>
              <a:rPr lang="zh-CN" altLang="en-US" sz="4000" b="1" kern="0" cap="all" dirty="0" smtClean="0">
                <a:solidFill>
                  <a:schemeClr val="tx2"/>
                </a:solidFill>
                <a:latin typeface="幼圆" panose="02010509060101010101" pitchFamily="49" charset="-122"/>
                <a:ea typeface="楷体_GB2312"/>
              </a:rPr>
              <a:t>状态空间法求解问题</a:t>
            </a:r>
            <a:endParaRPr lang="zh-CN" altLang="en-US" sz="4000" b="1" kern="0" cap="all" dirty="0">
              <a:solidFill>
                <a:schemeClr val="tx2"/>
              </a:solidFill>
              <a:latin typeface="幼圆" panose="02010509060101010101" pitchFamily="49" charset="-122"/>
              <a:ea typeface="楷体_GB2312"/>
            </a:endParaRPr>
          </a:p>
        </p:txBody>
      </p:sp>
      <p:sp>
        <p:nvSpPr>
          <p:cNvPr id="9" name="矩形 8"/>
          <p:cNvSpPr/>
          <p:nvPr/>
        </p:nvSpPr>
        <p:spPr>
          <a:xfrm>
            <a:off x="-299905" y="1181652"/>
            <a:ext cx="8986705" cy="3348609"/>
          </a:xfrm>
          <a:prstGeom prst="rect">
            <a:avLst/>
          </a:prstGeom>
        </p:spPr>
        <p:txBody>
          <a:bodyPr wrap="square">
            <a:spAutoFit/>
          </a:bodyPr>
          <a:lstStyle/>
          <a:p>
            <a:pPr lvl="1" algn="just">
              <a:lnSpc>
                <a:spcPct val="120000"/>
              </a:lnSpc>
              <a:spcBef>
                <a:spcPts val="150"/>
              </a:spcBef>
              <a:spcAft>
                <a:spcPts val="150"/>
              </a:spcAft>
              <a:buClr>
                <a:schemeClr val="hlink"/>
              </a:buClr>
            </a:pPr>
            <a:r>
              <a:rPr lang="zh-CN" altLang="en-US" sz="2400" b="1" dirty="0">
                <a:solidFill>
                  <a:srgbClr val="006600"/>
                </a:solidFill>
                <a:latin typeface="Times New Roman" panose="02020603050405020304" pitchFamily="18" charset="0"/>
              </a:rPr>
              <a:t>状态空间法表示问题的步骤：</a:t>
            </a:r>
            <a:endParaRPr lang="en-US" altLang="zh-CN" sz="2400" b="1" dirty="0">
              <a:solidFill>
                <a:srgbClr val="006600"/>
              </a:solidFill>
              <a:latin typeface="Times New Roman" panose="02020603050405020304" pitchFamily="18" charset="0"/>
            </a:endParaRPr>
          </a:p>
          <a:p>
            <a:pPr lvl="1" algn="just">
              <a:lnSpc>
                <a:spcPct val="120000"/>
              </a:lnSpc>
              <a:spcBef>
                <a:spcPts val="150"/>
              </a:spcBef>
              <a:spcAft>
                <a:spcPts val="150"/>
              </a:spcAft>
              <a:buClr>
                <a:schemeClr val="hlink"/>
              </a:buClr>
              <a:buFont typeface="Wingdings" panose="05000000000000000000" pitchFamily="2" charset="2"/>
              <a:buChar char="ü"/>
            </a:pPr>
            <a:r>
              <a:rPr lang="zh-CN" altLang="en-US" sz="2400" b="1" dirty="0"/>
              <a:t>定义状态的描述</a:t>
            </a:r>
            <a:r>
              <a:rPr lang="zh-CN" altLang="en-US" sz="2400" b="1" dirty="0" smtClean="0"/>
              <a:t>形式</a:t>
            </a:r>
            <a:r>
              <a:rPr lang="zh-CN" altLang="en-US" sz="2400" b="1" dirty="0"/>
              <a:t>，</a:t>
            </a:r>
            <a:r>
              <a:rPr lang="zh-CN" altLang="en-US" sz="2400" b="1" dirty="0" smtClean="0"/>
              <a:t>用</a:t>
            </a:r>
            <a:r>
              <a:rPr lang="zh-CN" altLang="en-US" sz="2400" b="1" dirty="0"/>
              <a:t>所定义的状态描述形式把问题的所有可能的状态都表示出来，并确定出问题的初始状态集合描述和目标状态集合描述</a:t>
            </a:r>
            <a:endParaRPr lang="en-US" altLang="zh-CN" sz="2400" b="1" dirty="0"/>
          </a:p>
          <a:p>
            <a:pPr lvl="1" algn="just">
              <a:lnSpc>
                <a:spcPct val="120000"/>
              </a:lnSpc>
              <a:spcBef>
                <a:spcPts val="150"/>
              </a:spcBef>
              <a:spcAft>
                <a:spcPts val="150"/>
              </a:spcAft>
              <a:buClr>
                <a:schemeClr val="hlink"/>
              </a:buClr>
              <a:buFont typeface="Wingdings" panose="05000000000000000000" pitchFamily="2" charset="2"/>
              <a:buChar char="ü"/>
            </a:pPr>
            <a:r>
              <a:rPr lang="zh-CN" altLang="en-US" sz="2400" b="1" dirty="0"/>
              <a:t>定义一</a:t>
            </a:r>
            <a:r>
              <a:rPr lang="zh-CN" altLang="en-US" sz="2400" b="1" dirty="0" smtClean="0"/>
              <a:t>组算符，</a:t>
            </a:r>
            <a:r>
              <a:rPr lang="zh-CN" altLang="en-US" sz="2400" b="1" dirty="0"/>
              <a:t>利用这</a:t>
            </a:r>
            <a:r>
              <a:rPr lang="zh-CN" altLang="en-US" sz="2400" b="1" dirty="0" smtClean="0"/>
              <a:t>组算符可</a:t>
            </a:r>
            <a:r>
              <a:rPr lang="zh-CN" altLang="en-US" sz="2400" b="1" dirty="0"/>
              <a:t>把问题由一种状态转变为另一种</a:t>
            </a:r>
            <a:r>
              <a:rPr lang="zh-CN" altLang="en-US" sz="2400" b="1" dirty="0" smtClean="0"/>
              <a:t>状态</a:t>
            </a:r>
            <a:endParaRPr lang="en-US" altLang="zh-CN" sz="2400" b="1" dirty="0" smtClean="0"/>
          </a:p>
          <a:p>
            <a:pPr lvl="1" algn="just">
              <a:lnSpc>
                <a:spcPct val="120000"/>
              </a:lnSpc>
              <a:spcBef>
                <a:spcPts val="150"/>
              </a:spcBef>
              <a:spcAft>
                <a:spcPts val="150"/>
              </a:spcAft>
              <a:buClr>
                <a:schemeClr val="hlink"/>
              </a:buClr>
              <a:buFont typeface="Wingdings" panose="05000000000000000000" pitchFamily="2" charset="2"/>
              <a:buChar char="ü"/>
            </a:pPr>
            <a:r>
              <a:rPr lang="zh-CN" altLang="en-US" sz="2400" b="1" dirty="0" smtClean="0"/>
              <a:t>表示状态空间，构造状态空间图</a:t>
            </a:r>
            <a:endParaRPr lang="en-US" altLang="zh-CN" sz="2400" b="1" dirty="0" smtClean="0"/>
          </a:p>
        </p:txBody>
      </p:sp>
      <p:sp>
        <p:nvSpPr>
          <p:cNvPr id="10" name="矩形 9"/>
          <p:cNvSpPr/>
          <p:nvPr/>
        </p:nvSpPr>
        <p:spPr>
          <a:xfrm>
            <a:off x="-254151" y="4653136"/>
            <a:ext cx="8986705" cy="1473224"/>
          </a:xfrm>
          <a:prstGeom prst="rect">
            <a:avLst/>
          </a:prstGeom>
        </p:spPr>
        <p:txBody>
          <a:bodyPr wrap="square">
            <a:spAutoFit/>
          </a:bodyPr>
          <a:lstStyle/>
          <a:p>
            <a:pPr lvl="1" algn="l">
              <a:lnSpc>
                <a:spcPct val="120000"/>
              </a:lnSpc>
              <a:spcBef>
                <a:spcPts val="150"/>
              </a:spcBef>
              <a:spcAft>
                <a:spcPts val="150"/>
              </a:spcAft>
              <a:buClr>
                <a:schemeClr val="hlink"/>
              </a:buClr>
            </a:pPr>
            <a:r>
              <a:rPr lang="zh-CN" altLang="en-US" sz="2400" b="1" dirty="0" smtClean="0">
                <a:solidFill>
                  <a:srgbClr val="006600"/>
                </a:solidFill>
                <a:latin typeface="Times New Roman" panose="02020603050405020304" pitchFamily="18" charset="0"/>
              </a:rPr>
              <a:t>状态空间法求解问题的步骤：</a:t>
            </a:r>
            <a:endParaRPr lang="en-US" altLang="zh-CN" sz="2400" b="1" dirty="0" smtClean="0">
              <a:solidFill>
                <a:srgbClr val="006600"/>
              </a:solidFill>
              <a:latin typeface="Times New Roman" panose="02020603050405020304" pitchFamily="18" charset="0"/>
            </a:endParaRPr>
          </a:p>
          <a:p>
            <a:pPr lvl="1" algn="l">
              <a:lnSpc>
                <a:spcPct val="120000"/>
              </a:lnSpc>
              <a:spcBef>
                <a:spcPts val="150"/>
              </a:spcBef>
              <a:spcAft>
                <a:spcPts val="150"/>
              </a:spcAft>
              <a:buClr>
                <a:schemeClr val="hlink"/>
              </a:buClr>
              <a:buFont typeface="Wingdings" panose="05000000000000000000" pitchFamily="2" charset="2"/>
              <a:buChar char="ü"/>
            </a:pPr>
            <a:r>
              <a:rPr lang="zh-CN" altLang="en-US" sz="2400" b="1" dirty="0" smtClean="0">
                <a:latin typeface="宋体" panose="02010600030101010101" pitchFamily="2" charset="-122"/>
              </a:rPr>
              <a:t>问题的求解过程</a:t>
            </a:r>
            <a:r>
              <a:rPr lang="zh-CN" altLang="en-US" sz="2400" b="1" dirty="0" smtClean="0">
                <a:solidFill>
                  <a:srgbClr val="0000FF"/>
                </a:solidFill>
                <a:latin typeface="宋体" panose="02010600030101010101" pitchFamily="2" charset="-122"/>
              </a:rPr>
              <a:t>从初始状态开始搜索直到目标状态，解即是构成的算符序列。</a:t>
            </a:r>
            <a:endParaRPr lang="zh-CN" altLang="en-US" sz="2400" b="1" dirty="0">
              <a:solidFill>
                <a:srgbClr val="0000FF"/>
              </a:solidFill>
              <a:latin typeface="宋体" panose="02010600030101010101" pitchFamily="2" charset="-122"/>
            </a:endParaRPr>
          </a:p>
        </p:txBody>
      </p:sp>
    </p:spTree>
    <p:extLst>
      <p:ext uri="{BB962C8B-B14F-4D97-AF65-F5344CB8AC3E}">
        <p14:creationId xmlns:p14="http://schemas.microsoft.com/office/powerpoint/2010/main" val="12479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txBox="1">
            <a:spLocks noChangeArrowheads="1"/>
          </p:cNvSpPr>
          <p:nvPr/>
        </p:nvSpPr>
        <p:spPr bwMode="auto">
          <a:xfrm>
            <a:off x="332917" y="1080817"/>
            <a:ext cx="8353883" cy="4218755"/>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a:buFont typeface="Wingdings" pitchFamily="2" charset="2"/>
              <a:buChar char="ü"/>
            </a:pPr>
            <a:r>
              <a:rPr lang="en-US" altLang="en-US" sz="2400" b="1" dirty="0" err="1"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二阶</a:t>
            </a:r>
            <a:r>
              <a:rPr lang="zh-CN" altLang="en-US" sz="24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汉诺塔</a:t>
            </a:r>
            <a:r>
              <a:rPr lang="en-US" altLang="en-US" sz="2400" b="1" dirty="0" err="1"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4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设有三根柱子，它们的编号分别是</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号和</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t>
            </a:r>
          </a:p>
          <a:p>
            <a:pPr lvl="2"/>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在初始情况下，</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号柱子上有</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两个圆盘</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t>
            </a:r>
          </a:p>
          <a:p>
            <a:pPr lvl="2"/>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比</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小，</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位于</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的上面</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400" dirty="0"/>
              <a:t>要求把这两个圆盘全部移到另一根柱子上，规定可以借助中间的柱子，但是要求</a:t>
            </a:r>
            <a:r>
              <a:rPr lang="zh-CN" altLang="zh-CN" sz="2400" dirty="0">
                <a:solidFill>
                  <a:srgbClr val="FF0000"/>
                </a:solidFill>
              </a:rPr>
              <a:t>每次只能移动一个圆盘</a:t>
            </a:r>
            <a:r>
              <a:rPr lang="zh-CN" altLang="zh-CN" sz="2400" dirty="0"/>
              <a:t>，而且任何时刻</a:t>
            </a:r>
            <a:r>
              <a:rPr lang="zh-CN" altLang="zh-CN" sz="2400" dirty="0">
                <a:solidFill>
                  <a:srgbClr val="FF0000"/>
                </a:solidFill>
              </a:rPr>
              <a:t>大盘都不能位于小盘上面</a:t>
            </a:r>
            <a:r>
              <a:rPr lang="zh-CN" altLang="zh-CN" sz="2400" dirty="0"/>
              <a:t>。</a:t>
            </a:r>
          </a:p>
          <a:p>
            <a:pPr lvl="1"/>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如何将</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两个圆盘移到</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号柱子上面？</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8" name="Group 97"/>
          <p:cNvGrpSpPr>
            <a:grpSpLocks/>
          </p:cNvGrpSpPr>
          <p:nvPr/>
        </p:nvGrpSpPr>
        <p:grpSpPr bwMode="auto">
          <a:xfrm>
            <a:off x="1918663" y="4616218"/>
            <a:ext cx="5182389" cy="1366707"/>
            <a:chOff x="1658" y="3202"/>
            <a:chExt cx="3918" cy="896"/>
          </a:xfrm>
        </p:grpSpPr>
        <p:sp>
          <p:nvSpPr>
            <p:cNvPr id="39" name="Rectangle 51"/>
            <p:cNvSpPr>
              <a:spLocks noChangeArrowheads="1"/>
            </p:cNvSpPr>
            <p:nvPr/>
          </p:nvSpPr>
          <p:spPr bwMode="auto">
            <a:xfrm>
              <a:off x="3992" y="3202"/>
              <a:ext cx="1584" cy="89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53"/>
            <p:cNvSpPr>
              <a:spLocks noChangeArrowheads="1"/>
            </p:cNvSpPr>
            <p:nvPr/>
          </p:nvSpPr>
          <p:spPr bwMode="auto">
            <a:xfrm>
              <a:off x="1658" y="3216"/>
              <a:ext cx="1584" cy="882"/>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 name="Group 54"/>
            <p:cNvGrpSpPr>
              <a:grpSpLocks/>
            </p:cNvGrpSpPr>
            <p:nvPr/>
          </p:nvGrpSpPr>
          <p:grpSpPr bwMode="auto">
            <a:xfrm>
              <a:off x="1795" y="3273"/>
              <a:ext cx="3621" cy="679"/>
              <a:chOff x="1995" y="3321"/>
              <a:chExt cx="3621" cy="679"/>
            </a:xfrm>
          </p:grpSpPr>
          <p:grpSp>
            <p:nvGrpSpPr>
              <p:cNvPr id="42" name="Group 55"/>
              <p:cNvGrpSpPr>
                <a:grpSpLocks/>
              </p:cNvGrpSpPr>
              <p:nvPr/>
            </p:nvGrpSpPr>
            <p:grpSpPr bwMode="auto">
              <a:xfrm>
                <a:off x="1995" y="3321"/>
                <a:ext cx="1344" cy="679"/>
                <a:chOff x="1995" y="3321"/>
                <a:chExt cx="1344" cy="679"/>
              </a:xfrm>
            </p:grpSpPr>
            <p:grpSp>
              <p:nvGrpSpPr>
                <p:cNvPr id="87" name="Group 56"/>
                <p:cNvGrpSpPr>
                  <a:grpSpLocks/>
                </p:cNvGrpSpPr>
                <p:nvPr/>
              </p:nvGrpSpPr>
              <p:grpSpPr bwMode="auto">
                <a:xfrm>
                  <a:off x="1995" y="3321"/>
                  <a:ext cx="1344" cy="482"/>
                  <a:chOff x="2395" y="2638"/>
                  <a:chExt cx="1632" cy="578"/>
                </a:xfrm>
              </p:grpSpPr>
              <p:sp>
                <p:nvSpPr>
                  <p:cNvPr id="95" name="Line 57"/>
                  <p:cNvSpPr>
                    <a:spLocks noChangeShapeType="1"/>
                  </p:cNvSpPr>
                  <p:nvPr/>
                </p:nvSpPr>
                <p:spPr bwMode="auto">
                  <a:xfrm>
                    <a:off x="2395"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58"/>
                  <p:cNvSpPr>
                    <a:spLocks noChangeShapeType="1"/>
                  </p:cNvSpPr>
                  <p:nvPr/>
                </p:nvSpPr>
                <p:spPr bwMode="auto">
                  <a:xfrm>
                    <a:off x="2779" y="2638"/>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59"/>
                  <p:cNvSpPr>
                    <a:spLocks noChangeShapeType="1"/>
                  </p:cNvSpPr>
                  <p:nvPr/>
                </p:nvSpPr>
                <p:spPr bwMode="auto">
                  <a:xfrm>
                    <a:off x="3211" y="2638"/>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60"/>
                  <p:cNvSpPr>
                    <a:spLocks noChangeShapeType="1"/>
                  </p:cNvSpPr>
                  <p:nvPr/>
                </p:nvSpPr>
                <p:spPr bwMode="auto">
                  <a:xfrm>
                    <a:off x="3691" y="2639"/>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8" name="Group 61"/>
                <p:cNvGrpSpPr>
                  <a:grpSpLocks/>
                </p:cNvGrpSpPr>
                <p:nvPr/>
              </p:nvGrpSpPr>
              <p:grpSpPr bwMode="auto">
                <a:xfrm>
                  <a:off x="2075" y="3559"/>
                  <a:ext cx="474" cy="241"/>
                  <a:chOff x="1917" y="2877"/>
                  <a:chExt cx="576" cy="289"/>
                </a:xfrm>
              </p:grpSpPr>
              <p:sp>
                <p:nvSpPr>
                  <p:cNvPr id="93" name="Rectangle 62"/>
                  <p:cNvSpPr>
                    <a:spLocks noChangeArrowheads="1"/>
                  </p:cNvSpPr>
                  <p:nvPr/>
                </p:nvSpPr>
                <p:spPr bwMode="auto">
                  <a:xfrm>
                    <a:off x="1917" y="3022"/>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94" name="Rectangle 63"/>
                  <p:cNvSpPr>
                    <a:spLocks noChangeArrowheads="1"/>
                  </p:cNvSpPr>
                  <p:nvPr/>
                </p:nvSpPr>
                <p:spPr bwMode="auto">
                  <a:xfrm>
                    <a:off x="2060" y="2877"/>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A</a:t>
                    </a:r>
                  </a:p>
                </p:txBody>
              </p:sp>
            </p:grpSp>
            <p:grpSp>
              <p:nvGrpSpPr>
                <p:cNvPr id="89" name="Group 64"/>
                <p:cNvGrpSpPr>
                  <a:grpSpLocks/>
                </p:cNvGrpSpPr>
                <p:nvPr/>
              </p:nvGrpSpPr>
              <p:grpSpPr bwMode="auto">
                <a:xfrm>
                  <a:off x="2241" y="3880"/>
                  <a:ext cx="869" cy="120"/>
                  <a:chOff x="2105" y="3264"/>
                  <a:chExt cx="1055" cy="144"/>
                </a:xfrm>
              </p:grpSpPr>
              <p:sp>
                <p:nvSpPr>
                  <p:cNvPr id="90" name="Rectangle 65"/>
                  <p:cNvSpPr>
                    <a:spLocks noChangeArrowheads="1"/>
                  </p:cNvSpPr>
                  <p:nvPr/>
                </p:nvSpPr>
                <p:spPr bwMode="auto">
                  <a:xfrm>
                    <a:off x="2105"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1</a:t>
                    </a:r>
                  </a:p>
                </p:txBody>
              </p:sp>
              <p:sp>
                <p:nvSpPr>
                  <p:cNvPr id="91" name="Rectangle 66"/>
                  <p:cNvSpPr>
                    <a:spLocks noChangeArrowheads="1"/>
                  </p:cNvSpPr>
                  <p:nvPr/>
                </p:nvSpPr>
                <p:spPr bwMode="auto">
                  <a:xfrm>
                    <a:off x="2585"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2</a:t>
                    </a:r>
                  </a:p>
                </p:txBody>
              </p:sp>
              <p:sp>
                <p:nvSpPr>
                  <p:cNvPr id="92" name="Rectangle 67"/>
                  <p:cNvSpPr>
                    <a:spLocks noChangeArrowheads="1"/>
                  </p:cNvSpPr>
                  <p:nvPr/>
                </p:nvSpPr>
                <p:spPr bwMode="auto">
                  <a:xfrm>
                    <a:off x="3064"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3</a:t>
                    </a:r>
                  </a:p>
                </p:txBody>
              </p:sp>
            </p:grpSp>
          </p:grpSp>
          <p:grpSp>
            <p:nvGrpSpPr>
              <p:cNvPr id="43" name="Group 69"/>
              <p:cNvGrpSpPr>
                <a:grpSpLocks/>
              </p:cNvGrpSpPr>
              <p:nvPr/>
            </p:nvGrpSpPr>
            <p:grpSpPr bwMode="auto">
              <a:xfrm>
                <a:off x="4272" y="3360"/>
                <a:ext cx="1344" cy="640"/>
                <a:chOff x="4272" y="3360"/>
                <a:chExt cx="1344" cy="640"/>
              </a:xfrm>
            </p:grpSpPr>
            <p:grpSp>
              <p:nvGrpSpPr>
                <p:cNvPr id="44" name="Group 70"/>
                <p:cNvGrpSpPr>
                  <a:grpSpLocks/>
                </p:cNvGrpSpPr>
                <p:nvPr/>
              </p:nvGrpSpPr>
              <p:grpSpPr bwMode="auto">
                <a:xfrm>
                  <a:off x="4509" y="3880"/>
                  <a:ext cx="870" cy="120"/>
                  <a:chOff x="432" y="3264"/>
                  <a:chExt cx="1056" cy="144"/>
                </a:xfrm>
              </p:grpSpPr>
              <p:sp>
                <p:nvSpPr>
                  <p:cNvPr id="53" name="Rectangle 71"/>
                  <p:cNvSpPr>
                    <a:spLocks noChangeArrowheads="1"/>
                  </p:cNvSpPr>
                  <p:nvPr/>
                </p:nvSpPr>
                <p:spPr bwMode="auto">
                  <a:xfrm>
                    <a:off x="43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1</a:t>
                    </a:r>
                  </a:p>
                </p:txBody>
              </p:sp>
              <p:sp>
                <p:nvSpPr>
                  <p:cNvPr id="54" name="Rectangle 72"/>
                  <p:cNvSpPr>
                    <a:spLocks noChangeArrowheads="1"/>
                  </p:cNvSpPr>
                  <p:nvPr/>
                </p:nvSpPr>
                <p:spPr bwMode="auto">
                  <a:xfrm>
                    <a:off x="91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2</a:t>
                    </a:r>
                  </a:p>
                </p:txBody>
              </p:sp>
              <p:sp>
                <p:nvSpPr>
                  <p:cNvPr id="56" name="Rectangle 73"/>
                  <p:cNvSpPr>
                    <a:spLocks noChangeArrowheads="1"/>
                  </p:cNvSpPr>
                  <p:nvPr/>
                </p:nvSpPr>
                <p:spPr bwMode="auto">
                  <a:xfrm>
                    <a:off x="139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3</a:t>
                    </a:r>
                  </a:p>
                </p:txBody>
              </p:sp>
            </p:grpSp>
            <p:grpSp>
              <p:nvGrpSpPr>
                <p:cNvPr id="45" name="Group 74"/>
                <p:cNvGrpSpPr>
                  <a:grpSpLocks/>
                </p:cNvGrpSpPr>
                <p:nvPr/>
              </p:nvGrpSpPr>
              <p:grpSpPr bwMode="auto">
                <a:xfrm>
                  <a:off x="4272" y="3360"/>
                  <a:ext cx="1344" cy="480"/>
                  <a:chOff x="720" y="2640"/>
                  <a:chExt cx="1632" cy="576"/>
                </a:xfrm>
              </p:grpSpPr>
              <p:sp>
                <p:nvSpPr>
                  <p:cNvPr id="49" name="Line 75"/>
                  <p:cNvSpPr>
                    <a:spLocks noChangeShapeType="1"/>
                  </p:cNvSpPr>
                  <p:nvPr/>
                </p:nvSpPr>
                <p:spPr bwMode="auto">
                  <a:xfrm>
                    <a:off x="720"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76"/>
                  <p:cNvSpPr>
                    <a:spLocks noChangeShapeType="1"/>
                  </p:cNvSpPr>
                  <p:nvPr/>
                </p:nvSpPr>
                <p:spPr bwMode="auto">
                  <a:xfrm>
                    <a:off x="1104"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77"/>
                  <p:cNvSpPr>
                    <a:spLocks noChangeShapeType="1"/>
                  </p:cNvSpPr>
                  <p:nvPr/>
                </p:nvSpPr>
                <p:spPr bwMode="auto">
                  <a:xfrm>
                    <a:off x="153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78"/>
                  <p:cNvSpPr>
                    <a:spLocks noChangeShapeType="1"/>
                  </p:cNvSpPr>
                  <p:nvPr/>
                </p:nvSpPr>
                <p:spPr bwMode="auto">
                  <a:xfrm>
                    <a:off x="201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6" name="Group 79"/>
                <p:cNvGrpSpPr>
                  <a:grpSpLocks/>
                </p:cNvGrpSpPr>
                <p:nvPr/>
              </p:nvGrpSpPr>
              <p:grpSpPr bwMode="auto">
                <a:xfrm>
                  <a:off x="5102" y="3600"/>
                  <a:ext cx="474" cy="240"/>
                  <a:chOff x="240" y="2880"/>
                  <a:chExt cx="576" cy="288"/>
                </a:xfrm>
              </p:grpSpPr>
              <p:sp>
                <p:nvSpPr>
                  <p:cNvPr id="47" name="Rectangle 80"/>
                  <p:cNvSpPr>
                    <a:spLocks noChangeArrowheads="1"/>
                  </p:cNvSpPr>
                  <p:nvPr/>
                </p:nvSpPr>
                <p:spPr bwMode="auto">
                  <a:xfrm>
                    <a:off x="240" y="3024"/>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48" name="Rectangle 81"/>
                  <p:cNvSpPr>
                    <a:spLocks noChangeArrowheads="1"/>
                  </p:cNvSpPr>
                  <p:nvPr/>
                </p:nvSpPr>
                <p:spPr bwMode="auto">
                  <a:xfrm>
                    <a:off x="384" y="2880"/>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A</a:t>
                    </a:r>
                  </a:p>
                </p:txBody>
              </p:sp>
            </p:grpSp>
          </p:grpSp>
        </p:grpSp>
      </p:grpSp>
    </p:spTree>
    <p:extLst>
      <p:ext uri="{BB962C8B-B14F-4D97-AF65-F5344CB8AC3E}">
        <p14:creationId xmlns:p14="http://schemas.microsoft.com/office/powerpoint/2010/main" val="345500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72549" y="993563"/>
            <a:ext cx="8252539" cy="2376264"/>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r>
              <a:rPr lang="zh-CN" altLang="en-US" sz="2800" kern="0" dirty="0" smtClean="0">
                <a:latin typeface="Times New Roman" panose="02020603050405020304" pitchFamily="18" charset="0"/>
                <a:ea typeface="宋体" panose="02010600030101010101" pitchFamily="2" charset="-122"/>
                <a:cs typeface="Times New Roman" panose="02020603050405020304" pitchFamily="18" charset="0"/>
              </a:rPr>
              <a:t>解</a:t>
            </a:r>
            <a:r>
              <a:rPr lang="zh-CN" altLang="en-US" sz="2800" kern="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28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spcBef>
                <a:spcPts val="600"/>
              </a:spcBef>
              <a:spcAft>
                <a:spcPts val="600"/>
              </a:spcAft>
              <a:buNone/>
            </a:pPr>
            <a:r>
              <a:rPr lang="en-US" altLang="zh-CN" sz="2400" b="1" dirty="0" smtClean="0"/>
              <a:t>1. </a:t>
            </a:r>
            <a:r>
              <a:rPr lang="zh-CN" altLang="en-US" sz="2400" b="1" dirty="0" smtClean="0"/>
              <a:t>定义</a:t>
            </a:r>
            <a:r>
              <a:rPr lang="zh-CN" altLang="en-US" sz="2400" b="1" dirty="0"/>
              <a:t>状态的描述</a:t>
            </a:r>
            <a:r>
              <a:rPr lang="zh-CN" altLang="en-US" sz="2400" b="1" dirty="0" smtClean="0"/>
              <a:t>形式</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a:t>
            </a:r>
          </a:p>
          <a:p>
            <a:pPr marL="691754" lvl="2" indent="0">
              <a:spcBef>
                <a:spcPts val="600"/>
              </a:spcBef>
              <a:spcAft>
                <a:spcPts val="600"/>
              </a:spcAft>
            </a:pP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 S</a:t>
            </a:r>
            <a:r>
              <a:rPr lang="en-US" altLang="zh-CN" sz="2400" kern="0" baseline="-250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表示圆盘</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所在的柱子号；</a:t>
            </a:r>
          </a:p>
          <a:p>
            <a:pPr marL="691754" lvl="2" indent="0">
              <a:spcBef>
                <a:spcPts val="600"/>
              </a:spcBef>
              <a:spcAft>
                <a:spcPts val="600"/>
              </a:spcAft>
            </a:pP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 S</a:t>
            </a:r>
            <a:r>
              <a:rPr lang="en-US" altLang="zh-CN" sz="2400" kern="0" baseline="-250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表示圆盘</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所在的柱子号。</a:t>
            </a:r>
          </a:p>
          <a:p>
            <a:pPr marL="691754" lvl="2" indent="0">
              <a:buNone/>
            </a:pP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全部可能的问题状态共有</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种：</a:t>
            </a:r>
          </a:p>
          <a:p>
            <a:pPr>
              <a:buNone/>
            </a:pP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000" b="1" kern="0" baseline="-25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 1)      S</a:t>
            </a:r>
            <a:r>
              <a:rPr lang="en-US" altLang="zh-CN" sz="2000" b="1" kern="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 2)       S</a:t>
            </a:r>
            <a:r>
              <a:rPr lang="en-US" altLang="zh-CN" sz="2000" b="1" kern="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 3)</a:t>
            </a:r>
            <a:b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 1</a:t>
            </a:r>
            <a:r>
              <a:rPr lang="en-US" altLang="zh-CN" sz="2000" b="1" kern="0" dirty="0">
                <a:latin typeface="Times New Roman" panose="02020603050405020304" pitchFamily="18" charset="0"/>
                <a:ea typeface="宋体" panose="02010600030101010101" pitchFamily="2" charset="-122"/>
                <a:cs typeface="Times New Roman" panose="02020603050405020304" pitchFamily="18" charset="0"/>
              </a:rPr>
              <a:t>)      S</a:t>
            </a:r>
            <a:r>
              <a:rPr lang="en-US" altLang="zh-CN" sz="2000" b="1" kern="0"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b="1" kern="0" dirty="0">
                <a:latin typeface="Times New Roman" panose="02020603050405020304" pitchFamily="18" charset="0"/>
                <a:ea typeface="宋体" panose="02010600030101010101" pitchFamily="2" charset="-122"/>
                <a:cs typeface="Times New Roman" panose="02020603050405020304" pitchFamily="18" charset="0"/>
              </a:rPr>
              <a:t>=( 2, 2)       </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 3)</a:t>
            </a:r>
            <a:b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=( 3, 1)      S</a:t>
            </a:r>
            <a:r>
              <a:rPr lang="en-US" altLang="zh-CN" sz="2000" b="1" kern="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=( 3, 2)       </a:t>
            </a:r>
            <a:r>
              <a:rPr lang="en-US" altLang="zh-CN" sz="2000" b="1" kern="0"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kern="0" baseline="-25000" dirty="0">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b="1" kern="0" dirty="0">
                <a:latin typeface="Times New Roman" panose="02020603050405020304" pitchFamily="18" charset="0"/>
                <a:ea typeface="宋体" panose="02010600030101010101" pitchFamily="2" charset="-122"/>
                <a:cs typeface="Times New Roman" panose="02020603050405020304" pitchFamily="18" charset="0"/>
              </a:rPr>
              <a:t>=( 3, 3)</a:t>
            </a:r>
          </a:p>
          <a:p>
            <a:pPr>
              <a:buFont typeface="Wingdings" pitchFamily="2" charset="2"/>
              <a:buNone/>
            </a:pPr>
            <a:endParaRPr lang="en-US" altLang="zh-CN" sz="20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691754" lvl="2" indent="0"/>
            <a:endParaRPr lang="zh-CN" altLang="en-US" sz="24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标题 1"/>
          <p:cNvSpPr txBox="1">
            <a:spLocks/>
          </p:cNvSpPr>
          <p:nvPr/>
        </p:nvSpPr>
        <p:spPr bwMode="auto">
          <a:xfrm>
            <a:off x="5133169" y="-103375"/>
            <a:ext cx="5042476" cy="685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eaLnBrk="1" hangingPunct="1"/>
            <a:r>
              <a:rPr lang="zh-CN" altLang="en-US" sz="2800" b="1" kern="0" dirty="0" smtClean="0">
                <a:solidFill>
                  <a:schemeClr val="hlink"/>
                </a:solidFill>
                <a:latin typeface="楷体_GB2312" pitchFamily="49" charset="-122"/>
                <a:ea typeface="楷体_GB2312" pitchFamily="49" charset="-122"/>
              </a:rPr>
              <a:t>例</a:t>
            </a:r>
            <a:r>
              <a:rPr lang="en-US" altLang="zh-CN" sz="2800" b="1" kern="0" dirty="0" smtClean="0">
                <a:latin typeface="楷体_GB2312" pitchFamily="49" charset="-122"/>
                <a:ea typeface="楷体_GB2312" pitchFamily="49" charset="-122"/>
              </a:rPr>
              <a:t> </a:t>
            </a:r>
            <a:r>
              <a:rPr lang="zh-CN" altLang="en-US" sz="2800" b="1" kern="0" dirty="0" smtClean="0">
                <a:latin typeface="楷体_GB2312" pitchFamily="49" charset="-122"/>
                <a:ea typeface="楷体_GB2312" pitchFamily="49" charset="-122"/>
              </a:rPr>
              <a:t>二阶汉诺塔问题（</a:t>
            </a:r>
            <a:r>
              <a:rPr lang="en-US" altLang="zh-CN" sz="2800" b="1" kern="0" dirty="0" smtClean="0">
                <a:latin typeface="楷体_GB2312" pitchFamily="49" charset="-122"/>
                <a:ea typeface="楷体_GB2312" pitchFamily="49" charset="-122"/>
              </a:rPr>
              <a:t>2</a:t>
            </a:r>
            <a:r>
              <a:rPr lang="zh-CN" altLang="en-US" sz="2800" b="1" kern="0" dirty="0" smtClean="0">
                <a:latin typeface="楷体_GB2312" pitchFamily="49" charset="-122"/>
                <a:ea typeface="楷体_GB2312" pitchFamily="49" charset="-122"/>
              </a:rPr>
              <a:t>）</a:t>
            </a:r>
          </a:p>
        </p:txBody>
      </p:sp>
      <p:grpSp>
        <p:nvGrpSpPr>
          <p:cNvPr id="57" name="Group 97"/>
          <p:cNvGrpSpPr>
            <a:grpSpLocks/>
          </p:cNvGrpSpPr>
          <p:nvPr/>
        </p:nvGrpSpPr>
        <p:grpSpPr bwMode="auto">
          <a:xfrm>
            <a:off x="1907704" y="4669237"/>
            <a:ext cx="5182389" cy="1366707"/>
            <a:chOff x="1658" y="3202"/>
            <a:chExt cx="3918" cy="896"/>
          </a:xfrm>
        </p:grpSpPr>
        <p:sp>
          <p:nvSpPr>
            <p:cNvPr id="58" name="Rectangle 51"/>
            <p:cNvSpPr>
              <a:spLocks noChangeArrowheads="1"/>
            </p:cNvSpPr>
            <p:nvPr/>
          </p:nvSpPr>
          <p:spPr bwMode="auto">
            <a:xfrm>
              <a:off x="3992" y="3202"/>
              <a:ext cx="1584" cy="89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53"/>
            <p:cNvSpPr>
              <a:spLocks noChangeArrowheads="1"/>
            </p:cNvSpPr>
            <p:nvPr/>
          </p:nvSpPr>
          <p:spPr bwMode="auto">
            <a:xfrm>
              <a:off x="1658" y="3216"/>
              <a:ext cx="1584" cy="882"/>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 name="Group 54"/>
            <p:cNvGrpSpPr>
              <a:grpSpLocks/>
            </p:cNvGrpSpPr>
            <p:nvPr/>
          </p:nvGrpSpPr>
          <p:grpSpPr bwMode="auto">
            <a:xfrm>
              <a:off x="1795" y="3273"/>
              <a:ext cx="3621" cy="679"/>
              <a:chOff x="1995" y="3321"/>
              <a:chExt cx="3621" cy="679"/>
            </a:xfrm>
          </p:grpSpPr>
          <p:grpSp>
            <p:nvGrpSpPr>
              <p:cNvPr id="61" name="Group 55"/>
              <p:cNvGrpSpPr>
                <a:grpSpLocks/>
              </p:cNvGrpSpPr>
              <p:nvPr/>
            </p:nvGrpSpPr>
            <p:grpSpPr bwMode="auto">
              <a:xfrm>
                <a:off x="1995" y="3321"/>
                <a:ext cx="1344" cy="679"/>
                <a:chOff x="1995" y="3321"/>
                <a:chExt cx="1344" cy="679"/>
              </a:xfrm>
            </p:grpSpPr>
            <p:grpSp>
              <p:nvGrpSpPr>
                <p:cNvPr id="75" name="Group 56"/>
                <p:cNvGrpSpPr>
                  <a:grpSpLocks/>
                </p:cNvGrpSpPr>
                <p:nvPr/>
              </p:nvGrpSpPr>
              <p:grpSpPr bwMode="auto">
                <a:xfrm>
                  <a:off x="1995" y="3321"/>
                  <a:ext cx="1344" cy="482"/>
                  <a:chOff x="2395" y="2638"/>
                  <a:chExt cx="1632" cy="578"/>
                </a:xfrm>
              </p:grpSpPr>
              <p:sp>
                <p:nvSpPr>
                  <p:cNvPr id="83" name="Line 57"/>
                  <p:cNvSpPr>
                    <a:spLocks noChangeShapeType="1"/>
                  </p:cNvSpPr>
                  <p:nvPr/>
                </p:nvSpPr>
                <p:spPr bwMode="auto">
                  <a:xfrm>
                    <a:off x="2395"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58"/>
                  <p:cNvSpPr>
                    <a:spLocks noChangeShapeType="1"/>
                  </p:cNvSpPr>
                  <p:nvPr/>
                </p:nvSpPr>
                <p:spPr bwMode="auto">
                  <a:xfrm>
                    <a:off x="2779" y="2638"/>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Line 59"/>
                  <p:cNvSpPr>
                    <a:spLocks noChangeShapeType="1"/>
                  </p:cNvSpPr>
                  <p:nvPr/>
                </p:nvSpPr>
                <p:spPr bwMode="auto">
                  <a:xfrm>
                    <a:off x="3211" y="2638"/>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Line 60"/>
                  <p:cNvSpPr>
                    <a:spLocks noChangeShapeType="1"/>
                  </p:cNvSpPr>
                  <p:nvPr/>
                </p:nvSpPr>
                <p:spPr bwMode="auto">
                  <a:xfrm>
                    <a:off x="3691" y="2639"/>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6" name="Group 61"/>
                <p:cNvGrpSpPr>
                  <a:grpSpLocks/>
                </p:cNvGrpSpPr>
                <p:nvPr/>
              </p:nvGrpSpPr>
              <p:grpSpPr bwMode="auto">
                <a:xfrm>
                  <a:off x="2075" y="3559"/>
                  <a:ext cx="474" cy="241"/>
                  <a:chOff x="1917" y="2877"/>
                  <a:chExt cx="576" cy="289"/>
                </a:xfrm>
              </p:grpSpPr>
              <p:sp>
                <p:nvSpPr>
                  <p:cNvPr id="81" name="Rectangle 62"/>
                  <p:cNvSpPr>
                    <a:spLocks noChangeArrowheads="1"/>
                  </p:cNvSpPr>
                  <p:nvPr/>
                </p:nvSpPr>
                <p:spPr bwMode="auto">
                  <a:xfrm>
                    <a:off x="1917" y="3022"/>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82" name="Rectangle 63"/>
                  <p:cNvSpPr>
                    <a:spLocks noChangeArrowheads="1"/>
                  </p:cNvSpPr>
                  <p:nvPr/>
                </p:nvSpPr>
                <p:spPr bwMode="auto">
                  <a:xfrm>
                    <a:off x="2060" y="2877"/>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A</a:t>
                    </a:r>
                  </a:p>
                </p:txBody>
              </p:sp>
            </p:grpSp>
            <p:grpSp>
              <p:nvGrpSpPr>
                <p:cNvPr id="77" name="Group 64"/>
                <p:cNvGrpSpPr>
                  <a:grpSpLocks/>
                </p:cNvGrpSpPr>
                <p:nvPr/>
              </p:nvGrpSpPr>
              <p:grpSpPr bwMode="auto">
                <a:xfrm>
                  <a:off x="2241" y="3880"/>
                  <a:ext cx="869" cy="120"/>
                  <a:chOff x="2105" y="3264"/>
                  <a:chExt cx="1055" cy="144"/>
                </a:xfrm>
              </p:grpSpPr>
              <p:sp>
                <p:nvSpPr>
                  <p:cNvPr id="78" name="Rectangle 65"/>
                  <p:cNvSpPr>
                    <a:spLocks noChangeArrowheads="1"/>
                  </p:cNvSpPr>
                  <p:nvPr/>
                </p:nvSpPr>
                <p:spPr bwMode="auto">
                  <a:xfrm>
                    <a:off x="2105"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1</a:t>
                    </a:r>
                  </a:p>
                </p:txBody>
              </p:sp>
              <p:sp>
                <p:nvSpPr>
                  <p:cNvPr id="79" name="Rectangle 66"/>
                  <p:cNvSpPr>
                    <a:spLocks noChangeArrowheads="1"/>
                  </p:cNvSpPr>
                  <p:nvPr/>
                </p:nvSpPr>
                <p:spPr bwMode="auto">
                  <a:xfrm>
                    <a:off x="2585"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2</a:t>
                    </a:r>
                  </a:p>
                </p:txBody>
              </p:sp>
              <p:sp>
                <p:nvSpPr>
                  <p:cNvPr id="80" name="Rectangle 67"/>
                  <p:cNvSpPr>
                    <a:spLocks noChangeArrowheads="1"/>
                  </p:cNvSpPr>
                  <p:nvPr/>
                </p:nvSpPr>
                <p:spPr bwMode="auto">
                  <a:xfrm>
                    <a:off x="3064"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3</a:t>
                    </a:r>
                  </a:p>
                </p:txBody>
              </p:sp>
            </p:grpSp>
          </p:grpSp>
          <p:grpSp>
            <p:nvGrpSpPr>
              <p:cNvPr id="62" name="Group 69"/>
              <p:cNvGrpSpPr>
                <a:grpSpLocks/>
              </p:cNvGrpSpPr>
              <p:nvPr/>
            </p:nvGrpSpPr>
            <p:grpSpPr bwMode="auto">
              <a:xfrm>
                <a:off x="4272" y="3360"/>
                <a:ext cx="1344" cy="640"/>
                <a:chOff x="4272" y="3360"/>
                <a:chExt cx="1344" cy="640"/>
              </a:xfrm>
            </p:grpSpPr>
            <p:grpSp>
              <p:nvGrpSpPr>
                <p:cNvPr id="63" name="Group 70"/>
                <p:cNvGrpSpPr>
                  <a:grpSpLocks/>
                </p:cNvGrpSpPr>
                <p:nvPr/>
              </p:nvGrpSpPr>
              <p:grpSpPr bwMode="auto">
                <a:xfrm>
                  <a:off x="4509" y="3880"/>
                  <a:ext cx="870" cy="120"/>
                  <a:chOff x="432" y="3264"/>
                  <a:chExt cx="1056" cy="144"/>
                </a:xfrm>
              </p:grpSpPr>
              <p:sp>
                <p:nvSpPr>
                  <p:cNvPr id="72" name="Rectangle 71"/>
                  <p:cNvSpPr>
                    <a:spLocks noChangeArrowheads="1"/>
                  </p:cNvSpPr>
                  <p:nvPr/>
                </p:nvSpPr>
                <p:spPr bwMode="auto">
                  <a:xfrm>
                    <a:off x="43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1</a:t>
                    </a:r>
                  </a:p>
                </p:txBody>
              </p:sp>
              <p:sp>
                <p:nvSpPr>
                  <p:cNvPr id="73" name="Rectangle 72"/>
                  <p:cNvSpPr>
                    <a:spLocks noChangeArrowheads="1"/>
                  </p:cNvSpPr>
                  <p:nvPr/>
                </p:nvSpPr>
                <p:spPr bwMode="auto">
                  <a:xfrm>
                    <a:off x="91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2</a:t>
                    </a:r>
                  </a:p>
                </p:txBody>
              </p:sp>
              <p:sp>
                <p:nvSpPr>
                  <p:cNvPr id="74" name="Rectangle 73"/>
                  <p:cNvSpPr>
                    <a:spLocks noChangeArrowheads="1"/>
                  </p:cNvSpPr>
                  <p:nvPr/>
                </p:nvSpPr>
                <p:spPr bwMode="auto">
                  <a:xfrm>
                    <a:off x="139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00"/>
                        </a:solidFill>
                        <a:latin typeface="Times New Roman" panose="02020603050405020304" pitchFamily="18" charset="0"/>
                        <a:ea typeface="宋体" panose="02010600030101010101" pitchFamily="2" charset="-122"/>
                      </a:rPr>
                      <a:t>3</a:t>
                    </a:r>
                  </a:p>
                </p:txBody>
              </p:sp>
            </p:grpSp>
            <p:grpSp>
              <p:nvGrpSpPr>
                <p:cNvPr id="64" name="Group 74"/>
                <p:cNvGrpSpPr>
                  <a:grpSpLocks/>
                </p:cNvGrpSpPr>
                <p:nvPr/>
              </p:nvGrpSpPr>
              <p:grpSpPr bwMode="auto">
                <a:xfrm>
                  <a:off x="4272" y="3360"/>
                  <a:ext cx="1344" cy="480"/>
                  <a:chOff x="720" y="2640"/>
                  <a:chExt cx="1632" cy="576"/>
                </a:xfrm>
              </p:grpSpPr>
              <p:sp>
                <p:nvSpPr>
                  <p:cNvPr id="68" name="Line 75"/>
                  <p:cNvSpPr>
                    <a:spLocks noChangeShapeType="1"/>
                  </p:cNvSpPr>
                  <p:nvPr/>
                </p:nvSpPr>
                <p:spPr bwMode="auto">
                  <a:xfrm>
                    <a:off x="720"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76"/>
                  <p:cNvSpPr>
                    <a:spLocks noChangeShapeType="1"/>
                  </p:cNvSpPr>
                  <p:nvPr/>
                </p:nvSpPr>
                <p:spPr bwMode="auto">
                  <a:xfrm>
                    <a:off x="1104"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77"/>
                  <p:cNvSpPr>
                    <a:spLocks noChangeShapeType="1"/>
                  </p:cNvSpPr>
                  <p:nvPr/>
                </p:nvSpPr>
                <p:spPr bwMode="auto">
                  <a:xfrm>
                    <a:off x="153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78"/>
                  <p:cNvSpPr>
                    <a:spLocks noChangeShapeType="1"/>
                  </p:cNvSpPr>
                  <p:nvPr/>
                </p:nvSpPr>
                <p:spPr bwMode="auto">
                  <a:xfrm>
                    <a:off x="201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5" name="Group 79"/>
                <p:cNvGrpSpPr>
                  <a:grpSpLocks/>
                </p:cNvGrpSpPr>
                <p:nvPr/>
              </p:nvGrpSpPr>
              <p:grpSpPr bwMode="auto">
                <a:xfrm>
                  <a:off x="5102" y="3600"/>
                  <a:ext cx="474" cy="240"/>
                  <a:chOff x="240" y="2880"/>
                  <a:chExt cx="576" cy="288"/>
                </a:xfrm>
              </p:grpSpPr>
              <p:sp>
                <p:nvSpPr>
                  <p:cNvPr id="66" name="Rectangle 80"/>
                  <p:cNvSpPr>
                    <a:spLocks noChangeArrowheads="1"/>
                  </p:cNvSpPr>
                  <p:nvPr/>
                </p:nvSpPr>
                <p:spPr bwMode="auto">
                  <a:xfrm>
                    <a:off x="240" y="3024"/>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67" name="Rectangle 81"/>
                  <p:cNvSpPr>
                    <a:spLocks noChangeArrowheads="1"/>
                  </p:cNvSpPr>
                  <p:nvPr/>
                </p:nvSpPr>
                <p:spPr bwMode="auto">
                  <a:xfrm>
                    <a:off x="384" y="2880"/>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A</a:t>
                    </a:r>
                  </a:p>
                </p:txBody>
              </p:sp>
            </p:grpSp>
          </p:grpSp>
        </p:grpSp>
      </p:grpSp>
      <p:sp>
        <p:nvSpPr>
          <p:cNvPr id="6" name="矩形 5"/>
          <p:cNvSpPr/>
          <p:nvPr/>
        </p:nvSpPr>
        <p:spPr>
          <a:xfrm>
            <a:off x="3555802" y="1523427"/>
            <a:ext cx="2720617" cy="461665"/>
          </a:xfrm>
          <a:prstGeom prst="rect">
            <a:avLst/>
          </a:prstGeom>
        </p:spPr>
        <p:txBody>
          <a:bodyPr wrap="none">
            <a:spAutoFit/>
          </a:bodyPr>
          <a:lstStyle/>
          <a:p>
            <a:pPr lvl="1"/>
            <a:r>
              <a:rPr lang="en-US" altLang="zh-CN" sz="2400" kern="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kern="0" baseline="-250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sz="24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kern="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kern="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8" name="Rectangle 98"/>
          <p:cNvSpPr>
            <a:spLocks noChangeArrowheads="1"/>
          </p:cNvSpPr>
          <p:nvPr/>
        </p:nvSpPr>
        <p:spPr bwMode="auto">
          <a:xfrm>
            <a:off x="1485725" y="3527708"/>
            <a:ext cx="4300045" cy="960349"/>
          </a:xfrm>
          <a:prstGeom prst="rect">
            <a:avLst/>
          </a:prstGeom>
          <a:noFill/>
          <a:ln w="19050">
            <a:solidFill>
              <a:srgbClr val="FF000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0">
              <a:ea typeface="宋体" panose="02010600030101010101" pitchFamily="2" charset="-122"/>
            </a:endParaRPr>
          </a:p>
        </p:txBody>
      </p:sp>
      <p:sp>
        <p:nvSpPr>
          <p:cNvPr id="39" name="Rectangle 4"/>
          <p:cNvSpPr>
            <a:spLocks noChangeArrowheads="1"/>
          </p:cNvSpPr>
          <p:nvPr/>
        </p:nvSpPr>
        <p:spPr bwMode="auto">
          <a:xfrm>
            <a:off x="5099780" y="3506303"/>
            <a:ext cx="3557357" cy="47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2800">
                <a:solidFill>
                  <a:schemeClr val="tx1"/>
                </a:solidFill>
                <a:latin typeface="黑体" panose="02010609060101010101" pitchFamily="49" charset="-122"/>
                <a:ea typeface="黑体" panose="02010609060101010101" pitchFamily="49" charset="-122"/>
              </a:defRPr>
            </a:lvl1pPr>
            <a:lvl2pPr marL="742950" indent="-285750" algn="l">
              <a:spcBef>
                <a:spcPct val="20000"/>
              </a:spcBef>
              <a:buClr>
                <a:schemeClr val="hlink"/>
              </a:buClr>
              <a:buSzPct val="55000"/>
              <a:buFont typeface="Wingdings" panose="05000000000000000000" pitchFamily="2" charset="2"/>
              <a:buChar char="n"/>
              <a:defRPr sz="2500">
                <a:solidFill>
                  <a:schemeClr val="tx1"/>
                </a:solidFill>
                <a:latin typeface="黑体" panose="02010609060101010101" pitchFamily="49" charset="-122"/>
                <a:ea typeface="黑体" panose="02010609060101010101" pitchFamily="49" charset="-122"/>
              </a:defRPr>
            </a:lvl2pPr>
            <a:lvl3pPr marL="1143000" indent="-228600" algn="l">
              <a:spcBef>
                <a:spcPct val="20000"/>
              </a:spcBef>
              <a:buClr>
                <a:srgbClr val="990033"/>
              </a:buClr>
              <a:buSzPct val="50000"/>
              <a:buFont typeface="Wingdings" panose="05000000000000000000" pitchFamily="2" charset="2"/>
              <a:buChar char="n"/>
              <a:defRPr sz="2200">
                <a:solidFill>
                  <a:schemeClr val="tx1"/>
                </a:solidFill>
                <a:latin typeface="黑体" panose="02010609060101010101" pitchFamily="49" charset="-122"/>
                <a:ea typeface="黑体" panose="02010609060101010101" pitchFamily="49"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黑体" panose="02010609060101010101" pitchFamily="49" charset="-122"/>
                <a:ea typeface="黑体" panose="02010609060101010101" pitchFamily="49" charset="-122"/>
              </a:defRPr>
            </a:lvl4pPr>
            <a:lvl5pPr marL="2057400" indent="-228600" algn="l">
              <a:spcBef>
                <a:spcPct val="20000"/>
              </a:spcBef>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9pPr>
          </a:lstStyle>
          <a:p>
            <a:pPr lvl="2"/>
            <a:r>
              <a:rPr lang="zh-CN" altLang="en-US" sz="2000" dirty="0" smtClean="0">
                <a:latin typeface="宋体" panose="02010600030101010101" pitchFamily="2" charset="-122"/>
                <a:ea typeface="宋体" panose="02010600030101010101" pitchFamily="2" charset="-122"/>
              </a:rPr>
              <a:t>初始状态：</a:t>
            </a:r>
            <a:r>
              <a:rPr lang="en-US" altLang="zh-CN" sz="2000" dirty="0" smtClean="0">
                <a:latin typeface="宋体" panose="02010600030101010101" pitchFamily="2" charset="-122"/>
                <a:ea typeface="宋体" panose="02010600030101010101" pitchFamily="2" charset="-122"/>
              </a:rPr>
              <a:t>{</a:t>
            </a:r>
            <a:r>
              <a:rPr lang="en-US" altLang="zh-CN" sz="2000" dirty="0" smtClean="0">
                <a:solidFill>
                  <a:srgbClr val="FF0000"/>
                </a:solidFill>
                <a:latin typeface="宋体" panose="02010600030101010101" pitchFamily="2" charset="-122"/>
                <a:ea typeface="宋体" panose="02010600030101010101" pitchFamily="2" charset="-122"/>
              </a:rPr>
              <a:t>S</a:t>
            </a:r>
            <a:r>
              <a:rPr lang="en-US" altLang="zh-CN" sz="2000" baseline="-25000" dirty="0" smtClean="0">
                <a:solidFill>
                  <a:srgbClr val="FF0000"/>
                </a:solidFill>
                <a:latin typeface="宋体" panose="02010600030101010101" pitchFamily="2" charset="-122"/>
                <a:ea typeface="宋体" panose="02010600030101010101" pitchFamily="2" charset="-122"/>
              </a:rPr>
              <a:t>0</a:t>
            </a:r>
            <a:r>
              <a:rPr lang="en-US" altLang="zh-CN"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
        <p:nvSpPr>
          <p:cNvPr id="40" name="Rectangle 4"/>
          <p:cNvSpPr>
            <a:spLocks noChangeArrowheads="1"/>
          </p:cNvSpPr>
          <p:nvPr/>
        </p:nvSpPr>
        <p:spPr bwMode="auto">
          <a:xfrm>
            <a:off x="5108513" y="4052809"/>
            <a:ext cx="3557357" cy="47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2800">
                <a:solidFill>
                  <a:schemeClr val="tx1"/>
                </a:solidFill>
                <a:latin typeface="黑体" panose="02010609060101010101" pitchFamily="49" charset="-122"/>
                <a:ea typeface="黑体" panose="02010609060101010101" pitchFamily="49" charset="-122"/>
              </a:defRPr>
            </a:lvl1pPr>
            <a:lvl2pPr marL="742950" indent="-285750" algn="l">
              <a:spcBef>
                <a:spcPct val="20000"/>
              </a:spcBef>
              <a:buClr>
                <a:schemeClr val="hlink"/>
              </a:buClr>
              <a:buSzPct val="55000"/>
              <a:buFont typeface="Wingdings" panose="05000000000000000000" pitchFamily="2" charset="2"/>
              <a:buChar char="n"/>
              <a:defRPr sz="2500">
                <a:solidFill>
                  <a:schemeClr val="tx1"/>
                </a:solidFill>
                <a:latin typeface="黑体" panose="02010609060101010101" pitchFamily="49" charset="-122"/>
                <a:ea typeface="黑体" panose="02010609060101010101" pitchFamily="49" charset="-122"/>
              </a:defRPr>
            </a:lvl2pPr>
            <a:lvl3pPr marL="1143000" indent="-228600" algn="l">
              <a:spcBef>
                <a:spcPct val="20000"/>
              </a:spcBef>
              <a:buClr>
                <a:srgbClr val="990033"/>
              </a:buClr>
              <a:buSzPct val="50000"/>
              <a:buFont typeface="Wingdings" panose="05000000000000000000" pitchFamily="2" charset="2"/>
              <a:buChar char="n"/>
              <a:defRPr sz="2200">
                <a:solidFill>
                  <a:schemeClr val="tx1"/>
                </a:solidFill>
                <a:latin typeface="黑体" panose="02010609060101010101" pitchFamily="49" charset="-122"/>
                <a:ea typeface="黑体" panose="02010609060101010101" pitchFamily="49"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黑体" panose="02010609060101010101" pitchFamily="49" charset="-122"/>
                <a:ea typeface="黑体" panose="02010609060101010101" pitchFamily="49" charset="-122"/>
              </a:defRPr>
            </a:lvl4pPr>
            <a:lvl5pPr marL="2057400" indent="-228600" algn="l">
              <a:spcBef>
                <a:spcPct val="20000"/>
              </a:spcBef>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黑体" panose="02010609060101010101" pitchFamily="49" charset="-122"/>
                <a:ea typeface="黑体" panose="02010609060101010101" pitchFamily="49" charset="-122"/>
              </a:defRPr>
            </a:lvl9pPr>
          </a:lstStyle>
          <a:p>
            <a:pPr lvl="2"/>
            <a:r>
              <a:rPr lang="zh-CN" altLang="en-US" sz="2000" dirty="0" smtClean="0">
                <a:latin typeface="宋体" panose="02010600030101010101" pitchFamily="2" charset="-122"/>
                <a:ea typeface="宋体" panose="02010600030101010101" pitchFamily="2" charset="-122"/>
              </a:rPr>
              <a:t>目标状态：</a:t>
            </a:r>
            <a:r>
              <a:rPr lang="en-US" altLang="zh-CN" sz="2000" dirty="0" smtClean="0">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S</a:t>
            </a:r>
            <a:r>
              <a:rPr lang="en-US" altLang="zh-CN" sz="2000" baseline="-25000" dirty="0">
                <a:solidFill>
                  <a:srgbClr val="FF0000"/>
                </a:solidFill>
                <a:latin typeface="宋体" panose="02010600030101010101" pitchFamily="2" charset="-122"/>
                <a:ea typeface="宋体" panose="02010600030101010101" pitchFamily="2" charset="-122"/>
              </a:rPr>
              <a:t>8</a:t>
            </a:r>
            <a:r>
              <a:rPr lang="en-US" altLang="zh-CN" sz="20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99586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heel(1)">
                                      <p:cBhvr>
                                        <p:cTn id="51" dur="20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heel(1)">
                                      <p:cBhvr>
                                        <p:cTn id="56"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animBg="1"/>
      <p:bldP spid="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200" y="454610"/>
            <a:ext cx="8250347" cy="4357688"/>
          </a:xfrm>
          <a:prstGeom prst="rect">
            <a:avLst/>
          </a:prstGeom>
          <a:noFill/>
          <a:ln w="9525">
            <a:noFill/>
            <a:miter lim="800000"/>
            <a:headEnd/>
            <a:tailEnd/>
          </a:ln>
        </p:spPr>
        <p:txBody>
          <a:bodyPr vert="horz" wrap="square" lIns="92075" tIns="46039" rIns="92075" bIns="46039"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eaLnBrk="1" hangingPunct="1">
              <a:spcBef>
                <a:spcPts val="600"/>
              </a:spcBef>
              <a:spcAft>
                <a:spcPts val="600"/>
              </a:spcAft>
            </a:pPr>
            <a:r>
              <a:rPr lang="zh-CN" altLang="en-US" sz="2800" b="1" dirty="0">
                <a:solidFill>
                  <a:prstClr val="black"/>
                </a:solidFill>
                <a:latin typeface="Times New Roman" panose="02020603050405020304" pitchFamily="18" charset="0"/>
                <a:ea typeface="楷体_GB2312"/>
                <a:cs typeface="Times New Roman" panose="02020603050405020304" pitchFamily="18" charset="0"/>
              </a:rPr>
              <a:t>人工智能有许多研究领域，而且每个研究领域又各有自己的规律和特点，</a:t>
            </a:r>
            <a:r>
              <a:rPr lang="zh-CN" altLang="zh-CN" sz="2800" b="1" dirty="0">
                <a:solidFill>
                  <a:prstClr val="black"/>
                </a:solidFill>
                <a:latin typeface="Times New Roman" panose="02020603050405020304" pitchFamily="18" charset="0"/>
                <a:ea typeface="楷体_GB2312"/>
                <a:cs typeface="Times New Roman" panose="02020603050405020304" pitchFamily="18" charset="0"/>
              </a:rPr>
              <a:t>但是他们的研究目的是相同的</a:t>
            </a:r>
            <a:r>
              <a:rPr lang="zh-CN" altLang="en-US" sz="2800" b="1" dirty="0">
                <a:solidFill>
                  <a:prstClr val="black"/>
                </a:solidFill>
                <a:latin typeface="Times New Roman" panose="02020603050405020304" pitchFamily="18" charset="0"/>
                <a:ea typeface="楷体_GB2312"/>
                <a:cs typeface="Times New Roman" panose="02020603050405020304" pitchFamily="18" charset="0"/>
              </a:rPr>
              <a:t>：</a:t>
            </a:r>
            <a:endParaRPr lang="en-US" altLang="zh-CN" sz="2800" b="1" dirty="0">
              <a:solidFill>
                <a:prstClr val="black"/>
              </a:solidFill>
              <a:latin typeface="Times New Roman" panose="02020603050405020304" pitchFamily="18" charset="0"/>
              <a:ea typeface="楷体_GB2312"/>
              <a:cs typeface="Times New Roman" panose="02020603050405020304" pitchFamily="18" charset="0"/>
            </a:endParaRPr>
          </a:p>
          <a:p>
            <a:pPr lvl="1" eaLnBrk="1" hangingPunct="1">
              <a:spcBef>
                <a:spcPts val="600"/>
              </a:spcBef>
              <a:spcAft>
                <a:spcPts val="600"/>
              </a:spcAft>
            </a:pPr>
            <a:r>
              <a:rPr lang="zh-CN" altLang="en-US" sz="2800" b="1" kern="0" dirty="0">
                <a:latin typeface="Times New Roman" panose="02020603050405020304" pitchFamily="18" charset="0"/>
                <a:ea typeface="楷体_GB2312"/>
                <a:cs typeface="Times New Roman" panose="02020603050405020304" pitchFamily="18" charset="0"/>
              </a:rPr>
              <a:t>让机器自动找出某问题的正确解决策略</a:t>
            </a:r>
          </a:p>
          <a:p>
            <a:pPr lvl="1" eaLnBrk="1" hangingPunct="1">
              <a:spcBef>
                <a:spcPts val="600"/>
              </a:spcBef>
              <a:spcAft>
                <a:spcPts val="600"/>
              </a:spcAft>
            </a:pPr>
            <a:r>
              <a:rPr lang="zh-CN" altLang="en-US" sz="2800" b="1" kern="0" dirty="0">
                <a:latin typeface="Times New Roman" panose="02020603050405020304" pitchFamily="18" charset="0"/>
                <a:ea typeface="楷体_GB2312"/>
                <a:cs typeface="Times New Roman" panose="02020603050405020304" pitchFamily="18" charset="0"/>
              </a:rPr>
              <a:t>更进一步，能够举一反三，具有解决同类问题的能力</a:t>
            </a:r>
          </a:p>
          <a:p>
            <a:pPr eaLnBrk="1" hangingPunct="1">
              <a:spcBef>
                <a:spcPts val="600"/>
              </a:spcBef>
              <a:spcAft>
                <a:spcPts val="600"/>
              </a:spcAft>
            </a:pPr>
            <a:r>
              <a:rPr lang="zh-CN" altLang="en-US" sz="2800" b="1" dirty="0">
                <a:solidFill>
                  <a:prstClr val="black"/>
                </a:solidFill>
                <a:latin typeface="Times New Roman" panose="02020603050405020304" pitchFamily="18" charset="0"/>
                <a:ea typeface="楷体_GB2312"/>
                <a:cs typeface="Times New Roman" panose="02020603050405020304" pitchFamily="18" charset="0"/>
              </a:rPr>
              <a:t>他们都可以抽象为一个“</a:t>
            </a:r>
            <a:r>
              <a:rPr lang="zh-CN" altLang="en-US" sz="2800" b="1" dirty="0">
                <a:solidFill>
                  <a:srgbClr val="FF0000"/>
                </a:solidFill>
                <a:latin typeface="Times New Roman" panose="02020603050405020304" pitchFamily="18" charset="0"/>
                <a:ea typeface="楷体_GB2312"/>
                <a:cs typeface="Times New Roman" panose="02020603050405020304" pitchFamily="18" charset="0"/>
              </a:rPr>
              <a:t>问题求解</a:t>
            </a:r>
            <a:r>
              <a:rPr lang="zh-CN" altLang="en-US" sz="2800" b="1" dirty="0">
                <a:solidFill>
                  <a:prstClr val="black"/>
                </a:solidFill>
                <a:latin typeface="Times New Roman" panose="02020603050405020304" pitchFamily="18" charset="0"/>
                <a:ea typeface="楷体_GB2312"/>
                <a:cs typeface="Times New Roman" panose="02020603050405020304" pitchFamily="18" charset="0"/>
              </a:rPr>
              <a:t>”的过程。</a:t>
            </a:r>
          </a:p>
          <a:p>
            <a:pPr eaLnBrk="1" hangingPunct="1">
              <a:lnSpc>
                <a:spcPct val="90000"/>
              </a:lnSpc>
              <a:spcBef>
                <a:spcPts val="600"/>
              </a:spcBef>
              <a:spcAft>
                <a:spcPts val="600"/>
              </a:spcAft>
            </a:pPr>
            <a:endParaRPr lang="zh-CN" altLang="en-US" sz="2800" b="1" kern="0" dirty="0">
              <a:solidFill>
                <a:prstClr val="black"/>
              </a:solidFill>
              <a:latin typeface="Times New Roman" panose="02020603050405020304" pitchFamily="18" charset="0"/>
              <a:ea typeface="楷体_GB2312"/>
              <a:cs typeface="Times New Roman" panose="02020603050405020304" pitchFamily="18" charset="0"/>
            </a:endParaRPr>
          </a:p>
        </p:txBody>
      </p:sp>
      <p:sp>
        <p:nvSpPr>
          <p:cNvPr id="2" name="TextBox 1"/>
          <p:cNvSpPr txBox="1"/>
          <p:nvPr/>
        </p:nvSpPr>
        <p:spPr>
          <a:xfrm>
            <a:off x="4604367" y="4471515"/>
            <a:ext cx="553998" cy="1584176"/>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zh-CN" altLang="en-US" sz="2400" dirty="0" smtClean="0"/>
              <a:t>问题建模</a:t>
            </a:r>
            <a:endParaRPr lang="zh-CN" altLang="en-US" sz="2400" dirty="0"/>
          </a:p>
        </p:txBody>
      </p:sp>
      <p:sp>
        <p:nvSpPr>
          <p:cNvPr id="4" name="TextBox 3"/>
          <p:cNvSpPr txBox="1"/>
          <p:nvPr/>
        </p:nvSpPr>
        <p:spPr>
          <a:xfrm>
            <a:off x="6464882" y="4471515"/>
            <a:ext cx="553998" cy="1584176"/>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zh-CN" altLang="en-US" sz="2400" dirty="0" smtClean="0"/>
              <a:t>机器处理</a:t>
            </a:r>
            <a:endParaRPr lang="zh-CN" altLang="en-US" sz="2400" dirty="0"/>
          </a:p>
        </p:txBody>
      </p:sp>
      <p:sp>
        <p:nvSpPr>
          <p:cNvPr id="3" name="TextBox 2"/>
          <p:cNvSpPr txBox="1"/>
          <p:nvPr/>
        </p:nvSpPr>
        <p:spPr>
          <a:xfrm>
            <a:off x="1836785" y="4663373"/>
            <a:ext cx="1656184" cy="400110"/>
          </a:xfrm>
          <a:prstGeom prst="rect">
            <a:avLst/>
          </a:prstGeom>
          <a:noFill/>
        </p:spPr>
        <p:txBody>
          <a:bodyPr wrap="square" rtlCol="0">
            <a:spAutoFit/>
          </a:bodyPr>
          <a:lstStyle/>
          <a:p>
            <a:r>
              <a:rPr lang="zh-CN" altLang="en-US" sz="2000" dirty="0" smtClean="0"/>
              <a:t>待求解问题</a:t>
            </a:r>
            <a:endParaRPr lang="zh-CN" altLang="en-US" sz="2000" dirty="0"/>
          </a:p>
        </p:txBody>
      </p:sp>
      <p:sp>
        <p:nvSpPr>
          <p:cNvPr id="6" name="TextBox 5"/>
          <p:cNvSpPr txBox="1"/>
          <p:nvPr/>
        </p:nvSpPr>
        <p:spPr>
          <a:xfrm>
            <a:off x="1628383" y="5550877"/>
            <a:ext cx="2072987" cy="400110"/>
          </a:xfrm>
          <a:prstGeom prst="rect">
            <a:avLst/>
          </a:prstGeom>
          <a:noFill/>
        </p:spPr>
        <p:txBody>
          <a:bodyPr wrap="square" rtlCol="0">
            <a:spAutoFit/>
          </a:bodyPr>
          <a:lstStyle/>
          <a:p>
            <a:r>
              <a:rPr lang="zh-CN" altLang="en-US" sz="2000" dirty="0"/>
              <a:t>问题解决方案</a:t>
            </a:r>
          </a:p>
        </p:txBody>
      </p:sp>
      <p:cxnSp>
        <p:nvCxnSpPr>
          <p:cNvPr id="8" name="直接箭头连接符 7"/>
          <p:cNvCxnSpPr/>
          <p:nvPr/>
        </p:nvCxnSpPr>
        <p:spPr>
          <a:xfrm>
            <a:off x="3297850" y="4863428"/>
            <a:ext cx="13065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158365" y="4863428"/>
            <a:ext cx="13065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158365" y="5750932"/>
            <a:ext cx="13065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297850" y="5750932"/>
            <a:ext cx="13065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69858" y="4471515"/>
            <a:ext cx="1111398" cy="375944"/>
          </a:xfrm>
          <a:prstGeom prst="rect">
            <a:avLst/>
          </a:prstGeom>
          <a:noFill/>
        </p:spPr>
        <p:txBody>
          <a:bodyPr wrap="square" rtlCol="0">
            <a:spAutoFit/>
          </a:bodyPr>
          <a:lstStyle/>
          <a:p>
            <a:r>
              <a:rPr lang="zh-CN" altLang="en-US" dirty="0" smtClean="0"/>
              <a:t>自然语言</a:t>
            </a:r>
            <a:endParaRPr lang="zh-CN" altLang="en-US" dirty="0"/>
          </a:p>
        </p:txBody>
      </p:sp>
      <p:sp>
        <p:nvSpPr>
          <p:cNvPr id="14" name="TextBox 13"/>
          <p:cNvSpPr txBox="1"/>
          <p:nvPr/>
        </p:nvSpPr>
        <p:spPr>
          <a:xfrm>
            <a:off x="3369858" y="5362905"/>
            <a:ext cx="1111398" cy="375944"/>
          </a:xfrm>
          <a:prstGeom prst="rect">
            <a:avLst/>
          </a:prstGeom>
          <a:noFill/>
        </p:spPr>
        <p:txBody>
          <a:bodyPr wrap="square" rtlCol="0">
            <a:spAutoFit/>
          </a:bodyPr>
          <a:lstStyle/>
          <a:p>
            <a:r>
              <a:rPr lang="zh-CN" altLang="en-US" dirty="0" smtClean="0"/>
              <a:t>自然语言</a:t>
            </a:r>
            <a:endParaRPr lang="zh-CN" altLang="en-US" dirty="0"/>
          </a:p>
        </p:txBody>
      </p:sp>
      <p:sp>
        <p:nvSpPr>
          <p:cNvPr id="16" name="TextBox 15"/>
          <p:cNvSpPr txBox="1"/>
          <p:nvPr/>
        </p:nvSpPr>
        <p:spPr>
          <a:xfrm>
            <a:off x="5255924" y="4471515"/>
            <a:ext cx="1111398" cy="375944"/>
          </a:xfrm>
          <a:prstGeom prst="rect">
            <a:avLst/>
          </a:prstGeom>
          <a:noFill/>
        </p:spPr>
        <p:txBody>
          <a:bodyPr wrap="square" rtlCol="0">
            <a:spAutoFit/>
          </a:bodyPr>
          <a:lstStyle/>
          <a:p>
            <a:r>
              <a:rPr lang="zh-CN" altLang="en-US" dirty="0" smtClean="0"/>
              <a:t>知识表示</a:t>
            </a:r>
            <a:endParaRPr lang="zh-CN" altLang="en-US" dirty="0"/>
          </a:p>
        </p:txBody>
      </p:sp>
      <p:sp>
        <p:nvSpPr>
          <p:cNvPr id="17" name="TextBox 16"/>
          <p:cNvSpPr txBox="1"/>
          <p:nvPr/>
        </p:nvSpPr>
        <p:spPr>
          <a:xfrm>
            <a:off x="5242066" y="5362905"/>
            <a:ext cx="1111398" cy="375944"/>
          </a:xfrm>
          <a:prstGeom prst="rect">
            <a:avLst/>
          </a:prstGeom>
          <a:noFill/>
        </p:spPr>
        <p:txBody>
          <a:bodyPr wrap="square" rtlCol="0">
            <a:spAutoFit/>
          </a:bodyPr>
          <a:lstStyle/>
          <a:p>
            <a:r>
              <a:rPr lang="zh-CN" altLang="en-US" dirty="0" smtClean="0"/>
              <a:t>知识表示</a:t>
            </a:r>
            <a:endParaRPr lang="zh-CN" altLang="en-US" dirty="0"/>
          </a:p>
        </p:txBody>
      </p:sp>
    </p:spTree>
    <p:extLst>
      <p:ext uri="{BB962C8B-B14F-4D97-AF65-F5344CB8AC3E}">
        <p14:creationId xmlns:p14="http://schemas.microsoft.com/office/powerpoint/2010/main" val="178825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16701" y="1556792"/>
            <a:ext cx="8272490" cy="339407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marL="0" indent="0">
              <a:buNone/>
            </a:pPr>
            <a:r>
              <a:rPr lang="en-US" altLang="zh-CN" sz="2400" b="1" dirty="0" smtClean="0">
                <a:solidFill>
                  <a:srgbClr val="006699"/>
                </a:solidFill>
                <a:ea typeface="楷体_GB2312" pitchFamily="49" charset="-122"/>
              </a:rPr>
              <a:t>2. </a:t>
            </a:r>
            <a:r>
              <a:rPr lang="zh-CN" altLang="zh-CN" sz="2400" b="1" dirty="0">
                <a:solidFill>
                  <a:srgbClr val="006699"/>
                </a:solidFill>
                <a:ea typeface="楷体_GB2312" pitchFamily="49" charset="-122"/>
              </a:rPr>
              <a:t>定义一</a:t>
            </a:r>
            <a:r>
              <a:rPr lang="zh-CN" altLang="zh-CN" sz="2400" b="1" dirty="0" smtClean="0">
                <a:solidFill>
                  <a:srgbClr val="006699"/>
                </a:solidFill>
                <a:ea typeface="楷体_GB2312" pitchFamily="49" charset="-122"/>
              </a:rPr>
              <a:t>组</a:t>
            </a:r>
            <a:r>
              <a:rPr lang="zh-CN" altLang="en-US" sz="2400" b="1" dirty="0" smtClean="0">
                <a:solidFill>
                  <a:srgbClr val="006699"/>
                </a:solidFill>
                <a:ea typeface="楷体_GB2312" pitchFamily="49" charset="-122"/>
              </a:rPr>
              <a:t>算符：</a:t>
            </a:r>
            <a:endParaRPr lang="zh-CN" altLang="zh-CN" sz="2400" b="1" dirty="0">
              <a:solidFill>
                <a:srgbClr val="006699"/>
              </a:solidFill>
              <a:ea typeface="楷体_GB2312" pitchFamily="49" charset="-122"/>
            </a:endParaRPr>
          </a:p>
          <a:p>
            <a:pPr lvl="2">
              <a:spcBef>
                <a:spcPts val="600"/>
              </a:spcBef>
              <a:spcAft>
                <a:spcPts val="600"/>
              </a:spcAft>
            </a:pPr>
            <a:r>
              <a:rPr lang="en-US" altLang="zh-CN" sz="2400"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kern="0"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表示把圆盘</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从第</a:t>
            </a:r>
            <a:r>
              <a:rPr lang="en-US" altLang="zh-CN" sz="2400" kern="0" dirty="0" err="1"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号柱子移到</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号柱子上；</a:t>
            </a:r>
          </a:p>
          <a:p>
            <a:pPr lvl="2">
              <a:spcBef>
                <a:spcPts val="600"/>
              </a:spcBef>
              <a:spcAft>
                <a:spcPts val="600"/>
              </a:spcAft>
            </a:pPr>
            <a:r>
              <a:rPr lang="en-US" altLang="zh-CN" sz="2400"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kern="0"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表示把圆盘</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从第</a:t>
            </a:r>
            <a:r>
              <a:rPr lang="en-US" altLang="zh-CN" sz="2400" kern="0" dirty="0" err="1"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号柱子移到</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号柱子上；</a:t>
            </a:r>
          </a:p>
          <a:p>
            <a:pPr lvl="2">
              <a:spcBef>
                <a:spcPts val="600"/>
              </a:spcBef>
              <a:spcAft>
                <a:spcPts val="600"/>
              </a:spcAft>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所有的算符共有</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种：</a:t>
            </a:r>
            <a:endParaRPr lang="zh-CN" altLang="en-US" sz="24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Text Box 101"/>
          <p:cNvSpPr txBox="1">
            <a:spLocks noChangeArrowheads="1"/>
          </p:cNvSpPr>
          <p:nvPr/>
        </p:nvSpPr>
        <p:spPr bwMode="auto">
          <a:xfrm>
            <a:off x="2338492" y="3933056"/>
            <a:ext cx="4628908" cy="1323439"/>
          </a:xfrm>
          <a:prstGeom prst="rect">
            <a:avLst/>
          </a:prstGeom>
          <a:noFill/>
          <a:ln w="28575">
            <a:solidFill>
              <a:srgbClr val="FF000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pPr>
            <a:r>
              <a:rPr lang="pt-BR" altLang="zh-CN" sz="2000" b="1" dirty="0">
                <a:latin typeface="Times New Roman" panose="02020603050405020304" pitchFamily="18" charset="0"/>
                <a:cs typeface="Times New Roman" panose="02020603050405020304" pitchFamily="18" charset="0"/>
              </a:rPr>
              <a:t> A(1, 3)    	A(3, 1)    	A(2, 1)</a:t>
            </a:r>
          </a:p>
          <a:p>
            <a:pPr algn="l">
              <a:spcBef>
                <a:spcPts val="0"/>
              </a:spcBef>
            </a:pPr>
            <a:r>
              <a:rPr lang="pt-BR" altLang="zh-CN" sz="2000" b="1" dirty="0">
                <a:latin typeface="Times New Roman" panose="02020603050405020304" pitchFamily="18" charset="0"/>
                <a:cs typeface="Times New Roman" panose="02020603050405020304" pitchFamily="18" charset="0"/>
              </a:rPr>
              <a:t> A(1, 2)    	A(3, 2)    	A(2, 3)</a:t>
            </a:r>
          </a:p>
          <a:p>
            <a:pPr algn="l">
              <a:spcBef>
                <a:spcPts val="0"/>
              </a:spcBef>
            </a:pPr>
            <a:r>
              <a:rPr lang="pt-BR" altLang="zh-CN" sz="2000" b="1" dirty="0">
                <a:latin typeface="Times New Roman" panose="02020603050405020304" pitchFamily="18" charset="0"/>
                <a:cs typeface="Times New Roman" panose="02020603050405020304" pitchFamily="18" charset="0"/>
              </a:rPr>
              <a:t> B(1, 3)    	B(3, 1)    	B(2, 1)</a:t>
            </a:r>
          </a:p>
          <a:p>
            <a:pPr algn="l">
              <a:spcBef>
                <a:spcPts val="0"/>
              </a:spcBef>
            </a:pPr>
            <a:r>
              <a:rPr lang="pt-BR" altLang="zh-CN" sz="2000" b="1" dirty="0">
                <a:latin typeface="Times New Roman" panose="02020603050405020304" pitchFamily="18" charset="0"/>
                <a:cs typeface="Times New Roman" panose="02020603050405020304" pitchFamily="18" charset="0"/>
              </a:rPr>
              <a:t> B(1, 2)    	B(3, 2)    	B(2, 3)</a:t>
            </a:r>
            <a:endParaRPr lang="en-US" altLang="zh-CN" sz="2000" b="1" dirty="0">
              <a:latin typeface="Times New Roman" panose="02020603050405020304" pitchFamily="18" charset="0"/>
              <a:cs typeface="Times New Roman" panose="02020603050405020304" pitchFamily="18" charset="0"/>
            </a:endParaRPr>
          </a:p>
        </p:txBody>
      </p:sp>
      <p:sp>
        <p:nvSpPr>
          <p:cNvPr id="54" name="标题 1"/>
          <p:cNvSpPr txBox="1">
            <a:spLocks/>
          </p:cNvSpPr>
          <p:nvPr/>
        </p:nvSpPr>
        <p:spPr bwMode="auto">
          <a:xfrm>
            <a:off x="5148064" y="107970"/>
            <a:ext cx="4267608" cy="348698"/>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eaLnBrk="1" hangingPunct="1"/>
            <a:r>
              <a:rPr lang="zh-CN" altLang="en-US" sz="2800" b="1" kern="0" dirty="0" smtClean="0">
                <a:solidFill>
                  <a:schemeClr val="hlink"/>
                </a:solidFill>
                <a:latin typeface="楷体_GB2312" pitchFamily="49" charset="-122"/>
                <a:ea typeface="楷体_GB2312" pitchFamily="49" charset="-122"/>
              </a:rPr>
              <a:t>例</a:t>
            </a:r>
            <a:r>
              <a:rPr lang="en-US" altLang="zh-CN" sz="2800" b="1" kern="0" dirty="0" smtClean="0">
                <a:latin typeface="楷体_GB2312" pitchFamily="49" charset="-122"/>
                <a:ea typeface="楷体_GB2312" pitchFamily="49" charset="-122"/>
              </a:rPr>
              <a:t> </a:t>
            </a:r>
            <a:r>
              <a:rPr lang="zh-CN" altLang="en-US" sz="2800" b="1" kern="0" dirty="0" smtClean="0">
                <a:latin typeface="楷体_GB2312" pitchFamily="49" charset="-122"/>
                <a:ea typeface="楷体_GB2312" pitchFamily="49" charset="-122"/>
              </a:rPr>
              <a:t>二阶汉诺塔问题（</a:t>
            </a:r>
            <a:r>
              <a:rPr lang="en-US" altLang="zh-CN" sz="2800" b="1" kern="0" dirty="0" smtClean="0">
                <a:latin typeface="楷体_GB2312" pitchFamily="49" charset="-122"/>
                <a:ea typeface="楷体_GB2312" pitchFamily="49" charset="-122"/>
              </a:rPr>
              <a:t>3</a:t>
            </a:r>
            <a:r>
              <a:rPr lang="zh-CN" altLang="en-US" sz="2800" b="1" kern="0" dirty="0" smtClean="0">
                <a:latin typeface="楷体_GB2312" pitchFamily="49" charset="-122"/>
                <a:ea typeface="楷体_GB2312" pitchFamily="49" charset="-122"/>
              </a:rPr>
              <a:t>）</a:t>
            </a:r>
          </a:p>
        </p:txBody>
      </p:sp>
    </p:spTree>
    <p:extLst>
      <p:ext uri="{BB962C8B-B14F-4D97-AF65-F5344CB8AC3E}">
        <p14:creationId xmlns:p14="http://schemas.microsoft.com/office/powerpoint/2010/main" val="62241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circle(in)">
                                      <p:cBhvr>
                                        <p:cTn id="35"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5076056" y="0"/>
            <a:ext cx="3816424" cy="473858"/>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eaLnBrk="1" hangingPunct="1"/>
            <a:r>
              <a:rPr lang="zh-CN" altLang="en-US" sz="2800" b="1" kern="0" dirty="0" smtClean="0">
                <a:solidFill>
                  <a:schemeClr val="hlink"/>
                </a:solidFill>
                <a:latin typeface="楷体_GB2312" pitchFamily="49" charset="-122"/>
                <a:ea typeface="楷体_GB2312" pitchFamily="49" charset="-122"/>
              </a:rPr>
              <a:t>例</a:t>
            </a:r>
            <a:r>
              <a:rPr lang="en-US" altLang="zh-CN" sz="2800" b="1" kern="0" dirty="0" smtClean="0">
                <a:latin typeface="楷体_GB2312" pitchFamily="49" charset="-122"/>
                <a:ea typeface="楷体_GB2312" pitchFamily="49" charset="-122"/>
              </a:rPr>
              <a:t> </a:t>
            </a:r>
            <a:r>
              <a:rPr lang="zh-CN" altLang="en-US" sz="2800" b="1" kern="0" dirty="0" smtClean="0">
                <a:latin typeface="楷体_GB2312" pitchFamily="49" charset="-122"/>
                <a:ea typeface="楷体_GB2312" pitchFamily="49" charset="-122"/>
              </a:rPr>
              <a:t>二阶汉诺塔问题（</a:t>
            </a:r>
            <a:r>
              <a:rPr lang="en-US" altLang="zh-CN" sz="2800" b="1" kern="0" dirty="0" smtClean="0">
                <a:latin typeface="楷体_GB2312" pitchFamily="49" charset="-122"/>
                <a:ea typeface="楷体_GB2312" pitchFamily="49" charset="-122"/>
              </a:rPr>
              <a:t>4</a:t>
            </a:r>
            <a:r>
              <a:rPr lang="zh-CN" altLang="en-US" sz="2800" b="1" kern="0" dirty="0" smtClean="0">
                <a:latin typeface="楷体_GB2312" pitchFamily="49" charset="-122"/>
                <a:ea typeface="楷体_GB2312" pitchFamily="49" charset="-122"/>
              </a:rPr>
              <a:t>）</a:t>
            </a:r>
          </a:p>
        </p:txBody>
      </p:sp>
      <p:graphicFrame>
        <p:nvGraphicFramePr>
          <p:cNvPr id="7" name="Group 4"/>
          <p:cNvGraphicFramePr>
            <a:graphicFrameLocks/>
          </p:cNvGraphicFramePr>
          <p:nvPr>
            <p:extLst/>
          </p:nvPr>
        </p:nvGraphicFramePr>
        <p:xfrm>
          <a:off x="1117428" y="1177075"/>
          <a:ext cx="7232276" cy="4905552"/>
        </p:xfrm>
        <a:graphic>
          <a:graphicData uri="http://schemas.openxmlformats.org/drawingml/2006/table">
            <a:tbl>
              <a:tblPr/>
              <a:tblGrid>
                <a:gridCol w="1510356"/>
                <a:gridCol w="3744416"/>
                <a:gridCol w="1977504"/>
              </a:tblGrid>
              <a:tr h="320521">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算符</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条件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动作</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1,2 </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1,3 </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1,2 </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2,3 </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1,3 </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316">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2,3 </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ahoma" panose="020B0604030504040204" pitchFamily="34" charset="0"/>
                          <a:ea typeface="宋体" panose="02010600030101010101" pitchFamily="2" charset="-122"/>
                        </a:defRPr>
                      </a:lvl1pPr>
                      <a:lvl2pPr algn="l"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algn="l" eaLnBrk="0" hangingPunct="0">
                        <a:buSzPct val="50000"/>
                        <a:defRPr sz="2000">
                          <a:solidFill>
                            <a:schemeClr val="tx1"/>
                          </a:solidFill>
                          <a:latin typeface="Tahoma" panose="020B0604030504040204" pitchFamily="34" charset="0"/>
                          <a:ea typeface="宋体" panose="02010600030101010101" pitchFamily="2" charset="-122"/>
                        </a:defRPr>
                      </a:lvl3pPr>
                      <a:lvl4pPr algn="l"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algn="l"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98367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70F5DF5-9E83-4F12-BB16-CBCFC3ABA940}" type="slidenum">
              <a:rPr lang="en-US" altLang="zh-CN" smtClean="0"/>
              <a:pPr>
                <a:defRPr/>
              </a:pPr>
              <a:t>22</a:t>
            </a:fld>
            <a:endParaRPr lang="zh-CN" altLang="zh-CN"/>
          </a:p>
        </p:txBody>
      </p:sp>
      <p:sp>
        <p:nvSpPr>
          <p:cNvPr id="3" name="页脚占位符 2"/>
          <p:cNvSpPr>
            <a:spLocks noGrp="1"/>
          </p:cNvSpPr>
          <p:nvPr>
            <p:ph type="ftr" sz="quarter" idx="11"/>
          </p:nvPr>
        </p:nvSpPr>
        <p:spPr/>
        <p:txBody>
          <a:bodyPr/>
          <a:lstStyle/>
          <a:p>
            <a:pPr algn="l">
              <a:defRPr/>
            </a:pPr>
            <a:r>
              <a:rPr lang="zh-CN" altLang="en-US" smtClean="0"/>
              <a:t>                                          人工智能</a:t>
            </a:r>
            <a:endParaRPr lang="zh-CN" altLang="zh-CN" dirty="0"/>
          </a:p>
        </p:txBody>
      </p:sp>
      <p:sp>
        <p:nvSpPr>
          <p:cNvPr id="4" name="日期占位符 3"/>
          <p:cNvSpPr>
            <a:spLocks noGrp="1"/>
          </p:cNvSpPr>
          <p:nvPr>
            <p:ph type="dt" sz="half" idx="12"/>
          </p:nvPr>
        </p:nvSpPr>
        <p:spPr/>
        <p:txBody>
          <a:bodyPr/>
          <a:lstStyle/>
          <a:p>
            <a:pPr>
              <a:defRPr/>
            </a:pPr>
            <a:fld id="{DA9B4567-7EA2-4222-8503-9FDAEF1B6177}" type="datetime1">
              <a:rPr lang="zh-CN" altLang="en-US" smtClean="0"/>
              <a:t>2022/3/6</a:t>
            </a:fld>
            <a:endParaRPr lang="zh-CN" altLang="zh-CN"/>
          </a:p>
        </p:txBody>
      </p:sp>
      <p:grpSp>
        <p:nvGrpSpPr>
          <p:cNvPr id="48" name="组合 47"/>
          <p:cNvGrpSpPr/>
          <p:nvPr/>
        </p:nvGrpSpPr>
        <p:grpSpPr>
          <a:xfrm>
            <a:off x="1835696" y="2276872"/>
            <a:ext cx="5677371" cy="3915588"/>
            <a:chOff x="2267281" y="2262411"/>
            <a:chExt cx="4591050" cy="3308746"/>
          </a:xfrm>
        </p:grpSpPr>
        <p:sp>
          <p:nvSpPr>
            <p:cNvPr id="5" name="Oval 4"/>
            <p:cNvSpPr>
              <a:spLocks noChangeArrowheads="1"/>
            </p:cNvSpPr>
            <p:nvPr/>
          </p:nvSpPr>
          <p:spPr bwMode="auto">
            <a:xfrm>
              <a:off x="4287771" y="2262411"/>
              <a:ext cx="457200" cy="457200"/>
            </a:xfrm>
            <a:prstGeom prst="ellipse">
              <a:avLst/>
            </a:prstGeom>
            <a:solidFill>
              <a:srgbClr val="FF0000"/>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1,1</a:t>
              </a:r>
            </a:p>
          </p:txBody>
        </p:sp>
        <p:sp>
          <p:nvSpPr>
            <p:cNvPr id="6" name="Oval 5"/>
            <p:cNvSpPr>
              <a:spLocks noChangeArrowheads="1"/>
            </p:cNvSpPr>
            <p:nvPr/>
          </p:nvSpPr>
          <p:spPr bwMode="auto">
            <a:xfrm>
              <a:off x="3716271" y="3005361"/>
              <a:ext cx="457200" cy="457200"/>
            </a:xfrm>
            <a:prstGeom prst="ellipse">
              <a:avLst/>
            </a:prstGeom>
            <a:solidFill>
              <a:srgbClr val="4F81BD"/>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rPr>
                <a:t>2,1</a:t>
              </a:r>
            </a:p>
          </p:txBody>
        </p:sp>
        <p:sp>
          <p:nvSpPr>
            <p:cNvPr id="7" name="Oval 6"/>
            <p:cNvSpPr>
              <a:spLocks noChangeArrowheads="1"/>
            </p:cNvSpPr>
            <p:nvPr/>
          </p:nvSpPr>
          <p:spPr bwMode="auto">
            <a:xfrm>
              <a:off x="4916421" y="3005361"/>
              <a:ext cx="457200" cy="457200"/>
            </a:xfrm>
            <a:prstGeom prst="ellipse">
              <a:avLst/>
            </a:prstGeom>
            <a:solidFill>
              <a:srgbClr val="4F81BD"/>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3,1</a:t>
              </a:r>
            </a:p>
          </p:txBody>
        </p:sp>
        <p:sp>
          <p:nvSpPr>
            <p:cNvPr id="8" name="Arc 7"/>
            <p:cNvSpPr>
              <a:spLocks/>
            </p:cNvSpPr>
            <p:nvPr/>
          </p:nvSpPr>
          <p:spPr bwMode="auto">
            <a:xfrm rot="10800000">
              <a:off x="4630671" y="2662461"/>
              <a:ext cx="457200" cy="435769"/>
            </a:xfrm>
            <a:custGeom>
              <a:avLst/>
              <a:gdLst>
                <a:gd name="G0" fmla="+- 0 0 0"/>
                <a:gd name="G1" fmla="+- 20590 0 0"/>
                <a:gd name="G2" fmla="+- 21600 0 0"/>
                <a:gd name="T0" fmla="*/ 6527 w 21600"/>
                <a:gd name="T1" fmla="*/ 0 h 20590"/>
                <a:gd name="T2" fmla="*/ 21600 w 21600"/>
                <a:gd name="T3" fmla="*/ 20590 h 20590"/>
                <a:gd name="T4" fmla="*/ 0 w 21600"/>
                <a:gd name="T5" fmla="*/ 20590 h 20590"/>
              </a:gdLst>
              <a:ahLst/>
              <a:cxnLst>
                <a:cxn ang="0">
                  <a:pos x="T0" y="T1"/>
                </a:cxn>
                <a:cxn ang="0">
                  <a:pos x="T2" y="T3"/>
                </a:cxn>
                <a:cxn ang="0">
                  <a:pos x="T4" y="T5"/>
                </a:cxn>
              </a:cxnLst>
              <a:rect l="0" t="0" r="r" b="b"/>
              <a:pathLst>
                <a:path w="21600" h="20590" fill="none" extrusionOk="0">
                  <a:moveTo>
                    <a:pt x="6527" y="-1"/>
                  </a:moveTo>
                  <a:cubicBezTo>
                    <a:pt x="15501" y="2844"/>
                    <a:pt x="21600" y="11175"/>
                    <a:pt x="21600" y="20590"/>
                  </a:cubicBezTo>
                </a:path>
                <a:path w="21600" h="20590" stroke="0" extrusionOk="0">
                  <a:moveTo>
                    <a:pt x="6527" y="-1"/>
                  </a:moveTo>
                  <a:cubicBezTo>
                    <a:pt x="15501" y="2844"/>
                    <a:pt x="21600" y="11175"/>
                    <a:pt x="21600" y="20590"/>
                  </a:cubicBezTo>
                  <a:lnTo>
                    <a:pt x="0" y="2059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9" name="Arc 8"/>
            <p:cNvSpPr>
              <a:spLocks/>
            </p:cNvSpPr>
            <p:nvPr/>
          </p:nvSpPr>
          <p:spPr bwMode="auto">
            <a:xfrm>
              <a:off x="4687821" y="2606501"/>
              <a:ext cx="447675"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10" name="Arc 9"/>
            <p:cNvSpPr>
              <a:spLocks/>
            </p:cNvSpPr>
            <p:nvPr/>
          </p:nvSpPr>
          <p:spPr bwMode="auto">
            <a:xfrm rot="5400000">
              <a:off x="3999640" y="2650554"/>
              <a:ext cx="447675"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11" name="Arc 10"/>
            <p:cNvSpPr>
              <a:spLocks/>
            </p:cNvSpPr>
            <p:nvPr/>
          </p:nvSpPr>
          <p:spPr bwMode="auto">
            <a:xfrm rot="16200000">
              <a:off x="4006784" y="2657698"/>
              <a:ext cx="390525" cy="40005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9525">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12" name="Arc 11"/>
            <p:cNvSpPr>
              <a:spLocks/>
            </p:cNvSpPr>
            <p:nvPr/>
          </p:nvSpPr>
          <p:spPr bwMode="auto">
            <a:xfrm rot="8100000">
              <a:off x="4256815" y="2993454"/>
              <a:ext cx="628650" cy="681038"/>
            </a:xfrm>
            <a:custGeom>
              <a:avLst/>
              <a:gdLst>
                <a:gd name="G0" fmla="+- 0 0 0"/>
                <a:gd name="G1" fmla="+- 21443 0 0"/>
                <a:gd name="G2" fmla="+- 21600 0 0"/>
                <a:gd name="T0" fmla="*/ 2601 w 21597"/>
                <a:gd name="T1" fmla="*/ 0 h 21443"/>
                <a:gd name="T2" fmla="*/ 21597 w 21597"/>
                <a:gd name="T3" fmla="*/ 21074 h 21443"/>
                <a:gd name="T4" fmla="*/ 0 w 21597"/>
                <a:gd name="T5" fmla="*/ 21443 h 21443"/>
              </a:gdLst>
              <a:ahLst/>
              <a:cxnLst>
                <a:cxn ang="0">
                  <a:pos x="T0" y="T1"/>
                </a:cxn>
                <a:cxn ang="0">
                  <a:pos x="T2" y="T3"/>
                </a:cxn>
                <a:cxn ang="0">
                  <a:pos x="T4" y="T5"/>
                </a:cxn>
              </a:cxnLst>
              <a:rect l="0" t="0" r="r" b="b"/>
              <a:pathLst>
                <a:path w="21597" h="21443" fill="none" extrusionOk="0">
                  <a:moveTo>
                    <a:pt x="2600" y="0"/>
                  </a:moveTo>
                  <a:cubicBezTo>
                    <a:pt x="13305" y="1298"/>
                    <a:pt x="21412" y="10292"/>
                    <a:pt x="21596" y="21074"/>
                  </a:cubicBezTo>
                </a:path>
                <a:path w="21597" h="21443" stroke="0" extrusionOk="0">
                  <a:moveTo>
                    <a:pt x="2600" y="0"/>
                  </a:moveTo>
                  <a:cubicBezTo>
                    <a:pt x="13305" y="1298"/>
                    <a:pt x="21412" y="10292"/>
                    <a:pt x="21596" y="21074"/>
                  </a:cubicBezTo>
                  <a:lnTo>
                    <a:pt x="0" y="21443"/>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13" name="Arc 12"/>
            <p:cNvSpPr>
              <a:spLocks/>
            </p:cNvSpPr>
            <p:nvPr/>
          </p:nvSpPr>
          <p:spPr bwMode="auto">
            <a:xfrm rot="18900000">
              <a:off x="4344921" y="3005361"/>
              <a:ext cx="558404" cy="685800"/>
            </a:xfrm>
            <a:custGeom>
              <a:avLst/>
              <a:gdLst>
                <a:gd name="G0" fmla="+- 0 0 0"/>
                <a:gd name="G1" fmla="+- 21600 0 0"/>
                <a:gd name="G2" fmla="+- 21600 0 0"/>
                <a:gd name="T0" fmla="*/ 0 w 21087"/>
                <a:gd name="T1" fmla="*/ 0 h 21600"/>
                <a:gd name="T2" fmla="*/ 21087 w 21087"/>
                <a:gd name="T3" fmla="*/ 16919 h 21600"/>
                <a:gd name="T4" fmla="*/ 0 w 21087"/>
                <a:gd name="T5" fmla="*/ 21600 h 21600"/>
              </a:gdLst>
              <a:ahLst/>
              <a:cxnLst>
                <a:cxn ang="0">
                  <a:pos x="T0" y="T1"/>
                </a:cxn>
                <a:cxn ang="0">
                  <a:pos x="T2" y="T3"/>
                </a:cxn>
                <a:cxn ang="0">
                  <a:pos x="T4" y="T5"/>
                </a:cxn>
              </a:cxnLst>
              <a:rect l="0" t="0" r="r" b="b"/>
              <a:pathLst>
                <a:path w="21087" h="21600" fill="none" extrusionOk="0">
                  <a:moveTo>
                    <a:pt x="-1" y="0"/>
                  </a:moveTo>
                  <a:cubicBezTo>
                    <a:pt x="10125" y="0"/>
                    <a:pt x="18892" y="7033"/>
                    <a:pt x="21086" y="16919"/>
                  </a:cubicBezTo>
                </a:path>
                <a:path w="21087" h="21600" stroke="0" extrusionOk="0">
                  <a:moveTo>
                    <a:pt x="-1" y="0"/>
                  </a:moveTo>
                  <a:cubicBezTo>
                    <a:pt x="10125" y="0"/>
                    <a:pt x="18892" y="7033"/>
                    <a:pt x="21086" y="16919"/>
                  </a:cubicBezTo>
                  <a:lnTo>
                    <a:pt x="0" y="21600"/>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14" name="Oval 13"/>
            <p:cNvSpPr>
              <a:spLocks noChangeArrowheads="1"/>
            </p:cNvSpPr>
            <p:nvPr/>
          </p:nvSpPr>
          <p:spPr bwMode="auto">
            <a:xfrm>
              <a:off x="3030471" y="3919761"/>
              <a:ext cx="457200" cy="457200"/>
            </a:xfrm>
            <a:prstGeom prst="ellipse">
              <a:avLst/>
            </a:prstGeom>
            <a:solidFill>
              <a:srgbClr val="4F81BD"/>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2,3</a:t>
              </a:r>
            </a:p>
          </p:txBody>
        </p:sp>
        <p:sp>
          <p:nvSpPr>
            <p:cNvPr id="15" name="Oval 14"/>
            <p:cNvSpPr>
              <a:spLocks noChangeArrowheads="1"/>
            </p:cNvSpPr>
            <p:nvPr/>
          </p:nvSpPr>
          <p:spPr bwMode="auto">
            <a:xfrm>
              <a:off x="2458971" y="4662711"/>
              <a:ext cx="457200" cy="457200"/>
            </a:xfrm>
            <a:prstGeom prst="ellipse">
              <a:avLst/>
            </a:prstGeom>
            <a:solidFill>
              <a:srgbClr val="FF0000"/>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3,3</a:t>
              </a:r>
            </a:p>
          </p:txBody>
        </p:sp>
        <p:sp>
          <p:nvSpPr>
            <p:cNvPr id="16" name="Oval 15"/>
            <p:cNvSpPr>
              <a:spLocks noChangeArrowheads="1"/>
            </p:cNvSpPr>
            <p:nvPr/>
          </p:nvSpPr>
          <p:spPr bwMode="auto">
            <a:xfrm>
              <a:off x="3659121" y="4662711"/>
              <a:ext cx="457200" cy="457200"/>
            </a:xfrm>
            <a:prstGeom prst="ellipse">
              <a:avLst/>
            </a:prstGeom>
            <a:solidFill>
              <a:srgbClr val="4F81BD"/>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1,3</a:t>
              </a:r>
            </a:p>
          </p:txBody>
        </p:sp>
        <p:sp>
          <p:nvSpPr>
            <p:cNvPr id="17" name="Arc 16"/>
            <p:cNvSpPr>
              <a:spLocks/>
            </p:cNvSpPr>
            <p:nvPr/>
          </p:nvSpPr>
          <p:spPr bwMode="auto">
            <a:xfrm rot="10800000">
              <a:off x="3373371" y="4319811"/>
              <a:ext cx="457200" cy="435769"/>
            </a:xfrm>
            <a:custGeom>
              <a:avLst/>
              <a:gdLst>
                <a:gd name="G0" fmla="+- 0 0 0"/>
                <a:gd name="G1" fmla="+- 20590 0 0"/>
                <a:gd name="G2" fmla="+- 21600 0 0"/>
                <a:gd name="T0" fmla="*/ 6527 w 21600"/>
                <a:gd name="T1" fmla="*/ 0 h 20590"/>
                <a:gd name="T2" fmla="*/ 21600 w 21600"/>
                <a:gd name="T3" fmla="*/ 20590 h 20590"/>
                <a:gd name="T4" fmla="*/ 0 w 21600"/>
                <a:gd name="T5" fmla="*/ 20590 h 20590"/>
              </a:gdLst>
              <a:ahLst/>
              <a:cxnLst>
                <a:cxn ang="0">
                  <a:pos x="T0" y="T1"/>
                </a:cxn>
                <a:cxn ang="0">
                  <a:pos x="T2" y="T3"/>
                </a:cxn>
                <a:cxn ang="0">
                  <a:pos x="T4" y="T5"/>
                </a:cxn>
              </a:cxnLst>
              <a:rect l="0" t="0" r="r" b="b"/>
              <a:pathLst>
                <a:path w="21600" h="20590" fill="none" extrusionOk="0">
                  <a:moveTo>
                    <a:pt x="6527" y="-1"/>
                  </a:moveTo>
                  <a:cubicBezTo>
                    <a:pt x="15501" y="2844"/>
                    <a:pt x="21600" y="11175"/>
                    <a:pt x="21600" y="20590"/>
                  </a:cubicBezTo>
                </a:path>
                <a:path w="21600" h="20590" stroke="0" extrusionOk="0">
                  <a:moveTo>
                    <a:pt x="6527" y="-1"/>
                  </a:moveTo>
                  <a:cubicBezTo>
                    <a:pt x="15501" y="2844"/>
                    <a:pt x="21600" y="11175"/>
                    <a:pt x="21600" y="20590"/>
                  </a:cubicBezTo>
                  <a:lnTo>
                    <a:pt x="0" y="2059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18" name="Arc 17"/>
            <p:cNvSpPr>
              <a:spLocks/>
            </p:cNvSpPr>
            <p:nvPr/>
          </p:nvSpPr>
          <p:spPr bwMode="auto">
            <a:xfrm>
              <a:off x="3430521" y="4263851"/>
              <a:ext cx="447675"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19" name="Arc 18"/>
            <p:cNvSpPr>
              <a:spLocks/>
            </p:cNvSpPr>
            <p:nvPr/>
          </p:nvSpPr>
          <p:spPr bwMode="auto">
            <a:xfrm rot="5400000">
              <a:off x="2749484" y="4315048"/>
              <a:ext cx="447675"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0" name="Arc 19"/>
            <p:cNvSpPr>
              <a:spLocks/>
            </p:cNvSpPr>
            <p:nvPr/>
          </p:nvSpPr>
          <p:spPr bwMode="auto">
            <a:xfrm rot="16200000">
              <a:off x="2749484" y="4315048"/>
              <a:ext cx="390525" cy="40005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9525">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1" name="Arc 20"/>
            <p:cNvSpPr>
              <a:spLocks/>
            </p:cNvSpPr>
            <p:nvPr/>
          </p:nvSpPr>
          <p:spPr bwMode="auto">
            <a:xfrm rot="8100000">
              <a:off x="2999515" y="4650804"/>
              <a:ext cx="628650" cy="681038"/>
            </a:xfrm>
            <a:custGeom>
              <a:avLst/>
              <a:gdLst>
                <a:gd name="G0" fmla="+- 0 0 0"/>
                <a:gd name="G1" fmla="+- 21443 0 0"/>
                <a:gd name="G2" fmla="+- 21600 0 0"/>
                <a:gd name="T0" fmla="*/ 2601 w 21597"/>
                <a:gd name="T1" fmla="*/ 0 h 21443"/>
                <a:gd name="T2" fmla="*/ 21597 w 21597"/>
                <a:gd name="T3" fmla="*/ 21074 h 21443"/>
                <a:gd name="T4" fmla="*/ 0 w 21597"/>
                <a:gd name="T5" fmla="*/ 21443 h 21443"/>
              </a:gdLst>
              <a:ahLst/>
              <a:cxnLst>
                <a:cxn ang="0">
                  <a:pos x="T0" y="T1"/>
                </a:cxn>
                <a:cxn ang="0">
                  <a:pos x="T2" y="T3"/>
                </a:cxn>
                <a:cxn ang="0">
                  <a:pos x="T4" y="T5"/>
                </a:cxn>
              </a:cxnLst>
              <a:rect l="0" t="0" r="r" b="b"/>
              <a:pathLst>
                <a:path w="21597" h="21443" fill="none" extrusionOk="0">
                  <a:moveTo>
                    <a:pt x="2600" y="0"/>
                  </a:moveTo>
                  <a:cubicBezTo>
                    <a:pt x="13305" y="1298"/>
                    <a:pt x="21412" y="10292"/>
                    <a:pt x="21596" y="21074"/>
                  </a:cubicBezTo>
                </a:path>
                <a:path w="21597" h="21443" stroke="0" extrusionOk="0">
                  <a:moveTo>
                    <a:pt x="2600" y="0"/>
                  </a:moveTo>
                  <a:cubicBezTo>
                    <a:pt x="13305" y="1298"/>
                    <a:pt x="21412" y="10292"/>
                    <a:pt x="21596" y="21074"/>
                  </a:cubicBezTo>
                  <a:lnTo>
                    <a:pt x="0" y="21443"/>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2" name="Oval 21"/>
            <p:cNvSpPr>
              <a:spLocks noChangeArrowheads="1"/>
            </p:cNvSpPr>
            <p:nvPr/>
          </p:nvSpPr>
          <p:spPr bwMode="auto">
            <a:xfrm>
              <a:off x="5487921" y="3862611"/>
              <a:ext cx="457200" cy="457200"/>
            </a:xfrm>
            <a:prstGeom prst="ellipse">
              <a:avLst/>
            </a:prstGeom>
            <a:solidFill>
              <a:srgbClr val="4F81BD"/>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3,2</a:t>
              </a:r>
            </a:p>
          </p:txBody>
        </p:sp>
        <p:sp>
          <p:nvSpPr>
            <p:cNvPr id="23" name="Oval 22"/>
            <p:cNvSpPr>
              <a:spLocks noChangeArrowheads="1"/>
            </p:cNvSpPr>
            <p:nvPr/>
          </p:nvSpPr>
          <p:spPr bwMode="auto">
            <a:xfrm>
              <a:off x="4916421" y="4605561"/>
              <a:ext cx="457200" cy="457200"/>
            </a:xfrm>
            <a:prstGeom prst="ellipse">
              <a:avLst/>
            </a:prstGeom>
            <a:solidFill>
              <a:srgbClr val="4F81BD"/>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1,2</a:t>
              </a:r>
            </a:p>
          </p:txBody>
        </p:sp>
        <p:sp>
          <p:nvSpPr>
            <p:cNvPr id="24" name="Oval 23"/>
            <p:cNvSpPr>
              <a:spLocks noChangeArrowheads="1"/>
            </p:cNvSpPr>
            <p:nvPr/>
          </p:nvSpPr>
          <p:spPr bwMode="auto">
            <a:xfrm>
              <a:off x="6116571" y="4605561"/>
              <a:ext cx="457200" cy="457200"/>
            </a:xfrm>
            <a:prstGeom prst="ellipse">
              <a:avLst/>
            </a:prstGeom>
            <a:solidFill>
              <a:srgbClr val="FF0000"/>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90000"/>
                </a:lnSpc>
                <a:spcBef>
                  <a:spcPts val="0"/>
                </a:spcBef>
                <a:spcAft>
                  <a:spcPct val="50000"/>
                </a:spcAft>
                <a:buClr>
                  <a:srgbClr val="006DCE"/>
                </a:buClr>
                <a:buSzTx/>
                <a:buFont typeface="ZapfDingbats" pitchFamily="2" charset="2"/>
                <a:buNone/>
                <a:tabLst/>
                <a:defRPr/>
              </a:pPr>
              <a:r>
                <a:rPr kumimoji="0" lang="en-US" altLang="zh-CN" sz="12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2,2</a:t>
              </a:r>
            </a:p>
          </p:txBody>
        </p:sp>
        <p:sp>
          <p:nvSpPr>
            <p:cNvPr id="25" name="Arc 24"/>
            <p:cNvSpPr>
              <a:spLocks/>
            </p:cNvSpPr>
            <p:nvPr/>
          </p:nvSpPr>
          <p:spPr bwMode="auto">
            <a:xfrm rot="10800000">
              <a:off x="5830821" y="4262661"/>
              <a:ext cx="457200" cy="435769"/>
            </a:xfrm>
            <a:custGeom>
              <a:avLst/>
              <a:gdLst>
                <a:gd name="G0" fmla="+- 0 0 0"/>
                <a:gd name="G1" fmla="+- 20590 0 0"/>
                <a:gd name="G2" fmla="+- 21600 0 0"/>
                <a:gd name="T0" fmla="*/ 6527 w 21600"/>
                <a:gd name="T1" fmla="*/ 0 h 20590"/>
                <a:gd name="T2" fmla="*/ 21600 w 21600"/>
                <a:gd name="T3" fmla="*/ 20590 h 20590"/>
                <a:gd name="T4" fmla="*/ 0 w 21600"/>
                <a:gd name="T5" fmla="*/ 20590 h 20590"/>
              </a:gdLst>
              <a:ahLst/>
              <a:cxnLst>
                <a:cxn ang="0">
                  <a:pos x="T0" y="T1"/>
                </a:cxn>
                <a:cxn ang="0">
                  <a:pos x="T2" y="T3"/>
                </a:cxn>
                <a:cxn ang="0">
                  <a:pos x="T4" y="T5"/>
                </a:cxn>
              </a:cxnLst>
              <a:rect l="0" t="0" r="r" b="b"/>
              <a:pathLst>
                <a:path w="21600" h="20590" fill="none" extrusionOk="0">
                  <a:moveTo>
                    <a:pt x="6527" y="-1"/>
                  </a:moveTo>
                  <a:cubicBezTo>
                    <a:pt x="15501" y="2844"/>
                    <a:pt x="21600" y="11175"/>
                    <a:pt x="21600" y="20590"/>
                  </a:cubicBezTo>
                </a:path>
                <a:path w="21600" h="20590" stroke="0" extrusionOk="0">
                  <a:moveTo>
                    <a:pt x="6527" y="-1"/>
                  </a:moveTo>
                  <a:cubicBezTo>
                    <a:pt x="15501" y="2844"/>
                    <a:pt x="21600" y="11175"/>
                    <a:pt x="21600" y="20590"/>
                  </a:cubicBezTo>
                  <a:lnTo>
                    <a:pt x="0" y="2059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6" name="Arc 25"/>
            <p:cNvSpPr>
              <a:spLocks/>
            </p:cNvSpPr>
            <p:nvPr/>
          </p:nvSpPr>
          <p:spPr bwMode="auto">
            <a:xfrm>
              <a:off x="5887971" y="4206701"/>
              <a:ext cx="447675"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7" name="Arc 26"/>
            <p:cNvSpPr>
              <a:spLocks/>
            </p:cNvSpPr>
            <p:nvPr/>
          </p:nvSpPr>
          <p:spPr bwMode="auto">
            <a:xfrm rot="5400000">
              <a:off x="5206934" y="4257898"/>
              <a:ext cx="447675"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8" name="Arc 27"/>
            <p:cNvSpPr>
              <a:spLocks/>
            </p:cNvSpPr>
            <p:nvPr/>
          </p:nvSpPr>
          <p:spPr bwMode="auto">
            <a:xfrm rot="16200000">
              <a:off x="5206934" y="4257898"/>
              <a:ext cx="390525" cy="40005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9525">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9" name="Arc 28"/>
            <p:cNvSpPr>
              <a:spLocks/>
            </p:cNvSpPr>
            <p:nvPr/>
          </p:nvSpPr>
          <p:spPr bwMode="auto">
            <a:xfrm rot="8100000">
              <a:off x="5456965" y="4593654"/>
              <a:ext cx="628650" cy="681038"/>
            </a:xfrm>
            <a:custGeom>
              <a:avLst/>
              <a:gdLst>
                <a:gd name="G0" fmla="+- 0 0 0"/>
                <a:gd name="G1" fmla="+- 21443 0 0"/>
                <a:gd name="G2" fmla="+- 21600 0 0"/>
                <a:gd name="T0" fmla="*/ 2601 w 21597"/>
                <a:gd name="T1" fmla="*/ 0 h 21443"/>
                <a:gd name="T2" fmla="*/ 21597 w 21597"/>
                <a:gd name="T3" fmla="*/ 21074 h 21443"/>
                <a:gd name="T4" fmla="*/ 0 w 21597"/>
                <a:gd name="T5" fmla="*/ 21443 h 21443"/>
              </a:gdLst>
              <a:ahLst/>
              <a:cxnLst>
                <a:cxn ang="0">
                  <a:pos x="T0" y="T1"/>
                </a:cxn>
                <a:cxn ang="0">
                  <a:pos x="T2" y="T3"/>
                </a:cxn>
                <a:cxn ang="0">
                  <a:pos x="T4" y="T5"/>
                </a:cxn>
              </a:cxnLst>
              <a:rect l="0" t="0" r="r" b="b"/>
              <a:pathLst>
                <a:path w="21597" h="21443" fill="none" extrusionOk="0">
                  <a:moveTo>
                    <a:pt x="2600" y="0"/>
                  </a:moveTo>
                  <a:cubicBezTo>
                    <a:pt x="13305" y="1298"/>
                    <a:pt x="21412" y="10292"/>
                    <a:pt x="21596" y="21074"/>
                  </a:cubicBezTo>
                </a:path>
                <a:path w="21597" h="21443" stroke="0" extrusionOk="0">
                  <a:moveTo>
                    <a:pt x="2600" y="0"/>
                  </a:moveTo>
                  <a:cubicBezTo>
                    <a:pt x="13305" y="1298"/>
                    <a:pt x="21412" y="10292"/>
                    <a:pt x="21596" y="21074"/>
                  </a:cubicBezTo>
                  <a:lnTo>
                    <a:pt x="0" y="21443"/>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0" name="Arc 29"/>
            <p:cNvSpPr>
              <a:spLocks/>
            </p:cNvSpPr>
            <p:nvPr/>
          </p:nvSpPr>
          <p:spPr bwMode="auto">
            <a:xfrm rot="18900000">
              <a:off x="3087621" y="4662711"/>
              <a:ext cx="558404" cy="685800"/>
            </a:xfrm>
            <a:custGeom>
              <a:avLst/>
              <a:gdLst>
                <a:gd name="G0" fmla="+- 0 0 0"/>
                <a:gd name="G1" fmla="+- 21600 0 0"/>
                <a:gd name="G2" fmla="+- 21600 0 0"/>
                <a:gd name="T0" fmla="*/ 0 w 21087"/>
                <a:gd name="T1" fmla="*/ 0 h 21600"/>
                <a:gd name="T2" fmla="*/ 21087 w 21087"/>
                <a:gd name="T3" fmla="*/ 16919 h 21600"/>
                <a:gd name="T4" fmla="*/ 0 w 21087"/>
                <a:gd name="T5" fmla="*/ 21600 h 21600"/>
              </a:gdLst>
              <a:ahLst/>
              <a:cxnLst>
                <a:cxn ang="0">
                  <a:pos x="T0" y="T1"/>
                </a:cxn>
                <a:cxn ang="0">
                  <a:pos x="T2" y="T3"/>
                </a:cxn>
                <a:cxn ang="0">
                  <a:pos x="T4" y="T5"/>
                </a:cxn>
              </a:cxnLst>
              <a:rect l="0" t="0" r="r" b="b"/>
              <a:pathLst>
                <a:path w="21087" h="21600" fill="none" extrusionOk="0">
                  <a:moveTo>
                    <a:pt x="-1" y="0"/>
                  </a:moveTo>
                  <a:cubicBezTo>
                    <a:pt x="10125" y="0"/>
                    <a:pt x="18892" y="7033"/>
                    <a:pt x="21086" y="16919"/>
                  </a:cubicBezTo>
                </a:path>
                <a:path w="21087" h="21600" stroke="0" extrusionOk="0">
                  <a:moveTo>
                    <a:pt x="-1" y="0"/>
                  </a:moveTo>
                  <a:cubicBezTo>
                    <a:pt x="10125" y="0"/>
                    <a:pt x="18892" y="7033"/>
                    <a:pt x="21086" y="16919"/>
                  </a:cubicBezTo>
                  <a:lnTo>
                    <a:pt x="0" y="21600"/>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1" name="Arc 30"/>
            <p:cNvSpPr>
              <a:spLocks/>
            </p:cNvSpPr>
            <p:nvPr/>
          </p:nvSpPr>
          <p:spPr bwMode="auto">
            <a:xfrm rot="18900000">
              <a:off x="5545071" y="4605561"/>
              <a:ext cx="558404" cy="685800"/>
            </a:xfrm>
            <a:custGeom>
              <a:avLst/>
              <a:gdLst>
                <a:gd name="G0" fmla="+- 0 0 0"/>
                <a:gd name="G1" fmla="+- 21600 0 0"/>
                <a:gd name="G2" fmla="+- 21600 0 0"/>
                <a:gd name="T0" fmla="*/ 0 w 21087"/>
                <a:gd name="T1" fmla="*/ 0 h 21600"/>
                <a:gd name="T2" fmla="*/ 21087 w 21087"/>
                <a:gd name="T3" fmla="*/ 16919 h 21600"/>
                <a:gd name="T4" fmla="*/ 0 w 21087"/>
                <a:gd name="T5" fmla="*/ 21600 h 21600"/>
              </a:gdLst>
              <a:ahLst/>
              <a:cxnLst>
                <a:cxn ang="0">
                  <a:pos x="T0" y="T1"/>
                </a:cxn>
                <a:cxn ang="0">
                  <a:pos x="T2" y="T3"/>
                </a:cxn>
                <a:cxn ang="0">
                  <a:pos x="T4" y="T5"/>
                </a:cxn>
              </a:cxnLst>
              <a:rect l="0" t="0" r="r" b="b"/>
              <a:pathLst>
                <a:path w="21087" h="21600" fill="none" extrusionOk="0">
                  <a:moveTo>
                    <a:pt x="-1" y="0"/>
                  </a:moveTo>
                  <a:cubicBezTo>
                    <a:pt x="10125" y="0"/>
                    <a:pt x="18892" y="7033"/>
                    <a:pt x="21086" y="16919"/>
                  </a:cubicBezTo>
                </a:path>
                <a:path w="21087" h="21600" stroke="0" extrusionOk="0">
                  <a:moveTo>
                    <a:pt x="-1" y="0"/>
                  </a:moveTo>
                  <a:cubicBezTo>
                    <a:pt x="10125" y="0"/>
                    <a:pt x="18892" y="7033"/>
                    <a:pt x="21086" y="16919"/>
                  </a:cubicBezTo>
                  <a:lnTo>
                    <a:pt x="0" y="21600"/>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2" name="Arc 31"/>
            <p:cNvSpPr>
              <a:spLocks/>
            </p:cNvSpPr>
            <p:nvPr/>
          </p:nvSpPr>
          <p:spPr bwMode="auto">
            <a:xfrm rot="16200000">
              <a:off x="3320984" y="3400648"/>
              <a:ext cx="504825" cy="51435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9525">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3" name="Arc 32"/>
            <p:cNvSpPr>
              <a:spLocks/>
            </p:cNvSpPr>
            <p:nvPr/>
          </p:nvSpPr>
          <p:spPr bwMode="auto">
            <a:xfrm rot="5400000">
              <a:off x="3287646" y="3491136"/>
              <a:ext cx="628650"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4" name="Arc 33"/>
            <p:cNvSpPr>
              <a:spLocks/>
            </p:cNvSpPr>
            <p:nvPr/>
          </p:nvSpPr>
          <p:spPr bwMode="auto">
            <a:xfrm>
              <a:off x="5259321" y="3462561"/>
              <a:ext cx="447675" cy="457200"/>
            </a:xfrm>
            <a:custGeom>
              <a:avLst/>
              <a:gdLst>
                <a:gd name="G0" fmla="+- 0 0 0"/>
                <a:gd name="G1" fmla="+- 21600 0 0"/>
                <a:gd name="G2" fmla="+- 21600 0 0"/>
                <a:gd name="T0" fmla="*/ 0 w 21137"/>
                <a:gd name="T1" fmla="*/ 0 h 21600"/>
                <a:gd name="T2" fmla="*/ 21137 w 21137"/>
                <a:gd name="T3" fmla="*/ 17154 h 21600"/>
                <a:gd name="T4" fmla="*/ 0 w 21137"/>
                <a:gd name="T5" fmla="*/ 21600 h 21600"/>
              </a:gdLst>
              <a:ahLst/>
              <a:cxnLst>
                <a:cxn ang="0">
                  <a:pos x="T0" y="T1"/>
                </a:cxn>
                <a:cxn ang="0">
                  <a:pos x="T2" y="T3"/>
                </a:cxn>
                <a:cxn ang="0">
                  <a:pos x="T4" y="T5"/>
                </a:cxn>
              </a:cxnLst>
              <a:rect l="0" t="0" r="r" b="b"/>
              <a:pathLst>
                <a:path w="21137" h="21600" fill="none" extrusionOk="0">
                  <a:moveTo>
                    <a:pt x="-1" y="0"/>
                  </a:moveTo>
                  <a:cubicBezTo>
                    <a:pt x="10215" y="0"/>
                    <a:pt x="19034" y="7156"/>
                    <a:pt x="21137" y="17153"/>
                  </a:cubicBezTo>
                </a:path>
                <a:path w="21137" h="21600" stroke="0" extrusionOk="0">
                  <a:moveTo>
                    <a:pt x="-1" y="0"/>
                  </a:moveTo>
                  <a:cubicBezTo>
                    <a:pt x="10215" y="0"/>
                    <a:pt x="19034" y="7156"/>
                    <a:pt x="21137" y="17153"/>
                  </a:cubicBezTo>
                  <a:lnTo>
                    <a:pt x="0" y="2160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5" name="Arc 34"/>
            <p:cNvSpPr>
              <a:spLocks/>
            </p:cNvSpPr>
            <p:nvPr/>
          </p:nvSpPr>
          <p:spPr bwMode="auto">
            <a:xfrm rot="10800000">
              <a:off x="5202171" y="3462561"/>
              <a:ext cx="457200" cy="435769"/>
            </a:xfrm>
            <a:custGeom>
              <a:avLst/>
              <a:gdLst>
                <a:gd name="G0" fmla="+- 0 0 0"/>
                <a:gd name="G1" fmla="+- 20590 0 0"/>
                <a:gd name="G2" fmla="+- 21600 0 0"/>
                <a:gd name="T0" fmla="*/ 6527 w 21600"/>
                <a:gd name="T1" fmla="*/ 0 h 20590"/>
                <a:gd name="T2" fmla="*/ 21600 w 21600"/>
                <a:gd name="T3" fmla="*/ 20590 h 20590"/>
                <a:gd name="T4" fmla="*/ 0 w 21600"/>
                <a:gd name="T5" fmla="*/ 20590 h 20590"/>
              </a:gdLst>
              <a:ahLst/>
              <a:cxnLst>
                <a:cxn ang="0">
                  <a:pos x="T0" y="T1"/>
                </a:cxn>
                <a:cxn ang="0">
                  <a:pos x="T2" y="T3"/>
                </a:cxn>
                <a:cxn ang="0">
                  <a:pos x="T4" y="T5"/>
                </a:cxn>
              </a:cxnLst>
              <a:rect l="0" t="0" r="r" b="b"/>
              <a:pathLst>
                <a:path w="21600" h="20590" fill="none" extrusionOk="0">
                  <a:moveTo>
                    <a:pt x="6527" y="-1"/>
                  </a:moveTo>
                  <a:cubicBezTo>
                    <a:pt x="15501" y="2844"/>
                    <a:pt x="21600" y="11175"/>
                    <a:pt x="21600" y="20590"/>
                  </a:cubicBezTo>
                </a:path>
                <a:path w="21600" h="20590" stroke="0" extrusionOk="0">
                  <a:moveTo>
                    <a:pt x="6527" y="-1"/>
                  </a:moveTo>
                  <a:cubicBezTo>
                    <a:pt x="15501" y="2844"/>
                    <a:pt x="21600" y="11175"/>
                    <a:pt x="21600" y="20590"/>
                  </a:cubicBezTo>
                  <a:lnTo>
                    <a:pt x="0" y="20590"/>
                  </a:lnTo>
                  <a:close/>
                </a:path>
              </a:pathLst>
            </a:custGeom>
            <a:noFill/>
            <a:ln w="12700">
              <a:solidFill>
                <a:sysClr val="windowText" lastClr="00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6" name="Arc 35"/>
            <p:cNvSpPr>
              <a:spLocks/>
            </p:cNvSpPr>
            <p:nvPr/>
          </p:nvSpPr>
          <p:spPr bwMode="auto">
            <a:xfrm rot="18900000">
              <a:off x="4287771" y="4548411"/>
              <a:ext cx="558404" cy="685800"/>
            </a:xfrm>
            <a:custGeom>
              <a:avLst/>
              <a:gdLst>
                <a:gd name="G0" fmla="+- 0 0 0"/>
                <a:gd name="G1" fmla="+- 21600 0 0"/>
                <a:gd name="G2" fmla="+- 21600 0 0"/>
                <a:gd name="T0" fmla="*/ 0 w 21087"/>
                <a:gd name="T1" fmla="*/ 0 h 21600"/>
                <a:gd name="T2" fmla="*/ 21087 w 21087"/>
                <a:gd name="T3" fmla="*/ 16919 h 21600"/>
                <a:gd name="T4" fmla="*/ 0 w 21087"/>
                <a:gd name="T5" fmla="*/ 21600 h 21600"/>
              </a:gdLst>
              <a:ahLst/>
              <a:cxnLst>
                <a:cxn ang="0">
                  <a:pos x="T0" y="T1"/>
                </a:cxn>
                <a:cxn ang="0">
                  <a:pos x="T2" y="T3"/>
                </a:cxn>
                <a:cxn ang="0">
                  <a:pos x="T4" y="T5"/>
                </a:cxn>
              </a:cxnLst>
              <a:rect l="0" t="0" r="r" b="b"/>
              <a:pathLst>
                <a:path w="21087" h="21600" fill="none" extrusionOk="0">
                  <a:moveTo>
                    <a:pt x="-1" y="0"/>
                  </a:moveTo>
                  <a:cubicBezTo>
                    <a:pt x="10125" y="0"/>
                    <a:pt x="18892" y="7033"/>
                    <a:pt x="21086" y="16919"/>
                  </a:cubicBezTo>
                </a:path>
                <a:path w="21087" h="21600" stroke="0" extrusionOk="0">
                  <a:moveTo>
                    <a:pt x="-1" y="0"/>
                  </a:moveTo>
                  <a:cubicBezTo>
                    <a:pt x="10125" y="0"/>
                    <a:pt x="18892" y="7033"/>
                    <a:pt x="21086" y="16919"/>
                  </a:cubicBezTo>
                  <a:lnTo>
                    <a:pt x="0" y="21600"/>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7" name="Arc 36"/>
            <p:cNvSpPr>
              <a:spLocks/>
            </p:cNvSpPr>
            <p:nvPr/>
          </p:nvSpPr>
          <p:spPr bwMode="auto">
            <a:xfrm rot="8100000">
              <a:off x="4230621" y="4605560"/>
              <a:ext cx="628650" cy="681038"/>
            </a:xfrm>
            <a:custGeom>
              <a:avLst/>
              <a:gdLst>
                <a:gd name="G0" fmla="+- 0 0 0"/>
                <a:gd name="G1" fmla="+- 21443 0 0"/>
                <a:gd name="G2" fmla="+- 21600 0 0"/>
                <a:gd name="T0" fmla="*/ 2601 w 21597"/>
                <a:gd name="T1" fmla="*/ 0 h 21443"/>
                <a:gd name="T2" fmla="*/ 21597 w 21597"/>
                <a:gd name="T3" fmla="*/ 21074 h 21443"/>
                <a:gd name="T4" fmla="*/ 0 w 21597"/>
                <a:gd name="T5" fmla="*/ 21443 h 21443"/>
              </a:gdLst>
              <a:ahLst/>
              <a:cxnLst>
                <a:cxn ang="0">
                  <a:pos x="T0" y="T1"/>
                </a:cxn>
                <a:cxn ang="0">
                  <a:pos x="T2" y="T3"/>
                </a:cxn>
                <a:cxn ang="0">
                  <a:pos x="T4" y="T5"/>
                </a:cxn>
              </a:cxnLst>
              <a:rect l="0" t="0" r="r" b="b"/>
              <a:pathLst>
                <a:path w="21597" h="21443" fill="none" extrusionOk="0">
                  <a:moveTo>
                    <a:pt x="2600" y="0"/>
                  </a:moveTo>
                  <a:cubicBezTo>
                    <a:pt x="13305" y="1298"/>
                    <a:pt x="21412" y="10292"/>
                    <a:pt x="21596" y="21074"/>
                  </a:cubicBezTo>
                </a:path>
                <a:path w="21597" h="21443" stroke="0" extrusionOk="0">
                  <a:moveTo>
                    <a:pt x="2600" y="0"/>
                  </a:moveTo>
                  <a:cubicBezTo>
                    <a:pt x="13305" y="1298"/>
                    <a:pt x="21412" y="10292"/>
                    <a:pt x="21596" y="21074"/>
                  </a:cubicBezTo>
                  <a:lnTo>
                    <a:pt x="0" y="21443"/>
                  </a:lnTo>
                  <a:close/>
                </a:path>
              </a:pathLst>
            </a:custGeom>
            <a:noFill/>
            <a:ln w="12700">
              <a:solidFill>
                <a:sysClr val="windowText" lastClr="00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8" name="Rectangle 37"/>
            <p:cNvSpPr>
              <a:spLocks noChangeArrowheads="1"/>
            </p:cNvSpPr>
            <p:nvPr/>
          </p:nvSpPr>
          <p:spPr bwMode="auto">
            <a:xfrm>
              <a:off x="3509103" y="2548161"/>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A(1,2)</a:t>
              </a:r>
            </a:p>
          </p:txBody>
        </p:sp>
        <p:sp>
          <p:nvSpPr>
            <p:cNvPr id="39" name="Rectangle 38"/>
            <p:cNvSpPr>
              <a:spLocks noChangeArrowheads="1"/>
            </p:cNvSpPr>
            <p:nvPr/>
          </p:nvSpPr>
          <p:spPr bwMode="auto">
            <a:xfrm>
              <a:off x="5183121" y="2548161"/>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A(1,3)</a:t>
              </a:r>
            </a:p>
          </p:txBody>
        </p:sp>
        <p:sp>
          <p:nvSpPr>
            <p:cNvPr id="40" name="Rectangle 39"/>
            <p:cNvSpPr>
              <a:spLocks noChangeArrowheads="1"/>
            </p:cNvSpPr>
            <p:nvPr/>
          </p:nvSpPr>
          <p:spPr bwMode="auto">
            <a:xfrm>
              <a:off x="5777244" y="3304208"/>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B(1,2)</a:t>
              </a:r>
            </a:p>
          </p:txBody>
        </p:sp>
        <p:sp>
          <p:nvSpPr>
            <p:cNvPr id="41" name="Rectangle 40"/>
            <p:cNvSpPr>
              <a:spLocks noChangeArrowheads="1"/>
            </p:cNvSpPr>
            <p:nvPr/>
          </p:nvSpPr>
          <p:spPr bwMode="auto">
            <a:xfrm>
              <a:off x="6317787" y="4060255"/>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A(3,2)</a:t>
              </a:r>
            </a:p>
          </p:txBody>
        </p:sp>
        <p:sp>
          <p:nvSpPr>
            <p:cNvPr id="42" name="Rectangle 41"/>
            <p:cNvSpPr>
              <a:spLocks noChangeArrowheads="1"/>
            </p:cNvSpPr>
            <p:nvPr/>
          </p:nvSpPr>
          <p:spPr bwMode="auto">
            <a:xfrm>
              <a:off x="5506971" y="5248499"/>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A(1,2)</a:t>
              </a:r>
            </a:p>
          </p:txBody>
        </p:sp>
        <p:sp>
          <p:nvSpPr>
            <p:cNvPr id="43" name="Rectangle 42"/>
            <p:cNvSpPr>
              <a:spLocks noChangeArrowheads="1"/>
            </p:cNvSpPr>
            <p:nvPr/>
          </p:nvSpPr>
          <p:spPr bwMode="auto">
            <a:xfrm>
              <a:off x="4318728" y="5302076"/>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B(3,2)</a:t>
              </a:r>
            </a:p>
          </p:txBody>
        </p:sp>
        <p:sp>
          <p:nvSpPr>
            <p:cNvPr id="44" name="Rectangle 43"/>
            <p:cNvSpPr>
              <a:spLocks noChangeArrowheads="1"/>
            </p:cNvSpPr>
            <p:nvPr/>
          </p:nvSpPr>
          <p:spPr bwMode="auto">
            <a:xfrm>
              <a:off x="3023328" y="5302076"/>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A(3,1)</a:t>
              </a:r>
            </a:p>
          </p:txBody>
        </p:sp>
        <p:sp>
          <p:nvSpPr>
            <p:cNvPr id="45" name="Rectangle 44"/>
            <p:cNvSpPr>
              <a:spLocks noChangeArrowheads="1"/>
            </p:cNvSpPr>
            <p:nvPr/>
          </p:nvSpPr>
          <p:spPr bwMode="auto">
            <a:xfrm>
              <a:off x="2753056" y="3304208"/>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B(1,3)</a:t>
              </a:r>
            </a:p>
          </p:txBody>
        </p:sp>
        <p:sp>
          <p:nvSpPr>
            <p:cNvPr id="46" name="Rectangle 45"/>
            <p:cNvSpPr>
              <a:spLocks noChangeArrowheads="1"/>
            </p:cNvSpPr>
            <p:nvPr/>
          </p:nvSpPr>
          <p:spPr bwMode="auto">
            <a:xfrm>
              <a:off x="2267281" y="4167411"/>
              <a:ext cx="540544"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0" lang="en-US" altLang="zh-CN" sz="1350">
                  <a:solidFill>
                    <a:prstClr val="black"/>
                  </a:solidFill>
                  <a:latin typeface="Tahoma" panose="020B0604030504040204" pitchFamily="34" charset="0"/>
                  <a:ea typeface="宋体" panose="02010600030101010101" pitchFamily="2" charset="-122"/>
                </a:rPr>
                <a:t>A(2,3)</a:t>
              </a:r>
            </a:p>
          </p:txBody>
        </p:sp>
      </p:grpSp>
      <p:sp>
        <p:nvSpPr>
          <p:cNvPr id="47" name="Rectangle 4"/>
          <p:cNvSpPr txBox="1">
            <a:spLocks noChangeArrowheads="1"/>
          </p:cNvSpPr>
          <p:nvPr/>
        </p:nvSpPr>
        <p:spPr bwMode="auto">
          <a:xfrm>
            <a:off x="-10754" y="1102192"/>
            <a:ext cx="860521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2"/>
            <a:r>
              <a:rPr lang="en-US" altLang="zh-CN" sz="2400" b="1" dirty="0">
                <a:solidFill>
                  <a:srgbClr val="006699"/>
                </a:solidFill>
                <a:ea typeface="楷体_GB2312" pitchFamily="49" charset="-122"/>
              </a:rPr>
              <a:t>3. </a:t>
            </a:r>
            <a:r>
              <a:rPr lang="zh-CN" altLang="en-US" sz="2400" b="1" dirty="0" smtClean="0">
                <a:solidFill>
                  <a:srgbClr val="006699"/>
                </a:solidFill>
                <a:ea typeface="楷体_GB2312" pitchFamily="49" charset="-122"/>
              </a:rPr>
              <a:t>表示状态空间：</a:t>
            </a:r>
            <a:endParaRPr lang="en-US" altLang="zh-CN" sz="2400" b="1" dirty="0" smtClean="0">
              <a:solidFill>
                <a:srgbClr val="006699"/>
              </a:solidFill>
              <a:ea typeface="楷体_GB2312" pitchFamily="49" charset="-122"/>
            </a:endParaRPr>
          </a:p>
          <a:p>
            <a:pPr lvl="2"/>
            <a:r>
              <a:rPr kumimoji="0" lang="en-US" altLang="zh-CN" sz="2400" dirty="0" smtClean="0">
                <a:solidFill>
                  <a:prstClr val="black"/>
                </a:solidFill>
                <a:latin typeface="宋体" panose="02010600030101010101" pitchFamily="2" charset="-122"/>
                <a:ea typeface="宋体" panose="02010600030101010101" pitchFamily="2" charset="-122"/>
              </a:rPr>
              <a:t>9</a:t>
            </a:r>
            <a:r>
              <a:rPr kumimoji="0" lang="zh-CN" altLang="en-US" sz="2400" dirty="0" smtClean="0">
                <a:solidFill>
                  <a:prstClr val="black"/>
                </a:solidFill>
                <a:latin typeface="宋体" panose="02010600030101010101" pitchFamily="2" charset="-122"/>
                <a:ea typeface="宋体" panose="02010600030101010101" pitchFamily="2" charset="-122"/>
              </a:rPr>
              <a:t>种状态、</a:t>
            </a:r>
            <a:r>
              <a:rPr kumimoji="0" lang="en-US" altLang="zh-CN" sz="2400" dirty="0" smtClean="0">
                <a:solidFill>
                  <a:prstClr val="black"/>
                </a:solidFill>
                <a:latin typeface="宋体" panose="02010600030101010101" pitchFamily="2" charset="-122"/>
                <a:ea typeface="宋体" panose="02010600030101010101" pitchFamily="2" charset="-122"/>
              </a:rPr>
              <a:t>12</a:t>
            </a:r>
            <a:r>
              <a:rPr kumimoji="0" lang="zh-CN" altLang="en-US" sz="2400" dirty="0" smtClean="0">
                <a:solidFill>
                  <a:prstClr val="black"/>
                </a:solidFill>
                <a:latin typeface="宋体" panose="02010600030101010101" pitchFamily="2" charset="-122"/>
                <a:ea typeface="宋体" panose="02010600030101010101" pitchFamily="2" charset="-122"/>
              </a:rPr>
              <a:t>种算符，得到二阶汉诺塔问题的状态空间图</a:t>
            </a:r>
            <a:endParaRPr kumimoji="0" lang="zh-CN" altLang="en-US" sz="2400" dirty="0">
              <a:solidFill>
                <a:prstClr val="black"/>
              </a:solidFill>
              <a:latin typeface="宋体" panose="02010600030101010101" pitchFamily="2" charset="-122"/>
              <a:ea typeface="宋体" panose="02010600030101010101" pitchFamily="2" charset="-122"/>
            </a:endParaRPr>
          </a:p>
        </p:txBody>
      </p:sp>
      <p:sp>
        <p:nvSpPr>
          <p:cNvPr id="49" name="标题 1"/>
          <p:cNvSpPr txBox="1">
            <a:spLocks/>
          </p:cNvSpPr>
          <p:nvPr/>
        </p:nvSpPr>
        <p:spPr bwMode="auto">
          <a:xfrm>
            <a:off x="5026792" y="-68302"/>
            <a:ext cx="4857849" cy="685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eaLnBrk="1" hangingPunct="1"/>
            <a:r>
              <a:rPr lang="zh-CN" altLang="en-US" sz="2800" b="1" kern="0" dirty="0" smtClean="0">
                <a:solidFill>
                  <a:schemeClr val="hlink"/>
                </a:solidFill>
                <a:latin typeface="楷体_GB2312" pitchFamily="49" charset="-122"/>
                <a:ea typeface="楷体_GB2312" pitchFamily="49" charset="-122"/>
              </a:rPr>
              <a:t>例</a:t>
            </a:r>
            <a:r>
              <a:rPr lang="en-US" altLang="zh-CN" sz="2800" b="1" kern="0" dirty="0" smtClean="0">
                <a:latin typeface="楷体_GB2312" pitchFamily="49" charset="-122"/>
                <a:ea typeface="楷体_GB2312" pitchFamily="49" charset="-122"/>
              </a:rPr>
              <a:t> </a:t>
            </a:r>
            <a:r>
              <a:rPr lang="zh-CN" altLang="en-US" sz="2800" b="1" kern="0" dirty="0" smtClean="0">
                <a:latin typeface="楷体_GB2312" pitchFamily="49" charset="-122"/>
                <a:ea typeface="楷体_GB2312" pitchFamily="49" charset="-122"/>
              </a:rPr>
              <a:t>二阶汉诺塔问题（</a:t>
            </a:r>
            <a:r>
              <a:rPr lang="en-US" altLang="zh-CN" sz="2800" b="1" kern="0" dirty="0" smtClean="0">
                <a:latin typeface="楷体_GB2312" pitchFamily="49" charset="-122"/>
                <a:ea typeface="楷体_GB2312" pitchFamily="49" charset="-122"/>
              </a:rPr>
              <a:t>5</a:t>
            </a:r>
            <a:r>
              <a:rPr lang="zh-CN" altLang="en-US" sz="2800" b="1" kern="0" dirty="0" smtClean="0">
                <a:latin typeface="楷体_GB2312" pitchFamily="49" charset="-122"/>
                <a:ea typeface="楷体_GB2312" pitchFamily="49" charset="-122"/>
              </a:rPr>
              <a:t>）</a:t>
            </a:r>
          </a:p>
        </p:txBody>
      </p:sp>
    </p:spTree>
    <p:extLst>
      <p:ext uri="{BB962C8B-B14F-4D97-AF65-F5344CB8AC3E}">
        <p14:creationId xmlns:p14="http://schemas.microsoft.com/office/powerpoint/2010/main" val="35960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anim calcmode="lin" valueType="num">
                                      <p:cBhvr additive="base">
                                        <p:cTn id="7" dur="500" fill="hold"/>
                                        <p:tgtEl>
                                          <p:spTgt spid="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randombar(horizontal)">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142609" y="6386590"/>
            <a:ext cx="688975" cy="271462"/>
          </a:xfrm>
        </p:spPr>
        <p:txBody>
          <a:bodyPr/>
          <a:lstStyle/>
          <a:p>
            <a:pPr>
              <a:defRPr/>
            </a:pPr>
            <a:fld id="{270F5DF5-9E83-4F12-BB16-CBCFC3ABA940}" type="slidenum">
              <a:rPr lang="en-US" altLang="zh-CN" smtClean="0"/>
              <a:pPr>
                <a:defRPr/>
              </a:pPr>
              <a:t>23</a:t>
            </a:fld>
            <a:endParaRPr lang="zh-CN" altLang="zh-CN"/>
          </a:p>
        </p:txBody>
      </p:sp>
      <p:sp>
        <p:nvSpPr>
          <p:cNvPr id="3" name="页脚占位符 2"/>
          <p:cNvSpPr>
            <a:spLocks noGrp="1"/>
          </p:cNvSpPr>
          <p:nvPr>
            <p:ph type="ftr" sz="quarter" idx="11"/>
          </p:nvPr>
        </p:nvSpPr>
        <p:spPr/>
        <p:txBody>
          <a:bodyPr/>
          <a:lstStyle/>
          <a:p>
            <a:pPr algn="l">
              <a:defRPr/>
            </a:pPr>
            <a:r>
              <a:rPr lang="zh-CN" altLang="en-US" smtClean="0"/>
              <a:t>                                          人工智能</a:t>
            </a:r>
            <a:endParaRPr lang="zh-CN" altLang="zh-CN" dirty="0"/>
          </a:p>
        </p:txBody>
      </p:sp>
      <p:sp>
        <p:nvSpPr>
          <p:cNvPr id="4" name="日期占位符 3"/>
          <p:cNvSpPr>
            <a:spLocks noGrp="1"/>
          </p:cNvSpPr>
          <p:nvPr>
            <p:ph type="dt" sz="half" idx="12"/>
          </p:nvPr>
        </p:nvSpPr>
        <p:spPr/>
        <p:txBody>
          <a:bodyPr/>
          <a:lstStyle/>
          <a:p>
            <a:pPr>
              <a:defRPr/>
            </a:pPr>
            <a:fld id="{DA9B4567-7EA2-4222-8503-9FDAEF1B6177}" type="datetime1">
              <a:rPr lang="zh-CN" altLang="en-US" smtClean="0"/>
              <a:t>2022/3/6</a:t>
            </a:fld>
            <a:endParaRPr lang="zh-CN" altLang="zh-CN"/>
          </a:p>
        </p:txBody>
      </p:sp>
      <p:grpSp>
        <p:nvGrpSpPr>
          <p:cNvPr id="5" name="Group 132"/>
          <p:cNvGrpSpPr>
            <a:grpSpLocks/>
          </p:cNvGrpSpPr>
          <p:nvPr/>
        </p:nvGrpSpPr>
        <p:grpSpPr bwMode="auto">
          <a:xfrm>
            <a:off x="1144062" y="1729186"/>
            <a:ext cx="2606129" cy="2116782"/>
            <a:chOff x="240" y="1200"/>
            <a:chExt cx="1728" cy="1344"/>
          </a:xfrm>
        </p:grpSpPr>
        <p:sp>
          <p:nvSpPr>
            <p:cNvPr id="6" name="Rectangle 71"/>
            <p:cNvSpPr>
              <a:spLocks noChangeArrowheads="1"/>
            </p:cNvSpPr>
            <p:nvPr/>
          </p:nvSpPr>
          <p:spPr bwMode="auto">
            <a:xfrm>
              <a:off x="240" y="1200"/>
              <a:ext cx="1728" cy="1344"/>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72"/>
            <p:cNvGrpSpPr>
              <a:grpSpLocks/>
            </p:cNvGrpSpPr>
            <p:nvPr/>
          </p:nvGrpSpPr>
          <p:grpSpPr bwMode="auto">
            <a:xfrm>
              <a:off x="288" y="1344"/>
              <a:ext cx="1632" cy="1152"/>
              <a:chOff x="240" y="1248"/>
              <a:chExt cx="1632" cy="1152"/>
            </a:xfrm>
          </p:grpSpPr>
          <p:grpSp>
            <p:nvGrpSpPr>
              <p:cNvPr id="8" name="Group 73"/>
              <p:cNvGrpSpPr>
                <a:grpSpLocks/>
              </p:cNvGrpSpPr>
              <p:nvPr/>
            </p:nvGrpSpPr>
            <p:grpSpPr bwMode="auto">
              <a:xfrm>
                <a:off x="240" y="1248"/>
                <a:ext cx="1632" cy="576"/>
                <a:chOff x="720" y="2640"/>
                <a:chExt cx="1632" cy="576"/>
              </a:xfrm>
            </p:grpSpPr>
            <p:sp>
              <p:nvSpPr>
                <p:cNvPr id="17" name="Line 74"/>
                <p:cNvSpPr>
                  <a:spLocks noChangeShapeType="1"/>
                </p:cNvSpPr>
                <p:nvPr/>
              </p:nvSpPr>
              <p:spPr bwMode="auto">
                <a:xfrm>
                  <a:off x="720"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75"/>
                <p:cNvSpPr>
                  <a:spLocks noChangeShapeType="1"/>
                </p:cNvSpPr>
                <p:nvPr/>
              </p:nvSpPr>
              <p:spPr bwMode="auto">
                <a:xfrm>
                  <a:off x="1104"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76"/>
                <p:cNvSpPr>
                  <a:spLocks noChangeShapeType="1"/>
                </p:cNvSpPr>
                <p:nvPr/>
              </p:nvSpPr>
              <p:spPr bwMode="auto">
                <a:xfrm>
                  <a:off x="153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77"/>
                <p:cNvSpPr>
                  <a:spLocks noChangeShapeType="1"/>
                </p:cNvSpPr>
                <p:nvPr/>
              </p:nvSpPr>
              <p:spPr bwMode="auto">
                <a:xfrm>
                  <a:off x="201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 name="Group 78"/>
              <p:cNvGrpSpPr>
                <a:grpSpLocks/>
              </p:cNvGrpSpPr>
              <p:nvPr/>
            </p:nvGrpSpPr>
            <p:grpSpPr bwMode="auto">
              <a:xfrm>
                <a:off x="336" y="1536"/>
                <a:ext cx="576" cy="288"/>
                <a:chOff x="240" y="2880"/>
                <a:chExt cx="576" cy="288"/>
              </a:xfrm>
            </p:grpSpPr>
            <p:sp>
              <p:nvSpPr>
                <p:cNvPr id="15" name="Rectangle 79"/>
                <p:cNvSpPr>
                  <a:spLocks noChangeArrowheads="1"/>
                </p:cNvSpPr>
                <p:nvPr/>
              </p:nvSpPr>
              <p:spPr bwMode="auto">
                <a:xfrm>
                  <a:off x="240" y="3024"/>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16" name="Rectangle 80"/>
                <p:cNvSpPr>
                  <a:spLocks noChangeArrowheads="1"/>
                </p:cNvSpPr>
                <p:nvPr/>
              </p:nvSpPr>
              <p:spPr bwMode="auto">
                <a:xfrm>
                  <a:off x="384" y="2880"/>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A</a:t>
                  </a:r>
                </a:p>
              </p:txBody>
            </p:sp>
          </p:grpSp>
          <p:grpSp>
            <p:nvGrpSpPr>
              <p:cNvPr id="10" name="Group 81"/>
              <p:cNvGrpSpPr>
                <a:grpSpLocks/>
              </p:cNvGrpSpPr>
              <p:nvPr/>
            </p:nvGrpSpPr>
            <p:grpSpPr bwMode="auto">
              <a:xfrm>
                <a:off x="528" y="1920"/>
                <a:ext cx="1056" cy="144"/>
                <a:chOff x="432" y="3264"/>
                <a:chExt cx="1056" cy="144"/>
              </a:xfrm>
            </p:grpSpPr>
            <p:sp>
              <p:nvSpPr>
                <p:cNvPr id="12" name="Rectangle 82"/>
                <p:cNvSpPr>
                  <a:spLocks noChangeArrowheads="1"/>
                </p:cNvSpPr>
                <p:nvPr/>
              </p:nvSpPr>
              <p:spPr bwMode="auto">
                <a:xfrm>
                  <a:off x="43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1</a:t>
                  </a:r>
                </a:p>
              </p:txBody>
            </p:sp>
            <p:sp>
              <p:nvSpPr>
                <p:cNvPr id="13" name="Rectangle 83"/>
                <p:cNvSpPr>
                  <a:spLocks noChangeArrowheads="1"/>
                </p:cNvSpPr>
                <p:nvPr/>
              </p:nvSpPr>
              <p:spPr bwMode="auto">
                <a:xfrm>
                  <a:off x="91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2</a:t>
                  </a:r>
                </a:p>
              </p:txBody>
            </p:sp>
            <p:sp>
              <p:nvSpPr>
                <p:cNvPr id="14" name="Rectangle 84"/>
                <p:cNvSpPr>
                  <a:spLocks noChangeArrowheads="1"/>
                </p:cNvSpPr>
                <p:nvPr/>
              </p:nvSpPr>
              <p:spPr bwMode="auto">
                <a:xfrm>
                  <a:off x="139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3</a:t>
                  </a:r>
                </a:p>
              </p:txBody>
            </p:sp>
          </p:grpSp>
          <p:sp>
            <p:nvSpPr>
              <p:cNvPr id="11" name="Oval 85"/>
              <p:cNvSpPr>
                <a:spLocks noChangeArrowheads="1"/>
              </p:cNvSpPr>
              <p:nvPr/>
            </p:nvSpPr>
            <p:spPr bwMode="auto">
              <a:xfrm>
                <a:off x="528" y="2112"/>
                <a:ext cx="1056" cy="288"/>
              </a:xfrm>
              <a:prstGeom prst="ellipse">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dirty="0">
                    <a:solidFill>
                      <a:srgbClr val="FF0000"/>
                    </a:solidFill>
                    <a:latin typeface="Times New Roman" panose="02020603050405020304" pitchFamily="18" charset="0"/>
                    <a:ea typeface="宋体" panose="02010600030101010101" pitchFamily="2" charset="-122"/>
                  </a:rPr>
                  <a:t>S</a:t>
                </a:r>
                <a:r>
                  <a:rPr kumimoji="1" lang="en-US" altLang="zh-CN" baseline="-25000" dirty="0">
                    <a:solidFill>
                      <a:srgbClr val="FF0000"/>
                    </a:solidFill>
                    <a:latin typeface="Times New Roman" panose="02020603050405020304" pitchFamily="18" charset="0"/>
                    <a:ea typeface="宋体" panose="02010600030101010101" pitchFamily="2" charset="-122"/>
                  </a:rPr>
                  <a:t>0</a:t>
                </a:r>
                <a:r>
                  <a:rPr kumimoji="1" lang="en-US" altLang="zh-CN" dirty="0">
                    <a:solidFill>
                      <a:srgbClr val="FF0000"/>
                    </a:solidFill>
                    <a:latin typeface="Times New Roman" panose="02020603050405020304" pitchFamily="18" charset="0"/>
                    <a:ea typeface="宋体" panose="02010600030101010101" pitchFamily="2" charset="-122"/>
                  </a:rPr>
                  <a:t>=(1, 1)</a:t>
                </a:r>
              </a:p>
            </p:txBody>
          </p:sp>
        </p:grpSp>
      </p:grpSp>
      <p:grpSp>
        <p:nvGrpSpPr>
          <p:cNvPr id="21" name="Group 134"/>
          <p:cNvGrpSpPr>
            <a:grpSpLocks/>
          </p:cNvGrpSpPr>
          <p:nvPr/>
        </p:nvGrpSpPr>
        <p:grpSpPr bwMode="auto">
          <a:xfrm>
            <a:off x="4859542" y="1744266"/>
            <a:ext cx="2606129" cy="2116782"/>
            <a:chOff x="2880" y="1152"/>
            <a:chExt cx="1728" cy="1344"/>
          </a:xfrm>
        </p:grpSpPr>
        <p:sp>
          <p:nvSpPr>
            <p:cNvPr id="22" name="Rectangle 70"/>
            <p:cNvSpPr>
              <a:spLocks noChangeArrowheads="1"/>
            </p:cNvSpPr>
            <p:nvPr/>
          </p:nvSpPr>
          <p:spPr bwMode="auto">
            <a:xfrm>
              <a:off x="2880" y="1152"/>
              <a:ext cx="1728" cy="1344"/>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86"/>
            <p:cNvGrpSpPr>
              <a:grpSpLocks/>
            </p:cNvGrpSpPr>
            <p:nvPr/>
          </p:nvGrpSpPr>
          <p:grpSpPr bwMode="auto">
            <a:xfrm>
              <a:off x="2928" y="1296"/>
              <a:ext cx="1632" cy="1152"/>
              <a:chOff x="2928" y="1200"/>
              <a:chExt cx="1632" cy="1152"/>
            </a:xfrm>
          </p:grpSpPr>
          <p:grpSp>
            <p:nvGrpSpPr>
              <p:cNvPr id="24" name="Group 87"/>
              <p:cNvGrpSpPr>
                <a:grpSpLocks/>
              </p:cNvGrpSpPr>
              <p:nvPr/>
            </p:nvGrpSpPr>
            <p:grpSpPr bwMode="auto">
              <a:xfrm>
                <a:off x="2928" y="1200"/>
                <a:ext cx="1632" cy="576"/>
                <a:chOff x="720" y="2640"/>
                <a:chExt cx="1632" cy="576"/>
              </a:xfrm>
            </p:grpSpPr>
            <p:sp>
              <p:nvSpPr>
                <p:cNvPr id="32" name="Line 88"/>
                <p:cNvSpPr>
                  <a:spLocks noChangeShapeType="1"/>
                </p:cNvSpPr>
                <p:nvPr/>
              </p:nvSpPr>
              <p:spPr bwMode="auto">
                <a:xfrm>
                  <a:off x="720"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89"/>
                <p:cNvSpPr>
                  <a:spLocks noChangeShapeType="1"/>
                </p:cNvSpPr>
                <p:nvPr/>
              </p:nvSpPr>
              <p:spPr bwMode="auto">
                <a:xfrm>
                  <a:off x="1104"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90"/>
                <p:cNvSpPr>
                  <a:spLocks noChangeShapeType="1"/>
                </p:cNvSpPr>
                <p:nvPr/>
              </p:nvSpPr>
              <p:spPr bwMode="auto">
                <a:xfrm>
                  <a:off x="153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91"/>
                <p:cNvSpPr>
                  <a:spLocks noChangeShapeType="1"/>
                </p:cNvSpPr>
                <p:nvPr/>
              </p:nvSpPr>
              <p:spPr bwMode="auto">
                <a:xfrm>
                  <a:off x="201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 name="Rectangle 92"/>
              <p:cNvSpPr>
                <a:spLocks noChangeArrowheads="1"/>
              </p:cNvSpPr>
              <p:nvPr/>
            </p:nvSpPr>
            <p:spPr bwMode="auto">
              <a:xfrm>
                <a:off x="2976" y="1632"/>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26" name="Rectangle 93"/>
              <p:cNvSpPr>
                <a:spLocks noChangeArrowheads="1"/>
              </p:cNvSpPr>
              <p:nvPr/>
            </p:nvSpPr>
            <p:spPr bwMode="auto">
              <a:xfrm>
                <a:off x="3624" y="1632"/>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dirty="0">
                    <a:solidFill>
                      <a:srgbClr val="000000"/>
                    </a:solidFill>
                    <a:latin typeface="Times New Roman" panose="02020603050405020304" pitchFamily="18" charset="0"/>
                  </a:rPr>
                  <a:t>A</a:t>
                </a:r>
              </a:p>
            </p:txBody>
          </p:sp>
          <p:grpSp>
            <p:nvGrpSpPr>
              <p:cNvPr id="27" name="Group 94"/>
              <p:cNvGrpSpPr>
                <a:grpSpLocks/>
              </p:cNvGrpSpPr>
              <p:nvPr/>
            </p:nvGrpSpPr>
            <p:grpSpPr bwMode="auto">
              <a:xfrm>
                <a:off x="3216" y="1872"/>
                <a:ext cx="1056" cy="144"/>
                <a:chOff x="432" y="3264"/>
                <a:chExt cx="1056" cy="144"/>
              </a:xfrm>
            </p:grpSpPr>
            <p:sp>
              <p:nvSpPr>
                <p:cNvPr id="29" name="Rectangle 95"/>
                <p:cNvSpPr>
                  <a:spLocks noChangeArrowheads="1"/>
                </p:cNvSpPr>
                <p:nvPr/>
              </p:nvSpPr>
              <p:spPr bwMode="auto">
                <a:xfrm>
                  <a:off x="43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1</a:t>
                  </a:r>
                </a:p>
              </p:txBody>
            </p:sp>
            <p:sp>
              <p:nvSpPr>
                <p:cNvPr id="30" name="Rectangle 96"/>
                <p:cNvSpPr>
                  <a:spLocks noChangeArrowheads="1"/>
                </p:cNvSpPr>
                <p:nvPr/>
              </p:nvSpPr>
              <p:spPr bwMode="auto">
                <a:xfrm>
                  <a:off x="91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2</a:t>
                  </a:r>
                </a:p>
              </p:txBody>
            </p:sp>
            <p:sp>
              <p:nvSpPr>
                <p:cNvPr id="31" name="Rectangle 97"/>
                <p:cNvSpPr>
                  <a:spLocks noChangeArrowheads="1"/>
                </p:cNvSpPr>
                <p:nvPr/>
              </p:nvSpPr>
              <p:spPr bwMode="auto">
                <a:xfrm>
                  <a:off x="139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3</a:t>
                  </a:r>
                </a:p>
              </p:txBody>
            </p:sp>
          </p:grpSp>
          <p:sp>
            <p:nvSpPr>
              <p:cNvPr id="28" name="Oval 98"/>
              <p:cNvSpPr>
                <a:spLocks noChangeArrowheads="1"/>
              </p:cNvSpPr>
              <p:nvPr/>
            </p:nvSpPr>
            <p:spPr bwMode="auto">
              <a:xfrm>
                <a:off x="3216" y="2064"/>
                <a:ext cx="1056" cy="288"/>
              </a:xfrm>
              <a:prstGeom prst="ellipse">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dirty="0" smtClean="0">
                    <a:solidFill>
                      <a:srgbClr val="FF0000"/>
                    </a:solidFill>
                    <a:latin typeface="Times New Roman" panose="02020603050405020304" pitchFamily="18" charset="0"/>
                    <a:ea typeface="宋体" panose="02010600030101010101" pitchFamily="2" charset="-122"/>
                  </a:rPr>
                  <a:t>S</a:t>
                </a:r>
                <a:r>
                  <a:rPr kumimoji="1" lang="en-US" altLang="zh-CN" baseline="-25000" dirty="0" smtClean="0">
                    <a:solidFill>
                      <a:srgbClr val="FF0000"/>
                    </a:solidFill>
                    <a:latin typeface="Times New Roman" panose="02020603050405020304" pitchFamily="18" charset="0"/>
                    <a:ea typeface="宋体" panose="02010600030101010101" pitchFamily="2" charset="-122"/>
                  </a:rPr>
                  <a:t>3</a:t>
                </a:r>
                <a:r>
                  <a:rPr kumimoji="1" lang="en-US" altLang="zh-CN" dirty="0" smtClean="0">
                    <a:solidFill>
                      <a:srgbClr val="FF0000"/>
                    </a:solidFill>
                    <a:latin typeface="Times New Roman" panose="02020603050405020304" pitchFamily="18" charset="0"/>
                    <a:ea typeface="宋体" panose="02010600030101010101" pitchFamily="2" charset="-122"/>
                  </a:rPr>
                  <a:t>=(2, </a:t>
                </a:r>
                <a:r>
                  <a:rPr kumimoji="1" lang="en-US" altLang="zh-CN" dirty="0">
                    <a:solidFill>
                      <a:srgbClr val="FF0000"/>
                    </a:solidFill>
                    <a:latin typeface="Times New Roman" panose="02020603050405020304" pitchFamily="18" charset="0"/>
                    <a:ea typeface="宋体" panose="02010600030101010101" pitchFamily="2" charset="-122"/>
                  </a:rPr>
                  <a:t>1)</a:t>
                </a:r>
              </a:p>
            </p:txBody>
          </p:sp>
        </p:grpSp>
      </p:grpSp>
      <p:grpSp>
        <p:nvGrpSpPr>
          <p:cNvPr id="36" name="Group 137"/>
          <p:cNvGrpSpPr>
            <a:grpSpLocks/>
          </p:cNvGrpSpPr>
          <p:nvPr/>
        </p:nvGrpSpPr>
        <p:grpSpPr bwMode="auto">
          <a:xfrm>
            <a:off x="1115616" y="3976514"/>
            <a:ext cx="2606129" cy="2116782"/>
            <a:chOff x="240" y="2640"/>
            <a:chExt cx="1728" cy="1344"/>
          </a:xfrm>
        </p:grpSpPr>
        <p:sp>
          <p:nvSpPr>
            <p:cNvPr id="37" name="Rectangle 69"/>
            <p:cNvSpPr>
              <a:spLocks noChangeArrowheads="1"/>
            </p:cNvSpPr>
            <p:nvPr/>
          </p:nvSpPr>
          <p:spPr bwMode="auto">
            <a:xfrm>
              <a:off x="240" y="2640"/>
              <a:ext cx="1728" cy="1344"/>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 name="Group 99"/>
            <p:cNvGrpSpPr>
              <a:grpSpLocks/>
            </p:cNvGrpSpPr>
            <p:nvPr/>
          </p:nvGrpSpPr>
          <p:grpSpPr bwMode="auto">
            <a:xfrm>
              <a:off x="288" y="2784"/>
              <a:ext cx="1632" cy="1152"/>
              <a:chOff x="288" y="2688"/>
              <a:chExt cx="1632" cy="1152"/>
            </a:xfrm>
          </p:grpSpPr>
          <p:grpSp>
            <p:nvGrpSpPr>
              <p:cNvPr id="39" name="Group 100"/>
              <p:cNvGrpSpPr>
                <a:grpSpLocks/>
              </p:cNvGrpSpPr>
              <p:nvPr/>
            </p:nvGrpSpPr>
            <p:grpSpPr bwMode="auto">
              <a:xfrm>
                <a:off x="288" y="2688"/>
                <a:ext cx="1632" cy="576"/>
                <a:chOff x="720" y="2640"/>
                <a:chExt cx="1632" cy="576"/>
              </a:xfrm>
            </p:grpSpPr>
            <p:sp>
              <p:nvSpPr>
                <p:cNvPr id="47" name="Line 101"/>
                <p:cNvSpPr>
                  <a:spLocks noChangeShapeType="1"/>
                </p:cNvSpPr>
                <p:nvPr/>
              </p:nvSpPr>
              <p:spPr bwMode="auto">
                <a:xfrm>
                  <a:off x="720"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102"/>
                <p:cNvSpPr>
                  <a:spLocks noChangeShapeType="1"/>
                </p:cNvSpPr>
                <p:nvPr/>
              </p:nvSpPr>
              <p:spPr bwMode="auto">
                <a:xfrm>
                  <a:off x="1104"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103"/>
                <p:cNvSpPr>
                  <a:spLocks noChangeShapeType="1"/>
                </p:cNvSpPr>
                <p:nvPr/>
              </p:nvSpPr>
              <p:spPr bwMode="auto">
                <a:xfrm>
                  <a:off x="153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104"/>
                <p:cNvSpPr>
                  <a:spLocks noChangeShapeType="1"/>
                </p:cNvSpPr>
                <p:nvPr/>
              </p:nvSpPr>
              <p:spPr bwMode="auto">
                <a:xfrm>
                  <a:off x="201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 name="Rectangle 105"/>
              <p:cNvSpPr>
                <a:spLocks noChangeArrowheads="1"/>
              </p:cNvSpPr>
              <p:nvPr/>
            </p:nvSpPr>
            <p:spPr bwMode="auto">
              <a:xfrm>
                <a:off x="1296" y="3109"/>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41" name="Rectangle 106"/>
              <p:cNvSpPr>
                <a:spLocks noChangeArrowheads="1"/>
              </p:cNvSpPr>
              <p:nvPr/>
            </p:nvSpPr>
            <p:spPr bwMode="auto">
              <a:xfrm>
                <a:off x="936" y="3111"/>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dirty="0">
                    <a:solidFill>
                      <a:srgbClr val="000000"/>
                    </a:solidFill>
                    <a:latin typeface="Times New Roman" panose="02020603050405020304" pitchFamily="18" charset="0"/>
                  </a:rPr>
                  <a:t>A</a:t>
                </a:r>
              </a:p>
            </p:txBody>
          </p:sp>
          <p:grpSp>
            <p:nvGrpSpPr>
              <p:cNvPr id="42" name="Group 107"/>
              <p:cNvGrpSpPr>
                <a:grpSpLocks/>
              </p:cNvGrpSpPr>
              <p:nvPr/>
            </p:nvGrpSpPr>
            <p:grpSpPr bwMode="auto">
              <a:xfrm>
                <a:off x="576" y="3360"/>
                <a:ext cx="1056" cy="144"/>
                <a:chOff x="432" y="3264"/>
                <a:chExt cx="1056" cy="144"/>
              </a:xfrm>
            </p:grpSpPr>
            <p:sp>
              <p:nvSpPr>
                <p:cNvPr id="44" name="Rectangle 108"/>
                <p:cNvSpPr>
                  <a:spLocks noChangeArrowheads="1"/>
                </p:cNvSpPr>
                <p:nvPr/>
              </p:nvSpPr>
              <p:spPr bwMode="auto">
                <a:xfrm>
                  <a:off x="43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1</a:t>
                  </a:r>
                </a:p>
              </p:txBody>
            </p:sp>
            <p:sp>
              <p:nvSpPr>
                <p:cNvPr id="45" name="Rectangle 109"/>
                <p:cNvSpPr>
                  <a:spLocks noChangeArrowheads="1"/>
                </p:cNvSpPr>
                <p:nvPr/>
              </p:nvSpPr>
              <p:spPr bwMode="auto">
                <a:xfrm>
                  <a:off x="91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2</a:t>
                  </a:r>
                </a:p>
              </p:txBody>
            </p:sp>
            <p:sp>
              <p:nvSpPr>
                <p:cNvPr id="46" name="Rectangle 110"/>
                <p:cNvSpPr>
                  <a:spLocks noChangeArrowheads="1"/>
                </p:cNvSpPr>
                <p:nvPr/>
              </p:nvSpPr>
              <p:spPr bwMode="auto">
                <a:xfrm>
                  <a:off x="139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3</a:t>
                  </a:r>
                </a:p>
              </p:txBody>
            </p:sp>
          </p:grpSp>
          <p:sp>
            <p:nvSpPr>
              <p:cNvPr id="43" name="Oval 111"/>
              <p:cNvSpPr>
                <a:spLocks noChangeArrowheads="1"/>
              </p:cNvSpPr>
              <p:nvPr/>
            </p:nvSpPr>
            <p:spPr bwMode="auto">
              <a:xfrm>
                <a:off x="576" y="3552"/>
                <a:ext cx="1056" cy="288"/>
              </a:xfrm>
              <a:prstGeom prst="ellipse">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dirty="0" smtClean="0">
                    <a:solidFill>
                      <a:srgbClr val="FF0000"/>
                    </a:solidFill>
                    <a:latin typeface="Times New Roman" panose="02020603050405020304" pitchFamily="18" charset="0"/>
                    <a:ea typeface="宋体" panose="02010600030101010101" pitchFamily="2" charset="-122"/>
                  </a:rPr>
                  <a:t>S</a:t>
                </a:r>
                <a:r>
                  <a:rPr kumimoji="1" lang="en-US" altLang="zh-CN" baseline="-25000" dirty="0" smtClean="0">
                    <a:solidFill>
                      <a:srgbClr val="FF0000"/>
                    </a:solidFill>
                    <a:latin typeface="Times New Roman" panose="02020603050405020304" pitchFamily="18" charset="0"/>
                    <a:ea typeface="宋体" panose="02010600030101010101" pitchFamily="2" charset="-122"/>
                  </a:rPr>
                  <a:t>5</a:t>
                </a:r>
                <a:r>
                  <a:rPr kumimoji="1" lang="en-US" altLang="zh-CN" dirty="0" smtClean="0">
                    <a:solidFill>
                      <a:srgbClr val="FF0000"/>
                    </a:solidFill>
                    <a:latin typeface="Times New Roman" panose="02020603050405020304" pitchFamily="18" charset="0"/>
                    <a:ea typeface="宋体" panose="02010600030101010101" pitchFamily="2" charset="-122"/>
                  </a:rPr>
                  <a:t>=(2, 3)</a:t>
                </a:r>
                <a:endParaRPr kumimoji="1" lang="en-US" altLang="zh-CN" dirty="0">
                  <a:solidFill>
                    <a:srgbClr val="FF0000"/>
                  </a:solidFill>
                  <a:latin typeface="Times New Roman" panose="02020603050405020304" pitchFamily="18" charset="0"/>
                  <a:ea typeface="宋体" panose="02010600030101010101" pitchFamily="2" charset="-122"/>
                </a:endParaRPr>
              </a:p>
            </p:txBody>
          </p:sp>
        </p:grpSp>
      </p:grpSp>
      <p:grpSp>
        <p:nvGrpSpPr>
          <p:cNvPr id="51" name="Group 136"/>
          <p:cNvGrpSpPr>
            <a:grpSpLocks/>
          </p:cNvGrpSpPr>
          <p:nvPr/>
        </p:nvGrpSpPr>
        <p:grpSpPr bwMode="auto">
          <a:xfrm>
            <a:off x="4900849" y="3963780"/>
            <a:ext cx="2606129" cy="2116782"/>
            <a:chOff x="2880" y="2688"/>
            <a:chExt cx="1728" cy="1344"/>
          </a:xfrm>
        </p:grpSpPr>
        <p:sp>
          <p:nvSpPr>
            <p:cNvPr id="52" name="Rectangle 68"/>
            <p:cNvSpPr>
              <a:spLocks noChangeArrowheads="1"/>
            </p:cNvSpPr>
            <p:nvPr/>
          </p:nvSpPr>
          <p:spPr bwMode="auto">
            <a:xfrm>
              <a:off x="2880" y="2688"/>
              <a:ext cx="1728" cy="1344"/>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 name="Group 112"/>
            <p:cNvGrpSpPr>
              <a:grpSpLocks/>
            </p:cNvGrpSpPr>
            <p:nvPr/>
          </p:nvGrpSpPr>
          <p:grpSpPr bwMode="auto">
            <a:xfrm>
              <a:off x="2928" y="2832"/>
              <a:ext cx="1632" cy="1152"/>
              <a:chOff x="2928" y="2736"/>
              <a:chExt cx="1632" cy="1152"/>
            </a:xfrm>
          </p:grpSpPr>
          <p:grpSp>
            <p:nvGrpSpPr>
              <p:cNvPr id="54" name="Group 113"/>
              <p:cNvGrpSpPr>
                <a:grpSpLocks/>
              </p:cNvGrpSpPr>
              <p:nvPr/>
            </p:nvGrpSpPr>
            <p:grpSpPr bwMode="auto">
              <a:xfrm>
                <a:off x="2928" y="2736"/>
                <a:ext cx="1632" cy="576"/>
                <a:chOff x="720" y="2640"/>
                <a:chExt cx="1632" cy="576"/>
              </a:xfrm>
            </p:grpSpPr>
            <p:sp>
              <p:nvSpPr>
                <p:cNvPr id="63" name="Line 114"/>
                <p:cNvSpPr>
                  <a:spLocks noChangeShapeType="1"/>
                </p:cNvSpPr>
                <p:nvPr/>
              </p:nvSpPr>
              <p:spPr bwMode="auto">
                <a:xfrm>
                  <a:off x="720"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115"/>
                <p:cNvSpPr>
                  <a:spLocks noChangeShapeType="1"/>
                </p:cNvSpPr>
                <p:nvPr/>
              </p:nvSpPr>
              <p:spPr bwMode="auto">
                <a:xfrm>
                  <a:off x="1104"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116"/>
                <p:cNvSpPr>
                  <a:spLocks noChangeShapeType="1"/>
                </p:cNvSpPr>
                <p:nvPr/>
              </p:nvSpPr>
              <p:spPr bwMode="auto">
                <a:xfrm>
                  <a:off x="153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117"/>
                <p:cNvSpPr>
                  <a:spLocks noChangeShapeType="1"/>
                </p:cNvSpPr>
                <p:nvPr/>
              </p:nvSpPr>
              <p:spPr bwMode="auto">
                <a:xfrm>
                  <a:off x="201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5" name="Group 118"/>
              <p:cNvGrpSpPr>
                <a:grpSpLocks/>
              </p:cNvGrpSpPr>
              <p:nvPr/>
            </p:nvGrpSpPr>
            <p:grpSpPr bwMode="auto">
              <a:xfrm>
                <a:off x="3909" y="3012"/>
                <a:ext cx="576" cy="288"/>
                <a:chOff x="693" y="2868"/>
                <a:chExt cx="576" cy="288"/>
              </a:xfrm>
            </p:grpSpPr>
            <p:sp>
              <p:nvSpPr>
                <p:cNvPr id="61" name="Rectangle 119"/>
                <p:cNvSpPr>
                  <a:spLocks noChangeArrowheads="1"/>
                </p:cNvSpPr>
                <p:nvPr/>
              </p:nvSpPr>
              <p:spPr bwMode="auto">
                <a:xfrm>
                  <a:off x="693" y="3012"/>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a:solidFill>
                        <a:srgbClr val="000000"/>
                      </a:solidFill>
                      <a:latin typeface="Times New Roman" panose="02020603050405020304" pitchFamily="18" charset="0"/>
                    </a:rPr>
                    <a:t>B</a:t>
                  </a:r>
                </a:p>
              </p:txBody>
            </p:sp>
            <p:sp>
              <p:nvSpPr>
                <p:cNvPr id="62" name="Rectangle 120"/>
                <p:cNvSpPr>
                  <a:spLocks noChangeArrowheads="1"/>
                </p:cNvSpPr>
                <p:nvPr/>
              </p:nvSpPr>
              <p:spPr bwMode="auto">
                <a:xfrm>
                  <a:off x="837" y="2868"/>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350" dirty="0">
                      <a:solidFill>
                        <a:srgbClr val="000000"/>
                      </a:solidFill>
                      <a:latin typeface="Times New Roman" panose="02020603050405020304" pitchFamily="18" charset="0"/>
                    </a:rPr>
                    <a:t>A</a:t>
                  </a:r>
                </a:p>
              </p:txBody>
            </p:sp>
          </p:grpSp>
          <p:grpSp>
            <p:nvGrpSpPr>
              <p:cNvPr id="56" name="Group 121"/>
              <p:cNvGrpSpPr>
                <a:grpSpLocks/>
              </p:cNvGrpSpPr>
              <p:nvPr/>
            </p:nvGrpSpPr>
            <p:grpSpPr bwMode="auto">
              <a:xfrm>
                <a:off x="3216" y="3408"/>
                <a:ext cx="1056" cy="144"/>
                <a:chOff x="432" y="3264"/>
                <a:chExt cx="1056" cy="144"/>
              </a:xfrm>
            </p:grpSpPr>
            <p:sp>
              <p:nvSpPr>
                <p:cNvPr id="58" name="Rectangle 122"/>
                <p:cNvSpPr>
                  <a:spLocks noChangeArrowheads="1"/>
                </p:cNvSpPr>
                <p:nvPr/>
              </p:nvSpPr>
              <p:spPr bwMode="auto">
                <a:xfrm>
                  <a:off x="43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1</a:t>
                  </a:r>
                </a:p>
              </p:txBody>
            </p:sp>
            <p:sp>
              <p:nvSpPr>
                <p:cNvPr id="59" name="Rectangle 123"/>
                <p:cNvSpPr>
                  <a:spLocks noChangeArrowheads="1"/>
                </p:cNvSpPr>
                <p:nvPr/>
              </p:nvSpPr>
              <p:spPr bwMode="auto">
                <a:xfrm>
                  <a:off x="91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2</a:t>
                  </a:r>
                </a:p>
              </p:txBody>
            </p:sp>
            <p:sp>
              <p:nvSpPr>
                <p:cNvPr id="60" name="Rectangle 124"/>
                <p:cNvSpPr>
                  <a:spLocks noChangeArrowheads="1"/>
                </p:cNvSpPr>
                <p:nvPr/>
              </p:nvSpPr>
              <p:spPr bwMode="auto">
                <a:xfrm>
                  <a:off x="139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393939"/>
                      </a:solidFill>
                      <a:latin typeface="Times New Roman" panose="02020603050405020304" pitchFamily="18" charset="0"/>
                      <a:ea typeface="宋体" panose="02010600030101010101" pitchFamily="2" charset="-122"/>
                    </a:rPr>
                    <a:t>3</a:t>
                  </a:r>
                </a:p>
              </p:txBody>
            </p:sp>
          </p:grpSp>
          <p:sp>
            <p:nvSpPr>
              <p:cNvPr id="57" name="Oval 125"/>
              <p:cNvSpPr>
                <a:spLocks noChangeArrowheads="1"/>
              </p:cNvSpPr>
              <p:nvPr/>
            </p:nvSpPr>
            <p:spPr bwMode="auto">
              <a:xfrm>
                <a:off x="3216" y="3600"/>
                <a:ext cx="1056" cy="288"/>
              </a:xfrm>
              <a:prstGeom prst="ellipse">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dirty="0" smtClean="0">
                    <a:solidFill>
                      <a:srgbClr val="FF0000"/>
                    </a:solidFill>
                    <a:latin typeface="Times New Roman" panose="02020603050405020304" pitchFamily="18" charset="0"/>
                    <a:ea typeface="宋体" panose="02010600030101010101" pitchFamily="2" charset="-122"/>
                  </a:rPr>
                  <a:t>S</a:t>
                </a:r>
                <a:r>
                  <a:rPr kumimoji="1" lang="en-US" altLang="zh-CN" baseline="-25000" dirty="0" smtClean="0">
                    <a:solidFill>
                      <a:srgbClr val="FF0000"/>
                    </a:solidFill>
                    <a:latin typeface="Times New Roman" panose="02020603050405020304" pitchFamily="18" charset="0"/>
                    <a:ea typeface="宋体" panose="02010600030101010101" pitchFamily="2" charset="-122"/>
                  </a:rPr>
                  <a:t>8</a:t>
                </a:r>
                <a:r>
                  <a:rPr kumimoji="1" lang="en-US" altLang="zh-CN" dirty="0" smtClean="0">
                    <a:solidFill>
                      <a:srgbClr val="FF0000"/>
                    </a:solidFill>
                    <a:latin typeface="Times New Roman" panose="02020603050405020304" pitchFamily="18" charset="0"/>
                    <a:ea typeface="宋体" panose="02010600030101010101" pitchFamily="2" charset="-122"/>
                  </a:rPr>
                  <a:t>=(3, 3)</a:t>
                </a:r>
                <a:endParaRPr kumimoji="1" lang="en-US" altLang="zh-CN" dirty="0">
                  <a:solidFill>
                    <a:srgbClr val="FF0000"/>
                  </a:solidFill>
                  <a:latin typeface="Times New Roman" panose="02020603050405020304" pitchFamily="18" charset="0"/>
                  <a:ea typeface="宋体" panose="02010600030101010101" pitchFamily="2" charset="-122"/>
                </a:endParaRPr>
              </a:p>
            </p:txBody>
          </p:sp>
        </p:grpSp>
      </p:grpSp>
      <p:grpSp>
        <p:nvGrpSpPr>
          <p:cNvPr id="67" name="Group 133"/>
          <p:cNvGrpSpPr>
            <a:grpSpLocks/>
          </p:cNvGrpSpPr>
          <p:nvPr/>
        </p:nvGrpSpPr>
        <p:grpSpPr bwMode="auto">
          <a:xfrm>
            <a:off x="3677796" y="2078067"/>
            <a:ext cx="1303065" cy="529196"/>
            <a:chOff x="1968" y="1584"/>
            <a:chExt cx="864" cy="336"/>
          </a:xfrm>
        </p:grpSpPr>
        <p:sp>
          <p:nvSpPr>
            <p:cNvPr id="68" name="Text Box 126"/>
            <p:cNvSpPr txBox="1">
              <a:spLocks noChangeArrowheads="1"/>
            </p:cNvSpPr>
            <p:nvPr/>
          </p:nvSpPr>
          <p:spPr bwMode="auto">
            <a:xfrm>
              <a:off x="1968" y="1584"/>
              <a:ext cx="864" cy="195"/>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39393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dirty="0">
                  <a:solidFill>
                    <a:srgbClr val="393939"/>
                  </a:solidFill>
                  <a:latin typeface="Times New Roman" panose="02020603050405020304" pitchFamily="18" charset="0"/>
                  <a:ea typeface="宋体" panose="02010600030101010101" pitchFamily="2" charset="-122"/>
                </a:rPr>
                <a:t>A(1, </a:t>
              </a:r>
              <a:r>
                <a:rPr kumimoji="1" lang="en-US" altLang="zh-CN" dirty="0" smtClean="0">
                  <a:solidFill>
                    <a:srgbClr val="393939"/>
                  </a:solidFill>
                  <a:latin typeface="Times New Roman" panose="02020603050405020304" pitchFamily="18" charset="0"/>
                  <a:ea typeface="宋体" panose="02010600030101010101" pitchFamily="2" charset="-122"/>
                </a:rPr>
                <a:t>2)</a:t>
              </a:r>
              <a:endParaRPr kumimoji="1" lang="en-US" altLang="zh-CN" dirty="0">
                <a:solidFill>
                  <a:srgbClr val="393939"/>
                </a:solidFill>
                <a:latin typeface="Times New Roman" panose="02020603050405020304" pitchFamily="18" charset="0"/>
                <a:ea typeface="宋体" panose="02010600030101010101" pitchFamily="2" charset="-122"/>
              </a:endParaRPr>
            </a:p>
          </p:txBody>
        </p:sp>
        <p:sp>
          <p:nvSpPr>
            <p:cNvPr id="69" name="Line 127"/>
            <p:cNvSpPr>
              <a:spLocks noChangeShapeType="1"/>
            </p:cNvSpPr>
            <p:nvPr/>
          </p:nvSpPr>
          <p:spPr bwMode="auto">
            <a:xfrm>
              <a:off x="2016" y="1920"/>
              <a:ext cx="720" cy="0"/>
            </a:xfrm>
            <a:prstGeom prst="line">
              <a:avLst/>
            </a:prstGeom>
            <a:noFill/>
            <a:ln w="28575">
              <a:solidFill>
                <a:srgbClr val="2E005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0" name="Group 135"/>
          <p:cNvGrpSpPr>
            <a:grpSpLocks/>
          </p:cNvGrpSpPr>
          <p:nvPr/>
        </p:nvGrpSpPr>
        <p:grpSpPr bwMode="auto">
          <a:xfrm>
            <a:off x="7320886" y="2120704"/>
            <a:ext cx="1303065" cy="529196"/>
            <a:chOff x="4656" y="1536"/>
            <a:chExt cx="864" cy="336"/>
          </a:xfrm>
        </p:grpSpPr>
        <p:sp>
          <p:nvSpPr>
            <p:cNvPr id="71" name="Line 128"/>
            <p:cNvSpPr>
              <a:spLocks noChangeShapeType="1"/>
            </p:cNvSpPr>
            <p:nvPr/>
          </p:nvSpPr>
          <p:spPr bwMode="auto">
            <a:xfrm>
              <a:off x="4752" y="1872"/>
              <a:ext cx="720" cy="0"/>
            </a:xfrm>
            <a:prstGeom prst="line">
              <a:avLst/>
            </a:prstGeom>
            <a:noFill/>
            <a:ln w="28575">
              <a:solidFill>
                <a:srgbClr val="2E005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Text Box 129"/>
            <p:cNvSpPr txBox="1">
              <a:spLocks noChangeArrowheads="1"/>
            </p:cNvSpPr>
            <p:nvPr/>
          </p:nvSpPr>
          <p:spPr bwMode="auto">
            <a:xfrm>
              <a:off x="4656" y="1536"/>
              <a:ext cx="864" cy="195"/>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39393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dirty="0">
                  <a:solidFill>
                    <a:srgbClr val="393939"/>
                  </a:solidFill>
                  <a:latin typeface="Times New Roman" panose="02020603050405020304" pitchFamily="18" charset="0"/>
                  <a:ea typeface="宋体" panose="02010600030101010101" pitchFamily="2" charset="-122"/>
                </a:rPr>
                <a:t>B(1, </a:t>
              </a:r>
              <a:r>
                <a:rPr kumimoji="1" lang="en-US" altLang="zh-CN" dirty="0" smtClean="0">
                  <a:solidFill>
                    <a:srgbClr val="393939"/>
                  </a:solidFill>
                  <a:latin typeface="Times New Roman" panose="02020603050405020304" pitchFamily="18" charset="0"/>
                  <a:ea typeface="宋体" panose="02010600030101010101" pitchFamily="2" charset="-122"/>
                </a:rPr>
                <a:t>3)</a:t>
              </a:r>
              <a:endParaRPr kumimoji="1" lang="en-US" altLang="zh-CN" dirty="0">
                <a:solidFill>
                  <a:srgbClr val="393939"/>
                </a:solidFill>
                <a:latin typeface="Times New Roman" panose="02020603050405020304" pitchFamily="18" charset="0"/>
                <a:ea typeface="宋体" panose="02010600030101010101" pitchFamily="2" charset="-122"/>
              </a:endParaRPr>
            </a:p>
          </p:txBody>
        </p:sp>
      </p:grpSp>
      <p:grpSp>
        <p:nvGrpSpPr>
          <p:cNvPr id="73" name="Group 138"/>
          <p:cNvGrpSpPr>
            <a:grpSpLocks/>
          </p:cNvGrpSpPr>
          <p:nvPr/>
        </p:nvGrpSpPr>
        <p:grpSpPr bwMode="auto">
          <a:xfrm>
            <a:off x="3670178" y="3927245"/>
            <a:ext cx="1303065" cy="529196"/>
            <a:chOff x="2016" y="3024"/>
            <a:chExt cx="864" cy="336"/>
          </a:xfrm>
        </p:grpSpPr>
        <p:sp>
          <p:nvSpPr>
            <p:cNvPr id="74" name="Text Box 130"/>
            <p:cNvSpPr txBox="1">
              <a:spLocks noChangeArrowheads="1"/>
            </p:cNvSpPr>
            <p:nvPr/>
          </p:nvSpPr>
          <p:spPr bwMode="auto">
            <a:xfrm>
              <a:off x="2016" y="3024"/>
              <a:ext cx="864" cy="195"/>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39393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dirty="0" smtClean="0">
                  <a:solidFill>
                    <a:srgbClr val="393939"/>
                  </a:solidFill>
                  <a:latin typeface="Times New Roman" panose="02020603050405020304" pitchFamily="18" charset="0"/>
                  <a:ea typeface="宋体" panose="02010600030101010101" pitchFamily="2" charset="-122"/>
                </a:rPr>
                <a:t>A(2,3)</a:t>
              </a:r>
              <a:endParaRPr kumimoji="1" lang="en-US" altLang="zh-CN" dirty="0">
                <a:solidFill>
                  <a:srgbClr val="393939"/>
                </a:solidFill>
                <a:latin typeface="Times New Roman" panose="02020603050405020304" pitchFamily="18" charset="0"/>
                <a:ea typeface="宋体" panose="02010600030101010101" pitchFamily="2" charset="-122"/>
              </a:endParaRPr>
            </a:p>
          </p:txBody>
        </p:sp>
        <p:sp>
          <p:nvSpPr>
            <p:cNvPr id="75" name="Line 131"/>
            <p:cNvSpPr>
              <a:spLocks noChangeShapeType="1"/>
            </p:cNvSpPr>
            <p:nvPr/>
          </p:nvSpPr>
          <p:spPr bwMode="auto">
            <a:xfrm>
              <a:off x="2064" y="3360"/>
              <a:ext cx="720" cy="0"/>
            </a:xfrm>
            <a:prstGeom prst="line">
              <a:avLst/>
            </a:prstGeom>
            <a:noFill/>
            <a:ln w="28575">
              <a:solidFill>
                <a:srgbClr val="2E005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6" name="标题 1"/>
          <p:cNvSpPr txBox="1">
            <a:spLocks/>
          </p:cNvSpPr>
          <p:nvPr/>
        </p:nvSpPr>
        <p:spPr bwMode="auto">
          <a:xfrm>
            <a:off x="5004326" y="-75422"/>
            <a:ext cx="4339692" cy="685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eaLnBrk="1" hangingPunct="1"/>
            <a:r>
              <a:rPr lang="zh-CN" altLang="en-US" sz="2800" b="1" kern="0" dirty="0" smtClean="0">
                <a:solidFill>
                  <a:schemeClr val="hlink"/>
                </a:solidFill>
                <a:latin typeface="楷体_GB2312" pitchFamily="49" charset="-122"/>
                <a:ea typeface="楷体_GB2312" pitchFamily="49" charset="-122"/>
              </a:rPr>
              <a:t>例</a:t>
            </a:r>
            <a:r>
              <a:rPr lang="en-US" altLang="zh-CN" sz="2800" b="1" kern="0" dirty="0" smtClean="0">
                <a:latin typeface="楷体_GB2312" pitchFamily="49" charset="-122"/>
                <a:ea typeface="楷体_GB2312" pitchFamily="49" charset="-122"/>
              </a:rPr>
              <a:t> </a:t>
            </a:r>
            <a:r>
              <a:rPr lang="zh-CN" altLang="en-US" sz="2800" b="1" kern="0" dirty="0" smtClean="0">
                <a:latin typeface="楷体_GB2312" pitchFamily="49" charset="-122"/>
                <a:ea typeface="楷体_GB2312" pitchFamily="49" charset="-122"/>
              </a:rPr>
              <a:t>二阶汉诺塔问题（</a:t>
            </a:r>
            <a:r>
              <a:rPr lang="en-US" altLang="zh-CN" sz="2800" b="1" kern="0" dirty="0" smtClean="0">
                <a:latin typeface="楷体_GB2312" pitchFamily="49" charset="-122"/>
                <a:ea typeface="楷体_GB2312" pitchFamily="49" charset="-122"/>
              </a:rPr>
              <a:t>6</a:t>
            </a:r>
            <a:r>
              <a:rPr lang="zh-CN" altLang="en-US" sz="2800" b="1" kern="0" dirty="0" smtClean="0">
                <a:latin typeface="楷体_GB2312" pitchFamily="49" charset="-122"/>
                <a:ea typeface="楷体_GB2312" pitchFamily="49" charset="-122"/>
              </a:rPr>
              <a:t>）</a:t>
            </a:r>
          </a:p>
        </p:txBody>
      </p:sp>
      <p:sp>
        <p:nvSpPr>
          <p:cNvPr id="77" name="矩形 76"/>
          <p:cNvSpPr/>
          <p:nvPr/>
        </p:nvSpPr>
        <p:spPr>
          <a:xfrm>
            <a:off x="526351" y="1134427"/>
            <a:ext cx="4185761" cy="461665"/>
          </a:xfrm>
          <a:prstGeom prst="rect">
            <a:avLst/>
          </a:prstGeom>
        </p:spPr>
        <p:txBody>
          <a:bodyPr wrap="none">
            <a:spAutoFit/>
          </a:bodyPr>
          <a:lstStyle/>
          <a:p>
            <a:r>
              <a:rPr kumimoji="0" lang="zh-CN" altLang="zh-CN" sz="2400" dirty="0">
                <a:solidFill>
                  <a:prstClr val="black"/>
                </a:solidFill>
                <a:latin typeface="Calibri"/>
                <a:ea typeface="微软雅黑"/>
              </a:rPr>
              <a:t>二阶汉诺塔问题的</a:t>
            </a:r>
            <a:r>
              <a:rPr kumimoji="0" lang="zh-CN" altLang="zh-CN" sz="2400" dirty="0" smtClean="0">
                <a:solidFill>
                  <a:prstClr val="black"/>
                </a:solidFill>
                <a:latin typeface="Calibri"/>
                <a:ea typeface="微软雅黑"/>
              </a:rPr>
              <a:t>解法</a:t>
            </a:r>
            <a:r>
              <a:rPr kumimoji="0" lang="zh-CN" altLang="en-US" sz="2400" dirty="0" smtClean="0">
                <a:solidFill>
                  <a:prstClr val="black"/>
                </a:solidFill>
                <a:latin typeface="Calibri"/>
                <a:ea typeface="微软雅黑"/>
              </a:rPr>
              <a:t>如下：</a:t>
            </a:r>
            <a:endParaRPr kumimoji="0" lang="zh-CN" altLang="en-US" sz="2400" dirty="0">
              <a:solidFill>
                <a:prstClr val="black"/>
              </a:solidFill>
              <a:latin typeface="Calibri"/>
              <a:ea typeface="微软雅黑"/>
            </a:endParaRPr>
          </a:p>
        </p:txBody>
      </p:sp>
    </p:spTree>
    <p:extLst>
      <p:ext uri="{BB962C8B-B14F-4D97-AF65-F5344CB8AC3E}">
        <p14:creationId xmlns:p14="http://schemas.microsoft.com/office/powerpoint/2010/main" val="322475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
                                        <p:tgtEl>
                                          <p:spTgt spid="6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left)">
                                      <p:cBhvr>
                                        <p:cTn id="20" dur="500"/>
                                        <p:tgtEl>
                                          <p:spTgt spid="70"/>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left)">
                                      <p:cBhvr>
                                        <p:cTn id="28" dur="500"/>
                                        <p:tgtEl>
                                          <p:spTgt spid="73"/>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06399" y="1196752"/>
            <a:ext cx="7591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延伸练习</a:t>
            </a:r>
            <a:r>
              <a:rPr kumimoji="0" lang="zh-CN"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画出</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阶汉诺塔的状态空间图</a:t>
            </a:r>
            <a:endParaRPr kumimoji="0" lang="zh-CN"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179512" y="47251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07728" y="4149080"/>
            <a:ext cx="7704856" cy="1612749"/>
          </a:xfrm>
          <a:prstGeom prst="rect">
            <a:avLst/>
          </a:prstGeom>
        </p:spPr>
        <p:txBody>
          <a:bodyPr wrap="square">
            <a:spAutoFit/>
          </a:bodyPr>
          <a:lstStyle/>
          <a:p>
            <a:pPr algn="l">
              <a:lnSpc>
                <a:spcPct val="130000"/>
              </a:lnSpc>
            </a:pPr>
            <a:r>
              <a:rPr lang="zh-CN" altLang="en-US" sz="2800" dirty="0" smtClean="0">
                <a:solidFill>
                  <a:srgbClr val="0000FF"/>
                </a:solidFill>
                <a:latin typeface="黑体" panose="02010609060101010101" pitchFamily="49" charset="-122"/>
              </a:rPr>
              <a:t>状态空间法缺陷</a:t>
            </a:r>
            <a:r>
              <a:rPr lang="zh-CN" altLang="en-US" sz="2800" dirty="0">
                <a:solidFill>
                  <a:srgbClr val="0000FF"/>
                </a:solidFill>
                <a:latin typeface="黑体" panose="02010609060101010101" pitchFamily="49" charset="-122"/>
              </a:rPr>
              <a:t>：</a:t>
            </a:r>
            <a:endParaRPr lang="en-US" altLang="zh-CN" sz="2800" dirty="0">
              <a:solidFill>
                <a:srgbClr val="0000FF"/>
              </a:solidFill>
              <a:latin typeface="黑体" panose="02010609060101010101" pitchFamily="49" charset="-122"/>
            </a:endParaRPr>
          </a:p>
          <a:p>
            <a:pPr marL="400050" lvl="1" algn="l">
              <a:lnSpc>
                <a:spcPct val="130000"/>
              </a:lnSpc>
            </a:pPr>
            <a:r>
              <a:rPr lang="zh-CN" altLang="en-US" sz="2000" dirty="0"/>
              <a:t>       </a:t>
            </a:r>
            <a:r>
              <a:rPr lang="zh-CN" altLang="en-US" sz="2400" dirty="0"/>
              <a:t>由于状态空间法需要扩展过多节点，容易出现“组合爆炸”，只适用表示比较简单的问题。</a:t>
            </a:r>
          </a:p>
        </p:txBody>
      </p:sp>
      <p:sp>
        <p:nvSpPr>
          <p:cNvPr id="5" name="矩形 4"/>
          <p:cNvSpPr/>
          <p:nvPr/>
        </p:nvSpPr>
        <p:spPr>
          <a:xfrm>
            <a:off x="1907704" y="2032394"/>
            <a:ext cx="5304904" cy="1569660"/>
          </a:xfrm>
          <a:prstGeom prst="rect">
            <a:avLst/>
          </a:prstGeom>
        </p:spPr>
        <p:txBody>
          <a:bodyPr wrap="square">
            <a:spAutoFit/>
          </a:bodyPr>
          <a:lstStyle/>
          <a:p>
            <a:pPr lvl="2" algn="l">
              <a:lnSpc>
                <a:spcPct val="150000"/>
              </a:lnSpc>
            </a:pPr>
            <a:r>
              <a:rPr kumimoji="0" lang="en-US" altLang="zh-CN" sz="3200" dirty="0" smtClean="0">
                <a:solidFill>
                  <a:prstClr val="black"/>
                </a:solidFill>
                <a:latin typeface="Times New Roman" panose="02020603050405020304" pitchFamily="18" charset="0"/>
                <a:ea typeface="微软雅黑"/>
                <a:cs typeface="Times New Roman" panose="02020603050405020304" pitchFamily="18" charset="0"/>
              </a:rPr>
              <a:t>3</a:t>
            </a:r>
            <a:r>
              <a:rPr lang="zh-CN" altLang="zh-CN" sz="3200" dirty="0"/>
              <a:t>×</a:t>
            </a:r>
            <a:r>
              <a:rPr kumimoji="0" lang="en-US" altLang="zh-CN" sz="3200" dirty="0" smtClean="0">
                <a:solidFill>
                  <a:prstClr val="black"/>
                </a:solidFill>
                <a:latin typeface="Times New Roman" panose="02020603050405020304" pitchFamily="18" charset="0"/>
                <a:ea typeface="微软雅黑"/>
                <a:cs typeface="Times New Roman" panose="02020603050405020304" pitchFamily="18" charset="0"/>
              </a:rPr>
              <a:t>3</a:t>
            </a:r>
            <a:r>
              <a:rPr lang="zh-CN" altLang="zh-CN" sz="3200" dirty="0"/>
              <a:t>×</a:t>
            </a:r>
            <a:r>
              <a:rPr kumimoji="0" lang="en-US" altLang="zh-CN" sz="3200" dirty="0" smtClean="0">
                <a:solidFill>
                  <a:prstClr val="black"/>
                </a:solidFill>
                <a:latin typeface="Times New Roman" panose="02020603050405020304" pitchFamily="18" charset="0"/>
                <a:ea typeface="微软雅黑"/>
                <a:cs typeface="Times New Roman" panose="02020603050405020304" pitchFamily="18" charset="0"/>
              </a:rPr>
              <a:t>3=27</a:t>
            </a:r>
            <a:r>
              <a:rPr kumimoji="0" lang="zh-CN" altLang="en-US" sz="3200" dirty="0" smtClean="0">
                <a:solidFill>
                  <a:prstClr val="black"/>
                </a:solidFill>
                <a:latin typeface="Times New Roman" panose="02020603050405020304" pitchFamily="18" charset="0"/>
                <a:ea typeface="微软雅黑"/>
                <a:cs typeface="Times New Roman" panose="02020603050405020304" pitchFamily="18" charset="0"/>
              </a:rPr>
              <a:t>种状态</a:t>
            </a:r>
            <a:endParaRPr kumimoji="0" lang="en-US" altLang="zh-CN" sz="3200" dirty="0">
              <a:solidFill>
                <a:prstClr val="black"/>
              </a:solidFill>
              <a:latin typeface="Times New Roman" panose="02020603050405020304" pitchFamily="18" charset="0"/>
              <a:ea typeface="微软雅黑"/>
              <a:cs typeface="Times New Roman" panose="02020603050405020304" pitchFamily="18" charset="0"/>
            </a:endParaRPr>
          </a:p>
          <a:p>
            <a:pPr lvl="2" algn="l">
              <a:lnSpc>
                <a:spcPct val="150000"/>
              </a:lnSpc>
            </a:pPr>
            <a:r>
              <a:rPr kumimoji="0" lang="en-US" altLang="zh-CN" sz="3200" dirty="0" smtClean="0">
                <a:solidFill>
                  <a:prstClr val="black"/>
                </a:solidFill>
                <a:latin typeface="Times New Roman" panose="02020603050405020304" pitchFamily="18" charset="0"/>
                <a:ea typeface="微软雅黑"/>
                <a:cs typeface="Times New Roman" panose="02020603050405020304" pitchFamily="18" charset="0"/>
              </a:rPr>
              <a:t>6</a:t>
            </a:r>
            <a:r>
              <a:rPr lang="zh-CN" altLang="zh-CN" sz="3200" dirty="0"/>
              <a:t>×</a:t>
            </a:r>
            <a:r>
              <a:rPr kumimoji="0" lang="en-US" altLang="zh-CN" sz="3200" dirty="0" smtClean="0">
                <a:solidFill>
                  <a:prstClr val="black"/>
                </a:solidFill>
                <a:latin typeface="Times New Roman" panose="02020603050405020304" pitchFamily="18" charset="0"/>
                <a:ea typeface="微软雅黑"/>
                <a:cs typeface="Times New Roman" panose="02020603050405020304" pitchFamily="18" charset="0"/>
              </a:rPr>
              <a:t>3=18</a:t>
            </a:r>
            <a:r>
              <a:rPr kumimoji="0" lang="zh-CN" altLang="en-US" sz="3200" dirty="0" smtClean="0">
                <a:solidFill>
                  <a:prstClr val="black"/>
                </a:solidFill>
                <a:latin typeface="Times New Roman" panose="02020603050405020304" pitchFamily="18" charset="0"/>
                <a:ea typeface="微软雅黑"/>
                <a:cs typeface="Times New Roman" panose="02020603050405020304" pitchFamily="18" charset="0"/>
              </a:rPr>
              <a:t>个算子</a:t>
            </a:r>
            <a:endParaRPr kumimoji="0" lang="en-US" altLang="zh-CN" sz="3200" dirty="0" smtClean="0">
              <a:solidFill>
                <a:prstClr val="black"/>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86532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4860032" y="-57277"/>
            <a:ext cx="4419691" cy="685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a:lstStyle>
          <a:p>
            <a:pPr algn="ctr" eaLnBrk="1" hangingPunct="1"/>
            <a:r>
              <a:rPr lang="zh-CN" altLang="en-US" sz="4000" dirty="0">
                <a:solidFill>
                  <a:schemeClr val="tx1"/>
                </a:solidFill>
                <a:latin typeface="黑体" panose="02010609060101010101" pitchFamily="49" charset="-122"/>
                <a:ea typeface="楷体_GB2312" pitchFamily="49" charset="-122"/>
                <a:cs typeface="+mn-cs"/>
              </a:rPr>
              <a:t>人工智能初体验</a:t>
            </a:r>
          </a:p>
        </p:txBody>
      </p:sp>
      <p:sp>
        <p:nvSpPr>
          <p:cNvPr id="7" name="Rectangle 4"/>
          <p:cNvSpPr txBox="1">
            <a:spLocks noChangeArrowheads="1"/>
          </p:cNvSpPr>
          <p:nvPr/>
        </p:nvSpPr>
        <p:spPr bwMode="auto">
          <a:xfrm>
            <a:off x="0" y="1196752"/>
            <a:ext cx="8605210" cy="1949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1">
              <a:lnSpc>
                <a:spcPct val="150000"/>
              </a:lnSpc>
              <a:spcBef>
                <a:spcPts val="600"/>
              </a:spcBef>
              <a:buFont typeface="Wingdings" panose="05000000000000000000" pitchFamily="2" charset="2"/>
              <a:buChar char="ü"/>
            </a:pPr>
            <a:r>
              <a:rPr lang="zh-CN" altLang="en-US" sz="3200" b="1" dirty="0">
                <a:solidFill>
                  <a:srgbClr val="006600"/>
                </a:solidFill>
                <a:latin typeface="Times New Roman" panose="02020603050405020304" pitchFamily="18" charset="0"/>
                <a:ea typeface="楷体_GB2312" pitchFamily="49" charset="-122"/>
                <a:cs typeface="Times New Roman" panose="02020603050405020304" pitchFamily="18" charset="0"/>
              </a:rPr>
              <a:t>程序实现</a:t>
            </a:r>
            <a:r>
              <a:rPr kumimoji="0" lang="zh-CN" altLang="en-US" sz="3200" dirty="0" smtClean="0">
                <a:solidFill>
                  <a:prstClr val="black"/>
                </a:solidFill>
                <a:latin typeface="Calibri"/>
                <a:ea typeface="微软雅黑"/>
              </a:rPr>
              <a:t>：</a:t>
            </a:r>
            <a:r>
              <a:rPr lang="zh-CN" altLang="en-US" sz="3200" dirty="0" smtClean="0">
                <a:solidFill>
                  <a:srgbClr val="000000"/>
                </a:solidFill>
                <a:latin typeface="Arial" panose="020B0604020202020204" pitchFamily="34" charset="0"/>
              </a:rPr>
              <a:t>实现</a:t>
            </a:r>
            <a:r>
              <a:rPr lang="zh-CN" altLang="en-US" sz="3200" dirty="0">
                <a:solidFill>
                  <a:srgbClr val="000000"/>
                </a:solidFill>
                <a:latin typeface="Arial" panose="020B0604020202020204" pitchFamily="34" charset="0"/>
              </a:rPr>
              <a:t>汉诺塔求解过程的动画</a:t>
            </a:r>
            <a:r>
              <a:rPr lang="en-US" altLang="zh-CN" sz="3200" dirty="0">
                <a:solidFill>
                  <a:srgbClr val="000000"/>
                </a:solidFill>
                <a:latin typeface="Arial" panose="020B0604020202020204" pitchFamily="34" charset="0"/>
              </a:rPr>
              <a:t>(</a:t>
            </a:r>
            <a:r>
              <a:rPr lang="zh-CN" altLang="en-US" sz="3200" dirty="0">
                <a:solidFill>
                  <a:srgbClr val="000000"/>
                </a:solidFill>
                <a:latin typeface="Arial" panose="020B0604020202020204" pitchFamily="34" charset="0"/>
              </a:rPr>
              <a:t>将</a:t>
            </a:r>
            <a:r>
              <a:rPr lang="en-US" altLang="zh-CN" sz="3200" dirty="0">
                <a:solidFill>
                  <a:srgbClr val="000000"/>
                </a:solidFill>
                <a:latin typeface="Arial" panose="020B0604020202020204" pitchFamily="34" charset="0"/>
              </a:rPr>
              <a:t>n</a:t>
            </a:r>
            <a:r>
              <a:rPr lang="zh-CN" altLang="en-US" sz="3200" dirty="0">
                <a:solidFill>
                  <a:srgbClr val="000000"/>
                </a:solidFill>
                <a:latin typeface="Arial" panose="020B0604020202020204" pitchFamily="34" charset="0"/>
              </a:rPr>
              <a:t>个盘子，从</a:t>
            </a:r>
            <a:r>
              <a:rPr lang="en-US" altLang="zh-CN" sz="3200" dirty="0">
                <a:solidFill>
                  <a:srgbClr val="000000"/>
                </a:solidFill>
                <a:latin typeface="Arial" panose="020B0604020202020204" pitchFamily="34" charset="0"/>
              </a:rPr>
              <a:t>A</a:t>
            </a:r>
            <a:r>
              <a:rPr lang="zh-CN" altLang="en-US" sz="3200" dirty="0">
                <a:solidFill>
                  <a:srgbClr val="000000"/>
                </a:solidFill>
                <a:latin typeface="Arial" panose="020B0604020202020204" pitchFamily="34" charset="0"/>
              </a:rPr>
              <a:t>柱移到</a:t>
            </a:r>
            <a:r>
              <a:rPr lang="en-US" altLang="zh-CN" sz="3200" dirty="0">
                <a:solidFill>
                  <a:srgbClr val="000000"/>
                </a:solidFill>
                <a:latin typeface="Arial" panose="020B0604020202020204" pitchFamily="34" charset="0"/>
              </a:rPr>
              <a:t>C</a:t>
            </a:r>
            <a:r>
              <a:rPr lang="zh-CN" altLang="en-US" sz="3200" dirty="0">
                <a:solidFill>
                  <a:srgbClr val="000000"/>
                </a:solidFill>
                <a:latin typeface="Arial" panose="020B0604020202020204" pitchFamily="34" charset="0"/>
              </a:rPr>
              <a:t>柱上</a:t>
            </a:r>
            <a:r>
              <a:rPr lang="en-US" altLang="zh-CN" sz="3200" dirty="0">
                <a:solidFill>
                  <a:srgbClr val="000000"/>
                </a:solidFill>
                <a:latin typeface="Arial" panose="020B0604020202020204" pitchFamily="34" charset="0"/>
              </a:rPr>
              <a:t>)</a:t>
            </a:r>
            <a:r>
              <a:rPr lang="zh-CN" altLang="en-US" sz="3200" dirty="0" smtClean="0">
                <a:solidFill>
                  <a:srgbClr val="000000"/>
                </a:solidFill>
                <a:latin typeface="Arial" panose="020B0604020202020204" pitchFamily="34" charset="0"/>
              </a:rPr>
              <a:t>。</a:t>
            </a:r>
            <a:endParaRPr lang="en-US" altLang="zh-CN" sz="3200" dirty="0" smtClean="0">
              <a:solidFill>
                <a:srgbClr val="000000"/>
              </a:solidFill>
              <a:latin typeface="Arial" panose="020B0604020202020204" pitchFamily="34" charset="0"/>
            </a:endParaRPr>
          </a:p>
          <a:p>
            <a:pPr lvl="1">
              <a:lnSpc>
                <a:spcPct val="150000"/>
              </a:lnSpc>
              <a:spcBef>
                <a:spcPts val="600"/>
              </a:spcBef>
              <a:buFont typeface="Wingdings" panose="05000000000000000000" pitchFamily="2" charset="2"/>
              <a:buChar char="l"/>
            </a:pPr>
            <a:r>
              <a:rPr lang="zh-CN" altLang="en-US" sz="3200" dirty="0" smtClean="0">
                <a:solidFill>
                  <a:srgbClr val="000000"/>
                </a:solidFill>
                <a:latin typeface="Arial" panose="020B0604020202020204" pitchFamily="34" charset="0"/>
              </a:rPr>
              <a:t>利用状态空间法</a:t>
            </a:r>
            <a:endParaRPr lang="en-US" altLang="zh-CN" sz="3200" dirty="0" smtClean="0">
              <a:solidFill>
                <a:srgbClr val="000000"/>
              </a:solidFill>
              <a:latin typeface="Arial" panose="020B0604020202020204" pitchFamily="34" charset="0"/>
            </a:endParaRPr>
          </a:p>
          <a:p>
            <a:pPr lvl="1">
              <a:lnSpc>
                <a:spcPct val="150000"/>
              </a:lnSpc>
              <a:spcBef>
                <a:spcPts val="600"/>
              </a:spcBef>
              <a:buFont typeface="Wingdings" panose="05000000000000000000" pitchFamily="2" charset="2"/>
              <a:buChar char="l"/>
            </a:pPr>
            <a:r>
              <a:rPr lang="zh-CN" altLang="en-US" sz="3200" dirty="0" smtClean="0">
                <a:solidFill>
                  <a:srgbClr val="000000"/>
                </a:solidFill>
                <a:latin typeface="Arial" panose="020B0604020202020204" pitchFamily="34" charset="0"/>
              </a:rPr>
              <a:t>采用广度优先搜索</a:t>
            </a:r>
            <a:endParaRPr lang="en-US" altLang="zh-CN" sz="3200" dirty="0" smtClean="0">
              <a:solidFill>
                <a:srgbClr val="000000"/>
              </a:solidFill>
              <a:latin typeface="Arial" panose="020B0604020202020204" pitchFamily="34" charset="0"/>
            </a:endParaRPr>
          </a:p>
          <a:p>
            <a:pPr lvl="1">
              <a:lnSpc>
                <a:spcPct val="150000"/>
              </a:lnSpc>
              <a:spcBef>
                <a:spcPts val="600"/>
              </a:spcBef>
              <a:buFont typeface="Wingdings" panose="05000000000000000000" pitchFamily="2" charset="2"/>
              <a:buChar char="l"/>
            </a:pPr>
            <a:r>
              <a:rPr lang="en-US" altLang="zh-CN" sz="3200" dirty="0" smtClean="0">
                <a:solidFill>
                  <a:srgbClr val="000000"/>
                </a:solidFill>
                <a:latin typeface="Arial" panose="020B0604020202020204" pitchFamily="34" charset="0"/>
              </a:rPr>
              <a:t>C</a:t>
            </a:r>
            <a:r>
              <a:rPr lang="zh-CN" altLang="en-US" sz="3200" dirty="0">
                <a:solidFill>
                  <a:srgbClr val="000000"/>
                </a:solidFill>
                <a:latin typeface="Arial" panose="020B0604020202020204" pitchFamily="34" charset="0"/>
              </a:rPr>
              <a:t>语言实现控制台</a:t>
            </a:r>
            <a:r>
              <a:rPr lang="zh-CN" altLang="en-US" sz="3200" dirty="0" smtClean="0">
                <a:solidFill>
                  <a:srgbClr val="000000"/>
                </a:solidFill>
                <a:latin typeface="Arial" panose="020B0604020202020204" pitchFamily="34" charset="0"/>
              </a:rPr>
              <a:t>绘制</a:t>
            </a:r>
            <a:endParaRPr kumimoji="0" lang="zh-CN" altLang="en-US" sz="3200" dirty="0">
              <a:solidFill>
                <a:prstClr val="black"/>
              </a:solidFill>
              <a:latin typeface="Calibri"/>
              <a:ea typeface="微软雅黑"/>
            </a:endParaRPr>
          </a:p>
        </p:txBody>
      </p:sp>
      <p:sp>
        <p:nvSpPr>
          <p:cNvPr id="8" name="动作按钮: 前进或下一项 7">
            <a:hlinkClick r:id="rId2" action="ppaction://program" highlightClick="1"/>
          </p:cNvPr>
          <p:cNvSpPr/>
          <p:nvPr/>
        </p:nvSpPr>
        <p:spPr bwMode="auto">
          <a:xfrm>
            <a:off x="6588224" y="4725144"/>
            <a:ext cx="1193577" cy="720080"/>
          </a:xfrm>
          <a:prstGeom prst="actionButtonForwardNext">
            <a:avLst/>
          </a:prstGeom>
          <a:solidFill>
            <a:srgbClr val="A5ADFB"/>
          </a:solid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FF"/>
              </a:solidFill>
              <a:effectLst/>
              <a:latin typeface="Arial Rounded MT Bold" pitchFamily="34" charset="0"/>
              <a:ea typeface="楷体_GB2312" pitchFamily="49" charset="-122"/>
            </a:endParaRPr>
          </a:p>
        </p:txBody>
      </p:sp>
    </p:spTree>
    <p:extLst>
      <p:ext uri="{BB962C8B-B14F-4D97-AF65-F5344CB8AC3E}">
        <p14:creationId xmlns:p14="http://schemas.microsoft.com/office/powerpoint/2010/main" val="61827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9141" y="1124744"/>
            <a:ext cx="8287659" cy="3662541"/>
          </a:xfrm>
          <a:prstGeom prst="rect">
            <a:avLst/>
          </a:prstGeom>
        </p:spPr>
        <p:txBody>
          <a:bodyPr wrap="square">
            <a:spAutoFit/>
          </a:bodyPr>
          <a:lstStyle/>
          <a:p>
            <a:pPr algn="l">
              <a:spcBef>
                <a:spcPts val="600"/>
              </a:spcBef>
              <a:spcAft>
                <a:spcPts val="600"/>
              </a:spcAft>
              <a:buClr>
                <a:schemeClr val="hlink"/>
              </a:buClr>
              <a:buFont typeface="Wingdings" panose="05000000000000000000" pitchFamily="2" charset="2"/>
              <a:buChar char="ü"/>
            </a:pPr>
            <a:r>
              <a:rPr lang="zh-CN" altLang="en-US" sz="2400" b="1" dirty="0" smtClean="0">
                <a:solidFill>
                  <a:srgbClr val="006600"/>
                </a:solidFill>
                <a:latin typeface="Times New Roman" panose="02020603050405020304" pitchFamily="18" charset="0"/>
                <a:cs typeface="Times New Roman" panose="02020603050405020304" pitchFamily="18" charset="0"/>
              </a:rPr>
              <a:t>汉</a:t>
            </a:r>
            <a:r>
              <a:rPr lang="zh-CN" altLang="en-US" sz="2400" b="1" dirty="0">
                <a:solidFill>
                  <a:srgbClr val="006600"/>
                </a:solidFill>
                <a:latin typeface="Times New Roman" panose="02020603050405020304" pitchFamily="18" charset="0"/>
                <a:cs typeface="Times New Roman" panose="02020603050405020304" pitchFamily="18" charset="0"/>
              </a:rPr>
              <a:t>诺塔问题（ </a:t>
            </a:r>
            <a:r>
              <a:rPr lang="en-US" altLang="zh-CN" sz="2400" b="1" dirty="0">
                <a:solidFill>
                  <a:srgbClr val="006600"/>
                </a:solidFill>
                <a:latin typeface="Times New Roman" panose="02020603050405020304" pitchFamily="18" charset="0"/>
                <a:cs typeface="Times New Roman" panose="02020603050405020304" pitchFamily="18" charset="0"/>
              </a:rPr>
              <a:t>Hanoi </a:t>
            </a:r>
            <a:r>
              <a:rPr lang="zh-CN" altLang="en-US" sz="2400" b="1" dirty="0">
                <a:solidFill>
                  <a:srgbClr val="006600"/>
                </a:solidFill>
                <a:latin typeface="Times New Roman" panose="02020603050405020304" pitchFamily="18" charset="0"/>
                <a:cs typeface="Times New Roman" panose="02020603050405020304" pitchFamily="18" charset="0"/>
              </a:rPr>
              <a:t>） </a:t>
            </a:r>
          </a:p>
          <a:p>
            <a:pPr marL="342900" indent="-342900" algn="l">
              <a:spcBef>
                <a:spcPts val="600"/>
              </a:spcBef>
              <a:spcAft>
                <a:spcPts val="600"/>
              </a:spcAft>
              <a:buFont typeface="Wingdings" panose="05000000000000000000" pitchFamily="2" charset="2"/>
              <a:buChar char="p"/>
            </a:pPr>
            <a:r>
              <a:rPr lang="en-US" altLang="zh-CN" sz="2400" dirty="0"/>
              <a:t>19</a:t>
            </a:r>
            <a:r>
              <a:rPr lang="zh-CN" altLang="zh-CN" sz="2400" dirty="0"/>
              <a:t>世纪，法国的一位数学家对该课题进行过研究，他指出，</a:t>
            </a:r>
            <a:r>
              <a:rPr lang="en-US" altLang="zh-CN" sz="2400" dirty="0"/>
              <a:t>N</a:t>
            </a:r>
            <a:r>
              <a:rPr lang="zh-CN" altLang="zh-CN" sz="2400" dirty="0"/>
              <a:t>阶汉诺塔的移动次数公式</a:t>
            </a:r>
            <a:r>
              <a:rPr lang="en-US" altLang="zh-CN" sz="2400" dirty="0"/>
              <a:t>: 2</a:t>
            </a:r>
            <a:r>
              <a:rPr lang="en-US" altLang="zh-CN" sz="2400" baseline="30000" dirty="0"/>
              <a:t>n</a:t>
            </a:r>
            <a:r>
              <a:rPr lang="en-US" altLang="zh-CN" sz="2400" dirty="0"/>
              <a:t>-1</a:t>
            </a:r>
            <a:r>
              <a:rPr lang="zh-CN" altLang="zh-CN" sz="2400" dirty="0"/>
              <a:t>次</a:t>
            </a:r>
            <a:r>
              <a:rPr lang="zh-CN" altLang="zh-CN" sz="2400" dirty="0" smtClean="0"/>
              <a:t>。</a:t>
            </a:r>
            <a:endParaRPr lang="en-US" altLang="zh-CN" sz="2400" dirty="0" smtClean="0"/>
          </a:p>
          <a:p>
            <a:pPr marL="342900" indent="-342900" algn="l">
              <a:spcBef>
                <a:spcPts val="600"/>
              </a:spcBef>
              <a:spcAft>
                <a:spcPts val="600"/>
              </a:spcAft>
              <a:buFont typeface="Wingdings" panose="05000000000000000000" pitchFamily="2" charset="2"/>
              <a:buChar char="p"/>
            </a:pPr>
            <a:r>
              <a:rPr lang="zh-CN" altLang="zh-CN" sz="2400" dirty="0" smtClean="0"/>
              <a:t>要</a:t>
            </a:r>
            <a:r>
              <a:rPr lang="zh-CN" altLang="zh-CN" sz="2400" dirty="0"/>
              <a:t>完成这个任务，僧侣们搬动金盘的总次数</a:t>
            </a:r>
            <a:r>
              <a:rPr lang="zh-CN" altLang="zh-CN" sz="2400" dirty="0" smtClean="0"/>
              <a:t>为</a:t>
            </a:r>
            <a:endParaRPr lang="en-US" altLang="zh-CN" sz="2400" dirty="0" smtClean="0"/>
          </a:p>
          <a:p>
            <a:pPr algn="l">
              <a:spcBef>
                <a:spcPts val="600"/>
              </a:spcBef>
              <a:spcAft>
                <a:spcPts val="600"/>
              </a:spcAft>
            </a:pPr>
            <a:r>
              <a:rPr lang="en-US" altLang="zh-CN" sz="2400" dirty="0"/>
              <a:t> </a:t>
            </a:r>
            <a:r>
              <a:rPr lang="en-US" altLang="zh-CN" sz="2400" dirty="0" smtClean="0"/>
              <a:t>                    2</a:t>
            </a:r>
            <a:r>
              <a:rPr lang="en-US" altLang="zh-CN" sz="2400" baseline="30000" dirty="0" smtClean="0"/>
              <a:t>64</a:t>
            </a:r>
            <a:r>
              <a:rPr lang="en-US" altLang="zh-CN" sz="2400" dirty="0" smtClean="0"/>
              <a:t>-1=18446744073709551615</a:t>
            </a:r>
            <a:r>
              <a:rPr lang="zh-CN" altLang="en-US" sz="2400" dirty="0"/>
              <a:t>（</a:t>
            </a:r>
            <a:r>
              <a:rPr lang="zh-CN" altLang="zh-CN" sz="2400" dirty="0" smtClean="0"/>
              <a:t>次</a:t>
            </a:r>
            <a:r>
              <a:rPr lang="zh-CN" altLang="en-US" sz="2400" dirty="0" smtClean="0"/>
              <a:t>）</a:t>
            </a:r>
            <a:endParaRPr lang="en-US" altLang="zh-CN" sz="2400" dirty="0" smtClean="0"/>
          </a:p>
          <a:p>
            <a:pPr marL="342900" indent="-342900">
              <a:spcBef>
                <a:spcPts val="600"/>
              </a:spcBef>
              <a:spcAft>
                <a:spcPts val="600"/>
              </a:spcAft>
              <a:buFont typeface="Wingdings" panose="05000000000000000000" pitchFamily="2" charset="2"/>
              <a:buChar char="p"/>
            </a:pPr>
            <a:r>
              <a:rPr lang="zh-CN" altLang="zh-CN" sz="2400" dirty="0" smtClean="0"/>
              <a:t>假设</a:t>
            </a:r>
            <a:r>
              <a:rPr lang="zh-CN" altLang="zh-CN" sz="2400" dirty="0"/>
              <a:t>僧侣们个个身强力壮，每天</a:t>
            </a:r>
            <a:r>
              <a:rPr lang="en-US" altLang="zh-CN" sz="2400" dirty="0"/>
              <a:t>24</a:t>
            </a:r>
            <a:r>
              <a:rPr lang="zh-CN" altLang="zh-CN" sz="2400" dirty="0"/>
              <a:t>小时不知疲倦地工作，而且一秒钟移动一个金盘，那么完成这个任务也得花</a:t>
            </a:r>
            <a:r>
              <a:rPr lang="en-US" altLang="zh-CN" sz="2400" dirty="0" smtClean="0"/>
              <a:t>5800</a:t>
            </a:r>
            <a:r>
              <a:rPr lang="zh-CN" altLang="en-US" sz="2400" dirty="0">
                <a:latin typeface="Arial" charset="0"/>
              </a:rPr>
              <a:t>亿年</a:t>
            </a:r>
            <a:r>
              <a:rPr lang="zh-CN" altLang="zh-CN" sz="2400" dirty="0" smtClean="0"/>
              <a:t>。</a:t>
            </a:r>
            <a:endParaRPr lang="zh-CN" altLang="zh-CN" sz="2400" dirty="0"/>
          </a:p>
        </p:txBody>
      </p:sp>
      <p:sp>
        <p:nvSpPr>
          <p:cNvPr id="6" name="矩形 5"/>
          <p:cNvSpPr/>
          <p:nvPr/>
        </p:nvSpPr>
        <p:spPr>
          <a:xfrm>
            <a:off x="5148064" y="-75288"/>
            <a:ext cx="3786614" cy="830997"/>
          </a:xfrm>
          <a:prstGeom prst="rect">
            <a:avLst/>
          </a:prstGeom>
        </p:spPr>
        <p:txBody>
          <a:bodyPr wrap="none">
            <a:spAutoFit/>
          </a:bodyPr>
          <a:lstStyle/>
          <a:p>
            <a:pPr>
              <a:lnSpc>
                <a:spcPct val="120000"/>
              </a:lnSpc>
              <a:spcAft>
                <a:spcPct val="20000"/>
              </a:spcAft>
            </a:pPr>
            <a:r>
              <a:rPr lang="zh-CN" altLang="en-US" sz="4000" b="1" kern="0" cap="all" dirty="0" smtClean="0">
                <a:solidFill>
                  <a:schemeClr val="tx2"/>
                </a:solidFill>
                <a:latin typeface="幼圆" panose="02010509060101010101" pitchFamily="49" charset="-122"/>
                <a:ea typeface="楷体_GB2312"/>
              </a:rPr>
              <a:t>状态空间法应用</a:t>
            </a:r>
            <a:endParaRPr lang="zh-CN" altLang="en-US" sz="4000" b="1" kern="0" cap="all" dirty="0">
              <a:solidFill>
                <a:schemeClr val="tx2"/>
              </a:solidFill>
              <a:latin typeface="幼圆" panose="02010509060101010101" pitchFamily="49" charset="-122"/>
              <a:ea typeface="楷体_GB2312"/>
            </a:endParaRPr>
          </a:p>
        </p:txBody>
      </p:sp>
    </p:spTree>
    <p:extLst>
      <p:ext uri="{BB962C8B-B14F-4D97-AF65-F5344CB8AC3E}">
        <p14:creationId xmlns:p14="http://schemas.microsoft.com/office/powerpoint/2010/main" val="110323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1000"/>
                                        <p:tgtEl>
                                          <p:spTgt spid="5">
                                            <p:txEl>
                                              <p:pRg st="4" end="4"/>
                                            </p:txEl>
                                          </p:spTgt>
                                        </p:tgtEl>
                                      </p:cBhvr>
                                    </p:animEffect>
                                    <p:anim calcmode="lin" valueType="num">
                                      <p:cBhvr>
                                        <p:cTn id="4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8" name="Picture 4"/>
          <p:cNvPicPr>
            <a:picLocks noChangeAspect="1" noChangeArrowheads="1"/>
          </p:cNvPicPr>
          <p:nvPr/>
        </p:nvPicPr>
        <p:blipFill>
          <a:blip r:embed="rId2">
            <a:extLst>
              <a:ext uri="{28A0092B-C50C-407E-A947-70E740481C1C}">
                <a14:useLocalDpi xmlns:a14="http://schemas.microsoft.com/office/drawing/2010/main" val="0"/>
              </a:ext>
            </a:extLst>
          </a:blip>
          <a:srcRect t="13882"/>
          <a:stretch>
            <a:fillRect/>
          </a:stretch>
        </p:blipFill>
        <p:spPr bwMode="auto">
          <a:xfrm>
            <a:off x="1754142" y="2996952"/>
            <a:ext cx="549169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2"/>
          <p:cNvSpPr txBox="1">
            <a:spLocks/>
          </p:cNvSpPr>
          <p:nvPr/>
        </p:nvSpPr>
        <p:spPr bwMode="auto">
          <a:xfrm>
            <a:off x="611560" y="1124744"/>
            <a:ext cx="7920567" cy="167401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eaLnBrk="1" hangingPunct="1"/>
            <a:r>
              <a:rPr lang="zh-CN" altLang="en-US" sz="2800" b="1" dirty="0" smtClean="0">
                <a:solidFill>
                  <a:srgbClr val="0000FF"/>
                </a:solidFill>
                <a:latin typeface="宋体" panose="02010600030101010101" pitchFamily="2" charset="-122"/>
                <a:ea typeface="宋体" panose="02010600030101010101" pitchFamily="2" charset="-122"/>
              </a:rPr>
              <a:t>猴子</a:t>
            </a:r>
            <a:r>
              <a:rPr lang="zh-CN" altLang="en-US" sz="2800" b="1" dirty="0">
                <a:solidFill>
                  <a:srgbClr val="0000FF"/>
                </a:solidFill>
                <a:latin typeface="宋体" panose="02010600030101010101" pitchFamily="2" charset="-122"/>
                <a:ea typeface="宋体" panose="02010600030101010101" pitchFamily="2" charset="-122"/>
              </a:rPr>
              <a:t>和香蕉</a:t>
            </a:r>
            <a:r>
              <a:rPr lang="zh-CN" altLang="en-US" sz="2800" b="1" dirty="0" smtClean="0">
                <a:solidFill>
                  <a:srgbClr val="0000FF"/>
                </a:solidFill>
                <a:latin typeface="宋体" panose="02010600030101010101" pitchFamily="2" charset="-122"/>
                <a:ea typeface="宋体" panose="02010600030101010101" pitchFamily="2" charset="-122"/>
              </a:rPr>
              <a:t>问题</a:t>
            </a:r>
            <a:endParaRPr lang="en-US" altLang="zh-CN" sz="2800" b="1" kern="0" dirty="0" smtClean="0">
              <a:solidFill>
                <a:srgbClr val="0000FF"/>
              </a:solidFill>
              <a:latin typeface="宋体" panose="02010600030101010101" pitchFamily="2" charset="-122"/>
              <a:ea typeface="宋体" panose="02010600030101010101" pitchFamily="2" charset="-122"/>
            </a:endParaRPr>
          </a:p>
          <a:p>
            <a:pPr eaLnBrk="1" hangingPunct="1">
              <a:buNone/>
            </a:pPr>
            <a:r>
              <a:rPr lang="zh-CN" altLang="en-US" sz="2400" kern="0" dirty="0" smtClean="0">
                <a:latin typeface="宋体" panose="02010600030101010101" pitchFamily="2" charset="-122"/>
                <a:ea typeface="宋体" panose="02010600030101010101" pitchFamily="2" charset="-122"/>
              </a:rPr>
              <a:t>      在</a:t>
            </a:r>
            <a:r>
              <a:rPr lang="zh-CN" altLang="en-US" sz="2400" kern="0" dirty="0">
                <a:latin typeface="宋体" panose="02010600030101010101" pitchFamily="2" charset="-122"/>
                <a:ea typeface="宋体" panose="02010600030101010101" pitchFamily="2" charset="-122"/>
              </a:rPr>
              <a:t>一个房间内有一只猴子、一个箱子和一束香蕉。香蕉挂在天花板下方，但猴子的高度不足以碰到它。那么这只猴子怎样才能摘到香蕉呢</a:t>
            </a:r>
            <a:r>
              <a:rPr lang="en-US" altLang="zh-CN" sz="2400" kern="0" dirty="0">
                <a:latin typeface="宋体" panose="02010600030101010101" pitchFamily="2" charset="-122"/>
                <a:ea typeface="宋体" panose="02010600030101010101" pitchFamily="2" charset="-122"/>
              </a:rPr>
              <a:t>?</a:t>
            </a:r>
            <a:endParaRPr lang="zh-CN" altLang="en-US" sz="2400" kern="0" dirty="0">
              <a:latin typeface="宋体" panose="02010600030101010101" pitchFamily="2" charset="-122"/>
              <a:ea typeface="宋体" panose="02010600030101010101" pitchFamily="2" charset="-122"/>
            </a:endParaRPr>
          </a:p>
          <a:p>
            <a:pPr eaLnBrk="1" hangingPunct="1">
              <a:buFont typeface="Wingdings" pitchFamily="2" charset="2"/>
              <a:buNone/>
            </a:pPr>
            <a:endParaRPr lang="zh-CN" altLang="en-US" sz="2400" kern="0" dirty="0" smtClean="0">
              <a:latin typeface="宋体" panose="02010600030101010101" pitchFamily="2" charset="-122"/>
              <a:ea typeface="宋体" panose="02010600030101010101" pitchFamily="2" charset="-122"/>
            </a:endParaRPr>
          </a:p>
        </p:txBody>
      </p:sp>
      <p:sp>
        <p:nvSpPr>
          <p:cNvPr id="5" name="标题 1"/>
          <p:cNvSpPr>
            <a:spLocks/>
          </p:cNvSpPr>
          <p:nvPr/>
        </p:nvSpPr>
        <p:spPr bwMode="auto">
          <a:xfrm>
            <a:off x="6574291" y="23747"/>
            <a:ext cx="3915671" cy="52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2"/>
                </a:solidFill>
                <a:latin typeface="Times New Roman" panose="02020603050405020304" pitchFamily="18" charset="0"/>
                <a:ea typeface="宋体" panose="02010600030101010101" pitchFamily="2" charset="-122"/>
              </a:defRPr>
            </a:lvl1pPr>
            <a:lvl2pPr>
              <a:defRPr sz="3200">
                <a:solidFill>
                  <a:schemeClr val="tx2"/>
                </a:solidFill>
                <a:latin typeface="Times New Roman" panose="02020603050405020304" pitchFamily="18" charset="0"/>
                <a:ea typeface="宋体" panose="02010600030101010101" pitchFamily="2" charset="-122"/>
              </a:defRPr>
            </a:lvl2pPr>
            <a:lvl3pPr>
              <a:defRPr sz="3200">
                <a:solidFill>
                  <a:schemeClr val="tx2"/>
                </a:solidFill>
                <a:latin typeface="Times New Roman" panose="02020603050405020304" pitchFamily="18" charset="0"/>
                <a:ea typeface="宋体" panose="02010600030101010101" pitchFamily="2" charset="-122"/>
              </a:defRPr>
            </a:lvl3pPr>
            <a:lvl4pPr>
              <a:defRPr sz="3200">
                <a:solidFill>
                  <a:schemeClr val="tx2"/>
                </a:solidFill>
                <a:latin typeface="Times New Roman" panose="02020603050405020304" pitchFamily="18" charset="0"/>
                <a:ea typeface="宋体" panose="02010600030101010101" pitchFamily="2" charset="-122"/>
              </a:defRPr>
            </a:lvl4pPr>
            <a:lvl5pPr>
              <a:defRPr sz="32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9pPr>
          </a:lstStyle>
          <a:p>
            <a:pPr>
              <a:defRPr/>
            </a:pPr>
            <a:r>
              <a:rPr kumimoji="0" lang="zh-CN" altLang="zh-CN" sz="4000" b="1" dirty="0" smtClean="0">
                <a:solidFill>
                  <a:srgbClr val="000000"/>
                </a:solidFill>
                <a:cs typeface="Times New Roman" panose="02020603050405020304" pitchFamily="18" charset="0"/>
              </a:rPr>
              <a:t>拓</a:t>
            </a:r>
            <a:r>
              <a:rPr kumimoji="0" lang="en-US" altLang="zh-CN" sz="4000" b="1" dirty="0" smtClean="0">
                <a:solidFill>
                  <a:srgbClr val="000000"/>
                </a:solidFill>
                <a:cs typeface="Times New Roman" panose="02020603050405020304" pitchFamily="18" charset="0"/>
              </a:rPr>
              <a:t> </a:t>
            </a:r>
            <a:r>
              <a:rPr kumimoji="0" lang="zh-CN" altLang="zh-CN" sz="4000" b="1" dirty="0" smtClean="0">
                <a:solidFill>
                  <a:srgbClr val="000000"/>
                </a:solidFill>
                <a:cs typeface="Times New Roman" panose="02020603050405020304" pitchFamily="18" charset="0"/>
              </a:rPr>
              <a:t>展</a:t>
            </a:r>
            <a:endParaRPr lang="zh-CN" altLang="en-US" sz="4000" b="1" dirty="0">
              <a:solidFill>
                <a:schemeClr val="tx1"/>
              </a:solidFill>
              <a:latin typeface="Arial Rounded MT Bold" pitchFamily="34" charset="0"/>
              <a:ea typeface="楷体_GB2312" pitchFamily="49" charset="-122"/>
            </a:endParaRPr>
          </a:p>
        </p:txBody>
      </p:sp>
    </p:spTree>
    <p:extLst>
      <p:ext uri="{BB962C8B-B14F-4D97-AF65-F5344CB8AC3E}">
        <p14:creationId xmlns:p14="http://schemas.microsoft.com/office/powerpoint/2010/main" val="609082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9188"/>
                                        </p:tgtEl>
                                        <p:attrNameLst>
                                          <p:attrName>style.visibility</p:attrName>
                                        </p:attrNameLst>
                                      </p:cBhvr>
                                      <p:to>
                                        <p:strVal val="visible"/>
                                      </p:to>
                                    </p:set>
                                    <p:animEffect transition="in" filter="checkerboard(across)">
                                      <p:cBhvr>
                                        <p:cTn id="7" dur="500"/>
                                        <p:tgtEl>
                                          <p:spTgt spid="3491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116542" y="940265"/>
            <a:ext cx="7772401" cy="1362075"/>
          </a:xfrm>
        </p:spPr>
        <p:txBody>
          <a:bodyPr/>
          <a:lstStyle/>
          <a:p>
            <a:r>
              <a:rPr lang="zh-CN" altLang="en-US" sz="4000" b="0" dirty="0">
                <a:ea typeface="隶书" panose="02010509060101010101" pitchFamily="49" charset="-122"/>
              </a:rPr>
              <a:t>猴子和香蕉问题</a:t>
            </a:r>
          </a:p>
        </p:txBody>
      </p:sp>
      <p:sp>
        <p:nvSpPr>
          <p:cNvPr id="350211" name="Rectangle 3"/>
          <p:cNvSpPr>
            <a:spLocks noGrp="1" noChangeArrowheads="1"/>
          </p:cNvSpPr>
          <p:nvPr>
            <p:ph type="body" idx="1"/>
          </p:nvPr>
        </p:nvSpPr>
        <p:spPr>
          <a:xfrm>
            <a:off x="34787" y="667228"/>
            <a:ext cx="8847946" cy="4032448"/>
          </a:xfrm>
        </p:spPr>
        <p:txBody>
          <a:bodyPr>
            <a:normAutofit/>
          </a:bodyPr>
          <a:lstStyle/>
          <a:p>
            <a:pPr>
              <a:lnSpc>
                <a:spcPct val="110000"/>
              </a:lnSpc>
              <a:spcBef>
                <a:spcPts val="0"/>
              </a:spcBef>
            </a:pPr>
            <a:endParaRPr lang="en-US" altLang="zh-CN" sz="2400" b="1" dirty="0" smtClean="0">
              <a:solidFill>
                <a:schemeClr val="tx2"/>
              </a:solidFill>
              <a:latin typeface="幼圆" panose="02010509060101010101" pitchFamily="49" charset="-122"/>
              <a:ea typeface="幼圆" panose="02010509060101010101" pitchFamily="49" charset="-122"/>
            </a:endParaRPr>
          </a:p>
          <a:p>
            <a:pPr lvl="1">
              <a:lnSpc>
                <a:spcPct val="110000"/>
              </a:lnSpc>
              <a:spcBef>
                <a:spcPts val="0"/>
              </a:spcBef>
              <a:buClr>
                <a:schemeClr val="hlink"/>
              </a:buClr>
              <a:buFont typeface="Wingdings" panose="05000000000000000000" pitchFamily="2" charset="2"/>
              <a:buChar char="ü"/>
            </a:pPr>
            <a:r>
              <a:rPr lang="zh-CN" altLang="en-US" sz="2400" b="1" dirty="0" smtClean="0">
                <a:solidFill>
                  <a:schemeClr val="tx1"/>
                </a:solidFill>
                <a:latin typeface="Times New Roman" panose="02020603050405020304" pitchFamily="18" charset="0"/>
              </a:rPr>
              <a:t>状态空间表示：</a:t>
            </a:r>
            <a:r>
              <a:rPr lang="zh-CN" altLang="en-US" sz="2400" b="1" dirty="0" smtClean="0">
                <a:latin typeface="Times New Roman" panose="02020603050405020304" pitchFamily="18" charset="0"/>
              </a:rPr>
              <a:t>用</a:t>
            </a:r>
            <a:r>
              <a:rPr lang="zh-CN" altLang="en-US" sz="2400" b="1" dirty="0">
                <a:latin typeface="Times New Roman" panose="02020603050405020304" pitchFamily="18" charset="0"/>
              </a:rPr>
              <a:t>一个四元表列（</a:t>
            </a:r>
            <a:r>
              <a:rPr lang="en-US" altLang="zh-CN" sz="2400" b="1" dirty="0">
                <a:latin typeface="Times New Roman" panose="02020603050405020304" pitchFamily="18" charset="0"/>
              </a:rPr>
              <a:t>W</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Y</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z</a:t>
            </a:r>
            <a:r>
              <a:rPr lang="zh-CN" altLang="en-US" sz="2400" b="1" dirty="0">
                <a:latin typeface="Times New Roman" panose="02020603050405020304" pitchFamily="18" charset="0"/>
              </a:rPr>
              <a:t>）来表示这个问题状态</a:t>
            </a:r>
          </a:p>
          <a:p>
            <a:pPr lvl="2">
              <a:lnSpc>
                <a:spcPct val="110000"/>
              </a:lnSpc>
              <a:spcBef>
                <a:spcPts val="0"/>
              </a:spcBef>
              <a:buClr>
                <a:srgbClr val="5B2ABC"/>
              </a:buClr>
              <a:buFont typeface="Wingdings" panose="05000000000000000000" pitchFamily="2" charset="2"/>
              <a:buChar char="p"/>
            </a:pPr>
            <a:r>
              <a:rPr lang="en-US" altLang="zh-CN" sz="2400" b="1" dirty="0">
                <a:latin typeface="Times New Roman" panose="02020603050405020304" pitchFamily="18" charset="0"/>
              </a:rPr>
              <a:t> W</a:t>
            </a:r>
            <a:r>
              <a:rPr lang="zh-CN" altLang="en-US" sz="2400" b="1" dirty="0">
                <a:latin typeface="Times New Roman" panose="02020603050405020304" pitchFamily="18" charset="0"/>
              </a:rPr>
              <a:t>：猴子的水平位置；</a:t>
            </a:r>
          </a:p>
          <a:p>
            <a:pPr lvl="2">
              <a:lnSpc>
                <a:spcPct val="110000"/>
              </a:lnSpc>
              <a:spcBef>
                <a:spcPts val="0"/>
              </a:spcBef>
              <a:buClr>
                <a:srgbClr val="5B2ABC"/>
              </a:buClr>
              <a:buFont typeface="Wingdings" panose="05000000000000000000" pitchFamily="2" charset="2"/>
              <a:buChar char="p"/>
            </a:pPr>
            <a:r>
              <a:rPr lang="en-US" altLang="zh-CN" sz="2400" b="1" dirty="0">
                <a:latin typeface="Times New Roman" panose="02020603050405020304" pitchFamily="18" charset="0"/>
              </a:rPr>
              <a:t> x</a:t>
            </a:r>
            <a:r>
              <a:rPr lang="zh-CN" altLang="en-US" sz="2400" b="1" dirty="0">
                <a:latin typeface="Times New Roman" panose="02020603050405020304" pitchFamily="18" charset="0"/>
              </a:rPr>
              <a:t>： 当猴子在箱子顶上时取</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；否则取</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p>
          <a:p>
            <a:pPr lvl="2">
              <a:lnSpc>
                <a:spcPct val="110000"/>
              </a:lnSpc>
              <a:spcBef>
                <a:spcPts val="0"/>
              </a:spcBef>
              <a:buClr>
                <a:srgbClr val="5B2ABC"/>
              </a:buClr>
              <a:buFont typeface="Wingdings" panose="05000000000000000000" pitchFamily="2" charset="2"/>
              <a:buChar char="p"/>
            </a:pPr>
            <a:r>
              <a:rPr lang="en-US" altLang="zh-CN" sz="2400" b="1" dirty="0">
                <a:latin typeface="Times New Roman" panose="02020603050405020304" pitchFamily="18" charset="0"/>
              </a:rPr>
              <a:t> Y</a:t>
            </a:r>
            <a:r>
              <a:rPr lang="zh-CN" altLang="en-US" sz="2400" b="1" dirty="0">
                <a:latin typeface="Times New Roman" panose="02020603050405020304" pitchFamily="18" charset="0"/>
              </a:rPr>
              <a:t>： 箱子的水平位置；</a:t>
            </a:r>
          </a:p>
          <a:p>
            <a:pPr lvl="2">
              <a:lnSpc>
                <a:spcPct val="110000"/>
              </a:lnSpc>
              <a:spcBef>
                <a:spcPts val="0"/>
              </a:spcBef>
              <a:buClr>
                <a:srgbClr val="5B2ABC"/>
              </a:buClr>
              <a:buFont typeface="Wingdings" panose="05000000000000000000" pitchFamily="2" charset="2"/>
              <a:buChar char="p"/>
            </a:pPr>
            <a:r>
              <a:rPr lang="en-US" altLang="zh-CN" sz="2400" b="1" dirty="0">
                <a:latin typeface="Times New Roman" panose="02020603050405020304" pitchFamily="18" charset="0"/>
              </a:rPr>
              <a:t> z</a:t>
            </a:r>
            <a:r>
              <a:rPr lang="zh-CN" altLang="en-US" sz="2400" b="1" dirty="0">
                <a:latin typeface="Times New Roman" panose="02020603050405020304" pitchFamily="18" charset="0"/>
              </a:rPr>
              <a:t>： 当猴子摘到香蕉时取</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；否则取</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p>
          <a:p>
            <a:pPr lvl="2">
              <a:lnSpc>
                <a:spcPct val="110000"/>
              </a:lnSpc>
              <a:spcBef>
                <a:spcPts val="0"/>
              </a:spcBef>
              <a:buClr>
                <a:srgbClr val="5B2ABC"/>
              </a:buClr>
              <a:buFont typeface="Wingdings" panose="05000000000000000000" pitchFamily="2" charset="2"/>
              <a:buChar char="p"/>
            </a:pPr>
            <a:r>
              <a:rPr lang="zh-CN" altLang="en-US" sz="2400" b="1" dirty="0">
                <a:solidFill>
                  <a:srgbClr val="FF0000"/>
                </a:solidFill>
                <a:latin typeface="Times New Roman" panose="02020603050405020304" pitchFamily="18" charset="0"/>
              </a:rPr>
              <a:t> 初始状态为</a:t>
            </a:r>
            <a:r>
              <a:rPr lang="en-US" altLang="zh-CN" sz="2400" b="1" dirty="0">
                <a:solidFill>
                  <a:srgbClr val="FF0000"/>
                </a:solidFill>
                <a:latin typeface="Times New Roman" panose="02020603050405020304" pitchFamily="18" charset="0"/>
              </a:rPr>
              <a:t>(a,0,b,0) </a:t>
            </a:r>
            <a:r>
              <a:rPr lang="zh-CN" altLang="en-US" sz="2400" b="1" dirty="0">
                <a:solidFill>
                  <a:srgbClr val="FF0000"/>
                </a:solidFill>
                <a:latin typeface="Times New Roman" panose="02020603050405020304" pitchFamily="18" charset="0"/>
              </a:rPr>
              <a:t>，目标状态为</a:t>
            </a:r>
            <a:r>
              <a:rPr lang="en-US" altLang="zh-CN" sz="2400" b="1" dirty="0">
                <a:solidFill>
                  <a:srgbClr val="FF0000"/>
                </a:solidFill>
                <a:latin typeface="Times New Roman" panose="02020603050405020304" pitchFamily="18" charset="0"/>
              </a:rPr>
              <a:t>(c,1,c,1)</a:t>
            </a: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t="13882"/>
          <a:stretch>
            <a:fillRect/>
          </a:stretch>
        </p:blipFill>
        <p:spPr bwMode="auto">
          <a:xfrm>
            <a:off x="5630010" y="4699676"/>
            <a:ext cx="3334479" cy="188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fade">
                                      <p:cBhvr>
                                        <p:cTn id="12" dur="1000"/>
                                        <p:tgtEl>
                                          <p:spTgt spid="350211">
                                            <p:txEl>
                                              <p:pRg st="1" end="1"/>
                                            </p:txEl>
                                          </p:spTgt>
                                        </p:tgtEl>
                                      </p:cBhvr>
                                    </p:animEffect>
                                    <p:anim calcmode="lin" valueType="num">
                                      <p:cBhvr>
                                        <p:cTn id="13" dur="1000" fill="hold"/>
                                        <p:tgtEl>
                                          <p:spTgt spid="3502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502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Effect transition="in" filter="fade">
                                      <p:cBhvr>
                                        <p:cTn id="19" dur="1000"/>
                                        <p:tgtEl>
                                          <p:spTgt spid="350211">
                                            <p:txEl>
                                              <p:pRg st="2" end="2"/>
                                            </p:txEl>
                                          </p:spTgt>
                                        </p:tgtEl>
                                      </p:cBhvr>
                                    </p:animEffect>
                                    <p:anim calcmode="lin" valueType="num">
                                      <p:cBhvr>
                                        <p:cTn id="20" dur="1000" fill="hold"/>
                                        <p:tgtEl>
                                          <p:spTgt spid="3502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502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50211">
                                            <p:txEl>
                                              <p:pRg st="3" end="3"/>
                                            </p:txEl>
                                          </p:spTgt>
                                        </p:tgtEl>
                                        <p:attrNameLst>
                                          <p:attrName>style.visibility</p:attrName>
                                        </p:attrNameLst>
                                      </p:cBhvr>
                                      <p:to>
                                        <p:strVal val="visible"/>
                                      </p:to>
                                    </p:set>
                                    <p:animEffect transition="in" filter="fade">
                                      <p:cBhvr>
                                        <p:cTn id="26" dur="1000"/>
                                        <p:tgtEl>
                                          <p:spTgt spid="350211">
                                            <p:txEl>
                                              <p:pRg st="3" end="3"/>
                                            </p:txEl>
                                          </p:spTgt>
                                        </p:tgtEl>
                                      </p:cBhvr>
                                    </p:animEffect>
                                    <p:anim calcmode="lin" valueType="num">
                                      <p:cBhvr>
                                        <p:cTn id="27" dur="1000" fill="hold"/>
                                        <p:tgtEl>
                                          <p:spTgt spid="35021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502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50211">
                                            <p:txEl>
                                              <p:pRg st="4" end="4"/>
                                            </p:txEl>
                                          </p:spTgt>
                                        </p:tgtEl>
                                        <p:attrNameLst>
                                          <p:attrName>style.visibility</p:attrName>
                                        </p:attrNameLst>
                                      </p:cBhvr>
                                      <p:to>
                                        <p:strVal val="visible"/>
                                      </p:to>
                                    </p:set>
                                    <p:animEffect transition="in" filter="fade">
                                      <p:cBhvr>
                                        <p:cTn id="33" dur="1000"/>
                                        <p:tgtEl>
                                          <p:spTgt spid="350211">
                                            <p:txEl>
                                              <p:pRg st="4" end="4"/>
                                            </p:txEl>
                                          </p:spTgt>
                                        </p:tgtEl>
                                      </p:cBhvr>
                                    </p:animEffect>
                                    <p:anim calcmode="lin" valueType="num">
                                      <p:cBhvr>
                                        <p:cTn id="34" dur="1000" fill="hold"/>
                                        <p:tgtEl>
                                          <p:spTgt spid="35021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502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50211">
                                            <p:txEl>
                                              <p:pRg st="5" end="5"/>
                                            </p:txEl>
                                          </p:spTgt>
                                        </p:tgtEl>
                                        <p:attrNameLst>
                                          <p:attrName>style.visibility</p:attrName>
                                        </p:attrNameLst>
                                      </p:cBhvr>
                                      <p:to>
                                        <p:strVal val="visible"/>
                                      </p:to>
                                    </p:set>
                                    <p:animEffect transition="in" filter="fade">
                                      <p:cBhvr>
                                        <p:cTn id="40" dur="1000"/>
                                        <p:tgtEl>
                                          <p:spTgt spid="350211">
                                            <p:txEl>
                                              <p:pRg st="5" end="5"/>
                                            </p:txEl>
                                          </p:spTgt>
                                        </p:tgtEl>
                                      </p:cBhvr>
                                    </p:animEffect>
                                    <p:anim calcmode="lin" valueType="num">
                                      <p:cBhvr>
                                        <p:cTn id="41" dur="1000" fill="hold"/>
                                        <p:tgtEl>
                                          <p:spTgt spid="350211">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502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50211">
                                            <p:txEl>
                                              <p:pRg st="6" end="6"/>
                                            </p:txEl>
                                          </p:spTgt>
                                        </p:tgtEl>
                                        <p:attrNameLst>
                                          <p:attrName>style.visibility</p:attrName>
                                        </p:attrNameLst>
                                      </p:cBhvr>
                                      <p:to>
                                        <p:strVal val="visible"/>
                                      </p:to>
                                    </p:set>
                                    <p:animEffect transition="in" filter="fade">
                                      <p:cBhvr>
                                        <p:cTn id="47" dur="1000"/>
                                        <p:tgtEl>
                                          <p:spTgt spid="350211">
                                            <p:txEl>
                                              <p:pRg st="6" end="6"/>
                                            </p:txEl>
                                          </p:spTgt>
                                        </p:tgtEl>
                                      </p:cBhvr>
                                    </p:animEffect>
                                    <p:anim calcmode="lin" valueType="num">
                                      <p:cBhvr>
                                        <p:cTn id="48" dur="1000" fill="hold"/>
                                        <p:tgtEl>
                                          <p:spTgt spid="350211">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502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75767" y="620688"/>
            <a:ext cx="9324528" cy="5904656"/>
          </a:xfrm>
        </p:spPr>
        <p:txBody>
          <a:bodyPr>
            <a:normAutofit/>
          </a:bodyPr>
          <a:lstStyle/>
          <a:p>
            <a:pPr>
              <a:lnSpc>
                <a:spcPct val="160000"/>
              </a:lnSpc>
              <a:spcBef>
                <a:spcPts val="0"/>
              </a:spcBef>
              <a:buClr>
                <a:schemeClr val="hlink"/>
              </a:buClr>
              <a:buFont typeface="Wingdings" panose="05000000000000000000" pitchFamily="2" charset="2"/>
              <a:buChar char="ü"/>
            </a:pPr>
            <a:r>
              <a:rPr lang="zh-CN" altLang="en-US" sz="2400" b="1" dirty="0">
                <a:solidFill>
                  <a:schemeClr val="tx1"/>
                </a:solidFill>
                <a:latin typeface="Times New Roman" panose="02020603050405020304" pitchFamily="18" charset="0"/>
              </a:rPr>
              <a:t>操作（算符）：</a:t>
            </a:r>
            <a:endParaRPr lang="en-US" altLang="zh-CN" sz="2400" b="1" dirty="0">
              <a:solidFill>
                <a:schemeClr val="tx1"/>
              </a:solidFill>
              <a:latin typeface="Times New Roman" panose="02020603050405020304" pitchFamily="18" charset="0"/>
            </a:endParaRPr>
          </a:p>
          <a:p>
            <a:pPr marL="343037" lvl="2">
              <a:lnSpc>
                <a:spcPct val="160000"/>
              </a:lnSpc>
              <a:spcBef>
                <a:spcPts val="0"/>
              </a:spcBef>
              <a:buClr>
                <a:srgbClr val="5B2ABC"/>
              </a:buClr>
              <a:buFont typeface="Wingdings" panose="05000000000000000000" pitchFamily="2" charset="2"/>
              <a:buChar char="p"/>
            </a:pPr>
            <a:r>
              <a:rPr lang="en-US" altLang="zh-CN" sz="2150" b="1" dirty="0" err="1">
                <a:latin typeface="Times New Roman" panose="02020603050405020304" pitchFamily="18" charset="0"/>
              </a:rPr>
              <a:t>goto</a:t>
            </a:r>
            <a:r>
              <a:rPr lang="en-US" altLang="zh-CN" sz="2150" b="1" dirty="0">
                <a:latin typeface="Times New Roman" panose="02020603050405020304" pitchFamily="18" charset="0"/>
              </a:rPr>
              <a:t>(U)</a:t>
            </a:r>
            <a:r>
              <a:rPr lang="zh-CN" altLang="en-US" sz="2150" b="1" dirty="0">
                <a:latin typeface="Times New Roman" panose="02020603050405020304" pitchFamily="18" charset="0"/>
              </a:rPr>
              <a:t>表示猴子走到水平位置</a:t>
            </a:r>
            <a:r>
              <a:rPr lang="en-US" altLang="zh-CN" sz="2150" b="1" dirty="0" smtClean="0">
                <a:latin typeface="Times New Roman" panose="02020603050405020304" pitchFamily="18" charset="0"/>
              </a:rPr>
              <a:t>U</a:t>
            </a:r>
            <a:r>
              <a:rPr lang="zh-CN" altLang="en-US" sz="2150" b="1" dirty="0" smtClean="0">
                <a:latin typeface="Times New Roman" panose="02020603050405020304" pitchFamily="18" charset="0"/>
              </a:rPr>
              <a:t>，</a:t>
            </a:r>
            <a:r>
              <a:rPr lang="en-US" altLang="zh-CN" sz="2150" b="1" dirty="0" smtClean="0">
                <a:latin typeface="Times New Roman" panose="02020603050405020304" pitchFamily="18" charset="0"/>
              </a:rPr>
              <a:t> </a:t>
            </a:r>
            <a:r>
              <a:rPr lang="zh-CN" altLang="en-US" sz="2150" b="1" dirty="0" smtClean="0">
                <a:latin typeface="Times New Roman" panose="02020603050405020304" pitchFamily="18" charset="0"/>
              </a:rPr>
              <a:t>即有</a:t>
            </a:r>
            <a:endParaRPr lang="en-US" altLang="zh-CN" sz="2150" b="1" dirty="0" smtClean="0">
              <a:latin typeface="Times New Roman" panose="02020603050405020304" pitchFamily="18" charset="0"/>
            </a:endParaRPr>
          </a:p>
          <a:p>
            <a:pPr marL="0" lvl="1">
              <a:lnSpc>
                <a:spcPct val="160000"/>
              </a:lnSpc>
              <a:spcBef>
                <a:spcPts val="0"/>
              </a:spcBef>
              <a:buClr>
                <a:srgbClr val="5B2ABC"/>
              </a:buClr>
              <a:buFont typeface="Wingdings" panose="05000000000000000000" pitchFamily="2" charset="2"/>
              <a:buChar char="p"/>
            </a:pPr>
            <a:endParaRPr lang="en-US" altLang="zh-CN" sz="2301" b="1" dirty="0" smtClean="0">
              <a:latin typeface="Times New Roman" panose="02020603050405020304" pitchFamily="18" charset="0"/>
            </a:endParaRPr>
          </a:p>
          <a:p>
            <a:pPr lvl="1">
              <a:lnSpc>
                <a:spcPct val="160000"/>
              </a:lnSpc>
              <a:spcBef>
                <a:spcPts val="0"/>
              </a:spcBef>
              <a:buClr>
                <a:srgbClr val="5B2ABC"/>
              </a:buClr>
              <a:buFont typeface="Wingdings" panose="05000000000000000000" pitchFamily="2" charset="2"/>
              <a:buChar char="p"/>
            </a:pPr>
            <a:r>
              <a:rPr lang="en-US" altLang="zh-CN" sz="2151" b="1" dirty="0" err="1" smtClean="0">
                <a:latin typeface="Times New Roman" panose="02020603050405020304" pitchFamily="18" charset="0"/>
              </a:rPr>
              <a:t>pushbox</a:t>
            </a:r>
            <a:r>
              <a:rPr lang="en-US" altLang="zh-CN" sz="2151" b="1" dirty="0" smtClean="0">
                <a:latin typeface="Times New Roman" panose="02020603050405020304" pitchFamily="18" charset="0"/>
              </a:rPr>
              <a:t>(V</a:t>
            </a:r>
            <a:r>
              <a:rPr lang="en-US" altLang="zh-CN" sz="2151" b="1" dirty="0">
                <a:latin typeface="Times New Roman" panose="02020603050405020304" pitchFamily="18" charset="0"/>
              </a:rPr>
              <a:t>)</a:t>
            </a:r>
            <a:r>
              <a:rPr lang="zh-CN" altLang="en-US" sz="2151" b="1" dirty="0">
                <a:latin typeface="Times New Roman" panose="02020603050405020304" pitchFamily="18" charset="0"/>
              </a:rPr>
              <a:t>猴子把箱子推到水平位置</a:t>
            </a:r>
            <a:r>
              <a:rPr lang="en-US" altLang="zh-CN" sz="2151" b="1" dirty="0" smtClean="0">
                <a:latin typeface="Times New Roman" panose="02020603050405020304" pitchFamily="18" charset="0"/>
              </a:rPr>
              <a:t>V</a:t>
            </a:r>
            <a:r>
              <a:rPr lang="zh-CN" altLang="en-US" sz="2151" b="1" dirty="0" smtClean="0">
                <a:latin typeface="Times New Roman" panose="02020603050405020304" pitchFamily="18" charset="0"/>
              </a:rPr>
              <a:t>，即有</a:t>
            </a:r>
            <a:endParaRPr lang="en-US" altLang="zh-CN" sz="2151" b="1" dirty="0">
              <a:latin typeface="Times New Roman" panose="02020603050405020304" pitchFamily="18" charset="0"/>
            </a:endParaRPr>
          </a:p>
          <a:p>
            <a:pPr>
              <a:lnSpc>
                <a:spcPct val="160000"/>
              </a:lnSpc>
              <a:spcBef>
                <a:spcPts val="0"/>
              </a:spcBef>
              <a:buClr>
                <a:srgbClr val="5B2ABC"/>
              </a:buClr>
            </a:pPr>
            <a:r>
              <a:rPr lang="zh-CN" altLang="en-US" sz="2301" b="1" dirty="0">
                <a:latin typeface="Times New Roman" panose="02020603050405020304" pitchFamily="18" charset="0"/>
              </a:rPr>
              <a:t> </a:t>
            </a:r>
            <a:r>
              <a:rPr lang="zh-CN" altLang="en-US" sz="2301" b="1" dirty="0" smtClean="0">
                <a:latin typeface="Times New Roman" panose="02020603050405020304" pitchFamily="18" charset="0"/>
              </a:rPr>
              <a:t>                                                                                                猴</a:t>
            </a:r>
            <a:r>
              <a:rPr lang="zh-CN" altLang="en-US" sz="2301" b="1" dirty="0">
                <a:latin typeface="Times New Roman" panose="02020603050405020304" pitchFamily="18" charset="0"/>
              </a:rPr>
              <a:t>与箱同位置</a:t>
            </a:r>
            <a:endParaRPr lang="en-US" altLang="zh-CN" sz="2301" b="1" dirty="0">
              <a:latin typeface="Times New Roman" panose="02020603050405020304" pitchFamily="18" charset="0"/>
            </a:endParaRPr>
          </a:p>
          <a:p>
            <a:pPr lvl="1">
              <a:lnSpc>
                <a:spcPct val="160000"/>
              </a:lnSpc>
              <a:spcBef>
                <a:spcPts val="0"/>
              </a:spcBef>
              <a:buClr>
                <a:srgbClr val="5B2ABC"/>
              </a:buClr>
              <a:buFont typeface="Wingdings" panose="05000000000000000000" pitchFamily="2" charset="2"/>
              <a:buChar char="p"/>
            </a:pPr>
            <a:r>
              <a:rPr lang="en-US" altLang="zh-CN" sz="2151" b="1" dirty="0" err="1">
                <a:latin typeface="Times New Roman" panose="02020603050405020304" pitchFamily="18" charset="0"/>
              </a:rPr>
              <a:t>climbbox</a:t>
            </a:r>
            <a:r>
              <a:rPr lang="zh-CN" altLang="en-US" sz="2151" b="1" dirty="0">
                <a:latin typeface="Times New Roman" panose="02020603050405020304" pitchFamily="18" charset="0"/>
              </a:rPr>
              <a:t>猴子爬上箱</a:t>
            </a:r>
            <a:r>
              <a:rPr lang="zh-CN" altLang="en-US" sz="2151" b="1" dirty="0" smtClean="0">
                <a:latin typeface="Times New Roman" panose="02020603050405020304" pitchFamily="18" charset="0"/>
              </a:rPr>
              <a:t>顶</a:t>
            </a:r>
            <a:r>
              <a:rPr lang="zh-CN" altLang="en-US" sz="2151" b="1" dirty="0">
                <a:latin typeface="Times New Roman" panose="02020603050405020304" pitchFamily="18" charset="0"/>
              </a:rPr>
              <a:t>，即有</a:t>
            </a:r>
            <a:endParaRPr lang="en-US" altLang="zh-CN" sz="2151" b="1" dirty="0" smtClean="0">
              <a:latin typeface="Times New Roman" panose="02020603050405020304" pitchFamily="18" charset="0"/>
            </a:endParaRPr>
          </a:p>
          <a:p>
            <a:pPr>
              <a:lnSpc>
                <a:spcPct val="160000"/>
              </a:lnSpc>
              <a:spcBef>
                <a:spcPts val="0"/>
              </a:spcBef>
              <a:buClr>
                <a:srgbClr val="5B2ABC"/>
              </a:buClr>
            </a:pPr>
            <a:r>
              <a:rPr lang="zh-CN" altLang="en-US" sz="2301" b="1" dirty="0" smtClean="0">
                <a:latin typeface="Times New Roman" panose="02020603050405020304" pitchFamily="18" charset="0"/>
              </a:rPr>
              <a:t>                                                                                                 猴子不在箱子上</a:t>
            </a:r>
            <a:endParaRPr lang="en-US" altLang="zh-CN" sz="2301" b="1" dirty="0" smtClean="0">
              <a:latin typeface="Times New Roman" panose="02020603050405020304" pitchFamily="18" charset="0"/>
            </a:endParaRPr>
          </a:p>
          <a:p>
            <a:pPr lvl="1">
              <a:lnSpc>
                <a:spcPct val="160000"/>
              </a:lnSpc>
              <a:spcBef>
                <a:spcPts val="0"/>
              </a:spcBef>
              <a:buClr>
                <a:srgbClr val="5B2ABC"/>
              </a:buClr>
              <a:buFont typeface="Wingdings" panose="05000000000000000000" pitchFamily="2" charset="2"/>
              <a:buChar char="p"/>
            </a:pPr>
            <a:r>
              <a:rPr lang="en-US" altLang="zh-CN" sz="2151" b="1" dirty="0" smtClean="0">
                <a:latin typeface="Times New Roman" panose="02020603050405020304" pitchFamily="18" charset="0"/>
              </a:rPr>
              <a:t>grasp</a:t>
            </a:r>
            <a:r>
              <a:rPr lang="zh-CN" altLang="en-US" sz="2151" b="1" dirty="0">
                <a:latin typeface="Times New Roman" panose="02020603050405020304" pitchFamily="18" charset="0"/>
              </a:rPr>
              <a:t>猴子摘到</a:t>
            </a:r>
            <a:r>
              <a:rPr lang="zh-CN" altLang="en-US" sz="2151" b="1" dirty="0" smtClean="0">
                <a:latin typeface="Times New Roman" panose="02020603050405020304" pitchFamily="18" charset="0"/>
              </a:rPr>
              <a:t>香蕉</a:t>
            </a:r>
            <a:r>
              <a:rPr lang="zh-CN" altLang="en-US" sz="2151" b="1" dirty="0">
                <a:latin typeface="Times New Roman" panose="02020603050405020304" pitchFamily="18" charset="0"/>
              </a:rPr>
              <a:t>，即有</a:t>
            </a:r>
            <a:endParaRPr lang="zh-CN" altLang="en-US" sz="2151" b="1" dirty="0">
              <a:solidFill>
                <a:schemeClr val="tx2"/>
              </a:solidFill>
              <a:latin typeface="Times New Roman" panose="02020603050405020304" pitchFamily="18" charset="0"/>
            </a:endParaRPr>
          </a:p>
          <a:p>
            <a:pPr>
              <a:lnSpc>
                <a:spcPct val="160000"/>
              </a:lnSpc>
              <a:spcBef>
                <a:spcPts val="0"/>
              </a:spcBef>
            </a:pPr>
            <a:r>
              <a:rPr lang="zh-CN" altLang="en-US" sz="2301" b="1" dirty="0" smtClean="0">
                <a:latin typeface="Times New Roman" panose="02020603050405020304" pitchFamily="18" charset="0"/>
              </a:rPr>
              <a:t>                                                                            </a:t>
            </a:r>
            <a:endParaRPr lang="en-US" altLang="zh-CN" sz="2301" b="1" dirty="0" smtClean="0">
              <a:latin typeface="Times New Roman" panose="02020603050405020304" pitchFamily="18" charset="0"/>
            </a:endParaRPr>
          </a:p>
          <a:p>
            <a:pPr>
              <a:lnSpc>
                <a:spcPct val="160000"/>
              </a:lnSpc>
              <a:spcBef>
                <a:spcPts val="0"/>
              </a:spcBef>
            </a:pPr>
            <a:r>
              <a:rPr lang="zh-CN" altLang="en-US" sz="2301" b="1" dirty="0" smtClean="0">
                <a:latin typeface="Times New Roman" panose="02020603050405020304" pitchFamily="18" charset="0"/>
              </a:rPr>
              <a:t>                                      猴</a:t>
            </a:r>
            <a:r>
              <a:rPr lang="zh-CN" altLang="en-US" sz="2301" b="1" dirty="0">
                <a:latin typeface="Times New Roman" panose="02020603050405020304" pitchFamily="18" charset="0"/>
              </a:rPr>
              <a:t>和箱在</a:t>
            </a:r>
            <a:r>
              <a:rPr lang="en-US" altLang="zh-CN" sz="2301" b="1" dirty="0">
                <a:latin typeface="Times New Roman" panose="02020603050405020304" pitchFamily="18" charset="0"/>
              </a:rPr>
              <a:t>c</a:t>
            </a:r>
            <a:r>
              <a:rPr lang="zh-CN" altLang="en-US" sz="2301" b="1" dirty="0" smtClean="0">
                <a:latin typeface="Times New Roman" panose="02020603050405020304" pitchFamily="18" charset="0"/>
              </a:rPr>
              <a:t>处，猴子在箱子上，猴子没摘到香蕉</a:t>
            </a:r>
            <a:endParaRPr lang="zh-CN" altLang="en-US" sz="2301" b="1" dirty="0">
              <a:latin typeface="Times New Roman" panose="02020603050405020304" pitchFamily="18" charset="0"/>
            </a:endParaRPr>
          </a:p>
        </p:txBody>
      </p:sp>
      <p:graphicFrame>
        <p:nvGraphicFramePr>
          <p:cNvPr id="4" name="对象 1"/>
          <p:cNvGraphicFramePr>
            <a:graphicFrameLocks noChangeAspect="1"/>
          </p:cNvGraphicFramePr>
          <p:nvPr>
            <p:extLst>
              <p:ext uri="{D42A27DB-BD31-4B8C-83A1-F6EECF244321}">
                <p14:modId xmlns:p14="http://schemas.microsoft.com/office/powerpoint/2010/main" val="2615988535"/>
              </p:ext>
            </p:extLst>
          </p:nvPr>
        </p:nvGraphicFramePr>
        <p:xfrm>
          <a:off x="1420297" y="2042366"/>
          <a:ext cx="4655987" cy="604310"/>
        </p:xfrm>
        <a:graphic>
          <a:graphicData uri="http://schemas.openxmlformats.org/presentationml/2006/ole">
            <mc:AlternateContent xmlns:mc="http://schemas.openxmlformats.org/markup-compatibility/2006">
              <mc:Choice xmlns:v="urn:schemas-microsoft-com:vml" Requires="v">
                <p:oleObj spid="_x0000_s2642" name="公式" r:id="rId4" imgW="2234880" imgH="304560" progId="Equation.3">
                  <p:embed/>
                </p:oleObj>
              </mc:Choice>
              <mc:Fallback>
                <p:oleObj name="公式" r:id="rId4" imgW="2234880" imgH="304560" progId="Equation.3">
                  <p:embed/>
                  <p:pic>
                    <p:nvPicPr>
                      <p:cNvPr id="0" name=""/>
                      <p:cNvPicPr>
                        <a:picLocks noChangeAspect="1" noChangeArrowheads="1"/>
                      </p:cNvPicPr>
                      <p:nvPr/>
                    </p:nvPicPr>
                    <p:blipFill>
                      <a:blip r:embed="rId5"/>
                      <a:srcRect/>
                      <a:stretch>
                        <a:fillRect/>
                      </a:stretch>
                    </p:blipFill>
                    <p:spPr bwMode="auto">
                      <a:xfrm>
                        <a:off x="1420297" y="2042366"/>
                        <a:ext cx="4655987" cy="604310"/>
                      </a:xfrm>
                      <a:prstGeom prst="rect">
                        <a:avLst/>
                      </a:prstGeom>
                      <a:noFill/>
                      <a:ln>
                        <a:noFill/>
                      </a:ln>
                      <a:effectLst/>
                    </p:spPr>
                  </p:pic>
                </p:oleObj>
              </mc:Fallback>
            </mc:AlternateContent>
          </a:graphicData>
        </a:graphic>
      </p:graphicFrame>
      <p:graphicFrame>
        <p:nvGraphicFramePr>
          <p:cNvPr id="5" name="对象 2"/>
          <p:cNvGraphicFramePr>
            <a:graphicFrameLocks noChangeAspect="1"/>
          </p:cNvGraphicFramePr>
          <p:nvPr>
            <p:extLst>
              <p:ext uri="{D42A27DB-BD31-4B8C-83A1-F6EECF244321}">
                <p14:modId xmlns:p14="http://schemas.microsoft.com/office/powerpoint/2010/main" val="2147608728"/>
              </p:ext>
            </p:extLst>
          </p:nvPr>
        </p:nvGraphicFramePr>
        <p:xfrm>
          <a:off x="1440819" y="3099492"/>
          <a:ext cx="5589829" cy="657939"/>
        </p:xfrm>
        <a:graphic>
          <a:graphicData uri="http://schemas.openxmlformats.org/presentationml/2006/ole">
            <mc:AlternateContent xmlns:mc="http://schemas.openxmlformats.org/markup-compatibility/2006">
              <mc:Choice xmlns:v="urn:schemas-microsoft-com:vml" Requires="v">
                <p:oleObj spid="_x0000_s2643" name="公式" r:id="rId6" imgW="2438280" imgH="304560" progId="Equation.3">
                  <p:embed/>
                </p:oleObj>
              </mc:Choice>
              <mc:Fallback>
                <p:oleObj name="公式" r:id="rId6" imgW="2438280" imgH="304560" progId="Equation.3">
                  <p:embed/>
                  <p:pic>
                    <p:nvPicPr>
                      <p:cNvPr id="0" name=""/>
                      <p:cNvPicPr>
                        <a:picLocks noChangeAspect="1" noChangeArrowheads="1"/>
                      </p:cNvPicPr>
                      <p:nvPr/>
                    </p:nvPicPr>
                    <p:blipFill>
                      <a:blip r:embed="rId7"/>
                      <a:srcRect/>
                      <a:stretch>
                        <a:fillRect/>
                      </a:stretch>
                    </p:blipFill>
                    <p:spPr bwMode="auto">
                      <a:xfrm>
                        <a:off x="1440819" y="3099492"/>
                        <a:ext cx="5589829" cy="657939"/>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18022785"/>
              </p:ext>
            </p:extLst>
          </p:nvPr>
        </p:nvGraphicFramePr>
        <p:xfrm>
          <a:off x="1441311" y="4158165"/>
          <a:ext cx="5472609" cy="642175"/>
        </p:xfrm>
        <a:graphic>
          <a:graphicData uri="http://schemas.openxmlformats.org/presentationml/2006/ole">
            <mc:AlternateContent xmlns:mc="http://schemas.openxmlformats.org/markup-compatibility/2006">
              <mc:Choice xmlns:v="urn:schemas-microsoft-com:vml" Requires="v">
                <p:oleObj spid="_x0000_s2644" name="公式" r:id="rId8" imgW="2425680" imgH="304560" progId="Equation.3">
                  <p:embed/>
                </p:oleObj>
              </mc:Choice>
              <mc:Fallback>
                <p:oleObj name="公式" r:id="rId8" imgW="2425680" imgH="304560" progId="Equation.3">
                  <p:embed/>
                  <p:pic>
                    <p:nvPicPr>
                      <p:cNvPr id="0" name=""/>
                      <p:cNvPicPr>
                        <a:picLocks noChangeAspect="1" noChangeArrowheads="1"/>
                      </p:cNvPicPr>
                      <p:nvPr/>
                    </p:nvPicPr>
                    <p:blipFill>
                      <a:blip r:embed="rId9"/>
                      <a:srcRect/>
                      <a:stretch>
                        <a:fillRect/>
                      </a:stretch>
                    </p:blipFill>
                    <p:spPr bwMode="auto">
                      <a:xfrm>
                        <a:off x="1441311" y="4158165"/>
                        <a:ext cx="5472609" cy="642175"/>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62876632"/>
              </p:ext>
            </p:extLst>
          </p:nvPr>
        </p:nvGraphicFramePr>
        <p:xfrm>
          <a:off x="1695935" y="5246156"/>
          <a:ext cx="4604257" cy="683421"/>
        </p:xfrm>
        <a:graphic>
          <a:graphicData uri="http://schemas.openxmlformats.org/presentationml/2006/ole">
            <mc:AlternateContent xmlns:mc="http://schemas.openxmlformats.org/markup-compatibility/2006">
              <mc:Choice xmlns:v="urn:schemas-microsoft-com:vml" Requires="v">
                <p:oleObj spid="_x0000_s2645" name="公式" r:id="rId10" imgW="1841400" imgH="304560" progId="Equation.3">
                  <p:embed/>
                </p:oleObj>
              </mc:Choice>
              <mc:Fallback>
                <p:oleObj name="公式" r:id="rId10" imgW="1841400" imgH="304560" progId="Equation.3">
                  <p:embed/>
                  <p:pic>
                    <p:nvPicPr>
                      <p:cNvPr id="0" name=""/>
                      <p:cNvPicPr>
                        <a:picLocks noChangeAspect="1" noChangeArrowheads="1"/>
                      </p:cNvPicPr>
                      <p:nvPr/>
                    </p:nvPicPr>
                    <p:blipFill>
                      <a:blip r:embed="rId11"/>
                      <a:srcRect/>
                      <a:stretch>
                        <a:fillRect/>
                      </a:stretch>
                    </p:blipFill>
                    <p:spPr bwMode="auto">
                      <a:xfrm>
                        <a:off x="1695935" y="5246156"/>
                        <a:ext cx="4604257" cy="68342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8308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barn(inVertical)">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arn(inVertical)">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barn(inVertical)">
                                      <p:cBhvr>
                                        <p:cTn id="63" dur="500"/>
                                        <p:tgtEl>
                                          <p:spTgt spid="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barn(inVertical)">
                                      <p:cBhvr>
                                        <p:cTn id="6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764704"/>
            <a:ext cx="7848872" cy="3847207"/>
          </a:xfrm>
          <a:prstGeom prst="rect">
            <a:avLst/>
          </a:prstGeom>
        </p:spPr>
        <p:txBody>
          <a:bodyPr wrap="square">
            <a:spAutoFit/>
          </a:bodyPr>
          <a:lstStyle/>
          <a:p>
            <a:pPr>
              <a:spcBef>
                <a:spcPts val="600"/>
              </a:spcBef>
              <a:spcAft>
                <a:spcPts val="600"/>
              </a:spcAft>
            </a:pPr>
            <a:r>
              <a:rPr lang="zh-CN" altLang="en-US" sz="2800" b="1" kern="0" dirty="0">
                <a:solidFill>
                  <a:prstClr val="black"/>
                </a:solidFill>
                <a:latin typeface="Times New Roman" panose="02020603050405020304" pitchFamily="18" charset="0"/>
                <a:ea typeface="楷体_GB2312"/>
                <a:cs typeface="Times New Roman" panose="02020603050405020304" pitchFamily="18" charset="0"/>
              </a:rPr>
              <a:t>问题求解是人工智能的核心问题之一，是从人工智能初期的智力难题、棋类游戏等问题的研究中开始形成和发展起来的一大类技术，</a:t>
            </a:r>
            <a:r>
              <a:rPr lang="zh-CN" altLang="en-US" sz="2800" b="1" dirty="0">
                <a:solidFill>
                  <a:srgbClr val="1F497D"/>
                </a:solidFill>
                <a:latin typeface="Times New Roman" panose="02020603050405020304" pitchFamily="18" charset="0"/>
                <a:ea typeface="楷体_GB2312"/>
                <a:cs typeface="Times New Roman" panose="02020603050405020304" pitchFamily="18" charset="0"/>
              </a:rPr>
              <a:t>问题求解技术主要是两个方面：</a:t>
            </a:r>
          </a:p>
          <a:p>
            <a:pPr lvl="1">
              <a:spcBef>
                <a:spcPts val="600"/>
              </a:spcBef>
              <a:spcAft>
                <a:spcPts val="600"/>
              </a:spcAft>
              <a:buClr>
                <a:srgbClr val="0000FF"/>
              </a:buClr>
              <a:buFont typeface="Wingdings" panose="05000000000000000000" pitchFamily="2" charset="2"/>
              <a:buChar char="ü"/>
            </a:pPr>
            <a:r>
              <a:rPr lang="zh-CN" altLang="en-US" sz="2800" b="1" dirty="0">
                <a:solidFill>
                  <a:srgbClr val="FF0000"/>
                </a:solidFill>
                <a:latin typeface="Times New Roman" panose="02020603050405020304" pitchFamily="18" charset="0"/>
                <a:ea typeface="楷体_GB2312"/>
                <a:cs typeface="Times New Roman" panose="02020603050405020304" pitchFamily="18" charset="0"/>
              </a:rPr>
              <a:t>问题的</a:t>
            </a:r>
            <a:r>
              <a:rPr lang="zh-CN" altLang="en-US" sz="2800" b="1" dirty="0" smtClean="0">
                <a:solidFill>
                  <a:srgbClr val="FF0000"/>
                </a:solidFill>
                <a:latin typeface="Times New Roman" panose="02020603050405020304" pitchFamily="18" charset="0"/>
                <a:ea typeface="楷体_GB2312"/>
                <a:cs typeface="Times New Roman" panose="02020603050405020304" pitchFamily="18" charset="0"/>
              </a:rPr>
              <a:t>表示：</a:t>
            </a:r>
            <a:r>
              <a:rPr lang="zh-CN" altLang="en-US" sz="2800" b="1" dirty="0" smtClean="0">
                <a:solidFill>
                  <a:srgbClr val="002060"/>
                </a:solidFill>
                <a:latin typeface="Times New Roman" panose="02020603050405020304" pitchFamily="18" charset="0"/>
                <a:ea typeface="楷体_GB2312"/>
                <a:cs typeface="Times New Roman" panose="02020603050405020304" pitchFamily="18" charset="0"/>
              </a:rPr>
              <a:t>对问题进行有效的建模，并采用一种或多种适当的知识表示方法。</a:t>
            </a:r>
            <a:endParaRPr lang="zh-CN" altLang="en-US" sz="2800" b="1" dirty="0">
              <a:solidFill>
                <a:srgbClr val="002060"/>
              </a:solidFill>
              <a:latin typeface="Times New Roman" panose="02020603050405020304" pitchFamily="18" charset="0"/>
              <a:ea typeface="楷体_GB2312"/>
              <a:cs typeface="Times New Roman" panose="02020603050405020304" pitchFamily="18" charset="0"/>
            </a:endParaRPr>
          </a:p>
          <a:p>
            <a:pPr lvl="1">
              <a:spcBef>
                <a:spcPts val="600"/>
              </a:spcBef>
              <a:spcAft>
                <a:spcPts val="600"/>
              </a:spcAft>
              <a:buClr>
                <a:srgbClr val="0000FF"/>
              </a:buClr>
              <a:buFont typeface="Wingdings" panose="05000000000000000000" pitchFamily="2" charset="2"/>
              <a:buChar char="ü"/>
            </a:pPr>
            <a:r>
              <a:rPr lang="zh-CN" altLang="en-US" sz="2800" b="1" dirty="0">
                <a:solidFill>
                  <a:srgbClr val="FF0000"/>
                </a:solidFill>
                <a:latin typeface="Times New Roman" panose="02020603050405020304" pitchFamily="18" charset="0"/>
                <a:ea typeface="楷体_GB2312"/>
                <a:cs typeface="Times New Roman" panose="02020603050405020304" pitchFamily="18" charset="0"/>
              </a:rPr>
              <a:t>求解的</a:t>
            </a:r>
            <a:r>
              <a:rPr lang="zh-CN" altLang="en-US" sz="2800" b="1" dirty="0" smtClean="0">
                <a:solidFill>
                  <a:srgbClr val="FF0000"/>
                </a:solidFill>
                <a:latin typeface="Times New Roman" panose="02020603050405020304" pitchFamily="18" charset="0"/>
                <a:ea typeface="楷体_GB2312"/>
                <a:cs typeface="Times New Roman" panose="02020603050405020304" pitchFamily="18" charset="0"/>
              </a:rPr>
              <a:t>方法：</a:t>
            </a:r>
            <a:r>
              <a:rPr lang="zh-CN" altLang="en-US" sz="2800" b="1" dirty="0" smtClean="0">
                <a:solidFill>
                  <a:srgbClr val="002060"/>
                </a:solidFill>
                <a:latin typeface="Times New Roman" panose="02020603050405020304" pitchFamily="18" charset="0"/>
                <a:ea typeface="楷体_GB2312"/>
                <a:cs typeface="Times New Roman" panose="02020603050405020304" pitchFamily="18" charset="0"/>
              </a:rPr>
              <a:t>采用适当而有效的搜索推理方法。</a:t>
            </a:r>
            <a:endParaRPr lang="zh-CN" altLang="en-US" sz="2800" b="1" dirty="0">
              <a:solidFill>
                <a:srgbClr val="002060"/>
              </a:solidFill>
              <a:latin typeface="Times New Roman" panose="02020603050405020304" pitchFamily="18" charset="0"/>
              <a:ea typeface="楷体_GB2312"/>
              <a:cs typeface="Times New Roman" panose="02020603050405020304" pitchFamily="18" charset="0"/>
            </a:endParaRPr>
          </a:p>
        </p:txBody>
      </p:sp>
    </p:spTree>
    <p:extLst>
      <p:ext uri="{BB962C8B-B14F-4D97-AF65-F5344CB8AC3E}">
        <p14:creationId xmlns:p14="http://schemas.microsoft.com/office/powerpoint/2010/main" val="7146273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2069" y="836712"/>
            <a:ext cx="8847946" cy="3744416"/>
          </a:xfrm>
          <a:prstGeom prst="rect">
            <a:avLst/>
          </a:prstGeom>
        </p:spPr>
        <p:txBody>
          <a:bodyPr vert="horz" lIns="91440" tIns="45720" rIns="91440" bIns="45720" rtlCol="0" anchor="b">
            <a:normAutofit/>
          </a:bodyPr>
          <a:lstStyle>
            <a:lvl1pPr marL="0" indent="0" algn="l" defTabSz="686074" rtl="0" eaLnBrk="1" latinLnBrk="0" hangingPunct="1">
              <a:spcBef>
                <a:spcPct val="20000"/>
              </a:spcBef>
              <a:buFont typeface="Arial" pitchFamily="34" charset="0"/>
              <a:buNone/>
              <a:defRPr sz="1501" kern="1200">
                <a:solidFill>
                  <a:schemeClr val="tx1">
                    <a:tint val="75000"/>
                  </a:schemeClr>
                </a:solidFill>
                <a:latin typeface="+mn-lt"/>
                <a:ea typeface="+mn-ea"/>
                <a:cs typeface="+mn-cs"/>
              </a:defRPr>
            </a:lvl1pPr>
            <a:lvl2pPr marL="343037" indent="0" algn="l" defTabSz="686074" rtl="0" eaLnBrk="1" latinLnBrk="0" hangingPunct="1">
              <a:spcBef>
                <a:spcPct val="20000"/>
              </a:spcBef>
              <a:buFont typeface="Arial" pitchFamily="34" charset="0"/>
              <a:buNone/>
              <a:defRPr sz="1351" kern="1200">
                <a:solidFill>
                  <a:schemeClr val="tx1">
                    <a:tint val="75000"/>
                  </a:schemeClr>
                </a:solidFill>
                <a:latin typeface="+mn-lt"/>
                <a:ea typeface="+mn-ea"/>
                <a:cs typeface="+mn-cs"/>
              </a:defRPr>
            </a:lvl2pPr>
            <a:lvl3pPr marL="686074" indent="0" algn="l" defTabSz="686074" rtl="0" eaLnBrk="1" latinLnBrk="0" hangingPunct="1">
              <a:spcBef>
                <a:spcPct val="20000"/>
              </a:spcBef>
              <a:buFont typeface="Arial" pitchFamily="34" charset="0"/>
              <a:buNone/>
              <a:defRPr sz="1200" kern="1200">
                <a:solidFill>
                  <a:schemeClr val="tx1">
                    <a:tint val="75000"/>
                  </a:schemeClr>
                </a:solidFill>
                <a:latin typeface="+mn-lt"/>
                <a:ea typeface="+mn-ea"/>
                <a:cs typeface="+mn-cs"/>
              </a:defRPr>
            </a:lvl3pPr>
            <a:lvl4pPr marL="1029111" indent="0" algn="l" defTabSz="686074" rtl="0" eaLnBrk="1" latinLnBrk="0" hangingPunct="1">
              <a:spcBef>
                <a:spcPct val="20000"/>
              </a:spcBef>
              <a:buFont typeface="Arial" pitchFamily="34" charset="0"/>
              <a:buNone/>
              <a:defRPr sz="1050" kern="1200">
                <a:solidFill>
                  <a:schemeClr val="tx1">
                    <a:tint val="75000"/>
                  </a:schemeClr>
                </a:solidFill>
                <a:latin typeface="+mn-lt"/>
                <a:ea typeface="+mn-ea"/>
                <a:cs typeface="+mn-cs"/>
              </a:defRPr>
            </a:lvl4pPr>
            <a:lvl5pPr marL="1372149" indent="0" algn="l" defTabSz="686074" rtl="0" eaLnBrk="1" latinLnBrk="0" hangingPunct="1">
              <a:spcBef>
                <a:spcPct val="20000"/>
              </a:spcBef>
              <a:buFont typeface="Arial" pitchFamily="34" charset="0"/>
              <a:buNone/>
              <a:defRPr sz="1050" kern="1200">
                <a:solidFill>
                  <a:schemeClr val="tx1">
                    <a:tint val="75000"/>
                  </a:schemeClr>
                </a:solidFill>
                <a:latin typeface="+mn-lt"/>
                <a:ea typeface="+mn-ea"/>
                <a:cs typeface="+mn-cs"/>
              </a:defRPr>
            </a:lvl5pPr>
            <a:lvl6pPr marL="1715186" indent="0" algn="l" defTabSz="686074" rtl="0" eaLnBrk="1" latinLnBrk="0" hangingPunct="1">
              <a:spcBef>
                <a:spcPct val="20000"/>
              </a:spcBef>
              <a:buFont typeface="Arial" pitchFamily="34" charset="0"/>
              <a:buNone/>
              <a:defRPr sz="1050" kern="1200">
                <a:solidFill>
                  <a:schemeClr val="tx1">
                    <a:tint val="75000"/>
                  </a:schemeClr>
                </a:solidFill>
                <a:latin typeface="+mn-lt"/>
                <a:ea typeface="+mn-ea"/>
                <a:cs typeface="+mn-cs"/>
              </a:defRPr>
            </a:lvl6pPr>
            <a:lvl7pPr marL="2058223" indent="0" algn="l" defTabSz="686074" rtl="0" eaLnBrk="1" latinLnBrk="0" hangingPunct="1">
              <a:spcBef>
                <a:spcPct val="20000"/>
              </a:spcBef>
              <a:buFont typeface="Arial" pitchFamily="34" charset="0"/>
              <a:buNone/>
              <a:defRPr sz="1050" kern="1200">
                <a:solidFill>
                  <a:schemeClr val="tx1">
                    <a:tint val="75000"/>
                  </a:schemeClr>
                </a:solidFill>
                <a:latin typeface="+mn-lt"/>
                <a:ea typeface="+mn-ea"/>
                <a:cs typeface="+mn-cs"/>
              </a:defRPr>
            </a:lvl7pPr>
            <a:lvl8pPr marL="2401260" indent="0" algn="l" defTabSz="686074" rtl="0" eaLnBrk="1" latinLnBrk="0" hangingPunct="1">
              <a:spcBef>
                <a:spcPct val="20000"/>
              </a:spcBef>
              <a:buFont typeface="Arial" pitchFamily="34" charset="0"/>
              <a:buNone/>
              <a:defRPr sz="1050" kern="1200">
                <a:solidFill>
                  <a:schemeClr val="tx1">
                    <a:tint val="75000"/>
                  </a:schemeClr>
                </a:solidFill>
                <a:latin typeface="+mn-lt"/>
                <a:ea typeface="+mn-ea"/>
                <a:cs typeface="+mn-cs"/>
              </a:defRPr>
            </a:lvl8pPr>
            <a:lvl9pPr marL="2744297" indent="0" algn="l" defTabSz="686074" rtl="0" eaLnBrk="1" latinLnBrk="0" hangingPunct="1">
              <a:spcBef>
                <a:spcPct val="20000"/>
              </a:spcBef>
              <a:buFont typeface="Arial" pitchFamily="34" charset="0"/>
              <a:buNone/>
              <a:defRPr sz="1050" kern="1200">
                <a:solidFill>
                  <a:schemeClr val="tx1">
                    <a:tint val="75000"/>
                  </a:schemeClr>
                </a:solidFill>
                <a:latin typeface="+mn-lt"/>
                <a:ea typeface="+mn-ea"/>
                <a:cs typeface="+mn-cs"/>
              </a:defRPr>
            </a:lvl9pPr>
          </a:lstStyle>
          <a:p>
            <a:pPr>
              <a:lnSpc>
                <a:spcPct val="110000"/>
              </a:lnSpc>
              <a:spcBef>
                <a:spcPts val="0"/>
              </a:spcBef>
            </a:pPr>
            <a:endParaRPr lang="en-US" altLang="zh-CN" sz="2400" b="1" dirty="0" smtClean="0">
              <a:solidFill>
                <a:schemeClr val="tx2"/>
              </a:solidFill>
              <a:latin typeface="幼圆" panose="02010509060101010101" pitchFamily="49" charset="-122"/>
              <a:ea typeface="幼圆" panose="02010509060101010101" pitchFamily="49" charset="-122"/>
            </a:endParaRPr>
          </a:p>
          <a:p>
            <a:pPr lvl="1">
              <a:lnSpc>
                <a:spcPct val="110000"/>
              </a:lnSpc>
              <a:spcBef>
                <a:spcPts val="0"/>
              </a:spcBef>
              <a:buClr>
                <a:schemeClr val="hlink"/>
              </a:buClr>
              <a:buFont typeface="Wingdings" panose="05000000000000000000" pitchFamily="2" charset="2"/>
              <a:buChar char="ü"/>
            </a:pPr>
            <a:r>
              <a:rPr lang="zh-CN" altLang="en-US" sz="2400" b="1" dirty="0" smtClean="0">
                <a:solidFill>
                  <a:schemeClr val="tx1"/>
                </a:solidFill>
                <a:latin typeface="Times New Roman" panose="02020603050405020304" pitchFamily="18" charset="0"/>
              </a:rPr>
              <a:t>求解过程：</a:t>
            </a:r>
            <a:r>
              <a:rPr lang="zh-CN" altLang="en-US" sz="2400" b="1" dirty="0" smtClean="0">
                <a:latin typeface="Times New Roman" panose="02020603050405020304" pitchFamily="18" charset="0"/>
              </a:rPr>
              <a:t>令</a:t>
            </a:r>
            <a:r>
              <a:rPr lang="zh-CN" altLang="en-US" sz="2400" b="1" dirty="0">
                <a:latin typeface="Times New Roman" panose="02020603050405020304" pitchFamily="18" charset="0"/>
              </a:rPr>
              <a:t>初始状态为</a:t>
            </a:r>
            <a:r>
              <a:rPr lang="en-US" altLang="zh-CN" sz="2400" b="1" dirty="0">
                <a:latin typeface="Times New Roman" panose="02020603050405020304" pitchFamily="18" charset="0"/>
              </a:rPr>
              <a:t>(a,0,b,0)</a:t>
            </a:r>
            <a:r>
              <a:rPr lang="zh-CN" altLang="en-US" sz="2400" b="1" dirty="0">
                <a:latin typeface="Times New Roman" panose="02020603050405020304" pitchFamily="18" charset="0"/>
              </a:rPr>
              <a:t>。</a:t>
            </a:r>
          </a:p>
          <a:p>
            <a:pPr lvl="2">
              <a:lnSpc>
                <a:spcPct val="150000"/>
              </a:lnSpc>
              <a:spcBef>
                <a:spcPts val="0"/>
              </a:spcBef>
              <a:buClr>
                <a:srgbClr val="5B2ABC"/>
              </a:buClr>
              <a:buFont typeface="Wingdings" panose="05000000000000000000" pitchFamily="2" charset="2"/>
              <a:buChar char="p"/>
            </a:pPr>
            <a:r>
              <a:rPr lang="en-US" altLang="zh-CN" sz="2400" b="1" dirty="0" err="1">
                <a:latin typeface="Times New Roman" panose="02020603050405020304" pitchFamily="18" charset="0"/>
              </a:rPr>
              <a:t>goto</a:t>
            </a:r>
            <a:r>
              <a:rPr lang="en-US" altLang="zh-CN" sz="2400" b="1" dirty="0">
                <a:latin typeface="Times New Roman" panose="02020603050405020304" pitchFamily="18" charset="0"/>
              </a:rPr>
              <a:t>(U)</a:t>
            </a:r>
            <a:r>
              <a:rPr lang="zh-CN" altLang="en-US" sz="2400" b="1" dirty="0">
                <a:latin typeface="Times New Roman" panose="02020603050405020304" pitchFamily="18" charset="0"/>
              </a:rPr>
              <a:t>是唯一适用的操作，并导致下一状态</a:t>
            </a:r>
            <a:r>
              <a:rPr lang="en-US" altLang="zh-CN" sz="2400" b="1" dirty="0">
                <a:latin typeface="Times New Roman" panose="02020603050405020304" pitchFamily="18" charset="0"/>
              </a:rPr>
              <a:t>(</a:t>
            </a:r>
            <a:r>
              <a:rPr lang="en-US" altLang="zh-CN" sz="2400" b="1" dirty="0" smtClean="0">
                <a:latin typeface="Times New Roman" panose="02020603050405020304" pitchFamily="18" charset="0"/>
              </a:rPr>
              <a:t>U,0,b,0</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lvl="2">
              <a:lnSpc>
                <a:spcPct val="150000"/>
              </a:lnSpc>
              <a:spcBef>
                <a:spcPts val="0"/>
              </a:spcBef>
              <a:buClr>
                <a:srgbClr val="5B2ABC"/>
              </a:buClr>
              <a:buFont typeface="Wingdings" panose="05000000000000000000" pitchFamily="2" charset="2"/>
              <a:buChar char="p"/>
            </a:pPr>
            <a:r>
              <a:rPr lang="zh-CN" altLang="en-US" sz="2400" b="1" dirty="0">
                <a:latin typeface="Times New Roman" panose="02020603050405020304" pitchFamily="18" charset="0"/>
              </a:rPr>
              <a:t>现在有</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个适用的操作：即</a:t>
            </a:r>
            <a:r>
              <a:rPr lang="en-US" altLang="zh-CN" sz="2400" b="1" dirty="0" err="1">
                <a:latin typeface="Times New Roman" panose="02020603050405020304" pitchFamily="18" charset="0"/>
              </a:rPr>
              <a:t>goto</a:t>
            </a:r>
            <a:r>
              <a:rPr lang="en-US" altLang="zh-CN" sz="2400" b="1" dirty="0">
                <a:latin typeface="Times New Roman" panose="02020603050405020304" pitchFamily="18" charset="0"/>
              </a:rPr>
              <a:t>(U)</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pushbox</a:t>
            </a:r>
            <a:r>
              <a:rPr lang="en-US" altLang="zh-CN" sz="2400" b="1" dirty="0">
                <a:latin typeface="Times New Roman" panose="02020603050405020304" pitchFamily="18" charset="0"/>
              </a:rPr>
              <a:t>(V)</a:t>
            </a:r>
            <a:r>
              <a:rPr lang="zh-CN" altLang="en-US" sz="2400" b="1" dirty="0">
                <a:latin typeface="Times New Roman" panose="02020603050405020304" pitchFamily="18" charset="0"/>
              </a:rPr>
              <a:t>和</a:t>
            </a:r>
            <a:r>
              <a:rPr lang="en-US" altLang="zh-CN" sz="2400" b="1" dirty="0" err="1">
                <a:latin typeface="Times New Roman" panose="02020603050405020304" pitchFamily="18" charset="0"/>
              </a:rPr>
              <a:t>climbbox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若</a:t>
            </a:r>
            <a:r>
              <a:rPr lang="en-US" altLang="zh-CN" sz="2400" b="1" dirty="0">
                <a:latin typeface="Times New Roman" panose="02020603050405020304" pitchFamily="18" charset="0"/>
              </a:rPr>
              <a:t>U=b)</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lvl="2">
              <a:lnSpc>
                <a:spcPct val="150000"/>
              </a:lnSpc>
              <a:spcBef>
                <a:spcPts val="0"/>
              </a:spcBef>
              <a:buClr>
                <a:srgbClr val="5B2ABC"/>
              </a:buClr>
              <a:buFont typeface="Wingdings" panose="05000000000000000000" pitchFamily="2" charset="2"/>
              <a:buChar char="p"/>
            </a:pPr>
            <a:r>
              <a:rPr lang="zh-CN" altLang="en-US" sz="2400" b="1" dirty="0">
                <a:latin typeface="Times New Roman" panose="02020603050405020304" pitchFamily="18" charset="0"/>
              </a:rPr>
              <a:t>把所有适用的操作继续应用于每个状态</a:t>
            </a:r>
            <a:r>
              <a:rPr lang="zh-CN" altLang="en-US" sz="2400" b="1" dirty="0" smtClean="0">
                <a:latin typeface="Times New Roman" panose="02020603050405020304" pitchFamily="18" charset="0"/>
              </a:rPr>
              <a:t>，就能够</a:t>
            </a:r>
            <a:r>
              <a:rPr lang="zh-CN" altLang="en-US" sz="2400" b="1" dirty="0">
                <a:latin typeface="Times New Roman" panose="02020603050405020304" pitchFamily="18" charset="0"/>
              </a:rPr>
              <a:t>得到状态空间图（见下页）。</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t="13882"/>
          <a:stretch>
            <a:fillRect/>
          </a:stretch>
        </p:blipFill>
        <p:spPr bwMode="auto">
          <a:xfrm>
            <a:off x="5515484" y="4437112"/>
            <a:ext cx="3334479" cy="188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81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318058" y="628241"/>
            <a:ext cx="7772401" cy="1362075"/>
          </a:xfrm>
        </p:spPr>
        <p:txBody>
          <a:bodyPr/>
          <a:lstStyle/>
          <a:p>
            <a:r>
              <a:rPr lang="zh-CN" altLang="en-US" sz="4000" b="0" dirty="0">
                <a:ea typeface="隶书" panose="02010509060101010101" pitchFamily="49" charset="-122"/>
              </a:rPr>
              <a:t>猴子和香蕉问题的状态空间图</a:t>
            </a:r>
            <a:r>
              <a:rPr lang="zh-CN" altLang="en-US" sz="4000" dirty="0"/>
              <a:t/>
            </a:r>
            <a:br>
              <a:rPr lang="zh-CN" altLang="en-US" sz="4000" dirty="0"/>
            </a:br>
            <a:endParaRPr lang="zh-CN" altLang="en-US" sz="4000" b="0" dirty="0">
              <a:ea typeface="隶书" panose="02010509060101010101" pitchFamily="49" charset="-122"/>
            </a:endParaRPr>
          </a:p>
        </p:txBody>
      </p:sp>
      <p:sp>
        <p:nvSpPr>
          <p:cNvPr id="352286" name="Text Box 30"/>
          <p:cNvSpPr txBox="1">
            <a:spLocks noChangeArrowheads="1"/>
          </p:cNvSpPr>
          <p:nvPr/>
        </p:nvSpPr>
        <p:spPr bwMode="auto">
          <a:xfrm>
            <a:off x="3557588" y="6315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en-US" sz="2400">
              <a:ea typeface="宋体" panose="02010600030101010101" pitchFamily="2" charset="-122"/>
            </a:endParaRPr>
          </a:p>
        </p:txBody>
      </p:sp>
      <p:grpSp>
        <p:nvGrpSpPr>
          <p:cNvPr id="35" name="组合 14"/>
          <p:cNvGrpSpPr>
            <a:grpSpLocks/>
          </p:cNvGrpSpPr>
          <p:nvPr/>
        </p:nvGrpSpPr>
        <p:grpSpPr bwMode="auto">
          <a:xfrm>
            <a:off x="1347572" y="1201737"/>
            <a:ext cx="6192838" cy="5113338"/>
            <a:chOff x="251123" y="115739"/>
            <a:chExt cx="6193085" cy="5113660"/>
          </a:xfrm>
        </p:grpSpPr>
        <p:sp>
          <p:nvSpPr>
            <p:cNvPr id="36" name="矩形 3"/>
            <p:cNvSpPr>
              <a:spLocks noChangeArrowheads="1"/>
            </p:cNvSpPr>
            <p:nvPr/>
          </p:nvSpPr>
          <p:spPr bwMode="auto">
            <a:xfrm>
              <a:off x="3059658" y="478012"/>
              <a:ext cx="1511300" cy="358775"/>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(a, 0, b, 0)</a:t>
              </a:r>
              <a:endParaRPr lang="zh-CN" altLang="en-US" sz="2000"/>
            </a:p>
          </p:txBody>
        </p:sp>
        <p:sp>
          <p:nvSpPr>
            <p:cNvPr id="37" name="矩形 4"/>
            <p:cNvSpPr>
              <a:spLocks noChangeArrowheads="1"/>
            </p:cNvSpPr>
            <p:nvPr/>
          </p:nvSpPr>
          <p:spPr bwMode="auto">
            <a:xfrm>
              <a:off x="3059658" y="1555776"/>
              <a:ext cx="1511300" cy="360362"/>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(U, 0, b, 0)</a:t>
              </a:r>
              <a:endParaRPr lang="zh-CN" altLang="en-US" sz="2000"/>
            </a:p>
          </p:txBody>
        </p:sp>
        <p:sp>
          <p:nvSpPr>
            <p:cNvPr id="38" name="矩形 5"/>
            <p:cNvSpPr>
              <a:spLocks noChangeArrowheads="1"/>
            </p:cNvSpPr>
            <p:nvPr/>
          </p:nvSpPr>
          <p:spPr bwMode="auto">
            <a:xfrm>
              <a:off x="1619796" y="2494137"/>
              <a:ext cx="1511300" cy="358775"/>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(V, 0, V, 0)</a:t>
              </a:r>
              <a:endParaRPr lang="zh-CN" altLang="en-US" sz="2000"/>
            </a:p>
          </p:txBody>
        </p:sp>
        <p:sp>
          <p:nvSpPr>
            <p:cNvPr id="39" name="矩形 6"/>
            <p:cNvSpPr>
              <a:spLocks noChangeArrowheads="1"/>
            </p:cNvSpPr>
            <p:nvPr/>
          </p:nvSpPr>
          <p:spPr bwMode="auto">
            <a:xfrm>
              <a:off x="4931321" y="2494137"/>
              <a:ext cx="1512887" cy="358775"/>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(b, 1, b, 0)</a:t>
              </a:r>
              <a:endParaRPr lang="zh-CN" altLang="en-US" sz="2000"/>
            </a:p>
          </p:txBody>
        </p:sp>
        <p:sp>
          <p:nvSpPr>
            <p:cNvPr id="40" name="矩形 7"/>
            <p:cNvSpPr>
              <a:spLocks noChangeArrowheads="1"/>
            </p:cNvSpPr>
            <p:nvPr/>
          </p:nvSpPr>
          <p:spPr bwMode="auto">
            <a:xfrm>
              <a:off x="2627784" y="3573637"/>
              <a:ext cx="1512888" cy="360362"/>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(U, 0, V, 0)</a:t>
              </a:r>
              <a:endParaRPr lang="zh-CN" altLang="en-US" sz="2000"/>
            </a:p>
          </p:txBody>
        </p:sp>
        <p:sp>
          <p:nvSpPr>
            <p:cNvPr id="41" name="矩形 8"/>
            <p:cNvSpPr>
              <a:spLocks noChangeArrowheads="1"/>
            </p:cNvSpPr>
            <p:nvPr/>
          </p:nvSpPr>
          <p:spPr bwMode="auto">
            <a:xfrm>
              <a:off x="394246" y="4869037"/>
              <a:ext cx="1512887" cy="360362"/>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(c, 1, c, 1)</a:t>
              </a:r>
              <a:endParaRPr lang="zh-CN" altLang="en-US" sz="2000"/>
            </a:p>
          </p:txBody>
        </p:sp>
        <p:sp>
          <p:nvSpPr>
            <p:cNvPr id="42" name="矩形 9"/>
            <p:cNvSpPr>
              <a:spLocks noChangeArrowheads="1"/>
            </p:cNvSpPr>
            <p:nvPr/>
          </p:nvSpPr>
          <p:spPr bwMode="auto">
            <a:xfrm>
              <a:off x="394246" y="3645074"/>
              <a:ext cx="1512887" cy="360363"/>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(c, 1, c, 0)</a:t>
              </a:r>
              <a:endParaRPr lang="zh-CN" altLang="en-US" sz="2000"/>
            </a:p>
          </p:txBody>
        </p:sp>
        <p:cxnSp>
          <p:nvCxnSpPr>
            <p:cNvPr id="43" name="形状 46"/>
            <p:cNvCxnSpPr>
              <a:cxnSpLocks noChangeShapeType="1"/>
            </p:cNvCxnSpPr>
            <p:nvPr/>
          </p:nvCxnSpPr>
          <p:spPr bwMode="auto">
            <a:xfrm rot="5400000" flipH="1">
              <a:off x="1944439" y="2672731"/>
              <a:ext cx="358775" cy="1588"/>
            </a:xfrm>
            <a:prstGeom prst="curvedConnector5">
              <a:avLst>
                <a:gd name="adj1" fmla="val -55556"/>
                <a:gd name="adj2" fmla="val 48212176"/>
                <a:gd name="adj3" fmla="val 229630"/>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4" name="形状 62"/>
            <p:cNvCxnSpPr>
              <a:cxnSpLocks noChangeShapeType="1"/>
            </p:cNvCxnSpPr>
            <p:nvPr/>
          </p:nvCxnSpPr>
          <p:spPr bwMode="auto">
            <a:xfrm rot="5400000" flipH="1">
              <a:off x="3312071" y="1736899"/>
              <a:ext cx="360362" cy="1588"/>
            </a:xfrm>
            <a:prstGeom prst="curvedConnector5">
              <a:avLst>
                <a:gd name="adj1" fmla="val -55556"/>
                <a:gd name="adj2" fmla="val 48212176"/>
                <a:gd name="adj3" fmla="val 229630"/>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5" name="形状 63"/>
            <p:cNvCxnSpPr>
              <a:cxnSpLocks noChangeShapeType="1"/>
            </p:cNvCxnSpPr>
            <p:nvPr/>
          </p:nvCxnSpPr>
          <p:spPr bwMode="auto">
            <a:xfrm rot="5400000" flipH="1">
              <a:off x="2807246" y="3753024"/>
              <a:ext cx="360362" cy="1588"/>
            </a:xfrm>
            <a:prstGeom prst="curvedConnector5">
              <a:avLst>
                <a:gd name="adj1" fmla="val -55556"/>
                <a:gd name="adj2" fmla="val 48212176"/>
                <a:gd name="adj3" fmla="val 173569"/>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6" name="直接箭头连接符 45"/>
            <p:cNvCxnSpPr>
              <a:stCxn id="36" idx="2"/>
              <a:endCxn id="37" idx="0"/>
            </p:cNvCxnSpPr>
            <p:nvPr/>
          </p:nvCxnSpPr>
          <p:spPr bwMode="auto">
            <a:xfrm>
              <a:off x="3815203" y="836510"/>
              <a:ext cx="0" cy="719182"/>
            </a:xfrm>
            <a:prstGeom prst="straightConnector1">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47" name="直接箭头连接符 67"/>
            <p:cNvCxnSpPr>
              <a:cxnSpLocks noChangeShapeType="1"/>
              <a:stCxn id="37" idx="2"/>
              <a:endCxn id="38" idx="0"/>
            </p:cNvCxnSpPr>
            <p:nvPr/>
          </p:nvCxnSpPr>
          <p:spPr bwMode="auto">
            <a:xfrm flipH="1">
              <a:off x="2375446" y="1916138"/>
              <a:ext cx="1439862" cy="577999"/>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8" name="直接箭头连接符 69"/>
            <p:cNvCxnSpPr>
              <a:cxnSpLocks noChangeShapeType="1"/>
              <a:stCxn id="37" idx="2"/>
              <a:endCxn id="39" idx="0"/>
            </p:cNvCxnSpPr>
            <p:nvPr/>
          </p:nvCxnSpPr>
          <p:spPr bwMode="auto">
            <a:xfrm>
              <a:off x="3815308" y="1916138"/>
              <a:ext cx="1872457" cy="577999"/>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9" name="直接箭头连接符 71"/>
            <p:cNvCxnSpPr>
              <a:cxnSpLocks noChangeShapeType="1"/>
              <a:stCxn id="38" idx="2"/>
              <a:endCxn id="42" idx="0"/>
            </p:cNvCxnSpPr>
            <p:nvPr/>
          </p:nvCxnSpPr>
          <p:spPr bwMode="auto">
            <a:xfrm rot="5400000">
              <a:off x="1367384" y="2637011"/>
              <a:ext cx="792162" cy="1223963"/>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 name="直接箭头连接符 75"/>
            <p:cNvCxnSpPr>
              <a:cxnSpLocks noChangeShapeType="1"/>
              <a:stCxn id="38" idx="2"/>
              <a:endCxn id="40" idx="0"/>
            </p:cNvCxnSpPr>
            <p:nvPr/>
          </p:nvCxnSpPr>
          <p:spPr bwMode="auto">
            <a:xfrm>
              <a:off x="2375446" y="2852912"/>
              <a:ext cx="1008782" cy="720725"/>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 name="直接箭头连接符 77"/>
            <p:cNvCxnSpPr>
              <a:cxnSpLocks noChangeShapeType="1"/>
              <a:stCxn id="42" idx="2"/>
              <a:endCxn id="41" idx="0"/>
            </p:cNvCxnSpPr>
            <p:nvPr/>
          </p:nvCxnSpPr>
          <p:spPr bwMode="auto">
            <a:xfrm rot="5400000">
              <a:off x="718890" y="4438030"/>
              <a:ext cx="863600" cy="1587"/>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2" name="曲线连接符 81"/>
            <p:cNvCxnSpPr>
              <a:cxnSpLocks noChangeShapeType="1"/>
              <a:stCxn id="40" idx="3"/>
              <a:endCxn id="38" idx="3"/>
            </p:cNvCxnSpPr>
            <p:nvPr/>
          </p:nvCxnSpPr>
          <p:spPr bwMode="auto">
            <a:xfrm flipH="1" flipV="1">
              <a:off x="3131096" y="2673525"/>
              <a:ext cx="1009576" cy="1080293"/>
            </a:xfrm>
            <a:prstGeom prst="curvedConnector3">
              <a:avLst>
                <a:gd name="adj1" fmla="val -22644"/>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53" name="矩形 89"/>
            <p:cNvSpPr>
              <a:spLocks noChangeArrowheads="1"/>
            </p:cNvSpPr>
            <p:nvPr/>
          </p:nvSpPr>
          <p:spPr bwMode="auto">
            <a:xfrm>
              <a:off x="3346996" y="115739"/>
              <a:ext cx="10080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FF0000"/>
                  </a:solidFill>
                </a:rPr>
                <a:t>初始状态</a:t>
              </a:r>
            </a:p>
          </p:txBody>
        </p:sp>
        <p:sp>
          <p:nvSpPr>
            <p:cNvPr id="54" name="矩形 90"/>
            <p:cNvSpPr>
              <a:spLocks noChangeArrowheads="1"/>
            </p:cNvSpPr>
            <p:nvPr/>
          </p:nvSpPr>
          <p:spPr bwMode="auto">
            <a:xfrm>
              <a:off x="3851920" y="981249"/>
              <a:ext cx="863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err="1"/>
                <a:t>goto</a:t>
              </a:r>
              <a:r>
                <a:rPr lang="en-US" altLang="zh-CN" sz="1600" dirty="0"/>
                <a:t>(U)</a:t>
              </a:r>
              <a:endParaRPr lang="zh-CN" altLang="en-US" sz="1600" dirty="0"/>
            </a:p>
          </p:txBody>
        </p:sp>
        <p:sp>
          <p:nvSpPr>
            <p:cNvPr id="55" name="矩形 91"/>
            <p:cNvSpPr>
              <a:spLocks noChangeArrowheads="1"/>
            </p:cNvSpPr>
            <p:nvPr/>
          </p:nvSpPr>
          <p:spPr bwMode="auto">
            <a:xfrm>
              <a:off x="1978621" y="1052687"/>
              <a:ext cx="8651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goto(U)</a:t>
              </a:r>
              <a:endParaRPr lang="zh-CN" altLang="en-US" sz="1600"/>
            </a:p>
          </p:txBody>
        </p:sp>
        <p:sp>
          <p:nvSpPr>
            <p:cNvPr id="56" name="矩形 92"/>
            <p:cNvSpPr>
              <a:spLocks noChangeArrowheads="1"/>
            </p:cNvSpPr>
            <p:nvPr/>
          </p:nvSpPr>
          <p:spPr bwMode="auto">
            <a:xfrm>
              <a:off x="4932908" y="2059955"/>
              <a:ext cx="1511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U=b,climbbox</a:t>
              </a:r>
              <a:endParaRPr lang="zh-CN" altLang="en-US" sz="1600"/>
            </a:p>
          </p:txBody>
        </p:sp>
        <p:sp>
          <p:nvSpPr>
            <p:cNvPr id="57" name="矩形 93"/>
            <p:cNvSpPr>
              <a:spLocks noChangeArrowheads="1"/>
            </p:cNvSpPr>
            <p:nvPr/>
          </p:nvSpPr>
          <p:spPr bwMode="auto">
            <a:xfrm>
              <a:off x="2411561" y="2061542"/>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U=b</a:t>
              </a:r>
              <a:endParaRPr lang="zh-CN" altLang="en-US" sz="1600"/>
            </a:p>
          </p:txBody>
        </p:sp>
        <p:sp>
          <p:nvSpPr>
            <p:cNvPr id="58" name="矩形 94"/>
            <p:cNvSpPr>
              <a:spLocks noChangeArrowheads="1"/>
            </p:cNvSpPr>
            <p:nvPr/>
          </p:nvSpPr>
          <p:spPr bwMode="auto">
            <a:xfrm>
              <a:off x="251123" y="2278237"/>
              <a:ext cx="1152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pushbox(V)</a:t>
              </a:r>
            </a:p>
            <a:p>
              <a:pPr eaLnBrk="1" hangingPunct="1"/>
              <a:endParaRPr lang="zh-CN" altLang="en-US" sz="1600"/>
            </a:p>
          </p:txBody>
        </p:sp>
        <p:sp>
          <p:nvSpPr>
            <p:cNvPr id="59" name="矩形 95"/>
            <p:cNvSpPr>
              <a:spLocks noChangeArrowheads="1"/>
            </p:cNvSpPr>
            <p:nvPr/>
          </p:nvSpPr>
          <p:spPr bwMode="auto">
            <a:xfrm>
              <a:off x="324843" y="3070399"/>
              <a:ext cx="13668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V=c,climbbox</a:t>
              </a:r>
              <a:endParaRPr lang="zh-CN" altLang="en-US" sz="1600"/>
            </a:p>
          </p:txBody>
        </p:sp>
        <p:sp>
          <p:nvSpPr>
            <p:cNvPr id="60" name="矩形 96"/>
            <p:cNvSpPr>
              <a:spLocks noChangeArrowheads="1"/>
            </p:cNvSpPr>
            <p:nvPr/>
          </p:nvSpPr>
          <p:spPr bwMode="auto">
            <a:xfrm>
              <a:off x="538337" y="4221783"/>
              <a:ext cx="6492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grasp</a:t>
              </a:r>
              <a:endParaRPr lang="zh-CN" altLang="en-US" sz="1600"/>
            </a:p>
          </p:txBody>
        </p:sp>
        <p:sp>
          <p:nvSpPr>
            <p:cNvPr id="61" name="矩形 97"/>
            <p:cNvSpPr>
              <a:spLocks noChangeArrowheads="1"/>
            </p:cNvSpPr>
            <p:nvPr/>
          </p:nvSpPr>
          <p:spPr bwMode="auto">
            <a:xfrm>
              <a:off x="2843808" y="2925937"/>
              <a:ext cx="8651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goto(U)</a:t>
              </a:r>
              <a:endParaRPr lang="zh-CN" altLang="en-US" sz="1600"/>
            </a:p>
          </p:txBody>
        </p:sp>
        <p:sp>
          <p:nvSpPr>
            <p:cNvPr id="62" name="矩形 98"/>
            <p:cNvSpPr>
              <a:spLocks noChangeArrowheads="1"/>
            </p:cNvSpPr>
            <p:nvPr/>
          </p:nvSpPr>
          <p:spPr bwMode="auto">
            <a:xfrm>
              <a:off x="1834778" y="4868267"/>
              <a:ext cx="9366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FF0000"/>
                  </a:solidFill>
                </a:rPr>
                <a:t>目标状态</a:t>
              </a:r>
            </a:p>
          </p:txBody>
        </p:sp>
        <p:sp>
          <p:nvSpPr>
            <p:cNvPr id="63" name="矩形 99"/>
            <p:cNvSpPr>
              <a:spLocks noChangeArrowheads="1"/>
            </p:cNvSpPr>
            <p:nvPr/>
          </p:nvSpPr>
          <p:spPr bwMode="auto">
            <a:xfrm>
              <a:off x="4212332" y="2780035"/>
              <a:ext cx="6477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U=V</a:t>
              </a:r>
              <a:endParaRPr lang="zh-CN" altLang="en-US" sz="1600"/>
            </a:p>
          </p:txBody>
        </p:sp>
        <p:sp>
          <p:nvSpPr>
            <p:cNvPr id="64" name="矩形 102"/>
            <p:cNvSpPr>
              <a:spLocks noChangeArrowheads="1"/>
            </p:cNvSpPr>
            <p:nvPr/>
          </p:nvSpPr>
          <p:spPr bwMode="auto">
            <a:xfrm>
              <a:off x="2123728" y="4077072"/>
              <a:ext cx="863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err="1" smtClean="0"/>
                <a:t>goto</a:t>
              </a:r>
              <a:r>
                <a:rPr lang="en-US" altLang="zh-CN" sz="1600" dirty="0" smtClean="0"/>
                <a:t>(U</a:t>
              </a:r>
              <a:r>
                <a:rPr lang="en-US" altLang="zh-CN" sz="1600" dirty="0"/>
                <a:t>)</a:t>
              </a:r>
              <a:endParaRPr lang="zh-CN" altLang="en-US" sz="1600" dirty="0"/>
            </a:p>
          </p:txBody>
        </p:sp>
      </p:grpSp>
      <p:pic>
        <p:nvPicPr>
          <p:cNvPr id="34" name="Picture 4"/>
          <p:cNvPicPr>
            <a:picLocks noChangeAspect="1" noChangeArrowheads="1"/>
          </p:cNvPicPr>
          <p:nvPr/>
        </p:nvPicPr>
        <p:blipFill>
          <a:blip r:embed="rId2">
            <a:extLst>
              <a:ext uri="{28A0092B-C50C-407E-A947-70E740481C1C}">
                <a14:useLocalDpi xmlns:a14="http://schemas.microsoft.com/office/drawing/2010/main" val="0"/>
              </a:ext>
            </a:extLst>
          </a:blip>
          <a:srcRect t="13882"/>
          <a:stretch>
            <a:fillRect/>
          </a:stretch>
        </p:blipFill>
        <p:spPr bwMode="auto">
          <a:xfrm>
            <a:off x="5656283" y="4701519"/>
            <a:ext cx="3334479" cy="188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16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179512" y="2212184"/>
            <a:ext cx="7772401" cy="1500187"/>
          </a:xfrm>
        </p:spPr>
        <p:txBody>
          <a:bodyPr>
            <a:noAutofit/>
          </a:bodyPr>
          <a:lstStyle/>
          <a:p>
            <a:r>
              <a:rPr lang="zh-CN" altLang="en-US" sz="2400" b="1" dirty="0">
                <a:solidFill>
                  <a:schemeClr val="tx2"/>
                </a:solidFill>
                <a:latin typeface="幼圆" panose="02010509060101010101" pitchFamily="49" charset="-122"/>
                <a:ea typeface="幼圆" panose="02010509060101010101" pitchFamily="49" charset="-122"/>
              </a:rPr>
              <a:t>解题</a:t>
            </a:r>
            <a:r>
              <a:rPr lang="zh-CN" altLang="en-US" sz="2400" b="1" dirty="0" smtClean="0">
                <a:solidFill>
                  <a:schemeClr val="tx2"/>
                </a:solidFill>
                <a:latin typeface="幼圆" panose="02010509060101010101" pitchFamily="49" charset="-122"/>
                <a:ea typeface="幼圆" panose="02010509060101010101" pitchFamily="49" charset="-122"/>
              </a:rPr>
              <a:t>过程</a:t>
            </a:r>
            <a:r>
              <a:rPr lang="zh-CN" altLang="en-US" sz="2400" b="1" dirty="0">
                <a:solidFill>
                  <a:srgbClr val="FF0000"/>
                </a:solidFill>
                <a:latin typeface="Times New Roman" panose="02020603050405020304" pitchFamily="18" charset="0"/>
              </a:rPr>
              <a:t>初始状态为</a:t>
            </a:r>
            <a:r>
              <a:rPr lang="en-US" altLang="zh-CN" sz="2400" b="1" dirty="0">
                <a:solidFill>
                  <a:srgbClr val="FF0000"/>
                </a:solidFill>
                <a:latin typeface="Times New Roman" panose="02020603050405020304" pitchFamily="18" charset="0"/>
              </a:rPr>
              <a:t>(a,0,b,0) </a:t>
            </a:r>
            <a:r>
              <a:rPr lang="zh-CN" altLang="en-US" sz="2400" b="1" dirty="0">
                <a:solidFill>
                  <a:srgbClr val="FF0000"/>
                </a:solidFill>
                <a:latin typeface="Times New Roman" panose="02020603050405020304" pitchFamily="18" charset="0"/>
              </a:rPr>
              <a:t>，目标状态为</a:t>
            </a:r>
            <a:r>
              <a:rPr lang="en-US" altLang="zh-CN" sz="2400" b="1" dirty="0">
                <a:solidFill>
                  <a:srgbClr val="FF0000"/>
                </a:solidFill>
                <a:latin typeface="Times New Roman" panose="02020603050405020304" pitchFamily="18" charset="0"/>
              </a:rPr>
              <a:t>(c,1,c,1)</a:t>
            </a:r>
            <a:endParaRPr lang="zh-CN" altLang="en-US" sz="2400" b="1" dirty="0">
              <a:solidFill>
                <a:schemeClr val="tx2"/>
              </a:solidFill>
              <a:latin typeface="幼圆" panose="02010509060101010101" pitchFamily="49" charset="-122"/>
              <a:ea typeface="幼圆" panose="02010509060101010101" pitchFamily="49" charset="-122"/>
            </a:endParaRPr>
          </a:p>
          <a:p>
            <a:pPr lvl="1">
              <a:buClr>
                <a:srgbClr val="FF9900"/>
              </a:buClr>
              <a:buFont typeface="Wingdings" panose="05000000000000000000" pitchFamily="2" charset="2"/>
              <a:buChar char="ü"/>
            </a:pPr>
            <a:r>
              <a:rPr lang="zh-CN" altLang="en-US" sz="2400" b="1" dirty="0">
                <a:solidFill>
                  <a:srgbClr val="006600"/>
                </a:solidFill>
                <a:latin typeface="宋体" panose="02010600030101010101" pitchFamily="2" charset="-122"/>
                <a:ea typeface="宋体" panose="02010600030101010101" pitchFamily="2" charset="-122"/>
              </a:rPr>
              <a:t>该初始状态变换为目标状态的操作序列为：</a:t>
            </a:r>
          </a:p>
          <a:p>
            <a:pPr lvl="2">
              <a:buClr>
                <a:srgbClr val="5B2ABC"/>
              </a:buClr>
              <a:buFont typeface="Wingdings" panose="05000000000000000000" pitchFamily="2" charset="2"/>
              <a:buChar char="p"/>
            </a:pPr>
            <a:r>
              <a:rPr lang="en-US" altLang="zh-CN" sz="2400" b="1" dirty="0">
                <a:latin typeface="Times New Roman" panose="02020603050405020304" pitchFamily="18" charset="0"/>
                <a:ea typeface="宋体" panose="02010600030101010101" pitchFamily="2" charset="-122"/>
              </a:rPr>
              <a:t>Step1: </a:t>
            </a:r>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(b)</a:t>
            </a:r>
          </a:p>
          <a:p>
            <a:pPr lvl="2">
              <a:buClr>
                <a:srgbClr val="5B2ABC"/>
              </a:buClr>
              <a:buFont typeface="Wingdings" panose="05000000000000000000" pitchFamily="2" charset="2"/>
              <a:buChar char="p"/>
            </a:pPr>
            <a:r>
              <a:rPr lang="en-US" altLang="zh-CN" sz="2400" b="1" dirty="0">
                <a:latin typeface="Times New Roman" panose="02020603050405020304" pitchFamily="18" charset="0"/>
                <a:ea typeface="宋体" panose="02010600030101010101" pitchFamily="2" charset="-122"/>
              </a:rPr>
              <a:t>Step2: </a:t>
            </a:r>
            <a:r>
              <a:rPr lang="en-US" altLang="zh-CN" sz="2400" b="1" dirty="0" err="1">
                <a:latin typeface="Times New Roman" panose="02020603050405020304" pitchFamily="18" charset="0"/>
                <a:ea typeface="宋体" panose="02010600030101010101" pitchFamily="2" charset="-122"/>
              </a:rPr>
              <a:t>pushbox</a:t>
            </a:r>
            <a:r>
              <a:rPr lang="en-US" altLang="zh-CN" sz="2400" b="1" dirty="0">
                <a:latin typeface="Times New Roman" panose="02020603050405020304" pitchFamily="18" charset="0"/>
                <a:ea typeface="宋体" panose="02010600030101010101" pitchFamily="2" charset="-122"/>
              </a:rPr>
              <a:t>(c)</a:t>
            </a:r>
          </a:p>
          <a:p>
            <a:pPr lvl="2">
              <a:buClr>
                <a:srgbClr val="5B2ABC"/>
              </a:buClr>
              <a:buFont typeface="Wingdings" panose="05000000000000000000" pitchFamily="2" charset="2"/>
              <a:buChar char="p"/>
            </a:pPr>
            <a:r>
              <a:rPr lang="en-US" altLang="zh-CN" sz="2400" b="1" dirty="0">
                <a:latin typeface="Times New Roman" panose="02020603050405020304" pitchFamily="18" charset="0"/>
                <a:ea typeface="宋体" panose="02010600030101010101" pitchFamily="2" charset="-122"/>
              </a:rPr>
              <a:t>Step3: </a:t>
            </a:r>
            <a:r>
              <a:rPr lang="en-US" altLang="zh-CN" sz="2400" b="1" dirty="0" err="1">
                <a:latin typeface="Times New Roman" panose="02020603050405020304" pitchFamily="18" charset="0"/>
                <a:ea typeface="宋体" panose="02010600030101010101" pitchFamily="2" charset="-122"/>
              </a:rPr>
              <a:t>climbbox</a:t>
            </a:r>
            <a:endParaRPr lang="en-US" altLang="zh-CN" sz="2400" b="1" dirty="0">
              <a:latin typeface="Times New Roman" panose="02020603050405020304" pitchFamily="18" charset="0"/>
              <a:ea typeface="宋体" panose="02010600030101010101" pitchFamily="2" charset="-122"/>
            </a:endParaRPr>
          </a:p>
          <a:p>
            <a:pPr lvl="2">
              <a:buClr>
                <a:srgbClr val="5B2ABC"/>
              </a:buClr>
              <a:buFont typeface="Wingdings" panose="05000000000000000000" pitchFamily="2" charset="2"/>
              <a:buChar char="p"/>
            </a:pPr>
            <a:r>
              <a:rPr lang="en-US" altLang="zh-CN" sz="2400" b="1" dirty="0">
                <a:latin typeface="Times New Roman" panose="02020603050405020304" pitchFamily="18" charset="0"/>
                <a:ea typeface="宋体" panose="02010600030101010101" pitchFamily="2" charset="-122"/>
              </a:rPr>
              <a:t>Step4: grasp</a:t>
            </a:r>
            <a:endParaRPr lang="zh-CN" altLang="en-US" sz="2400" b="1" dirty="0">
              <a:latin typeface="Times New Roman" panose="02020603050405020304" pitchFamily="18" charset="0"/>
              <a:ea typeface="宋体" panose="02010600030101010101" pitchFamily="2" charset="-122"/>
            </a:endParaRPr>
          </a:p>
        </p:txBody>
      </p:sp>
      <p:pic>
        <p:nvPicPr>
          <p:cNvPr id="351236" name="Picture 4"/>
          <p:cNvPicPr>
            <a:picLocks noChangeAspect="1" noChangeArrowheads="1"/>
          </p:cNvPicPr>
          <p:nvPr/>
        </p:nvPicPr>
        <p:blipFill>
          <a:blip r:embed="rId2">
            <a:extLst>
              <a:ext uri="{28A0092B-C50C-407E-A947-70E740481C1C}">
                <a14:useLocalDpi xmlns:a14="http://schemas.microsoft.com/office/drawing/2010/main" val="0"/>
              </a:ext>
            </a:extLst>
          </a:blip>
          <a:srcRect t="13882"/>
          <a:stretch>
            <a:fillRect/>
          </a:stretch>
        </p:blipFill>
        <p:spPr bwMode="auto">
          <a:xfrm>
            <a:off x="434008" y="3814228"/>
            <a:ext cx="4137992" cy="233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2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814228"/>
            <a:ext cx="3779912" cy="224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fade">
                                      <p:cBhvr>
                                        <p:cTn id="7" dur="1000"/>
                                        <p:tgtEl>
                                          <p:spTgt spid="351235">
                                            <p:txEl>
                                              <p:pRg st="2" end="2"/>
                                            </p:txEl>
                                          </p:spTgt>
                                        </p:tgtEl>
                                      </p:cBhvr>
                                    </p:animEffect>
                                    <p:anim calcmode="lin" valueType="num">
                                      <p:cBhvr>
                                        <p:cTn id="8" dur="1000" fill="hold"/>
                                        <p:tgtEl>
                                          <p:spTgt spid="35123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512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51235">
                                            <p:txEl>
                                              <p:pRg st="3" end="3"/>
                                            </p:txEl>
                                          </p:spTgt>
                                        </p:tgtEl>
                                        <p:attrNameLst>
                                          <p:attrName>style.visibility</p:attrName>
                                        </p:attrNameLst>
                                      </p:cBhvr>
                                      <p:to>
                                        <p:strVal val="visible"/>
                                      </p:to>
                                    </p:set>
                                    <p:anim calcmode="lin" valueType="num">
                                      <p:cBhvr additive="base">
                                        <p:cTn id="14" dur="500" fill="hold"/>
                                        <p:tgtEl>
                                          <p:spTgt spid="351235">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51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51235">
                                            <p:txEl>
                                              <p:pRg st="4" end="4"/>
                                            </p:txEl>
                                          </p:spTgt>
                                        </p:tgtEl>
                                        <p:attrNameLst>
                                          <p:attrName>style.visibility</p:attrName>
                                        </p:attrNameLst>
                                      </p:cBhvr>
                                      <p:to>
                                        <p:strVal val="visible"/>
                                      </p:to>
                                    </p:set>
                                    <p:anim calcmode="lin" valueType="num">
                                      <p:cBhvr additive="base">
                                        <p:cTn id="20" dur="500" fill="hold"/>
                                        <p:tgtEl>
                                          <p:spTgt spid="35123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1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51235">
                                            <p:txEl>
                                              <p:pRg st="5" end="5"/>
                                            </p:txEl>
                                          </p:spTgt>
                                        </p:tgtEl>
                                        <p:attrNameLst>
                                          <p:attrName>style.visibility</p:attrName>
                                        </p:attrNameLst>
                                      </p:cBhvr>
                                      <p:to>
                                        <p:strVal val="visible"/>
                                      </p:to>
                                    </p:set>
                                    <p:anim calcmode="lin" valueType="num">
                                      <p:cBhvr additive="base">
                                        <p:cTn id="26" dur="500" fill="hold"/>
                                        <p:tgtEl>
                                          <p:spTgt spid="351235">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512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51237"/>
                                        </p:tgtEl>
                                        <p:attrNameLst>
                                          <p:attrName>style.visibility</p:attrName>
                                        </p:attrNameLst>
                                      </p:cBhvr>
                                      <p:to>
                                        <p:strVal val="visible"/>
                                      </p:to>
                                    </p:set>
                                    <p:animEffect transition="in" filter="checkerboard(across)">
                                      <p:cBhvr>
                                        <p:cTn id="32" dur="500"/>
                                        <p:tgtEl>
                                          <p:spTgt spid="351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14"/>
          <p:cNvGrpSpPr>
            <a:grpSpLocks/>
          </p:cNvGrpSpPr>
          <p:nvPr/>
        </p:nvGrpSpPr>
        <p:grpSpPr bwMode="auto">
          <a:xfrm>
            <a:off x="-18721" y="116632"/>
            <a:ext cx="5742849" cy="4232658"/>
            <a:chOff x="251123" y="478012"/>
            <a:chExt cx="6193085" cy="4751387"/>
          </a:xfrm>
        </p:grpSpPr>
        <p:sp>
          <p:nvSpPr>
            <p:cNvPr id="22533" name="矩形 3"/>
            <p:cNvSpPr>
              <a:spLocks noChangeArrowheads="1"/>
            </p:cNvSpPr>
            <p:nvPr/>
          </p:nvSpPr>
          <p:spPr bwMode="auto">
            <a:xfrm>
              <a:off x="3059658" y="478012"/>
              <a:ext cx="1511300" cy="358775"/>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dirty="0"/>
                <a:t>(a, 0, b, 0)</a:t>
              </a:r>
              <a:endParaRPr lang="zh-CN" altLang="en-US" sz="2000" dirty="0"/>
            </a:p>
          </p:txBody>
        </p:sp>
        <p:sp>
          <p:nvSpPr>
            <p:cNvPr id="22534" name="矩形 4"/>
            <p:cNvSpPr>
              <a:spLocks noChangeArrowheads="1"/>
            </p:cNvSpPr>
            <p:nvPr/>
          </p:nvSpPr>
          <p:spPr bwMode="auto">
            <a:xfrm>
              <a:off x="3059658" y="1555776"/>
              <a:ext cx="1511300" cy="360362"/>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(U, 0, b, 0)</a:t>
              </a:r>
              <a:endParaRPr lang="zh-CN" altLang="en-US" sz="2000"/>
            </a:p>
          </p:txBody>
        </p:sp>
        <p:sp>
          <p:nvSpPr>
            <p:cNvPr id="22535" name="矩形 5"/>
            <p:cNvSpPr>
              <a:spLocks noChangeArrowheads="1"/>
            </p:cNvSpPr>
            <p:nvPr/>
          </p:nvSpPr>
          <p:spPr bwMode="auto">
            <a:xfrm>
              <a:off x="1619796" y="2494137"/>
              <a:ext cx="1511300" cy="358775"/>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(V, 0, V, 0)</a:t>
              </a:r>
              <a:endParaRPr lang="zh-CN" altLang="en-US" sz="2000"/>
            </a:p>
          </p:txBody>
        </p:sp>
        <p:sp>
          <p:nvSpPr>
            <p:cNvPr id="22536" name="矩形 6"/>
            <p:cNvSpPr>
              <a:spLocks noChangeArrowheads="1"/>
            </p:cNvSpPr>
            <p:nvPr/>
          </p:nvSpPr>
          <p:spPr bwMode="auto">
            <a:xfrm>
              <a:off x="4931321" y="2494137"/>
              <a:ext cx="1512887" cy="358775"/>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(b, 1, b, 0)</a:t>
              </a:r>
              <a:endParaRPr lang="zh-CN" altLang="en-US" sz="2000"/>
            </a:p>
          </p:txBody>
        </p:sp>
        <p:sp>
          <p:nvSpPr>
            <p:cNvPr id="22537" name="矩形 7"/>
            <p:cNvSpPr>
              <a:spLocks noChangeArrowheads="1"/>
            </p:cNvSpPr>
            <p:nvPr/>
          </p:nvSpPr>
          <p:spPr bwMode="auto">
            <a:xfrm>
              <a:off x="2627784" y="3573637"/>
              <a:ext cx="1512888" cy="360362"/>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(U, 0, V, 0)</a:t>
              </a:r>
              <a:endParaRPr lang="zh-CN" altLang="en-US" sz="2000"/>
            </a:p>
          </p:txBody>
        </p:sp>
        <p:sp>
          <p:nvSpPr>
            <p:cNvPr id="22538" name="矩形 8"/>
            <p:cNvSpPr>
              <a:spLocks noChangeArrowheads="1"/>
            </p:cNvSpPr>
            <p:nvPr/>
          </p:nvSpPr>
          <p:spPr bwMode="auto">
            <a:xfrm>
              <a:off x="394246" y="4869037"/>
              <a:ext cx="1512887" cy="360362"/>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(c, 1, c, 1)</a:t>
              </a:r>
              <a:endParaRPr lang="zh-CN" altLang="en-US" sz="2000"/>
            </a:p>
          </p:txBody>
        </p:sp>
        <p:sp>
          <p:nvSpPr>
            <p:cNvPr id="22539" name="矩形 9"/>
            <p:cNvSpPr>
              <a:spLocks noChangeArrowheads="1"/>
            </p:cNvSpPr>
            <p:nvPr/>
          </p:nvSpPr>
          <p:spPr bwMode="auto">
            <a:xfrm>
              <a:off x="394246" y="3645074"/>
              <a:ext cx="1512887" cy="360363"/>
            </a:xfrm>
            <a:prstGeom prst="rect">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t>(c, 1, c, 0)</a:t>
              </a:r>
              <a:endParaRPr lang="zh-CN" altLang="en-US" sz="2000"/>
            </a:p>
          </p:txBody>
        </p:sp>
        <p:cxnSp>
          <p:nvCxnSpPr>
            <p:cNvPr id="22540" name="形状 46"/>
            <p:cNvCxnSpPr>
              <a:cxnSpLocks noChangeShapeType="1"/>
            </p:cNvCxnSpPr>
            <p:nvPr/>
          </p:nvCxnSpPr>
          <p:spPr bwMode="auto">
            <a:xfrm rot="5400000" flipH="1">
              <a:off x="1944439" y="2672731"/>
              <a:ext cx="358775" cy="1588"/>
            </a:xfrm>
            <a:prstGeom prst="curvedConnector5">
              <a:avLst>
                <a:gd name="adj1" fmla="val -55556"/>
                <a:gd name="adj2" fmla="val 48212176"/>
                <a:gd name="adj3" fmla="val 229630"/>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41" name="形状 62"/>
            <p:cNvCxnSpPr>
              <a:cxnSpLocks noChangeShapeType="1"/>
            </p:cNvCxnSpPr>
            <p:nvPr/>
          </p:nvCxnSpPr>
          <p:spPr bwMode="auto">
            <a:xfrm rot="5400000" flipH="1">
              <a:off x="3312071" y="1736899"/>
              <a:ext cx="360362" cy="1588"/>
            </a:xfrm>
            <a:prstGeom prst="curvedConnector5">
              <a:avLst>
                <a:gd name="adj1" fmla="val -55556"/>
                <a:gd name="adj2" fmla="val 48212176"/>
                <a:gd name="adj3" fmla="val 229630"/>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42" name="形状 63"/>
            <p:cNvCxnSpPr>
              <a:cxnSpLocks noChangeShapeType="1"/>
            </p:cNvCxnSpPr>
            <p:nvPr/>
          </p:nvCxnSpPr>
          <p:spPr bwMode="auto">
            <a:xfrm rot="5400000" flipH="1">
              <a:off x="2807246" y="3753024"/>
              <a:ext cx="360362" cy="1588"/>
            </a:xfrm>
            <a:prstGeom prst="curvedConnector5">
              <a:avLst>
                <a:gd name="adj1" fmla="val -55556"/>
                <a:gd name="adj2" fmla="val 48212176"/>
                <a:gd name="adj3" fmla="val 173569"/>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 name="直接箭头连接符 65"/>
            <p:cNvCxnSpPr>
              <a:stCxn id="22533" idx="2"/>
              <a:endCxn id="22534" idx="0"/>
            </p:cNvCxnSpPr>
            <p:nvPr/>
          </p:nvCxnSpPr>
          <p:spPr bwMode="auto">
            <a:xfrm>
              <a:off x="3815203" y="836510"/>
              <a:ext cx="0" cy="719182"/>
            </a:xfrm>
            <a:prstGeom prst="straightConnector1">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22544" name="直接箭头连接符 67"/>
            <p:cNvCxnSpPr>
              <a:cxnSpLocks noChangeShapeType="1"/>
              <a:stCxn id="22534" idx="2"/>
              <a:endCxn id="22535" idx="0"/>
            </p:cNvCxnSpPr>
            <p:nvPr/>
          </p:nvCxnSpPr>
          <p:spPr bwMode="auto">
            <a:xfrm flipH="1">
              <a:off x="2375446" y="1916138"/>
              <a:ext cx="1439862" cy="577999"/>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45" name="直接箭头连接符 69"/>
            <p:cNvCxnSpPr>
              <a:cxnSpLocks noChangeShapeType="1"/>
              <a:stCxn id="22534" idx="2"/>
              <a:endCxn id="22536" idx="0"/>
            </p:cNvCxnSpPr>
            <p:nvPr/>
          </p:nvCxnSpPr>
          <p:spPr bwMode="auto">
            <a:xfrm>
              <a:off x="3815308" y="1916138"/>
              <a:ext cx="1872457" cy="577999"/>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46" name="直接箭头连接符 71"/>
            <p:cNvCxnSpPr>
              <a:cxnSpLocks noChangeShapeType="1"/>
              <a:stCxn id="22535" idx="2"/>
              <a:endCxn id="22539" idx="0"/>
            </p:cNvCxnSpPr>
            <p:nvPr/>
          </p:nvCxnSpPr>
          <p:spPr bwMode="auto">
            <a:xfrm rot="5400000">
              <a:off x="1367384" y="2637011"/>
              <a:ext cx="792162" cy="1223963"/>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47" name="直接箭头连接符 75"/>
            <p:cNvCxnSpPr>
              <a:cxnSpLocks noChangeShapeType="1"/>
              <a:stCxn id="22535" idx="2"/>
              <a:endCxn id="22537" idx="0"/>
            </p:cNvCxnSpPr>
            <p:nvPr/>
          </p:nvCxnSpPr>
          <p:spPr bwMode="auto">
            <a:xfrm>
              <a:off x="2375446" y="2852912"/>
              <a:ext cx="1008782" cy="720725"/>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48" name="直接箭头连接符 77"/>
            <p:cNvCxnSpPr>
              <a:cxnSpLocks noChangeShapeType="1"/>
              <a:stCxn id="22539" idx="2"/>
              <a:endCxn id="22538" idx="0"/>
            </p:cNvCxnSpPr>
            <p:nvPr/>
          </p:nvCxnSpPr>
          <p:spPr bwMode="auto">
            <a:xfrm rot="5400000">
              <a:off x="718890" y="4438030"/>
              <a:ext cx="863600" cy="1587"/>
            </a:xfrm>
            <a:prstGeom prst="straightConnector1">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49" name="曲线连接符 81"/>
            <p:cNvCxnSpPr>
              <a:cxnSpLocks noChangeShapeType="1"/>
              <a:stCxn id="22537" idx="3"/>
              <a:endCxn id="22535" idx="3"/>
            </p:cNvCxnSpPr>
            <p:nvPr/>
          </p:nvCxnSpPr>
          <p:spPr bwMode="auto">
            <a:xfrm flipH="1" flipV="1">
              <a:off x="3131096" y="2673525"/>
              <a:ext cx="1009576" cy="1080293"/>
            </a:xfrm>
            <a:prstGeom prst="curvedConnector3">
              <a:avLst>
                <a:gd name="adj1" fmla="val -22644"/>
              </a:avLst>
            </a:prstGeom>
            <a:noFill/>
            <a:ln w="1905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550" name="矩形 89"/>
            <p:cNvSpPr>
              <a:spLocks noChangeArrowheads="1"/>
            </p:cNvSpPr>
            <p:nvPr/>
          </p:nvSpPr>
          <p:spPr bwMode="auto">
            <a:xfrm>
              <a:off x="2051497" y="484599"/>
              <a:ext cx="10080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dirty="0">
                  <a:solidFill>
                    <a:srgbClr val="FF0000"/>
                  </a:solidFill>
                </a:rPr>
                <a:t>初始状态</a:t>
              </a:r>
            </a:p>
          </p:txBody>
        </p:sp>
        <p:sp>
          <p:nvSpPr>
            <p:cNvPr id="22551" name="矩形 90"/>
            <p:cNvSpPr>
              <a:spLocks noChangeArrowheads="1"/>
            </p:cNvSpPr>
            <p:nvPr/>
          </p:nvSpPr>
          <p:spPr bwMode="auto">
            <a:xfrm>
              <a:off x="3851920" y="981249"/>
              <a:ext cx="863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goto(U)</a:t>
              </a:r>
              <a:endParaRPr lang="zh-CN" altLang="en-US" sz="1600"/>
            </a:p>
          </p:txBody>
        </p:sp>
        <p:sp>
          <p:nvSpPr>
            <p:cNvPr id="22552" name="矩形 91"/>
            <p:cNvSpPr>
              <a:spLocks noChangeArrowheads="1"/>
            </p:cNvSpPr>
            <p:nvPr/>
          </p:nvSpPr>
          <p:spPr bwMode="auto">
            <a:xfrm>
              <a:off x="1978621" y="1052687"/>
              <a:ext cx="8651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goto(U)</a:t>
              </a:r>
              <a:endParaRPr lang="zh-CN" altLang="en-US" sz="1600"/>
            </a:p>
          </p:txBody>
        </p:sp>
        <p:sp>
          <p:nvSpPr>
            <p:cNvPr id="22553" name="矩形 92"/>
            <p:cNvSpPr>
              <a:spLocks noChangeArrowheads="1"/>
            </p:cNvSpPr>
            <p:nvPr/>
          </p:nvSpPr>
          <p:spPr bwMode="auto">
            <a:xfrm>
              <a:off x="4932908" y="2059955"/>
              <a:ext cx="1511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dirty="0"/>
                <a:t>U=</a:t>
              </a:r>
              <a:r>
                <a:rPr lang="en-US" altLang="zh-CN" sz="1600" dirty="0" err="1"/>
                <a:t>b,climbbox</a:t>
              </a:r>
              <a:endParaRPr lang="zh-CN" altLang="en-US" sz="1600" dirty="0"/>
            </a:p>
          </p:txBody>
        </p:sp>
        <p:sp>
          <p:nvSpPr>
            <p:cNvPr id="22554" name="矩形 93"/>
            <p:cNvSpPr>
              <a:spLocks noChangeArrowheads="1"/>
            </p:cNvSpPr>
            <p:nvPr/>
          </p:nvSpPr>
          <p:spPr bwMode="auto">
            <a:xfrm>
              <a:off x="2411561" y="2061542"/>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U=b</a:t>
              </a:r>
              <a:endParaRPr lang="zh-CN" altLang="en-US" sz="1600"/>
            </a:p>
          </p:txBody>
        </p:sp>
        <p:sp>
          <p:nvSpPr>
            <p:cNvPr id="22555" name="矩形 94"/>
            <p:cNvSpPr>
              <a:spLocks noChangeArrowheads="1"/>
            </p:cNvSpPr>
            <p:nvPr/>
          </p:nvSpPr>
          <p:spPr bwMode="auto">
            <a:xfrm>
              <a:off x="251123" y="2278237"/>
              <a:ext cx="1152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pushbox(V)</a:t>
              </a:r>
            </a:p>
            <a:p>
              <a:pPr eaLnBrk="1" hangingPunct="1"/>
              <a:endParaRPr lang="zh-CN" altLang="en-US" sz="1600"/>
            </a:p>
          </p:txBody>
        </p:sp>
        <p:sp>
          <p:nvSpPr>
            <p:cNvPr id="22556" name="矩形 95"/>
            <p:cNvSpPr>
              <a:spLocks noChangeArrowheads="1"/>
            </p:cNvSpPr>
            <p:nvPr/>
          </p:nvSpPr>
          <p:spPr bwMode="auto">
            <a:xfrm>
              <a:off x="324843" y="3070399"/>
              <a:ext cx="13668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V=c,climbbox</a:t>
              </a:r>
              <a:endParaRPr lang="zh-CN" altLang="en-US" sz="1600"/>
            </a:p>
          </p:txBody>
        </p:sp>
        <p:sp>
          <p:nvSpPr>
            <p:cNvPr id="22557" name="矩形 96"/>
            <p:cNvSpPr>
              <a:spLocks noChangeArrowheads="1"/>
            </p:cNvSpPr>
            <p:nvPr/>
          </p:nvSpPr>
          <p:spPr bwMode="auto">
            <a:xfrm>
              <a:off x="538337" y="4221783"/>
              <a:ext cx="6492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grasp</a:t>
              </a:r>
              <a:endParaRPr lang="zh-CN" altLang="en-US" sz="1600"/>
            </a:p>
          </p:txBody>
        </p:sp>
        <p:sp>
          <p:nvSpPr>
            <p:cNvPr id="22558" name="矩形 97"/>
            <p:cNvSpPr>
              <a:spLocks noChangeArrowheads="1"/>
            </p:cNvSpPr>
            <p:nvPr/>
          </p:nvSpPr>
          <p:spPr bwMode="auto">
            <a:xfrm>
              <a:off x="2843808" y="2925937"/>
              <a:ext cx="8651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goto(U)</a:t>
              </a:r>
              <a:endParaRPr lang="zh-CN" altLang="en-US" sz="1600"/>
            </a:p>
          </p:txBody>
        </p:sp>
        <p:sp>
          <p:nvSpPr>
            <p:cNvPr id="22559" name="矩形 98"/>
            <p:cNvSpPr>
              <a:spLocks noChangeArrowheads="1"/>
            </p:cNvSpPr>
            <p:nvPr/>
          </p:nvSpPr>
          <p:spPr bwMode="auto">
            <a:xfrm>
              <a:off x="1834778" y="4868267"/>
              <a:ext cx="9366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solidFill>
                    <a:srgbClr val="FF0000"/>
                  </a:solidFill>
                </a:rPr>
                <a:t>目标状态</a:t>
              </a:r>
            </a:p>
          </p:txBody>
        </p:sp>
        <p:sp>
          <p:nvSpPr>
            <p:cNvPr id="22560" name="矩形 99"/>
            <p:cNvSpPr>
              <a:spLocks noChangeArrowheads="1"/>
            </p:cNvSpPr>
            <p:nvPr/>
          </p:nvSpPr>
          <p:spPr bwMode="auto">
            <a:xfrm>
              <a:off x="4212332" y="2780035"/>
              <a:ext cx="6477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U=V</a:t>
              </a:r>
              <a:endParaRPr lang="zh-CN" altLang="en-US" sz="1600"/>
            </a:p>
          </p:txBody>
        </p:sp>
        <p:sp>
          <p:nvSpPr>
            <p:cNvPr id="22561" name="矩形 102"/>
            <p:cNvSpPr>
              <a:spLocks noChangeArrowheads="1"/>
            </p:cNvSpPr>
            <p:nvPr/>
          </p:nvSpPr>
          <p:spPr bwMode="auto">
            <a:xfrm>
              <a:off x="2123728" y="4077072"/>
              <a:ext cx="863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Goto(U)</a:t>
              </a:r>
              <a:endParaRPr lang="zh-CN" altLang="en-US" sz="1600"/>
            </a:p>
          </p:txBody>
        </p:sp>
      </p:grpSp>
      <p:sp>
        <p:nvSpPr>
          <p:cNvPr id="2" name="TextBox 1"/>
          <p:cNvSpPr txBox="1">
            <a:spLocks noChangeArrowheads="1"/>
          </p:cNvSpPr>
          <p:nvPr/>
        </p:nvSpPr>
        <p:spPr bwMode="auto">
          <a:xfrm>
            <a:off x="3754517" y="2427761"/>
            <a:ext cx="5389483"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ts val="600"/>
              </a:spcBef>
              <a:spcAft>
                <a:spcPts val="0"/>
              </a:spcAft>
              <a:buClr>
                <a:schemeClr val="hlink"/>
              </a:buClr>
              <a:buFont typeface="Wingdings" panose="05000000000000000000" pitchFamily="2" charset="2"/>
              <a:buChar char="ü"/>
            </a:pPr>
            <a:r>
              <a:rPr lang="zh-CN" altLang="en-US" sz="1500" b="1" dirty="0" smtClean="0">
                <a:solidFill>
                  <a:srgbClr val="006600"/>
                </a:solidFill>
                <a:latin typeface="Times New Roman" panose="02020603050405020304" pitchFamily="18" charset="0"/>
                <a:cs typeface="Times New Roman" panose="02020603050405020304" pitchFamily="18" charset="0"/>
              </a:rPr>
              <a:t>节点</a:t>
            </a:r>
            <a:r>
              <a:rPr lang="en-US" altLang="zh-CN" sz="1500" b="1" dirty="0" smtClean="0">
                <a:solidFill>
                  <a:srgbClr val="006600"/>
                </a:solidFill>
                <a:latin typeface="Times New Roman" panose="02020603050405020304" pitchFamily="18" charset="0"/>
                <a:cs typeface="Times New Roman" panose="02020603050405020304" pitchFamily="18" charset="0"/>
              </a:rPr>
              <a:t>(Node)</a:t>
            </a:r>
            <a:r>
              <a:rPr lang="zh-CN" altLang="en-US" sz="1500" b="1" dirty="0" smtClean="0">
                <a:solidFill>
                  <a:srgbClr val="006600"/>
                </a:solidFill>
                <a:latin typeface="Times New Roman" panose="02020603050405020304" pitchFamily="18" charset="0"/>
                <a:cs typeface="Times New Roman" panose="02020603050405020304" pitchFamily="18" charset="0"/>
              </a:rPr>
              <a:t>：</a:t>
            </a:r>
            <a:r>
              <a:rPr lang="zh-CN" altLang="en-US" sz="1500" b="1" dirty="0" smtClean="0">
                <a:latin typeface="Times New Roman" panose="02020603050405020304" pitchFamily="18" charset="0"/>
                <a:cs typeface="Times New Roman" panose="02020603050405020304" pitchFamily="18" charset="0"/>
              </a:rPr>
              <a:t>图形上的汇合点，用来表示</a:t>
            </a:r>
            <a:r>
              <a:rPr lang="zh-CN" altLang="en-US" sz="1500" b="1" dirty="0" smtClean="0">
                <a:solidFill>
                  <a:srgbClr val="FF0000"/>
                </a:solidFill>
                <a:latin typeface="Times New Roman" panose="02020603050405020304" pitchFamily="18" charset="0"/>
                <a:cs typeface="Times New Roman" panose="02020603050405020304" pitchFamily="18" charset="0"/>
              </a:rPr>
              <a:t>状态</a:t>
            </a:r>
            <a:r>
              <a:rPr lang="zh-CN" altLang="en-US" sz="1500" b="1" dirty="0" smtClean="0">
                <a:latin typeface="Times New Roman" panose="02020603050405020304" pitchFamily="18" charset="0"/>
                <a:cs typeface="Times New Roman" panose="02020603050405020304" pitchFamily="18" charset="0"/>
              </a:rPr>
              <a:t>、</a:t>
            </a:r>
            <a:r>
              <a:rPr lang="zh-CN" altLang="en-US" sz="1500" b="1" dirty="0" smtClean="0">
                <a:solidFill>
                  <a:srgbClr val="FF0000"/>
                </a:solidFill>
                <a:latin typeface="Times New Roman" panose="02020603050405020304" pitchFamily="18" charset="0"/>
                <a:cs typeface="Times New Roman" panose="02020603050405020304" pitchFamily="18" charset="0"/>
              </a:rPr>
              <a:t>事件</a:t>
            </a:r>
            <a:r>
              <a:rPr lang="zh-CN" altLang="en-US" sz="1500" b="1" dirty="0" smtClean="0">
                <a:latin typeface="Times New Roman" panose="02020603050405020304" pitchFamily="18" charset="0"/>
                <a:cs typeface="Times New Roman" panose="02020603050405020304" pitchFamily="18" charset="0"/>
              </a:rPr>
              <a:t>和</a:t>
            </a:r>
            <a:r>
              <a:rPr lang="zh-CN" altLang="en-US" sz="1500" b="1" dirty="0" smtClean="0">
                <a:solidFill>
                  <a:srgbClr val="FF0000"/>
                </a:solidFill>
                <a:latin typeface="Times New Roman" panose="02020603050405020304" pitchFamily="18" charset="0"/>
                <a:cs typeface="Times New Roman" panose="02020603050405020304" pitchFamily="18" charset="0"/>
              </a:rPr>
              <a:t>时间关系的汇合</a:t>
            </a:r>
            <a:r>
              <a:rPr lang="zh-CN" altLang="en-US" sz="1500" b="1" dirty="0" smtClean="0">
                <a:latin typeface="Times New Roman" panose="02020603050405020304" pitchFamily="18" charset="0"/>
                <a:cs typeface="Times New Roman" panose="02020603050405020304" pitchFamily="18" charset="0"/>
              </a:rPr>
              <a:t>，也可用来指示通路的汇合。</a:t>
            </a:r>
          </a:p>
          <a:p>
            <a:pPr>
              <a:spcBef>
                <a:spcPts val="600"/>
              </a:spcBef>
              <a:spcAft>
                <a:spcPts val="0"/>
              </a:spcAft>
              <a:buClr>
                <a:schemeClr val="hlink"/>
              </a:buClr>
              <a:buFont typeface="Wingdings" panose="05000000000000000000" pitchFamily="2" charset="2"/>
              <a:buChar char="ü"/>
            </a:pPr>
            <a:r>
              <a:rPr lang="zh-CN" altLang="en-US" sz="1500" b="1" dirty="0" smtClean="0">
                <a:solidFill>
                  <a:srgbClr val="006600"/>
                </a:solidFill>
                <a:latin typeface="Times New Roman" panose="02020603050405020304" pitchFamily="18" charset="0"/>
                <a:cs typeface="Times New Roman" panose="02020603050405020304" pitchFamily="18" charset="0"/>
              </a:rPr>
              <a:t>弧线</a:t>
            </a:r>
            <a:r>
              <a:rPr lang="en-US" altLang="zh-CN" sz="1500" b="1" dirty="0" smtClean="0">
                <a:solidFill>
                  <a:srgbClr val="006600"/>
                </a:solidFill>
                <a:latin typeface="Times New Roman" panose="02020603050405020304" pitchFamily="18" charset="0"/>
                <a:cs typeface="Times New Roman" panose="02020603050405020304" pitchFamily="18" charset="0"/>
              </a:rPr>
              <a:t>(Arc)</a:t>
            </a:r>
            <a:r>
              <a:rPr lang="zh-CN" altLang="en-US" sz="1500" b="1" dirty="0" smtClean="0">
                <a:solidFill>
                  <a:srgbClr val="006600"/>
                </a:solidFill>
                <a:latin typeface="Times New Roman" panose="02020603050405020304" pitchFamily="18" charset="0"/>
                <a:cs typeface="Times New Roman" panose="02020603050405020304" pitchFamily="18" charset="0"/>
              </a:rPr>
              <a:t>：</a:t>
            </a:r>
            <a:r>
              <a:rPr lang="zh-CN" altLang="en-US" sz="1500" b="1" dirty="0" smtClean="0">
                <a:latin typeface="Times New Roman" panose="02020603050405020304" pitchFamily="18" charset="0"/>
                <a:cs typeface="Times New Roman" panose="02020603050405020304" pitchFamily="18" charset="0"/>
              </a:rPr>
              <a:t>节点间的连接线，表示</a:t>
            </a:r>
            <a:r>
              <a:rPr lang="zh-CN" altLang="en-US" sz="1500" b="1" dirty="0" smtClean="0">
                <a:solidFill>
                  <a:srgbClr val="FF0000"/>
                </a:solidFill>
                <a:latin typeface="Times New Roman" panose="02020603050405020304" pitchFamily="18" charset="0"/>
                <a:cs typeface="Times New Roman" panose="02020603050405020304" pitchFamily="18" charset="0"/>
              </a:rPr>
              <a:t>算符</a:t>
            </a:r>
            <a:r>
              <a:rPr lang="zh-CN" altLang="en-US" sz="1500" b="1" dirty="0" smtClean="0">
                <a:latin typeface="Times New Roman" panose="02020603050405020304" pitchFamily="18" charset="0"/>
                <a:cs typeface="Times New Roman" panose="02020603050405020304" pitchFamily="18" charset="0"/>
              </a:rPr>
              <a:t>；</a:t>
            </a:r>
          </a:p>
          <a:p>
            <a:pPr>
              <a:spcBef>
                <a:spcPts val="600"/>
              </a:spcBef>
              <a:spcAft>
                <a:spcPts val="0"/>
              </a:spcAft>
              <a:buClr>
                <a:schemeClr val="hlink"/>
              </a:buClr>
              <a:buFont typeface="Wingdings" panose="05000000000000000000" pitchFamily="2" charset="2"/>
              <a:buChar char="ü"/>
            </a:pPr>
            <a:r>
              <a:rPr lang="zh-CN" altLang="en-US" sz="1500" b="1" dirty="0" smtClean="0">
                <a:solidFill>
                  <a:srgbClr val="006600"/>
                </a:solidFill>
                <a:latin typeface="Times New Roman" panose="02020603050405020304" pitchFamily="18" charset="0"/>
                <a:cs typeface="Times New Roman" panose="02020603050405020304" pitchFamily="18" charset="0"/>
              </a:rPr>
              <a:t>有向图</a:t>
            </a:r>
            <a:r>
              <a:rPr lang="en-US" altLang="zh-CN" sz="1500" b="1" dirty="0" smtClean="0">
                <a:solidFill>
                  <a:srgbClr val="006600"/>
                </a:solidFill>
                <a:latin typeface="Times New Roman" panose="02020603050405020304" pitchFamily="18" charset="0"/>
                <a:cs typeface="Times New Roman" panose="02020603050405020304" pitchFamily="18" charset="0"/>
              </a:rPr>
              <a:t>(Directed Graph)</a:t>
            </a:r>
            <a:r>
              <a:rPr lang="zh-CN" altLang="en-US" sz="1500" b="1" dirty="0" smtClean="0">
                <a:solidFill>
                  <a:srgbClr val="006600"/>
                </a:solidFill>
                <a:latin typeface="Times New Roman" panose="02020603050405020304" pitchFamily="18" charset="0"/>
                <a:cs typeface="Times New Roman" panose="02020603050405020304" pitchFamily="18" charset="0"/>
              </a:rPr>
              <a:t>：</a:t>
            </a:r>
            <a:r>
              <a:rPr lang="zh-CN" altLang="en-US" sz="1500" b="1" dirty="0" smtClean="0">
                <a:latin typeface="Times New Roman" panose="02020603050405020304" pitchFamily="18" charset="0"/>
                <a:cs typeface="Times New Roman" panose="02020603050405020304" pitchFamily="18" charset="0"/>
              </a:rPr>
              <a:t>一对节点用弧线连接起来，从一个节点指向另一个节点，这种图叫有向图。</a:t>
            </a:r>
          </a:p>
          <a:p>
            <a:pPr>
              <a:spcBef>
                <a:spcPts val="600"/>
              </a:spcBef>
              <a:spcAft>
                <a:spcPts val="0"/>
              </a:spcAft>
              <a:buClr>
                <a:schemeClr val="hlink"/>
              </a:buClr>
              <a:buFont typeface="Wingdings" panose="05000000000000000000" pitchFamily="2" charset="2"/>
              <a:buChar char="ü"/>
            </a:pPr>
            <a:r>
              <a:rPr lang="zh-CN" altLang="en-US" sz="1500" b="1" dirty="0" smtClean="0">
                <a:solidFill>
                  <a:srgbClr val="006600"/>
                </a:solidFill>
                <a:latin typeface="Times New Roman" panose="02020603050405020304" pitchFamily="18" charset="0"/>
                <a:cs typeface="Times New Roman" panose="02020603050405020304" pitchFamily="18" charset="0"/>
              </a:rPr>
              <a:t>后继节点</a:t>
            </a:r>
            <a:r>
              <a:rPr lang="en-US" altLang="zh-CN" sz="1500" b="1" dirty="0" smtClean="0">
                <a:solidFill>
                  <a:srgbClr val="006600"/>
                </a:solidFill>
                <a:latin typeface="Times New Roman" panose="02020603050405020304" pitchFamily="18" charset="0"/>
                <a:cs typeface="Times New Roman" panose="02020603050405020304" pitchFamily="18" charset="0"/>
              </a:rPr>
              <a:t>(Descendant node)</a:t>
            </a:r>
            <a:r>
              <a:rPr lang="zh-CN" altLang="en-US" sz="1500" b="1" dirty="0" smtClean="0">
                <a:solidFill>
                  <a:srgbClr val="006600"/>
                </a:solidFill>
                <a:latin typeface="Times New Roman" panose="02020603050405020304" pitchFamily="18" charset="0"/>
                <a:cs typeface="Times New Roman" panose="02020603050405020304" pitchFamily="18" charset="0"/>
              </a:rPr>
              <a:t>与父辈节点</a:t>
            </a:r>
            <a:r>
              <a:rPr lang="en-US" altLang="zh-CN" sz="1500" b="1" dirty="0" smtClean="0">
                <a:solidFill>
                  <a:srgbClr val="006600"/>
                </a:solidFill>
                <a:latin typeface="Times New Roman" panose="02020603050405020304" pitchFamily="18" charset="0"/>
                <a:cs typeface="Times New Roman" panose="02020603050405020304" pitchFamily="18" charset="0"/>
              </a:rPr>
              <a:t>(Parent node)</a:t>
            </a:r>
            <a:r>
              <a:rPr lang="zh-CN" altLang="en-US" sz="1500" b="1" dirty="0" smtClean="0">
                <a:solidFill>
                  <a:srgbClr val="006600"/>
                </a:solidFill>
                <a:latin typeface="Times New Roman" panose="02020603050405020304" pitchFamily="18" charset="0"/>
                <a:cs typeface="Times New Roman" panose="02020603050405020304" pitchFamily="18" charset="0"/>
              </a:rPr>
              <a:t>：</a:t>
            </a:r>
            <a:r>
              <a:rPr lang="zh-CN" altLang="en-US" sz="1500" b="1" dirty="0" smtClean="0">
                <a:latin typeface="Times New Roman" panose="02020603050405020304" pitchFamily="18" charset="0"/>
                <a:cs typeface="Times New Roman" panose="02020603050405020304" pitchFamily="18" charset="0"/>
              </a:rPr>
              <a:t>如果某条弧线从节点</a:t>
            </a:r>
            <a:r>
              <a:rPr lang="en-US" altLang="zh-CN" sz="1500" b="1" dirty="0" err="1" smtClean="0">
                <a:latin typeface="Times New Roman" panose="02020603050405020304" pitchFamily="18" charset="0"/>
                <a:cs typeface="Times New Roman" panose="02020603050405020304" pitchFamily="18" charset="0"/>
              </a:rPr>
              <a:t>n</a:t>
            </a:r>
            <a:r>
              <a:rPr lang="en-US" altLang="zh-CN" sz="1500" b="1" baseline="-25000" dirty="0" err="1" smtClean="0">
                <a:latin typeface="Times New Roman" panose="02020603050405020304" pitchFamily="18" charset="0"/>
                <a:cs typeface="Times New Roman" panose="02020603050405020304" pitchFamily="18" charset="0"/>
              </a:rPr>
              <a:t>i</a:t>
            </a:r>
            <a:r>
              <a:rPr lang="zh-CN" altLang="en-US" sz="1500" b="1" dirty="0" smtClean="0">
                <a:latin typeface="Times New Roman" panose="02020603050405020304" pitchFamily="18" charset="0"/>
                <a:cs typeface="Times New Roman" panose="02020603050405020304" pitchFamily="18" charset="0"/>
              </a:rPr>
              <a:t>指向节点</a:t>
            </a:r>
            <a:r>
              <a:rPr lang="en-US" altLang="zh-CN" sz="1500" b="1" dirty="0" err="1" smtClean="0">
                <a:latin typeface="Times New Roman" panose="02020603050405020304" pitchFamily="18" charset="0"/>
                <a:cs typeface="Times New Roman" panose="02020603050405020304" pitchFamily="18" charset="0"/>
              </a:rPr>
              <a:t>n</a:t>
            </a:r>
            <a:r>
              <a:rPr lang="en-US" altLang="zh-CN" sz="1500" b="1" baseline="-25000" dirty="0" err="1" smtClean="0">
                <a:latin typeface="Times New Roman" panose="02020603050405020304" pitchFamily="18" charset="0"/>
                <a:cs typeface="Times New Roman" panose="02020603050405020304" pitchFamily="18" charset="0"/>
              </a:rPr>
              <a:t>j</a:t>
            </a:r>
            <a:r>
              <a:rPr lang="zh-CN" altLang="en-US" sz="1500" b="1" dirty="0" smtClean="0">
                <a:latin typeface="Times New Roman" panose="02020603050405020304" pitchFamily="18" charset="0"/>
                <a:cs typeface="Times New Roman" panose="02020603050405020304" pitchFamily="18" charset="0"/>
              </a:rPr>
              <a:t>，那么节点</a:t>
            </a:r>
            <a:r>
              <a:rPr lang="en-US" altLang="zh-CN" sz="1500" b="1" dirty="0" err="1" smtClean="0">
                <a:latin typeface="Times New Roman" panose="02020603050405020304" pitchFamily="18" charset="0"/>
                <a:cs typeface="Times New Roman" panose="02020603050405020304" pitchFamily="18" charset="0"/>
              </a:rPr>
              <a:t>n</a:t>
            </a:r>
            <a:r>
              <a:rPr lang="en-US" altLang="zh-CN" sz="1500" b="1" baseline="-25000" dirty="0" err="1" smtClean="0">
                <a:latin typeface="Times New Roman" panose="02020603050405020304" pitchFamily="18" charset="0"/>
                <a:cs typeface="Times New Roman" panose="02020603050405020304" pitchFamily="18" charset="0"/>
              </a:rPr>
              <a:t>j</a:t>
            </a:r>
            <a:r>
              <a:rPr lang="zh-CN" altLang="en-US" sz="1500" b="1" dirty="0" smtClean="0">
                <a:latin typeface="Times New Roman" panose="02020603050405020304" pitchFamily="18" charset="0"/>
                <a:cs typeface="Times New Roman" panose="02020603050405020304" pitchFamily="18" charset="0"/>
              </a:rPr>
              <a:t>就叫做节点</a:t>
            </a:r>
            <a:r>
              <a:rPr lang="en-US" altLang="zh-CN" sz="1500" b="1" dirty="0" err="1" smtClean="0">
                <a:latin typeface="Times New Roman" panose="02020603050405020304" pitchFamily="18" charset="0"/>
                <a:cs typeface="Times New Roman" panose="02020603050405020304" pitchFamily="18" charset="0"/>
              </a:rPr>
              <a:t>n</a:t>
            </a:r>
            <a:r>
              <a:rPr lang="en-US" altLang="zh-CN" sz="1500" b="1" baseline="-25000" dirty="0" err="1" smtClean="0">
                <a:latin typeface="Times New Roman" panose="02020603050405020304" pitchFamily="18" charset="0"/>
                <a:cs typeface="Times New Roman" panose="02020603050405020304" pitchFamily="18" charset="0"/>
              </a:rPr>
              <a:t>i</a:t>
            </a:r>
            <a:r>
              <a:rPr lang="zh-CN" altLang="en-US" sz="1500" b="1" dirty="0" smtClean="0">
                <a:latin typeface="Times New Roman" panose="02020603050405020304" pitchFamily="18" charset="0"/>
                <a:cs typeface="Times New Roman" panose="02020603050405020304" pitchFamily="18" charset="0"/>
              </a:rPr>
              <a:t>的</a:t>
            </a:r>
            <a:r>
              <a:rPr lang="zh-CN" altLang="en-US" sz="1500" b="1" dirty="0" smtClean="0">
                <a:solidFill>
                  <a:srgbClr val="FF0000"/>
                </a:solidFill>
                <a:latin typeface="Times New Roman" panose="02020603050405020304" pitchFamily="18" charset="0"/>
                <a:cs typeface="Times New Roman" panose="02020603050405020304" pitchFamily="18" charset="0"/>
              </a:rPr>
              <a:t>后继节点或后裔</a:t>
            </a:r>
            <a:r>
              <a:rPr lang="zh-CN" altLang="en-US" sz="1500" b="1" dirty="0" smtClean="0">
                <a:latin typeface="Times New Roman" panose="02020603050405020304" pitchFamily="18" charset="0"/>
                <a:cs typeface="Times New Roman" panose="02020603050405020304" pitchFamily="18" charset="0"/>
              </a:rPr>
              <a:t>，而节点</a:t>
            </a:r>
            <a:r>
              <a:rPr lang="en-US" altLang="zh-CN" sz="1500" b="1" dirty="0" err="1" smtClean="0">
                <a:latin typeface="Times New Roman" panose="02020603050405020304" pitchFamily="18" charset="0"/>
                <a:cs typeface="Times New Roman" panose="02020603050405020304" pitchFamily="18" charset="0"/>
              </a:rPr>
              <a:t>n</a:t>
            </a:r>
            <a:r>
              <a:rPr lang="en-US" altLang="zh-CN" sz="1500" b="1" baseline="-25000" dirty="0" err="1" smtClean="0">
                <a:latin typeface="Times New Roman" panose="02020603050405020304" pitchFamily="18" charset="0"/>
                <a:cs typeface="Times New Roman" panose="02020603050405020304" pitchFamily="18" charset="0"/>
              </a:rPr>
              <a:t>i</a:t>
            </a:r>
            <a:r>
              <a:rPr lang="zh-CN" altLang="en-US" sz="1500" b="1" dirty="0" smtClean="0">
                <a:latin typeface="Times New Roman" panose="02020603050405020304" pitchFamily="18" charset="0"/>
                <a:cs typeface="Times New Roman" panose="02020603050405020304" pitchFamily="18" charset="0"/>
              </a:rPr>
              <a:t>叫做节点</a:t>
            </a:r>
            <a:r>
              <a:rPr lang="en-US" altLang="zh-CN" sz="1500" b="1" dirty="0" err="1" smtClean="0">
                <a:latin typeface="Times New Roman" panose="02020603050405020304" pitchFamily="18" charset="0"/>
                <a:cs typeface="Times New Roman" panose="02020603050405020304" pitchFamily="18" charset="0"/>
              </a:rPr>
              <a:t>n</a:t>
            </a:r>
            <a:r>
              <a:rPr lang="en-US" altLang="zh-CN" sz="1500" b="1" baseline="-25000" dirty="0" err="1" smtClean="0">
                <a:latin typeface="Times New Roman" panose="02020603050405020304" pitchFamily="18" charset="0"/>
                <a:cs typeface="Times New Roman" panose="02020603050405020304" pitchFamily="18" charset="0"/>
              </a:rPr>
              <a:t>j</a:t>
            </a:r>
            <a:r>
              <a:rPr lang="zh-CN" altLang="en-US" sz="1500" b="1" dirty="0" smtClean="0">
                <a:latin typeface="Times New Roman" panose="02020603050405020304" pitchFamily="18" charset="0"/>
                <a:cs typeface="Times New Roman" panose="02020603050405020304" pitchFamily="18" charset="0"/>
              </a:rPr>
              <a:t>的</a:t>
            </a:r>
            <a:r>
              <a:rPr lang="zh-CN" altLang="en-US" sz="1500" b="1" dirty="0" smtClean="0">
                <a:solidFill>
                  <a:srgbClr val="FF0000"/>
                </a:solidFill>
                <a:latin typeface="Times New Roman" panose="02020603050405020304" pitchFamily="18" charset="0"/>
                <a:cs typeface="Times New Roman" panose="02020603050405020304" pitchFamily="18" charset="0"/>
              </a:rPr>
              <a:t>父辈节点或祖先</a:t>
            </a:r>
            <a:r>
              <a:rPr lang="zh-CN" altLang="en-US" sz="1500" b="1" dirty="0" smtClean="0">
                <a:latin typeface="Times New Roman" panose="02020603050405020304" pitchFamily="18" charset="0"/>
                <a:cs typeface="Times New Roman" panose="02020603050405020304" pitchFamily="18" charset="0"/>
              </a:rPr>
              <a:t>。</a:t>
            </a:r>
            <a:endParaRPr lang="en-US" altLang="zh-CN" sz="1500" b="1" dirty="0" smtClean="0">
              <a:latin typeface="Times New Roman" panose="02020603050405020304" pitchFamily="18" charset="0"/>
              <a:cs typeface="Times New Roman" panose="02020603050405020304" pitchFamily="18" charset="0"/>
            </a:endParaRPr>
          </a:p>
          <a:p>
            <a:pPr algn="just">
              <a:spcBef>
                <a:spcPts val="600"/>
              </a:spcBef>
              <a:spcAft>
                <a:spcPts val="0"/>
              </a:spcAft>
              <a:buClr>
                <a:schemeClr val="hlink"/>
              </a:buClr>
              <a:buFont typeface="Wingdings" panose="05000000000000000000" pitchFamily="2" charset="2"/>
              <a:buChar char="ü"/>
            </a:pPr>
            <a:r>
              <a:rPr lang="zh-CN" altLang="en-US" sz="1500" b="1" dirty="0">
                <a:solidFill>
                  <a:srgbClr val="006600"/>
                </a:solidFill>
                <a:latin typeface="Times New Roman" panose="02020603050405020304" pitchFamily="18" charset="0"/>
                <a:cs typeface="Times New Roman" panose="02020603050405020304" pitchFamily="18" charset="0"/>
              </a:rPr>
              <a:t>路径</a:t>
            </a:r>
            <a:r>
              <a:rPr lang="en-US" altLang="zh-CN" sz="1500" b="1" dirty="0">
                <a:solidFill>
                  <a:srgbClr val="006600"/>
                </a:solidFill>
                <a:latin typeface="Times New Roman" panose="02020603050405020304" pitchFamily="18" charset="0"/>
                <a:cs typeface="Times New Roman" panose="02020603050405020304" pitchFamily="18" charset="0"/>
              </a:rPr>
              <a:t>(Path)</a:t>
            </a:r>
            <a:r>
              <a:rPr lang="zh-CN" altLang="en-US" sz="1500" b="1" dirty="0">
                <a:solidFill>
                  <a:srgbClr val="006600"/>
                </a:solidFill>
                <a:latin typeface="Times New Roman" panose="02020603050405020304" pitchFamily="18" charset="0"/>
                <a:cs typeface="Times New Roman" panose="02020603050405020304" pitchFamily="18" charset="0"/>
              </a:rPr>
              <a:t>：</a:t>
            </a:r>
            <a:r>
              <a:rPr lang="zh-CN" altLang="en-US" sz="1500" b="1" dirty="0">
                <a:latin typeface="Times New Roman" panose="02020603050405020304" pitchFamily="18" charset="0"/>
                <a:cs typeface="Times New Roman" panose="02020603050405020304" pitchFamily="18" charset="0"/>
              </a:rPr>
              <a:t>某个节点序列</a:t>
            </a:r>
            <a:r>
              <a:rPr lang="en-US" altLang="zh-CN" sz="1500" b="1" dirty="0">
                <a:latin typeface="Times New Roman" panose="02020603050405020304" pitchFamily="18" charset="0"/>
                <a:cs typeface="Times New Roman" panose="02020603050405020304" pitchFamily="18" charset="0"/>
              </a:rPr>
              <a:t>(</a:t>
            </a:r>
            <a:r>
              <a:rPr lang="en-US" altLang="zh-CN" sz="1500" b="1" i="1" dirty="0">
                <a:latin typeface="Times New Roman" panose="02020603050405020304" pitchFamily="18" charset="0"/>
                <a:cs typeface="Times New Roman" panose="02020603050405020304" pitchFamily="18" charset="0"/>
              </a:rPr>
              <a:t>n</a:t>
            </a:r>
            <a:r>
              <a:rPr lang="en-US" altLang="zh-CN" sz="1500" b="1" i="1" baseline="-25000" dirty="0">
                <a:latin typeface="Times New Roman" panose="02020603050405020304" pitchFamily="18" charset="0"/>
                <a:cs typeface="Times New Roman" panose="02020603050405020304" pitchFamily="18" charset="0"/>
              </a:rPr>
              <a:t>i1</a:t>
            </a:r>
            <a:r>
              <a:rPr lang="en-US" altLang="zh-CN" sz="1500" b="1" i="1" dirty="0">
                <a:latin typeface="Times New Roman" panose="02020603050405020304" pitchFamily="18" charset="0"/>
                <a:cs typeface="Times New Roman" panose="02020603050405020304" pitchFamily="18" charset="0"/>
              </a:rPr>
              <a:t>,n</a:t>
            </a:r>
            <a:r>
              <a:rPr lang="en-US" altLang="zh-CN" sz="1500" b="1" i="1" baseline="-25000" dirty="0">
                <a:latin typeface="Times New Roman" panose="02020603050405020304" pitchFamily="18" charset="0"/>
                <a:cs typeface="Times New Roman" panose="02020603050405020304" pitchFamily="18" charset="0"/>
              </a:rPr>
              <a:t>i2</a:t>
            </a:r>
            <a:r>
              <a:rPr lang="en-US" altLang="zh-CN" sz="1500" b="1" i="1" dirty="0">
                <a:latin typeface="Times New Roman" panose="02020603050405020304" pitchFamily="18" charset="0"/>
                <a:cs typeface="Times New Roman" panose="02020603050405020304" pitchFamily="18" charset="0"/>
              </a:rPr>
              <a:t>,…,</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ik</a:t>
            </a:r>
            <a:r>
              <a:rPr lang="en-US" altLang="zh-CN" sz="1500" b="1" dirty="0">
                <a:latin typeface="Times New Roman" panose="02020603050405020304" pitchFamily="18" charset="0"/>
                <a:cs typeface="Times New Roman" panose="02020603050405020304" pitchFamily="18" charset="0"/>
              </a:rPr>
              <a:t>)</a:t>
            </a:r>
            <a:r>
              <a:rPr lang="zh-CN" altLang="en-US" sz="1500" b="1" dirty="0">
                <a:latin typeface="Times New Roman" panose="02020603050405020304" pitchFamily="18" charset="0"/>
                <a:cs typeface="Times New Roman" panose="02020603050405020304" pitchFamily="18" charset="0"/>
              </a:rPr>
              <a:t>当</a:t>
            </a:r>
            <a:r>
              <a:rPr lang="en-US" altLang="zh-CN" sz="1500" b="1" i="1" dirty="0">
                <a:latin typeface="Times New Roman" panose="02020603050405020304" pitchFamily="18" charset="0"/>
                <a:cs typeface="Times New Roman" panose="02020603050405020304" pitchFamily="18" charset="0"/>
              </a:rPr>
              <a:t>j=2,3,…,k</a:t>
            </a:r>
            <a:r>
              <a:rPr lang="zh-CN" altLang="en-US" sz="1500" b="1" dirty="0">
                <a:latin typeface="Times New Roman" panose="02020603050405020304" pitchFamily="18" charset="0"/>
                <a:cs typeface="Times New Roman" panose="02020603050405020304" pitchFamily="18" charset="0"/>
              </a:rPr>
              <a:t>时，如果对于每一个</a:t>
            </a:r>
            <a:r>
              <a:rPr lang="en-US" altLang="zh-CN" sz="1500" b="1" i="1" dirty="0">
                <a:latin typeface="Times New Roman" panose="02020603050405020304" pitchFamily="18" charset="0"/>
                <a:cs typeface="Times New Roman" panose="02020603050405020304" pitchFamily="18" charset="0"/>
              </a:rPr>
              <a:t>n</a:t>
            </a:r>
            <a:r>
              <a:rPr lang="en-US" altLang="zh-CN" sz="1500" b="1" i="1" baseline="-25000" dirty="0">
                <a:latin typeface="Times New Roman" panose="02020603050405020304" pitchFamily="18" charset="0"/>
                <a:cs typeface="Times New Roman" panose="02020603050405020304" pitchFamily="18" charset="0"/>
              </a:rPr>
              <a:t>i,j-</a:t>
            </a:r>
            <a:r>
              <a:rPr lang="en-US" altLang="zh-CN" sz="1500" b="1" baseline="-25000" dirty="0">
                <a:latin typeface="Times New Roman" panose="02020603050405020304" pitchFamily="18" charset="0"/>
                <a:cs typeface="Times New Roman" panose="02020603050405020304" pitchFamily="18" charset="0"/>
              </a:rPr>
              <a:t>1</a:t>
            </a:r>
            <a:r>
              <a:rPr lang="zh-CN" altLang="en-US" sz="1500" b="1" dirty="0">
                <a:latin typeface="Times New Roman" panose="02020603050405020304" pitchFamily="18" charset="0"/>
                <a:cs typeface="Times New Roman" panose="02020603050405020304" pitchFamily="18" charset="0"/>
              </a:rPr>
              <a:t>都有一个后继节点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ij</a:t>
            </a:r>
            <a:r>
              <a:rPr lang="zh-CN" altLang="en-US" sz="1500" b="1" dirty="0">
                <a:latin typeface="Times New Roman" panose="02020603050405020304" pitchFamily="18" charset="0"/>
                <a:cs typeface="Times New Roman" panose="02020603050405020304" pitchFamily="18" charset="0"/>
              </a:rPr>
              <a:t>存在，那么就把这个节点序列叫做从节点</a:t>
            </a:r>
            <a:r>
              <a:rPr lang="en-US" altLang="zh-CN" sz="1500" b="1" i="1" dirty="0">
                <a:latin typeface="Times New Roman" panose="02020603050405020304" pitchFamily="18" charset="0"/>
                <a:cs typeface="Times New Roman" panose="02020603050405020304" pitchFamily="18" charset="0"/>
              </a:rPr>
              <a:t>n</a:t>
            </a:r>
            <a:r>
              <a:rPr lang="en-US" altLang="zh-CN" sz="1500" b="1" i="1" baseline="-25000" dirty="0">
                <a:latin typeface="Times New Roman" panose="02020603050405020304" pitchFamily="18" charset="0"/>
                <a:cs typeface="Times New Roman" panose="02020603050405020304" pitchFamily="18" charset="0"/>
              </a:rPr>
              <a:t>i1</a:t>
            </a:r>
            <a:r>
              <a:rPr lang="zh-CN" altLang="en-US" sz="1500" b="1" dirty="0">
                <a:latin typeface="Times New Roman" panose="02020603050405020304" pitchFamily="18" charset="0"/>
                <a:cs typeface="Times New Roman" panose="02020603050405020304" pitchFamily="18" charset="0"/>
              </a:rPr>
              <a:t>至节点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ik</a:t>
            </a:r>
            <a:r>
              <a:rPr lang="zh-CN" altLang="en-US" sz="1500" b="1" dirty="0">
                <a:latin typeface="Times New Roman" panose="02020603050405020304" pitchFamily="18" charset="0"/>
                <a:cs typeface="Times New Roman" panose="02020603050405020304" pitchFamily="18" charset="0"/>
              </a:rPr>
              <a:t>的长度为</a:t>
            </a:r>
            <a:r>
              <a:rPr lang="en-US" altLang="zh-CN" sz="1500" b="1" i="1" dirty="0">
                <a:latin typeface="Times New Roman" panose="02020603050405020304" pitchFamily="18" charset="0"/>
                <a:cs typeface="Times New Roman" panose="02020603050405020304" pitchFamily="18" charset="0"/>
              </a:rPr>
              <a:t>k</a:t>
            </a:r>
            <a:r>
              <a:rPr lang="zh-CN" altLang="en-US" sz="1500" b="1" dirty="0">
                <a:latin typeface="Times New Roman" panose="02020603050405020304" pitchFamily="18" charset="0"/>
                <a:cs typeface="Times New Roman" panose="02020603050405020304" pitchFamily="18" charset="0"/>
              </a:rPr>
              <a:t>的路径。</a:t>
            </a:r>
            <a:endParaRPr lang="en-US" altLang="zh-CN" sz="1500" b="1" dirty="0">
              <a:latin typeface="Times New Roman" panose="02020603050405020304" pitchFamily="18" charset="0"/>
              <a:cs typeface="Times New Roman" panose="02020603050405020304" pitchFamily="18" charset="0"/>
            </a:endParaRPr>
          </a:p>
          <a:p>
            <a:pPr algn="just">
              <a:spcBef>
                <a:spcPts val="600"/>
              </a:spcBef>
              <a:spcAft>
                <a:spcPts val="0"/>
              </a:spcAft>
              <a:buClr>
                <a:schemeClr val="hlink"/>
              </a:buClr>
              <a:buFont typeface="Wingdings" panose="05000000000000000000" pitchFamily="2" charset="2"/>
              <a:buChar char="ü"/>
            </a:pPr>
            <a:r>
              <a:rPr lang="zh-CN" altLang="en-US" sz="1500" b="1" dirty="0">
                <a:solidFill>
                  <a:srgbClr val="006600"/>
                </a:solidFill>
                <a:latin typeface="Times New Roman" panose="02020603050405020304" pitchFamily="18" charset="0"/>
                <a:cs typeface="Times New Roman" panose="02020603050405020304" pitchFamily="18" charset="0"/>
              </a:rPr>
              <a:t>可达到的节点：</a:t>
            </a:r>
            <a:r>
              <a:rPr lang="zh-CN" altLang="en-US" sz="1500" b="1" dirty="0">
                <a:latin typeface="Times New Roman" panose="02020603050405020304" pitchFamily="18" charset="0"/>
                <a:cs typeface="Times New Roman" panose="02020603050405020304" pitchFamily="18" charset="0"/>
              </a:rPr>
              <a:t>如果从节点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a:t>
            </a:r>
            <a:r>
              <a:rPr lang="zh-CN" altLang="en-US" sz="1500" b="1" dirty="0">
                <a:latin typeface="Times New Roman" panose="02020603050405020304" pitchFamily="18" charset="0"/>
                <a:cs typeface="Times New Roman" panose="02020603050405020304" pitchFamily="18" charset="0"/>
              </a:rPr>
              <a:t>至节点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j</a:t>
            </a:r>
            <a:r>
              <a:rPr lang="zh-CN" altLang="en-US" sz="1500" b="1" dirty="0">
                <a:latin typeface="Times New Roman" panose="02020603050405020304" pitchFamily="18" charset="0"/>
                <a:cs typeface="Times New Roman" panose="02020603050405020304" pitchFamily="18" charset="0"/>
              </a:rPr>
              <a:t>存在一条路径，那么就称节点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j</a:t>
            </a:r>
            <a:r>
              <a:rPr lang="zh-CN" altLang="en-US" sz="1500" b="1" dirty="0">
                <a:latin typeface="Times New Roman" panose="02020603050405020304" pitchFamily="18" charset="0"/>
                <a:cs typeface="Times New Roman" panose="02020603050405020304" pitchFamily="18" charset="0"/>
              </a:rPr>
              <a:t>是从节点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a:t>
            </a:r>
            <a:r>
              <a:rPr lang="zh-CN" altLang="en-US" sz="1500" b="1" dirty="0">
                <a:latin typeface="Times New Roman" panose="02020603050405020304" pitchFamily="18" charset="0"/>
                <a:cs typeface="Times New Roman" panose="02020603050405020304" pitchFamily="18" charset="0"/>
              </a:rPr>
              <a:t>可达到的节点。或者称节点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j</a:t>
            </a:r>
            <a:r>
              <a:rPr lang="zh-CN" altLang="en-US" sz="1500" b="1" dirty="0">
                <a:latin typeface="Times New Roman" panose="02020603050405020304" pitchFamily="18" charset="0"/>
                <a:cs typeface="Times New Roman" panose="02020603050405020304" pitchFamily="18" charset="0"/>
              </a:rPr>
              <a:t>为节点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a:t>
            </a:r>
            <a:r>
              <a:rPr lang="zh-CN" altLang="en-US" sz="1500" b="1" dirty="0">
                <a:latin typeface="Times New Roman" panose="02020603050405020304" pitchFamily="18" charset="0"/>
                <a:cs typeface="Times New Roman" panose="02020603050405020304" pitchFamily="18" charset="0"/>
              </a:rPr>
              <a:t>的后裔，而且称</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a:t>
            </a:r>
            <a:r>
              <a:rPr lang="zh-CN" altLang="en-US" sz="1500" b="1" dirty="0">
                <a:latin typeface="Times New Roman" panose="02020603050405020304" pitchFamily="18" charset="0"/>
                <a:cs typeface="Times New Roman" panose="02020603050405020304" pitchFamily="18" charset="0"/>
              </a:rPr>
              <a:t>为为节点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j</a:t>
            </a:r>
            <a:r>
              <a:rPr lang="zh-CN" altLang="en-US" sz="1500" b="1" dirty="0">
                <a:latin typeface="Times New Roman" panose="02020603050405020304" pitchFamily="18" charset="0"/>
                <a:cs typeface="Times New Roman" panose="02020603050405020304" pitchFamily="18" charset="0"/>
              </a:rPr>
              <a:t>的祖先。</a:t>
            </a:r>
            <a:endParaRPr lang="en-US" altLang="zh-CN" sz="1500" b="1" dirty="0">
              <a:latin typeface="Times New Roman" panose="02020603050405020304" pitchFamily="18" charset="0"/>
              <a:cs typeface="Times New Roman" panose="02020603050405020304" pitchFamily="18" charset="0"/>
            </a:endParaRPr>
          </a:p>
          <a:p>
            <a:pPr algn="just">
              <a:spcBef>
                <a:spcPts val="600"/>
              </a:spcBef>
              <a:spcAft>
                <a:spcPts val="0"/>
              </a:spcAft>
              <a:buClr>
                <a:schemeClr val="hlink"/>
              </a:buClr>
              <a:buFont typeface="Wingdings" panose="05000000000000000000" pitchFamily="2" charset="2"/>
              <a:buChar char="ü"/>
            </a:pPr>
            <a:r>
              <a:rPr lang="zh-CN" altLang="en-US" sz="1500" b="1" dirty="0">
                <a:solidFill>
                  <a:srgbClr val="006600"/>
                </a:solidFill>
                <a:latin typeface="Times New Roman" panose="02020603050405020304" pitchFamily="18" charset="0"/>
                <a:cs typeface="Times New Roman" panose="02020603050405020304" pitchFamily="18" charset="0"/>
              </a:rPr>
              <a:t>代价</a:t>
            </a:r>
            <a:r>
              <a:rPr lang="en-US" altLang="zh-CN" sz="1500" b="1" dirty="0">
                <a:solidFill>
                  <a:srgbClr val="006600"/>
                </a:solidFill>
                <a:latin typeface="Times New Roman" panose="02020603050405020304" pitchFamily="18" charset="0"/>
                <a:cs typeface="Times New Roman" panose="02020603050405020304" pitchFamily="18" charset="0"/>
              </a:rPr>
              <a:t>(Cost)</a:t>
            </a:r>
            <a:r>
              <a:rPr lang="zh-CN" altLang="en-US" sz="1500" b="1" dirty="0">
                <a:solidFill>
                  <a:srgbClr val="006600"/>
                </a:solidFill>
                <a:latin typeface="Times New Roman" panose="02020603050405020304" pitchFamily="18" charset="0"/>
                <a:cs typeface="Times New Roman" panose="02020603050405020304" pitchFamily="18" charset="0"/>
              </a:rPr>
              <a:t>：</a:t>
            </a:r>
            <a:r>
              <a:rPr lang="zh-CN" altLang="en-US" sz="1500" b="1" dirty="0">
                <a:latin typeface="Times New Roman" panose="02020603050405020304" pitchFamily="18" charset="0"/>
                <a:cs typeface="Times New Roman" panose="02020603050405020304" pitchFamily="18" charset="0"/>
              </a:rPr>
              <a:t>用</a:t>
            </a:r>
            <a:r>
              <a:rPr lang="en-US" altLang="zh-CN" sz="1500" b="1" i="1" dirty="0">
                <a:latin typeface="Times New Roman" panose="02020603050405020304" pitchFamily="18" charset="0"/>
                <a:cs typeface="Times New Roman" panose="02020603050405020304" pitchFamily="18" charset="0"/>
              </a:rPr>
              <a:t>c(</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j</a:t>
            </a:r>
            <a:r>
              <a:rPr lang="en-US" altLang="zh-CN" sz="1500" b="1" i="1" dirty="0">
                <a:latin typeface="Times New Roman" panose="02020603050405020304" pitchFamily="18" charset="0"/>
                <a:cs typeface="Times New Roman" panose="02020603050405020304" pitchFamily="18" charset="0"/>
              </a:rPr>
              <a:t>)</a:t>
            </a:r>
            <a:r>
              <a:rPr lang="zh-CN" altLang="en-US" sz="1500" b="1" dirty="0">
                <a:latin typeface="Times New Roman" panose="02020603050405020304" pitchFamily="18" charset="0"/>
                <a:cs typeface="Times New Roman" panose="02020603050405020304" pitchFamily="18" charset="0"/>
              </a:rPr>
              <a:t>来表示从节点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i</a:t>
            </a:r>
            <a:r>
              <a:rPr lang="zh-CN" altLang="en-US" sz="1500" b="1" dirty="0">
                <a:latin typeface="Times New Roman" panose="02020603050405020304" pitchFamily="18" charset="0"/>
                <a:cs typeface="Times New Roman" panose="02020603050405020304" pitchFamily="18" charset="0"/>
              </a:rPr>
              <a:t>指向节点</a:t>
            </a:r>
            <a:r>
              <a:rPr lang="en-US" altLang="zh-CN" sz="1500" b="1" i="1" dirty="0" err="1">
                <a:latin typeface="Times New Roman" panose="02020603050405020304" pitchFamily="18" charset="0"/>
                <a:cs typeface="Times New Roman" panose="02020603050405020304" pitchFamily="18" charset="0"/>
              </a:rPr>
              <a:t>n</a:t>
            </a:r>
            <a:r>
              <a:rPr lang="en-US" altLang="zh-CN" sz="1500" b="1" i="1" baseline="-25000" dirty="0" err="1">
                <a:latin typeface="Times New Roman" panose="02020603050405020304" pitchFamily="18" charset="0"/>
                <a:cs typeface="Times New Roman" panose="02020603050405020304" pitchFamily="18" charset="0"/>
              </a:rPr>
              <a:t>j</a:t>
            </a:r>
            <a:r>
              <a:rPr lang="zh-CN" altLang="en-US" sz="1500" b="1" dirty="0">
                <a:latin typeface="Times New Roman" panose="02020603050405020304" pitchFamily="18" charset="0"/>
                <a:cs typeface="Times New Roman" panose="02020603050405020304" pitchFamily="18" charset="0"/>
              </a:rPr>
              <a:t>的那段弧线的代价。</a:t>
            </a:r>
            <a:r>
              <a:rPr lang="zh-CN" altLang="en-US" sz="1500" b="1" dirty="0">
                <a:solidFill>
                  <a:srgbClr val="FF0000"/>
                </a:solidFill>
                <a:latin typeface="Times New Roman" panose="02020603050405020304" pitchFamily="18" charset="0"/>
                <a:cs typeface="Times New Roman" panose="02020603050405020304" pitchFamily="18" charset="0"/>
              </a:rPr>
              <a:t>两节点间路径的代价</a:t>
            </a:r>
            <a:r>
              <a:rPr lang="zh-CN" altLang="en-US" sz="1500" b="1" dirty="0">
                <a:latin typeface="Times New Roman" panose="02020603050405020304" pitchFamily="18" charset="0"/>
                <a:cs typeface="Times New Roman" panose="02020603050405020304" pitchFamily="18" charset="0"/>
              </a:rPr>
              <a:t>等于连接该路径上各节点的所有弧线代价之和。</a:t>
            </a:r>
          </a:p>
          <a:p>
            <a:pPr>
              <a:spcBef>
                <a:spcPts val="600"/>
              </a:spcBef>
              <a:spcAft>
                <a:spcPct val="20000"/>
              </a:spcAft>
              <a:buClr>
                <a:schemeClr val="hlink"/>
              </a:buClr>
              <a:buFont typeface="Wingdings" panose="05000000000000000000" pitchFamily="2" charset="2"/>
              <a:buChar char="ü"/>
            </a:pPr>
            <a:endParaRPr lang="en-US" altLang="zh-CN" sz="1500" b="1" dirty="0" smtClean="0">
              <a:latin typeface="Times New Roman" panose="02020603050405020304" pitchFamily="18" charset="0"/>
              <a:cs typeface="Times New Roman" panose="02020603050405020304" pitchFamily="18" charset="0"/>
            </a:endParaRPr>
          </a:p>
        </p:txBody>
      </p:sp>
      <p:sp>
        <p:nvSpPr>
          <p:cNvPr id="16" name="TextBox 15"/>
          <p:cNvSpPr txBox="1">
            <a:spLocks noChangeArrowheads="1"/>
          </p:cNvSpPr>
          <p:nvPr/>
        </p:nvSpPr>
        <p:spPr bwMode="auto">
          <a:xfrm>
            <a:off x="-18721" y="4521976"/>
            <a:ext cx="3773238" cy="233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ts val="600"/>
              </a:spcBef>
            </a:pPr>
            <a:r>
              <a:rPr lang="zh-CN" altLang="en-US" sz="1600" b="1" dirty="0"/>
              <a:t>显式表示</a:t>
            </a:r>
            <a:r>
              <a:rPr lang="zh-CN" altLang="en-US" sz="1600" dirty="0"/>
              <a:t>：各节点及其具有代价的弧线由一张表明确给出。表可能列出该图中的每一节点、其后继节点及连接弧线的代价</a:t>
            </a:r>
            <a:r>
              <a:rPr lang="zh-CN" altLang="en-US" sz="1600" dirty="0" smtClean="0"/>
              <a:t>。例如，邻接表、邻接矩阵</a:t>
            </a:r>
            <a:endParaRPr lang="zh-CN" altLang="en-US" sz="1600" dirty="0"/>
          </a:p>
          <a:p>
            <a:pPr eaLnBrk="1" hangingPunct="1">
              <a:lnSpc>
                <a:spcPct val="110000"/>
              </a:lnSpc>
              <a:spcBef>
                <a:spcPts val="600"/>
              </a:spcBef>
            </a:pPr>
            <a:r>
              <a:rPr lang="zh-CN" altLang="en-US" sz="1600" b="1" dirty="0"/>
              <a:t>隐式表示</a:t>
            </a:r>
            <a:r>
              <a:rPr lang="zh-CN" altLang="en-US" sz="1600" dirty="0"/>
              <a:t>：集合</a:t>
            </a:r>
            <a:r>
              <a:rPr lang="en-US" altLang="zh-CN" sz="1600" dirty="0"/>
              <a:t>{</a:t>
            </a:r>
            <a:r>
              <a:rPr lang="en-US" altLang="zh-CN" sz="1600" dirty="0" err="1"/>
              <a:t>si</a:t>
            </a:r>
            <a:r>
              <a:rPr lang="en-US" altLang="zh-CN" sz="1600" dirty="0"/>
              <a:t>}</a:t>
            </a:r>
            <a:r>
              <a:rPr lang="zh-CN" altLang="en-US" sz="1600" dirty="0"/>
              <a:t>作为起始节点是已知的。后继节点算符</a:t>
            </a:r>
            <a:r>
              <a:rPr lang="en-US" altLang="zh-CN" sz="1600" dirty="0"/>
              <a:t>Γ</a:t>
            </a:r>
            <a:r>
              <a:rPr lang="zh-CN" altLang="en-US" sz="1600" dirty="0"/>
              <a:t>也是已知的，它作用于任一节点以产生该节点的全部后继节点和各连接弧线的代价</a:t>
            </a:r>
            <a:r>
              <a:rPr lang="zh-CN" altLang="en-US" sz="1600" dirty="0" smtClean="0"/>
              <a:t>。例如，棋局 </a:t>
            </a:r>
            <a:endParaRPr lang="zh-CN" altLang="en-US" sz="1600" dirty="0"/>
          </a:p>
        </p:txBody>
      </p:sp>
      <p:sp>
        <p:nvSpPr>
          <p:cNvPr id="3" name="矩形 2"/>
          <p:cNvSpPr/>
          <p:nvPr/>
        </p:nvSpPr>
        <p:spPr>
          <a:xfrm>
            <a:off x="4716675" y="335262"/>
            <a:ext cx="4319375" cy="400110"/>
          </a:xfrm>
          <a:prstGeom prst="rect">
            <a:avLst/>
          </a:prstGeom>
        </p:spPr>
        <p:txBody>
          <a:bodyPr wrap="square">
            <a:spAutoFit/>
          </a:bodyPr>
          <a:lstStyle/>
          <a:p>
            <a:r>
              <a:rPr lang="zh-CN" altLang="en-US" sz="2000" b="1" dirty="0">
                <a:latin typeface="宋体" panose="02010600030101010101" pitchFamily="2" charset="-122"/>
              </a:rPr>
              <a:t>状态空间的图示形式称为</a:t>
            </a:r>
            <a:r>
              <a:rPr lang="zh-CN" altLang="en-US" sz="2000" b="1" dirty="0">
                <a:solidFill>
                  <a:srgbClr val="5B2ABC"/>
                </a:solidFill>
                <a:latin typeface="隶书" panose="02010509060101010101" pitchFamily="49" charset="-122"/>
                <a:ea typeface="隶书" panose="02010509060101010101" pitchFamily="49" charset="-122"/>
              </a:rPr>
              <a:t>状态空间图</a:t>
            </a:r>
            <a:endParaRPr lang="zh-CN" altLang="en-US" sz="2000" dirty="0"/>
          </a:p>
        </p:txBody>
      </p:sp>
    </p:spTree>
    <p:extLst>
      <p:ext uri="{BB962C8B-B14F-4D97-AF65-F5344CB8AC3E}">
        <p14:creationId xmlns:p14="http://schemas.microsoft.com/office/powerpoint/2010/main" val="4206716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1000"/>
                                        <p:tgtEl>
                                          <p:spTgt spid="2">
                                            <p:txEl>
                                              <p:pRg st="0" end="0"/>
                                            </p:txEl>
                                          </p:spTgt>
                                        </p:tgtEl>
                                      </p:cBhvr>
                                    </p:animEffect>
                                    <p:anim calcmode="lin" valueType="num">
                                      <p:cBhvr>
                                        <p:cTn id="1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1000"/>
                                        <p:tgtEl>
                                          <p:spTgt spid="2">
                                            <p:txEl>
                                              <p:pRg st="1" end="1"/>
                                            </p:txEl>
                                          </p:spTgt>
                                        </p:tgtEl>
                                      </p:cBhvr>
                                    </p:animEffect>
                                    <p:anim calcmode="lin" valueType="num">
                                      <p:cBhvr>
                                        <p:cTn id="1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1000"/>
                                        <p:tgtEl>
                                          <p:spTgt spid="2">
                                            <p:txEl>
                                              <p:pRg st="2" end="2"/>
                                            </p:txEl>
                                          </p:spTgt>
                                        </p:tgtEl>
                                      </p:cBhvr>
                                    </p:animEffect>
                                    <p:anim calcmode="lin" valueType="num">
                                      <p:cBhvr>
                                        <p:cTn id="2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fade">
                                      <p:cBhvr>
                                        <p:cTn id="46" dur="1000"/>
                                        <p:tgtEl>
                                          <p:spTgt spid="2">
                                            <p:txEl>
                                              <p:pRg st="5" end="5"/>
                                            </p:txEl>
                                          </p:spTgt>
                                        </p:tgtEl>
                                      </p:cBhvr>
                                    </p:animEffect>
                                    <p:anim calcmode="lin" valueType="num">
                                      <p:cBhvr>
                                        <p:cTn id="4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Effect transition="in" filter="fade">
                                      <p:cBhvr>
                                        <p:cTn id="53" dur="1000"/>
                                        <p:tgtEl>
                                          <p:spTgt spid="2">
                                            <p:txEl>
                                              <p:pRg st="6" end="6"/>
                                            </p:txEl>
                                          </p:spTgt>
                                        </p:tgtEl>
                                      </p:cBhvr>
                                    </p:animEffect>
                                    <p:anim calcmode="lin" valueType="num">
                                      <p:cBhvr>
                                        <p:cTn id="5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0" dur="750"/>
                                        <p:tgtEl>
                                          <p:spTgt spid="16">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6">
                                            <p:txEl>
                                              <p:pRg st="1" end="1"/>
                                            </p:txEl>
                                          </p:spTgt>
                                        </p:tgtEl>
                                        <p:attrNameLst>
                                          <p:attrName>style.visibility</p:attrName>
                                        </p:attrNameLst>
                                      </p:cBhvr>
                                      <p:to>
                                        <p:strVal val="visible"/>
                                      </p:to>
                                    </p:set>
                                    <p:animEffect transition="in" filter="fade">
                                      <p:cBhvr>
                                        <p:cTn id="65" dur="1000"/>
                                        <p:tgtEl>
                                          <p:spTgt spid="16">
                                            <p:txEl>
                                              <p:pRg st="1" end="1"/>
                                            </p:txEl>
                                          </p:spTgt>
                                        </p:tgtEl>
                                      </p:cBhvr>
                                    </p:animEffect>
                                    <p:anim calcmode="lin" valueType="num">
                                      <p:cBhvr>
                                        <p:cTn id="66"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67"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16" grpId="0" uiExpand="1" build="allAtOnce"/>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59388" y="1106654"/>
            <a:ext cx="7920567" cy="167401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eaLnBrk="1" hangingPunct="1"/>
            <a:r>
              <a:rPr lang="zh-CN" altLang="en-US" sz="2800" b="1" kern="0" dirty="0" smtClean="0">
                <a:solidFill>
                  <a:srgbClr val="0000FF"/>
                </a:solidFill>
                <a:latin typeface="宋体" panose="02010600030101010101" pitchFamily="2" charset="-122"/>
                <a:ea typeface="宋体" panose="02010600030101010101" pitchFamily="2" charset="-122"/>
              </a:rPr>
              <a:t>八数码难题</a:t>
            </a:r>
            <a:endParaRPr lang="en-US" altLang="zh-CN" sz="2800" b="1" kern="0" dirty="0" smtClean="0">
              <a:solidFill>
                <a:srgbClr val="0000FF"/>
              </a:solidFill>
              <a:latin typeface="宋体" panose="02010600030101010101" pitchFamily="2" charset="-122"/>
              <a:ea typeface="宋体" panose="02010600030101010101" pitchFamily="2" charset="-122"/>
            </a:endParaRPr>
          </a:p>
          <a:p>
            <a:pPr eaLnBrk="1" hangingPunct="1">
              <a:buFont typeface="Wingdings" pitchFamily="2" charset="2"/>
              <a:buNone/>
            </a:pPr>
            <a:r>
              <a:rPr lang="zh-CN" altLang="en-US" sz="2800" kern="0" dirty="0" smtClean="0">
                <a:latin typeface="宋体" panose="02010600030101010101" pitchFamily="2" charset="-122"/>
                <a:ea typeface="宋体" panose="02010600030101010101" pitchFamily="2" charset="-122"/>
              </a:rPr>
              <a:t>     </a:t>
            </a:r>
            <a:r>
              <a:rPr lang="zh-CN" altLang="en-US" sz="2400" kern="0" dirty="0" smtClean="0">
                <a:latin typeface="宋体" panose="02010600030101010101" pitchFamily="2" charset="-122"/>
                <a:ea typeface="宋体" panose="02010600030101010101" pitchFamily="2" charset="-122"/>
              </a:rPr>
              <a:t>在</a:t>
            </a:r>
            <a:r>
              <a:rPr lang="en-US" altLang="zh-CN" sz="2400" kern="0" dirty="0" smtClean="0">
                <a:latin typeface="宋体" panose="02010600030101010101" pitchFamily="2" charset="-122"/>
                <a:ea typeface="宋体" panose="02010600030101010101" pitchFamily="2" charset="-122"/>
              </a:rPr>
              <a:t>3×3</a:t>
            </a:r>
            <a:r>
              <a:rPr lang="zh-CN" altLang="en-US" sz="2400" kern="0" dirty="0" smtClean="0">
                <a:latin typeface="宋体" panose="02010600030101010101" pitchFamily="2" charset="-122"/>
                <a:ea typeface="宋体" panose="02010600030101010101" pitchFamily="2" charset="-122"/>
              </a:rPr>
              <a:t>的棋盘，摆有八个棋子，每个棋子上标有</a:t>
            </a:r>
            <a:r>
              <a:rPr lang="en-US" altLang="zh-CN" sz="2400" kern="0" dirty="0" smtClean="0">
                <a:latin typeface="宋体" panose="02010600030101010101" pitchFamily="2" charset="-122"/>
                <a:ea typeface="宋体" panose="02010600030101010101" pitchFamily="2" charset="-122"/>
              </a:rPr>
              <a:t>1</a:t>
            </a:r>
            <a:r>
              <a:rPr lang="zh-CN" altLang="en-US" sz="2400" kern="0" dirty="0" smtClean="0">
                <a:latin typeface="宋体" panose="02010600030101010101" pitchFamily="2" charset="-122"/>
                <a:ea typeface="宋体" panose="02010600030101010101" pitchFamily="2" charset="-122"/>
              </a:rPr>
              <a:t>至</a:t>
            </a:r>
            <a:r>
              <a:rPr lang="en-US" altLang="zh-CN" sz="2400" kern="0" dirty="0" smtClean="0">
                <a:latin typeface="宋体" panose="02010600030101010101" pitchFamily="2" charset="-122"/>
                <a:ea typeface="宋体" panose="02010600030101010101" pitchFamily="2" charset="-122"/>
              </a:rPr>
              <a:t>8</a:t>
            </a:r>
            <a:r>
              <a:rPr lang="zh-CN" altLang="en-US" sz="2400" kern="0" dirty="0" smtClean="0">
                <a:latin typeface="宋体" panose="02010600030101010101" pitchFamily="2" charset="-122"/>
                <a:ea typeface="宋体" panose="02010600030101010101" pitchFamily="2" charset="-122"/>
              </a:rPr>
              <a:t>的某一数字。棋盘上还有一个空格，与空格相邻的棋子可以移到空格中。</a:t>
            </a:r>
          </a:p>
        </p:txBody>
      </p:sp>
      <p:sp>
        <p:nvSpPr>
          <p:cNvPr id="6" name="右箭头 5"/>
          <p:cNvSpPr/>
          <p:nvPr/>
        </p:nvSpPr>
        <p:spPr>
          <a:xfrm>
            <a:off x="3912993" y="3756626"/>
            <a:ext cx="991255" cy="2128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CN" altLang="en-US" sz="2000">
              <a:latin typeface="宋体" panose="02010600030101010101" pitchFamily="2" charset="-122"/>
              <a:ea typeface="宋体" panose="02010600030101010101" pitchFamily="2" charset="-122"/>
            </a:endParaRPr>
          </a:p>
        </p:txBody>
      </p:sp>
      <p:grpSp>
        <p:nvGrpSpPr>
          <p:cNvPr id="7" name="Group 5"/>
          <p:cNvGrpSpPr>
            <a:grpSpLocks/>
          </p:cNvGrpSpPr>
          <p:nvPr/>
        </p:nvGrpSpPr>
        <p:grpSpPr bwMode="auto">
          <a:xfrm>
            <a:off x="2000534" y="3108007"/>
            <a:ext cx="1813887" cy="1900229"/>
            <a:chOff x="1080" y="2160"/>
            <a:chExt cx="816" cy="903"/>
          </a:xfrm>
        </p:grpSpPr>
        <p:grpSp>
          <p:nvGrpSpPr>
            <p:cNvPr id="8" name="Group 6"/>
            <p:cNvGrpSpPr>
              <a:grpSpLocks/>
            </p:cNvGrpSpPr>
            <p:nvPr/>
          </p:nvGrpSpPr>
          <p:grpSpPr bwMode="auto">
            <a:xfrm>
              <a:off x="1113" y="2160"/>
              <a:ext cx="750" cy="678"/>
              <a:chOff x="1113" y="3105"/>
              <a:chExt cx="750" cy="678"/>
            </a:xfrm>
          </p:grpSpPr>
          <p:grpSp>
            <p:nvGrpSpPr>
              <p:cNvPr id="10" name="Group 4"/>
              <p:cNvGrpSpPr>
                <a:grpSpLocks/>
              </p:cNvGrpSpPr>
              <p:nvPr/>
            </p:nvGrpSpPr>
            <p:grpSpPr bwMode="auto">
              <a:xfrm>
                <a:off x="1113" y="3105"/>
                <a:ext cx="750" cy="678"/>
                <a:chOff x="1536" y="2304"/>
                <a:chExt cx="432" cy="432"/>
              </a:xfrm>
            </p:grpSpPr>
            <p:sp>
              <p:nvSpPr>
                <p:cNvPr id="19" name="Rectangle 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endParaRPr lang="zh-CN" altLang="en-US" sz="2000">
                    <a:latin typeface="宋体" panose="02010600030101010101" pitchFamily="2" charset="-122"/>
                    <a:ea typeface="宋体" panose="02010600030101010101" pitchFamily="2" charset="-122"/>
                  </a:endParaRPr>
                </a:p>
              </p:txBody>
            </p:sp>
            <p:sp>
              <p:nvSpPr>
                <p:cNvPr id="20" name="Line 6"/>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sp>
              <p:nvSpPr>
                <p:cNvPr id="21" name="Line 7"/>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sp>
              <p:nvSpPr>
                <p:cNvPr id="22" name="Line 8"/>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sp>
              <p:nvSpPr>
                <p:cNvPr id="23" name="Line 9"/>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grpSp>
          <p:sp>
            <p:nvSpPr>
              <p:cNvPr id="11" name="Text Box 10"/>
              <p:cNvSpPr txBox="1">
                <a:spLocks noChangeArrowheads="1"/>
              </p:cNvSpPr>
              <p:nvPr/>
            </p:nvSpPr>
            <p:spPr bwMode="auto">
              <a:xfrm>
                <a:off x="1188" y="3330"/>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1</a:t>
                </a:r>
                <a:endParaRPr kumimoji="1" lang="en-US" altLang="zh-CN" sz="2000">
                  <a:latin typeface="宋体" panose="02010600030101010101" pitchFamily="2" charset="-122"/>
                  <a:ea typeface="宋体" panose="02010600030101010101" pitchFamily="2" charset="-122"/>
                </a:endParaRPr>
              </a:p>
            </p:txBody>
          </p:sp>
          <p:sp>
            <p:nvSpPr>
              <p:cNvPr id="12" name="Text Box 11"/>
              <p:cNvSpPr txBox="1">
                <a:spLocks noChangeArrowheads="1"/>
              </p:cNvSpPr>
              <p:nvPr/>
            </p:nvSpPr>
            <p:spPr bwMode="auto">
              <a:xfrm>
                <a:off x="1188" y="3105"/>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2</a:t>
                </a:r>
                <a:endParaRPr kumimoji="1" lang="en-US" altLang="zh-CN" sz="2000">
                  <a:latin typeface="宋体" panose="02010600030101010101" pitchFamily="2" charset="-122"/>
                  <a:ea typeface="宋体" panose="02010600030101010101" pitchFamily="2" charset="-122"/>
                </a:endParaRPr>
              </a:p>
            </p:txBody>
          </p:sp>
          <p:sp>
            <p:nvSpPr>
              <p:cNvPr id="13" name="Text Box 12"/>
              <p:cNvSpPr txBox="1">
                <a:spLocks noChangeArrowheads="1"/>
              </p:cNvSpPr>
              <p:nvPr/>
            </p:nvSpPr>
            <p:spPr bwMode="auto">
              <a:xfrm>
                <a:off x="1698" y="3105"/>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3</a:t>
                </a:r>
                <a:endParaRPr kumimoji="1" lang="en-US" altLang="zh-CN" sz="2000">
                  <a:latin typeface="宋体" panose="02010600030101010101" pitchFamily="2" charset="-122"/>
                  <a:ea typeface="宋体" panose="02010600030101010101" pitchFamily="2" charset="-122"/>
                </a:endParaRPr>
              </a:p>
            </p:txBody>
          </p:sp>
          <p:sp>
            <p:nvSpPr>
              <p:cNvPr id="14" name="Text Box 13"/>
              <p:cNvSpPr txBox="1">
                <a:spLocks noChangeArrowheads="1"/>
              </p:cNvSpPr>
              <p:nvPr/>
            </p:nvSpPr>
            <p:spPr bwMode="auto">
              <a:xfrm>
                <a:off x="1422" y="3105"/>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8</a:t>
                </a:r>
                <a:endParaRPr kumimoji="1" lang="en-US" altLang="zh-CN" sz="2000">
                  <a:latin typeface="宋体" panose="02010600030101010101" pitchFamily="2" charset="-122"/>
                  <a:ea typeface="宋体" panose="02010600030101010101" pitchFamily="2" charset="-122"/>
                </a:endParaRPr>
              </a:p>
            </p:txBody>
          </p:sp>
          <p:sp>
            <p:nvSpPr>
              <p:cNvPr id="15" name="Text Box 14"/>
              <p:cNvSpPr txBox="1">
                <a:spLocks noChangeArrowheads="1"/>
              </p:cNvSpPr>
              <p:nvPr/>
            </p:nvSpPr>
            <p:spPr bwMode="auto">
              <a:xfrm>
                <a:off x="1701" y="3330"/>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4</a:t>
                </a:r>
                <a:endParaRPr kumimoji="1" lang="en-US" altLang="zh-CN" sz="2000">
                  <a:latin typeface="宋体" panose="02010600030101010101" pitchFamily="2" charset="-122"/>
                  <a:ea typeface="宋体" panose="02010600030101010101" pitchFamily="2" charset="-122"/>
                </a:endParaRPr>
              </a:p>
            </p:txBody>
          </p:sp>
          <p:sp>
            <p:nvSpPr>
              <p:cNvPr id="16" name="Text Box 15"/>
              <p:cNvSpPr txBox="1">
                <a:spLocks noChangeArrowheads="1"/>
              </p:cNvSpPr>
              <p:nvPr/>
            </p:nvSpPr>
            <p:spPr bwMode="auto">
              <a:xfrm>
                <a:off x="1698" y="3556"/>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5</a:t>
                </a:r>
                <a:endParaRPr kumimoji="1" lang="en-US" altLang="zh-CN" sz="2000">
                  <a:latin typeface="宋体" panose="02010600030101010101" pitchFamily="2" charset="-122"/>
                  <a:ea typeface="宋体" panose="02010600030101010101" pitchFamily="2" charset="-122"/>
                </a:endParaRPr>
              </a:p>
            </p:txBody>
          </p:sp>
          <p:sp>
            <p:nvSpPr>
              <p:cNvPr id="17" name="Text Box 16"/>
              <p:cNvSpPr txBox="1">
                <a:spLocks noChangeArrowheads="1"/>
              </p:cNvSpPr>
              <p:nvPr/>
            </p:nvSpPr>
            <p:spPr bwMode="auto">
              <a:xfrm>
                <a:off x="1422" y="3556"/>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6</a:t>
                </a:r>
                <a:endParaRPr kumimoji="1" lang="en-US" altLang="zh-CN" sz="2000">
                  <a:latin typeface="宋体" panose="02010600030101010101" pitchFamily="2" charset="-122"/>
                  <a:ea typeface="宋体" panose="02010600030101010101" pitchFamily="2" charset="-122"/>
                </a:endParaRPr>
              </a:p>
            </p:txBody>
          </p:sp>
          <p:sp>
            <p:nvSpPr>
              <p:cNvPr id="18" name="Text Box 17"/>
              <p:cNvSpPr txBox="1">
                <a:spLocks noChangeArrowheads="1"/>
              </p:cNvSpPr>
              <p:nvPr/>
            </p:nvSpPr>
            <p:spPr bwMode="auto">
              <a:xfrm>
                <a:off x="1185" y="3556"/>
                <a:ext cx="1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7</a:t>
                </a:r>
                <a:endParaRPr kumimoji="1" lang="en-US" altLang="zh-CN" sz="2000">
                  <a:latin typeface="宋体" panose="02010600030101010101" pitchFamily="2" charset="-122"/>
                  <a:ea typeface="宋体" panose="02010600030101010101" pitchFamily="2" charset="-122"/>
                </a:endParaRPr>
              </a:p>
            </p:txBody>
          </p:sp>
        </p:grpSp>
        <p:sp>
          <p:nvSpPr>
            <p:cNvPr id="9" name="Text Box 21"/>
            <p:cNvSpPr txBox="1">
              <a:spLocks noChangeArrowheads="1"/>
            </p:cNvSpPr>
            <p:nvPr/>
          </p:nvSpPr>
          <p:spPr bwMode="auto">
            <a:xfrm>
              <a:off x="1080" y="2863"/>
              <a:ext cx="81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50000"/>
                </a:spcBef>
                <a:buClrTx/>
                <a:buSzTx/>
                <a:buFontTx/>
                <a:buNone/>
              </a:pPr>
              <a:r>
                <a:rPr lang="zh-CN" altLang="en-US" sz="2000" dirty="0">
                  <a:latin typeface="宋体" panose="02010600030101010101" pitchFamily="2" charset="-122"/>
                  <a:ea typeface="宋体" panose="02010600030101010101" pitchFamily="2" charset="-122"/>
                </a:rPr>
                <a:t>初始状态</a:t>
              </a:r>
            </a:p>
          </p:txBody>
        </p:sp>
      </p:grpSp>
      <p:grpSp>
        <p:nvGrpSpPr>
          <p:cNvPr id="24" name="Group 22"/>
          <p:cNvGrpSpPr>
            <a:grpSpLocks/>
          </p:cNvGrpSpPr>
          <p:nvPr/>
        </p:nvGrpSpPr>
        <p:grpSpPr bwMode="auto">
          <a:xfrm>
            <a:off x="5220072" y="3108007"/>
            <a:ext cx="1713080" cy="1916475"/>
            <a:chOff x="3379" y="2160"/>
            <a:chExt cx="817" cy="983"/>
          </a:xfrm>
        </p:grpSpPr>
        <p:grpSp>
          <p:nvGrpSpPr>
            <p:cNvPr id="25" name="Group 23"/>
            <p:cNvGrpSpPr>
              <a:grpSpLocks/>
            </p:cNvGrpSpPr>
            <p:nvPr/>
          </p:nvGrpSpPr>
          <p:grpSpPr bwMode="auto">
            <a:xfrm>
              <a:off x="3379" y="2160"/>
              <a:ext cx="795" cy="737"/>
              <a:chOff x="3718" y="2387"/>
              <a:chExt cx="795" cy="737"/>
            </a:xfrm>
          </p:grpSpPr>
          <p:grpSp>
            <p:nvGrpSpPr>
              <p:cNvPr id="27" name="Group 85"/>
              <p:cNvGrpSpPr>
                <a:grpSpLocks/>
              </p:cNvGrpSpPr>
              <p:nvPr/>
            </p:nvGrpSpPr>
            <p:grpSpPr bwMode="auto">
              <a:xfrm>
                <a:off x="3718" y="2387"/>
                <a:ext cx="795" cy="737"/>
                <a:chOff x="1536" y="2304"/>
                <a:chExt cx="432" cy="432"/>
              </a:xfrm>
            </p:grpSpPr>
            <p:sp>
              <p:nvSpPr>
                <p:cNvPr id="36" name="Rectangle 8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endParaRPr lang="zh-CN" altLang="en-US" sz="2000">
                    <a:latin typeface="宋体" panose="02010600030101010101" pitchFamily="2" charset="-122"/>
                    <a:ea typeface="宋体" panose="02010600030101010101" pitchFamily="2" charset="-122"/>
                  </a:endParaRPr>
                </a:p>
              </p:txBody>
            </p:sp>
            <p:sp>
              <p:nvSpPr>
                <p:cNvPr id="37" name="Line 87"/>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sp>
              <p:nvSpPr>
                <p:cNvPr id="38" name="Line 88"/>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sp>
              <p:nvSpPr>
                <p:cNvPr id="39" name="Line 89"/>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sp>
              <p:nvSpPr>
                <p:cNvPr id="40" name="Line 90"/>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latin typeface="宋体" panose="02010600030101010101" pitchFamily="2" charset="-122"/>
                  </a:endParaRPr>
                </a:p>
              </p:txBody>
            </p:sp>
          </p:grpSp>
          <p:sp>
            <p:nvSpPr>
              <p:cNvPr id="28" name="Text Box 91"/>
              <p:cNvSpPr txBox="1">
                <a:spLocks noChangeArrowheads="1"/>
              </p:cNvSpPr>
              <p:nvPr/>
            </p:nvSpPr>
            <p:spPr bwMode="auto">
              <a:xfrm>
                <a:off x="3786" y="2632"/>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8</a:t>
                </a:r>
                <a:endParaRPr kumimoji="1" lang="en-US" altLang="zh-CN" sz="2000">
                  <a:latin typeface="宋体" panose="02010600030101010101" pitchFamily="2" charset="-122"/>
                  <a:ea typeface="宋体" panose="02010600030101010101" pitchFamily="2" charset="-122"/>
                </a:endParaRPr>
              </a:p>
            </p:txBody>
          </p:sp>
          <p:sp>
            <p:nvSpPr>
              <p:cNvPr id="29" name="Text Box 92"/>
              <p:cNvSpPr txBox="1">
                <a:spLocks noChangeArrowheads="1"/>
              </p:cNvSpPr>
              <p:nvPr/>
            </p:nvSpPr>
            <p:spPr bwMode="auto">
              <a:xfrm>
                <a:off x="3786" y="2387"/>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dirty="0">
                    <a:latin typeface="宋体" panose="02010600030101010101" pitchFamily="2" charset="-122"/>
                    <a:ea typeface="宋体" panose="02010600030101010101" pitchFamily="2" charset="-122"/>
                  </a:rPr>
                  <a:t>1</a:t>
                </a:r>
                <a:endParaRPr kumimoji="1" lang="en-US" altLang="zh-CN" sz="2000" dirty="0">
                  <a:latin typeface="宋体" panose="02010600030101010101" pitchFamily="2" charset="-122"/>
                  <a:ea typeface="宋体" panose="02010600030101010101" pitchFamily="2" charset="-122"/>
                </a:endParaRPr>
              </a:p>
            </p:txBody>
          </p:sp>
          <p:sp>
            <p:nvSpPr>
              <p:cNvPr id="30" name="Text Box 93"/>
              <p:cNvSpPr txBox="1">
                <a:spLocks noChangeArrowheads="1"/>
              </p:cNvSpPr>
              <p:nvPr/>
            </p:nvSpPr>
            <p:spPr bwMode="auto">
              <a:xfrm>
                <a:off x="4327" y="2387"/>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3</a:t>
                </a:r>
                <a:endParaRPr kumimoji="1" lang="en-US" altLang="zh-CN" sz="2000">
                  <a:latin typeface="宋体" panose="02010600030101010101" pitchFamily="2" charset="-122"/>
                  <a:ea typeface="宋体" panose="02010600030101010101" pitchFamily="2" charset="-122"/>
                </a:endParaRPr>
              </a:p>
            </p:txBody>
          </p:sp>
          <p:sp>
            <p:nvSpPr>
              <p:cNvPr id="31" name="Text Box 94"/>
              <p:cNvSpPr txBox="1">
                <a:spLocks noChangeArrowheads="1"/>
              </p:cNvSpPr>
              <p:nvPr/>
            </p:nvSpPr>
            <p:spPr bwMode="auto">
              <a:xfrm>
                <a:off x="4034" y="2387"/>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2</a:t>
                </a:r>
                <a:endParaRPr kumimoji="1" lang="en-US" altLang="zh-CN" sz="2000">
                  <a:latin typeface="宋体" panose="02010600030101010101" pitchFamily="2" charset="-122"/>
                  <a:ea typeface="宋体" panose="02010600030101010101" pitchFamily="2" charset="-122"/>
                </a:endParaRPr>
              </a:p>
            </p:txBody>
          </p:sp>
          <p:sp>
            <p:nvSpPr>
              <p:cNvPr id="32" name="Text Box 95"/>
              <p:cNvSpPr txBox="1">
                <a:spLocks noChangeArrowheads="1"/>
              </p:cNvSpPr>
              <p:nvPr/>
            </p:nvSpPr>
            <p:spPr bwMode="auto">
              <a:xfrm>
                <a:off x="4330" y="2632"/>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4</a:t>
                </a:r>
                <a:endParaRPr kumimoji="1" lang="en-US" altLang="zh-CN" sz="2000">
                  <a:latin typeface="宋体" panose="02010600030101010101" pitchFamily="2" charset="-122"/>
                  <a:ea typeface="宋体" panose="02010600030101010101" pitchFamily="2" charset="-122"/>
                </a:endParaRPr>
              </a:p>
            </p:txBody>
          </p:sp>
          <p:sp>
            <p:nvSpPr>
              <p:cNvPr id="33" name="Text Box 96"/>
              <p:cNvSpPr txBox="1">
                <a:spLocks noChangeArrowheads="1"/>
              </p:cNvSpPr>
              <p:nvPr/>
            </p:nvSpPr>
            <p:spPr bwMode="auto">
              <a:xfrm>
                <a:off x="4327" y="2878"/>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5</a:t>
                </a:r>
                <a:endParaRPr kumimoji="1" lang="en-US" altLang="zh-CN" sz="2000">
                  <a:latin typeface="宋体" panose="02010600030101010101" pitchFamily="2" charset="-122"/>
                  <a:ea typeface="宋体" panose="02010600030101010101" pitchFamily="2" charset="-122"/>
                </a:endParaRPr>
              </a:p>
            </p:txBody>
          </p:sp>
          <p:sp>
            <p:nvSpPr>
              <p:cNvPr id="34" name="Text Box 97"/>
              <p:cNvSpPr txBox="1">
                <a:spLocks noChangeArrowheads="1"/>
              </p:cNvSpPr>
              <p:nvPr/>
            </p:nvSpPr>
            <p:spPr bwMode="auto">
              <a:xfrm>
                <a:off x="4034" y="2878"/>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6</a:t>
                </a:r>
                <a:endParaRPr kumimoji="1" lang="en-US" altLang="zh-CN" sz="2000">
                  <a:latin typeface="宋体" panose="02010600030101010101" pitchFamily="2" charset="-122"/>
                  <a:ea typeface="宋体" panose="02010600030101010101" pitchFamily="2" charset="-122"/>
                </a:endParaRPr>
              </a:p>
            </p:txBody>
          </p:sp>
          <p:sp>
            <p:nvSpPr>
              <p:cNvPr id="35" name="Text Box 98"/>
              <p:cNvSpPr txBox="1">
                <a:spLocks noChangeArrowheads="1"/>
              </p:cNvSpPr>
              <p:nvPr/>
            </p:nvSpPr>
            <p:spPr bwMode="auto">
              <a:xfrm>
                <a:off x="3783" y="2878"/>
                <a:ext cx="1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0"/>
                  </a:spcBef>
                  <a:buClrTx/>
                  <a:buSzTx/>
                  <a:buFontTx/>
                  <a:buNone/>
                </a:pPr>
                <a:r>
                  <a:rPr kumimoji="1" lang="en-US" altLang="zh-CN" sz="2000" b="1">
                    <a:latin typeface="宋体" panose="02010600030101010101" pitchFamily="2" charset="-122"/>
                    <a:ea typeface="宋体" panose="02010600030101010101" pitchFamily="2" charset="-122"/>
                  </a:rPr>
                  <a:t>7</a:t>
                </a:r>
                <a:endParaRPr kumimoji="1" lang="en-US" altLang="zh-CN" sz="2000">
                  <a:latin typeface="宋体" panose="02010600030101010101" pitchFamily="2" charset="-122"/>
                  <a:ea typeface="宋体" panose="02010600030101010101" pitchFamily="2" charset="-122"/>
                </a:endParaRPr>
              </a:p>
            </p:txBody>
          </p:sp>
        </p:grpSp>
        <p:sp>
          <p:nvSpPr>
            <p:cNvPr id="26" name="Text Box 38"/>
            <p:cNvSpPr txBox="1">
              <a:spLocks noChangeArrowheads="1"/>
            </p:cNvSpPr>
            <p:nvPr/>
          </p:nvSpPr>
          <p:spPr bwMode="auto">
            <a:xfrm>
              <a:off x="3380" y="2916"/>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spcBef>
                  <a:spcPct val="50000"/>
                </a:spcBef>
                <a:buClrTx/>
                <a:buSzTx/>
                <a:buFontTx/>
                <a:buNone/>
              </a:pPr>
              <a:r>
                <a:rPr lang="zh-CN" altLang="en-US" sz="2000" dirty="0">
                  <a:latin typeface="宋体" panose="02010600030101010101" pitchFamily="2" charset="-122"/>
                  <a:ea typeface="宋体" panose="02010600030101010101" pitchFamily="2" charset="-122"/>
                </a:rPr>
                <a:t>目标状态</a:t>
              </a:r>
            </a:p>
          </p:txBody>
        </p:sp>
      </p:grpSp>
      <p:sp>
        <p:nvSpPr>
          <p:cNvPr id="41" name="内容占位符 2"/>
          <p:cNvSpPr>
            <a:spLocks/>
          </p:cNvSpPr>
          <p:nvPr/>
        </p:nvSpPr>
        <p:spPr bwMode="auto">
          <a:xfrm>
            <a:off x="516300" y="5277892"/>
            <a:ext cx="8604102" cy="102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r>
              <a:rPr lang="zh-CN" altLang="en-US" sz="2400" dirty="0">
                <a:latin typeface="宋体" panose="02010600030101010101" pitchFamily="2" charset="-122"/>
                <a:ea typeface="宋体" panose="02010600030101010101" pitchFamily="2" charset="-122"/>
              </a:rPr>
              <a:t>如何将棋盘从某一初始状态变成最后的目标状态？</a:t>
            </a:r>
          </a:p>
        </p:txBody>
      </p:sp>
    </p:spTree>
    <p:extLst>
      <p:ext uri="{BB962C8B-B14F-4D97-AF65-F5344CB8AC3E}">
        <p14:creationId xmlns:p14="http://schemas.microsoft.com/office/powerpoint/2010/main" val="7556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6" grpId="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821247" y="-27798"/>
            <a:ext cx="33227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4000" dirty="0" smtClean="0"/>
              <a:t>八</a:t>
            </a:r>
            <a:r>
              <a:rPr lang="zh-CN" altLang="en-US" sz="4000" dirty="0"/>
              <a:t>数码问题</a:t>
            </a:r>
          </a:p>
        </p:txBody>
      </p:sp>
      <p:sp>
        <p:nvSpPr>
          <p:cNvPr id="21" name="Text Box 3"/>
          <p:cNvSpPr txBox="1">
            <a:spLocks noChangeArrowheads="1"/>
          </p:cNvSpPr>
          <p:nvPr/>
        </p:nvSpPr>
        <p:spPr bwMode="auto">
          <a:xfrm>
            <a:off x="2337912" y="1472872"/>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1800">
                <a:solidFill>
                  <a:prstClr val="black"/>
                </a:solidFill>
                <a:latin typeface="Arial" panose="020B0604020202020204" pitchFamily="34" charset="0"/>
                <a:ea typeface="宋体" panose="02010600030101010101" pitchFamily="2" charset="-122"/>
              </a:rPr>
              <a:t>初始状态</a:t>
            </a:r>
          </a:p>
        </p:txBody>
      </p:sp>
      <p:sp>
        <p:nvSpPr>
          <p:cNvPr id="22" name="Text Box 4"/>
          <p:cNvSpPr txBox="1">
            <a:spLocks noChangeArrowheads="1"/>
          </p:cNvSpPr>
          <p:nvPr/>
        </p:nvSpPr>
        <p:spPr bwMode="auto">
          <a:xfrm>
            <a:off x="4966812" y="1472872"/>
            <a:ext cx="1314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1800">
                <a:solidFill>
                  <a:prstClr val="black"/>
                </a:solidFill>
                <a:latin typeface="Arial" panose="020B0604020202020204" pitchFamily="34" charset="0"/>
                <a:ea typeface="宋体" panose="02010600030101010101" pitchFamily="2" charset="-122"/>
              </a:rPr>
              <a:t>目标状态</a:t>
            </a:r>
          </a:p>
        </p:txBody>
      </p:sp>
      <p:graphicFrame>
        <p:nvGraphicFramePr>
          <p:cNvPr id="24" name="Group 24"/>
          <p:cNvGraphicFramePr>
            <a:graphicFrameLocks noGrp="1"/>
          </p:cNvGraphicFramePr>
          <p:nvPr>
            <p:extLst/>
          </p:nvPr>
        </p:nvGraphicFramePr>
        <p:xfrm>
          <a:off x="2337912" y="1872922"/>
          <a:ext cx="1485900" cy="1485900"/>
        </p:xfrm>
        <a:graphic>
          <a:graphicData uri="http://schemas.openxmlformats.org/drawingml/2006/table">
            <a:tbl>
              <a:tblPr/>
              <a:tblGrid>
                <a:gridCol w="495300"/>
                <a:gridCol w="495300"/>
                <a:gridCol w="495300"/>
              </a:tblGrid>
              <a:tr h="4953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68580" marR="68580"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L="68580" marR="68580"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68580" marR="68580"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r>
              <a:tr h="4953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L="68580" marR="68580"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r>
              <a:tr h="4953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L="68580" marR="68580"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68580" marR="68580"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L="68580" marR="68580"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r>
            </a:tbl>
          </a:graphicData>
        </a:graphic>
      </p:graphicFrame>
      <p:graphicFrame>
        <p:nvGraphicFramePr>
          <p:cNvPr id="25" name="Group 44"/>
          <p:cNvGraphicFramePr>
            <a:graphicFrameLocks noGrp="1"/>
          </p:cNvGraphicFramePr>
          <p:nvPr>
            <p:extLst/>
          </p:nvPr>
        </p:nvGraphicFramePr>
        <p:xfrm>
          <a:off x="4909662" y="1872922"/>
          <a:ext cx="1485900" cy="1485900"/>
        </p:xfrm>
        <a:graphic>
          <a:graphicData uri="http://schemas.openxmlformats.org/drawingml/2006/table">
            <a:tbl>
              <a:tblPr/>
              <a:tblGrid>
                <a:gridCol w="495300"/>
                <a:gridCol w="495300"/>
                <a:gridCol w="495300"/>
              </a:tblGrid>
              <a:tr h="4953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68580" marR="68580"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68580" marR="68580"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r>
              <a:tr h="4953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L="68580" marR="68580"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L="68580" marR="68580"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r>
              <a:tr h="4953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L="68580" marR="68580"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68580" marR="68580"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L="68580" marR="68580"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26" name="AutoShape 45"/>
          <p:cNvSpPr>
            <a:spLocks noChangeArrowheads="1"/>
          </p:cNvSpPr>
          <p:nvPr/>
        </p:nvSpPr>
        <p:spPr bwMode="auto">
          <a:xfrm>
            <a:off x="3938112" y="2272972"/>
            <a:ext cx="914400" cy="5715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33" name="Rectangle 43"/>
          <p:cNvSpPr>
            <a:spLocks noChangeArrowheads="1"/>
          </p:cNvSpPr>
          <p:nvPr/>
        </p:nvSpPr>
        <p:spPr bwMode="auto">
          <a:xfrm>
            <a:off x="3285998" y="1465271"/>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pPr>
            <a:r>
              <a:rPr lang="en-US" altLang="zh-CN" sz="1800" b="1" dirty="0">
                <a:solidFill>
                  <a:prstClr val="black"/>
                </a:solidFill>
                <a:latin typeface="Arial" panose="020B0604020202020204" pitchFamily="34" charset="0"/>
                <a:ea typeface="宋体" panose="02010600030101010101" pitchFamily="2" charset="-122"/>
              </a:rPr>
              <a:t>S</a:t>
            </a:r>
            <a:r>
              <a:rPr lang="en-US" altLang="zh-CN" sz="1800" b="1" baseline="-25000" dirty="0">
                <a:solidFill>
                  <a:prstClr val="black"/>
                </a:solidFill>
                <a:latin typeface="Arial" panose="020B0604020202020204" pitchFamily="34" charset="0"/>
                <a:ea typeface="宋体" panose="02010600030101010101" pitchFamily="2" charset="-122"/>
              </a:rPr>
              <a:t>0</a:t>
            </a:r>
          </a:p>
        </p:txBody>
      </p:sp>
      <p:sp>
        <p:nvSpPr>
          <p:cNvPr id="34" name="Rectangle 44"/>
          <p:cNvSpPr>
            <a:spLocks noChangeArrowheads="1"/>
          </p:cNvSpPr>
          <p:nvPr/>
        </p:nvSpPr>
        <p:spPr bwMode="auto">
          <a:xfrm>
            <a:off x="5962430" y="1472872"/>
            <a:ext cx="4331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pPr>
            <a:r>
              <a:rPr lang="en-US" altLang="zh-CN" sz="1800" b="1" dirty="0">
                <a:solidFill>
                  <a:prstClr val="black"/>
                </a:solidFill>
                <a:latin typeface="Arial" panose="020B0604020202020204" pitchFamily="34" charset="0"/>
                <a:ea typeface="宋体" panose="02010600030101010101" pitchFamily="2" charset="-122"/>
              </a:rPr>
              <a:t>S</a:t>
            </a:r>
            <a:r>
              <a:rPr lang="en-US" altLang="zh-CN" sz="1800" b="1" baseline="-25000" dirty="0">
                <a:solidFill>
                  <a:prstClr val="black"/>
                </a:solidFill>
                <a:latin typeface="Arial" panose="020B0604020202020204" pitchFamily="34" charset="0"/>
                <a:ea typeface="宋体" panose="02010600030101010101" pitchFamily="2" charset="-122"/>
              </a:rPr>
              <a:t>g</a:t>
            </a:r>
          </a:p>
        </p:txBody>
      </p:sp>
      <p:sp>
        <p:nvSpPr>
          <p:cNvPr id="18" name="Text Box 5"/>
          <p:cNvSpPr txBox="1">
            <a:spLocks noChangeArrowheads="1"/>
          </p:cNvSpPr>
          <p:nvPr/>
        </p:nvSpPr>
        <p:spPr bwMode="auto">
          <a:xfrm>
            <a:off x="2123728" y="3760742"/>
            <a:ext cx="1085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1800" dirty="0">
                <a:solidFill>
                  <a:prstClr val="black"/>
                </a:solidFill>
                <a:latin typeface="Arial" panose="020B0604020202020204" pitchFamily="34" charset="0"/>
                <a:ea typeface="宋体" panose="02010600030101010101" pitchFamily="2" charset="-122"/>
              </a:rPr>
              <a:t>操作符：</a:t>
            </a:r>
          </a:p>
        </p:txBody>
      </p:sp>
      <p:sp>
        <p:nvSpPr>
          <p:cNvPr id="19" name="AutoShape 46"/>
          <p:cNvSpPr>
            <a:spLocks noChangeArrowheads="1"/>
          </p:cNvSpPr>
          <p:nvPr/>
        </p:nvSpPr>
        <p:spPr bwMode="auto">
          <a:xfrm>
            <a:off x="3666778" y="3589292"/>
            <a:ext cx="1428750" cy="1200150"/>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endParaRPr>
          </a:p>
        </p:txBody>
      </p:sp>
      <p:sp>
        <p:nvSpPr>
          <p:cNvPr id="20" name="Rectangle 47"/>
          <p:cNvSpPr>
            <a:spLocks noChangeArrowheads="1"/>
          </p:cNvSpPr>
          <p:nvPr/>
        </p:nvSpPr>
        <p:spPr bwMode="auto">
          <a:xfrm>
            <a:off x="4181128" y="3989342"/>
            <a:ext cx="400050" cy="40005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rPr>
              <a:t>空</a:t>
            </a:r>
          </a:p>
        </p:txBody>
      </p:sp>
      <p:sp>
        <p:nvSpPr>
          <p:cNvPr id="36" name="Text Box 48"/>
          <p:cNvSpPr txBox="1">
            <a:spLocks noChangeArrowheads="1"/>
          </p:cNvSpPr>
          <p:nvPr/>
        </p:nvSpPr>
        <p:spPr bwMode="auto">
          <a:xfrm>
            <a:off x="3381028" y="3989342"/>
            <a:ext cx="342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1800">
                <a:solidFill>
                  <a:prstClr val="black"/>
                </a:solidFill>
                <a:latin typeface="Arial" panose="020B0604020202020204" pitchFamily="34" charset="0"/>
                <a:ea typeface="宋体" panose="02010600030101010101" pitchFamily="2" charset="-122"/>
              </a:rPr>
              <a:t>1</a:t>
            </a:r>
          </a:p>
        </p:txBody>
      </p:sp>
      <p:sp>
        <p:nvSpPr>
          <p:cNvPr id="37" name="Text Box 49"/>
          <p:cNvSpPr txBox="1">
            <a:spLocks noChangeArrowheads="1"/>
          </p:cNvSpPr>
          <p:nvPr/>
        </p:nvSpPr>
        <p:spPr bwMode="auto">
          <a:xfrm>
            <a:off x="4238278" y="3246392"/>
            <a:ext cx="285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1800">
                <a:solidFill>
                  <a:prstClr val="black"/>
                </a:solidFill>
                <a:latin typeface="Arial" panose="020B0604020202020204" pitchFamily="34" charset="0"/>
                <a:ea typeface="宋体" panose="02010600030101010101" pitchFamily="2" charset="-122"/>
              </a:rPr>
              <a:t>2</a:t>
            </a:r>
          </a:p>
        </p:txBody>
      </p:sp>
      <p:sp>
        <p:nvSpPr>
          <p:cNvPr id="38" name="Text Box 50"/>
          <p:cNvSpPr txBox="1">
            <a:spLocks noChangeArrowheads="1"/>
          </p:cNvSpPr>
          <p:nvPr/>
        </p:nvSpPr>
        <p:spPr bwMode="auto">
          <a:xfrm>
            <a:off x="4238278" y="4774698"/>
            <a:ext cx="342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1800" dirty="0">
                <a:solidFill>
                  <a:prstClr val="black"/>
                </a:solidFill>
                <a:latin typeface="Arial" panose="020B0604020202020204" pitchFamily="34" charset="0"/>
                <a:ea typeface="宋体" panose="02010600030101010101" pitchFamily="2" charset="-122"/>
              </a:rPr>
              <a:t>4</a:t>
            </a:r>
          </a:p>
        </p:txBody>
      </p:sp>
      <p:sp>
        <p:nvSpPr>
          <p:cNvPr id="39" name="Text Box 51"/>
          <p:cNvSpPr txBox="1">
            <a:spLocks noChangeArrowheads="1"/>
          </p:cNvSpPr>
          <p:nvPr/>
        </p:nvSpPr>
        <p:spPr bwMode="auto">
          <a:xfrm>
            <a:off x="5165089" y="3997383"/>
            <a:ext cx="285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1800" dirty="0">
                <a:solidFill>
                  <a:prstClr val="black"/>
                </a:solidFill>
                <a:latin typeface="Arial" panose="020B0604020202020204" pitchFamily="34" charset="0"/>
                <a:ea typeface="宋体" panose="02010600030101010101" pitchFamily="2" charset="-122"/>
              </a:rPr>
              <a:t>3</a:t>
            </a:r>
          </a:p>
        </p:txBody>
      </p:sp>
      <p:sp>
        <p:nvSpPr>
          <p:cNvPr id="40" name="Rectangle 39"/>
          <p:cNvSpPr>
            <a:spLocks noChangeArrowheads="1"/>
          </p:cNvSpPr>
          <p:nvPr/>
        </p:nvSpPr>
        <p:spPr bwMode="auto">
          <a:xfrm>
            <a:off x="2123728" y="5456375"/>
            <a:ext cx="5153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l" eaLnBrk="1" hangingPunct="1">
              <a:spcBef>
                <a:spcPct val="0"/>
              </a:spcBef>
              <a:buClrTx/>
              <a:buSzTx/>
              <a:buFontTx/>
              <a:buNone/>
            </a:pPr>
            <a:r>
              <a:rPr lang="zh-CN" altLang="en-US" sz="1800" dirty="0">
                <a:solidFill>
                  <a:prstClr val="black"/>
                </a:solidFill>
                <a:ea typeface="华文新魏" panose="02010800040101010101" pitchFamily="2" charset="-122"/>
              </a:rPr>
              <a:t>操作</a:t>
            </a:r>
            <a:r>
              <a:rPr lang="en-US" altLang="zh-CN" sz="1800" dirty="0">
                <a:solidFill>
                  <a:prstClr val="black"/>
                </a:solidFill>
                <a:ea typeface="华文新魏" panose="02010800040101010101" pitchFamily="2" charset="-122"/>
              </a:rPr>
              <a:t>: </a:t>
            </a:r>
            <a:r>
              <a:rPr lang="zh-CN" altLang="en-US" sz="1800" dirty="0">
                <a:solidFill>
                  <a:prstClr val="black"/>
                </a:solidFill>
                <a:ea typeface="华文新魏" panose="02010800040101010101" pitchFamily="2" charset="-122"/>
              </a:rPr>
              <a:t>空格上移，空格下移，空格左移，空格右移</a:t>
            </a:r>
          </a:p>
        </p:txBody>
      </p:sp>
    </p:spTree>
    <p:extLst>
      <p:ext uri="{BB962C8B-B14F-4D97-AF65-F5344CB8AC3E}">
        <p14:creationId xmlns:p14="http://schemas.microsoft.com/office/powerpoint/2010/main" val="378390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59388" y="1106654"/>
            <a:ext cx="7920567" cy="167401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eaLnBrk="1" hangingPunct="1"/>
            <a:r>
              <a:rPr lang="zh-CN" altLang="en-US" sz="2800" b="1" kern="0" dirty="0" smtClean="0">
                <a:solidFill>
                  <a:srgbClr val="0000FF"/>
                </a:solidFill>
                <a:latin typeface="宋体" panose="02010600030101010101" pitchFamily="2" charset="-122"/>
                <a:ea typeface="宋体" panose="02010600030101010101" pitchFamily="2" charset="-122"/>
              </a:rPr>
              <a:t>迷宫问题</a:t>
            </a:r>
            <a:endParaRPr lang="en-US" altLang="zh-CN" sz="2800" b="1" kern="0" dirty="0" smtClean="0">
              <a:solidFill>
                <a:srgbClr val="0000FF"/>
              </a:solidFill>
              <a:latin typeface="宋体" panose="02010600030101010101" pitchFamily="2" charset="-122"/>
              <a:ea typeface="宋体" panose="02010600030101010101" pitchFamily="2" charset="-122"/>
            </a:endParaRPr>
          </a:p>
          <a:p>
            <a:pPr eaLnBrk="1" hangingPunct="1">
              <a:buFont typeface="Wingdings" pitchFamily="2" charset="2"/>
              <a:buNone/>
            </a:pPr>
            <a:r>
              <a:rPr lang="zh-CN" altLang="en-US" sz="2800" kern="0" dirty="0" smtClean="0">
                <a:latin typeface="宋体" panose="02010600030101010101" pitchFamily="2" charset="-122"/>
                <a:ea typeface="宋体" panose="02010600030101010101" pitchFamily="2" charset="-122"/>
              </a:rPr>
              <a:t>     </a:t>
            </a:r>
            <a:endParaRPr lang="zh-CN" altLang="en-US" sz="2400" kern="0" dirty="0" smtClean="0">
              <a:latin typeface="宋体" panose="02010600030101010101" pitchFamily="2" charset="-122"/>
              <a:ea typeface="宋体" panose="02010600030101010101" pitchFamily="2" charset="-122"/>
            </a:endParaRPr>
          </a:p>
        </p:txBody>
      </p:sp>
      <p:pic>
        <p:nvPicPr>
          <p:cNvPr id="42" name="Picture 2" descr="mingkong-p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656" y="1244472"/>
            <a:ext cx="3528846" cy="3528846"/>
          </a:xfrm>
          <a:prstGeom prst="rect">
            <a:avLst/>
          </a:prstGeom>
          <a:noFill/>
          <a:extLst>
            <a:ext uri="{909E8E84-426E-40DD-AFC4-6F175D3DCCD1}">
              <a14:hiddenFill xmlns:a14="http://schemas.microsoft.com/office/drawing/2010/main">
                <a:solidFill>
                  <a:srgbClr val="FFFFFF"/>
                </a:solidFill>
              </a14:hiddenFill>
            </a:ext>
          </a:extLst>
        </p:spPr>
      </p:pic>
      <p:sp>
        <p:nvSpPr>
          <p:cNvPr id="43" name="AutoShape 3"/>
          <p:cNvSpPr>
            <a:spLocks noChangeArrowheads="1"/>
          </p:cNvSpPr>
          <p:nvPr/>
        </p:nvSpPr>
        <p:spPr bwMode="auto">
          <a:xfrm>
            <a:off x="1349994" y="3861048"/>
            <a:ext cx="1721497" cy="1882051"/>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人</a:t>
            </a:r>
          </a:p>
        </p:txBody>
      </p:sp>
      <p:sp>
        <p:nvSpPr>
          <p:cNvPr id="44" name="Text Box 4"/>
          <p:cNvSpPr txBox="1">
            <a:spLocks noChangeArrowheads="1"/>
          </p:cNvSpPr>
          <p:nvPr/>
        </p:nvSpPr>
        <p:spPr bwMode="auto">
          <a:xfrm>
            <a:off x="1771829" y="5835846"/>
            <a:ext cx="877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4</a:t>
            </a:r>
            <a:r>
              <a:rPr lang="en-US" altLang="zh-CN" sz="2400" dirty="0"/>
              <a:t>S</a:t>
            </a:r>
          </a:p>
        </p:txBody>
      </p:sp>
      <p:sp>
        <p:nvSpPr>
          <p:cNvPr id="45" name="Text Box 5"/>
          <p:cNvSpPr txBox="1">
            <a:spLocks noChangeArrowheads="1"/>
          </p:cNvSpPr>
          <p:nvPr/>
        </p:nvSpPr>
        <p:spPr bwMode="auto">
          <a:xfrm>
            <a:off x="3024313" y="4697179"/>
            <a:ext cx="7377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a:t>3E</a:t>
            </a:r>
          </a:p>
        </p:txBody>
      </p:sp>
      <p:sp>
        <p:nvSpPr>
          <p:cNvPr id="46" name="Text Box 6"/>
          <p:cNvSpPr txBox="1">
            <a:spLocks noChangeArrowheads="1"/>
          </p:cNvSpPr>
          <p:nvPr/>
        </p:nvSpPr>
        <p:spPr bwMode="auto">
          <a:xfrm>
            <a:off x="1727242" y="3449119"/>
            <a:ext cx="8778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2</a:t>
            </a:r>
            <a:r>
              <a:rPr lang="en-US" altLang="zh-CN" sz="2400" dirty="0"/>
              <a:t>N</a:t>
            </a:r>
          </a:p>
        </p:txBody>
      </p:sp>
      <p:sp>
        <p:nvSpPr>
          <p:cNvPr id="47" name="Text Box 7"/>
          <p:cNvSpPr txBox="1">
            <a:spLocks noChangeArrowheads="1"/>
          </p:cNvSpPr>
          <p:nvPr/>
        </p:nvSpPr>
        <p:spPr bwMode="auto">
          <a:xfrm>
            <a:off x="659388" y="4697179"/>
            <a:ext cx="819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a:t>1</a:t>
            </a:r>
            <a:r>
              <a:rPr lang="en-US" altLang="zh-CN" sz="2400"/>
              <a:t>W</a:t>
            </a:r>
          </a:p>
        </p:txBody>
      </p:sp>
    </p:spTree>
    <p:extLst>
      <p:ext uri="{BB962C8B-B14F-4D97-AF65-F5344CB8AC3E}">
        <p14:creationId xmlns:p14="http://schemas.microsoft.com/office/powerpoint/2010/main" val="244826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7704856" cy="3640997"/>
          </a:xfrm>
          <a:prstGeom prst="rect">
            <a:avLst/>
          </a:prstGeom>
        </p:spPr>
        <p:txBody>
          <a:bodyPr wrap="square">
            <a:spAutoFit/>
          </a:bodyPr>
          <a:lstStyle/>
          <a:p>
            <a:pPr>
              <a:lnSpc>
                <a:spcPct val="90000"/>
              </a:lnSpc>
            </a:pPr>
            <a:r>
              <a:rPr lang="zh-CN" altLang="en-US" sz="2800" dirty="0">
                <a:latin typeface="黑体" panose="02010609060101010101" pitchFamily="49" charset="-122"/>
              </a:rPr>
              <a:t>小结：</a:t>
            </a:r>
            <a:r>
              <a:rPr lang="zh-CN" altLang="en-US" sz="2800" dirty="0" smtClean="0">
                <a:solidFill>
                  <a:srgbClr val="0000FF"/>
                </a:solidFill>
                <a:latin typeface="黑体" panose="02010609060101010101" pitchFamily="49" charset="-122"/>
              </a:rPr>
              <a:t>状态空间表示法</a:t>
            </a:r>
            <a:endParaRPr lang="en-US" altLang="zh-CN" sz="2800" dirty="0" smtClean="0">
              <a:latin typeface="黑体" panose="02010609060101010101" pitchFamily="49" charset="-122"/>
            </a:endParaRPr>
          </a:p>
          <a:p>
            <a:pPr>
              <a:spcBef>
                <a:spcPts val="600"/>
              </a:spcBef>
            </a:pPr>
            <a:r>
              <a:rPr lang="zh-CN" altLang="en-US" sz="2400" dirty="0">
                <a:latin typeface="黑体" panose="02010609060101010101" pitchFamily="49" charset="-122"/>
              </a:rPr>
              <a:t> </a:t>
            </a:r>
            <a:r>
              <a:rPr lang="zh-CN" altLang="en-US" sz="2400" dirty="0" smtClean="0">
                <a:latin typeface="黑体" panose="02010609060101010101" pitchFamily="49" charset="-122"/>
              </a:rPr>
              <a:t>   </a:t>
            </a:r>
            <a:r>
              <a:rPr lang="en-US" altLang="zh-CN" sz="2400" dirty="0" smtClean="0">
                <a:latin typeface="黑体" panose="02010609060101010101" pitchFamily="49" charset="-122"/>
              </a:rPr>
              <a:t>1</a:t>
            </a:r>
            <a:r>
              <a:rPr lang="en-US" altLang="zh-CN" sz="2400" dirty="0">
                <a:latin typeface="黑体" panose="02010609060101010101" pitchFamily="49" charset="-122"/>
              </a:rPr>
              <a:t>.</a:t>
            </a:r>
            <a:r>
              <a:rPr lang="zh-CN" altLang="en-US" sz="2400" dirty="0">
                <a:latin typeface="黑体" panose="02010609060101010101" pitchFamily="49" charset="-122"/>
              </a:rPr>
              <a:t>状态，描述某一类事物在不同时刻所处于的信息状况</a:t>
            </a:r>
          </a:p>
          <a:p>
            <a:pPr>
              <a:spcBef>
                <a:spcPts val="600"/>
              </a:spcBef>
            </a:pPr>
            <a:r>
              <a:rPr lang="zh-CN" altLang="en-US" sz="2400" dirty="0">
                <a:latin typeface="黑体" panose="02010609060101010101" pitchFamily="49" charset="-122"/>
              </a:rPr>
              <a:t>　  </a:t>
            </a:r>
            <a:r>
              <a:rPr lang="en-US" altLang="zh-CN" sz="2400" dirty="0">
                <a:latin typeface="黑体" panose="02010609060101010101" pitchFamily="49" charset="-122"/>
              </a:rPr>
              <a:t>2.</a:t>
            </a:r>
            <a:r>
              <a:rPr lang="zh-CN" altLang="en-US" sz="2400" dirty="0">
                <a:latin typeface="黑体" panose="02010609060101010101" pitchFamily="49" charset="-122"/>
              </a:rPr>
              <a:t>操作，描述状态之间的关系</a:t>
            </a:r>
          </a:p>
          <a:p>
            <a:pPr>
              <a:spcBef>
                <a:spcPts val="600"/>
              </a:spcBef>
            </a:pPr>
            <a:r>
              <a:rPr lang="zh-CN" altLang="en-US" sz="2400" dirty="0">
                <a:latin typeface="黑体" panose="02010609060101010101" pitchFamily="49" charset="-122"/>
              </a:rPr>
              <a:t>　  </a:t>
            </a:r>
            <a:r>
              <a:rPr lang="en-US" altLang="zh-CN" sz="2400" dirty="0">
                <a:latin typeface="黑体" panose="02010609060101010101" pitchFamily="49" charset="-122"/>
              </a:rPr>
              <a:t>3.</a:t>
            </a:r>
            <a:r>
              <a:rPr lang="zh-CN" altLang="en-US" sz="2400" dirty="0">
                <a:latin typeface="黑体" panose="02010609060101010101" pitchFamily="49" charset="-122"/>
              </a:rPr>
              <a:t>状态空间方法，可用一个三元组来表示</a:t>
            </a:r>
            <a:r>
              <a:rPr lang="en-US" altLang="zh-CN" sz="2400" dirty="0">
                <a:latin typeface="黑体" panose="02010609060101010101" pitchFamily="49" charset="-122"/>
              </a:rPr>
              <a:t>&lt;</a:t>
            </a:r>
            <a:r>
              <a:rPr lang="en-US" altLang="zh-CN" sz="2400" i="1" dirty="0">
                <a:latin typeface="黑体" panose="02010609060101010101" pitchFamily="49" charset="-122"/>
              </a:rPr>
              <a:t>S,F,G</a:t>
            </a:r>
            <a:r>
              <a:rPr lang="en-US" altLang="zh-CN" sz="2400" dirty="0" smtClean="0">
                <a:latin typeface="黑体" panose="02010609060101010101" pitchFamily="49" charset="-122"/>
              </a:rPr>
              <a:t>&gt;</a:t>
            </a:r>
          </a:p>
          <a:p>
            <a:pPr>
              <a:spcBef>
                <a:spcPts val="600"/>
              </a:spcBef>
            </a:pPr>
            <a:r>
              <a:rPr lang="zh-CN" altLang="en-US" sz="2800" dirty="0" smtClean="0">
                <a:solidFill>
                  <a:srgbClr val="0000FF"/>
                </a:solidFill>
                <a:latin typeface="黑体" panose="02010609060101010101" pitchFamily="49" charset="-122"/>
              </a:rPr>
              <a:t>该</a:t>
            </a:r>
            <a:r>
              <a:rPr lang="zh-CN" altLang="en-US" sz="2800" dirty="0">
                <a:solidFill>
                  <a:srgbClr val="0000FF"/>
                </a:solidFill>
                <a:latin typeface="黑体" panose="02010609060101010101" pitchFamily="49" charset="-122"/>
              </a:rPr>
              <a:t>方法的缺陷：</a:t>
            </a:r>
            <a:endParaRPr lang="en-US" altLang="zh-CN" sz="2800" dirty="0">
              <a:solidFill>
                <a:srgbClr val="0000FF"/>
              </a:solidFill>
              <a:latin typeface="黑体" panose="02010609060101010101" pitchFamily="49" charset="-122"/>
            </a:endParaRPr>
          </a:p>
          <a:p>
            <a:pPr marL="400050" lvl="1">
              <a:lnSpc>
                <a:spcPct val="130000"/>
              </a:lnSpc>
            </a:pPr>
            <a:r>
              <a:rPr lang="zh-CN" altLang="en-US" sz="2000" dirty="0" smtClean="0"/>
              <a:t>       </a:t>
            </a:r>
            <a:r>
              <a:rPr lang="zh-CN" altLang="en-US" sz="2400" dirty="0" smtClean="0"/>
              <a:t>由于</a:t>
            </a:r>
            <a:r>
              <a:rPr lang="zh-CN" altLang="en-US" sz="2400" dirty="0"/>
              <a:t>状态空间法需要扩展过多节点，容易出现“组合爆炸”，只适用表示比较简单的问题。</a:t>
            </a:r>
          </a:p>
        </p:txBody>
      </p:sp>
      <p:sp>
        <p:nvSpPr>
          <p:cNvPr id="3" name="矩形 2"/>
          <p:cNvSpPr/>
          <p:nvPr/>
        </p:nvSpPr>
        <p:spPr>
          <a:xfrm>
            <a:off x="6501745" y="0"/>
            <a:ext cx="2236511" cy="707886"/>
          </a:xfrm>
          <a:prstGeom prst="rect">
            <a:avLst/>
          </a:prstGeom>
        </p:spPr>
        <p:txBody>
          <a:bodyPr wrap="none">
            <a:spAutoFit/>
          </a:bodyPr>
          <a:lstStyle/>
          <a:p>
            <a:r>
              <a:rPr lang="zh-CN" altLang="en-US" sz="4000" dirty="0" smtClean="0">
                <a:latin typeface="黑体" panose="02010609060101010101" pitchFamily="49" charset="-122"/>
              </a:rPr>
              <a:t>课程小结</a:t>
            </a:r>
            <a:endParaRPr lang="zh-CN" altLang="en-US" sz="4000" dirty="0"/>
          </a:p>
        </p:txBody>
      </p:sp>
    </p:spTree>
    <p:extLst>
      <p:ext uri="{BB962C8B-B14F-4D97-AF65-F5344CB8AC3E}">
        <p14:creationId xmlns:p14="http://schemas.microsoft.com/office/powerpoint/2010/main" val="162781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70348" y="30274"/>
            <a:ext cx="3024336" cy="523220"/>
          </a:xfrm>
          <a:prstGeom prst="rect">
            <a:avLst/>
          </a:prstGeom>
          <a:noFill/>
        </p:spPr>
        <p:txBody>
          <a:bodyPr wrap="square" rtlCol="0">
            <a:spAutoFit/>
          </a:bodyPr>
          <a:lstStyle/>
          <a:p>
            <a:r>
              <a:rPr lang="zh-CN" altLang="en-US" sz="2800" dirty="0" smtClean="0"/>
              <a:t>课后思考题</a:t>
            </a:r>
            <a:endParaRPr lang="zh-CN" altLang="en-US" sz="2800" dirty="0"/>
          </a:p>
        </p:txBody>
      </p:sp>
      <p:sp>
        <p:nvSpPr>
          <p:cNvPr id="6" name="Rectangle 4"/>
          <p:cNvSpPr>
            <a:spLocks noChangeArrowheads="1"/>
          </p:cNvSpPr>
          <p:nvPr/>
        </p:nvSpPr>
        <p:spPr bwMode="auto">
          <a:xfrm>
            <a:off x="611281" y="1910612"/>
            <a:ext cx="806836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有三个传教士</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和三个野人</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过河，只有一条能装下两个人的船，在河的一方或者船上，如果野人的人数大于传教士的人数，那么传教士就会有危险，你能不能提出一种安全的渡河方法呢？</a:t>
            </a:r>
          </a:p>
        </p:txBody>
      </p:sp>
      <p:sp>
        <p:nvSpPr>
          <p:cNvPr id="15" name="矩形 14"/>
          <p:cNvSpPr/>
          <p:nvPr/>
        </p:nvSpPr>
        <p:spPr>
          <a:xfrm>
            <a:off x="434608" y="1058171"/>
            <a:ext cx="8709392" cy="523220"/>
          </a:xfrm>
          <a:prstGeom prst="rect">
            <a:avLst/>
          </a:prstGeom>
        </p:spPr>
        <p:txBody>
          <a:bodyPr wrap="square">
            <a:spAutoFit/>
          </a:bodyPr>
          <a:lstStyle/>
          <a:p>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传教士野人问题</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Missionaries&amp; Cannibals</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MC</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Picture 5">
            <a:hlinkClick r:id="rId2" action="ppaction://program"/>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605" t="28333" r="3125" b="24165"/>
          <a:stretch>
            <a:fillRect/>
          </a:stretch>
        </p:blipFill>
        <p:spPr bwMode="auto">
          <a:xfrm>
            <a:off x="580134" y="3501097"/>
            <a:ext cx="8068367" cy="254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39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6"/>
                                        </p:tgtEl>
                                        <p:attrNameLst>
                                          <p:attrName>ppt_x</p:attrName>
                                        </p:attrNameLst>
                                      </p:cBhvr>
                                      <p:tavLst>
                                        <p:tav tm="0">
                                          <p:val>
                                            <p:strVal val="ppt_x"/>
                                          </p:val>
                                        </p:tav>
                                        <p:tav tm="100000">
                                          <p:val>
                                            <p:strVal val="ppt_x"/>
                                          </p:val>
                                        </p:tav>
                                      </p:tavLst>
                                    </p:anim>
                                    <p:anim calcmode="lin" valueType="num">
                                      <p:cBhvr additive="base">
                                        <p:cTn id="7" dur="500"/>
                                        <p:tgtEl>
                                          <p:spTgt spid="16"/>
                                        </p:tgtEl>
                                        <p:attrNameLst>
                                          <p:attrName>ppt_y</p:attrName>
                                        </p:attrNameLst>
                                      </p:cBhvr>
                                      <p:tavLst>
                                        <p:tav tm="0">
                                          <p:val>
                                            <p:strVal val="ppt_y"/>
                                          </p:val>
                                        </p:tav>
                                        <p:tav tm="100000">
                                          <p:val>
                                            <p:strVal val="1+ppt_h/2"/>
                                          </p:val>
                                        </p:tav>
                                      </p:tavLst>
                                    </p:anim>
                                    <p:set>
                                      <p:cBhvr>
                                        <p:cTn id="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980728"/>
            <a:ext cx="3920510"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问题归约法</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73741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内容占位符 2"/>
          <p:cNvSpPr>
            <a:spLocks noGrp="1"/>
          </p:cNvSpPr>
          <p:nvPr>
            <p:ph idx="4294967295"/>
          </p:nvPr>
        </p:nvSpPr>
        <p:spPr>
          <a:xfrm>
            <a:off x="443541" y="905406"/>
            <a:ext cx="7772400" cy="2232025"/>
          </a:xfrm>
        </p:spPr>
        <p:txBody>
          <a:bodyPr/>
          <a:lstStyle/>
          <a:p>
            <a:pPr eaLnBrk="1" hangingPunct="1"/>
            <a:r>
              <a:rPr lang="zh-CN" altLang="en-US" sz="2667" b="1">
                <a:solidFill>
                  <a:srgbClr val="0000FF"/>
                </a:solidFill>
                <a:latin typeface="宋体" panose="02010600030101010101" pitchFamily="2" charset="-122"/>
                <a:ea typeface="宋体" panose="02010600030101010101" pitchFamily="2" charset="-122"/>
              </a:rPr>
              <a:t>八数码难题</a:t>
            </a:r>
            <a:endParaRPr lang="en-US" altLang="zh-CN" sz="2667" b="1">
              <a:solidFill>
                <a:srgbClr val="0000FF"/>
              </a:solidFill>
              <a:latin typeface="宋体" panose="02010600030101010101" pitchFamily="2" charset="-122"/>
              <a:ea typeface="宋体" panose="02010600030101010101" pitchFamily="2" charset="-122"/>
            </a:endParaRPr>
          </a:p>
          <a:p>
            <a:pPr eaLnBrk="1" hangingPunct="1">
              <a:buFont typeface="Wingdings" panose="05000000000000000000" pitchFamily="2" charset="2"/>
              <a:buNone/>
            </a:pPr>
            <a:r>
              <a:rPr lang="zh-CN" altLang="en-US" sz="2667">
                <a:latin typeface="宋体" panose="02010600030101010101" pitchFamily="2" charset="-122"/>
                <a:ea typeface="宋体" panose="02010600030101010101" pitchFamily="2" charset="-122"/>
              </a:rPr>
              <a:t>   在</a:t>
            </a:r>
            <a:r>
              <a:rPr lang="en-US" altLang="zh-CN" sz="2667">
                <a:latin typeface="宋体" panose="02010600030101010101" pitchFamily="2" charset="-122"/>
                <a:ea typeface="宋体" panose="02010600030101010101" pitchFamily="2" charset="-122"/>
              </a:rPr>
              <a:t>3×3</a:t>
            </a:r>
            <a:r>
              <a:rPr lang="zh-CN" altLang="en-US" sz="2667">
                <a:latin typeface="宋体" panose="02010600030101010101" pitchFamily="2" charset="-122"/>
                <a:ea typeface="宋体" panose="02010600030101010101" pitchFamily="2" charset="-122"/>
              </a:rPr>
              <a:t>的棋盘，摆有八个棋子，每个棋子上标有</a:t>
            </a:r>
            <a:r>
              <a:rPr lang="en-US" altLang="zh-CN" sz="2667">
                <a:latin typeface="宋体" panose="02010600030101010101" pitchFamily="2" charset="-122"/>
                <a:ea typeface="宋体" panose="02010600030101010101" pitchFamily="2" charset="-122"/>
              </a:rPr>
              <a:t>1</a:t>
            </a:r>
            <a:r>
              <a:rPr lang="zh-CN" altLang="en-US" sz="2667">
                <a:latin typeface="宋体" panose="02010600030101010101" pitchFamily="2" charset="-122"/>
                <a:ea typeface="宋体" panose="02010600030101010101" pitchFamily="2" charset="-122"/>
              </a:rPr>
              <a:t>至</a:t>
            </a:r>
            <a:r>
              <a:rPr lang="en-US" altLang="zh-CN" sz="2667">
                <a:latin typeface="宋体" panose="02010600030101010101" pitchFamily="2" charset="-122"/>
                <a:ea typeface="宋体" panose="02010600030101010101" pitchFamily="2" charset="-122"/>
              </a:rPr>
              <a:t>8</a:t>
            </a:r>
            <a:r>
              <a:rPr lang="zh-CN" altLang="en-US" sz="2667">
                <a:latin typeface="宋体" panose="02010600030101010101" pitchFamily="2" charset="-122"/>
                <a:ea typeface="宋体" panose="02010600030101010101" pitchFamily="2" charset="-122"/>
              </a:rPr>
              <a:t>的某一数字。棋盘上还有一个空格，与空格相邻的棋子可以移到空格中。</a:t>
            </a:r>
          </a:p>
        </p:txBody>
      </p:sp>
      <p:sp>
        <p:nvSpPr>
          <p:cNvPr id="37" name="右箭头 36"/>
          <p:cNvSpPr/>
          <p:nvPr/>
        </p:nvSpPr>
        <p:spPr>
          <a:xfrm>
            <a:off x="3975294" y="3449009"/>
            <a:ext cx="1000125" cy="2143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base">
              <a:spcBef>
                <a:spcPct val="0"/>
              </a:spcBef>
              <a:spcAft>
                <a:spcPct val="0"/>
              </a:spcAft>
              <a:defRPr/>
            </a:pPr>
            <a:endParaRPr lang="zh-CN" altLang="en-US" sz="2400">
              <a:solidFill>
                <a:prstClr val="white"/>
              </a:solidFill>
              <a:latin typeface="宋体" panose="02010600030101010101" pitchFamily="2" charset="-122"/>
              <a:ea typeface="宋体" panose="02010600030101010101" pitchFamily="2" charset="-122"/>
            </a:endParaRPr>
          </a:p>
        </p:txBody>
      </p:sp>
      <p:grpSp>
        <p:nvGrpSpPr>
          <p:cNvPr id="190469" name="Group 5"/>
          <p:cNvGrpSpPr>
            <a:grpSpLocks/>
          </p:cNvGrpSpPr>
          <p:nvPr/>
        </p:nvGrpSpPr>
        <p:grpSpPr bwMode="auto">
          <a:xfrm>
            <a:off x="1836139" y="2948949"/>
            <a:ext cx="1885341" cy="1955677"/>
            <a:chOff x="1111" y="2160"/>
            <a:chExt cx="816" cy="969"/>
          </a:xfrm>
        </p:grpSpPr>
        <p:grpSp>
          <p:nvGrpSpPr>
            <p:cNvPr id="88088" name="Group 6"/>
            <p:cNvGrpSpPr>
              <a:grpSpLocks/>
            </p:cNvGrpSpPr>
            <p:nvPr/>
          </p:nvGrpSpPr>
          <p:grpSpPr bwMode="auto">
            <a:xfrm>
              <a:off x="1113" y="2160"/>
              <a:ext cx="750" cy="678"/>
              <a:chOff x="1113" y="3105"/>
              <a:chExt cx="750" cy="678"/>
            </a:xfrm>
          </p:grpSpPr>
          <p:grpSp>
            <p:nvGrpSpPr>
              <p:cNvPr id="88090" name="Group 4"/>
              <p:cNvGrpSpPr>
                <a:grpSpLocks/>
              </p:cNvGrpSpPr>
              <p:nvPr/>
            </p:nvGrpSpPr>
            <p:grpSpPr bwMode="auto">
              <a:xfrm>
                <a:off x="1113" y="3105"/>
                <a:ext cx="750" cy="678"/>
                <a:chOff x="1536" y="2304"/>
                <a:chExt cx="432" cy="432"/>
              </a:xfrm>
            </p:grpSpPr>
            <p:sp>
              <p:nvSpPr>
                <p:cNvPr id="88099" name="Rectangle 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endParaRPr lang="zh-CN" altLang="en-US" sz="1800">
                    <a:solidFill>
                      <a:prstClr val="black"/>
                    </a:solidFill>
                    <a:latin typeface="宋体" panose="02010600030101010101" pitchFamily="2" charset="-122"/>
                    <a:ea typeface="宋体" panose="02010600030101010101" pitchFamily="2" charset="-122"/>
                  </a:endParaRPr>
                </a:p>
              </p:txBody>
            </p:sp>
            <p:sp>
              <p:nvSpPr>
                <p:cNvPr id="88100" name="Line 6"/>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sp>
              <p:nvSpPr>
                <p:cNvPr id="88101" name="Line 7"/>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sp>
              <p:nvSpPr>
                <p:cNvPr id="88102" name="Line 8"/>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sp>
              <p:nvSpPr>
                <p:cNvPr id="88103" name="Line 9"/>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grpSp>
          <p:sp>
            <p:nvSpPr>
              <p:cNvPr id="88091" name="Text Box 10"/>
              <p:cNvSpPr txBox="1">
                <a:spLocks noChangeArrowheads="1"/>
              </p:cNvSpPr>
              <p:nvPr/>
            </p:nvSpPr>
            <p:spPr bwMode="auto">
              <a:xfrm>
                <a:off x="1194" y="3330"/>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1</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92" name="Text Box 11"/>
              <p:cNvSpPr txBox="1">
                <a:spLocks noChangeArrowheads="1"/>
              </p:cNvSpPr>
              <p:nvPr/>
            </p:nvSpPr>
            <p:spPr bwMode="auto">
              <a:xfrm>
                <a:off x="1194" y="3105"/>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2</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93" name="Text Box 12"/>
              <p:cNvSpPr txBox="1">
                <a:spLocks noChangeArrowheads="1"/>
              </p:cNvSpPr>
              <p:nvPr/>
            </p:nvSpPr>
            <p:spPr bwMode="auto">
              <a:xfrm>
                <a:off x="1704" y="3105"/>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3</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94" name="Text Box 13"/>
              <p:cNvSpPr txBox="1">
                <a:spLocks noChangeArrowheads="1"/>
              </p:cNvSpPr>
              <p:nvPr/>
            </p:nvSpPr>
            <p:spPr bwMode="auto">
              <a:xfrm>
                <a:off x="1428" y="3105"/>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8</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95" name="Text Box 14"/>
              <p:cNvSpPr txBox="1">
                <a:spLocks noChangeArrowheads="1"/>
              </p:cNvSpPr>
              <p:nvPr/>
            </p:nvSpPr>
            <p:spPr bwMode="auto">
              <a:xfrm>
                <a:off x="1707" y="3330"/>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4</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96" name="Text Box 15"/>
              <p:cNvSpPr txBox="1">
                <a:spLocks noChangeArrowheads="1"/>
              </p:cNvSpPr>
              <p:nvPr/>
            </p:nvSpPr>
            <p:spPr bwMode="auto">
              <a:xfrm>
                <a:off x="1704" y="3556"/>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5</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97" name="Text Box 16"/>
              <p:cNvSpPr txBox="1">
                <a:spLocks noChangeArrowheads="1"/>
              </p:cNvSpPr>
              <p:nvPr/>
            </p:nvSpPr>
            <p:spPr bwMode="auto">
              <a:xfrm>
                <a:off x="1428" y="3556"/>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6</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98" name="Text Box 17"/>
              <p:cNvSpPr txBox="1">
                <a:spLocks noChangeArrowheads="1"/>
              </p:cNvSpPr>
              <p:nvPr/>
            </p:nvSpPr>
            <p:spPr bwMode="auto">
              <a:xfrm>
                <a:off x="1191" y="3556"/>
                <a:ext cx="12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7</a:t>
                </a:r>
                <a:endParaRPr kumimoji="1" lang="en-US" altLang="zh-CN" sz="1800">
                  <a:solidFill>
                    <a:prstClr val="black"/>
                  </a:solidFill>
                  <a:latin typeface="宋体" panose="02010600030101010101" pitchFamily="2" charset="-122"/>
                  <a:ea typeface="宋体" panose="02010600030101010101" pitchFamily="2" charset="-122"/>
                </a:endParaRPr>
              </a:p>
            </p:txBody>
          </p:sp>
        </p:grpSp>
        <p:sp>
          <p:nvSpPr>
            <p:cNvPr id="88089" name="Text Box 21"/>
            <p:cNvSpPr txBox="1">
              <a:spLocks noChangeArrowheads="1"/>
            </p:cNvSpPr>
            <p:nvPr/>
          </p:nvSpPr>
          <p:spPr bwMode="auto">
            <a:xfrm>
              <a:off x="1111" y="2931"/>
              <a:ext cx="81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50000"/>
                </a:spcBef>
                <a:spcAft>
                  <a:spcPct val="0"/>
                </a:spcAft>
                <a:buClrTx/>
                <a:buSzTx/>
                <a:buFontTx/>
                <a:buNone/>
              </a:pPr>
              <a:r>
                <a:rPr lang="zh-CN" altLang="en-US" sz="2000">
                  <a:solidFill>
                    <a:prstClr val="black"/>
                  </a:solidFill>
                  <a:latin typeface="宋体" panose="02010600030101010101" pitchFamily="2" charset="-122"/>
                  <a:ea typeface="宋体" panose="02010600030101010101" pitchFamily="2" charset="-122"/>
                </a:rPr>
                <a:t>初始状态</a:t>
              </a:r>
            </a:p>
          </p:txBody>
        </p:sp>
      </p:grpSp>
      <p:grpSp>
        <p:nvGrpSpPr>
          <p:cNvPr id="190486" name="Group 22"/>
          <p:cNvGrpSpPr>
            <a:grpSpLocks/>
          </p:cNvGrpSpPr>
          <p:nvPr/>
        </p:nvGrpSpPr>
        <p:grpSpPr bwMode="auto">
          <a:xfrm>
            <a:off x="5403563" y="2948947"/>
            <a:ext cx="1658579" cy="1810028"/>
            <a:chOff x="3379" y="2160"/>
            <a:chExt cx="816" cy="1018"/>
          </a:xfrm>
        </p:grpSpPr>
        <p:grpSp>
          <p:nvGrpSpPr>
            <p:cNvPr id="88072" name="Group 23"/>
            <p:cNvGrpSpPr>
              <a:grpSpLocks/>
            </p:cNvGrpSpPr>
            <p:nvPr/>
          </p:nvGrpSpPr>
          <p:grpSpPr bwMode="auto">
            <a:xfrm>
              <a:off x="3379" y="2160"/>
              <a:ext cx="795" cy="737"/>
              <a:chOff x="3718" y="2387"/>
              <a:chExt cx="795" cy="737"/>
            </a:xfrm>
          </p:grpSpPr>
          <p:grpSp>
            <p:nvGrpSpPr>
              <p:cNvPr id="88074" name="Group 85"/>
              <p:cNvGrpSpPr>
                <a:grpSpLocks/>
              </p:cNvGrpSpPr>
              <p:nvPr/>
            </p:nvGrpSpPr>
            <p:grpSpPr bwMode="auto">
              <a:xfrm>
                <a:off x="3718" y="2387"/>
                <a:ext cx="795" cy="737"/>
                <a:chOff x="1536" y="2304"/>
                <a:chExt cx="432" cy="432"/>
              </a:xfrm>
            </p:grpSpPr>
            <p:sp>
              <p:nvSpPr>
                <p:cNvPr id="88083" name="Rectangle 8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endParaRPr lang="zh-CN" altLang="en-US" sz="1800">
                    <a:solidFill>
                      <a:prstClr val="black"/>
                    </a:solidFill>
                    <a:latin typeface="宋体" panose="02010600030101010101" pitchFamily="2" charset="-122"/>
                    <a:ea typeface="宋体" panose="02010600030101010101" pitchFamily="2" charset="-122"/>
                  </a:endParaRPr>
                </a:p>
              </p:txBody>
            </p:sp>
            <p:sp>
              <p:nvSpPr>
                <p:cNvPr id="88084" name="Line 87"/>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sp>
              <p:nvSpPr>
                <p:cNvPr id="88085" name="Line 88"/>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sp>
              <p:nvSpPr>
                <p:cNvPr id="88086" name="Line 89"/>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sp>
              <p:nvSpPr>
                <p:cNvPr id="88087" name="Line 90"/>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2400">
                    <a:solidFill>
                      <a:prstClr val="black"/>
                    </a:solidFill>
                    <a:latin typeface="宋体" panose="02010600030101010101" pitchFamily="2" charset="-122"/>
                    <a:ea typeface="宋体" panose="02010600030101010101" pitchFamily="2" charset="-122"/>
                  </a:endParaRPr>
                </a:p>
              </p:txBody>
            </p:sp>
          </p:grpSp>
          <p:sp>
            <p:nvSpPr>
              <p:cNvPr id="88075" name="Text Box 91"/>
              <p:cNvSpPr txBox="1">
                <a:spLocks noChangeArrowheads="1"/>
              </p:cNvSpPr>
              <p:nvPr/>
            </p:nvSpPr>
            <p:spPr bwMode="auto">
              <a:xfrm>
                <a:off x="3792" y="2632"/>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8</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76" name="Text Box 92"/>
              <p:cNvSpPr txBox="1">
                <a:spLocks noChangeArrowheads="1"/>
              </p:cNvSpPr>
              <p:nvPr/>
            </p:nvSpPr>
            <p:spPr bwMode="auto">
              <a:xfrm>
                <a:off x="3792" y="2387"/>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1</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77" name="Text Box 93"/>
              <p:cNvSpPr txBox="1">
                <a:spLocks noChangeArrowheads="1"/>
              </p:cNvSpPr>
              <p:nvPr/>
            </p:nvSpPr>
            <p:spPr bwMode="auto">
              <a:xfrm>
                <a:off x="4333" y="2387"/>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3</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78" name="Text Box 94"/>
              <p:cNvSpPr txBox="1">
                <a:spLocks noChangeArrowheads="1"/>
              </p:cNvSpPr>
              <p:nvPr/>
            </p:nvSpPr>
            <p:spPr bwMode="auto">
              <a:xfrm>
                <a:off x="4040" y="2387"/>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2</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79" name="Text Box 95"/>
              <p:cNvSpPr txBox="1">
                <a:spLocks noChangeArrowheads="1"/>
              </p:cNvSpPr>
              <p:nvPr/>
            </p:nvSpPr>
            <p:spPr bwMode="auto">
              <a:xfrm>
                <a:off x="4336" y="2632"/>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4</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80" name="Text Box 96"/>
              <p:cNvSpPr txBox="1">
                <a:spLocks noChangeArrowheads="1"/>
              </p:cNvSpPr>
              <p:nvPr/>
            </p:nvSpPr>
            <p:spPr bwMode="auto">
              <a:xfrm>
                <a:off x="4333" y="2878"/>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5</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81" name="Text Box 97"/>
              <p:cNvSpPr txBox="1">
                <a:spLocks noChangeArrowheads="1"/>
              </p:cNvSpPr>
              <p:nvPr/>
            </p:nvSpPr>
            <p:spPr bwMode="auto">
              <a:xfrm>
                <a:off x="4040" y="2878"/>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6</a:t>
                </a:r>
                <a:endParaRPr kumimoji="1" lang="en-US" altLang="zh-CN" sz="1800">
                  <a:solidFill>
                    <a:prstClr val="black"/>
                  </a:solidFill>
                  <a:latin typeface="宋体" panose="02010600030101010101" pitchFamily="2" charset="-122"/>
                  <a:ea typeface="宋体" panose="02010600030101010101" pitchFamily="2" charset="-122"/>
                </a:endParaRPr>
              </a:p>
            </p:txBody>
          </p:sp>
          <p:sp>
            <p:nvSpPr>
              <p:cNvPr id="88082" name="Text Box 98"/>
              <p:cNvSpPr txBox="1">
                <a:spLocks noChangeArrowheads="1"/>
              </p:cNvSpPr>
              <p:nvPr/>
            </p:nvSpPr>
            <p:spPr bwMode="auto">
              <a:xfrm>
                <a:off x="3789" y="2878"/>
                <a:ext cx="1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kumimoji="1" lang="en-US" altLang="zh-CN" sz="1600" b="1">
                    <a:solidFill>
                      <a:prstClr val="black"/>
                    </a:solidFill>
                    <a:latin typeface="宋体" panose="02010600030101010101" pitchFamily="2" charset="-122"/>
                    <a:ea typeface="宋体" panose="02010600030101010101" pitchFamily="2" charset="-122"/>
                  </a:rPr>
                  <a:t>7</a:t>
                </a:r>
                <a:endParaRPr kumimoji="1" lang="en-US" altLang="zh-CN" sz="1800">
                  <a:solidFill>
                    <a:prstClr val="black"/>
                  </a:solidFill>
                  <a:latin typeface="宋体" panose="02010600030101010101" pitchFamily="2" charset="-122"/>
                  <a:ea typeface="宋体" panose="02010600030101010101" pitchFamily="2" charset="-122"/>
                </a:endParaRPr>
              </a:p>
            </p:txBody>
          </p:sp>
        </p:grpSp>
        <p:sp>
          <p:nvSpPr>
            <p:cNvPr id="88073" name="Text Box 38"/>
            <p:cNvSpPr txBox="1">
              <a:spLocks noChangeArrowheads="1"/>
            </p:cNvSpPr>
            <p:nvPr/>
          </p:nvSpPr>
          <p:spPr bwMode="auto">
            <a:xfrm>
              <a:off x="3379" y="2953"/>
              <a:ext cx="81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50000"/>
                </a:spcBef>
                <a:spcAft>
                  <a:spcPct val="0"/>
                </a:spcAft>
                <a:buClrTx/>
                <a:buSzTx/>
                <a:buFontTx/>
                <a:buNone/>
              </a:pPr>
              <a:r>
                <a:rPr lang="zh-CN" altLang="en-US" sz="2000">
                  <a:solidFill>
                    <a:prstClr val="black"/>
                  </a:solidFill>
                  <a:latin typeface="宋体" panose="02010600030101010101" pitchFamily="2" charset="-122"/>
                  <a:ea typeface="宋体" panose="02010600030101010101" pitchFamily="2" charset="-122"/>
                </a:rPr>
                <a:t>目标状态</a:t>
              </a:r>
            </a:p>
          </p:txBody>
        </p:sp>
      </p:grpSp>
      <p:sp>
        <p:nvSpPr>
          <p:cNvPr id="190503" name="内容占位符 2"/>
          <p:cNvSpPr>
            <a:spLocks/>
          </p:cNvSpPr>
          <p:nvPr/>
        </p:nvSpPr>
        <p:spPr bwMode="auto">
          <a:xfrm>
            <a:off x="589156" y="5044041"/>
            <a:ext cx="77724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fontAlgn="base">
              <a:spcAft>
                <a:spcPct val="0"/>
              </a:spcAft>
              <a:buClr>
                <a:srgbClr val="800080"/>
              </a:buClr>
            </a:pPr>
            <a:r>
              <a:rPr lang="zh-CN" altLang="en-US" dirty="0">
                <a:solidFill>
                  <a:prstClr val="black"/>
                </a:solidFill>
                <a:latin typeface="宋体" panose="02010600030101010101" pitchFamily="2" charset="-122"/>
                <a:ea typeface="宋体" panose="02010600030101010101" pitchFamily="2" charset="-122"/>
              </a:rPr>
              <a:t>如何将棋盘从某一初始状态变成最后的目标状态？</a:t>
            </a:r>
          </a:p>
        </p:txBody>
      </p:sp>
      <p:sp>
        <p:nvSpPr>
          <p:cNvPr id="2" name="标题 1"/>
          <p:cNvSpPr>
            <a:spLocks/>
          </p:cNvSpPr>
          <p:nvPr/>
        </p:nvSpPr>
        <p:spPr bwMode="auto">
          <a:xfrm>
            <a:off x="1869135" y="67305"/>
            <a:ext cx="522089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2"/>
                </a:solidFill>
                <a:latin typeface="Times New Roman" panose="02020603050405020304" pitchFamily="18" charset="0"/>
                <a:ea typeface="宋体" panose="02010600030101010101" pitchFamily="2" charset="-122"/>
              </a:defRPr>
            </a:lvl1pPr>
            <a:lvl2pPr>
              <a:defRPr sz="3200">
                <a:solidFill>
                  <a:schemeClr val="tx2"/>
                </a:solidFill>
                <a:latin typeface="Times New Roman" panose="02020603050405020304" pitchFamily="18" charset="0"/>
                <a:ea typeface="宋体" panose="02010600030101010101" pitchFamily="2" charset="-122"/>
              </a:defRPr>
            </a:lvl2pPr>
            <a:lvl3pPr>
              <a:defRPr sz="3200">
                <a:solidFill>
                  <a:schemeClr val="tx2"/>
                </a:solidFill>
                <a:latin typeface="Times New Roman" panose="02020603050405020304" pitchFamily="18" charset="0"/>
                <a:ea typeface="宋体" panose="02010600030101010101" pitchFamily="2" charset="-122"/>
              </a:defRPr>
            </a:lvl3pPr>
            <a:lvl4pPr>
              <a:defRPr sz="3200">
                <a:solidFill>
                  <a:schemeClr val="tx2"/>
                </a:solidFill>
                <a:latin typeface="Times New Roman" panose="02020603050405020304" pitchFamily="18" charset="0"/>
                <a:ea typeface="宋体" panose="02010600030101010101" pitchFamily="2" charset="-122"/>
              </a:defRPr>
            </a:lvl4pPr>
            <a:lvl5pPr>
              <a:defRPr sz="32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3200">
                <a:solidFill>
                  <a:schemeClr val="tx2"/>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r>
              <a:rPr lang="zh-CN" altLang="en-US" sz="3600" b="1" dirty="0">
                <a:solidFill>
                  <a:srgbClr val="0000FF"/>
                </a:solidFill>
                <a:effectLst>
                  <a:outerShdw blurRad="38100" dist="38100" dir="2700000" algn="tl">
                    <a:srgbClr val="C0C0C0"/>
                  </a:outerShdw>
                </a:effectLst>
                <a:latin typeface="宋体" panose="02010600030101010101" pitchFamily="2" charset="-122"/>
              </a:rPr>
              <a:t>问题</a:t>
            </a:r>
            <a:endParaRPr lang="zh-CN" altLang="en-US" dirty="0">
              <a:solidFill>
                <a:srgbClr val="1F497D"/>
              </a:solidFill>
              <a:effectLst>
                <a:outerShdw blurRad="38100" dist="38100" dir="2700000" algn="tl">
                  <a:srgbClr val="C0C0C0"/>
                </a:outerShdw>
              </a:effectLst>
              <a:latin typeface="宋体" panose="02010600030101010101" pitchFamily="2" charset="-122"/>
            </a:endParaRPr>
          </a:p>
        </p:txBody>
      </p:sp>
    </p:spTree>
    <p:custDataLst>
      <p:tags r:id="rId1"/>
    </p:custDataLst>
    <p:extLst>
      <p:ext uri="{BB962C8B-B14F-4D97-AF65-F5344CB8AC3E}">
        <p14:creationId xmlns:p14="http://schemas.microsoft.com/office/powerpoint/2010/main" val="3787950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animEffect transition="in" filter="blinds(horizontal)">
                                      <p:cBhvr>
                                        <p:cTn id="7" dur="500"/>
                                        <p:tgtEl>
                                          <p:spTgt spid="81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2">
                                            <p:txEl>
                                              <p:pRg st="1" end="1"/>
                                            </p:txEl>
                                          </p:spTgt>
                                        </p:tgtEl>
                                        <p:attrNameLst>
                                          <p:attrName>style.visibility</p:attrName>
                                        </p:attrNameLst>
                                      </p:cBhvr>
                                      <p:to>
                                        <p:strVal val="visible"/>
                                      </p:to>
                                    </p:set>
                                    <p:animEffect transition="in" filter="blinds(horizontal)">
                                      <p:cBhvr>
                                        <p:cTn id="12" dur="500"/>
                                        <p:tgtEl>
                                          <p:spTgt spid="819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0469"/>
                                        </p:tgtEl>
                                        <p:attrNameLst>
                                          <p:attrName>style.visibility</p:attrName>
                                        </p:attrNameLst>
                                      </p:cBhvr>
                                      <p:to>
                                        <p:strVal val="visible"/>
                                      </p:to>
                                    </p:set>
                                    <p:animEffect transition="in" filter="blinds(horizontal)">
                                      <p:cBhvr>
                                        <p:cTn id="17" dur="500"/>
                                        <p:tgtEl>
                                          <p:spTgt spid="19046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childTnLst>
                          </p:cTn>
                        </p:par>
                        <p:par>
                          <p:cTn id="22" fill="hold" nodeType="after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190486"/>
                                        </p:tgtEl>
                                        <p:attrNameLst>
                                          <p:attrName>style.visibility</p:attrName>
                                        </p:attrNameLst>
                                      </p:cBhvr>
                                      <p:to>
                                        <p:strVal val="visible"/>
                                      </p:to>
                                    </p:set>
                                    <p:animEffect transition="in" filter="blinds(horizontal)">
                                      <p:cBhvr>
                                        <p:cTn id="25" dur="500"/>
                                        <p:tgtEl>
                                          <p:spTgt spid="1904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0503"/>
                                        </p:tgtEl>
                                        <p:attrNameLst>
                                          <p:attrName>style.visibility</p:attrName>
                                        </p:attrNameLst>
                                      </p:cBhvr>
                                      <p:to>
                                        <p:strVal val="visible"/>
                                      </p:to>
                                    </p:set>
                                    <p:animEffect transition="in" filter="blinds(horizontal)">
                                      <p:cBhvr>
                                        <p:cTn id="30" dur="500"/>
                                        <p:tgtEl>
                                          <p:spTgt spid="190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bldLvl="2"/>
      <p:bldP spid="37" grpId="0" animBg="1"/>
      <p:bldP spid="19050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30869" y="775075"/>
            <a:ext cx="9113131" cy="1143000"/>
          </a:xfrm>
        </p:spPr>
        <p:txBody>
          <a:bodyPr>
            <a:normAutofit fontScale="90000"/>
          </a:bodyPr>
          <a:lstStyle/>
          <a:p>
            <a:r>
              <a:rPr lang="zh-CN" altLang="en-US" sz="4400" b="0" dirty="0">
                <a:ea typeface="隶书" panose="02010509060101010101" pitchFamily="49" charset="-122"/>
              </a:rPr>
              <a:t>问题归约</a:t>
            </a:r>
            <a:r>
              <a:rPr lang="zh-CN" altLang="en-US" sz="4400" b="0" dirty="0" smtClean="0">
                <a:ea typeface="隶书" panose="02010509060101010101" pitchFamily="49" charset="-122"/>
              </a:rPr>
              <a:t>法</a:t>
            </a:r>
            <a:r>
              <a:rPr lang="zh-CN" altLang="en-US" sz="3100" b="1" dirty="0">
                <a:solidFill>
                  <a:schemeClr val="tx2"/>
                </a:solidFill>
                <a:latin typeface="Times New Roman" panose="02020603050405020304" pitchFamily="18" charset="0"/>
                <a:ea typeface="幼圆" panose="02010509060101010101" pitchFamily="49" charset="-122"/>
              </a:rPr>
              <a:t>（</a:t>
            </a:r>
            <a:r>
              <a:rPr lang="en-US" altLang="zh-CN" sz="31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t>Problem Reduction Representation</a:t>
            </a:r>
            <a:r>
              <a:rPr lang="zh-CN" altLang="en-US" sz="31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t>）</a:t>
            </a:r>
            <a:br>
              <a:rPr lang="zh-CN" altLang="en-US" sz="31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br>
            <a:endParaRPr lang="zh-CN" altLang="en-US" sz="3100" b="0" dirty="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54307" name="Rectangle 3"/>
          <p:cNvSpPr>
            <a:spLocks noGrp="1" noChangeArrowheads="1"/>
          </p:cNvSpPr>
          <p:nvPr>
            <p:ph type="body" idx="1"/>
          </p:nvPr>
        </p:nvSpPr>
        <p:spPr>
          <a:xfrm>
            <a:off x="548950" y="1556792"/>
            <a:ext cx="8350899" cy="2253927"/>
          </a:xfrm>
        </p:spPr>
        <p:txBody>
          <a:bodyPr>
            <a:noAutofit/>
          </a:bodyPr>
          <a:lstStyle/>
          <a:p>
            <a:pPr>
              <a:spcBef>
                <a:spcPct val="10000"/>
              </a:spcBef>
              <a:spcAft>
                <a:spcPct val="10000"/>
              </a:spcAft>
            </a:pPr>
            <a:r>
              <a:rPr lang="zh-CN" altLang="en-US" sz="2400" b="1" dirty="0" smtClean="0">
                <a:solidFill>
                  <a:schemeClr val="tx2"/>
                </a:solidFill>
                <a:latin typeface="Times New Roman" panose="02020603050405020304" pitchFamily="18" charset="0"/>
                <a:ea typeface="幼圆" panose="02010509060101010101" pitchFamily="49" charset="-122"/>
              </a:rPr>
              <a:t>问题归约</a:t>
            </a:r>
            <a:r>
              <a:rPr lang="zh-CN" altLang="en-US" sz="2400" b="1" dirty="0" smtClean="0">
                <a:latin typeface="宋体" panose="02010600030101010101" pitchFamily="2" charset="-122"/>
                <a:ea typeface="宋体" panose="02010600030101010101" pitchFamily="2" charset="-122"/>
              </a:rPr>
              <a:t>是</a:t>
            </a:r>
            <a:r>
              <a:rPr lang="zh-CN" altLang="en-US" sz="2400" b="1" dirty="0">
                <a:latin typeface="宋体" panose="02010600030101010101" pitchFamily="2" charset="-122"/>
                <a:ea typeface="宋体" panose="02010600030101010101" pitchFamily="2" charset="-122"/>
              </a:rPr>
              <a:t>另外一种</a:t>
            </a:r>
            <a:r>
              <a:rPr lang="zh-CN" altLang="en-US" sz="2400" b="1" dirty="0">
                <a:solidFill>
                  <a:srgbClr val="FF0000"/>
                </a:solidFill>
                <a:latin typeface="宋体" panose="02010600030101010101" pitchFamily="2" charset="-122"/>
                <a:ea typeface="宋体" panose="02010600030101010101" pitchFamily="2" charset="-122"/>
              </a:rPr>
              <a:t>基于状态空间</a:t>
            </a:r>
            <a:r>
              <a:rPr lang="zh-CN" altLang="en-US" sz="2400" b="1" dirty="0">
                <a:latin typeface="宋体" panose="02010600030101010101" pitchFamily="2" charset="-122"/>
                <a:ea typeface="宋体" panose="02010600030101010101" pitchFamily="2" charset="-122"/>
              </a:rPr>
              <a:t>的问题描述与求解方法</a:t>
            </a:r>
          </a:p>
          <a:p>
            <a:pPr lvl="1">
              <a:spcBef>
                <a:spcPct val="10000"/>
              </a:spcBef>
              <a:spcAft>
                <a:spcPct val="1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已知问题的描述，通过一系列</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把此问题变为一个</a:t>
            </a:r>
            <a:r>
              <a:rPr lang="zh-CN" altLang="en-US" sz="2400" b="1" dirty="0">
                <a:solidFill>
                  <a:srgbClr val="FF0000"/>
                </a:solidFill>
                <a:latin typeface="宋体" panose="02010600030101010101" pitchFamily="2" charset="-122"/>
                <a:ea typeface="宋体" panose="02010600030101010101" pitchFamily="2" charset="-122"/>
              </a:rPr>
              <a:t>子问题集合</a:t>
            </a:r>
          </a:p>
          <a:p>
            <a:pPr lvl="1">
              <a:spcBef>
                <a:spcPct val="10000"/>
              </a:spcBef>
              <a:spcAft>
                <a:spcPct val="1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这些子问题的解可以</a:t>
            </a:r>
            <a:r>
              <a:rPr lang="zh-CN" altLang="en-US" sz="2400" b="1" dirty="0">
                <a:solidFill>
                  <a:srgbClr val="FF0000"/>
                </a:solidFill>
                <a:latin typeface="宋体" panose="02010600030101010101" pitchFamily="2" charset="-122"/>
                <a:ea typeface="宋体" panose="02010600030101010101" pitchFamily="2" charset="-122"/>
              </a:rPr>
              <a:t>直接得到（本原问题）</a:t>
            </a:r>
            <a:r>
              <a:rPr lang="zh-CN" altLang="en-US" sz="2400" b="1" dirty="0">
                <a:latin typeface="宋体" panose="02010600030101010101" pitchFamily="2" charset="-122"/>
                <a:ea typeface="宋体" panose="02010600030101010101" pitchFamily="2" charset="-122"/>
              </a:rPr>
              <a:t>，从而解决了初始问题</a:t>
            </a:r>
            <a:endParaRPr lang="zh-CN" altLang="en-US" sz="2400" dirty="0">
              <a:ea typeface="宋体" panose="02010600030101010101" pitchFamily="2" charset="-122"/>
            </a:endParaRPr>
          </a:p>
        </p:txBody>
      </p:sp>
      <p:pic>
        <p:nvPicPr>
          <p:cNvPr id="354308" name="Picture 4"/>
          <p:cNvPicPr>
            <a:picLocks noChangeAspect="1" noChangeArrowheads="1"/>
          </p:cNvPicPr>
          <p:nvPr/>
        </p:nvPicPr>
        <p:blipFill>
          <a:blip r:embed="rId2">
            <a:extLst>
              <a:ext uri="{28A0092B-C50C-407E-A947-70E740481C1C}">
                <a14:useLocalDpi xmlns:a14="http://schemas.microsoft.com/office/drawing/2010/main" val="0"/>
              </a:ext>
            </a:extLst>
          </a:blip>
          <a:srcRect t="13249"/>
          <a:stretch>
            <a:fillRect/>
          </a:stretch>
        </p:blipFill>
        <p:spPr bwMode="auto">
          <a:xfrm>
            <a:off x="2072834" y="3810719"/>
            <a:ext cx="502920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59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fade">
                                      <p:cBhvr>
                                        <p:cTn id="7" dur="1000"/>
                                        <p:tgtEl>
                                          <p:spTgt spid="354307">
                                            <p:txEl>
                                              <p:pRg st="0" end="0"/>
                                            </p:txEl>
                                          </p:spTgt>
                                        </p:tgtEl>
                                      </p:cBhvr>
                                    </p:animEffect>
                                    <p:anim calcmode="lin" valueType="num">
                                      <p:cBhvr>
                                        <p:cTn id="8" dur="10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43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4307">
                                            <p:txEl>
                                              <p:pRg st="1" end="1"/>
                                            </p:txEl>
                                          </p:spTgt>
                                        </p:tgtEl>
                                        <p:attrNameLst>
                                          <p:attrName>style.visibility</p:attrName>
                                        </p:attrNameLst>
                                      </p:cBhvr>
                                      <p:to>
                                        <p:strVal val="visible"/>
                                      </p:to>
                                    </p:set>
                                    <p:animEffect transition="in" filter="fade">
                                      <p:cBhvr>
                                        <p:cTn id="14" dur="1000"/>
                                        <p:tgtEl>
                                          <p:spTgt spid="354307">
                                            <p:txEl>
                                              <p:pRg st="1" end="1"/>
                                            </p:txEl>
                                          </p:spTgt>
                                        </p:tgtEl>
                                      </p:cBhvr>
                                    </p:animEffect>
                                    <p:anim calcmode="lin" valueType="num">
                                      <p:cBhvr>
                                        <p:cTn id="15" dur="1000" fill="hold"/>
                                        <p:tgtEl>
                                          <p:spTgt spid="3543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543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4307">
                                            <p:txEl>
                                              <p:pRg st="2" end="2"/>
                                            </p:txEl>
                                          </p:spTgt>
                                        </p:tgtEl>
                                        <p:attrNameLst>
                                          <p:attrName>style.visibility</p:attrName>
                                        </p:attrNameLst>
                                      </p:cBhvr>
                                      <p:to>
                                        <p:strVal val="visible"/>
                                      </p:to>
                                    </p:set>
                                    <p:animEffect transition="in" filter="fade">
                                      <p:cBhvr>
                                        <p:cTn id="21" dur="1000"/>
                                        <p:tgtEl>
                                          <p:spTgt spid="354307">
                                            <p:txEl>
                                              <p:pRg st="2" end="2"/>
                                            </p:txEl>
                                          </p:spTgt>
                                        </p:tgtEl>
                                      </p:cBhvr>
                                    </p:animEffect>
                                    <p:anim calcmode="lin" valueType="num">
                                      <p:cBhvr>
                                        <p:cTn id="22" dur="1000" fill="hold"/>
                                        <p:tgtEl>
                                          <p:spTgt spid="3543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43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354308"/>
                                        </p:tgtEl>
                                        <p:attrNameLst>
                                          <p:attrName>style.visibility</p:attrName>
                                        </p:attrNameLst>
                                      </p:cBhvr>
                                      <p:to>
                                        <p:strVal val="visible"/>
                                      </p:to>
                                    </p:set>
                                    <p:anim calcmode="lin" valueType="num">
                                      <p:cBhvr>
                                        <p:cTn id="28" dur="500" fill="hold"/>
                                        <p:tgtEl>
                                          <p:spTgt spid="354308"/>
                                        </p:tgtEl>
                                        <p:attrNameLst>
                                          <p:attrName>ppt_w</p:attrName>
                                        </p:attrNameLst>
                                      </p:cBhvr>
                                      <p:tavLst>
                                        <p:tav tm="0">
                                          <p:val>
                                            <p:fltVal val="0"/>
                                          </p:val>
                                        </p:tav>
                                        <p:tav tm="100000">
                                          <p:val>
                                            <p:strVal val="#ppt_w"/>
                                          </p:val>
                                        </p:tav>
                                      </p:tavLst>
                                    </p:anim>
                                    <p:anim calcmode="lin" valueType="num">
                                      <p:cBhvr>
                                        <p:cTn id="29" dur="500" fill="hold"/>
                                        <p:tgtEl>
                                          <p:spTgt spid="3543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Grp="1" noChangeArrowheads="1"/>
          </p:cNvSpPr>
          <p:nvPr>
            <p:ph type="body" idx="1"/>
          </p:nvPr>
        </p:nvSpPr>
        <p:spPr>
          <a:xfrm>
            <a:off x="467544" y="1124744"/>
            <a:ext cx="8219256" cy="4342160"/>
          </a:xfrm>
        </p:spPr>
        <p:txBody>
          <a:bodyPr>
            <a:noAutofit/>
          </a:bodyPr>
          <a:lstStyle/>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问题归约法的组成部分</a:t>
            </a:r>
          </a:p>
          <a:p>
            <a:pPr lvl="1">
              <a:spcAft>
                <a:spcPct val="2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一</a:t>
            </a:r>
            <a:r>
              <a:rPr lang="zh-CN" altLang="en-US" sz="2400" b="1" dirty="0" smtClean="0">
                <a:latin typeface="宋体" panose="02010600030101010101" pitchFamily="2" charset="-122"/>
                <a:ea typeface="宋体" panose="02010600030101010101" pitchFamily="2" charset="-122"/>
              </a:rPr>
              <a:t>个原始问题描述</a:t>
            </a:r>
            <a:r>
              <a:rPr lang="zh-CN" altLang="en-US" sz="2400" b="1" dirty="0">
                <a:latin typeface="宋体" panose="02010600030101010101" pitchFamily="2" charset="-122"/>
                <a:ea typeface="宋体" panose="02010600030101010101" pitchFamily="2" charset="-122"/>
              </a:rPr>
              <a:t>；</a:t>
            </a:r>
          </a:p>
          <a:p>
            <a:pPr lvl="1">
              <a:spcAft>
                <a:spcPct val="2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一套把问题变换为子问题的</a:t>
            </a:r>
            <a:r>
              <a:rPr lang="zh-CN" altLang="en-US" sz="2400" b="1" dirty="0">
                <a:solidFill>
                  <a:srgbClr val="FF0000"/>
                </a:solidFill>
                <a:latin typeface="宋体" panose="02010600030101010101" pitchFamily="2" charset="-122"/>
                <a:ea typeface="宋体" panose="02010600030101010101" pitchFamily="2" charset="-122"/>
              </a:rPr>
              <a:t>操作符</a:t>
            </a:r>
            <a:r>
              <a:rPr lang="zh-CN" altLang="en-US" sz="2400" b="1" dirty="0">
                <a:latin typeface="宋体" panose="02010600030101010101" pitchFamily="2" charset="-122"/>
                <a:ea typeface="宋体" panose="02010600030101010101" pitchFamily="2" charset="-122"/>
              </a:rPr>
              <a:t>；</a:t>
            </a:r>
          </a:p>
          <a:p>
            <a:pPr lvl="1">
              <a:spcAft>
                <a:spcPct val="2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一套</a:t>
            </a:r>
            <a:r>
              <a:rPr lang="zh-CN" altLang="en-US" sz="2400" b="1" dirty="0">
                <a:solidFill>
                  <a:srgbClr val="FF0000"/>
                </a:solidFill>
                <a:latin typeface="宋体" panose="02010600030101010101" pitchFamily="2" charset="-122"/>
                <a:ea typeface="宋体" panose="02010600030101010101" pitchFamily="2" charset="-122"/>
              </a:rPr>
              <a:t>本原问题</a:t>
            </a:r>
            <a:r>
              <a:rPr lang="zh-CN" altLang="en-US" sz="2400" b="1" dirty="0">
                <a:latin typeface="宋体" panose="02010600030101010101" pitchFamily="2" charset="-122"/>
                <a:ea typeface="宋体" panose="02010600030101010101" pitchFamily="2" charset="-122"/>
              </a:rPr>
              <a:t>描述。</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本原问题</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不能再分解或变换且直接可解的子问题</a:t>
            </a:r>
            <a:r>
              <a:rPr lang="en-US" altLang="zh-CN" sz="2400" b="1" dirty="0">
                <a:latin typeface="宋体" panose="02010600030101010101" pitchFamily="2" charset="-122"/>
                <a:ea typeface="宋体" panose="02010600030101010101" pitchFamily="2" charset="-122"/>
              </a:rPr>
              <a:t>)</a:t>
            </a:r>
          </a:p>
          <a:p>
            <a:pPr>
              <a:spcAft>
                <a:spcPct val="20000"/>
              </a:spcAft>
            </a:pPr>
            <a:r>
              <a:rPr lang="zh-CN" altLang="en-US" sz="2400" b="1" dirty="0">
                <a:solidFill>
                  <a:schemeClr val="tx2"/>
                </a:solidFill>
                <a:latin typeface="Times New Roman" panose="02020603050405020304" pitchFamily="18" charset="0"/>
                <a:ea typeface="幼圆" panose="02010509060101010101" pitchFamily="49" charset="-122"/>
              </a:rPr>
              <a:t>问题归约的实质：</a:t>
            </a:r>
          </a:p>
          <a:p>
            <a:pPr lvl="1">
              <a:spcAft>
                <a:spcPct val="2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从目标（要解决的问题）出发</a:t>
            </a:r>
            <a:r>
              <a:rPr lang="zh-CN" altLang="en-US" sz="2400" b="1" dirty="0">
                <a:solidFill>
                  <a:srgbClr val="FF0000"/>
                </a:solidFill>
                <a:latin typeface="宋体" panose="02010600030101010101" pitchFamily="2" charset="-122"/>
                <a:ea typeface="宋体" panose="02010600030101010101" pitchFamily="2" charset="-122"/>
              </a:rPr>
              <a:t>逆向推理</a:t>
            </a:r>
            <a:r>
              <a:rPr lang="zh-CN" altLang="en-US" sz="2400" b="1" dirty="0">
                <a:latin typeface="宋体" panose="02010600030101010101" pitchFamily="2" charset="-122"/>
                <a:ea typeface="宋体" panose="02010600030101010101" pitchFamily="2" charset="-122"/>
              </a:rPr>
              <a:t>，建立子问题以及子问题的子问题，直到最后把初始问题归约为</a:t>
            </a:r>
            <a:r>
              <a:rPr lang="zh-CN" altLang="en-US" sz="2400" b="1" dirty="0">
                <a:solidFill>
                  <a:srgbClr val="FF0000"/>
                </a:solidFill>
                <a:latin typeface="宋体" panose="02010600030101010101" pitchFamily="2" charset="-122"/>
                <a:ea typeface="宋体" panose="02010600030101010101" pitchFamily="2" charset="-122"/>
              </a:rPr>
              <a:t>一</a:t>
            </a:r>
            <a:r>
              <a:rPr lang="zh-CN" altLang="en-US" sz="2400" b="1" dirty="0" smtClean="0">
                <a:solidFill>
                  <a:srgbClr val="FF0000"/>
                </a:solidFill>
                <a:latin typeface="宋体" panose="02010600030101010101" pitchFamily="2" charset="-122"/>
                <a:ea typeface="宋体" panose="02010600030101010101" pitchFamily="2" charset="-122"/>
              </a:rPr>
              <a:t>个平凡的本原</a:t>
            </a:r>
            <a:r>
              <a:rPr lang="zh-CN" altLang="en-US" sz="2400" b="1" dirty="0">
                <a:solidFill>
                  <a:srgbClr val="FF0000"/>
                </a:solidFill>
                <a:latin typeface="宋体" panose="02010600030101010101" pitchFamily="2" charset="-122"/>
                <a:ea typeface="宋体" panose="02010600030101010101" pitchFamily="2" charset="-122"/>
              </a:rPr>
              <a:t>问题集合</a:t>
            </a:r>
            <a:r>
              <a:rPr lang="zh-CN" altLang="en-US" sz="2400"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7643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fade">
                                      <p:cBhvr>
                                        <p:cTn id="7" dur="1000"/>
                                        <p:tgtEl>
                                          <p:spTgt spid="355331">
                                            <p:txEl>
                                              <p:pRg st="0" end="0"/>
                                            </p:txEl>
                                          </p:spTgt>
                                        </p:tgtEl>
                                      </p:cBhvr>
                                    </p:animEffect>
                                    <p:anim calcmode="lin" valueType="num">
                                      <p:cBhvr>
                                        <p:cTn id="8" dur="1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53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5331">
                                            <p:txEl>
                                              <p:pRg st="1" end="1"/>
                                            </p:txEl>
                                          </p:spTgt>
                                        </p:tgtEl>
                                        <p:attrNameLst>
                                          <p:attrName>style.visibility</p:attrName>
                                        </p:attrNameLst>
                                      </p:cBhvr>
                                      <p:to>
                                        <p:strVal val="visible"/>
                                      </p:to>
                                    </p:set>
                                    <p:animEffect transition="in" filter="fade">
                                      <p:cBhvr>
                                        <p:cTn id="14" dur="1000"/>
                                        <p:tgtEl>
                                          <p:spTgt spid="355331">
                                            <p:txEl>
                                              <p:pRg st="1" end="1"/>
                                            </p:txEl>
                                          </p:spTgt>
                                        </p:tgtEl>
                                      </p:cBhvr>
                                    </p:animEffect>
                                    <p:anim calcmode="lin" valueType="num">
                                      <p:cBhvr>
                                        <p:cTn id="15" dur="10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553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5331">
                                            <p:txEl>
                                              <p:pRg st="2" end="2"/>
                                            </p:txEl>
                                          </p:spTgt>
                                        </p:tgtEl>
                                        <p:attrNameLst>
                                          <p:attrName>style.visibility</p:attrName>
                                        </p:attrNameLst>
                                      </p:cBhvr>
                                      <p:to>
                                        <p:strVal val="visible"/>
                                      </p:to>
                                    </p:set>
                                    <p:animEffect transition="in" filter="fade">
                                      <p:cBhvr>
                                        <p:cTn id="21" dur="1000"/>
                                        <p:tgtEl>
                                          <p:spTgt spid="355331">
                                            <p:txEl>
                                              <p:pRg st="2" end="2"/>
                                            </p:txEl>
                                          </p:spTgt>
                                        </p:tgtEl>
                                      </p:cBhvr>
                                    </p:animEffect>
                                    <p:anim calcmode="lin" valueType="num">
                                      <p:cBhvr>
                                        <p:cTn id="22" dur="10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53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5331">
                                            <p:txEl>
                                              <p:pRg st="3" end="3"/>
                                            </p:txEl>
                                          </p:spTgt>
                                        </p:tgtEl>
                                        <p:attrNameLst>
                                          <p:attrName>style.visibility</p:attrName>
                                        </p:attrNameLst>
                                      </p:cBhvr>
                                      <p:to>
                                        <p:strVal val="visible"/>
                                      </p:to>
                                    </p:set>
                                    <p:animEffect transition="in" filter="fade">
                                      <p:cBhvr>
                                        <p:cTn id="28" dur="1000"/>
                                        <p:tgtEl>
                                          <p:spTgt spid="355331">
                                            <p:txEl>
                                              <p:pRg st="3" end="3"/>
                                            </p:txEl>
                                          </p:spTgt>
                                        </p:tgtEl>
                                      </p:cBhvr>
                                    </p:animEffect>
                                    <p:anim calcmode="lin" valueType="num">
                                      <p:cBhvr>
                                        <p:cTn id="29" dur="10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53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5331">
                                            <p:txEl>
                                              <p:pRg st="4" end="4"/>
                                            </p:txEl>
                                          </p:spTgt>
                                        </p:tgtEl>
                                        <p:attrNameLst>
                                          <p:attrName>style.visibility</p:attrName>
                                        </p:attrNameLst>
                                      </p:cBhvr>
                                      <p:to>
                                        <p:strVal val="visible"/>
                                      </p:to>
                                    </p:set>
                                    <p:animEffect transition="in" filter="fade">
                                      <p:cBhvr>
                                        <p:cTn id="35" dur="1000"/>
                                        <p:tgtEl>
                                          <p:spTgt spid="355331">
                                            <p:txEl>
                                              <p:pRg st="4" end="4"/>
                                            </p:txEl>
                                          </p:spTgt>
                                        </p:tgtEl>
                                      </p:cBhvr>
                                    </p:animEffect>
                                    <p:anim calcmode="lin" valueType="num">
                                      <p:cBhvr>
                                        <p:cTn id="36" dur="10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5331">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55331">
                                            <p:txEl>
                                              <p:pRg st="5" end="5"/>
                                            </p:txEl>
                                          </p:spTgt>
                                        </p:tgtEl>
                                        <p:attrNameLst>
                                          <p:attrName>style.visibility</p:attrName>
                                        </p:attrNameLst>
                                      </p:cBhvr>
                                      <p:to>
                                        <p:strVal val="visible"/>
                                      </p:to>
                                    </p:set>
                                    <p:animEffect transition="in" filter="fade">
                                      <p:cBhvr>
                                        <p:cTn id="40" dur="1000"/>
                                        <p:tgtEl>
                                          <p:spTgt spid="355331">
                                            <p:txEl>
                                              <p:pRg st="5" end="5"/>
                                            </p:txEl>
                                          </p:spTgt>
                                        </p:tgtEl>
                                      </p:cBhvr>
                                    </p:animEffect>
                                    <p:anim calcmode="lin" valueType="num">
                                      <p:cBhvr>
                                        <p:cTn id="41" dur="10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5533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916" y="977537"/>
            <a:ext cx="9136084" cy="3805657"/>
          </a:xfrm>
          <a:prstGeom prst="rect">
            <a:avLst/>
          </a:prstGeom>
        </p:spPr>
        <p:txBody>
          <a:bodyPr wrap="square">
            <a:spAutoFit/>
          </a:bodyPr>
          <a:lstStyle/>
          <a:p>
            <a:pPr>
              <a:lnSpc>
                <a:spcPct val="110000"/>
              </a:lnSpc>
              <a:spcBef>
                <a:spcPts val="300"/>
              </a:spcBef>
              <a:buClr>
                <a:schemeClr val="tx2">
                  <a:lumMod val="60000"/>
                  <a:lumOff val="40000"/>
                </a:schemeClr>
              </a:buClr>
              <a:defRPr/>
            </a:pPr>
            <a:r>
              <a:rPr lang="zh-CN" altLang="en-US" sz="2400" dirty="0"/>
              <a:t>简化</a:t>
            </a:r>
            <a:r>
              <a:rPr lang="zh-CN" altLang="en-US" sz="2400" dirty="0" smtClean="0"/>
              <a:t>的</a:t>
            </a:r>
            <a:r>
              <a:rPr lang="zh-CN" altLang="en-US" sz="2400" dirty="0"/>
              <a:t>汉诺塔</a:t>
            </a:r>
            <a:r>
              <a:rPr lang="zh-CN" altLang="en-US" sz="2400" dirty="0" smtClean="0"/>
              <a:t>问题</a:t>
            </a:r>
            <a:endParaRPr lang="en-US" altLang="zh-CN" sz="2400" dirty="0"/>
          </a:p>
          <a:p>
            <a:pPr marL="342900" indent="-342900">
              <a:lnSpc>
                <a:spcPct val="110000"/>
              </a:lnSpc>
              <a:spcBef>
                <a:spcPts val="300"/>
              </a:spcBef>
              <a:buClr>
                <a:schemeClr val="tx2">
                  <a:lumMod val="60000"/>
                  <a:lumOff val="40000"/>
                </a:schemeClr>
              </a:buClr>
              <a:buFont typeface="Wingdings" panose="05000000000000000000" pitchFamily="2" charset="2"/>
              <a:buChar char="p"/>
              <a:defRPr/>
            </a:pPr>
            <a:r>
              <a:rPr lang="zh-CN" altLang="en-US" sz="2400" dirty="0"/>
              <a:t>有</a:t>
            </a:r>
            <a:r>
              <a:rPr lang="en-US" altLang="zh-CN" sz="2400" dirty="0"/>
              <a:t>3</a:t>
            </a:r>
            <a:r>
              <a:rPr lang="zh-CN" altLang="en-US" sz="2400" dirty="0"/>
              <a:t>个柱子</a:t>
            </a:r>
            <a:r>
              <a:rPr lang="en-US" altLang="zh-CN" sz="2400" dirty="0"/>
              <a:t>(1</a:t>
            </a:r>
            <a:r>
              <a:rPr lang="zh-CN" altLang="en-US" sz="2400" dirty="0"/>
              <a:t>，</a:t>
            </a:r>
            <a:r>
              <a:rPr lang="en-US" altLang="zh-CN" sz="2400" dirty="0"/>
              <a:t>2</a:t>
            </a:r>
            <a:r>
              <a:rPr lang="zh-CN" altLang="en-US" sz="2400" dirty="0"/>
              <a:t>和</a:t>
            </a:r>
            <a:r>
              <a:rPr lang="en-US" altLang="zh-CN" sz="2400" dirty="0"/>
              <a:t>3)</a:t>
            </a:r>
            <a:r>
              <a:rPr lang="zh-CN" altLang="en-US" sz="2400" dirty="0"/>
              <a:t>和 </a:t>
            </a:r>
            <a:r>
              <a:rPr lang="en-US" altLang="zh-CN" sz="2400" dirty="0"/>
              <a:t>3</a:t>
            </a:r>
            <a:r>
              <a:rPr lang="zh-CN" altLang="en-US" sz="2400" dirty="0"/>
              <a:t>个不同尺寸的圆盘（</a:t>
            </a:r>
            <a:r>
              <a:rPr lang="en-US" altLang="zh-CN" sz="2400" dirty="0"/>
              <a:t>A</a:t>
            </a:r>
            <a:r>
              <a:rPr lang="zh-CN" altLang="en-US" sz="2400" dirty="0"/>
              <a:t>，</a:t>
            </a:r>
            <a:r>
              <a:rPr lang="en-US" altLang="zh-CN" sz="2400" dirty="0"/>
              <a:t>B</a:t>
            </a:r>
            <a:r>
              <a:rPr lang="zh-CN" altLang="en-US" sz="2400" dirty="0"/>
              <a:t>和</a:t>
            </a:r>
            <a:r>
              <a:rPr lang="en-US" altLang="zh-CN" sz="2400" dirty="0"/>
              <a:t>C</a:t>
            </a:r>
            <a:r>
              <a:rPr lang="zh-CN" altLang="en-US" sz="2400" dirty="0"/>
              <a:t>）。 在每个圆盘的中心有一个孔，所以圆盘可以堆叠在柱子上</a:t>
            </a:r>
            <a:r>
              <a:rPr lang="zh-CN" altLang="en-US" sz="2400" dirty="0" smtClean="0"/>
              <a:t>。</a:t>
            </a:r>
            <a:endParaRPr lang="en-US" altLang="zh-CN" sz="2400" dirty="0" smtClean="0"/>
          </a:p>
          <a:p>
            <a:pPr marL="342900" indent="-342900">
              <a:lnSpc>
                <a:spcPct val="110000"/>
              </a:lnSpc>
              <a:spcBef>
                <a:spcPts val="300"/>
              </a:spcBef>
              <a:buClr>
                <a:schemeClr val="tx2">
                  <a:lumMod val="60000"/>
                  <a:lumOff val="40000"/>
                </a:schemeClr>
              </a:buClr>
              <a:buFont typeface="Wingdings" panose="05000000000000000000" pitchFamily="2" charset="2"/>
              <a:buChar char="p"/>
              <a:defRPr/>
            </a:pPr>
            <a:endParaRPr lang="zh-CN" altLang="en-US" sz="800" dirty="0"/>
          </a:p>
          <a:p>
            <a:pPr marL="342900" indent="-342900">
              <a:lnSpc>
                <a:spcPct val="110000"/>
              </a:lnSpc>
              <a:spcBef>
                <a:spcPts val="300"/>
              </a:spcBef>
              <a:buClr>
                <a:schemeClr val="tx2">
                  <a:lumMod val="60000"/>
                  <a:lumOff val="40000"/>
                </a:schemeClr>
              </a:buClr>
              <a:buFont typeface="Wingdings" panose="05000000000000000000" pitchFamily="2" charset="2"/>
              <a:buChar char="p"/>
              <a:defRPr/>
            </a:pPr>
            <a:r>
              <a:rPr lang="zh-CN" altLang="en-US" sz="2400" dirty="0"/>
              <a:t>最初，</a:t>
            </a:r>
            <a:r>
              <a:rPr lang="en-US" altLang="zh-CN" sz="2400" dirty="0"/>
              <a:t>3</a:t>
            </a:r>
            <a:r>
              <a:rPr lang="zh-CN" altLang="en-US" sz="2400" dirty="0"/>
              <a:t>个圆盘都堆在柱子</a:t>
            </a:r>
            <a:r>
              <a:rPr lang="en-US" altLang="zh-CN" sz="2400" dirty="0"/>
              <a:t>1</a:t>
            </a:r>
            <a:r>
              <a:rPr lang="zh-CN" altLang="en-US" sz="2400" dirty="0"/>
              <a:t>上：最大的圆盘</a:t>
            </a:r>
            <a:r>
              <a:rPr lang="en-US" altLang="zh-CN" sz="2400" dirty="0"/>
              <a:t>C</a:t>
            </a:r>
            <a:r>
              <a:rPr lang="zh-CN" altLang="en-US" sz="2400" dirty="0"/>
              <a:t>在底部，最小的圆盘</a:t>
            </a:r>
            <a:r>
              <a:rPr lang="en-US" altLang="zh-CN" sz="2400" dirty="0"/>
              <a:t>A</a:t>
            </a:r>
            <a:r>
              <a:rPr lang="zh-CN" altLang="en-US" sz="2400" dirty="0"/>
              <a:t>在顶部</a:t>
            </a:r>
            <a:r>
              <a:rPr lang="zh-CN" altLang="en-US" sz="2400" dirty="0" smtClean="0"/>
              <a:t>。</a:t>
            </a:r>
            <a:endParaRPr lang="en-US" altLang="zh-CN" sz="2400" dirty="0" smtClean="0"/>
          </a:p>
          <a:p>
            <a:pPr marL="342900" indent="-342900">
              <a:lnSpc>
                <a:spcPct val="110000"/>
              </a:lnSpc>
              <a:spcBef>
                <a:spcPts val="300"/>
              </a:spcBef>
              <a:buClr>
                <a:schemeClr val="tx2">
                  <a:lumMod val="60000"/>
                  <a:lumOff val="40000"/>
                </a:schemeClr>
              </a:buClr>
              <a:buFont typeface="Wingdings" panose="05000000000000000000" pitchFamily="2" charset="2"/>
              <a:buChar char="p"/>
              <a:defRPr/>
            </a:pPr>
            <a:endParaRPr lang="zh-CN" altLang="en-US" sz="800" dirty="0"/>
          </a:p>
          <a:p>
            <a:pPr marL="342900" indent="-342900">
              <a:lnSpc>
                <a:spcPct val="110000"/>
              </a:lnSpc>
              <a:spcBef>
                <a:spcPts val="300"/>
              </a:spcBef>
              <a:buClr>
                <a:schemeClr val="tx2">
                  <a:lumMod val="60000"/>
                  <a:lumOff val="40000"/>
                </a:schemeClr>
              </a:buClr>
              <a:buFont typeface="Wingdings" panose="05000000000000000000" pitchFamily="2" charset="2"/>
              <a:buChar char="p"/>
              <a:defRPr/>
            </a:pPr>
            <a:r>
              <a:rPr lang="zh-CN" altLang="en-US" sz="2400" dirty="0"/>
              <a:t>把所有圆盘都移到柱子</a:t>
            </a:r>
            <a:r>
              <a:rPr lang="en-US" altLang="zh-CN" sz="2400" dirty="0"/>
              <a:t>3</a:t>
            </a:r>
            <a:r>
              <a:rPr lang="zh-CN" altLang="en-US" sz="2400" dirty="0"/>
              <a:t>上，每次只许移动一个，而且只能先搬动柱子顶部的圆盘，还不许把尺寸较大的圆盘堆放在尺寸较小圆盘上。 </a:t>
            </a:r>
          </a:p>
        </p:txBody>
      </p:sp>
      <p:pic>
        <p:nvPicPr>
          <p:cNvPr id="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293096"/>
            <a:ext cx="6324600" cy="17922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3"/>
          <p:cNvSpPr>
            <a:spLocks noChangeArrowheads="1"/>
          </p:cNvSpPr>
          <p:nvPr/>
        </p:nvSpPr>
        <p:spPr bwMode="auto">
          <a:xfrm>
            <a:off x="1932856" y="6128246"/>
            <a:ext cx="2098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ea typeface="宋体" panose="02010600030101010101" pitchFamily="2" charset="-122"/>
              </a:rPr>
              <a:t>初始状态（</a:t>
            </a:r>
            <a:r>
              <a:rPr lang="en-US" altLang="zh-CN" sz="2000" b="1">
                <a:ea typeface="宋体" panose="02010600030101010101" pitchFamily="2" charset="-122"/>
              </a:rPr>
              <a:t>111</a:t>
            </a:r>
            <a:r>
              <a:rPr lang="zh-CN" altLang="en-US" sz="2000" b="1">
                <a:ea typeface="宋体" panose="02010600030101010101" pitchFamily="2" charset="-122"/>
              </a:rPr>
              <a:t>）</a:t>
            </a:r>
          </a:p>
        </p:txBody>
      </p:sp>
      <p:sp>
        <p:nvSpPr>
          <p:cNvPr id="18" name="Rectangle 14"/>
          <p:cNvSpPr>
            <a:spLocks noChangeArrowheads="1"/>
          </p:cNvSpPr>
          <p:nvPr/>
        </p:nvSpPr>
        <p:spPr bwMode="auto">
          <a:xfrm>
            <a:off x="5285656" y="6121896"/>
            <a:ext cx="2098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ea typeface="宋体" panose="02010600030101010101" pitchFamily="2" charset="-122"/>
              </a:rPr>
              <a:t>目标状态（</a:t>
            </a:r>
            <a:r>
              <a:rPr lang="en-US" altLang="zh-CN" sz="2000" b="1">
                <a:ea typeface="宋体" panose="02010600030101010101" pitchFamily="2" charset="-122"/>
              </a:rPr>
              <a:t>333</a:t>
            </a:r>
            <a:r>
              <a:rPr lang="zh-CN" altLang="en-US" sz="2000" b="1">
                <a:ea typeface="宋体" panose="02010600030101010101" pitchFamily="2" charset="-122"/>
              </a:rPr>
              <a:t>）</a:t>
            </a:r>
          </a:p>
        </p:txBody>
      </p:sp>
      <p:grpSp>
        <p:nvGrpSpPr>
          <p:cNvPr id="19" name="Group 15"/>
          <p:cNvGrpSpPr>
            <a:grpSpLocks/>
          </p:cNvGrpSpPr>
          <p:nvPr/>
        </p:nvGrpSpPr>
        <p:grpSpPr bwMode="auto">
          <a:xfrm>
            <a:off x="2955206" y="5512296"/>
            <a:ext cx="1111250" cy="747713"/>
            <a:chOff x="2352" y="1113"/>
            <a:chExt cx="700" cy="471"/>
          </a:xfrm>
        </p:grpSpPr>
        <p:sp>
          <p:nvSpPr>
            <p:cNvPr id="20" name="Text Box 16"/>
            <p:cNvSpPr txBox="1">
              <a:spLocks noChangeArrowheads="1"/>
            </p:cNvSpPr>
            <p:nvPr/>
          </p:nvSpPr>
          <p:spPr bwMode="auto">
            <a:xfrm>
              <a:off x="2352" y="111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ea typeface="宋体" panose="02010600030101010101" pitchFamily="2" charset="-122"/>
                </a:rPr>
                <a:t>C</a:t>
              </a:r>
            </a:p>
          </p:txBody>
        </p:sp>
        <p:sp>
          <p:nvSpPr>
            <p:cNvPr id="21" name="Text Box 17"/>
            <p:cNvSpPr txBox="1">
              <a:spLocks noChangeArrowheads="1"/>
            </p:cNvSpPr>
            <p:nvPr/>
          </p:nvSpPr>
          <p:spPr bwMode="auto">
            <a:xfrm>
              <a:off x="2592" y="111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ea typeface="宋体" panose="02010600030101010101" pitchFamily="2" charset="-122"/>
                </a:rPr>
                <a:t>B</a:t>
              </a:r>
            </a:p>
          </p:txBody>
        </p:sp>
        <p:sp>
          <p:nvSpPr>
            <p:cNvPr id="22" name="Text Box 18"/>
            <p:cNvSpPr txBox="1">
              <a:spLocks noChangeArrowheads="1"/>
            </p:cNvSpPr>
            <p:nvPr/>
          </p:nvSpPr>
          <p:spPr bwMode="auto">
            <a:xfrm>
              <a:off x="2832" y="111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ea typeface="宋体" panose="02010600030101010101" pitchFamily="2" charset="-122"/>
                </a:rPr>
                <a:t>A</a:t>
              </a:r>
            </a:p>
          </p:txBody>
        </p:sp>
        <p:sp>
          <p:nvSpPr>
            <p:cNvPr id="23" name="Line 19"/>
            <p:cNvSpPr>
              <a:spLocks noChangeShapeType="1"/>
            </p:cNvSpPr>
            <p:nvPr/>
          </p:nvSpPr>
          <p:spPr bwMode="auto">
            <a:xfrm>
              <a:off x="2448" y="1296"/>
              <a:ext cx="144"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0"/>
            <p:cNvSpPr>
              <a:spLocks noChangeShapeType="1"/>
            </p:cNvSpPr>
            <p:nvPr/>
          </p:nvSpPr>
          <p:spPr bwMode="auto">
            <a:xfrm>
              <a:off x="2688" y="1296"/>
              <a:ext cx="0"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1"/>
            <p:cNvSpPr>
              <a:spLocks noChangeShapeType="1"/>
            </p:cNvSpPr>
            <p:nvPr/>
          </p:nvSpPr>
          <p:spPr bwMode="auto">
            <a:xfrm flipH="1">
              <a:off x="2784" y="1296"/>
              <a:ext cx="144"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45953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1000"/>
                                        <p:tgtEl>
                                          <p:spTgt spid="7">
                                            <p:txEl>
                                              <p:pRg st="5" end="5"/>
                                            </p:txEl>
                                          </p:spTgt>
                                        </p:tgtEl>
                                      </p:cBhvr>
                                    </p:animEffect>
                                    <p:anim calcmode="lin" valueType="num">
                                      <p:cBhvr>
                                        <p:cTn id="2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501048" y="469224"/>
            <a:ext cx="8229600" cy="1143000"/>
          </a:xfrm>
        </p:spPr>
        <p:txBody>
          <a:bodyPr/>
          <a:lstStyle/>
          <a:p>
            <a:r>
              <a:rPr lang="zh-CN" altLang="en-US" sz="4000" b="0" dirty="0">
                <a:ea typeface="隶书" panose="02010509060101010101" pitchFamily="49" charset="-122"/>
              </a:rPr>
              <a:t>汉诺塔</a:t>
            </a:r>
            <a:r>
              <a:rPr lang="zh-CN" altLang="en-US" sz="4000" b="0" dirty="0" smtClean="0">
                <a:ea typeface="隶书" panose="02010509060101010101" pitchFamily="49" charset="-122"/>
              </a:rPr>
              <a:t>问题的规约描述</a:t>
            </a:r>
            <a:endParaRPr lang="zh-CN" altLang="en-US" sz="4000" b="0" dirty="0">
              <a:ea typeface="隶书" panose="02010509060101010101" pitchFamily="49" charset="-122"/>
            </a:endParaRPr>
          </a:p>
        </p:txBody>
      </p:sp>
      <p:sp>
        <p:nvSpPr>
          <p:cNvPr id="358403" name="Rectangle 3"/>
          <p:cNvSpPr>
            <a:spLocks noGrp="1" noChangeArrowheads="1"/>
          </p:cNvSpPr>
          <p:nvPr>
            <p:ph type="body" idx="1"/>
          </p:nvPr>
        </p:nvSpPr>
        <p:spPr>
          <a:xfrm>
            <a:off x="251520" y="1197125"/>
            <a:ext cx="5369130" cy="639762"/>
          </a:xfrm>
        </p:spPr>
        <p:txBody>
          <a:bodyPr>
            <a:noAutofit/>
          </a:bodyPr>
          <a:lstStyle/>
          <a:p>
            <a:r>
              <a:rPr lang="zh-CN" altLang="en-US" sz="2400" b="1" dirty="0">
                <a:solidFill>
                  <a:schemeClr val="tx2"/>
                </a:solidFill>
                <a:latin typeface="幼圆" panose="02010509060101010101" pitchFamily="49" charset="-122"/>
                <a:ea typeface="幼圆" panose="02010509060101010101" pitchFamily="49" charset="-122"/>
              </a:rPr>
              <a:t>原始问题可以归约为下列</a:t>
            </a:r>
            <a:r>
              <a:rPr lang="en-US" altLang="zh-CN" sz="2400" b="1" dirty="0">
                <a:solidFill>
                  <a:schemeClr val="tx2"/>
                </a:solidFill>
                <a:latin typeface="幼圆" panose="02010509060101010101" pitchFamily="49" charset="-122"/>
                <a:ea typeface="幼圆" panose="02010509060101010101" pitchFamily="49" charset="-122"/>
              </a:rPr>
              <a:t>3</a:t>
            </a:r>
            <a:r>
              <a:rPr lang="zh-CN" altLang="en-US" sz="2400" b="1" dirty="0">
                <a:solidFill>
                  <a:schemeClr val="tx2"/>
                </a:solidFill>
                <a:latin typeface="幼圆" panose="02010509060101010101" pitchFamily="49" charset="-122"/>
                <a:ea typeface="幼圆" panose="02010509060101010101" pitchFamily="49" charset="-122"/>
              </a:rPr>
              <a:t>个子问题：</a:t>
            </a:r>
          </a:p>
        </p:txBody>
      </p:sp>
      <p:sp>
        <p:nvSpPr>
          <p:cNvPr id="358404" name="Rectangle 4"/>
          <p:cNvSpPr>
            <a:spLocks noChangeArrowheads="1"/>
          </p:cNvSpPr>
          <p:nvPr/>
        </p:nvSpPr>
        <p:spPr bwMode="auto">
          <a:xfrm>
            <a:off x="235698" y="2181200"/>
            <a:ext cx="373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3E1D81"/>
                </a:solidFill>
                <a:latin typeface="隶书" panose="02010509060101010101" pitchFamily="49" charset="-122"/>
                <a:ea typeface="隶书" panose="02010509060101010101" pitchFamily="49" charset="-122"/>
              </a:rPr>
              <a:t>子问题</a:t>
            </a:r>
            <a:r>
              <a:rPr lang="en-US" altLang="zh-CN" sz="2400" b="1" dirty="0">
                <a:solidFill>
                  <a:srgbClr val="3E1D81"/>
                </a:solidFill>
                <a:latin typeface="隶书" panose="02010509060101010101" pitchFamily="49" charset="-122"/>
                <a:ea typeface="隶书" panose="02010509060101010101" pitchFamily="49" charset="-122"/>
              </a:rPr>
              <a:t>1</a:t>
            </a:r>
            <a:r>
              <a:rPr lang="zh-CN" altLang="en-US" sz="2400" b="1" dirty="0">
                <a:solidFill>
                  <a:srgbClr val="3E1D81"/>
                </a:solidFill>
                <a:latin typeface="隶书" panose="02010509060101010101" pitchFamily="49" charset="-122"/>
                <a:ea typeface="隶书" panose="02010509060101010101" pitchFamily="49" charset="-122"/>
              </a:rPr>
              <a:t>：</a:t>
            </a:r>
            <a:r>
              <a:rPr lang="zh-CN" altLang="en-US" sz="2400" b="1" dirty="0">
                <a:effectLst>
                  <a:outerShdw blurRad="38100" dist="38100" dir="2700000" algn="tl">
                    <a:srgbClr val="C0C0C0"/>
                  </a:outerShdw>
                </a:effectLst>
                <a:ea typeface="宋体" panose="02010600030101010101" pitchFamily="2" charset="-122"/>
              </a:rPr>
              <a:t>移动圆盘</a:t>
            </a:r>
            <a:r>
              <a:rPr lang="en-US" altLang="zh-CN" sz="2400" b="1" dirty="0">
                <a:effectLst>
                  <a:outerShdw blurRad="38100" dist="38100" dir="2700000" algn="tl">
                    <a:srgbClr val="C0C0C0"/>
                  </a:outerShdw>
                </a:effectLst>
                <a:ea typeface="宋体" panose="02010600030101010101" pitchFamily="2" charset="-122"/>
              </a:rPr>
              <a:t>A</a:t>
            </a:r>
            <a:r>
              <a:rPr lang="zh-CN" altLang="en-US" sz="2400" b="1" dirty="0">
                <a:effectLst>
                  <a:outerShdw blurRad="38100" dist="38100" dir="2700000" algn="tl">
                    <a:srgbClr val="C0C0C0"/>
                  </a:outerShdw>
                </a:effectLst>
                <a:ea typeface="宋体" panose="02010600030101010101" pitchFamily="2" charset="-122"/>
              </a:rPr>
              <a:t>和 </a:t>
            </a:r>
            <a:r>
              <a:rPr lang="en-US" altLang="zh-CN" sz="2400" b="1" dirty="0">
                <a:effectLst>
                  <a:outerShdw blurRad="38100" dist="38100" dir="2700000" algn="tl">
                    <a:srgbClr val="C0C0C0"/>
                  </a:outerShdw>
                </a:effectLst>
                <a:ea typeface="宋体" panose="02010600030101010101" pitchFamily="2" charset="-122"/>
              </a:rPr>
              <a:t>B</a:t>
            </a:r>
            <a:r>
              <a:rPr lang="zh-CN" altLang="en-US" sz="2400" b="1" dirty="0">
                <a:effectLst>
                  <a:outerShdw blurRad="38100" dist="38100" dir="2700000" algn="tl">
                    <a:srgbClr val="C0C0C0"/>
                  </a:outerShdw>
                </a:effectLst>
                <a:ea typeface="宋体" panose="02010600030101010101" pitchFamily="2" charset="-122"/>
              </a:rPr>
              <a:t>至柱子</a:t>
            </a:r>
            <a:r>
              <a:rPr lang="en-US" altLang="zh-CN" sz="2400" b="1" dirty="0" smtClean="0">
                <a:effectLst>
                  <a:outerShdw blurRad="38100" dist="38100" dir="2700000" algn="tl">
                    <a:srgbClr val="C0C0C0"/>
                  </a:outerShdw>
                </a:effectLst>
                <a:ea typeface="宋体" panose="02010600030101010101" pitchFamily="2" charset="-122"/>
              </a:rPr>
              <a:t>2</a:t>
            </a:r>
            <a:r>
              <a:rPr lang="zh-CN" altLang="en-US" sz="2400" b="1" dirty="0" smtClean="0">
                <a:effectLst>
                  <a:outerShdw blurRad="38100" dist="38100" dir="2700000" algn="tl">
                    <a:srgbClr val="C0C0C0"/>
                  </a:outerShdw>
                </a:effectLst>
                <a:ea typeface="宋体" panose="02010600030101010101" pitchFamily="2" charset="-122"/>
              </a:rPr>
              <a:t>的双圆盘问题（</a:t>
            </a:r>
            <a:r>
              <a:rPr lang="zh-CN" altLang="en-US" sz="2400" b="1" dirty="0">
                <a:effectLst>
                  <a:outerShdw blurRad="38100" dist="38100" dir="2700000" algn="tl">
                    <a:srgbClr val="C0C0C0"/>
                  </a:outerShdw>
                </a:effectLst>
                <a:ea typeface="宋体" panose="02010600030101010101" pitchFamily="2" charset="-122"/>
              </a:rPr>
              <a:t>借助柱子</a:t>
            </a:r>
            <a:r>
              <a:rPr lang="en-US" altLang="zh-CN" sz="2400" b="1" dirty="0">
                <a:effectLst>
                  <a:outerShdw blurRad="38100" dist="38100" dir="2700000" algn="tl">
                    <a:srgbClr val="C0C0C0"/>
                  </a:outerShdw>
                </a:effectLst>
                <a:ea typeface="宋体" panose="02010600030101010101" pitchFamily="2" charset="-122"/>
              </a:rPr>
              <a:t>3</a:t>
            </a:r>
            <a:r>
              <a:rPr lang="zh-CN" altLang="en-US" sz="2400" b="1" dirty="0">
                <a:effectLst>
                  <a:outerShdw blurRad="38100" dist="38100" dir="2700000" algn="tl">
                    <a:srgbClr val="C0C0C0"/>
                  </a:outerShdw>
                </a:effectLst>
                <a:ea typeface="宋体" panose="02010600030101010101" pitchFamily="2" charset="-122"/>
              </a:rPr>
              <a:t>）</a:t>
            </a:r>
            <a:endParaRPr lang="en-US" altLang="zh-CN" sz="2400" b="1" dirty="0">
              <a:effectLst>
                <a:outerShdw blurRad="38100" dist="38100" dir="2700000" algn="tl">
                  <a:srgbClr val="C0C0C0"/>
                </a:outerShdw>
              </a:effectLst>
              <a:ea typeface="宋体" panose="02010600030101010101" pitchFamily="2" charset="-122"/>
            </a:endParaRPr>
          </a:p>
        </p:txBody>
      </p:sp>
      <p:pic>
        <p:nvPicPr>
          <p:cNvPr id="3584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902" y="1836887"/>
            <a:ext cx="5234602" cy="1448097"/>
          </a:xfrm>
          <a:prstGeom prst="rect">
            <a:avLst/>
          </a:prstGeom>
          <a:noFill/>
          <a:extLst>
            <a:ext uri="{909E8E84-426E-40DD-AFC4-6F175D3DCCD1}">
              <a14:hiddenFill xmlns:a14="http://schemas.microsoft.com/office/drawing/2010/main">
                <a:solidFill>
                  <a:srgbClr val="FFFFFF"/>
                </a:solidFill>
              </a14:hiddenFill>
            </a:ext>
          </a:extLst>
        </p:spPr>
      </p:pic>
      <p:pic>
        <p:nvPicPr>
          <p:cNvPr id="3584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3284984"/>
            <a:ext cx="5272144" cy="1541061"/>
          </a:xfrm>
          <a:prstGeom prst="rect">
            <a:avLst/>
          </a:prstGeom>
          <a:noFill/>
          <a:extLst>
            <a:ext uri="{909E8E84-426E-40DD-AFC4-6F175D3DCCD1}">
              <a14:hiddenFill xmlns:a14="http://schemas.microsoft.com/office/drawing/2010/main">
                <a:solidFill>
                  <a:srgbClr val="FFFFFF"/>
                </a:solidFill>
              </a14:hiddenFill>
            </a:ext>
          </a:extLst>
        </p:spPr>
      </p:pic>
      <p:pic>
        <p:nvPicPr>
          <p:cNvPr id="35840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8325" y="4941168"/>
            <a:ext cx="5272146" cy="1510670"/>
          </a:xfrm>
          <a:prstGeom prst="rect">
            <a:avLst/>
          </a:prstGeom>
          <a:noFill/>
          <a:extLst>
            <a:ext uri="{909E8E84-426E-40DD-AFC4-6F175D3DCCD1}">
              <a14:hiddenFill xmlns:a14="http://schemas.microsoft.com/office/drawing/2010/main">
                <a:solidFill>
                  <a:srgbClr val="FFFFFF"/>
                </a:solidFill>
              </a14:hiddenFill>
            </a:ext>
          </a:extLst>
        </p:spPr>
      </p:pic>
      <p:sp>
        <p:nvSpPr>
          <p:cNvPr id="358408" name="Text Box 8"/>
          <p:cNvSpPr txBox="1">
            <a:spLocks noChangeArrowheads="1"/>
          </p:cNvSpPr>
          <p:nvPr/>
        </p:nvSpPr>
        <p:spPr bwMode="auto">
          <a:xfrm>
            <a:off x="311898" y="3781400"/>
            <a:ext cx="3733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70000"/>
              <a:buFont typeface="Wingdings" panose="05000000000000000000" pitchFamily="2" charset="2"/>
              <a:buNone/>
            </a:pPr>
            <a:r>
              <a:rPr lang="zh-CN" altLang="en-US" sz="2400" b="1" dirty="0">
                <a:solidFill>
                  <a:srgbClr val="5B2ABC"/>
                </a:solidFill>
                <a:latin typeface="隶书" panose="02010509060101010101" pitchFamily="49" charset="-122"/>
                <a:ea typeface="隶书" panose="02010509060101010101" pitchFamily="49" charset="-122"/>
              </a:rPr>
              <a:t>子问题</a:t>
            </a:r>
            <a:r>
              <a:rPr lang="en-US" altLang="zh-CN" sz="2400" b="1" dirty="0">
                <a:solidFill>
                  <a:srgbClr val="5B2ABC"/>
                </a:solidFill>
                <a:latin typeface="隶书" panose="02010509060101010101" pitchFamily="49" charset="-122"/>
                <a:ea typeface="隶书" panose="02010509060101010101" pitchFamily="49" charset="-122"/>
              </a:rPr>
              <a:t>2</a:t>
            </a:r>
            <a:r>
              <a:rPr lang="zh-CN" altLang="en-US" sz="2400" b="1" dirty="0">
                <a:solidFill>
                  <a:srgbClr val="5B2ABC"/>
                </a:solidFill>
                <a:latin typeface="隶书" panose="02010509060101010101" pitchFamily="49" charset="-122"/>
                <a:ea typeface="隶书" panose="02010509060101010101" pitchFamily="49" charset="-122"/>
              </a:rPr>
              <a:t>：</a:t>
            </a:r>
            <a:r>
              <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rPr>
              <a:t>移动圆盘</a:t>
            </a:r>
            <a:r>
              <a:rPr lang="en-US" altLang="zh-CN" sz="2400" b="1" dirty="0">
                <a:effectLst>
                  <a:outerShdw blurRad="38100" dist="38100" dir="2700000" algn="tl">
                    <a:srgbClr val="C0C0C0"/>
                  </a:outerShdw>
                </a:effectLst>
                <a:latin typeface="Garamond" panose="02020404030301010803" pitchFamily="18" charset="0"/>
                <a:ea typeface="宋体" panose="02010600030101010101" pitchFamily="2" charset="-122"/>
              </a:rPr>
              <a:t>C</a:t>
            </a:r>
            <a:r>
              <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rPr>
              <a:t>至柱子</a:t>
            </a:r>
            <a:r>
              <a:rPr lang="en-US" altLang="zh-CN" sz="2400" b="1" dirty="0" smtClean="0">
                <a:effectLst>
                  <a:outerShdw blurRad="38100" dist="38100" dir="2700000" algn="tl">
                    <a:srgbClr val="C0C0C0"/>
                  </a:outerShdw>
                </a:effectLst>
                <a:latin typeface="Garamond" panose="02020404030301010803" pitchFamily="18" charset="0"/>
                <a:ea typeface="宋体" panose="02010600030101010101" pitchFamily="2" charset="-122"/>
              </a:rPr>
              <a:t>3</a:t>
            </a:r>
            <a:r>
              <a:rPr lang="zh-CN" altLang="en-US" sz="2400" b="1" dirty="0" smtClean="0">
                <a:effectLst>
                  <a:outerShdw blurRad="38100" dist="38100" dir="2700000" algn="tl">
                    <a:srgbClr val="C0C0C0"/>
                  </a:outerShdw>
                </a:effectLst>
                <a:latin typeface="Garamond" panose="02020404030301010803" pitchFamily="18" charset="0"/>
                <a:ea typeface="宋体" panose="02010600030101010101" pitchFamily="2" charset="-122"/>
              </a:rPr>
              <a:t>的</a:t>
            </a:r>
            <a:r>
              <a:rPr lang="zh-CN" altLang="en-US" sz="2400" b="1" dirty="0" smtClean="0">
                <a:effectLst>
                  <a:outerShdw blurRad="38100" dist="38100" dir="2700000" algn="tl">
                    <a:srgbClr val="C0C0C0"/>
                  </a:outerShdw>
                </a:effectLst>
              </a:rPr>
              <a:t>单圆盘</a:t>
            </a:r>
            <a:r>
              <a:rPr lang="zh-CN" altLang="en-US" sz="2400" b="1" dirty="0">
                <a:effectLst>
                  <a:outerShdw blurRad="38100" dist="38100" dir="2700000" algn="tl">
                    <a:srgbClr val="C0C0C0"/>
                  </a:outerShdw>
                </a:effectLst>
              </a:rPr>
              <a:t>问题</a:t>
            </a:r>
            <a:endPar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endParaRPr>
          </a:p>
        </p:txBody>
      </p:sp>
      <p:sp>
        <p:nvSpPr>
          <p:cNvPr id="358409" name="Text Box 9"/>
          <p:cNvSpPr txBox="1">
            <a:spLocks noChangeArrowheads="1"/>
          </p:cNvSpPr>
          <p:nvPr/>
        </p:nvSpPr>
        <p:spPr bwMode="auto">
          <a:xfrm>
            <a:off x="249986" y="5229200"/>
            <a:ext cx="38719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3E1D81"/>
                </a:solidFill>
                <a:latin typeface="隶书" panose="02010509060101010101" pitchFamily="49" charset="-122"/>
                <a:ea typeface="隶书" panose="02010509060101010101" pitchFamily="49" charset="-122"/>
              </a:rPr>
              <a:t>子问题</a:t>
            </a:r>
            <a:r>
              <a:rPr lang="en-US" altLang="zh-CN" sz="2400" b="1" dirty="0">
                <a:solidFill>
                  <a:srgbClr val="3E1D81"/>
                </a:solidFill>
                <a:latin typeface="隶书" panose="02010509060101010101" pitchFamily="49" charset="-122"/>
                <a:ea typeface="隶书" panose="02010509060101010101" pitchFamily="49" charset="-122"/>
              </a:rPr>
              <a:t>3</a:t>
            </a:r>
            <a:r>
              <a:rPr lang="zh-CN" altLang="en-US" sz="2400" b="1" dirty="0">
                <a:solidFill>
                  <a:srgbClr val="3E1D81"/>
                </a:solidFill>
                <a:latin typeface="隶书" panose="02010509060101010101" pitchFamily="49" charset="-122"/>
                <a:ea typeface="隶书" panose="02010509060101010101" pitchFamily="49" charset="-122"/>
              </a:rPr>
              <a:t>：</a:t>
            </a:r>
            <a:r>
              <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rPr>
              <a:t>把圆盘</a:t>
            </a:r>
            <a:r>
              <a:rPr lang="en-US" altLang="zh-CN" sz="2400" b="1" dirty="0">
                <a:effectLst>
                  <a:outerShdw blurRad="38100" dist="38100" dir="2700000" algn="tl">
                    <a:srgbClr val="C0C0C0"/>
                  </a:outerShdw>
                </a:effectLst>
                <a:latin typeface="Garamond" panose="02020404030301010803" pitchFamily="18" charset="0"/>
                <a:ea typeface="宋体" panose="02010600030101010101" pitchFamily="2" charset="-122"/>
              </a:rPr>
              <a:t>A</a:t>
            </a:r>
            <a:r>
              <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rPr>
              <a:t>和</a:t>
            </a:r>
            <a:r>
              <a:rPr lang="en-US" altLang="zh-CN" sz="2400" b="1" dirty="0">
                <a:effectLst>
                  <a:outerShdw blurRad="38100" dist="38100" dir="2700000" algn="tl">
                    <a:srgbClr val="C0C0C0"/>
                  </a:outerShdw>
                </a:effectLst>
                <a:latin typeface="Garamond" panose="02020404030301010803" pitchFamily="18" charset="0"/>
                <a:ea typeface="宋体" panose="02010600030101010101" pitchFamily="2" charset="-122"/>
              </a:rPr>
              <a:t>B</a:t>
            </a:r>
            <a:r>
              <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rPr>
              <a:t>移至柱子</a:t>
            </a:r>
            <a:r>
              <a:rPr lang="en-US" altLang="zh-CN" sz="2400" b="1" dirty="0" smtClean="0">
                <a:effectLst>
                  <a:outerShdw blurRad="38100" dist="38100" dir="2700000" algn="tl">
                    <a:srgbClr val="C0C0C0"/>
                  </a:outerShdw>
                </a:effectLst>
                <a:latin typeface="Garamond" panose="02020404030301010803" pitchFamily="18" charset="0"/>
                <a:ea typeface="宋体" panose="02010600030101010101" pitchFamily="2" charset="-122"/>
              </a:rPr>
              <a:t>3</a:t>
            </a:r>
            <a:r>
              <a:rPr lang="zh-CN" altLang="en-US" sz="2400" b="1" dirty="0" smtClean="0">
                <a:effectLst>
                  <a:outerShdw blurRad="38100" dist="38100" dir="2700000" algn="tl">
                    <a:srgbClr val="C0C0C0"/>
                  </a:outerShdw>
                </a:effectLst>
                <a:latin typeface="Garamond" panose="02020404030301010803" pitchFamily="18" charset="0"/>
                <a:ea typeface="宋体" panose="02010600030101010101" pitchFamily="2" charset="-122"/>
              </a:rPr>
              <a:t>的</a:t>
            </a:r>
            <a:r>
              <a:rPr lang="zh-CN" altLang="en-US" sz="2400" b="1" dirty="0">
                <a:effectLst>
                  <a:outerShdw blurRad="38100" dist="38100" dir="2700000" algn="tl">
                    <a:srgbClr val="C0C0C0"/>
                  </a:outerShdw>
                </a:effectLst>
              </a:rPr>
              <a:t>双圆盘问题</a:t>
            </a:r>
            <a:r>
              <a:rPr lang="zh-CN" altLang="en-US" sz="2400" b="1" dirty="0" smtClean="0">
                <a:effectLst>
                  <a:outerShdw blurRad="38100" dist="38100" dir="2700000" algn="tl">
                    <a:srgbClr val="C0C0C0"/>
                  </a:outerShdw>
                </a:effectLst>
                <a:latin typeface="Garamond" panose="02020404030301010803" pitchFamily="18" charset="0"/>
                <a:ea typeface="宋体" panose="02010600030101010101" pitchFamily="2" charset="-122"/>
              </a:rPr>
              <a:t>（</a:t>
            </a:r>
            <a:r>
              <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rPr>
              <a:t>借助柱子</a:t>
            </a:r>
            <a:r>
              <a:rPr lang="en-US" altLang="zh-CN" sz="2400" b="1" dirty="0">
                <a:effectLst>
                  <a:outerShdw blurRad="38100" dist="38100" dir="2700000" algn="tl">
                    <a:srgbClr val="C0C0C0"/>
                  </a:outerShdw>
                </a:effectLst>
                <a:latin typeface="Garamond" panose="02020404030301010803" pitchFamily="18" charset="0"/>
                <a:ea typeface="宋体" panose="02010600030101010101" pitchFamily="2" charset="-122"/>
              </a:rPr>
              <a:t>1</a:t>
            </a:r>
            <a:r>
              <a:rPr lang="zh-CN" altLang="en-US" sz="2400" b="1" dirty="0">
                <a:effectLst>
                  <a:outerShdw blurRad="38100" dist="38100" dir="2700000" algn="tl">
                    <a:srgbClr val="C0C0C0"/>
                  </a:outerShdw>
                </a:effectLst>
                <a:latin typeface="Garamond" panose="02020404030301010803" pitchFamily="18" charset="0"/>
                <a:ea typeface="宋体" panose="02010600030101010101" pitchFamily="2" charset="-122"/>
              </a:rPr>
              <a:t>）</a:t>
            </a:r>
            <a:endParaRPr lang="en-US" altLang="zh-CN" sz="2400" b="1" dirty="0">
              <a:effectLst>
                <a:outerShdw blurRad="38100" dist="38100" dir="2700000" algn="tl">
                  <a:srgbClr val="C0C0C0"/>
                </a:outerShdw>
              </a:effectLst>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498905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358405"/>
                                        </p:tgtEl>
                                        <p:attrNameLst>
                                          <p:attrName>style.visibility</p:attrName>
                                        </p:attrNameLst>
                                      </p:cBhvr>
                                      <p:to>
                                        <p:strVal val="visible"/>
                                      </p:to>
                                    </p:set>
                                    <p:anim calcmode="lin" valueType="num">
                                      <p:cBhvr additive="base">
                                        <p:cTn id="11" dur="500" fill="hold"/>
                                        <p:tgtEl>
                                          <p:spTgt spid="358405"/>
                                        </p:tgtEl>
                                        <p:attrNameLst>
                                          <p:attrName>ppt_x</p:attrName>
                                        </p:attrNameLst>
                                      </p:cBhvr>
                                      <p:tavLst>
                                        <p:tav tm="0">
                                          <p:val>
                                            <p:strVal val="1+#ppt_w/2"/>
                                          </p:val>
                                        </p:tav>
                                        <p:tav tm="100000">
                                          <p:val>
                                            <p:strVal val="#ppt_x"/>
                                          </p:val>
                                        </p:tav>
                                      </p:tavLst>
                                    </p:anim>
                                    <p:anim calcmode="lin" valueType="num">
                                      <p:cBhvr additive="base">
                                        <p:cTn id="12" dur="500" fill="hold"/>
                                        <p:tgtEl>
                                          <p:spTgt spid="35840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0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358406"/>
                                        </p:tgtEl>
                                        <p:attrNameLst>
                                          <p:attrName>style.visibility</p:attrName>
                                        </p:attrNameLst>
                                      </p:cBhvr>
                                      <p:to>
                                        <p:strVal val="visible"/>
                                      </p:to>
                                    </p:set>
                                    <p:anim calcmode="lin" valueType="num">
                                      <p:cBhvr additive="base">
                                        <p:cTn id="21" dur="500" fill="hold"/>
                                        <p:tgtEl>
                                          <p:spTgt spid="358406"/>
                                        </p:tgtEl>
                                        <p:attrNameLst>
                                          <p:attrName>ppt_x</p:attrName>
                                        </p:attrNameLst>
                                      </p:cBhvr>
                                      <p:tavLst>
                                        <p:tav tm="0">
                                          <p:val>
                                            <p:strVal val="1+#ppt_w/2"/>
                                          </p:val>
                                        </p:tav>
                                        <p:tav tm="100000">
                                          <p:val>
                                            <p:strVal val="#ppt_x"/>
                                          </p:val>
                                        </p:tav>
                                      </p:tavLst>
                                    </p:anim>
                                    <p:anim calcmode="lin" valueType="num">
                                      <p:cBhvr additive="base">
                                        <p:cTn id="22" dur="500" fill="hold"/>
                                        <p:tgtEl>
                                          <p:spTgt spid="35840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58407"/>
                                        </p:tgtEl>
                                        <p:attrNameLst>
                                          <p:attrName>style.visibility</p:attrName>
                                        </p:attrNameLst>
                                      </p:cBhvr>
                                      <p:to>
                                        <p:strVal val="visible"/>
                                      </p:to>
                                    </p:set>
                                    <p:anim calcmode="lin" valueType="num">
                                      <p:cBhvr additive="base">
                                        <p:cTn id="31" dur="500" fill="hold"/>
                                        <p:tgtEl>
                                          <p:spTgt spid="358407"/>
                                        </p:tgtEl>
                                        <p:attrNameLst>
                                          <p:attrName>ppt_x</p:attrName>
                                        </p:attrNameLst>
                                      </p:cBhvr>
                                      <p:tavLst>
                                        <p:tav tm="0">
                                          <p:val>
                                            <p:strVal val="1+#ppt_w/2"/>
                                          </p:val>
                                        </p:tav>
                                        <p:tav tm="100000">
                                          <p:val>
                                            <p:strVal val="#ppt_x"/>
                                          </p:val>
                                        </p:tav>
                                      </p:tavLst>
                                    </p:anim>
                                    <p:anim calcmode="lin" valueType="num">
                                      <p:cBhvr additive="base">
                                        <p:cTn id="32" dur="500" fill="hold"/>
                                        <p:tgtEl>
                                          <p:spTgt spid="3584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p:bldP spid="358408" grpId="0"/>
      <p:bldP spid="35840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8070" y="860644"/>
            <a:ext cx="8848426" cy="1569660"/>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chemeClr val="tx1">
                    <a:tint val="75000"/>
                  </a:schemeClr>
                </a:solidFill>
                <a:latin typeface="Times New Roman" panose="02020603050405020304" pitchFamily="18" charset="0"/>
              </a:rPr>
              <a:t>汉诺塔</a:t>
            </a:r>
            <a:r>
              <a:rPr lang="zh-CN" altLang="en-US" sz="2400" b="1" dirty="0" smtClean="0">
                <a:solidFill>
                  <a:schemeClr val="tx1">
                    <a:tint val="75000"/>
                  </a:schemeClr>
                </a:solidFill>
                <a:latin typeface="Times New Roman" panose="02020603050405020304" pitchFamily="18" charset="0"/>
              </a:rPr>
              <a:t>问题归约</a:t>
            </a:r>
            <a:r>
              <a:rPr lang="zh-CN" altLang="en-US" sz="2400" b="1" dirty="0">
                <a:solidFill>
                  <a:schemeClr val="tx1">
                    <a:tint val="75000"/>
                  </a:schemeClr>
                </a:solidFill>
                <a:latin typeface="Times New Roman" panose="02020603050405020304" pitchFamily="18" charset="0"/>
              </a:rPr>
              <a:t>图：子问题</a:t>
            </a:r>
            <a:r>
              <a:rPr lang="en-US" altLang="zh-CN" sz="2400" b="1" dirty="0">
                <a:solidFill>
                  <a:schemeClr val="tx1">
                    <a:tint val="75000"/>
                  </a:schemeClr>
                </a:solidFill>
                <a:latin typeface="Times New Roman" panose="02020603050405020304" pitchFamily="18" charset="0"/>
              </a:rPr>
              <a:t>2</a:t>
            </a:r>
            <a:r>
              <a:rPr lang="zh-CN" altLang="en-US" sz="2400" b="1" dirty="0">
                <a:solidFill>
                  <a:schemeClr val="tx1">
                    <a:tint val="75000"/>
                  </a:schemeClr>
                </a:solidFill>
                <a:latin typeface="Times New Roman" panose="02020603050405020304" pitchFamily="18" charset="0"/>
              </a:rPr>
              <a:t>可作为本原问题考虑，它的解只包含一步移动</a:t>
            </a:r>
            <a:r>
              <a:rPr lang="zh-CN" altLang="en-US" sz="2400" b="1" dirty="0" smtClean="0">
                <a:solidFill>
                  <a:schemeClr val="tx1">
                    <a:tint val="75000"/>
                  </a:schemeClr>
                </a:solidFill>
                <a:latin typeface="Times New Roman" panose="02020603050405020304" pitchFamily="18" charset="0"/>
              </a:rPr>
              <a:t>。</a:t>
            </a:r>
            <a:endParaRPr lang="en-US" altLang="zh-CN" sz="2400" b="1" dirty="0" smtClean="0">
              <a:solidFill>
                <a:schemeClr val="tx1">
                  <a:tint val="75000"/>
                </a:schemeClr>
              </a:solidFill>
              <a:latin typeface="Times New Roman" panose="02020603050405020304" pitchFamily="18" charset="0"/>
            </a:endParaRPr>
          </a:p>
          <a:p>
            <a:pPr marL="342900" indent="-342900">
              <a:buFont typeface="Wingdings" panose="05000000000000000000" pitchFamily="2" charset="2"/>
              <a:buChar char="p"/>
            </a:pPr>
            <a:r>
              <a:rPr lang="zh-CN" altLang="en-US" sz="2400" b="1" dirty="0" smtClean="0">
                <a:solidFill>
                  <a:schemeClr val="tx1">
                    <a:tint val="75000"/>
                  </a:schemeClr>
                </a:solidFill>
                <a:latin typeface="Times New Roman" panose="02020603050405020304" pitchFamily="18" charset="0"/>
              </a:rPr>
              <a:t>应用</a:t>
            </a:r>
            <a:r>
              <a:rPr lang="zh-CN" altLang="en-US" sz="2400" b="1" dirty="0">
                <a:solidFill>
                  <a:schemeClr val="tx1">
                    <a:tint val="75000"/>
                  </a:schemeClr>
                </a:solidFill>
                <a:latin typeface="Times New Roman" panose="02020603050405020304" pitchFamily="18" charset="0"/>
              </a:rPr>
              <a:t>一系列相似的推理，子问题</a:t>
            </a:r>
            <a:r>
              <a:rPr lang="en-US" altLang="zh-CN" sz="2400" b="1" dirty="0">
                <a:solidFill>
                  <a:schemeClr val="tx1">
                    <a:tint val="75000"/>
                  </a:schemeClr>
                </a:solidFill>
                <a:latin typeface="Times New Roman" panose="02020603050405020304" pitchFamily="18" charset="0"/>
              </a:rPr>
              <a:t>1</a:t>
            </a:r>
            <a:r>
              <a:rPr lang="zh-CN" altLang="en-US" sz="2400" b="1" dirty="0">
                <a:solidFill>
                  <a:schemeClr val="tx1">
                    <a:tint val="75000"/>
                  </a:schemeClr>
                </a:solidFill>
                <a:latin typeface="Times New Roman" panose="02020603050405020304" pitchFamily="18" charset="0"/>
              </a:rPr>
              <a:t>和子问题</a:t>
            </a:r>
            <a:r>
              <a:rPr lang="en-US" altLang="zh-CN" sz="2400" b="1" dirty="0">
                <a:solidFill>
                  <a:schemeClr val="tx1">
                    <a:tint val="75000"/>
                  </a:schemeClr>
                </a:solidFill>
                <a:latin typeface="Times New Roman" panose="02020603050405020304" pitchFamily="18" charset="0"/>
              </a:rPr>
              <a:t>3</a:t>
            </a:r>
            <a:r>
              <a:rPr lang="zh-CN" altLang="en-US" sz="2400" b="1" dirty="0">
                <a:solidFill>
                  <a:schemeClr val="tx1">
                    <a:tint val="75000"/>
                  </a:schemeClr>
                </a:solidFill>
                <a:latin typeface="Times New Roman" panose="02020603050405020304" pitchFamily="18" charset="0"/>
              </a:rPr>
              <a:t>也可被归约为本原问题</a:t>
            </a:r>
            <a:r>
              <a:rPr lang="zh-CN" altLang="en-US" sz="2400" b="1" dirty="0" smtClean="0">
                <a:solidFill>
                  <a:schemeClr val="tx1">
                    <a:tint val="75000"/>
                  </a:schemeClr>
                </a:solidFill>
                <a:latin typeface="Times New Roman" panose="02020603050405020304" pitchFamily="18" charset="0"/>
              </a:rPr>
              <a:t>。</a:t>
            </a:r>
            <a:endParaRPr lang="en-US" altLang="zh-CN" sz="2400" b="1" dirty="0" smtClean="0">
              <a:solidFill>
                <a:schemeClr val="tx1">
                  <a:tint val="75000"/>
                </a:schemeClr>
              </a:solidFill>
              <a:latin typeface="Times New Roman" panose="02020603050405020304" pitchFamily="18" charset="0"/>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76" y="2708920"/>
            <a:ext cx="8229600" cy="33924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5"/>
          <p:cNvSpPr>
            <a:spLocks/>
          </p:cNvSpPr>
          <p:nvPr/>
        </p:nvSpPr>
        <p:spPr bwMode="auto">
          <a:xfrm>
            <a:off x="6459464" y="3161358"/>
            <a:ext cx="1905000" cy="571500"/>
          </a:xfrm>
          <a:prstGeom prst="accentCallout1">
            <a:avLst>
              <a:gd name="adj1" fmla="val 20000"/>
              <a:gd name="adj2" fmla="val -4000"/>
              <a:gd name="adj3" fmla="val 160833"/>
              <a:gd name="adj4" fmla="val -7141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FF0000"/>
                </a:solidFill>
                <a:latin typeface="隶书" panose="02010509060101010101" pitchFamily="49" charset="-122"/>
                <a:ea typeface="隶书" panose="02010509060101010101" pitchFamily="49" charset="-122"/>
              </a:rPr>
              <a:t>本原问题</a:t>
            </a:r>
          </a:p>
        </p:txBody>
      </p:sp>
      <p:sp>
        <p:nvSpPr>
          <p:cNvPr id="10" name="Rectangle 6"/>
          <p:cNvSpPr>
            <a:spLocks noChangeArrowheads="1"/>
          </p:cNvSpPr>
          <p:nvPr/>
        </p:nvSpPr>
        <p:spPr bwMode="auto">
          <a:xfrm>
            <a:off x="196776" y="5375920"/>
            <a:ext cx="8534400" cy="9144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7"/>
          <p:cNvSpPr>
            <a:spLocks noChangeArrowheads="1"/>
          </p:cNvSpPr>
          <p:nvPr/>
        </p:nvSpPr>
        <p:spPr bwMode="auto">
          <a:xfrm>
            <a:off x="3759473" y="4817166"/>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latin typeface="隶书" panose="02010509060101010101" pitchFamily="49" charset="-122"/>
                <a:ea typeface="隶书" panose="02010509060101010101" pitchFamily="49" charset="-122"/>
              </a:rPr>
              <a:t>本原问题</a:t>
            </a:r>
          </a:p>
        </p:txBody>
      </p:sp>
      <p:sp>
        <p:nvSpPr>
          <p:cNvPr id="13" name="Oval 9"/>
          <p:cNvSpPr>
            <a:spLocks noChangeArrowheads="1"/>
          </p:cNvSpPr>
          <p:nvPr/>
        </p:nvSpPr>
        <p:spPr bwMode="auto">
          <a:xfrm>
            <a:off x="3320976" y="4004320"/>
            <a:ext cx="2286000" cy="838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Group 16"/>
          <p:cNvGrpSpPr>
            <a:grpSpLocks/>
          </p:cNvGrpSpPr>
          <p:nvPr/>
        </p:nvGrpSpPr>
        <p:grpSpPr bwMode="auto">
          <a:xfrm>
            <a:off x="3549576" y="2189808"/>
            <a:ext cx="1111250" cy="747712"/>
            <a:chOff x="2352" y="1113"/>
            <a:chExt cx="700" cy="471"/>
          </a:xfrm>
        </p:grpSpPr>
        <p:sp>
          <p:nvSpPr>
            <p:cNvPr id="15" name="Text Box 10"/>
            <p:cNvSpPr txBox="1">
              <a:spLocks noChangeArrowheads="1"/>
            </p:cNvSpPr>
            <p:nvPr/>
          </p:nvSpPr>
          <p:spPr bwMode="auto">
            <a:xfrm>
              <a:off x="2352" y="111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ea typeface="宋体" panose="02010600030101010101" pitchFamily="2" charset="-122"/>
                </a:rPr>
                <a:t>C</a:t>
              </a:r>
            </a:p>
          </p:txBody>
        </p:sp>
        <p:sp>
          <p:nvSpPr>
            <p:cNvPr id="16" name="Text Box 11"/>
            <p:cNvSpPr txBox="1">
              <a:spLocks noChangeArrowheads="1"/>
            </p:cNvSpPr>
            <p:nvPr/>
          </p:nvSpPr>
          <p:spPr bwMode="auto">
            <a:xfrm>
              <a:off x="2592" y="111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ea typeface="宋体" panose="02010600030101010101" pitchFamily="2" charset="-122"/>
                </a:rPr>
                <a:t>B</a:t>
              </a:r>
            </a:p>
          </p:txBody>
        </p:sp>
        <p:sp>
          <p:nvSpPr>
            <p:cNvPr id="17" name="Text Box 12"/>
            <p:cNvSpPr txBox="1">
              <a:spLocks noChangeArrowheads="1"/>
            </p:cNvSpPr>
            <p:nvPr/>
          </p:nvSpPr>
          <p:spPr bwMode="auto">
            <a:xfrm>
              <a:off x="2832" y="111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ea typeface="宋体" panose="02010600030101010101" pitchFamily="2" charset="-122"/>
                </a:rPr>
                <a:t>A</a:t>
              </a:r>
            </a:p>
          </p:txBody>
        </p:sp>
        <p:sp>
          <p:nvSpPr>
            <p:cNvPr id="18" name="Line 13"/>
            <p:cNvSpPr>
              <a:spLocks noChangeShapeType="1"/>
            </p:cNvSpPr>
            <p:nvPr/>
          </p:nvSpPr>
          <p:spPr bwMode="auto">
            <a:xfrm>
              <a:off x="2448" y="1296"/>
              <a:ext cx="144"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4"/>
            <p:cNvSpPr>
              <a:spLocks noChangeShapeType="1"/>
            </p:cNvSpPr>
            <p:nvPr/>
          </p:nvSpPr>
          <p:spPr bwMode="auto">
            <a:xfrm>
              <a:off x="2688" y="1296"/>
              <a:ext cx="0"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5"/>
            <p:cNvSpPr>
              <a:spLocks noChangeShapeType="1"/>
            </p:cNvSpPr>
            <p:nvPr/>
          </p:nvSpPr>
          <p:spPr bwMode="auto">
            <a:xfrm flipH="1">
              <a:off x="2784" y="1296"/>
              <a:ext cx="144"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8909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strVal val="#ppt_w*0.70"/>
                                          </p:val>
                                        </p:tav>
                                        <p:tav tm="100000">
                                          <p:val>
                                            <p:strVal val="#ppt_w"/>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animEffect transition="in" filter="fade">
                                      <p:cBhvr>
                                        <p:cTn id="34" dur="1000"/>
                                        <p:tgtEl>
                                          <p:spTgt spid="13"/>
                                        </p:tgtEl>
                                      </p:cBhvr>
                                    </p:animEffect>
                                  </p:childTnLst>
                                </p:cTn>
                              </p:par>
                            </p:childTnLst>
                          </p:cTn>
                        </p:par>
                        <p:par>
                          <p:cTn id="35" fill="hold">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par>
                          <p:cTn id="46" fill="hold">
                            <p:stCondLst>
                              <p:cond delay="1000"/>
                            </p:stCondLst>
                            <p:childTnLst>
                              <p:par>
                                <p:cTn id="47" presetID="47"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canp24-tu2"/>
          <p:cNvPicPr>
            <a:picLocks noChangeAspect="1" noChangeArrowheads="1"/>
          </p:cNvPicPr>
          <p:nvPr/>
        </p:nvPicPr>
        <p:blipFill rotWithShape="1">
          <a:blip r:embed="rId2">
            <a:extLst>
              <a:ext uri="{28A0092B-C50C-407E-A947-70E740481C1C}">
                <a14:useLocalDpi xmlns:a14="http://schemas.microsoft.com/office/drawing/2010/main" val="0"/>
              </a:ext>
            </a:extLst>
          </a:blip>
          <a:srcRect b="12874"/>
          <a:stretch/>
        </p:blipFill>
        <p:spPr bwMode="auto">
          <a:xfrm>
            <a:off x="519865" y="1212503"/>
            <a:ext cx="8042547" cy="3603625"/>
          </a:xfrm>
          <a:prstGeom prst="rect">
            <a:avLst/>
          </a:prstGeom>
          <a:noFill/>
          <a:extLst>
            <a:ext uri="{909E8E84-426E-40DD-AFC4-6F175D3DCCD1}">
              <a14:hiddenFill xmlns:a14="http://schemas.microsoft.com/office/drawing/2010/main">
                <a:solidFill>
                  <a:srgbClr val="FFFFFF"/>
                </a:solidFill>
              </a14:hiddenFill>
            </a:ext>
          </a:extLst>
        </p:spPr>
      </p:pic>
      <p:sp>
        <p:nvSpPr>
          <p:cNvPr id="9" name="Line 4"/>
          <p:cNvSpPr>
            <a:spLocks noChangeShapeType="1"/>
          </p:cNvSpPr>
          <p:nvPr/>
        </p:nvSpPr>
        <p:spPr bwMode="auto">
          <a:xfrm>
            <a:off x="1889274" y="3070598"/>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5"/>
          <p:cNvSpPr>
            <a:spLocks noChangeShapeType="1"/>
          </p:cNvSpPr>
          <p:nvPr/>
        </p:nvSpPr>
        <p:spPr bwMode="auto">
          <a:xfrm>
            <a:off x="2041674" y="3147172"/>
            <a:ext cx="1524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6"/>
          <p:cNvSpPr>
            <a:spLocks noChangeShapeType="1"/>
          </p:cNvSpPr>
          <p:nvPr/>
        </p:nvSpPr>
        <p:spPr bwMode="auto">
          <a:xfrm>
            <a:off x="2627784" y="3140968"/>
            <a:ext cx="1524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7"/>
          <p:cNvSpPr txBox="1">
            <a:spLocks noChangeArrowheads="1"/>
          </p:cNvSpPr>
          <p:nvPr/>
        </p:nvSpPr>
        <p:spPr bwMode="auto">
          <a:xfrm>
            <a:off x="252661" y="981671"/>
            <a:ext cx="8135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u="none" dirty="0">
                <a:solidFill>
                  <a:srgbClr val="FF0000"/>
                </a:solidFill>
                <a:ea typeface="楷体_GB2312" pitchFamily="49" charset="-122"/>
              </a:rPr>
              <a:t>左到右</a:t>
            </a:r>
            <a:r>
              <a:rPr lang="zh-CN" altLang="en-US" sz="2400" u="none" dirty="0">
                <a:solidFill>
                  <a:srgbClr val="FF0000"/>
                </a:solidFill>
              </a:rPr>
              <a:t> </a:t>
            </a:r>
            <a:r>
              <a:rPr lang="zh-CN" altLang="en-US" sz="2400" u="none" dirty="0"/>
              <a:t>表示 盘从大到小，</a:t>
            </a:r>
            <a:r>
              <a:rPr lang="zh-CN" altLang="en-US" sz="2400" dirty="0">
                <a:solidFill>
                  <a:srgbClr val="FF0000"/>
                </a:solidFill>
                <a:ea typeface="楷体_GB2312" pitchFamily="49" charset="-122"/>
              </a:rPr>
              <a:t>数字 </a:t>
            </a:r>
            <a:r>
              <a:rPr lang="zh-CN" altLang="en-US" sz="2400" u="none" dirty="0"/>
              <a:t>表示 盘所在柱子号</a:t>
            </a:r>
          </a:p>
        </p:txBody>
      </p:sp>
      <p:sp>
        <p:nvSpPr>
          <p:cNvPr id="13" name="Line 8"/>
          <p:cNvSpPr>
            <a:spLocks noChangeShapeType="1"/>
          </p:cNvSpPr>
          <p:nvPr/>
        </p:nvSpPr>
        <p:spPr bwMode="auto">
          <a:xfrm flipV="1">
            <a:off x="3779912" y="3128392"/>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0"/>
          <p:cNvSpPr>
            <a:spLocks noChangeShapeType="1"/>
          </p:cNvSpPr>
          <p:nvPr/>
        </p:nvSpPr>
        <p:spPr bwMode="auto">
          <a:xfrm flipV="1">
            <a:off x="4427984" y="3128392"/>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1"/>
          <p:cNvSpPr>
            <a:spLocks noChangeShapeType="1"/>
          </p:cNvSpPr>
          <p:nvPr/>
        </p:nvSpPr>
        <p:spPr bwMode="auto">
          <a:xfrm>
            <a:off x="6532860" y="3120023"/>
            <a:ext cx="1524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2"/>
          <p:cNvSpPr>
            <a:spLocks noChangeShapeType="1"/>
          </p:cNvSpPr>
          <p:nvPr/>
        </p:nvSpPr>
        <p:spPr bwMode="auto">
          <a:xfrm>
            <a:off x="5872383" y="3120023"/>
            <a:ext cx="1524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3"/>
          <p:cNvSpPr>
            <a:spLocks noChangeShapeType="1"/>
          </p:cNvSpPr>
          <p:nvPr/>
        </p:nvSpPr>
        <p:spPr bwMode="auto">
          <a:xfrm flipV="1">
            <a:off x="1691680"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4"/>
          <p:cNvSpPr>
            <a:spLocks noChangeShapeType="1"/>
          </p:cNvSpPr>
          <p:nvPr/>
        </p:nvSpPr>
        <p:spPr bwMode="auto">
          <a:xfrm flipV="1">
            <a:off x="1136948"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5"/>
          <p:cNvSpPr>
            <a:spLocks noChangeShapeType="1"/>
          </p:cNvSpPr>
          <p:nvPr/>
        </p:nvSpPr>
        <p:spPr bwMode="auto">
          <a:xfrm flipV="1">
            <a:off x="2771800"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6"/>
          <p:cNvSpPr>
            <a:spLocks noChangeShapeType="1"/>
          </p:cNvSpPr>
          <p:nvPr/>
        </p:nvSpPr>
        <p:spPr bwMode="auto">
          <a:xfrm flipV="1">
            <a:off x="2195736"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7"/>
          <p:cNvSpPr>
            <a:spLocks noChangeShapeType="1"/>
          </p:cNvSpPr>
          <p:nvPr/>
        </p:nvSpPr>
        <p:spPr bwMode="auto">
          <a:xfrm flipV="1">
            <a:off x="3491880"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8"/>
          <p:cNvSpPr>
            <a:spLocks noChangeShapeType="1"/>
          </p:cNvSpPr>
          <p:nvPr/>
        </p:nvSpPr>
        <p:spPr bwMode="auto">
          <a:xfrm flipV="1">
            <a:off x="4139952"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9"/>
          <p:cNvSpPr txBox="1">
            <a:spLocks noChangeArrowheads="1"/>
          </p:cNvSpPr>
          <p:nvPr/>
        </p:nvSpPr>
        <p:spPr bwMode="auto">
          <a:xfrm>
            <a:off x="1457623" y="5074023"/>
            <a:ext cx="1676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u="none"/>
              <a:t>小盘：1</a:t>
            </a:r>
            <a:r>
              <a:rPr lang="zh-CN" altLang="en-US" sz="2000" u="none">
                <a:sym typeface="Wingdings" panose="05000000000000000000" pitchFamily="2" charset="2"/>
              </a:rPr>
              <a:t>3</a:t>
            </a:r>
          </a:p>
          <a:p>
            <a:pPr algn="l">
              <a:spcBef>
                <a:spcPct val="50000"/>
              </a:spcBef>
            </a:pPr>
            <a:r>
              <a:rPr lang="zh-CN" altLang="en-US" sz="2000" u="none">
                <a:sym typeface="Wingdings" panose="05000000000000000000" pitchFamily="2" charset="2"/>
              </a:rPr>
              <a:t>中盘：12</a:t>
            </a:r>
          </a:p>
          <a:p>
            <a:pPr algn="l">
              <a:spcBef>
                <a:spcPct val="50000"/>
              </a:spcBef>
            </a:pPr>
            <a:r>
              <a:rPr lang="zh-CN" altLang="en-US" sz="2000" u="none">
                <a:sym typeface="Wingdings" panose="05000000000000000000" pitchFamily="2" charset="2"/>
              </a:rPr>
              <a:t>小盘：32</a:t>
            </a:r>
            <a:endParaRPr lang="zh-CN" altLang="en-US" sz="2000" u="none"/>
          </a:p>
        </p:txBody>
      </p:sp>
      <p:sp>
        <p:nvSpPr>
          <p:cNvPr id="24" name="Text Box 20"/>
          <p:cNvSpPr txBox="1">
            <a:spLocks noChangeArrowheads="1"/>
          </p:cNvSpPr>
          <p:nvPr/>
        </p:nvSpPr>
        <p:spPr bwMode="auto">
          <a:xfrm>
            <a:off x="5953423" y="5150223"/>
            <a:ext cx="1676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u="none"/>
              <a:t>小盘：2</a:t>
            </a:r>
            <a:r>
              <a:rPr lang="zh-CN" altLang="en-US" sz="2000" u="none">
                <a:sym typeface="Wingdings" panose="05000000000000000000" pitchFamily="2" charset="2"/>
              </a:rPr>
              <a:t>1</a:t>
            </a:r>
          </a:p>
          <a:p>
            <a:pPr algn="l">
              <a:spcBef>
                <a:spcPct val="50000"/>
              </a:spcBef>
            </a:pPr>
            <a:r>
              <a:rPr lang="zh-CN" altLang="en-US" sz="2000" u="none">
                <a:sym typeface="Wingdings" panose="05000000000000000000" pitchFamily="2" charset="2"/>
              </a:rPr>
              <a:t>中盘：23</a:t>
            </a:r>
          </a:p>
          <a:p>
            <a:pPr algn="l">
              <a:spcBef>
                <a:spcPct val="50000"/>
              </a:spcBef>
            </a:pPr>
            <a:r>
              <a:rPr lang="zh-CN" altLang="en-US" sz="2000" u="none">
                <a:sym typeface="Wingdings" panose="05000000000000000000" pitchFamily="2" charset="2"/>
              </a:rPr>
              <a:t>小盘：13</a:t>
            </a:r>
            <a:endParaRPr lang="zh-CN" altLang="en-US" sz="2000" u="none"/>
          </a:p>
        </p:txBody>
      </p:sp>
      <p:sp>
        <p:nvSpPr>
          <p:cNvPr id="25" name="Line 21"/>
          <p:cNvSpPr>
            <a:spLocks noChangeShapeType="1"/>
          </p:cNvSpPr>
          <p:nvPr/>
        </p:nvSpPr>
        <p:spPr bwMode="auto">
          <a:xfrm flipV="1">
            <a:off x="4932040"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2"/>
          <p:cNvSpPr>
            <a:spLocks noChangeShapeType="1"/>
          </p:cNvSpPr>
          <p:nvPr/>
        </p:nvSpPr>
        <p:spPr bwMode="auto">
          <a:xfrm flipV="1">
            <a:off x="5436096" y="4509120"/>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3"/>
          <p:cNvSpPr>
            <a:spLocks noChangeShapeType="1"/>
          </p:cNvSpPr>
          <p:nvPr/>
        </p:nvSpPr>
        <p:spPr bwMode="auto">
          <a:xfrm flipV="1">
            <a:off x="6024783" y="4468218"/>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4"/>
          <p:cNvSpPr>
            <a:spLocks noChangeShapeType="1"/>
          </p:cNvSpPr>
          <p:nvPr/>
        </p:nvSpPr>
        <p:spPr bwMode="auto">
          <a:xfrm flipV="1">
            <a:off x="6609060" y="4468218"/>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5"/>
          <p:cNvSpPr>
            <a:spLocks noChangeShapeType="1"/>
          </p:cNvSpPr>
          <p:nvPr/>
        </p:nvSpPr>
        <p:spPr bwMode="auto">
          <a:xfrm flipV="1">
            <a:off x="7308304" y="4468218"/>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6"/>
          <p:cNvSpPr>
            <a:spLocks noChangeShapeType="1"/>
          </p:cNvSpPr>
          <p:nvPr/>
        </p:nvSpPr>
        <p:spPr bwMode="auto">
          <a:xfrm flipV="1">
            <a:off x="8028384" y="4470859"/>
            <a:ext cx="0" cy="228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27"/>
          <p:cNvSpPr txBox="1">
            <a:spLocks noChangeArrowheads="1"/>
          </p:cNvSpPr>
          <p:nvPr/>
        </p:nvSpPr>
        <p:spPr bwMode="auto">
          <a:xfrm>
            <a:off x="5953423" y="1870373"/>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none" dirty="0">
                <a:solidFill>
                  <a:schemeClr val="accent2"/>
                </a:solidFill>
                <a:ea typeface="楷体_GB2312" pitchFamily="49" charset="-122"/>
              </a:rPr>
              <a:t>与</a:t>
            </a:r>
          </a:p>
        </p:txBody>
      </p:sp>
      <p:sp>
        <p:nvSpPr>
          <p:cNvPr id="32" name="AutoShape 28"/>
          <p:cNvSpPr>
            <a:spLocks noChangeArrowheads="1"/>
          </p:cNvSpPr>
          <p:nvPr/>
        </p:nvSpPr>
        <p:spPr bwMode="auto">
          <a:xfrm rot="10800000">
            <a:off x="4429423" y="2197473"/>
            <a:ext cx="1524000" cy="228600"/>
          </a:xfrm>
          <a:prstGeom prst="curvedDownArrow">
            <a:avLst>
              <a:gd name="adj1" fmla="val 133333"/>
              <a:gd name="adj2" fmla="val 26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29"/>
          <p:cNvSpPr txBox="1">
            <a:spLocks noChangeArrowheads="1"/>
          </p:cNvSpPr>
          <p:nvPr/>
        </p:nvSpPr>
        <p:spPr bwMode="auto">
          <a:xfrm>
            <a:off x="746761" y="2252238"/>
            <a:ext cx="15843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u="none" dirty="0">
                <a:solidFill>
                  <a:schemeClr val="tx1"/>
                </a:solidFill>
              </a:rPr>
              <a:t>中小盘</a:t>
            </a:r>
            <a:r>
              <a:rPr lang="en-US" altLang="zh-CN" sz="2000" u="none" dirty="0">
                <a:solidFill>
                  <a:schemeClr val="tx1"/>
                </a:solidFill>
              </a:rPr>
              <a:t>1</a:t>
            </a:r>
            <a:r>
              <a:rPr lang="zh-CN" altLang="en-US" sz="2000" u="none" dirty="0">
                <a:solidFill>
                  <a:schemeClr val="tx1"/>
                </a:solidFill>
              </a:rPr>
              <a:t>到</a:t>
            </a:r>
            <a:r>
              <a:rPr lang="en-US" altLang="zh-CN" sz="2000" u="none" dirty="0">
                <a:solidFill>
                  <a:schemeClr val="tx1"/>
                </a:solidFill>
              </a:rPr>
              <a:t>2</a:t>
            </a:r>
          </a:p>
        </p:txBody>
      </p:sp>
      <p:sp>
        <p:nvSpPr>
          <p:cNvPr id="34" name="Text Box 30"/>
          <p:cNvSpPr txBox="1">
            <a:spLocks noChangeArrowheads="1"/>
          </p:cNvSpPr>
          <p:nvPr/>
        </p:nvSpPr>
        <p:spPr bwMode="auto">
          <a:xfrm>
            <a:off x="6685260" y="2311773"/>
            <a:ext cx="15843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u="none" dirty="0">
                <a:solidFill>
                  <a:schemeClr val="tx1"/>
                </a:solidFill>
              </a:rPr>
              <a:t>中小盘</a:t>
            </a:r>
            <a:r>
              <a:rPr lang="en-US" altLang="zh-CN" sz="2000" u="none" dirty="0">
                <a:solidFill>
                  <a:schemeClr val="tx1"/>
                </a:solidFill>
              </a:rPr>
              <a:t>2</a:t>
            </a:r>
            <a:r>
              <a:rPr lang="zh-CN" altLang="en-US" sz="2000" u="none" dirty="0">
                <a:solidFill>
                  <a:schemeClr val="tx1"/>
                </a:solidFill>
              </a:rPr>
              <a:t>到</a:t>
            </a:r>
            <a:r>
              <a:rPr lang="en-US" altLang="zh-CN" sz="2000" u="none" dirty="0">
                <a:solidFill>
                  <a:schemeClr val="tx1"/>
                </a:solidFill>
              </a:rPr>
              <a:t>3</a:t>
            </a:r>
          </a:p>
        </p:txBody>
      </p:sp>
      <p:sp>
        <p:nvSpPr>
          <p:cNvPr id="35" name="Text Box 31"/>
          <p:cNvSpPr txBox="1">
            <a:spLocks noChangeArrowheads="1"/>
          </p:cNvSpPr>
          <p:nvPr/>
        </p:nvSpPr>
        <p:spPr bwMode="auto">
          <a:xfrm>
            <a:off x="3535511" y="3389386"/>
            <a:ext cx="15843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u="none" dirty="0">
                <a:solidFill>
                  <a:schemeClr val="tx1"/>
                </a:solidFill>
              </a:rPr>
              <a:t>大盘</a:t>
            </a:r>
            <a:r>
              <a:rPr lang="en-US" altLang="zh-CN" sz="2000" u="none" dirty="0">
                <a:solidFill>
                  <a:schemeClr val="tx1"/>
                </a:solidFill>
              </a:rPr>
              <a:t>1</a:t>
            </a:r>
            <a:r>
              <a:rPr lang="zh-CN" altLang="en-US" sz="2000" u="none" dirty="0">
                <a:solidFill>
                  <a:schemeClr val="tx1"/>
                </a:solidFill>
              </a:rPr>
              <a:t>到</a:t>
            </a:r>
            <a:r>
              <a:rPr lang="en-US" altLang="zh-CN" sz="2000" u="none" dirty="0">
                <a:solidFill>
                  <a:schemeClr val="tx1"/>
                </a:solidFill>
              </a:rPr>
              <a:t>3</a:t>
            </a:r>
          </a:p>
        </p:txBody>
      </p:sp>
    </p:spTree>
    <p:extLst>
      <p:ext uri="{BB962C8B-B14F-4D97-AF65-F5344CB8AC3E}">
        <p14:creationId xmlns:p14="http://schemas.microsoft.com/office/powerpoint/2010/main" val="42264186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Object 10"/>
          <p:cNvGraphicFramePr>
            <a:graphicFrameLocks noGrp="1" noChangeAspect="1"/>
          </p:cNvGraphicFramePr>
          <p:nvPr>
            <p:ph sz="half" idx="2"/>
            <p:extLst>
              <p:ext uri="{D42A27DB-BD31-4B8C-83A1-F6EECF244321}">
                <p14:modId xmlns:p14="http://schemas.microsoft.com/office/powerpoint/2010/main" val="1062019174"/>
              </p:ext>
            </p:extLst>
          </p:nvPr>
        </p:nvGraphicFramePr>
        <p:xfrm>
          <a:off x="251520" y="980728"/>
          <a:ext cx="8642963" cy="3276000"/>
        </p:xfrm>
        <a:graphic>
          <a:graphicData uri="http://schemas.openxmlformats.org/presentationml/2006/ole">
            <mc:AlternateContent xmlns:mc="http://schemas.openxmlformats.org/markup-compatibility/2006">
              <mc:Choice xmlns:v="urn:schemas-microsoft-com:vml" Requires="v">
                <p:oleObj spid="_x0000_s12383" name="Picture" r:id="rId4" imgW="8820000" imgH="3343320" progId="Word.Picture.8">
                  <p:embed/>
                </p:oleObj>
              </mc:Choice>
              <mc:Fallback>
                <p:oleObj name="Picture" r:id="rId4" imgW="8820000" imgH="3343320" progId="Word.Picture.8">
                  <p:embed/>
                  <p:pic>
                    <p:nvPicPr>
                      <p:cNvPr id="0" name=""/>
                      <p:cNvPicPr>
                        <a:picLocks noChangeAspect="1" noChangeArrowheads="1"/>
                      </p:cNvPicPr>
                      <p:nvPr/>
                    </p:nvPicPr>
                    <p:blipFill>
                      <a:blip r:embed="rId5"/>
                      <a:srcRect/>
                      <a:stretch>
                        <a:fillRect/>
                      </a:stretch>
                    </p:blipFill>
                    <p:spPr bwMode="auto">
                      <a:xfrm>
                        <a:off x="251520" y="980728"/>
                        <a:ext cx="8642963" cy="3276000"/>
                      </a:xfrm>
                      <a:prstGeom prst="rect">
                        <a:avLst/>
                      </a:prstGeom>
                      <a:solidFill>
                        <a:schemeClr val="accent3">
                          <a:lumMod val="75000"/>
                        </a:schemeClr>
                      </a:solidFill>
                      <a:ln>
                        <a:noFill/>
                      </a:ln>
                      <a:effectLst/>
                    </p:spPr>
                  </p:pic>
                </p:oleObj>
              </mc:Fallback>
            </mc:AlternateContent>
          </a:graphicData>
        </a:graphic>
      </p:graphicFrame>
      <p:graphicFrame>
        <p:nvGraphicFramePr>
          <p:cNvPr id="35" name="Object 7"/>
          <p:cNvGraphicFramePr>
            <a:graphicFrameLocks noGrp="1" noChangeAspect="1"/>
          </p:cNvGraphicFramePr>
          <p:nvPr>
            <p:ph sz="half" idx="2"/>
            <p:extLst>
              <p:ext uri="{D42A27DB-BD31-4B8C-83A1-F6EECF244321}">
                <p14:modId xmlns:p14="http://schemas.microsoft.com/office/powerpoint/2010/main" val="2407417479"/>
              </p:ext>
            </p:extLst>
          </p:nvPr>
        </p:nvGraphicFramePr>
        <p:xfrm>
          <a:off x="247650" y="4229017"/>
          <a:ext cx="8646833" cy="2144712"/>
        </p:xfrm>
        <a:graphic>
          <a:graphicData uri="http://schemas.openxmlformats.org/presentationml/2006/ole">
            <mc:AlternateContent xmlns:mc="http://schemas.openxmlformats.org/markup-compatibility/2006">
              <mc:Choice xmlns:v="urn:schemas-microsoft-com:vml" Requires="v">
                <p:oleObj spid="_x0000_s12384" name="Picture" r:id="rId6" imgW="8924760" imgH="2152800" progId="Word.Picture.8">
                  <p:embed/>
                </p:oleObj>
              </mc:Choice>
              <mc:Fallback>
                <p:oleObj name="Picture" r:id="rId6" imgW="8924760" imgH="2152800" progId="Word.Picture.8">
                  <p:embed/>
                  <p:pic>
                    <p:nvPicPr>
                      <p:cNvPr id="0" name=""/>
                      <p:cNvPicPr>
                        <a:picLocks noChangeAspect="1" noChangeArrowheads="1"/>
                      </p:cNvPicPr>
                      <p:nvPr/>
                    </p:nvPicPr>
                    <p:blipFill>
                      <a:blip r:embed="rId7"/>
                      <a:srcRect/>
                      <a:stretch>
                        <a:fillRect/>
                      </a:stretch>
                    </p:blipFill>
                    <p:spPr bwMode="auto">
                      <a:xfrm>
                        <a:off x="247650" y="4229017"/>
                        <a:ext cx="8646833" cy="2144712"/>
                      </a:xfrm>
                      <a:prstGeom prst="rect">
                        <a:avLst/>
                      </a:prstGeom>
                      <a:solidFill>
                        <a:schemeClr val="accent3">
                          <a:lumMod val="75000"/>
                        </a:schemeClr>
                      </a:solidFill>
                      <a:ln>
                        <a:noFill/>
                      </a:ln>
                      <a:effectLst/>
                    </p:spPr>
                  </p:pic>
                </p:oleObj>
              </mc:Fallback>
            </mc:AlternateContent>
          </a:graphicData>
        </a:graphic>
      </p:graphicFrame>
    </p:spTree>
    <p:extLst>
      <p:ext uri="{BB962C8B-B14F-4D97-AF65-F5344CB8AC3E}">
        <p14:creationId xmlns:p14="http://schemas.microsoft.com/office/powerpoint/2010/main" val="113973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0"/>
          </p:nvPr>
        </p:nvSpPr>
        <p:spPr>
          <a:xfrm>
            <a:off x="8534400" y="6477000"/>
            <a:ext cx="381000" cy="304800"/>
          </a:xfrm>
        </p:spPr>
        <p:txBody>
          <a:bodyPr/>
          <a:lstStyle/>
          <a:p>
            <a:fld id="{98319C7E-5E79-4A48-9C0D-57F711A96023}" type="slidenum">
              <a:rPr lang="en-US" altLang="zh-CN"/>
              <a:pPr/>
              <a:t>47</a:t>
            </a:fld>
            <a:endParaRPr lang="en-US" altLang="zh-CN"/>
          </a:p>
        </p:txBody>
      </p:sp>
      <p:sp>
        <p:nvSpPr>
          <p:cNvPr id="11" name="Rectangle 2"/>
          <p:cNvSpPr>
            <a:spLocks noGrp="1" noChangeArrowheads="1"/>
          </p:cNvSpPr>
          <p:nvPr>
            <p:ph type="title"/>
          </p:nvPr>
        </p:nvSpPr>
        <p:spPr>
          <a:xfrm>
            <a:off x="72788" y="920202"/>
            <a:ext cx="3883262" cy="609600"/>
          </a:xfrm>
        </p:spPr>
        <p:txBody>
          <a:bodyPr>
            <a:noAutofit/>
          </a:bodyPr>
          <a:lstStyle/>
          <a:p>
            <a:r>
              <a:rPr lang="zh-CN" altLang="en-US" sz="2400" b="1" dirty="0">
                <a:solidFill>
                  <a:schemeClr val="tx2"/>
                </a:solidFill>
                <a:latin typeface="幼圆" panose="02010509060101010101" pitchFamily="49" charset="-122"/>
                <a:ea typeface="幼圆" panose="02010509060101010101" pitchFamily="49" charset="-122"/>
                <a:cs typeface="+mn-cs"/>
              </a:rPr>
              <a:t>解题过程（</a:t>
            </a:r>
            <a:r>
              <a:rPr lang="en-US" altLang="zh-CN" sz="2400" b="1" dirty="0">
                <a:solidFill>
                  <a:schemeClr val="tx2"/>
                </a:solidFill>
                <a:latin typeface="幼圆" panose="02010509060101010101" pitchFamily="49" charset="-122"/>
                <a:ea typeface="幼圆" panose="02010509060101010101" pitchFamily="49" charset="-122"/>
                <a:cs typeface="+mn-cs"/>
              </a:rPr>
              <a:t>3</a:t>
            </a:r>
            <a:r>
              <a:rPr lang="zh-CN" altLang="en-US" sz="2400" b="1" dirty="0">
                <a:solidFill>
                  <a:schemeClr val="tx2"/>
                </a:solidFill>
                <a:latin typeface="幼圆" panose="02010509060101010101" pitchFamily="49" charset="-122"/>
                <a:ea typeface="幼圆" panose="02010509060101010101" pitchFamily="49" charset="-122"/>
                <a:cs typeface="+mn-cs"/>
              </a:rPr>
              <a:t>个圆盘问题）</a:t>
            </a:r>
          </a:p>
        </p:txBody>
      </p:sp>
      <p:grpSp>
        <p:nvGrpSpPr>
          <p:cNvPr id="12" name="Group 3"/>
          <p:cNvGrpSpPr>
            <a:grpSpLocks/>
          </p:cNvGrpSpPr>
          <p:nvPr/>
        </p:nvGrpSpPr>
        <p:grpSpPr bwMode="auto">
          <a:xfrm>
            <a:off x="6262936" y="4985792"/>
            <a:ext cx="2133600" cy="1295400"/>
            <a:chOff x="3888" y="3264"/>
            <a:chExt cx="1344" cy="816"/>
          </a:xfrm>
        </p:grpSpPr>
        <p:grpSp>
          <p:nvGrpSpPr>
            <p:cNvPr id="13" name="Group 4"/>
            <p:cNvGrpSpPr>
              <a:grpSpLocks/>
            </p:cNvGrpSpPr>
            <p:nvPr/>
          </p:nvGrpSpPr>
          <p:grpSpPr bwMode="auto">
            <a:xfrm>
              <a:off x="3888" y="3264"/>
              <a:ext cx="1344" cy="816"/>
              <a:chOff x="1296" y="2042"/>
              <a:chExt cx="3216" cy="1990"/>
            </a:xfrm>
          </p:grpSpPr>
          <p:sp>
            <p:nvSpPr>
              <p:cNvPr id="17" name="AutoShape 5"/>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18" name="AutoShape 6"/>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19" name="AutoShape 7"/>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20" name="AutoShape 8"/>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14" name="AutoShape 9"/>
            <p:cNvSpPr>
              <a:spLocks noChangeArrowheads="1"/>
            </p:cNvSpPr>
            <p:nvPr/>
          </p:nvSpPr>
          <p:spPr bwMode="auto">
            <a:xfrm>
              <a:off x="4774" y="3762"/>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15" name="AutoShape 10"/>
            <p:cNvSpPr>
              <a:spLocks noChangeArrowheads="1"/>
            </p:cNvSpPr>
            <p:nvPr/>
          </p:nvSpPr>
          <p:spPr bwMode="auto">
            <a:xfrm>
              <a:off x="4737" y="3884"/>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16" name="AutoShape 11"/>
            <p:cNvSpPr>
              <a:spLocks noChangeArrowheads="1"/>
            </p:cNvSpPr>
            <p:nvPr/>
          </p:nvSpPr>
          <p:spPr bwMode="auto">
            <a:xfrm>
              <a:off x="4848" y="3688"/>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grpSp>
      <p:grpSp>
        <p:nvGrpSpPr>
          <p:cNvPr id="21" name="Group 12"/>
          <p:cNvGrpSpPr>
            <a:grpSpLocks/>
          </p:cNvGrpSpPr>
          <p:nvPr/>
        </p:nvGrpSpPr>
        <p:grpSpPr bwMode="auto">
          <a:xfrm>
            <a:off x="547936" y="1556792"/>
            <a:ext cx="3200400" cy="1295400"/>
            <a:chOff x="288" y="1104"/>
            <a:chExt cx="2016" cy="816"/>
          </a:xfrm>
        </p:grpSpPr>
        <p:grpSp>
          <p:nvGrpSpPr>
            <p:cNvPr id="22" name="Group 13"/>
            <p:cNvGrpSpPr>
              <a:grpSpLocks/>
            </p:cNvGrpSpPr>
            <p:nvPr/>
          </p:nvGrpSpPr>
          <p:grpSpPr bwMode="auto">
            <a:xfrm>
              <a:off x="288" y="1104"/>
              <a:ext cx="1344" cy="816"/>
              <a:chOff x="1296" y="2042"/>
              <a:chExt cx="3216" cy="1990"/>
            </a:xfrm>
          </p:grpSpPr>
          <p:sp>
            <p:nvSpPr>
              <p:cNvPr id="27" name="AutoShape 1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28" name="AutoShape 1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29" name="AutoShape 1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30" name="AutoShape 1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23" name="AutoShape 18"/>
            <p:cNvSpPr>
              <a:spLocks noChangeArrowheads="1"/>
            </p:cNvSpPr>
            <p:nvPr/>
          </p:nvSpPr>
          <p:spPr bwMode="auto">
            <a:xfrm>
              <a:off x="292" y="1728"/>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24" name="AutoShape 19"/>
            <p:cNvSpPr>
              <a:spLocks noChangeArrowheads="1"/>
            </p:cNvSpPr>
            <p:nvPr/>
          </p:nvSpPr>
          <p:spPr bwMode="auto">
            <a:xfrm>
              <a:off x="339" y="1632"/>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25" name="AutoShape 20"/>
            <p:cNvSpPr>
              <a:spLocks noChangeArrowheads="1"/>
            </p:cNvSpPr>
            <p:nvPr/>
          </p:nvSpPr>
          <p:spPr bwMode="auto">
            <a:xfrm>
              <a:off x="406" y="158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26" name="Line 21"/>
            <p:cNvSpPr>
              <a:spLocks noChangeShapeType="1"/>
            </p:cNvSpPr>
            <p:nvPr/>
          </p:nvSpPr>
          <p:spPr bwMode="auto">
            <a:xfrm>
              <a:off x="1872" y="1440"/>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31" name="Group 22"/>
          <p:cNvGrpSpPr>
            <a:grpSpLocks/>
          </p:cNvGrpSpPr>
          <p:nvPr/>
        </p:nvGrpSpPr>
        <p:grpSpPr bwMode="auto">
          <a:xfrm>
            <a:off x="3748336" y="1556792"/>
            <a:ext cx="2895600" cy="1295400"/>
            <a:chOff x="2304" y="1104"/>
            <a:chExt cx="1824" cy="816"/>
          </a:xfrm>
        </p:grpSpPr>
        <p:grpSp>
          <p:nvGrpSpPr>
            <p:cNvPr id="32" name="Group 23"/>
            <p:cNvGrpSpPr>
              <a:grpSpLocks/>
            </p:cNvGrpSpPr>
            <p:nvPr/>
          </p:nvGrpSpPr>
          <p:grpSpPr bwMode="auto">
            <a:xfrm>
              <a:off x="2304" y="1104"/>
              <a:ext cx="1344" cy="816"/>
              <a:chOff x="1296" y="2042"/>
              <a:chExt cx="3216" cy="1990"/>
            </a:xfrm>
          </p:grpSpPr>
          <p:sp>
            <p:nvSpPr>
              <p:cNvPr id="37" name="AutoShape 2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38" name="AutoShape 2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39" name="AutoShape 2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40" name="AutoShape 2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33" name="AutoShape 28"/>
            <p:cNvSpPr>
              <a:spLocks noChangeArrowheads="1"/>
            </p:cNvSpPr>
            <p:nvPr/>
          </p:nvSpPr>
          <p:spPr bwMode="auto">
            <a:xfrm>
              <a:off x="3264" y="1728"/>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34" name="AutoShape 29"/>
            <p:cNvSpPr>
              <a:spLocks noChangeArrowheads="1"/>
            </p:cNvSpPr>
            <p:nvPr/>
          </p:nvSpPr>
          <p:spPr bwMode="auto">
            <a:xfrm>
              <a:off x="2334" y="1606"/>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35" name="AutoShape 30"/>
            <p:cNvSpPr>
              <a:spLocks noChangeArrowheads="1"/>
            </p:cNvSpPr>
            <p:nvPr/>
          </p:nvSpPr>
          <p:spPr bwMode="auto">
            <a:xfrm>
              <a:off x="2308" y="1728"/>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36" name="Line 31"/>
            <p:cNvSpPr>
              <a:spLocks noChangeShapeType="1"/>
            </p:cNvSpPr>
            <p:nvPr/>
          </p:nvSpPr>
          <p:spPr bwMode="auto">
            <a:xfrm>
              <a:off x="3696" y="1488"/>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41" name="Group 32"/>
          <p:cNvGrpSpPr>
            <a:grpSpLocks/>
          </p:cNvGrpSpPr>
          <p:nvPr/>
        </p:nvGrpSpPr>
        <p:grpSpPr bwMode="auto">
          <a:xfrm>
            <a:off x="1517898" y="3217253"/>
            <a:ext cx="3308350" cy="1295400"/>
            <a:chOff x="576" y="2208"/>
            <a:chExt cx="2084" cy="816"/>
          </a:xfrm>
        </p:grpSpPr>
        <p:grpSp>
          <p:nvGrpSpPr>
            <p:cNvPr id="42" name="Group 33"/>
            <p:cNvGrpSpPr>
              <a:grpSpLocks/>
            </p:cNvGrpSpPr>
            <p:nvPr/>
          </p:nvGrpSpPr>
          <p:grpSpPr bwMode="auto">
            <a:xfrm>
              <a:off x="576" y="2208"/>
              <a:ext cx="1344" cy="816"/>
              <a:chOff x="1296" y="2042"/>
              <a:chExt cx="3216" cy="1990"/>
            </a:xfrm>
          </p:grpSpPr>
          <p:sp>
            <p:nvSpPr>
              <p:cNvPr id="47" name="AutoShape 3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48" name="AutoShape 3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49" name="AutoShape 3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50" name="AutoShape 3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43" name="AutoShape 38"/>
            <p:cNvSpPr>
              <a:spLocks noChangeArrowheads="1"/>
            </p:cNvSpPr>
            <p:nvPr/>
          </p:nvSpPr>
          <p:spPr bwMode="auto">
            <a:xfrm>
              <a:off x="1087" y="2794"/>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44" name="AutoShape 39"/>
            <p:cNvSpPr>
              <a:spLocks noChangeArrowheads="1"/>
            </p:cNvSpPr>
            <p:nvPr/>
          </p:nvSpPr>
          <p:spPr bwMode="auto">
            <a:xfrm>
              <a:off x="585" y="2825"/>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45" name="AutoShape 40"/>
            <p:cNvSpPr>
              <a:spLocks noChangeArrowheads="1"/>
            </p:cNvSpPr>
            <p:nvPr/>
          </p:nvSpPr>
          <p:spPr bwMode="auto">
            <a:xfrm>
              <a:off x="1131" y="2745"/>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46" name="Line 41"/>
            <p:cNvSpPr>
              <a:spLocks noChangeShapeType="1"/>
            </p:cNvSpPr>
            <p:nvPr/>
          </p:nvSpPr>
          <p:spPr bwMode="auto">
            <a:xfrm>
              <a:off x="2228" y="2650"/>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51" name="Group 42"/>
          <p:cNvGrpSpPr>
            <a:grpSpLocks/>
          </p:cNvGrpSpPr>
          <p:nvPr/>
        </p:nvGrpSpPr>
        <p:grpSpPr bwMode="auto">
          <a:xfrm>
            <a:off x="395536" y="4985792"/>
            <a:ext cx="2971800" cy="1295400"/>
            <a:chOff x="192" y="3264"/>
            <a:chExt cx="1872" cy="816"/>
          </a:xfrm>
        </p:grpSpPr>
        <p:grpSp>
          <p:nvGrpSpPr>
            <p:cNvPr id="52" name="Group 43"/>
            <p:cNvGrpSpPr>
              <a:grpSpLocks/>
            </p:cNvGrpSpPr>
            <p:nvPr/>
          </p:nvGrpSpPr>
          <p:grpSpPr bwMode="auto">
            <a:xfrm>
              <a:off x="192" y="3264"/>
              <a:ext cx="1344" cy="816"/>
              <a:chOff x="1296" y="2042"/>
              <a:chExt cx="3216" cy="1990"/>
            </a:xfrm>
          </p:grpSpPr>
          <p:sp>
            <p:nvSpPr>
              <p:cNvPr id="57" name="AutoShape 4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58" name="AutoShape 4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59" name="AutoShape 4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60" name="AutoShape 4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53" name="AutoShape 48"/>
            <p:cNvSpPr>
              <a:spLocks noChangeArrowheads="1"/>
            </p:cNvSpPr>
            <p:nvPr/>
          </p:nvSpPr>
          <p:spPr bwMode="auto">
            <a:xfrm>
              <a:off x="318" y="3862"/>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54" name="AutoShape 49"/>
            <p:cNvSpPr>
              <a:spLocks noChangeArrowheads="1"/>
            </p:cNvSpPr>
            <p:nvPr/>
          </p:nvSpPr>
          <p:spPr bwMode="auto">
            <a:xfrm>
              <a:off x="661" y="3851"/>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55" name="AutoShape 50"/>
            <p:cNvSpPr>
              <a:spLocks noChangeArrowheads="1"/>
            </p:cNvSpPr>
            <p:nvPr/>
          </p:nvSpPr>
          <p:spPr bwMode="auto">
            <a:xfrm>
              <a:off x="1056" y="3851"/>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56" name="Line 51"/>
            <p:cNvSpPr>
              <a:spLocks noChangeShapeType="1"/>
            </p:cNvSpPr>
            <p:nvPr/>
          </p:nvSpPr>
          <p:spPr bwMode="auto">
            <a:xfrm>
              <a:off x="1632" y="355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61" name="Group 52"/>
          <p:cNvGrpSpPr>
            <a:grpSpLocks/>
          </p:cNvGrpSpPr>
          <p:nvPr/>
        </p:nvGrpSpPr>
        <p:grpSpPr bwMode="auto">
          <a:xfrm>
            <a:off x="3443536" y="4985792"/>
            <a:ext cx="2895600" cy="1295400"/>
            <a:chOff x="2112" y="3264"/>
            <a:chExt cx="1824" cy="816"/>
          </a:xfrm>
        </p:grpSpPr>
        <p:grpSp>
          <p:nvGrpSpPr>
            <p:cNvPr id="62" name="Group 53"/>
            <p:cNvGrpSpPr>
              <a:grpSpLocks/>
            </p:cNvGrpSpPr>
            <p:nvPr/>
          </p:nvGrpSpPr>
          <p:grpSpPr bwMode="auto">
            <a:xfrm>
              <a:off x="2112" y="3264"/>
              <a:ext cx="1344" cy="816"/>
              <a:chOff x="1296" y="2042"/>
              <a:chExt cx="3216" cy="1990"/>
            </a:xfrm>
          </p:grpSpPr>
          <p:sp>
            <p:nvSpPr>
              <p:cNvPr id="67" name="AutoShape 5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68" name="AutoShape 5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69" name="AutoShape 5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70" name="AutoShape 5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63" name="AutoShape 58"/>
            <p:cNvSpPr>
              <a:spLocks noChangeArrowheads="1"/>
            </p:cNvSpPr>
            <p:nvPr/>
          </p:nvSpPr>
          <p:spPr bwMode="auto">
            <a:xfrm>
              <a:off x="2230" y="388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64" name="AutoShape 59"/>
            <p:cNvSpPr>
              <a:spLocks noChangeArrowheads="1"/>
            </p:cNvSpPr>
            <p:nvPr/>
          </p:nvSpPr>
          <p:spPr bwMode="auto">
            <a:xfrm>
              <a:off x="2983" y="3873"/>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65" name="AutoShape 60"/>
            <p:cNvSpPr>
              <a:spLocks noChangeArrowheads="1"/>
            </p:cNvSpPr>
            <p:nvPr/>
          </p:nvSpPr>
          <p:spPr bwMode="auto">
            <a:xfrm>
              <a:off x="3016" y="3744"/>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66" name="Line 61"/>
            <p:cNvSpPr>
              <a:spLocks noChangeShapeType="1"/>
            </p:cNvSpPr>
            <p:nvPr/>
          </p:nvSpPr>
          <p:spPr bwMode="auto">
            <a:xfrm>
              <a:off x="3504" y="355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71" name="Group 62"/>
          <p:cNvGrpSpPr>
            <a:grpSpLocks/>
          </p:cNvGrpSpPr>
          <p:nvPr/>
        </p:nvGrpSpPr>
        <p:grpSpPr bwMode="auto">
          <a:xfrm>
            <a:off x="5272336" y="3233192"/>
            <a:ext cx="3200400" cy="1295400"/>
            <a:chOff x="3264" y="2304"/>
            <a:chExt cx="2016" cy="816"/>
          </a:xfrm>
        </p:grpSpPr>
        <p:grpSp>
          <p:nvGrpSpPr>
            <p:cNvPr id="72" name="Group 63"/>
            <p:cNvGrpSpPr>
              <a:grpSpLocks/>
            </p:cNvGrpSpPr>
            <p:nvPr/>
          </p:nvGrpSpPr>
          <p:grpSpPr bwMode="auto">
            <a:xfrm>
              <a:off x="3264" y="2304"/>
              <a:ext cx="1344" cy="816"/>
              <a:chOff x="1296" y="2042"/>
              <a:chExt cx="3216" cy="1990"/>
            </a:xfrm>
          </p:grpSpPr>
          <p:sp>
            <p:nvSpPr>
              <p:cNvPr id="77" name="AutoShape 6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78" name="AutoShape 6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79" name="AutoShape 6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80" name="AutoShape 6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73" name="AutoShape 68"/>
            <p:cNvSpPr>
              <a:spLocks noChangeArrowheads="1"/>
            </p:cNvSpPr>
            <p:nvPr/>
          </p:nvSpPr>
          <p:spPr bwMode="auto">
            <a:xfrm>
              <a:off x="3718" y="2887"/>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74" name="AutoShape 69"/>
            <p:cNvSpPr>
              <a:spLocks noChangeArrowheads="1"/>
            </p:cNvSpPr>
            <p:nvPr/>
          </p:nvSpPr>
          <p:spPr bwMode="auto">
            <a:xfrm>
              <a:off x="3789" y="2806"/>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75" name="AutoShape 70"/>
            <p:cNvSpPr>
              <a:spLocks noChangeArrowheads="1"/>
            </p:cNvSpPr>
            <p:nvPr/>
          </p:nvSpPr>
          <p:spPr bwMode="auto">
            <a:xfrm>
              <a:off x="4124" y="2891"/>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76" name="Line 71"/>
            <p:cNvSpPr>
              <a:spLocks noChangeShapeType="1"/>
            </p:cNvSpPr>
            <p:nvPr/>
          </p:nvSpPr>
          <p:spPr bwMode="auto">
            <a:xfrm>
              <a:off x="4848" y="259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81" name="Group 72"/>
          <p:cNvGrpSpPr>
            <a:grpSpLocks/>
          </p:cNvGrpSpPr>
          <p:nvPr/>
        </p:nvGrpSpPr>
        <p:grpSpPr bwMode="auto">
          <a:xfrm>
            <a:off x="700336" y="1556792"/>
            <a:ext cx="8001000" cy="2362200"/>
            <a:chOff x="384" y="1104"/>
            <a:chExt cx="5040" cy="1488"/>
          </a:xfrm>
        </p:grpSpPr>
        <p:grpSp>
          <p:nvGrpSpPr>
            <p:cNvPr id="82" name="Group 73"/>
            <p:cNvGrpSpPr>
              <a:grpSpLocks/>
            </p:cNvGrpSpPr>
            <p:nvPr/>
          </p:nvGrpSpPr>
          <p:grpSpPr bwMode="auto">
            <a:xfrm>
              <a:off x="4080" y="1104"/>
              <a:ext cx="1344" cy="816"/>
              <a:chOff x="1296" y="2042"/>
              <a:chExt cx="3216" cy="1990"/>
            </a:xfrm>
          </p:grpSpPr>
          <p:sp>
            <p:nvSpPr>
              <p:cNvPr id="87" name="AutoShape 7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endParaRPr lang="zh-CN" altLang="en-US"/>
              </a:p>
            </p:txBody>
          </p:sp>
          <p:sp>
            <p:nvSpPr>
              <p:cNvPr id="88" name="AutoShape 7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1</a:t>
                </a:r>
              </a:p>
            </p:txBody>
          </p:sp>
          <p:sp>
            <p:nvSpPr>
              <p:cNvPr id="89" name="AutoShape 7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2</a:t>
                </a:r>
              </a:p>
            </p:txBody>
          </p:sp>
          <p:sp>
            <p:nvSpPr>
              <p:cNvPr id="90" name="AutoShape 7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r>
                  <a:rPr lang="en-US" altLang="zh-CN" b="0">
                    <a:solidFill>
                      <a:srgbClr val="066015"/>
                    </a:solidFill>
                    <a:latin typeface="Arial" panose="020B0604020202020204" pitchFamily="34" charset="0"/>
                    <a:ea typeface="宋体" panose="02010600030101010101" pitchFamily="2" charset="-122"/>
                  </a:rPr>
                  <a:t>3</a:t>
                </a:r>
              </a:p>
            </p:txBody>
          </p:sp>
        </p:grpSp>
        <p:sp>
          <p:nvSpPr>
            <p:cNvPr id="83" name="AutoShape 78"/>
            <p:cNvSpPr>
              <a:spLocks noChangeArrowheads="1"/>
            </p:cNvSpPr>
            <p:nvPr/>
          </p:nvSpPr>
          <p:spPr bwMode="auto">
            <a:xfrm>
              <a:off x="5040" y="172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84" name="AutoShape 79"/>
            <p:cNvSpPr>
              <a:spLocks noChangeArrowheads="1"/>
            </p:cNvSpPr>
            <p:nvPr/>
          </p:nvSpPr>
          <p:spPr bwMode="auto">
            <a:xfrm>
              <a:off x="4560" y="1691"/>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85" name="AutoShape 80"/>
            <p:cNvSpPr>
              <a:spLocks noChangeArrowheads="1"/>
            </p:cNvSpPr>
            <p:nvPr/>
          </p:nvSpPr>
          <p:spPr bwMode="auto">
            <a:xfrm>
              <a:off x="4084" y="1713"/>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a:lnSpc>
                  <a:spcPct val="100000"/>
                </a:lnSpc>
                <a:spcBef>
                  <a:spcPct val="0"/>
                </a:spcBef>
                <a:buFontTx/>
                <a:buNone/>
              </a:pPr>
              <a:endParaRPr lang="zh-CN" altLang="zh-CN" b="0">
                <a:solidFill>
                  <a:srgbClr val="000EC2"/>
                </a:solidFill>
                <a:latin typeface="Arial" panose="020B0604020202020204" pitchFamily="34" charset="0"/>
                <a:ea typeface="宋体" panose="02010600030101010101" pitchFamily="2" charset="-122"/>
              </a:endParaRPr>
            </a:p>
          </p:txBody>
        </p:sp>
        <p:sp>
          <p:nvSpPr>
            <p:cNvPr id="86" name="Line 81"/>
            <p:cNvSpPr>
              <a:spLocks noChangeShapeType="1"/>
            </p:cNvSpPr>
            <p:nvPr/>
          </p:nvSpPr>
          <p:spPr bwMode="auto">
            <a:xfrm>
              <a:off x="384" y="259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spTree>
    <p:extLst>
      <p:ext uri="{BB962C8B-B14F-4D97-AF65-F5344CB8AC3E}">
        <p14:creationId xmlns:p14="http://schemas.microsoft.com/office/powerpoint/2010/main" val="303153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out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barn(outHorizontal)">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out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arn(outHorizontal)">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arn(outHorizontal)">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barn(outHorizontal)">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out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a:xfrm>
            <a:off x="395536" y="1279637"/>
            <a:ext cx="8571656" cy="792088"/>
          </a:xfrm>
        </p:spPr>
        <p:txBody>
          <a:bodyPr>
            <a:noAutofit/>
          </a:bodyPr>
          <a:lstStyle/>
          <a:p>
            <a:r>
              <a:rPr lang="zh-CN" altLang="en-US" sz="2800" b="1" dirty="0" smtClean="0">
                <a:solidFill>
                  <a:schemeClr val="tx2"/>
                </a:solidFill>
                <a:latin typeface="幼圆" panose="02010509060101010101" pitchFamily="49" charset="-122"/>
                <a:ea typeface="幼圆" panose="02010509060101010101" pitchFamily="49" charset="-122"/>
              </a:rPr>
              <a:t>与或图：</a:t>
            </a:r>
            <a:r>
              <a:rPr lang="zh-CN" altLang="en-US" sz="2800" b="1" dirty="0">
                <a:latin typeface="隶书" panose="02010509060101010101" pitchFamily="49" charset="-122"/>
                <a:ea typeface="隶书" panose="02010509060101010101" pitchFamily="49" charset="-122"/>
              </a:rPr>
              <a:t>用一个类似于图的结构来表示把问题归约为后继问题的替换</a:t>
            </a:r>
            <a:r>
              <a:rPr lang="zh-CN" altLang="en-US" sz="2800" b="1" dirty="0" smtClean="0">
                <a:latin typeface="隶书" panose="02010509060101010101" pitchFamily="49" charset="-122"/>
                <a:ea typeface="隶书" panose="02010509060101010101" pitchFamily="49" charset="-122"/>
              </a:rPr>
              <a:t>集合，也叫问题归约图。</a:t>
            </a:r>
            <a:endParaRPr lang="zh-CN" altLang="en-US" sz="2800" b="1" dirty="0">
              <a:latin typeface="隶书" panose="02010509060101010101" pitchFamily="49" charset="-122"/>
              <a:ea typeface="隶书" panose="02010509060101010101" pitchFamily="49" charset="-122"/>
            </a:endParaRPr>
          </a:p>
        </p:txBody>
      </p:sp>
      <p:sp>
        <p:nvSpPr>
          <p:cNvPr id="361476" name="Rectangle 4"/>
          <p:cNvSpPr>
            <a:spLocks noChangeArrowheads="1"/>
          </p:cNvSpPr>
          <p:nvPr/>
        </p:nvSpPr>
        <p:spPr bwMode="auto">
          <a:xfrm>
            <a:off x="3614053" y="2564904"/>
            <a:ext cx="535313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spcBef>
                <a:spcPct val="20000"/>
              </a:spcBef>
              <a:buClr>
                <a:schemeClr val="hlink"/>
              </a:buClr>
              <a:buFont typeface="Wingdings" panose="05000000000000000000" pitchFamily="2" charset="2"/>
              <a:buChar char="ü"/>
            </a:pPr>
            <a:r>
              <a:rPr lang="zh-CN" altLang="en-US" sz="2400" b="1" dirty="0" smtClean="0">
                <a:solidFill>
                  <a:srgbClr val="006600"/>
                </a:solidFill>
                <a:ea typeface="宋体" panose="02010600030101010101" pitchFamily="2" charset="-122"/>
              </a:rPr>
              <a:t>分解</a:t>
            </a:r>
            <a:endParaRPr lang="en-US" altLang="zh-CN" sz="2400" b="1" dirty="0" smtClean="0">
              <a:solidFill>
                <a:srgbClr val="006600"/>
              </a:solidFill>
              <a:ea typeface="宋体" panose="02010600030101010101" pitchFamily="2" charset="-122"/>
            </a:endParaRPr>
          </a:p>
          <a:p>
            <a:pPr lvl="1">
              <a:spcBef>
                <a:spcPct val="20000"/>
              </a:spcBef>
              <a:buClr>
                <a:schemeClr val="hlink"/>
              </a:buClr>
            </a:pPr>
            <a:r>
              <a:rPr lang="zh-CN" altLang="en-US" sz="2400" b="1" dirty="0" smtClean="0">
                <a:ea typeface="宋体" panose="02010600030101010101" pitchFamily="2" charset="-122"/>
              </a:rPr>
              <a:t>把</a:t>
            </a:r>
            <a:r>
              <a:rPr lang="zh-CN" altLang="en-US" sz="2400" b="1" dirty="0">
                <a:ea typeface="宋体" panose="02010600030101010101" pitchFamily="2" charset="-122"/>
              </a:rPr>
              <a:t>一个复杂问题分解为若干个较为简单的子问题，形成“与”树</a:t>
            </a:r>
            <a:r>
              <a:rPr lang="zh-CN" altLang="en-US" sz="2400" b="1" dirty="0" smtClean="0">
                <a:ea typeface="宋体" panose="02010600030101010101" pitchFamily="2" charset="-122"/>
              </a:rPr>
              <a:t>。</a:t>
            </a:r>
            <a:endParaRPr lang="en-US" altLang="zh-CN" sz="2400" b="1" dirty="0" smtClean="0">
              <a:ea typeface="宋体" panose="02010600030101010101" pitchFamily="2" charset="-122"/>
            </a:endParaRPr>
          </a:p>
          <a:p>
            <a:pPr lvl="1">
              <a:spcBef>
                <a:spcPct val="20000"/>
              </a:spcBef>
              <a:buClr>
                <a:schemeClr val="hlink"/>
              </a:buClr>
            </a:pPr>
            <a:endParaRPr lang="zh-CN" altLang="en-US" sz="2400" b="1" dirty="0">
              <a:ea typeface="宋体" panose="02010600030101010101" pitchFamily="2" charset="-122"/>
            </a:endParaRPr>
          </a:p>
          <a:p>
            <a:pPr lvl="1">
              <a:spcBef>
                <a:spcPct val="20000"/>
              </a:spcBef>
              <a:buClr>
                <a:schemeClr val="hlink"/>
              </a:buClr>
              <a:buFont typeface="Wingdings" panose="05000000000000000000" pitchFamily="2" charset="2"/>
              <a:buChar char="ü"/>
            </a:pPr>
            <a:r>
              <a:rPr lang="zh-CN" altLang="en-US" sz="2400" b="1" dirty="0" smtClean="0">
                <a:ea typeface="宋体" panose="02010600030101010101" pitchFamily="2" charset="-122"/>
              </a:rPr>
              <a:t>等价变换</a:t>
            </a:r>
            <a:endParaRPr lang="zh-CN" altLang="en-US" sz="2400" b="1" dirty="0">
              <a:ea typeface="宋体" panose="02010600030101010101" pitchFamily="2" charset="-122"/>
            </a:endParaRPr>
          </a:p>
          <a:p>
            <a:pPr lvl="1">
              <a:spcBef>
                <a:spcPct val="20000"/>
              </a:spcBef>
              <a:buClr>
                <a:schemeClr val="hlink"/>
              </a:buClr>
            </a:pPr>
            <a:r>
              <a:rPr lang="zh-CN" altLang="en-US" sz="2400" b="1" dirty="0" smtClean="0">
                <a:ea typeface="宋体" panose="02010600030101010101" pitchFamily="2" charset="-122"/>
              </a:rPr>
              <a:t>利用同构或同态的等价变换，把</a:t>
            </a:r>
            <a:r>
              <a:rPr lang="zh-CN" altLang="en-US" sz="2400" b="1" dirty="0">
                <a:ea typeface="宋体" panose="02010600030101010101" pitchFamily="2" charset="-122"/>
              </a:rPr>
              <a:t>原问题变换为若干个较为容易求解的新问题，形成“或”树。</a:t>
            </a:r>
          </a:p>
          <a:p>
            <a:pPr lvl="1">
              <a:spcBef>
                <a:spcPct val="20000"/>
              </a:spcBef>
              <a:buClr>
                <a:schemeClr val="hlink"/>
              </a:buClr>
              <a:buFont typeface="Wingdings" panose="05000000000000000000" pitchFamily="2" charset="2"/>
              <a:buChar char="ü"/>
            </a:pPr>
            <a:endParaRPr lang="zh-CN" altLang="en-US" sz="2400" b="1" dirty="0">
              <a:ea typeface="宋体" panose="02010600030101010101" pitchFamily="2" charset="-122"/>
            </a:endParaRPr>
          </a:p>
        </p:txBody>
      </p:sp>
      <p:pic>
        <p:nvPicPr>
          <p:cNvPr id="361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47" y="2095651"/>
            <a:ext cx="25908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4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195" y="4349032"/>
            <a:ext cx="20574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119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361477"/>
                                        </p:tgtEl>
                                        <p:attrNameLst>
                                          <p:attrName>style.visibility</p:attrName>
                                        </p:attrNameLst>
                                      </p:cBhvr>
                                      <p:to>
                                        <p:strVal val="visible"/>
                                      </p:to>
                                    </p:set>
                                    <p:anim calcmode="lin" valueType="num">
                                      <p:cBhvr>
                                        <p:cTn id="7" dur="500" fill="hold"/>
                                        <p:tgtEl>
                                          <p:spTgt spid="361477"/>
                                        </p:tgtEl>
                                        <p:attrNameLst>
                                          <p:attrName>ppt_x</p:attrName>
                                        </p:attrNameLst>
                                      </p:cBhvr>
                                      <p:tavLst>
                                        <p:tav tm="0">
                                          <p:val>
                                            <p:strVal val="#ppt_x+#ppt_w/2"/>
                                          </p:val>
                                        </p:tav>
                                        <p:tav tm="100000">
                                          <p:val>
                                            <p:strVal val="#ppt_x"/>
                                          </p:val>
                                        </p:tav>
                                      </p:tavLst>
                                    </p:anim>
                                    <p:anim calcmode="lin" valueType="num">
                                      <p:cBhvr>
                                        <p:cTn id="8" dur="500" fill="hold"/>
                                        <p:tgtEl>
                                          <p:spTgt spid="361477"/>
                                        </p:tgtEl>
                                        <p:attrNameLst>
                                          <p:attrName>ppt_y</p:attrName>
                                        </p:attrNameLst>
                                      </p:cBhvr>
                                      <p:tavLst>
                                        <p:tav tm="0">
                                          <p:val>
                                            <p:strVal val="#ppt_y"/>
                                          </p:val>
                                        </p:tav>
                                        <p:tav tm="100000">
                                          <p:val>
                                            <p:strVal val="#ppt_y"/>
                                          </p:val>
                                        </p:tav>
                                      </p:tavLst>
                                    </p:anim>
                                    <p:anim calcmode="lin" valueType="num">
                                      <p:cBhvr>
                                        <p:cTn id="9" dur="500" fill="hold"/>
                                        <p:tgtEl>
                                          <p:spTgt spid="361477"/>
                                        </p:tgtEl>
                                        <p:attrNameLst>
                                          <p:attrName>ppt_w</p:attrName>
                                        </p:attrNameLst>
                                      </p:cBhvr>
                                      <p:tavLst>
                                        <p:tav tm="0">
                                          <p:val>
                                            <p:fltVal val="0"/>
                                          </p:val>
                                        </p:tav>
                                        <p:tav tm="100000">
                                          <p:val>
                                            <p:strVal val="#ppt_w"/>
                                          </p:val>
                                        </p:tav>
                                      </p:tavLst>
                                    </p:anim>
                                    <p:anim calcmode="lin" valueType="num">
                                      <p:cBhvr>
                                        <p:cTn id="10" dur="500" fill="hold"/>
                                        <p:tgtEl>
                                          <p:spTgt spid="36147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61476">
                                            <p:txEl>
                                              <p:pRg st="0" end="0"/>
                                            </p:txEl>
                                          </p:spTgt>
                                        </p:tgtEl>
                                        <p:attrNameLst>
                                          <p:attrName>style.visibility</p:attrName>
                                        </p:attrNameLst>
                                      </p:cBhvr>
                                      <p:to>
                                        <p:strVal val="visible"/>
                                      </p:to>
                                    </p:set>
                                    <p:animEffect transition="in" filter="fade">
                                      <p:cBhvr>
                                        <p:cTn id="15" dur="1000"/>
                                        <p:tgtEl>
                                          <p:spTgt spid="361476">
                                            <p:txEl>
                                              <p:pRg st="0" end="0"/>
                                            </p:txEl>
                                          </p:spTgt>
                                        </p:tgtEl>
                                      </p:cBhvr>
                                    </p:animEffect>
                                    <p:anim calcmode="lin" valueType="num">
                                      <p:cBhvr>
                                        <p:cTn id="16" dur="1000" fill="hold"/>
                                        <p:tgtEl>
                                          <p:spTgt spid="36147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6147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61476">
                                            <p:txEl>
                                              <p:pRg st="1" end="1"/>
                                            </p:txEl>
                                          </p:spTgt>
                                        </p:tgtEl>
                                        <p:attrNameLst>
                                          <p:attrName>style.visibility</p:attrName>
                                        </p:attrNameLst>
                                      </p:cBhvr>
                                      <p:to>
                                        <p:strVal val="visible"/>
                                      </p:to>
                                    </p:set>
                                    <p:animEffect transition="in" filter="fade">
                                      <p:cBhvr>
                                        <p:cTn id="20" dur="1000"/>
                                        <p:tgtEl>
                                          <p:spTgt spid="361476">
                                            <p:txEl>
                                              <p:pRg st="1" end="1"/>
                                            </p:txEl>
                                          </p:spTgt>
                                        </p:tgtEl>
                                      </p:cBhvr>
                                    </p:animEffect>
                                    <p:anim calcmode="lin" valueType="num">
                                      <p:cBhvr>
                                        <p:cTn id="21" dur="1000" fill="hold"/>
                                        <p:tgtEl>
                                          <p:spTgt spid="36147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614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nodeType="clickEffect">
                                  <p:stCondLst>
                                    <p:cond delay="0"/>
                                  </p:stCondLst>
                                  <p:childTnLst>
                                    <p:set>
                                      <p:cBhvr>
                                        <p:cTn id="26" dur="1" fill="hold">
                                          <p:stCondLst>
                                            <p:cond delay="0"/>
                                          </p:stCondLst>
                                        </p:cTn>
                                        <p:tgtEl>
                                          <p:spTgt spid="361478"/>
                                        </p:tgtEl>
                                        <p:attrNameLst>
                                          <p:attrName>style.visibility</p:attrName>
                                        </p:attrNameLst>
                                      </p:cBhvr>
                                      <p:to>
                                        <p:strVal val="visible"/>
                                      </p:to>
                                    </p:set>
                                    <p:anim calcmode="lin" valueType="num">
                                      <p:cBhvr>
                                        <p:cTn id="27" dur="500" fill="hold"/>
                                        <p:tgtEl>
                                          <p:spTgt spid="361478"/>
                                        </p:tgtEl>
                                        <p:attrNameLst>
                                          <p:attrName>ppt_x</p:attrName>
                                        </p:attrNameLst>
                                      </p:cBhvr>
                                      <p:tavLst>
                                        <p:tav tm="0">
                                          <p:val>
                                            <p:strVal val="#ppt_x+#ppt_w/2"/>
                                          </p:val>
                                        </p:tav>
                                        <p:tav tm="100000">
                                          <p:val>
                                            <p:strVal val="#ppt_x"/>
                                          </p:val>
                                        </p:tav>
                                      </p:tavLst>
                                    </p:anim>
                                    <p:anim calcmode="lin" valueType="num">
                                      <p:cBhvr>
                                        <p:cTn id="28" dur="500" fill="hold"/>
                                        <p:tgtEl>
                                          <p:spTgt spid="361478"/>
                                        </p:tgtEl>
                                        <p:attrNameLst>
                                          <p:attrName>ppt_y</p:attrName>
                                        </p:attrNameLst>
                                      </p:cBhvr>
                                      <p:tavLst>
                                        <p:tav tm="0">
                                          <p:val>
                                            <p:strVal val="#ppt_y"/>
                                          </p:val>
                                        </p:tav>
                                        <p:tav tm="100000">
                                          <p:val>
                                            <p:strVal val="#ppt_y"/>
                                          </p:val>
                                        </p:tav>
                                      </p:tavLst>
                                    </p:anim>
                                    <p:anim calcmode="lin" valueType="num">
                                      <p:cBhvr>
                                        <p:cTn id="29" dur="500" fill="hold"/>
                                        <p:tgtEl>
                                          <p:spTgt spid="361478"/>
                                        </p:tgtEl>
                                        <p:attrNameLst>
                                          <p:attrName>ppt_w</p:attrName>
                                        </p:attrNameLst>
                                      </p:cBhvr>
                                      <p:tavLst>
                                        <p:tav tm="0">
                                          <p:val>
                                            <p:fltVal val="0"/>
                                          </p:val>
                                        </p:tav>
                                        <p:tav tm="100000">
                                          <p:val>
                                            <p:strVal val="#ppt_w"/>
                                          </p:val>
                                        </p:tav>
                                      </p:tavLst>
                                    </p:anim>
                                    <p:anim calcmode="lin" valueType="num">
                                      <p:cBhvr>
                                        <p:cTn id="30" dur="500" fill="hold"/>
                                        <p:tgtEl>
                                          <p:spTgt spid="36147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61476">
                                            <p:txEl>
                                              <p:pRg st="3" end="3"/>
                                            </p:txEl>
                                          </p:spTgt>
                                        </p:tgtEl>
                                        <p:attrNameLst>
                                          <p:attrName>style.visibility</p:attrName>
                                        </p:attrNameLst>
                                      </p:cBhvr>
                                      <p:to>
                                        <p:strVal val="visible"/>
                                      </p:to>
                                    </p:set>
                                    <p:anim calcmode="lin" valueType="num">
                                      <p:cBhvr additive="base">
                                        <p:cTn id="35" dur="500" fill="hold"/>
                                        <p:tgtEl>
                                          <p:spTgt spid="36147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147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1476">
                                            <p:txEl>
                                              <p:pRg st="4" end="4"/>
                                            </p:txEl>
                                          </p:spTgt>
                                        </p:tgtEl>
                                        <p:attrNameLst>
                                          <p:attrName>style.visibility</p:attrName>
                                        </p:attrNameLst>
                                      </p:cBhvr>
                                      <p:to>
                                        <p:strVal val="visible"/>
                                      </p:to>
                                    </p:set>
                                    <p:anim calcmode="lin" valueType="num">
                                      <p:cBhvr additive="base">
                                        <p:cTn id="39" dur="500" fill="hold"/>
                                        <p:tgtEl>
                                          <p:spTgt spid="36147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14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4800" y="914400"/>
            <a:ext cx="4953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84175" indent="-384175" algn="l" rtl="0" fontAlgn="base">
              <a:spcBef>
                <a:spcPct val="20000"/>
              </a:spcBef>
              <a:spcAft>
                <a:spcPct val="0"/>
              </a:spcAft>
              <a:buClr>
                <a:schemeClr val="tx2"/>
              </a:buClr>
              <a:buFont typeface="Wingdings" panose="05000000000000000000" pitchFamily="2" charset="2"/>
              <a:buChar char="q"/>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1pPr>
            <a:lvl2pPr marL="952500" indent="-377825" algn="l" rtl="0" fontAlgn="base">
              <a:spcBef>
                <a:spcPct val="40000"/>
              </a:spcBef>
              <a:spcAft>
                <a:spcPct val="0"/>
              </a:spcAft>
              <a:buClr>
                <a:schemeClr val="folHlink"/>
              </a:buClr>
              <a:buFont typeface="Wingdings" panose="05000000000000000000" pitchFamily="2" charset="2"/>
              <a:buChar char="Ø"/>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2pPr>
            <a:lvl3pPr marL="1520825" indent="-377825" algn="l" rtl="0" fontAlgn="base">
              <a:spcBef>
                <a:spcPct val="40000"/>
              </a:spcBef>
              <a:spcAft>
                <a:spcPct val="0"/>
              </a:spcAft>
              <a:buClr>
                <a:schemeClr val="tx2"/>
              </a:buClr>
              <a:buFont typeface="Wingdings" panose="05000000000000000000" pitchFamily="2" charset="2"/>
              <a:buChar char="ü"/>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3pPr>
            <a:lvl4pPr marL="2003425" indent="-292100" algn="l" rtl="0" fontAlgn="base">
              <a:spcBef>
                <a:spcPct val="40000"/>
              </a:spcBef>
              <a:spcAft>
                <a:spcPct val="0"/>
              </a:spcAft>
              <a:buClr>
                <a:schemeClr val="tx1"/>
              </a:buClr>
              <a:buSzPct val="100000"/>
              <a:buFont typeface="Wingdings" panose="05000000000000000000" pitchFamily="2" charset="2"/>
              <a:buChar char="v"/>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4pPr>
            <a:lvl5pPr marL="2473325" indent="-279400" algn="l" rtl="0" fontAlgn="base">
              <a:spcBef>
                <a:spcPct val="40000"/>
              </a:spcBef>
              <a:spcAft>
                <a:spcPct val="0"/>
              </a:spcAft>
              <a:buClr>
                <a:schemeClr val="tx1"/>
              </a:buClr>
              <a:buSzPct val="100000"/>
              <a:buChar char="o"/>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6238" marR="0" lvl="0" indent="-376238" algn="l" defTabSz="914400" rtl="0" eaLnBrk="1" fontAlgn="base" latinLnBrk="0" hangingPunct="1">
              <a:lnSpc>
                <a:spcPct val="100000"/>
              </a:lnSpc>
              <a:spcBef>
                <a:spcPct val="20000"/>
              </a:spcBef>
              <a:spcAft>
                <a:spcPct val="0"/>
              </a:spcAft>
              <a:buClr>
                <a:srgbClr val="00FFFF"/>
              </a:buClr>
              <a:buSzTx/>
              <a:buFont typeface="Wingdings" panose="05000000000000000000" pitchFamily="2" charset="2"/>
              <a:buNone/>
              <a:tabLst>
                <a:tab pos="1520825" algn="l"/>
              </a:tabLst>
              <a:defRPr/>
            </a:pPr>
            <a:r>
              <a:rPr kumimoji="1" lang="zh-CN" altLang="en-US" sz="3600" b="1" i="0" u="none" strike="noStrike" kern="1200" cap="none" spc="0" normalizeH="0" baseline="0" noProof="0" dirty="0" smtClean="0">
                <a:ln>
                  <a:noFill/>
                </a:ln>
                <a:effectLst/>
                <a:uLnTx/>
                <a:uFillTx/>
                <a:latin typeface="Times New Roman"/>
                <a:ea typeface="宋体"/>
                <a:cs typeface="+mn-cs"/>
              </a:rPr>
              <a:t>与或图的结构</a:t>
            </a:r>
          </a:p>
          <a:p>
            <a:pPr marL="376238" marR="0" lvl="0" indent="-376238" algn="just" defTabSz="914400" rtl="0" eaLnBrk="1" fontAlgn="base" latinLnBrk="0" hangingPunct="1">
              <a:lnSpc>
                <a:spcPct val="100000"/>
              </a:lnSpc>
              <a:spcBef>
                <a:spcPct val="20000"/>
              </a:spcBef>
              <a:spcAft>
                <a:spcPct val="0"/>
              </a:spcAft>
              <a:buClr>
                <a:srgbClr val="00FFFF"/>
              </a:buClr>
              <a:buSzTx/>
              <a:buFont typeface="Wingdings" panose="05000000000000000000" pitchFamily="2" charset="2"/>
              <a:buChar char="q"/>
              <a:tabLst>
                <a:tab pos="1520825" algn="l"/>
              </a:tabLst>
              <a:defRPr/>
            </a:pPr>
            <a:endParaRPr kumimoji="1" lang="zh-CN" altLang="en-US" sz="2400" b="0" i="0" u="none" strike="noStrike" kern="1200" cap="none" spc="0" normalizeH="0" baseline="0" noProof="0" dirty="0" smtClean="0">
              <a:ln>
                <a:noFill/>
              </a:ln>
              <a:effectLst/>
              <a:uLnTx/>
              <a:uFillTx/>
              <a:latin typeface="Times New Roman"/>
              <a:ea typeface="宋体"/>
              <a:cs typeface="+mn-cs"/>
            </a:endParaRPr>
          </a:p>
          <a:p>
            <a:pPr marL="376238" marR="0" lvl="0" indent="-376238" algn="just" defTabSz="914400" rtl="0" eaLnBrk="1" fontAlgn="base" latinLnBrk="0" hangingPunct="1">
              <a:lnSpc>
                <a:spcPct val="100000"/>
              </a:lnSpc>
              <a:spcBef>
                <a:spcPct val="20000"/>
              </a:spcBef>
              <a:spcAft>
                <a:spcPct val="0"/>
              </a:spcAft>
              <a:buClr>
                <a:srgbClr val="00FFFF"/>
              </a:buClr>
              <a:buSzTx/>
              <a:buFont typeface="Wingdings" panose="05000000000000000000" pitchFamily="2" charset="2"/>
              <a:buChar char="q"/>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考虑某归约问题</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问题</a:t>
            </a:r>
            <a:r>
              <a:rPr kumimoji="1" lang="en-US" altLang="zh-CN" sz="2400" b="0" i="0" u="none" strike="noStrike" kern="1200" cap="none" spc="0" normalizeH="0" baseline="0" noProof="0" dirty="0" smtClean="0">
                <a:ln>
                  <a:noFill/>
                </a:ln>
                <a:effectLst/>
                <a:uLnTx/>
                <a:uFillTx/>
                <a:latin typeface="Times New Roman"/>
                <a:ea typeface="宋体"/>
                <a:cs typeface="+mn-cs"/>
              </a:rPr>
              <a:t>A</a:t>
            </a:r>
          </a:p>
          <a:p>
            <a:pPr marL="952500" marR="0" lvl="1" indent="-376238" algn="just"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既可由求解问题</a:t>
            </a:r>
            <a:r>
              <a:rPr kumimoji="1" lang="en-US" altLang="zh-CN" sz="2400" b="0" i="0" u="none" strike="noStrike" kern="1200" cap="none" spc="0" normalizeH="0" baseline="0" noProof="0" dirty="0" smtClean="0">
                <a:ln>
                  <a:noFill/>
                </a:ln>
                <a:effectLst/>
                <a:uLnTx/>
                <a:uFillTx/>
                <a:latin typeface="Times New Roman"/>
                <a:ea typeface="宋体"/>
                <a:cs typeface="+mn-cs"/>
              </a:rPr>
              <a:t>B</a:t>
            </a:r>
            <a:r>
              <a:rPr kumimoji="1" lang="zh-CN" altLang="en-US" sz="2400" b="0" i="0" u="none" strike="noStrike" kern="1200" cap="none" spc="0" normalizeH="0" baseline="0" noProof="0" dirty="0" smtClean="0">
                <a:ln>
                  <a:noFill/>
                </a:ln>
                <a:effectLst/>
                <a:uLnTx/>
                <a:uFillTx/>
                <a:latin typeface="Times New Roman"/>
                <a:ea typeface="宋体"/>
                <a:cs typeface="+mn-cs"/>
              </a:rPr>
              <a:t>和</a:t>
            </a:r>
            <a:r>
              <a:rPr kumimoji="1" lang="en-US" altLang="zh-CN" sz="2400" b="0" i="0" u="none" strike="noStrike" kern="1200" cap="none" spc="0" normalizeH="0" baseline="0" noProof="0" dirty="0" smtClean="0">
                <a:ln>
                  <a:noFill/>
                </a:ln>
                <a:effectLst/>
                <a:uLnTx/>
                <a:uFillTx/>
                <a:latin typeface="Times New Roman"/>
                <a:ea typeface="宋体"/>
                <a:cs typeface="+mn-cs"/>
              </a:rPr>
              <a:t>C,</a:t>
            </a:r>
          </a:p>
          <a:p>
            <a:pPr marL="952500" marR="0" lvl="1" indent="-376238" algn="just"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也可由求解</a:t>
            </a:r>
            <a:r>
              <a:rPr kumimoji="1" lang="en-US" altLang="zh-CN" sz="2400" b="0" i="0" u="none" strike="noStrike" kern="1200" cap="none" spc="0" normalizeH="0" baseline="0" noProof="0" dirty="0" smtClean="0">
                <a:ln>
                  <a:noFill/>
                </a:ln>
                <a:effectLst/>
                <a:uLnTx/>
                <a:uFillTx/>
                <a:latin typeface="Times New Roman"/>
                <a:ea typeface="宋体"/>
                <a:cs typeface="+mn-cs"/>
              </a:rPr>
              <a:t>D、E</a:t>
            </a:r>
            <a:r>
              <a:rPr kumimoji="1" lang="zh-CN" altLang="en-US" sz="2400" b="0" i="0" u="none" strike="noStrike" kern="1200" cap="none" spc="0" normalizeH="0" baseline="0" noProof="0" dirty="0" smtClean="0">
                <a:ln>
                  <a:noFill/>
                </a:ln>
                <a:effectLst/>
                <a:uLnTx/>
                <a:uFillTx/>
                <a:latin typeface="Times New Roman"/>
                <a:ea typeface="宋体"/>
                <a:cs typeface="+mn-cs"/>
              </a:rPr>
              <a:t>和</a:t>
            </a:r>
            <a:r>
              <a:rPr kumimoji="1" lang="en-US" altLang="zh-CN" sz="2400" b="0" i="0" u="none" strike="noStrike" kern="1200" cap="none" spc="0" normalizeH="0" baseline="0" noProof="0" dirty="0" smtClean="0">
                <a:ln>
                  <a:noFill/>
                </a:ln>
                <a:effectLst/>
                <a:uLnTx/>
                <a:uFillTx/>
                <a:latin typeface="Times New Roman"/>
                <a:ea typeface="宋体"/>
                <a:cs typeface="+mn-cs"/>
              </a:rPr>
              <a:t>F,</a:t>
            </a:r>
          </a:p>
          <a:p>
            <a:pPr marL="952500" marR="0" lvl="1" indent="-376238" algn="just"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或者由单独求解</a:t>
            </a:r>
            <a:r>
              <a:rPr kumimoji="1" lang="en-US" altLang="zh-CN" sz="2400" b="0" i="0" u="none" strike="noStrike" kern="1200" cap="none" spc="0" normalizeH="0" baseline="0" noProof="0" dirty="0" smtClean="0">
                <a:ln>
                  <a:noFill/>
                </a:ln>
                <a:effectLst/>
                <a:uLnTx/>
                <a:uFillTx/>
                <a:latin typeface="Times New Roman"/>
                <a:ea typeface="宋体"/>
                <a:cs typeface="+mn-cs"/>
              </a:rPr>
              <a:t>H</a:t>
            </a:r>
            <a:r>
              <a:rPr kumimoji="1" lang="zh-CN" altLang="en-US" sz="2400" b="0" i="0" u="none" strike="noStrike" kern="1200" cap="none" spc="0" normalizeH="0" baseline="0" noProof="0" dirty="0" smtClean="0">
                <a:ln>
                  <a:noFill/>
                </a:ln>
                <a:effectLst/>
                <a:uLnTx/>
                <a:uFillTx/>
                <a:latin typeface="Times New Roman"/>
                <a:ea typeface="宋体"/>
                <a:cs typeface="+mn-cs"/>
              </a:rPr>
              <a:t>来解决</a:t>
            </a:r>
            <a:r>
              <a:rPr kumimoji="1" lang="en-US" altLang="zh-CN" sz="2400" b="0" i="0" u="none" strike="noStrike" kern="1200" cap="none" spc="0" normalizeH="0" baseline="0" noProof="0" dirty="0" smtClean="0">
                <a:ln>
                  <a:noFill/>
                </a:ln>
                <a:effectLst/>
                <a:uLnTx/>
                <a:uFillTx/>
                <a:latin typeface="Times New Roman"/>
                <a:ea typeface="宋体"/>
                <a:cs typeface="+mn-cs"/>
              </a:rPr>
              <a:t>.</a:t>
            </a:r>
          </a:p>
        </p:txBody>
      </p:sp>
      <p:grpSp>
        <p:nvGrpSpPr>
          <p:cNvPr id="10" name="Group 4"/>
          <p:cNvGrpSpPr>
            <a:grpSpLocks/>
          </p:cNvGrpSpPr>
          <p:nvPr/>
        </p:nvGrpSpPr>
        <p:grpSpPr bwMode="auto">
          <a:xfrm>
            <a:off x="4925623" y="717182"/>
            <a:ext cx="3962400" cy="2514600"/>
            <a:chOff x="576" y="672"/>
            <a:chExt cx="2496" cy="1632"/>
          </a:xfrm>
        </p:grpSpPr>
        <p:sp>
          <p:nvSpPr>
            <p:cNvPr id="11" name="Line 5"/>
            <p:cNvSpPr>
              <a:spLocks noChangeShapeType="1"/>
            </p:cNvSpPr>
            <p:nvPr/>
          </p:nvSpPr>
          <p:spPr bwMode="auto">
            <a:xfrm flipH="1">
              <a:off x="1692" y="1008"/>
              <a:ext cx="420" cy="949"/>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Oval 6"/>
            <p:cNvSpPr>
              <a:spLocks noChangeArrowheads="1"/>
            </p:cNvSpPr>
            <p:nvPr/>
          </p:nvSpPr>
          <p:spPr bwMode="auto">
            <a:xfrm>
              <a:off x="576" y="1644"/>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B</a:t>
              </a:r>
            </a:p>
          </p:txBody>
        </p:sp>
        <p:sp>
          <p:nvSpPr>
            <p:cNvPr id="13" name="Oval 7"/>
            <p:cNvSpPr>
              <a:spLocks noChangeArrowheads="1"/>
            </p:cNvSpPr>
            <p:nvPr/>
          </p:nvSpPr>
          <p:spPr bwMode="auto">
            <a:xfrm>
              <a:off x="1135" y="1575"/>
              <a:ext cx="327"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C</a:t>
              </a:r>
            </a:p>
          </p:txBody>
        </p:sp>
        <p:sp>
          <p:nvSpPr>
            <p:cNvPr id="14" name="Oval 8"/>
            <p:cNvSpPr>
              <a:spLocks noChangeArrowheads="1"/>
            </p:cNvSpPr>
            <p:nvPr/>
          </p:nvSpPr>
          <p:spPr bwMode="auto">
            <a:xfrm>
              <a:off x="1495" y="1957"/>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D</a:t>
              </a:r>
            </a:p>
          </p:txBody>
        </p:sp>
        <p:sp>
          <p:nvSpPr>
            <p:cNvPr id="15" name="Oval 9"/>
            <p:cNvSpPr>
              <a:spLocks noChangeArrowheads="1"/>
            </p:cNvSpPr>
            <p:nvPr/>
          </p:nvSpPr>
          <p:spPr bwMode="auto">
            <a:xfrm>
              <a:off x="1956" y="192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E</a:t>
              </a:r>
            </a:p>
          </p:txBody>
        </p:sp>
        <p:sp>
          <p:nvSpPr>
            <p:cNvPr id="16" name="Oval 10"/>
            <p:cNvSpPr>
              <a:spLocks noChangeArrowheads="1"/>
            </p:cNvSpPr>
            <p:nvPr/>
          </p:nvSpPr>
          <p:spPr bwMode="auto">
            <a:xfrm>
              <a:off x="2448" y="1922"/>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F</a:t>
              </a:r>
            </a:p>
          </p:txBody>
        </p:sp>
        <p:sp>
          <p:nvSpPr>
            <p:cNvPr id="17" name="Oval 11"/>
            <p:cNvSpPr>
              <a:spLocks noChangeArrowheads="1"/>
            </p:cNvSpPr>
            <p:nvPr/>
          </p:nvSpPr>
          <p:spPr bwMode="auto">
            <a:xfrm>
              <a:off x="2743" y="1540"/>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dirty="0" smtClean="0">
                  <a:solidFill>
                    <a:srgbClr val="000EC2"/>
                  </a:solidFill>
                  <a:latin typeface="Arial" panose="020B0604020202020204" pitchFamily="34" charset="0"/>
                  <a:ea typeface="宋体" panose="02010600030101010101" pitchFamily="2" charset="-122"/>
                </a:rPr>
                <a:t>H</a:t>
              </a:r>
              <a:endParaRPr kumimoji="1" lang="en-US" altLang="zh-CN" sz="2400" dirty="0">
                <a:solidFill>
                  <a:srgbClr val="000EC2"/>
                </a:solidFill>
                <a:latin typeface="Arial" panose="020B0604020202020204" pitchFamily="34" charset="0"/>
                <a:ea typeface="宋体" panose="02010600030101010101" pitchFamily="2" charset="-122"/>
              </a:endParaRPr>
            </a:p>
          </p:txBody>
        </p:sp>
        <p:sp>
          <p:nvSpPr>
            <p:cNvPr id="18" name="Line 12"/>
            <p:cNvSpPr>
              <a:spLocks noChangeShapeType="1"/>
            </p:cNvSpPr>
            <p:nvPr/>
          </p:nvSpPr>
          <p:spPr bwMode="auto">
            <a:xfrm flipH="1">
              <a:off x="1397" y="1054"/>
              <a:ext cx="657" cy="521"/>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3"/>
            <p:cNvSpPr>
              <a:spLocks noChangeShapeType="1"/>
            </p:cNvSpPr>
            <p:nvPr/>
          </p:nvSpPr>
          <p:spPr bwMode="auto">
            <a:xfrm>
              <a:off x="2119" y="1019"/>
              <a:ext cx="394" cy="938"/>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flipH="1">
              <a:off x="2086" y="1019"/>
              <a:ext cx="33" cy="903"/>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5"/>
            <p:cNvSpPr>
              <a:spLocks noChangeShapeType="1"/>
            </p:cNvSpPr>
            <p:nvPr/>
          </p:nvSpPr>
          <p:spPr bwMode="auto">
            <a:xfrm>
              <a:off x="2186" y="1019"/>
              <a:ext cx="557" cy="625"/>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6"/>
            <p:cNvSpPr>
              <a:spLocks noChangeShapeType="1"/>
            </p:cNvSpPr>
            <p:nvPr/>
          </p:nvSpPr>
          <p:spPr bwMode="auto">
            <a:xfrm flipH="1">
              <a:off x="838" y="1019"/>
              <a:ext cx="1281" cy="556"/>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Oval 17"/>
            <p:cNvSpPr>
              <a:spLocks noChangeArrowheads="1"/>
            </p:cNvSpPr>
            <p:nvPr/>
          </p:nvSpPr>
          <p:spPr bwMode="auto">
            <a:xfrm>
              <a:off x="1956" y="67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A</a:t>
              </a:r>
            </a:p>
          </p:txBody>
        </p:sp>
        <p:sp>
          <p:nvSpPr>
            <p:cNvPr id="24" name="Freeform 18"/>
            <p:cNvSpPr>
              <a:spLocks/>
            </p:cNvSpPr>
            <p:nvPr/>
          </p:nvSpPr>
          <p:spPr bwMode="auto">
            <a:xfrm>
              <a:off x="1994" y="1296"/>
              <a:ext cx="262" cy="102"/>
            </a:xfrm>
            <a:custGeom>
              <a:avLst/>
              <a:gdLst>
                <a:gd name="T0" fmla="*/ 0 w 528"/>
                <a:gd name="T1" fmla="*/ 0 h 140"/>
                <a:gd name="T2" fmla="*/ 144 w 528"/>
                <a:gd name="T3" fmla="*/ 107 h 140"/>
                <a:gd name="T4" fmla="*/ 266 w 528"/>
                <a:gd name="T5" fmla="*/ 140 h 140"/>
                <a:gd name="T6" fmla="*/ 388 w 528"/>
                <a:gd name="T7" fmla="*/ 118 h 140"/>
                <a:gd name="T8" fmla="*/ 528 w 528"/>
                <a:gd name="T9" fmla="*/ 48 h 140"/>
              </a:gdLst>
              <a:ahLst/>
              <a:cxnLst>
                <a:cxn ang="0">
                  <a:pos x="T0" y="T1"/>
                </a:cxn>
                <a:cxn ang="0">
                  <a:pos x="T2" y="T3"/>
                </a:cxn>
                <a:cxn ang="0">
                  <a:pos x="T4" y="T5"/>
                </a:cxn>
                <a:cxn ang="0">
                  <a:pos x="T6" y="T7"/>
                </a:cxn>
                <a:cxn ang="0">
                  <a:pos x="T8" y="T9"/>
                </a:cxn>
              </a:cxnLst>
              <a:rect l="0" t="0" r="r" b="b"/>
              <a:pathLst>
                <a:path w="528" h="140">
                  <a:moveTo>
                    <a:pt x="0" y="0"/>
                  </a:moveTo>
                  <a:lnTo>
                    <a:pt x="144" y="107"/>
                  </a:lnTo>
                  <a:lnTo>
                    <a:pt x="266" y="140"/>
                  </a:lnTo>
                  <a:lnTo>
                    <a:pt x="388" y="118"/>
                  </a:lnTo>
                  <a:lnTo>
                    <a:pt x="528" y="48"/>
                  </a:ln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19"/>
            <p:cNvSpPr>
              <a:spLocks/>
            </p:cNvSpPr>
            <p:nvPr/>
          </p:nvSpPr>
          <p:spPr bwMode="auto">
            <a:xfrm>
              <a:off x="1728" y="1200"/>
              <a:ext cx="48" cy="96"/>
            </a:xfrm>
            <a:custGeom>
              <a:avLst/>
              <a:gdLst>
                <a:gd name="T0" fmla="*/ 0 w 48"/>
                <a:gd name="T1" fmla="*/ 0 h 96"/>
                <a:gd name="T2" fmla="*/ 48 w 48"/>
                <a:gd name="T3" fmla="*/ 96 h 96"/>
              </a:gdLst>
              <a:ahLst/>
              <a:cxnLst>
                <a:cxn ang="0">
                  <a:pos x="T0" y="T1"/>
                </a:cxn>
                <a:cxn ang="0">
                  <a:pos x="T2" y="T3"/>
                </a:cxn>
              </a:cxnLst>
              <a:rect l="0" t="0" r="r" b="b"/>
              <a:pathLst>
                <a:path w="48" h="96">
                  <a:moveTo>
                    <a:pt x="0" y="0"/>
                  </a:moveTo>
                  <a:cubicBezTo>
                    <a:pt x="20" y="40"/>
                    <a:pt x="40" y="80"/>
                    <a:pt x="48" y="96"/>
                  </a:cubicBez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 name="Text Box 47"/>
          <p:cNvSpPr txBox="1">
            <a:spLocks noChangeArrowheads="1"/>
          </p:cNvSpPr>
          <p:nvPr/>
        </p:nvSpPr>
        <p:spPr bwMode="auto">
          <a:xfrm>
            <a:off x="5796136" y="3573016"/>
            <a:ext cx="319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latin typeface="宋体" panose="02010600030101010101" pitchFamily="2" charset="-122"/>
                <a:ea typeface="宋体" panose="02010600030101010101" pitchFamily="2" charset="-122"/>
              </a:rPr>
              <a:t>子问题替代集合结构图</a:t>
            </a:r>
          </a:p>
        </p:txBody>
      </p:sp>
      <p:sp>
        <p:nvSpPr>
          <p:cNvPr id="28" name="Rectangle 3"/>
          <p:cNvSpPr txBox="1">
            <a:spLocks noChangeArrowheads="1"/>
          </p:cNvSpPr>
          <p:nvPr/>
        </p:nvSpPr>
        <p:spPr bwMode="auto">
          <a:xfrm>
            <a:off x="285750" y="4161605"/>
            <a:ext cx="9144000" cy="214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84175" indent="-384175" algn="l" rtl="0" fontAlgn="base">
              <a:spcBef>
                <a:spcPct val="20000"/>
              </a:spcBef>
              <a:spcAft>
                <a:spcPct val="0"/>
              </a:spcAft>
              <a:buClr>
                <a:schemeClr val="tx2"/>
              </a:buClr>
              <a:buFont typeface="Wingdings" panose="05000000000000000000" pitchFamily="2" charset="2"/>
              <a:buChar char="q"/>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1pPr>
            <a:lvl2pPr marL="952500" indent="-377825" algn="l" rtl="0" fontAlgn="base">
              <a:spcBef>
                <a:spcPct val="40000"/>
              </a:spcBef>
              <a:spcAft>
                <a:spcPct val="0"/>
              </a:spcAft>
              <a:buClr>
                <a:schemeClr val="folHlink"/>
              </a:buClr>
              <a:buFont typeface="Wingdings" panose="05000000000000000000" pitchFamily="2" charset="2"/>
              <a:buChar char="Ø"/>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2pPr>
            <a:lvl3pPr marL="1520825" indent="-377825" algn="l" rtl="0" fontAlgn="base">
              <a:spcBef>
                <a:spcPct val="40000"/>
              </a:spcBef>
              <a:spcAft>
                <a:spcPct val="0"/>
              </a:spcAft>
              <a:buClr>
                <a:schemeClr val="tx2"/>
              </a:buClr>
              <a:buFont typeface="Wingdings" panose="05000000000000000000" pitchFamily="2" charset="2"/>
              <a:buChar char="ü"/>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3pPr>
            <a:lvl4pPr marL="2003425" indent="-292100" algn="l" rtl="0" fontAlgn="base">
              <a:spcBef>
                <a:spcPct val="40000"/>
              </a:spcBef>
              <a:spcAft>
                <a:spcPct val="0"/>
              </a:spcAft>
              <a:buClr>
                <a:schemeClr val="tx1"/>
              </a:buClr>
              <a:buSzPct val="100000"/>
              <a:buFont typeface="Wingdings" panose="05000000000000000000" pitchFamily="2" charset="2"/>
              <a:buChar char="v"/>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4pPr>
            <a:lvl5pPr marL="2473325" indent="-279400" algn="l" rtl="0" fontAlgn="base">
              <a:spcBef>
                <a:spcPct val="40000"/>
              </a:spcBef>
              <a:spcAft>
                <a:spcPct val="0"/>
              </a:spcAft>
              <a:buClr>
                <a:schemeClr val="tx1"/>
              </a:buClr>
              <a:buSzPct val="100000"/>
              <a:buChar char="o"/>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0" lvl="1" indent="-377825" algn="just"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从该图可读得:</a:t>
            </a:r>
          </a:p>
          <a:p>
            <a:pPr marL="1520825" marR="0" lvl="2" indent="-377825" algn="just" defTabSz="914400" rtl="0" eaLnBrk="1" fontAlgn="base" latinLnBrk="0" hangingPunct="1">
              <a:lnSpc>
                <a:spcPct val="100000"/>
              </a:lnSpc>
              <a:spcBef>
                <a:spcPct val="40000"/>
              </a:spcBef>
              <a:spcAft>
                <a:spcPct val="0"/>
              </a:spcAft>
              <a:buClr>
                <a:srgbClr val="00FFFF"/>
              </a:buClr>
              <a:buSzTx/>
              <a:buFont typeface="Wingdings" panose="05000000000000000000" pitchFamily="2" charset="2"/>
              <a:buChar char="ü"/>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问题</a:t>
            </a:r>
            <a:r>
              <a:rPr kumimoji="1" lang="en-US" altLang="zh-CN" sz="2400" b="0" i="0" u="none" strike="noStrike" kern="1200" cap="none" spc="0" normalizeH="0" baseline="0" noProof="0" dirty="0" smtClean="0">
                <a:ln>
                  <a:noFill/>
                </a:ln>
                <a:effectLst/>
                <a:uLnTx/>
                <a:uFillTx/>
                <a:latin typeface="Times New Roman"/>
                <a:ea typeface="宋体"/>
                <a:cs typeface="+mn-cs"/>
              </a:rPr>
              <a:t>B</a:t>
            </a:r>
            <a:r>
              <a:rPr kumimoji="1" lang="zh-CN" altLang="en-US" sz="2400" b="0" i="0" u="none" strike="noStrike" kern="1200" cap="none" spc="0" normalizeH="0" baseline="0" noProof="0" dirty="0" smtClean="0">
                <a:ln>
                  <a:noFill/>
                </a:ln>
                <a:effectLst/>
                <a:uLnTx/>
                <a:uFillTx/>
                <a:latin typeface="Times New Roman"/>
                <a:ea typeface="宋体"/>
                <a:cs typeface="+mn-cs"/>
              </a:rPr>
              <a:t>和</a:t>
            </a:r>
            <a:r>
              <a:rPr kumimoji="1" lang="en-US" altLang="zh-CN" sz="2400" b="0" i="0" u="none" strike="noStrike" kern="1200" cap="none" spc="0" normalizeH="0" baseline="0" noProof="0" dirty="0" smtClean="0">
                <a:ln>
                  <a:noFill/>
                </a:ln>
                <a:effectLst/>
                <a:uLnTx/>
                <a:uFillTx/>
                <a:latin typeface="Times New Roman"/>
                <a:ea typeface="宋体"/>
                <a:cs typeface="+mn-cs"/>
              </a:rPr>
              <a:t>C</a:t>
            </a:r>
            <a:r>
              <a:rPr kumimoji="1" lang="zh-CN" altLang="en-US" sz="2400" b="0" i="0" u="none" strike="noStrike" kern="1200" cap="none" spc="0" normalizeH="0" baseline="0" noProof="0" dirty="0" smtClean="0">
                <a:ln>
                  <a:noFill/>
                </a:ln>
                <a:effectLst/>
                <a:uLnTx/>
                <a:uFillTx/>
                <a:latin typeface="Times New Roman"/>
                <a:ea typeface="宋体"/>
                <a:cs typeface="+mn-cs"/>
              </a:rPr>
              <a:t>构成子问题的一个集合</a:t>
            </a:r>
            <a:r>
              <a:rPr kumimoji="1" lang="en-US" altLang="zh-CN" sz="2400" b="0" i="0" u="none" strike="noStrike" kern="1200" cap="none" spc="0" normalizeH="0" baseline="0" noProof="0" dirty="0" smtClean="0">
                <a:ln>
                  <a:noFill/>
                </a:ln>
                <a:effectLst/>
                <a:uLnTx/>
                <a:uFillTx/>
                <a:latin typeface="Times New Roman"/>
                <a:ea typeface="宋体"/>
                <a:cs typeface="+mn-cs"/>
              </a:rPr>
              <a:t>;</a:t>
            </a:r>
          </a:p>
          <a:p>
            <a:pPr marL="1520825" marR="0" lvl="2" indent="-377825" algn="just" defTabSz="914400" rtl="0" eaLnBrk="1" fontAlgn="base" latinLnBrk="0" hangingPunct="1">
              <a:lnSpc>
                <a:spcPct val="100000"/>
              </a:lnSpc>
              <a:spcBef>
                <a:spcPct val="40000"/>
              </a:spcBef>
              <a:spcAft>
                <a:spcPct val="0"/>
              </a:spcAft>
              <a:buClr>
                <a:srgbClr val="00FFFF"/>
              </a:buClr>
              <a:buSzTx/>
              <a:buFont typeface="Wingdings" panose="05000000000000000000" pitchFamily="2" charset="2"/>
              <a:buChar char="ü"/>
              <a:tabLst>
                <a:tab pos="1520825" algn="l"/>
              </a:tabLst>
              <a:defRPr/>
            </a:pPr>
            <a:r>
              <a:rPr kumimoji="1" lang="en-US" altLang="zh-CN" sz="2400" b="0" i="0" u="none" strike="noStrike" kern="1200" cap="none" spc="0" normalizeH="0" baseline="0" noProof="0" dirty="0" smtClean="0">
                <a:ln>
                  <a:noFill/>
                </a:ln>
                <a:effectLst/>
                <a:uLnTx/>
                <a:uFillTx/>
                <a:latin typeface="Times New Roman"/>
                <a:ea typeface="宋体"/>
                <a:cs typeface="+mn-cs"/>
              </a:rPr>
              <a:t>D、E</a:t>
            </a:r>
            <a:r>
              <a:rPr kumimoji="1" lang="zh-CN" altLang="en-US" sz="2400" b="0" i="0" u="none" strike="noStrike" kern="1200" cap="none" spc="0" normalizeH="0" baseline="0" noProof="0" dirty="0" smtClean="0">
                <a:ln>
                  <a:noFill/>
                </a:ln>
                <a:effectLst/>
                <a:uLnTx/>
                <a:uFillTx/>
                <a:latin typeface="Times New Roman"/>
                <a:ea typeface="宋体"/>
                <a:cs typeface="+mn-cs"/>
              </a:rPr>
              <a:t>和</a:t>
            </a:r>
            <a:r>
              <a:rPr kumimoji="1" lang="en-US" altLang="zh-CN" sz="2400" b="0" i="0" u="none" strike="noStrike" kern="1200" cap="none" spc="0" normalizeH="0" baseline="0" noProof="0" dirty="0" smtClean="0">
                <a:ln>
                  <a:noFill/>
                </a:ln>
                <a:effectLst/>
                <a:uLnTx/>
                <a:uFillTx/>
                <a:latin typeface="Times New Roman"/>
                <a:ea typeface="宋体"/>
                <a:cs typeface="+mn-cs"/>
              </a:rPr>
              <a:t>F</a:t>
            </a:r>
            <a:r>
              <a:rPr kumimoji="1" lang="zh-CN" altLang="en-US" sz="2400" b="0" i="0" u="none" strike="noStrike" kern="1200" cap="none" spc="0" normalizeH="0" baseline="0" noProof="0" dirty="0" smtClean="0">
                <a:ln>
                  <a:noFill/>
                </a:ln>
                <a:effectLst/>
                <a:uLnTx/>
                <a:uFillTx/>
                <a:latin typeface="Times New Roman"/>
                <a:ea typeface="宋体"/>
                <a:cs typeface="+mn-cs"/>
              </a:rPr>
              <a:t>构成另一子问题集合</a:t>
            </a:r>
            <a:r>
              <a:rPr kumimoji="1" lang="en-US" altLang="zh-CN" sz="2400" b="0" i="0" u="none" strike="noStrike" kern="1200" cap="none" spc="0" normalizeH="0" baseline="0" noProof="0" dirty="0" smtClean="0">
                <a:ln>
                  <a:noFill/>
                </a:ln>
                <a:effectLst/>
                <a:uLnTx/>
                <a:uFillTx/>
                <a:latin typeface="Times New Roman"/>
                <a:ea typeface="宋体"/>
                <a:cs typeface="+mn-cs"/>
              </a:rPr>
              <a:t>;</a:t>
            </a:r>
          </a:p>
          <a:p>
            <a:pPr marL="1520825" marR="0" lvl="2" indent="-377825" algn="just" defTabSz="914400" rtl="0" eaLnBrk="1" fontAlgn="base" latinLnBrk="0" hangingPunct="1">
              <a:lnSpc>
                <a:spcPct val="100000"/>
              </a:lnSpc>
              <a:spcBef>
                <a:spcPct val="40000"/>
              </a:spcBef>
              <a:spcAft>
                <a:spcPct val="0"/>
              </a:spcAft>
              <a:buClr>
                <a:srgbClr val="00FFFF"/>
              </a:buClr>
              <a:buSzTx/>
              <a:buFont typeface="Wingdings" panose="05000000000000000000" pitchFamily="2" charset="2"/>
              <a:buChar char="ü"/>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而</a:t>
            </a:r>
            <a:r>
              <a:rPr kumimoji="1" lang="en-US" altLang="zh-CN" sz="2400" b="0" i="0" u="none" strike="noStrike" kern="1200" cap="none" spc="0" normalizeH="0" baseline="0" noProof="0" dirty="0" smtClean="0">
                <a:ln>
                  <a:noFill/>
                </a:ln>
                <a:effectLst/>
                <a:uLnTx/>
                <a:uFillTx/>
                <a:latin typeface="Times New Roman"/>
                <a:ea typeface="宋体"/>
                <a:cs typeface="+mn-cs"/>
              </a:rPr>
              <a:t>H</a:t>
            </a:r>
            <a:r>
              <a:rPr kumimoji="1" lang="zh-CN" altLang="en-US" sz="2400" b="0" i="0" u="none" strike="noStrike" kern="1200" cap="none" spc="0" normalizeH="0" baseline="0" noProof="0" dirty="0" smtClean="0">
                <a:ln>
                  <a:noFill/>
                </a:ln>
                <a:effectLst/>
                <a:uLnTx/>
                <a:uFillTx/>
                <a:latin typeface="Times New Roman"/>
                <a:ea typeface="宋体"/>
                <a:cs typeface="+mn-cs"/>
              </a:rPr>
              <a:t>则为第3个集合.</a:t>
            </a:r>
          </a:p>
        </p:txBody>
      </p:sp>
    </p:spTree>
    <p:extLst>
      <p:ext uri="{BB962C8B-B14F-4D97-AF65-F5344CB8AC3E}">
        <p14:creationId xmlns:p14="http://schemas.microsoft.com/office/powerpoint/2010/main" val="88272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8">
                                            <p:txEl>
                                              <p:pRg st="0" end="0"/>
                                            </p:txEl>
                                          </p:spTgt>
                                        </p:tgtEl>
                                        <p:attrNameLst>
                                          <p:attrName>style.visibility</p:attrName>
                                        </p:attrNameLst>
                                      </p:cBhvr>
                                      <p:to>
                                        <p:strVal val="visible"/>
                                      </p:to>
                                    </p:set>
                                    <p:anim calcmode="lin" valueType="num">
                                      <p:cBhvr additive="base">
                                        <p:cTn id="49"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8">
                                            <p:txEl>
                                              <p:pRg st="1" end="1"/>
                                            </p:txEl>
                                          </p:spTgt>
                                        </p:tgtEl>
                                        <p:attrNameLst>
                                          <p:attrName>style.visibility</p:attrName>
                                        </p:attrNameLst>
                                      </p:cBhvr>
                                      <p:to>
                                        <p:strVal val="visible"/>
                                      </p:to>
                                    </p:set>
                                    <p:anim calcmode="lin" valueType="num">
                                      <p:cBhvr additive="base">
                                        <p:cTn id="55" dur="500" fill="hold"/>
                                        <p:tgtEl>
                                          <p:spTgt spid="28">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xEl>
                                              <p:pRg st="2" end="2"/>
                                            </p:txEl>
                                          </p:spTgt>
                                        </p:tgtEl>
                                        <p:attrNameLst>
                                          <p:attrName>style.visibility</p:attrName>
                                        </p:attrNameLst>
                                      </p:cBhvr>
                                      <p:to>
                                        <p:strVal val="visible"/>
                                      </p:to>
                                    </p:set>
                                    <p:anim calcmode="lin" valueType="num">
                                      <p:cBhvr additive="base">
                                        <p:cTn id="61" dur="500" fill="hold"/>
                                        <p:tgtEl>
                                          <p:spTgt spid="28">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8">
                                            <p:txEl>
                                              <p:pRg st="3" end="3"/>
                                            </p:txEl>
                                          </p:spTgt>
                                        </p:tgtEl>
                                        <p:attrNameLst>
                                          <p:attrName>style.visibility</p:attrName>
                                        </p:attrNameLst>
                                      </p:cBhvr>
                                      <p:to>
                                        <p:strVal val="visible"/>
                                      </p:to>
                                    </p:set>
                                    <p:anim calcmode="lin" valueType="num">
                                      <p:cBhvr additive="base">
                                        <p:cTn id="67" dur="500" fill="hold"/>
                                        <p:tgtEl>
                                          <p:spTgt spid="28">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P spid="26" grpId="0"/>
      <p:bldP spid="28"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005" y="1028734"/>
            <a:ext cx="6396203" cy="4542329"/>
          </a:xfrm>
          <a:prstGeom prst="rect">
            <a:avLst/>
          </a:prstGeom>
        </p:spPr>
      </p:pic>
      <p:sp>
        <p:nvSpPr>
          <p:cNvPr id="89092" name="内容占位符 2"/>
          <p:cNvSpPr>
            <a:spLocks/>
          </p:cNvSpPr>
          <p:nvPr/>
        </p:nvSpPr>
        <p:spPr bwMode="auto">
          <a:xfrm>
            <a:off x="4500563" y="1341439"/>
            <a:ext cx="4248151"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fontAlgn="base">
              <a:spcAft>
                <a:spcPct val="0"/>
              </a:spcAft>
              <a:buClr>
                <a:srgbClr val="800080"/>
              </a:buClr>
            </a:pPr>
            <a:endParaRPr lang="zh-CN" altLang="en-US">
              <a:solidFill>
                <a:prstClr val="black"/>
              </a:solidFill>
            </a:endParaRPr>
          </a:p>
        </p:txBody>
      </p:sp>
      <p:sp>
        <p:nvSpPr>
          <p:cNvPr id="221190" name="内容占位符 2"/>
          <p:cNvSpPr>
            <a:spLocks/>
          </p:cNvSpPr>
          <p:nvPr/>
        </p:nvSpPr>
        <p:spPr bwMode="auto">
          <a:xfrm>
            <a:off x="1397873" y="434375"/>
            <a:ext cx="6264279"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fontAlgn="base">
              <a:spcAft>
                <a:spcPct val="0"/>
              </a:spcAft>
              <a:buClr>
                <a:srgbClr val="800080"/>
              </a:buClr>
            </a:pPr>
            <a:r>
              <a:rPr lang="zh-CN" altLang="en-US" dirty="0">
                <a:solidFill>
                  <a:prstClr val="black"/>
                </a:solidFill>
                <a:latin typeface="宋体" panose="02010600030101010101" pitchFamily="2" charset="-122"/>
                <a:ea typeface="宋体" panose="02010600030101010101" pitchFamily="2" charset="-122"/>
              </a:rPr>
              <a:t>怎样找到两点之间的最短路径呢？</a:t>
            </a:r>
          </a:p>
        </p:txBody>
      </p:sp>
      <p:grpSp>
        <p:nvGrpSpPr>
          <p:cNvPr id="221195" name="Group 1035"/>
          <p:cNvGrpSpPr>
            <a:grpSpLocks/>
          </p:cNvGrpSpPr>
          <p:nvPr/>
        </p:nvGrpSpPr>
        <p:grpSpPr bwMode="auto">
          <a:xfrm>
            <a:off x="3227851" y="2796629"/>
            <a:ext cx="5256213" cy="3384551"/>
            <a:chOff x="2336" y="1706"/>
            <a:chExt cx="3176" cy="1852"/>
          </a:xfrm>
        </p:grpSpPr>
        <p:pic>
          <p:nvPicPr>
            <p:cNvPr id="89096" name="Picture 2" descr="http://gif.92czx.com/g/%E8%A1%A8%E6%83%85/%E5%A5%87%E7%AB%A5%E6%A2%A6%E4%B9%90/%E7%96%91%E9%97%AE.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4195" y="2523"/>
              <a:ext cx="1317"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7" name="AutoShape 1033"/>
            <p:cNvSpPr>
              <a:spLocks noChangeArrowheads="1"/>
            </p:cNvSpPr>
            <p:nvPr/>
          </p:nvSpPr>
          <p:spPr bwMode="auto">
            <a:xfrm>
              <a:off x="2336" y="1706"/>
              <a:ext cx="2321" cy="998"/>
            </a:xfrm>
            <a:prstGeom prst="cloudCallout">
              <a:avLst>
                <a:gd name="adj1" fmla="val 54454"/>
                <a:gd name="adj2" fmla="val 49801"/>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a:lstStyle>
              <a:lvl1pPr>
                <a:spcBef>
                  <a:spcPct val="20000"/>
                </a:spcBef>
                <a:buClr>
                  <a:schemeClr val="folHlink"/>
                </a:buClr>
                <a:buSzPct val="60000"/>
                <a:buFont typeface="Wingdings" panose="05000000000000000000" pitchFamily="2" charset="2"/>
                <a:buBlip>
                  <a:blip r:embed="rId4"/>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5"/>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6"/>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ClrTx/>
                <a:buSzTx/>
                <a:buFontTx/>
                <a:buNone/>
              </a:pPr>
              <a:r>
                <a:rPr lang="zh-CN" altLang="en-US" sz="2400" b="1" dirty="0">
                  <a:solidFill>
                    <a:prstClr val="black"/>
                  </a:solidFill>
                  <a:latin typeface="宋体" panose="02010600030101010101" pitchFamily="2" charset="-122"/>
                  <a:ea typeface="宋体" panose="02010600030101010101" pitchFamily="2" charset="-122"/>
                </a:rPr>
                <a:t>问题有了，可怎么让计算机知道这些问题呢？</a:t>
              </a:r>
            </a:p>
          </p:txBody>
        </p:sp>
      </p:grpSp>
    </p:spTree>
    <p:extLst>
      <p:ext uri="{BB962C8B-B14F-4D97-AF65-F5344CB8AC3E}">
        <p14:creationId xmlns:p14="http://schemas.microsoft.com/office/powerpoint/2010/main" val="4028959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1190"/>
                                        </p:tgtEl>
                                        <p:attrNameLst>
                                          <p:attrName>style.visibility</p:attrName>
                                        </p:attrNameLst>
                                      </p:cBhvr>
                                      <p:to>
                                        <p:strVal val="visible"/>
                                      </p:to>
                                    </p:set>
                                    <p:animEffect transition="in" filter="blinds(horizontal)">
                                      <p:cBhvr>
                                        <p:cTn id="7" dur="500"/>
                                        <p:tgtEl>
                                          <p:spTgt spid="221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95"/>
                                        </p:tgtEl>
                                        <p:attrNameLst>
                                          <p:attrName>style.visibility</p:attrName>
                                        </p:attrNameLst>
                                      </p:cBhvr>
                                      <p:to>
                                        <p:strVal val="visible"/>
                                      </p:to>
                                    </p:set>
                                    <p:animEffect transition="in" filter="blinds(horizontal)">
                                      <p:cBhvr>
                                        <p:cTn id="12" dur="500"/>
                                        <p:tgtEl>
                                          <p:spTgt spid="221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04800" y="914400"/>
            <a:ext cx="5486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84175" indent="-384175" algn="l" rtl="0" fontAlgn="base">
              <a:spcBef>
                <a:spcPct val="20000"/>
              </a:spcBef>
              <a:spcAft>
                <a:spcPct val="0"/>
              </a:spcAft>
              <a:buClr>
                <a:schemeClr val="tx2"/>
              </a:buClr>
              <a:buFont typeface="Wingdings" panose="05000000000000000000" pitchFamily="2" charset="2"/>
              <a:buChar char="q"/>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1pPr>
            <a:lvl2pPr marL="952500" indent="-377825" algn="l" rtl="0" fontAlgn="base">
              <a:spcBef>
                <a:spcPct val="40000"/>
              </a:spcBef>
              <a:spcAft>
                <a:spcPct val="0"/>
              </a:spcAft>
              <a:buClr>
                <a:schemeClr val="folHlink"/>
              </a:buClr>
              <a:buFont typeface="Wingdings" panose="05000000000000000000" pitchFamily="2" charset="2"/>
              <a:buChar char="Ø"/>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2pPr>
            <a:lvl3pPr marL="1520825" indent="-377825" algn="l" rtl="0" fontAlgn="base">
              <a:spcBef>
                <a:spcPct val="40000"/>
              </a:spcBef>
              <a:spcAft>
                <a:spcPct val="0"/>
              </a:spcAft>
              <a:buClr>
                <a:schemeClr val="tx2"/>
              </a:buClr>
              <a:buFont typeface="Wingdings" panose="05000000000000000000" pitchFamily="2" charset="2"/>
              <a:buChar char="ü"/>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3pPr>
            <a:lvl4pPr marL="2003425" indent="-292100" algn="l" rtl="0" fontAlgn="base">
              <a:spcBef>
                <a:spcPct val="40000"/>
              </a:spcBef>
              <a:spcAft>
                <a:spcPct val="0"/>
              </a:spcAft>
              <a:buClr>
                <a:schemeClr val="tx1"/>
              </a:buClr>
              <a:buSzPct val="100000"/>
              <a:buFont typeface="Wingdings" panose="05000000000000000000" pitchFamily="2" charset="2"/>
              <a:buChar char="v"/>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4pPr>
            <a:lvl5pPr marL="2473325" indent="-279400" algn="l" rtl="0" fontAlgn="base">
              <a:spcBef>
                <a:spcPct val="40000"/>
              </a:spcBef>
              <a:spcAft>
                <a:spcPct val="0"/>
              </a:spcAft>
              <a:buClr>
                <a:schemeClr val="tx1"/>
              </a:buClr>
              <a:buSzPct val="100000"/>
              <a:buChar char="o"/>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175" marR="0" lvl="0" indent="-384175" algn="l" defTabSz="914400" rtl="0" eaLnBrk="1" fontAlgn="base" latinLnBrk="0" hangingPunct="1">
              <a:lnSpc>
                <a:spcPct val="100000"/>
              </a:lnSpc>
              <a:spcBef>
                <a:spcPct val="20000"/>
              </a:spcBef>
              <a:spcAft>
                <a:spcPct val="0"/>
              </a:spcAft>
              <a:buClr>
                <a:srgbClr val="00FFFF"/>
              </a:buClr>
              <a:buSzTx/>
              <a:buFont typeface="Wingdings" panose="05000000000000000000" pitchFamily="2" charset="2"/>
              <a:buChar char="q"/>
              <a:tabLst>
                <a:tab pos="1520825" algn="l"/>
              </a:tabLst>
              <a:defRPr/>
            </a:pPr>
            <a:r>
              <a:rPr kumimoji="1" lang="zh-CN" altLang="en-US" sz="2400" b="0" i="0" u="none" strike="noStrike" kern="1200" cap="none" spc="0" normalizeH="0" baseline="0" noProof="0" smtClean="0">
                <a:ln>
                  <a:noFill/>
                </a:ln>
                <a:effectLst/>
                <a:uLnTx/>
                <a:uFillTx/>
                <a:latin typeface="Times New Roman"/>
                <a:ea typeface="宋体"/>
                <a:cs typeface="+mn-cs"/>
              </a:rPr>
              <a:t>为了不出现既有与子节点又有或子节点的节点</a:t>
            </a:r>
            <a:r>
              <a:rPr kumimoji="1" lang="en-US" altLang="zh-CN" sz="2400" b="0" i="0" u="none" strike="noStrike" kern="1200" cap="none" spc="0" normalizeH="0" baseline="0" noProof="0" smtClean="0">
                <a:ln>
                  <a:noFill/>
                </a:ln>
                <a:effectLst/>
                <a:uLnTx/>
                <a:uFillTx/>
                <a:latin typeface="Times New Roman"/>
                <a:ea typeface="宋体"/>
                <a:cs typeface="+mn-cs"/>
              </a:rPr>
              <a:t>,</a:t>
            </a:r>
            <a:r>
              <a:rPr kumimoji="1" lang="zh-CN" altLang="en-US" sz="2400" b="0" i="0" u="none" strike="noStrike" kern="1200" cap="none" spc="0" normalizeH="0" baseline="0" noProof="0" smtClean="0">
                <a:ln>
                  <a:noFill/>
                </a:ln>
                <a:effectLst/>
                <a:uLnTx/>
                <a:uFillTx/>
                <a:latin typeface="Times New Roman"/>
                <a:ea typeface="宋体"/>
                <a:cs typeface="+mn-cs"/>
              </a:rPr>
              <a:t>使得状态图更规范</a:t>
            </a:r>
            <a:r>
              <a:rPr kumimoji="1" lang="en-US" altLang="zh-CN" sz="2400" b="0" i="0" u="none" strike="noStrike" kern="1200" cap="none" spc="0" normalizeH="0" baseline="0" noProof="0" smtClean="0">
                <a:ln>
                  <a:noFill/>
                </a:ln>
                <a:effectLst/>
                <a:uLnTx/>
                <a:uFillTx/>
                <a:latin typeface="Times New Roman"/>
                <a:ea typeface="宋体"/>
                <a:cs typeface="+mn-cs"/>
              </a:rPr>
              <a:t>,</a:t>
            </a:r>
            <a:r>
              <a:rPr kumimoji="1" lang="zh-CN" altLang="en-US" sz="2400" b="0" i="0" u="none" strike="noStrike" kern="1200" cap="none" spc="0" normalizeH="0" baseline="0" noProof="0" smtClean="0">
                <a:ln>
                  <a:noFill/>
                </a:ln>
                <a:effectLst/>
                <a:uLnTx/>
                <a:uFillTx/>
                <a:latin typeface="Times New Roman"/>
                <a:ea typeface="宋体"/>
                <a:cs typeface="+mn-cs"/>
              </a:rPr>
              <a:t>更容易被计算机所存储与处理</a:t>
            </a:r>
            <a:r>
              <a:rPr kumimoji="1" lang="en-US" altLang="zh-CN" sz="2400" b="0" i="0" u="none" strike="noStrike" kern="1200" cap="none" spc="0" normalizeH="0" baseline="0" noProof="0" smtClean="0">
                <a:ln>
                  <a:noFill/>
                </a:ln>
                <a:effectLst/>
                <a:uLnTx/>
                <a:uFillTx/>
                <a:latin typeface="Times New Roman"/>
                <a:ea typeface="宋体"/>
                <a:cs typeface="+mn-cs"/>
              </a:rPr>
              <a:t>,</a:t>
            </a:r>
            <a:r>
              <a:rPr kumimoji="1" lang="zh-CN" altLang="en-US" sz="2400" b="0" i="0" u="none" strike="noStrike" kern="1200" cap="none" spc="0" normalizeH="0" baseline="0" noProof="0" smtClean="0">
                <a:ln>
                  <a:noFill/>
                </a:ln>
                <a:effectLst/>
                <a:uLnTx/>
                <a:uFillTx/>
                <a:latin typeface="Times New Roman"/>
                <a:ea typeface="宋体"/>
                <a:cs typeface="+mn-cs"/>
              </a:rPr>
              <a:t>通常把某些附加节点引入此结构图</a:t>
            </a:r>
            <a:r>
              <a:rPr kumimoji="1" lang="en-US" altLang="zh-CN" sz="2400" b="0" i="0" u="none" strike="noStrike" kern="1200" cap="none" spc="0" normalizeH="0" baseline="0" noProof="0" smtClean="0">
                <a:ln>
                  <a:noFill/>
                </a:ln>
                <a:effectLst/>
                <a:uLnTx/>
                <a:uFillTx/>
                <a:latin typeface="Times New Roman"/>
                <a:ea typeface="宋体"/>
                <a:cs typeface="+mn-cs"/>
              </a:rPr>
              <a:t>.</a:t>
            </a:r>
          </a:p>
          <a:p>
            <a:pPr marL="952500" marR="0" lvl="1" indent="-377825" algn="l"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1200" cap="none" spc="0" normalizeH="0" baseline="0" noProof="0" smtClean="0">
                <a:ln>
                  <a:noFill/>
                </a:ln>
                <a:effectLst/>
                <a:uLnTx/>
                <a:uFillTx/>
                <a:latin typeface="Times New Roman"/>
                <a:ea typeface="宋体"/>
                <a:cs typeface="+mn-cs"/>
              </a:rPr>
              <a:t>这样便使含有一个以上子问题的每个集合能够聚集在它们各自的父节点之下.</a:t>
            </a:r>
            <a:endParaRPr kumimoji="1" lang="zh-CN" altLang="en-US" sz="2400" b="0" i="0" u="none" strike="noStrike" kern="1200" cap="none" spc="0" normalizeH="0" baseline="0" noProof="0" dirty="0" smtClean="0">
              <a:ln>
                <a:noFill/>
              </a:ln>
              <a:effectLst/>
              <a:uLnTx/>
              <a:uFillTx/>
              <a:latin typeface="Times New Roman"/>
              <a:ea typeface="宋体"/>
              <a:cs typeface="+mn-cs"/>
            </a:endParaRPr>
          </a:p>
        </p:txBody>
      </p:sp>
      <p:grpSp>
        <p:nvGrpSpPr>
          <p:cNvPr id="9" name="Group 20"/>
          <p:cNvGrpSpPr>
            <a:grpSpLocks/>
          </p:cNvGrpSpPr>
          <p:nvPr/>
        </p:nvGrpSpPr>
        <p:grpSpPr bwMode="auto">
          <a:xfrm>
            <a:off x="5076056" y="1988840"/>
            <a:ext cx="3830411" cy="3810000"/>
            <a:chOff x="2208" y="1824"/>
            <a:chExt cx="2252" cy="1872"/>
          </a:xfrm>
        </p:grpSpPr>
        <p:sp>
          <p:nvSpPr>
            <p:cNvPr id="10" name="Oval 21"/>
            <p:cNvSpPr>
              <a:spLocks noChangeArrowheads="1"/>
            </p:cNvSpPr>
            <p:nvPr/>
          </p:nvSpPr>
          <p:spPr bwMode="auto">
            <a:xfrm>
              <a:off x="4022" y="235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H</a:t>
              </a:r>
            </a:p>
          </p:txBody>
        </p:sp>
        <p:sp>
          <p:nvSpPr>
            <p:cNvPr id="11" name="Oval 22"/>
            <p:cNvSpPr>
              <a:spLocks noChangeArrowheads="1"/>
            </p:cNvSpPr>
            <p:nvPr/>
          </p:nvSpPr>
          <p:spPr bwMode="auto">
            <a:xfrm>
              <a:off x="3552"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M</a:t>
              </a:r>
            </a:p>
          </p:txBody>
        </p:sp>
        <p:sp>
          <p:nvSpPr>
            <p:cNvPr id="12" name="Oval 23"/>
            <p:cNvSpPr>
              <a:spLocks noChangeArrowheads="1"/>
            </p:cNvSpPr>
            <p:nvPr/>
          </p:nvSpPr>
          <p:spPr bwMode="auto">
            <a:xfrm>
              <a:off x="2208" y="313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B</a:t>
              </a:r>
            </a:p>
          </p:txBody>
        </p:sp>
        <p:sp>
          <p:nvSpPr>
            <p:cNvPr id="13" name="Oval 24"/>
            <p:cNvSpPr>
              <a:spLocks noChangeArrowheads="1"/>
            </p:cNvSpPr>
            <p:nvPr/>
          </p:nvSpPr>
          <p:spPr bwMode="auto">
            <a:xfrm>
              <a:off x="2780" y="307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C</a:t>
              </a:r>
            </a:p>
          </p:txBody>
        </p:sp>
        <p:sp>
          <p:nvSpPr>
            <p:cNvPr id="14" name="Oval 25"/>
            <p:cNvSpPr>
              <a:spLocks noChangeArrowheads="1"/>
            </p:cNvSpPr>
            <p:nvPr/>
          </p:nvSpPr>
          <p:spPr bwMode="auto">
            <a:xfrm>
              <a:off x="3148" y="339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D</a:t>
              </a:r>
            </a:p>
          </p:txBody>
        </p:sp>
        <p:sp>
          <p:nvSpPr>
            <p:cNvPr id="15" name="Oval 26"/>
            <p:cNvSpPr>
              <a:spLocks noChangeArrowheads="1"/>
            </p:cNvSpPr>
            <p:nvPr/>
          </p:nvSpPr>
          <p:spPr bwMode="auto">
            <a:xfrm>
              <a:off x="362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E</a:t>
              </a:r>
            </a:p>
          </p:txBody>
        </p:sp>
        <p:sp>
          <p:nvSpPr>
            <p:cNvPr id="16" name="Oval 27"/>
            <p:cNvSpPr>
              <a:spLocks noChangeArrowheads="1"/>
            </p:cNvSpPr>
            <p:nvPr/>
          </p:nvSpPr>
          <p:spPr bwMode="auto">
            <a:xfrm>
              <a:off x="4124"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F</a:t>
              </a:r>
            </a:p>
          </p:txBody>
        </p:sp>
        <p:sp>
          <p:nvSpPr>
            <p:cNvPr id="17" name="Line 29"/>
            <p:cNvSpPr>
              <a:spLocks noChangeShapeType="1"/>
            </p:cNvSpPr>
            <p:nvPr/>
          </p:nvSpPr>
          <p:spPr bwMode="auto">
            <a:xfrm flipH="1">
              <a:off x="3720" y="2121"/>
              <a:ext cx="68" cy="298"/>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30"/>
            <p:cNvSpPr>
              <a:spLocks noChangeShapeType="1"/>
            </p:cNvSpPr>
            <p:nvPr/>
          </p:nvSpPr>
          <p:spPr bwMode="auto">
            <a:xfrm>
              <a:off x="3820" y="2121"/>
              <a:ext cx="270" cy="267"/>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Line 31"/>
            <p:cNvSpPr>
              <a:spLocks noChangeShapeType="1"/>
            </p:cNvSpPr>
            <p:nvPr/>
          </p:nvSpPr>
          <p:spPr bwMode="auto">
            <a:xfrm flipH="1">
              <a:off x="3316" y="2091"/>
              <a:ext cx="438" cy="328"/>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Oval 32"/>
            <p:cNvSpPr>
              <a:spLocks noChangeArrowheads="1"/>
            </p:cNvSpPr>
            <p:nvPr/>
          </p:nvSpPr>
          <p:spPr bwMode="auto">
            <a:xfrm>
              <a:off x="3620" y="1824"/>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A</a:t>
              </a:r>
            </a:p>
          </p:txBody>
        </p:sp>
        <p:sp>
          <p:nvSpPr>
            <p:cNvPr id="21" name="Line 33"/>
            <p:cNvSpPr>
              <a:spLocks noChangeShapeType="1"/>
            </p:cNvSpPr>
            <p:nvPr/>
          </p:nvSpPr>
          <p:spPr bwMode="auto">
            <a:xfrm flipH="1">
              <a:off x="2410" y="2686"/>
              <a:ext cx="738" cy="41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 name="Line 34"/>
            <p:cNvSpPr>
              <a:spLocks noChangeShapeType="1"/>
            </p:cNvSpPr>
            <p:nvPr/>
          </p:nvSpPr>
          <p:spPr bwMode="auto">
            <a:xfrm flipH="1">
              <a:off x="2980" y="2686"/>
              <a:ext cx="236" cy="41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35"/>
            <p:cNvSpPr>
              <a:spLocks noChangeShapeType="1"/>
            </p:cNvSpPr>
            <p:nvPr/>
          </p:nvSpPr>
          <p:spPr bwMode="auto">
            <a:xfrm flipH="1">
              <a:off x="3350" y="2686"/>
              <a:ext cx="336"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 name="Oval 36"/>
            <p:cNvSpPr>
              <a:spLocks noChangeArrowheads="1"/>
            </p:cNvSpPr>
            <p:nvPr/>
          </p:nvSpPr>
          <p:spPr bwMode="auto">
            <a:xfrm>
              <a:off x="3048"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N</a:t>
              </a:r>
            </a:p>
          </p:txBody>
        </p:sp>
        <p:sp>
          <p:nvSpPr>
            <p:cNvPr id="25" name="Line 37"/>
            <p:cNvSpPr>
              <a:spLocks noChangeShapeType="1"/>
            </p:cNvSpPr>
            <p:nvPr/>
          </p:nvSpPr>
          <p:spPr bwMode="auto">
            <a:xfrm flipH="1">
              <a:off x="3720" y="2686"/>
              <a:ext cx="0"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38"/>
            <p:cNvSpPr>
              <a:spLocks noChangeShapeType="1"/>
            </p:cNvSpPr>
            <p:nvPr/>
          </p:nvSpPr>
          <p:spPr bwMode="auto">
            <a:xfrm>
              <a:off x="3754" y="2686"/>
              <a:ext cx="504"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7" name="Freeform 40"/>
            <p:cNvSpPr>
              <a:spLocks/>
            </p:cNvSpPr>
            <p:nvPr/>
          </p:nvSpPr>
          <p:spPr bwMode="auto">
            <a:xfrm>
              <a:off x="2980" y="2775"/>
              <a:ext cx="168" cy="57"/>
            </a:xfrm>
            <a:custGeom>
              <a:avLst/>
              <a:gdLst>
                <a:gd name="T0" fmla="*/ 0 w 528"/>
                <a:gd name="T1" fmla="*/ 0 h 140"/>
                <a:gd name="T2" fmla="*/ 144 w 528"/>
                <a:gd name="T3" fmla="*/ 107 h 140"/>
                <a:gd name="T4" fmla="*/ 266 w 528"/>
                <a:gd name="T5" fmla="*/ 140 h 140"/>
                <a:gd name="T6" fmla="*/ 388 w 528"/>
                <a:gd name="T7" fmla="*/ 118 h 140"/>
                <a:gd name="T8" fmla="*/ 528 w 528"/>
                <a:gd name="T9" fmla="*/ 48 h 140"/>
              </a:gdLst>
              <a:ahLst/>
              <a:cxnLst>
                <a:cxn ang="0">
                  <a:pos x="T0" y="T1"/>
                </a:cxn>
                <a:cxn ang="0">
                  <a:pos x="T2" y="T3"/>
                </a:cxn>
                <a:cxn ang="0">
                  <a:pos x="T4" y="T5"/>
                </a:cxn>
                <a:cxn ang="0">
                  <a:pos x="T6" y="T7"/>
                </a:cxn>
                <a:cxn ang="0">
                  <a:pos x="T8" y="T9"/>
                </a:cxn>
              </a:cxnLst>
              <a:rect l="0" t="0" r="r" b="b"/>
              <a:pathLst>
                <a:path w="528" h="140">
                  <a:moveTo>
                    <a:pt x="0" y="0"/>
                  </a:moveTo>
                  <a:lnTo>
                    <a:pt x="144" y="107"/>
                  </a:lnTo>
                  <a:lnTo>
                    <a:pt x="266" y="140"/>
                  </a:lnTo>
                  <a:lnTo>
                    <a:pt x="388" y="118"/>
                  </a:lnTo>
                  <a:lnTo>
                    <a:pt x="528" y="48"/>
                  </a:ln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41"/>
            <p:cNvSpPr>
              <a:spLocks/>
            </p:cNvSpPr>
            <p:nvPr/>
          </p:nvSpPr>
          <p:spPr bwMode="auto">
            <a:xfrm>
              <a:off x="3648" y="2832"/>
              <a:ext cx="192" cy="48"/>
            </a:xfrm>
            <a:custGeom>
              <a:avLst/>
              <a:gdLst>
                <a:gd name="T0" fmla="*/ 0 w 192"/>
                <a:gd name="T1" fmla="*/ 0 h 48"/>
                <a:gd name="T2" fmla="*/ 96 w 192"/>
                <a:gd name="T3" fmla="*/ 48 h 48"/>
                <a:gd name="T4" fmla="*/ 192 w 192"/>
                <a:gd name="T5" fmla="*/ 0 h 48"/>
              </a:gdLst>
              <a:ahLst/>
              <a:cxnLst>
                <a:cxn ang="0">
                  <a:pos x="T0" y="T1"/>
                </a:cxn>
                <a:cxn ang="0">
                  <a:pos x="T2" y="T3"/>
                </a:cxn>
                <a:cxn ang="0">
                  <a:pos x="T4" y="T5"/>
                </a:cxn>
              </a:cxnLst>
              <a:rect l="0" t="0" r="r" b="b"/>
              <a:pathLst>
                <a:path w="192" h="48">
                  <a:moveTo>
                    <a:pt x="0" y="0"/>
                  </a:moveTo>
                  <a:cubicBezTo>
                    <a:pt x="32" y="24"/>
                    <a:pt x="64" y="48"/>
                    <a:pt x="96" y="48"/>
                  </a:cubicBezTo>
                  <a:cubicBezTo>
                    <a:pt x="128" y="48"/>
                    <a:pt x="160" y="24"/>
                    <a:pt x="192" y="0"/>
                  </a:cubicBezTo>
                </a:path>
              </a:pathLst>
            </a:custGeom>
            <a:noFill/>
            <a:ln w="88900">
              <a:solidFill>
                <a:srgbClr val="FFFF99"/>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29" name="AutoShape 46"/>
          <p:cNvSpPr>
            <a:spLocks noChangeArrowheads="1"/>
          </p:cNvSpPr>
          <p:nvPr/>
        </p:nvSpPr>
        <p:spPr bwMode="auto">
          <a:xfrm>
            <a:off x="6560595" y="1165007"/>
            <a:ext cx="1371600" cy="1066800"/>
          </a:xfrm>
          <a:custGeom>
            <a:avLst/>
            <a:gdLst>
              <a:gd name="G0" fmla="+- -1730463 0 0"/>
              <a:gd name="G1" fmla="+- -11796480 0 0"/>
              <a:gd name="G2" fmla="+- -1730463 0 -11796480"/>
              <a:gd name="G3" fmla="+- 10800 0 0"/>
              <a:gd name="G4" fmla="+- 0 0 -1730463"/>
              <a:gd name="T0" fmla="*/ 360 256 1"/>
              <a:gd name="T1" fmla="*/ 0 256 1"/>
              <a:gd name="G5" fmla="+- G2 T0 T1"/>
              <a:gd name="G6" fmla="?: G2 G2 G5"/>
              <a:gd name="G7" fmla="+- 0 0 G6"/>
              <a:gd name="G8" fmla="+- 5275 0 0"/>
              <a:gd name="G9" fmla="+- 0 0 -11796480"/>
              <a:gd name="G10" fmla="+- 5275 0 2700"/>
              <a:gd name="G11" fmla="cos G10 -1730463"/>
              <a:gd name="G12" fmla="sin G10 -1730463"/>
              <a:gd name="G13" fmla="cos 13500 -1730463"/>
              <a:gd name="G14" fmla="sin 13500 -1730463"/>
              <a:gd name="G15" fmla="+- G11 10800 0"/>
              <a:gd name="G16" fmla="+- G12 10800 0"/>
              <a:gd name="G17" fmla="+- G13 10800 0"/>
              <a:gd name="G18" fmla="+- G14 10800 0"/>
              <a:gd name="G19" fmla="*/ 5275 1 2"/>
              <a:gd name="G20" fmla="+- G19 5400 0"/>
              <a:gd name="G21" fmla="cos G20 -1730463"/>
              <a:gd name="G22" fmla="sin G20 -1730463"/>
              <a:gd name="G23" fmla="+- G21 10800 0"/>
              <a:gd name="G24" fmla="+- G12 G23 G22"/>
              <a:gd name="G25" fmla="+- G22 G23 G11"/>
              <a:gd name="G26" fmla="cos 10800 -1730463"/>
              <a:gd name="G27" fmla="sin 10800 -1730463"/>
              <a:gd name="G28" fmla="cos 5275 -1730463"/>
              <a:gd name="G29" fmla="sin 5275 -1730463"/>
              <a:gd name="G30" fmla="+- G26 10800 0"/>
              <a:gd name="G31" fmla="+- G27 10800 0"/>
              <a:gd name="G32" fmla="+- G28 10800 0"/>
              <a:gd name="G33" fmla="+- G29 10800 0"/>
              <a:gd name="G34" fmla="+- G19 5400 0"/>
              <a:gd name="G35" fmla="cos G34 -11796480"/>
              <a:gd name="G36" fmla="sin G34 -11796480"/>
              <a:gd name="G37" fmla="+/ -11796480 -1730463 2"/>
              <a:gd name="T2" fmla="*/ 180 256 1"/>
              <a:gd name="T3" fmla="*/ 0 256 1"/>
              <a:gd name="G38" fmla="+- G37 T2 T3"/>
              <a:gd name="G39" fmla="?: G2 G37 G38"/>
              <a:gd name="G40" fmla="cos 10800 G39"/>
              <a:gd name="G41" fmla="sin 10800 G39"/>
              <a:gd name="G42" fmla="cos 5275 G39"/>
              <a:gd name="G43" fmla="sin 5275 G39"/>
              <a:gd name="G44" fmla="+- G40 10800 0"/>
              <a:gd name="G45" fmla="+- G41 10800 0"/>
              <a:gd name="G46" fmla="+- G42 10800 0"/>
              <a:gd name="G47" fmla="+- G43 10800 0"/>
              <a:gd name="G48" fmla="+- G35 10800 0"/>
              <a:gd name="G49" fmla="+- G36 10800 0"/>
              <a:gd name="T4" fmla="*/ 8333 w 21600"/>
              <a:gd name="T5" fmla="*/ 285 h 21600"/>
              <a:gd name="T6" fmla="*/ 2762 w 21600"/>
              <a:gd name="T7" fmla="*/ 10799 h 21600"/>
              <a:gd name="T8" fmla="*/ 9595 w 21600"/>
              <a:gd name="T9" fmla="*/ 5664 h 21600"/>
              <a:gd name="T10" fmla="*/ 22891 w 21600"/>
              <a:gd name="T11" fmla="*/ 4796 h 21600"/>
              <a:gd name="T12" fmla="*/ 20428 w 21600"/>
              <a:gd name="T13" fmla="*/ 12118 h 21600"/>
              <a:gd name="T14" fmla="*/ 13106 w 21600"/>
              <a:gd name="T15" fmla="*/ 96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524" y="8454"/>
                </a:moveTo>
                <a:cubicBezTo>
                  <a:pt x="14633" y="6659"/>
                  <a:pt x="12803" y="5525"/>
                  <a:pt x="10800" y="5525"/>
                </a:cubicBezTo>
                <a:cubicBezTo>
                  <a:pt x="7886" y="5525"/>
                  <a:pt x="5525" y="7886"/>
                  <a:pt x="5525" y="10800"/>
                </a:cubicBezTo>
                <a:lnTo>
                  <a:pt x="0" y="10799"/>
                </a:lnTo>
                <a:cubicBezTo>
                  <a:pt x="0" y="4835"/>
                  <a:pt x="4835" y="0"/>
                  <a:pt x="10800" y="0"/>
                </a:cubicBezTo>
                <a:cubicBezTo>
                  <a:pt x="14901" y="0"/>
                  <a:pt x="18649" y="2323"/>
                  <a:pt x="20473" y="5997"/>
                </a:cubicBezTo>
                <a:lnTo>
                  <a:pt x="22891" y="4796"/>
                </a:lnTo>
                <a:lnTo>
                  <a:pt x="20428" y="12118"/>
                </a:lnTo>
                <a:lnTo>
                  <a:pt x="13106" y="9654"/>
                </a:lnTo>
                <a:lnTo>
                  <a:pt x="15524" y="8454"/>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矩形 29"/>
          <p:cNvSpPr/>
          <p:nvPr/>
        </p:nvSpPr>
        <p:spPr>
          <a:xfrm>
            <a:off x="6018731" y="183759"/>
            <a:ext cx="2323631" cy="707886"/>
          </a:xfrm>
          <a:prstGeom prst="rect">
            <a:avLst/>
          </a:prstGeom>
        </p:spPr>
        <p:txBody>
          <a:bodyPr wrap="square">
            <a:spAutoFit/>
          </a:bodyPr>
          <a:lstStyle/>
          <a:p>
            <a:r>
              <a:rPr lang="zh-CN" altLang="en-US" sz="2000" b="1" dirty="0"/>
              <a:t>增加附加节点后的规范化与或图</a:t>
            </a:r>
            <a:r>
              <a:rPr lang="zh-CN" altLang="en-US" sz="2000" b="1" dirty="0" smtClean="0"/>
              <a:t>表示：</a:t>
            </a:r>
            <a:endParaRPr lang="zh-CN" altLang="en-US" sz="2000" b="1" dirty="0"/>
          </a:p>
        </p:txBody>
      </p:sp>
      <p:sp>
        <p:nvSpPr>
          <p:cNvPr id="32" name="Rectangle 8"/>
          <p:cNvSpPr>
            <a:spLocks noChangeArrowheads="1"/>
          </p:cNvSpPr>
          <p:nvPr/>
        </p:nvSpPr>
        <p:spPr bwMode="auto">
          <a:xfrm>
            <a:off x="256442" y="4135628"/>
            <a:ext cx="4722359"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4175" indent="-384175" algn="l">
              <a:spcBef>
                <a:spcPct val="0"/>
              </a:spcBef>
              <a:tabLst>
                <a:tab pos="1520825" algn="l"/>
              </a:tabLst>
              <a:defRPr kumimoji="1" sz="2400">
                <a:solidFill>
                  <a:schemeClr val="tx1"/>
                </a:solidFill>
                <a:latin typeface="Times New Roman" panose="02020603050405020304" pitchFamily="18" charset="0"/>
                <a:ea typeface="宋体" panose="02010600030101010101" pitchFamily="2" charset="-122"/>
              </a:defRPr>
            </a:lvl1pPr>
            <a:lvl2pPr marL="952500" indent="-377825" algn="l">
              <a:spcBef>
                <a:spcPct val="0"/>
              </a:spcBef>
              <a:tabLst>
                <a:tab pos="1520825" algn="l"/>
              </a:tabLst>
              <a:defRPr kumimoji="1" sz="2400">
                <a:solidFill>
                  <a:schemeClr val="tx1"/>
                </a:solidFill>
                <a:latin typeface="Times New Roman" panose="02020603050405020304" pitchFamily="18" charset="0"/>
                <a:ea typeface="宋体" panose="02010600030101010101" pitchFamily="2" charset="-122"/>
              </a:defRPr>
            </a:lvl2pPr>
            <a:lvl3pPr marL="1528763" indent="-385763" algn="l">
              <a:spcBef>
                <a:spcPct val="0"/>
              </a:spcBef>
              <a:tabLst>
                <a:tab pos="1520825" algn="l"/>
              </a:tabLst>
              <a:defRPr kumimoji="1" sz="2400">
                <a:solidFill>
                  <a:schemeClr val="tx1"/>
                </a:solidFill>
                <a:latin typeface="Times New Roman" panose="02020603050405020304" pitchFamily="18" charset="0"/>
                <a:ea typeface="宋体" panose="02010600030101010101" pitchFamily="2" charset="-122"/>
              </a:defRPr>
            </a:lvl3pPr>
            <a:lvl4pPr marL="2776538" indent="-533400" algn="l">
              <a:spcBef>
                <a:spcPct val="0"/>
              </a:spcBef>
              <a:tabLst>
                <a:tab pos="1520825" algn="l"/>
              </a:tabLst>
              <a:defRPr kumimoji="1" sz="2400">
                <a:solidFill>
                  <a:schemeClr val="tx1"/>
                </a:solidFill>
                <a:latin typeface="Times New Roman" panose="02020603050405020304" pitchFamily="18" charset="0"/>
                <a:ea typeface="宋体" panose="02010600030101010101" pitchFamily="2" charset="-122"/>
              </a:defRPr>
            </a:lvl4pPr>
            <a:lvl5pPr marL="3500438" indent="-533400" algn="l">
              <a:spcBef>
                <a:spcPct val="0"/>
              </a:spcBef>
              <a:tabLst>
                <a:tab pos="1520825" algn="l"/>
              </a:tabLst>
              <a:defRPr kumimoji="1" sz="2400">
                <a:solidFill>
                  <a:schemeClr val="tx1"/>
                </a:solidFill>
                <a:latin typeface="Times New Roman" panose="02020603050405020304" pitchFamily="18" charset="0"/>
                <a:ea typeface="宋体" panose="02010600030101010101" pitchFamily="2" charset="-122"/>
              </a:defRPr>
            </a:lvl5pPr>
            <a:lvl6pPr marL="3957638" indent="-533400" fontAlgn="base">
              <a:spcBef>
                <a:spcPct val="0"/>
              </a:spcBef>
              <a:spcAft>
                <a:spcPct val="0"/>
              </a:spcAft>
              <a:tabLst>
                <a:tab pos="1520825" algn="l"/>
              </a:tabLst>
              <a:defRPr kumimoji="1" sz="2400">
                <a:solidFill>
                  <a:schemeClr val="tx1"/>
                </a:solidFill>
                <a:latin typeface="Times New Roman" panose="02020603050405020304" pitchFamily="18" charset="0"/>
                <a:ea typeface="宋体" panose="02010600030101010101" pitchFamily="2" charset="-122"/>
              </a:defRPr>
            </a:lvl6pPr>
            <a:lvl7pPr marL="4414838" indent="-533400" fontAlgn="base">
              <a:spcBef>
                <a:spcPct val="0"/>
              </a:spcBef>
              <a:spcAft>
                <a:spcPct val="0"/>
              </a:spcAft>
              <a:tabLst>
                <a:tab pos="1520825" algn="l"/>
              </a:tabLst>
              <a:defRPr kumimoji="1" sz="2400">
                <a:solidFill>
                  <a:schemeClr val="tx1"/>
                </a:solidFill>
                <a:latin typeface="Times New Roman" panose="02020603050405020304" pitchFamily="18" charset="0"/>
                <a:ea typeface="宋体" panose="02010600030101010101" pitchFamily="2" charset="-122"/>
              </a:defRPr>
            </a:lvl7pPr>
            <a:lvl8pPr marL="4872038" indent="-533400" fontAlgn="base">
              <a:spcBef>
                <a:spcPct val="0"/>
              </a:spcBef>
              <a:spcAft>
                <a:spcPct val="0"/>
              </a:spcAft>
              <a:tabLst>
                <a:tab pos="1520825" algn="l"/>
              </a:tabLst>
              <a:defRPr kumimoji="1" sz="2400">
                <a:solidFill>
                  <a:schemeClr val="tx1"/>
                </a:solidFill>
                <a:latin typeface="Times New Roman" panose="02020603050405020304" pitchFamily="18" charset="0"/>
                <a:ea typeface="宋体" panose="02010600030101010101" pitchFamily="2" charset="-122"/>
              </a:defRPr>
            </a:lvl8pPr>
            <a:lvl9pPr marL="5329238" indent="-533400" fontAlgn="base">
              <a:spcBef>
                <a:spcPct val="0"/>
              </a:spcBef>
              <a:spcAft>
                <a:spcPct val="0"/>
              </a:spcAft>
              <a:tabLst>
                <a:tab pos="1520825" algn="l"/>
              </a:tabLst>
              <a:defRPr kumimoji="1" sz="2400">
                <a:solidFill>
                  <a:schemeClr val="tx1"/>
                </a:solidFill>
                <a:latin typeface="Times New Roman" panose="02020603050405020304" pitchFamily="18" charset="0"/>
                <a:ea typeface="宋体" panose="02010600030101010101" pitchFamily="2" charset="-122"/>
              </a:defRPr>
            </a:lvl9pPr>
          </a:lstStyle>
          <a:p>
            <a:pPr marL="952500" marR="0" lvl="1" indent="-377825" algn="just" defTabSz="91440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其中</a:t>
            </a:r>
            <a:r>
              <a:rPr kumimoji="1" lang="en-US" altLang="zh-CN"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a:t>
            </a:r>
            <a:r>
              <a:rPr kumimoji="1" lang="zh-CN" altLang="en-US"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标记为</a:t>
            </a:r>
            <a:r>
              <a:rPr kumimoji="1" lang="en-US" altLang="zh-CN"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N</a:t>
            </a:r>
            <a:r>
              <a:rPr kumimoji="1" lang="zh-CN" altLang="en-US"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和</a:t>
            </a:r>
            <a:r>
              <a:rPr kumimoji="1" lang="en-US" altLang="zh-CN"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M</a:t>
            </a:r>
            <a:r>
              <a:rPr kumimoji="1" lang="zh-CN" altLang="en-US"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的附加节点分别作为集合{</a:t>
            </a:r>
            <a:r>
              <a:rPr kumimoji="1" lang="en-US" altLang="zh-CN"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B,C}</a:t>
            </a:r>
            <a:r>
              <a:rPr kumimoji="1" lang="zh-CN" altLang="en-US"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和{</a:t>
            </a:r>
            <a:r>
              <a:rPr kumimoji="1" lang="en-US" altLang="zh-CN"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D,E,F}</a:t>
            </a:r>
            <a:r>
              <a:rPr kumimoji="1" lang="zh-CN" altLang="en-US"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的唯一父节点</a:t>
            </a:r>
            <a:r>
              <a:rPr kumimoji="1" lang="en-US" altLang="zh-CN"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a:t>
            </a:r>
            <a:r>
              <a:rPr kumimoji="1" lang="zh-CN" altLang="en-US" sz="24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具有辅助问题描述的作用.</a:t>
            </a:r>
          </a:p>
        </p:txBody>
      </p:sp>
    </p:spTree>
    <p:extLst>
      <p:ext uri="{BB962C8B-B14F-4D97-AF65-F5344CB8AC3E}">
        <p14:creationId xmlns:p14="http://schemas.microsoft.com/office/powerpoint/2010/main" val="214419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2">
                                            <p:txEl>
                                              <p:pRg st="0" end="0"/>
                                            </p:txEl>
                                          </p:spTgt>
                                        </p:tgtEl>
                                        <p:attrNameLst>
                                          <p:attrName>style.visibility</p:attrName>
                                        </p:attrNameLst>
                                      </p:cBhvr>
                                      <p:to>
                                        <p:strVal val="visible"/>
                                      </p:to>
                                    </p:set>
                                    <p:anim calcmode="lin" valueType="num">
                                      <p:cBhvr additive="base">
                                        <p:cTn id="36"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autoUpdateAnimBg="0"/>
      <p:bldP spid="29" grpId="0" animBg="1"/>
      <p:bldP spid="30" grpId="0"/>
      <p:bldP spid="32" grpId="0" build="p" bldLvl="5"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341808"/>
            <a:ext cx="7010400" cy="4083050"/>
          </a:xfrm>
          <a:prstGeom prst="rect">
            <a:avLst/>
          </a:prstGeom>
          <a:noFill/>
          <a:extLst>
            <a:ext uri="{909E8E84-426E-40DD-AFC4-6F175D3DCCD1}">
              <a14:hiddenFill xmlns:a14="http://schemas.microsoft.com/office/drawing/2010/main">
                <a:solidFill>
                  <a:srgbClr val="FFFFFF"/>
                </a:solidFill>
              </a14:hiddenFill>
            </a:ext>
          </a:extLst>
        </p:spPr>
      </p:pic>
      <p:sp>
        <p:nvSpPr>
          <p:cNvPr id="363526" name="AutoShape 6"/>
          <p:cNvSpPr>
            <a:spLocks/>
          </p:cNvSpPr>
          <p:nvPr/>
        </p:nvSpPr>
        <p:spPr bwMode="auto">
          <a:xfrm>
            <a:off x="7600254" y="1522658"/>
            <a:ext cx="1676400" cy="1638300"/>
          </a:xfrm>
          <a:prstGeom prst="accentCallout1">
            <a:avLst>
              <a:gd name="adj1" fmla="val 6977"/>
              <a:gd name="adj2" fmla="val -4546"/>
              <a:gd name="adj3" fmla="val 48838"/>
              <a:gd name="adj4" fmla="val -44981"/>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solidFill>
                  <a:srgbClr val="FF0000"/>
                </a:solidFill>
                <a:latin typeface="隶书" panose="02010509060101010101" pitchFamily="49" charset="-122"/>
                <a:ea typeface="隶书" panose="02010509060101010101" pitchFamily="49" charset="-122"/>
              </a:rPr>
              <a:t>起始节点对应于原始问题描述</a:t>
            </a:r>
          </a:p>
        </p:txBody>
      </p:sp>
      <p:sp>
        <p:nvSpPr>
          <p:cNvPr id="363527" name="AutoShape 7"/>
          <p:cNvSpPr>
            <a:spLocks/>
          </p:cNvSpPr>
          <p:nvPr/>
        </p:nvSpPr>
        <p:spPr bwMode="auto">
          <a:xfrm>
            <a:off x="3931937" y="6034839"/>
            <a:ext cx="4953000" cy="533400"/>
          </a:xfrm>
          <a:prstGeom prst="accentCallout1">
            <a:avLst>
              <a:gd name="adj1" fmla="val 21431"/>
              <a:gd name="adj2" fmla="val -1537"/>
              <a:gd name="adj3" fmla="val -8333"/>
              <a:gd name="adj4" fmla="val -19389"/>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solidFill>
                  <a:srgbClr val="FF0000"/>
                </a:solidFill>
                <a:latin typeface="隶书" panose="02010509060101010101" pitchFamily="49" charset="-122"/>
                <a:ea typeface="隶书" panose="02010509060101010101" pitchFamily="49" charset="-122"/>
              </a:rPr>
              <a:t>终叶节点对应</a:t>
            </a:r>
            <a:r>
              <a:rPr lang="zh-CN" altLang="en-US" sz="2400" b="1" dirty="0" smtClean="0">
                <a:solidFill>
                  <a:srgbClr val="FF0000"/>
                </a:solidFill>
                <a:latin typeface="隶书" panose="02010509060101010101" pitchFamily="49" charset="-122"/>
                <a:ea typeface="隶书" panose="02010509060101010101" pitchFamily="49" charset="-122"/>
              </a:rPr>
              <a:t>于原问题的本原问题</a:t>
            </a:r>
            <a:endParaRPr lang="zh-CN" altLang="en-US" sz="2400" b="1" dirty="0">
              <a:solidFill>
                <a:srgbClr val="FF0000"/>
              </a:solidFill>
              <a:latin typeface="隶书" panose="02010509060101010101" pitchFamily="49" charset="-122"/>
              <a:ea typeface="隶书" panose="02010509060101010101" pitchFamily="49" charset="-122"/>
            </a:endParaRPr>
          </a:p>
        </p:txBody>
      </p:sp>
      <p:sp>
        <p:nvSpPr>
          <p:cNvPr id="8" name="Rectangle 3"/>
          <p:cNvSpPr txBox="1">
            <a:spLocks noChangeArrowheads="1"/>
          </p:cNvSpPr>
          <p:nvPr/>
        </p:nvSpPr>
        <p:spPr bwMode="auto">
          <a:xfrm>
            <a:off x="-425152" y="836712"/>
            <a:ext cx="7013376" cy="18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84175" indent="-384175" algn="l" rtl="0" fontAlgn="base">
              <a:spcBef>
                <a:spcPct val="20000"/>
              </a:spcBef>
              <a:spcAft>
                <a:spcPct val="0"/>
              </a:spcAft>
              <a:buClr>
                <a:schemeClr val="tx2"/>
              </a:buClr>
              <a:buFont typeface="Wingdings" panose="05000000000000000000" pitchFamily="2" charset="2"/>
              <a:buChar char="q"/>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1pPr>
            <a:lvl2pPr marL="952500" indent="-377825" algn="l" rtl="0" fontAlgn="base">
              <a:spcBef>
                <a:spcPct val="40000"/>
              </a:spcBef>
              <a:spcAft>
                <a:spcPct val="0"/>
              </a:spcAft>
              <a:buClr>
                <a:schemeClr val="folHlink"/>
              </a:buClr>
              <a:buFont typeface="Wingdings" panose="05000000000000000000" pitchFamily="2" charset="2"/>
              <a:buChar char="Ø"/>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2pPr>
            <a:lvl3pPr marL="1520825" indent="-377825" algn="l" rtl="0" fontAlgn="base">
              <a:spcBef>
                <a:spcPct val="40000"/>
              </a:spcBef>
              <a:spcAft>
                <a:spcPct val="0"/>
              </a:spcAft>
              <a:buClr>
                <a:schemeClr val="tx2"/>
              </a:buClr>
              <a:buFont typeface="Wingdings" panose="05000000000000000000" pitchFamily="2" charset="2"/>
              <a:buChar char="ü"/>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3pPr>
            <a:lvl4pPr marL="2003425" indent="-292100" algn="l" rtl="0" fontAlgn="base">
              <a:spcBef>
                <a:spcPct val="40000"/>
              </a:spcBef>
              <a:spcAft>
                <a:spcPct val="0"/>
              </a:spcAft>
              <a:buClr>
                <a:schemeClr val="tx1"/>
              </a:buClr>
              <a:buSzPct val="100000"/>
              <a:buFont typeface="Wingdings" panose="05000000000000000000" pitchFamily="2" charset="2"/>
              <a:buChar char="v"/>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4pPr>
            <a:lvl5pPr marL="2473325" indent="-279400" algn="l" rtl="0" fontAlgn="base">
              <a:spcBef>
                <a:spcPct val="40000"/>
              </a:spcBef>
              <a:spcAft>
                <a:spcPct val="0"/>
              </a:spcAft>
              <a:buClr>
                <a:schemeClr val="tx1"/>
              </a:buClr>
              <a:buSzPct val="100000"/>
              <a:buChar char="o"/>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0" marR="0" lvl="1" indent="-377825" algn="just"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000" b="0" i="0" u="none" strike="noStrike" kern="1200" cap="none" spc="0" normalizeH="0" baseline="0" noProof="0" dirty="0" smtClean="0">
                <a:ln>
                  <a:noFill/>
                </a:ln>
                <a:effectLst/>
                <a:uLnTx/>
                <a:uFillTx/>
                <a:latin typeface="Times New Roman"/>
                <a:ea typeface="宋体"/>
                <a:cs typeface="+mn-cs"/>
              </a:rPr>
              <a:t>问题</a:t>
            </a:r>
            <a:r>
              <a:rPr kumimoji="1" lang="en-US" altLang="zh-CN" sz="2000" b="0" i="0" u="none" strike="noStrike" kern="1200" cap="none" spc="0" normalizeH="0" baseline="0" noProof="0" dirty="0" smtClean="0">
                <a:ln>
                  <a:noFill/>
                </a:ln>
                <a:effectLst/>
                <a:uLnTx/>
                <a:uFillTx/>
                <a:latin typeface="Times New Roman"/>
                <a:ea typeface="宋体"/>
                <a:cs typeface="+mn-cs"/>
              </a:rPr>
              <a:t>A</a:t>
            </a:r>
            <a:r>
              <a:rPr kumimoji="1" lang="zh-CN" altLang="en-US" sz="2000" b="0" i="0" u="none" strike="noStrike" kern="1200" cap="none" spc="0" normalizeH="0" baseline="0" noProof="0" dirty="0" smtClean="0">
                <a:ln>
                  <a:noFill/>
                </a:ln>
                <a:effectLst/>
                <a:uLnTx/>
                <a:uFillTx/>
                <a:latin typeface="Times New Roman"/>
                <a:ea typeface="宋体"/>
                <a:cs typeface="+mn-cs"/>
              </a:rPr>
              <a:t>被归约为单一替换子问题</a:t>
            </a:r>
            <a:r>
              <a:rPr kumimoji="1" lang="en-US" altLang="zh-CN" sz="2000" b="0" i="0" u="none" strike="noStrike" kern="1200" cap="none" spc="0" normalizeH="0" baseline="0" noProof="0" dirty="0" smtClean="0">
                <a:ln>
                  <a:noFill/>
                </a:ln>
                <a:effectLst/>
                <a:uLnTx/>
                <a:uFillTx/>
                <a:latin typeface="Times New Roman"/>
                <a:ea typeface="宋体"/>
                <a:cs typeface="+mn-cs"/>
              </a:rPr>
              <a:t>N、M</a:t>
            </a:r>
            <a:r>
              <a:rPr kumimoji="1" lang="zh-CN" altLang="en-US" sz="2000" b="0" i="0" u="none" strike="noStrike" kern="1200" cap="none" spc="0" normalizeH="0" baseline="0" noProof="0" dirty="0" smtClean="0">
                <a:ln>
                  <a:noFill/>
                </a:ln>
                <a:effectLst/>
                <a:uLnTx/>
                <a:uFillTx/>
                <a:latin typeface="Times New Roman"/>
                <a:ea typeface="宋体"/>
                <a:cs typeface="+mn-cs"/>
              </a:rPr>
              <a:t>和</a:t>
            </a:r>
            <a:r>
              <a:rPr kumimoji="1" lang="en-US" altLang="zh-CN" sz="2000" b="0" i="0" u="none" strike="noStrike" kern="1200" cap="none" spc="0" normalizeH="0" baseline="0" noProof="0" dirty="0" smtClean="0">
                <a:ln>
                  <a:noFill/>
                </a:ln>
                <a:effectLst/>
                <a:uLnTx/>
                <a:uFillTx/>
                <a:latin typeface="Times New Roman"/>
                <a:ea typeface="宋体"/>
                <a:cs typeface="+mn-cs"/>
              </a:rPr>
              <a:t>H.</a:t>
            </a:r>
            <a:r>
              <a:rPr kumimoji="1" lang="zh-CN" altLang="en-US" sz="2000" b="0" i="0" u="none" strike="noStrike" kern="1200" cap="none" spc="0" normalizeH="0" baseline="0" noProof="0" dirty="0" smtClean="0">
                <a:ln>
                  <a:noFill/>
                </a:ln>
                <a:effectLst/>
                <a:uLnTx/>
                <a:uFillTx/>
                <a:latin typeface="Times New Roman"/>
                <a:ea typeface="宋体"/>
                <a:cs typeface="+mn-cs"/>
              </a:rPr>
              <a:t>因此</a:t>
            </a:r>
            <a:r>
              <a:rPr kumimoji="1" lang="en-US" altLang="zh-CN" sz="2000" b="0" i="0" u="none" strike="noStrike" kern="1200" cap="none" spc="0" normalizeH="0" baseline="0" noProof="0" dirty="0" smtClean="0">
                <a:ln>
                  <a:noFill/>
                </a:ln>
                <a:effectLst/>
                <a:uLnTx/>
                <a:uFillTx/>
                <a:latin typeface="Times New Roman"/>
                <a:ea typeface="宋体"/>
                <a:cs typeface="+mn-cs"/>
              </a:rPr>
              <a:t>,</a:t>
            </a:r>
            <a:r>
              <a:rPr kumimoji="1" lang="zh-CN" altLang="en-US" sz="2000" b="0" i="0" u="none" strike="noStrike" kern="1200" cap="none" spc="0" normalizeH="0" baseline="0" noProof="0" dirty="0" smtClean="0">
                <a:ln>
                  <a:noFill/>
                </a:ln>
                <a:effectLst/>
                <a:uLnTx/>
                <a:uFillTx/>
                <a:latin typeface="Times New Roman"/>
                <a:ea typeface="宋体"/>
                <a:cs typeface="+mn-cs"/>
              </a:rPr>
              <a:t>把节点</a:t>
            </a:r>
            <a:r>
              <a:rPr kumimoji="1" lang="en-US" altLang="zh-CN" sz="2000" b="0" i="0" u="none" strike="noStrike" kern="1200" cap="none" spc="0" normalizeH="0" baseline="0" noProof="0" dirty="0" smtClean="0">
                <a:ln>
                  <a:noFill/>
                </a:ln>
                <a:effectLst/>
                <a:uLnTx/>
                <a:uFillTx/>
                <a:latin typeface="Times New Roman"/>
                <a:ea typeface="宋体"/>
                <a:cs typeface="+mn-cs"/>
              </a:rPr>
              <a:t>N、M</a:t>
            </a:r>
            <a:r>
              <a:rPr kumimoji="1" lang="zh-CN" altLang="en-US" sz="2000" b="0" i="0" u="none" strike="noStrike" kern="1200" cap="none" spc="0" normalizeH="0" baseline="0" noProof="0" dirty="0" smtClean="0">
                <a:ln>
                  <a:noFill/>
                </a:ln>
                <a:effectLst/>
                <a:uLnTx/>
                <a:uFillTx/>
                <a:latin typeface="Times New Roman"/>
                <a:ea typeface="宋体"/>
                <a:cs typeface="+mn-cs"/>
              </a:rPr>
              <a:t>和</a:t>
            </a:r>
            <a:r>
              <a:rPr kumimoji="1" lang="en-US" altLang="zh-CN" sz="2000" b="0" i="0" u="none" strike="noStrike" kern="1200" cap="none" spc="0" normalizeH="0" baseline="0" noProof="0" dirty="0" smtClean="0">
                <a:ln>
                  <a:noFill/>
                </a:ln>
                <a:effectLst/>
                <a:uLnTx/>
                <a:uFillTx/>
                <a:latin typeface="Times New Roman"/>
                <a:ea typeface="宋体"/>
                <a:cs typeface="+mn-cs"/>
              </a:rPr>
              <a:t>H</a:t>
            </a:r>
            <a:r>
              <a:rPr kumimoji="1" lang="zh-CN" altLang="en-US" sz="2000" b="0" i="0" u="none" strike="noStrike" kern="1200" cap="none" spc="0" normalizeH="0" baseline="0" noProof="0" dirty="0" smtClean="0">
                <a:ln>
                  <a:noFill/>
                </a:ln>
                <a:effectLst/>
                <a:uLnTx/>
                <a:uFillTx/>
                <a:latin typeface="Times New Roman"/>
                <a:ea typeface="宋体"/>
                <a:cs typeface="+mn-cs"/>
              </a:rPr>
              <a:t>叫做</a:t>
            </a:r>
            <a:r>
              <a:rPr kumimoji="1" lang="zh-CN" altLang="en-US" sz="2000" b="0" i="0" u="none" strike="noStrike" kern="1200" cap="none" spc="0" normalizeH="0" baseline="0" noProof="0" dirty="0" smtClean="0">
                <a:ln>
                  <a:noFill/>
                </a:ln>
                <a:solidFill>
                  <a:srgbClr val="FF0000"/>
                </a:solidFill>
                <a:effectLst/>
                <a:uLnTx/>
                <a:uFillTx/>
                <a:latin typeface="Times New Roman"/>
                <a:ea typeface="宋体"/>
                <a:cs typeface="+mn-cs"/>
              </a:rPr>
              <a:t>或节点</a:t>
            </a:r>
            <a:r>
              <a:rPr kumimoji="1" lang="zh-CN" altLang="en-US" sz="2000" b="0" i="0" u="none" strike="noStrike" kern="1200" cap="none" spc="0" normalizeH="0" baseline="0" noProof="0" dirty="0" smtClean="0">
                <a:ln>
                  <a:noFill/>
                </a:ln>
                <a:effectLst/>
                <a:uLnTx/>
                <a:uFillTx/>
                <a:latin typeface="Times New Roman"/>
                <a:ea typeface="宋体"/>
                <a:cs typeface="+mn-cs"/>
              </a:rPr>
              <a:t>. 只要解决某个问题就可解决其父辈问题的节点集合。</a:t>
            </a:r>
          </a:p>
          <a:p>
            <a:pPr lvl="1" algn="just">
              <a:buClr>
                <a:srgbClr val="CC99FF"/>
              </a:buClr>
            </a:pPr>
            <a:r>
              <a:rPr kumimoji="1" lang="zh-CN" altLang="en-US" sz="2000" b="0" i="0" u="none" strike="noStrike" kern="1200" cap="none" spc="0" normalizeH="0" baseline="0" noProof="0" dirty="0" smtClean="0">
                <a:ln>
                  <a:noFill/>
                </a:ln>
                <a:effectLst/>
                <a:uLnTx/>
                <a:uFillTx/>
                <a:latin typeface="Times New Roman"/>
                <a:ea typeface="宋体"/>
                <a:cs typeface="+mn-cs"/>
              </a:rPr>
              <a:t>然而</a:t>
            </a:r>
            <a:r>
              <a:rPr kumimoji="1" lang="en-US" altLang="zh-CN" sz="2000" b="0" i="0" u="none" strike="noStrike" kern="1200" cap="none" spc="0" normalizeH="0" baseline="0" noProof="0" dirty="0" smtClean="0">
                <a:ln>
                  <a:noFill/>
                </a:ln>
                <a:effectLst/>
                <a:uLnTx/>
                <a:uFillTx/>
                <a:latin typeface="Times New Roman"/>
                <a:ea typeface="宋体"/>
                <a:cs typeface="+mn-cs"/>
              </a:rPr>
              <a:t>,N</a:t>
            </a:r>
            <a:r>
              <a:rPr kumimoji="1" lang="zh-CN" altLang="en-US" sz="2000" b="0" i="0" u="none" strike="noStrike" kern="1200" cap="none" spc="0" normalizeH="0" baseline="0" noProof="0" dirty="0" smtClean="0">
                <a:ln>
                  <a:noFill/>
                </a:ln>
                <a:effectLst/>
                <a:uLnTx/>
                <a:uFillTx/>
                <a:latin typeface="Times New Roman"/>
                <a:ea typeface="宋体"/>
                <a:cs typeface="+mn-cs"/>
              </a:rPr>
              <a:t>被归约为子问题</a:t>
            </a:r>
            <a:r>
              <a:rPr kumimoji="1" lang="en-US" altLang="zh-CN" sz="2000" b="0" i="0" u="none" strike="noStrike" kern="1200" cap="none" spc="0" normalizeH="0" baseline="0" noProof="0" dirty="0" smtClean="0">
                <a:ln>
                  <a:noFill/>
                </a:ln>
                <a:effectLst/>
                <a:uLnTx/>
                <a:uFillTx/>
                <a:latin typeface="Times New Roman"/>
                <a:ea typeface="宋体"/>
                <a:cs typeface="+mn-cs"/>
              </a:rPr>
              <a:t>B</a:t>
            </a:r>
            <a:r>
              <a:rPr kumimoji="1" lang="zh-CN" altLang="en-US" sz="2000" b="0" i="0" u="none" strike="noStrike" kern="1200" cap="none" spc="0" normalizeH="0" baseline="0" noProof="0" dirty="0" smtClean="0">
                <a:ln>
                  <a:noFill/>
                </a:ln>
                <a:effectLst/>
                <a:uLnTx/>
                <a:uFillTx/>
                <a:latin typeface="Times New Roman"/>
                <a:ea typeface="宋体"/>
                <a:cs typeface="+mn-cs"/>
              </a:rPr>
              <a:t>和</a:t>
            </a:r>
            <a:r>
              <a:rPr kumimoji="1" lang="en-US" altLang="zh-CN" sz="2000" b="0" i="0" u="none" strike="noStrike" kern="1200" cap="none" spc="0" normalizeH="0" baseline="0" noProof="0" dirty="0" smtClean="0">
                <a:ln>
                  <a:noFill/>
                </a:ln>
                <a:effectLst/>
                <a:uLnTx/>
                <a:uFillTx/>
                <a:latin typeface="Times New Roman"/>
                <a:ea typeface="宋体"/>
                <a:cs typeface="+mn-cs"/>
              </a:rPr>
              <a:t>C</a:t>
            </a:r>
            <a:r>
              <a:rPr kumimoji="1" lang="zh-CN" altLang="en-US" sz="2000" b="0" i="0" u="none" strike="noStrike" kern="1200" cap="none" spc="0" normalizeH="0" baseline="0" noProof="0" dirty="0" smtClean="0">
                <a:ln>
                  <a:noFill/>
                </a:ln>
                <a:effectLst/>
                <a:uLnTx/>
                <a:uFillTx/>
                <a:latin typeface="Times New Roman"/>
                <a:ea typeface="宋体"/>
                <a:cs typeface="+mn-cs"/>
              </a:rPr>
              <a:t>的单一集合</a:t>
            </a:r>
            <a:r>
              <a:rPr kumimoji="1" lang="en-US" altLang="zh-CN" sz="2000" b="0" i="0" u="none" strike="noStrike" kern="1200" cap="none" spc="0" normalizeH="0" baseline="0" noProof="0" dirty="0" smtClean="0">
                <a:ln>
                  <a:noFill/>
                </a:ln>
                <a:effectLst/>
                <a:uLnTx/>
                <a:uFillTx/>
                <a:latin typeface="Times New Roman"/>
                <a:ea typeface="宋体"/>
                <a:cs typeface="+mn-cs"/>
              </a:rPr>
              <a:t>,</a:t>
            </a:r>
            <a:r>
              <a:rPr kumimoji="1" lang="zh-CN" altLang="en-US" sz="2000" b="0" i="0" u="none" strike="noStrike" kern="1200" cap="none" spc="0" normalizeH="0" baseline="0" noProof="0" dirty="0" smtClean="0">
                <a:ln>
                  <a:noFill/>
                </a:ln>
                <a:effectLst/>
                <a:uLnTx/>
                <a:uFillTx/>
                <a:latin typeface="Times New Roman"/>
                <a:ea typeface="宋体"/>
                <a:cs typeface="+mn-cs"/>
              </a:rPr>
              <a:t>要求解</a:t>
            </a:r>
            <a:r>
              <a:rPr kumimoji="1" lang="en-US" altLang="zh-CN" sz="2000" b="0" i="0" u="none" strike="noStrike" kern="1200" cap="none" spc="0" normalizeH="0" baseline="0" noProof="0" dirty="0" smtClean="0">
                <a:ln>
                  <a:noFill/>
                </a:ln>
                <a:effectLst/>
                <a:uLnTx/>
                <a:uFillTx/>
                <a:latin typeface="Times New Roman"/>
                <a:ea typeface="宋体"/>
                <a:cs typeface="+mn-cs"/>
              </a:rPr>
              <a:t>N</a:t>
            </a:r>
            <a:r>
              <a:rPr kumimoji="1" lang="zh-CN" altLang="en-US" sz="2000" b="0" i="0" u="none" strike="noStrike" kern="1200" cap="none" spc="0" normalizeH="0" baseline="0" noProof="0" dirty="0" smtClean="0">
                <a:ln>
                  <a:noFill/>
                </a:ln>
                <a:effectLst/>
                <a:uLnTx/>
                <a:uFillTx/>
                <a:latin typeface="Times New Roman"/>
                <a:ea typeface="宋体"/>
                <a:cs typeface="+mn-cs"/>
              </a:rPr>
              <a:t>就必须求解所有的子问题.因此</a:t>
            </a:r>
            <a:r>
              <a:rPr kumimoji="1" lang="en-US" altLang="zh-CN" sz="2000" b="0" i="0" u="none" strike="noStrike" kern="1200" cap="none" spc="0" normalizeH="0" baseline="0" noProof="0" dirty="0" smtClean="0">
                <a:ln>
                  <a:noFill/>
                </a:ln>
                <a:effectLst/>
                <a:uLnTx/>
                <a:uFillTx/>
                <a:latin typeface="Times New Roman"/>
                <a:ea typeface="宋体"/>
                <a:cs typeface="+mn-cs"/>
              </a:rPr>
              <a:t>,</a:t>
            </a:r>
            <a:r>
              <a:rPr kumimoji="1" lang="zh-CN" altLang="en-US" sz="2000" b="0" i="0" u="none" strike="noStrike" kern="1200" cap="none" spc="0" normalizeH="0" baseline="0" noProof="0" dirty="0" smtClean="0">
                <a:ln>
                  <a:noFill/>
                </a:ln>
                <a:effectLst/>
                <a:uLnTx/>
                <a:uFillTx/>
                <a:latin typeface="Times New Roman"/>
                <a:ea typeface="宋体"/>
                <a:cs typeface="+mn-cs"/>
              </a:rPr>
              <a:t>把节点</a:t>
            </a:r>
            <a:r>
              <a:rPr kumimoji="1" lang="en-US" altLang="zh-CN" sz="2000" b="0" i="0" u="none" strike="noStrike" kern="1200" cap="none" spc="0" normalizeH="0" baseline="0" noProof="0" dirty="0" smtClean="0">
                <a:ln>
                  <a:noFill/>
                </a:ln>
                <a:effectLst/>
                <a:uLnTx/>
                <a:uFillTx/>
                <a:latin typeface="Times New Roman"/>
                <a:ea typeface="宋体"/>
                <a:cs typeface="+mn-cs"/>
              </a:rPr>
              <a:t>B</a:t>
            </a:r>
            <a:r>
              <a:rPr kumimoji="1" lang="zh-CN" altLang="en-US" sz="2000" b="0" i="0" u="none" strike="noStrike" kern="1200" cap="none" spc="0" normalizeH="0" baseline="0" noProof="0" dirty="0" smtClean="0">
                <a:ln>
                  <a:noFill/>
                </a:ln>
                <a:effectLst/>
                <a:uLnTx/>
                <a:uFillTx/>
                <a:latin typeface="Times New Roman"/>
                <a:ea typeface="宋体"/>
                <a:cs typeface="+mn-cs"/>
              </a:rPr>
              <a:t>和</a:t>
            </a:r>
            <a:r>
              <a:rPr kumimoji="1" lang="en-US" altLang="zh-CN" sz="2000" b="0" i="0" u="none" strike="noStrike" kern="1200" cap="none" spc="0" normalizeH="0" baseline="0" noProof="0" dirty="0" smtClean="0">
                <a:ln>
                  <a:noFill/>
                </a:ln>
                <a:effectLst/>
                <a:uLnTx/>
                <a:uFillTx/>
                <a:latin typeface="Times New Roman"/>
                <a:ea typeface="宋体"/>
                <a:cs typeface="+mn-cs"/>
              </a:rPr>
              <a:t>C</a:t>
            </a:r>
            <a:r>
              <a:rPr kumimoji="1" lang="zh-CN" altLang="en-US" sz="2000" b="0" i="0" u="none" strike="noStrike" kern="1200" cap="none" spc="0" normalizeH="0" baseline="0" noProof="0" dirty="0" smtClean="0">
                <a:ln>
                  <a:noFill/>
                </a:ln>
                <a:effectLst/>
                <a:uLnTx/>
                <a:uFillTx/>
                <a:latin typeface="Times New Roman"/>
                <a:ea typeface="宋体"/>
                <a:cs typeface="+mn-cs"/>
              </a:rPr>
              <a:t>叫做</a:t>
            </a:r>
            <a:r>
              <a:rPr lang="zh-CN" altLang="en-US" sz="2000" dirty="0">
                <a:solidFill>
                  <a:srgbClr val="FF0000"/>
                </a:solidFill>
                <a:effectLst/>
                <a:latin typeface="Times New Roman"/>
                <a:ea typeface="宋体"/>
              </a:rPr>
              <a:t>与节点</a:t>
            </a:r>
            <a:r>
              <a:rPr kumimoji="1" lang="zh-CN" altLang="en-US" sz="2000" b="0" i="0" u="none" strike="noStrike" kern="1200" cap="none" spc="0" normalizeH="0" baseline="0" noProof="0" dirty="0" smtClean="0">
                <a:ln>
                  <a:noFill/>
                </a:ln>
                <a:effectLst/>
                <a:uLnTx/>
                <a:uFillTx/>
                <a:latin typeface="Times New Roman"/>
                <a:ea typeface="宋体"/>
                <a:cs typeface="+mn-cs"/>
              </a:rPr>
              <a:t>.</a:t>
            </a:r>
            <a:r>
              <a:rPr lang="zh-CN" altLang="en-US" sz="2000" dirty="0">
                <a:effectLst/>
              </a:rPr>
              <a:t>各个节点之间用一段小圆弧连接</a:t>
            </a:r>
            <a:r>
              <a:rPr lang="zh-CN" altLang="en-US" sz="2000" dirty="0" smtClean="0">
                <a:effectLst/>
              </a:rPr>
              <a:t>标记</a:t>
            </a:r>
            <a:r>
              <a:rPr lang="en-US" altLang="zh-CN" sz="2000" dirty="0" smtClean="0">
                <a:effectLst/>
              </a:rPr>
              <a:t>.</a:t>
            </a:r>
            <a:endParaRPr kumimoji="1" lang="zh-CN" altLang="en-US" sz="2000" b="0" i="0" u="none" strike="noStrike" kern="1200" cap="none" spc="0" normalizeH="0" baseline="0" noProof="0" dirty="0" smtClean="0">
              <a:ln>
                <a:noFill/>
              </a:ln>
              <a:effectLst/>
              <a:uLnTx/>
              <a:uFillTx/>
              <a:latin typeface="Times New Roman"/>
              <a:ea typeface="宋体"/>
            </a:endParaRPr>
          </a:p>
        </p:txBody>
      </p:sp>
      <p:sp>
        <p:nvSpPr>
          <p:cNvPr id="3" name="矩形 2"/>
          <p:cNvSpPr/>
          <p:nvPr/>
        </p:nvSpPr>
        <p:spPr>
          <a:xfrm>
            <a:off x="-425152" y="839235"/>
            <a:ext cx="6103962" cy="1015663"/>
          </a:xfrm>
          <a:prstGeom prst="rect">
            <a:avLst/>
          </a:prstGeom>
        </p:spPr>
        <p:txBody>
          <a:bodyPr wrap="square">
            <a:spAutoFit/>
          </a:bodyPr>
          <a:lstStyle/>
          <a:p>
            <a:pPr marL="952500" lvl="1" indent="-377825" algn="just" fontAlgn="base">
              <a:spcBef>
                <a:spcPct val="40000"/>
              </a:spcBef>
              <a:spcAft>
                <a:spcPct val="0"/>
              </a:spcAft>
              <a:buClr>
                <a:srgbClr val="CC99FF"/>
              </a:buClr>
              <a:buFont typeface="Wingdings" panose="05000000000000000000" pitchFamily="2" charset="2"/>
              <a:buChar char="Ø"/>
              <a:tabLst>
                <a:tab pos="1520825" algn="l"/>
              </a:tabLst>
              <a:defRPr/>
            </a:pPr>
            <a:r>
              <a:rPr kumimoji="1" lang="zh-CN" altLang="en-US" sz="2000" dirty="0">
                <a:latin typeface="Times New Roman"/>
                <a:ea typeface="宋体"/>
              </a:rPr>
              <a:t>在描述与或图时</a:t>
            </a:r>
            <a:r>
              <a:rPr kumimoji="1" lang="en-US" altLang="zh-CN" sz="2000" dirty="0">
                <a:latin typeface="Times New Roman"/>
                <a:ea typeface="宋体"/>
              </a:rPr>
              <a:t>,</a:t>
            </a:r>
            <a:r>
              <a:rPr kumimoji="1" lang="zh-CN" altLang="en-US" sz="2000" dirty="0">
                <a:latin typeface="Times New Roman"/>
                <a:ea typeface="宋体"/>
              </a:rPr>
              <a:t>将继续采用如父节点、子节点和连接节点的弧线等术语</a:t>
            </a:r>
            <a:r>
              <a:rPr kumimoji="1" lang="en-US" altLang="zh-CN" sz="2000" dirty="0">
                <a:latin typeface="Times New Roman"/>
                <a:ea typeface="宋体"/>
              </a:rPr>
              <a:t>,</a:t>
            </a:r>
            <a:r>
              <a:rPr kumimoji="1" lang="zh-CN" altLang="en-US" sz="2000" dirty="0">
                <a:latin typeface="Times New Roman"/>
                <a:ea typeface="宋体"/>
              </a:rPr>
              <a:t>给予它们以明确的意义.</a:t>
            </a:r>
          </a:p>
        </p:txBody>
      </p:sp>
    </p:spTree>
    <p:extLst>
      <p:ext uri="{BB962C8B-B14F-4D97-AF65-F5344CB8AC3E}">
        <p14:creationId xmlns:p14="http://schemas.microsoft.com/office/powerpoint/2010/main" val="290183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63526"/>
                                        </p:tgtEl>
                                        <p:attrNameLst>
                                          <p:attrName>style.visibility</p:attrName>
                                        </p:attrNameLst>
                                      </p:cBhvr>
                                      <p:to>
                                        <p:strVal val="visible"/>
                                      </p:to>
                                    </p:set>
                                    <p:animEffect transition="in" filter="dissolve">
                                      <p:cBhvr>
                                        <p:cTn id="13" dur="500"/>
                                        <p:tgtEl>
                                          <p:spTgt spid="36352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3527"/>
                                        </p:tgtEl>
                                        <p:attrNameLst>
                                          <p:attrName>style.visibility</p:attrName>
                                        </p:attrNameLst>
                                      </p:cBhvr>
                                      <p:to>
                                        <p:strVal val="visible"/>
                                      </p:to>
                                    </p:set>
                                    <p:animEffect transition="in" filter="dissolve">
                                      <p:cBhvr>
                                        <p:cTn id="18" dur="500"/>
                                        <p:tgtEl>
                                          <p:spTgt spid="3635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3"/>
                                        </p:tgtEl>
                                        <p:attrNameLst>
                                          <p:attrName>ppt_x</p:attrName>
                                        </p:attrNameLst>
                                      </p:cBhvr>
                                      <p:tavLst>
                                        <p:tav tm="0">
                                          <p:val>
                                            <p:strVal val="ppt_x"/>
                                          </p:val>
                                        </p:tav>
                                        <p:tav tm="100000">
                                          <p:val>
                                            <p:strVal val="ppt_x"/>
                                          </p:val>
                                        </p:tav>
                                      </p:tavLst>
                                    </p:anim>
                                    <p:anim calcmode="lin" valueType="num">
                                      <p:cBhvr additive="base">
                                        <p:cTn id="23" dur="500"/>
                                        <p:tgtEl>
                                          <p:spTgt spid="3"/>
                                        </p:tgtEl>
                                        <p:attrNameLst>
                                          <p:attrName>ppt_y</p:attrName>
                                        </p:attrNameLst>
                                      </p:cBhvr>
                                      <p:tavLst>
                                        <p:tav tm="0">
                                          <p:val>
                                            <p:strVal val="ppt_y"/>
                                          </p:val>
                                        </p:tav>
                                        <p:tav tm="100000">
                                          <p:val>
                                            <p:strVal val="1+ppt_h/2"/>
                                          </p:val>
                                        </p:tav>
                                      </p:tavLst>
                                    </p:anim>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additive="base">
                                        <p:cTn id="2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 calcmode="lin" valueType="num">
                                      <p:cBhvr additive="base">
                                        <p:cTn id="35"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6" grpId="0" animBg="1"/>
      <p:bldP spid="363527" grpId="0" animBg="1"/>
      <p:bldP spid="8" grpId="0" build="p" bldLvl="5" autoUpdateAnimBg="0"/>
      <p:bldP spid="3" grpId="0"/>
      <p:bldP spid="3"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04800" y="914400"/>
            <a:ext cx="837165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84175" indent="-384175" algn="l" rtl="0" fontAlgn="base">
              <a:spcBef>
                <a:spcPct val="20000"/>
              </a:spcBef>
              <a:spcAft>
                <a:spcPct val="0"/>
              </a:spcAft>
              <a:buClr>
                <a:schemeClr val="tx2"/>
              </a:buClr>
              <a:buFont typeface="Wingdings" panose="05000000000000000000" pitchFamily="2" charset="2"/>
              <a:buChar char="q"/>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1pPr>
            <a:lvl2pPr marL="952500" indent="-377825" algn="l" rtl="0" fontAlgn="base">
              <a:spcBef>
                <a:spcPct val="40000"/>
              </a:spcBef>
              <a:spcAft>
                <a:spcPct val="0"/>
              </a:spcAft>
              <a:buClr>
                <a:schemeClr val="folHlink"/>
              </a:buClr>
              <a:buFont typeface="Wingdings" panose="05000000000000000000" pitchFamily="2" charset="2"/>
              <a:buChar char="Ø"/>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2pPr>
            <a:lvl3pPr marL="1520825" indent="-377825" algn="l" rtl="0" fontAlgn="base">
              <a:spcBef>
                <a:spcPct val="40000"/>
              </a:spcBef>
              <a:spcAft>
                <a:spcPct val="0"/>
              </a:spcAft>
              <a:buClr>
                <a:schemeClr val="tx2"/>
              </a:buClr>
              <a:buFont typeface="Wingdings" panose="05000000000000000000" pitchFamily="2" charset="2"/>
              <a:buChar char="ü"/>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3pPr>
            <a:lvl4pPr marL="2003425" indent="-292100" algn="l" rtl="0" fontAlgn="base">
              <a:spcBef>
                <a:spcPct val="40000"/>
              </a:spcBef>
              <a:spcAft>
                <a:spcPct val="0"/>
              </a:spcAft>
              <a:buClr>
                <a:schemeClr val="tx1"/>
              </a:buClr>
              <a:buSzPct val="100000"/>
              <a:buFont typeface="Wingdings" panose="05000000000000000000" pitchFamily="2" charset="2"/>
              <a:buChar char="v"/>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4pPr>
            <a:lvl5pPr marL="2473325" indent="-279400" algn="l" rtl="0" fontAlgn="base">
              <a:spcBef>
                <a:spcPct val="40000"/>
              </a:spcBef>
              <a:spcAft>
                <a:spcPct val="0"/>
              </a:spcAft>
              <a:buClr>
                <a:schemeClr val="tx1"/>
              </a:buClr>
              <a:buSzPct val="100000"/>
              <a:buChar char="o"/>
              <a:tabLst>
                <a:tab pos="1520825" algn="l"/>
              </a:tabLst>
              <a:defRPr kumimoji="1" sz="24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175" marR="0" lvl="0" indent="-384175" algn="l" defTabSz="914400" rtl="0" eaLnBrk="1" fontAlgn="base" latinLnBrk="0" hangingPunct="1">
              <a:lnSpc>
                <a:spcPct val="100000"/>
              </a:lnSpc>
              <a:spcBef>
                <a:spcPct val="20000"/>
              </a:spcBef>
              <a:spcAft>
                <a:spcPct val="0"/>
              </a:spcAft>
              <a:buClr>
                <a:srgbClr val="00FFFF"/>
              </a:buClr>
              <a:buSzTx/>
              <a:buFont typeface="Wingdings" panose="05000000000000000000" pitchFamily="2" charset="2"/>
              <a:buChar char="q"/>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在与或图中</a:t>
            </a:r>
            <a:r>
              <a:rPr kumimoji="1" lang="en-US" altLang="zh-CN" sz="2400" b="0" i="0" u="none" strike="noStrike" kern="1200" cap="none" spc="0" normalizeH="0" baseline="0" noProof="0" dirty="0" smtClean="0">
                <a:ln>
                  <a:noFill/>
                </a:ln>
                <a:effectLst/>
                <a:uLnTx/>
                <a:uFillTx/>
                <a:latin typeface="Times New Roman"/>
                <a:ea typeface="宋体"/>
                <a:cs typeface="+mn-cs"/>
              </a:rPr>
              <a:t>, </a:t>
            </a:r>
            <a:r>
              <a:rPr kumimoji="1" lang="zh-CN" altLang="en-US" sz="2400" b="0" i="0" u="none" strike="noStrike" kern="1200" cap="none" spc="0" normalizeH="0" baseline="0" noProof="0" dirty="0" smtClean="0">
                <a:ln>
                  <a:noFill/>
                </a:ln>
                <a:effectLst/>
                <a:uLnTx/>
                <a:uFillTx/>
                <a:latin typeface="Times New Roman"/>
                <a:ea typeface="宋体"/>
                <a:cs typeface="+mn-cs"/>
              </a:rPr>
              <a:t>当某节点只含有单个子节点时</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这个子节点既可视为或节点</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也可视为与节点.</a:t>
            </a:r>
          </a:p>
          <a:p>
            <a:pPr marL="384175" marR="0" lvl="0" indent="-384175" algn="l" defTabSz="914400" rtl="0" eaLnBrk="1" fontAlgn="base" latinLnBrk="0" hangingPunct="1">
              <a:lnSpc>
                <a:spcPct val="100000"/>
              </a:lnSpc>
              <a:spcBef>
                <a:spcPct val="20000"/>
              </a:spcBef>
              <a:spcAft>
                <a:spcPct val="0"/>
              </a:spcAft>
              <a:buClr>
                <a:srgbClr val="00FFFF"/>
              </a:buClr>
              <a:buSzTx/>
              <a:buFont typeface="Wingdings" panose="05000000000000000000" pitchFamily="2" charset="2"/>
              <a:buChar char="q"/>
              <a:tabLst>
                <a:tab pos="1520825" algn="l"/>
              </a:tabLst>
              <a:defRPr/>
            </a:pPr>
            <a:endParaRPr kumimoji="1" lang="zh-CN" altLang="en-US" sz="1800" b="0" i="0" u="none" strike="noStrike" kern="1200" cap="none" spc="0" normalizeH="0" baseline="0" noProof="0" dirty="0" smtClean="0">
              <a:ln>
                <a:noFill/>
              </a:ln>
              <a:effectLst>
                <a:outerShdw blurRad="38100" dist="38100" dir="2700000" algn="tl">
                  <a:srgbClr val="FFFFFF"/>
                </a:outerShdw>
              </a:effectLst>
              <a:uLnTx/>
              <a:uFillTx/>
              <a:latin typeface="Times New Roman"/>
              <a:ea typeface="宋体"/>
              <a:cs typeface="+mn-cs"/>
            </a:endParaRPr>
          </a:p>
          <a:p>
            <a:pPr marL="384175" marR="0" lvl="0" indent="-384175" algn="l" defTabSz="914400" rtl="0" eaLnBrk="1" fontAlgn="base" latinLnBrk="0" hangingPunct="1">
              <a:lnSpc>
                <a:spcPct val="100000"/>
              </a:lnSpc>
              <a:spcBef>
                <a:spcPct val="20000"/>
              </a:spcBef>
              <a:spcAft>
                <a:spcPct val="0"/>
              </a:spcAft>
              <a:buClr>
                <a:srgbClr val="00FFFF"/>
              </a:buClr>
              <a:buSzTx/>
              <a:buFont typeface="Wingdings" panose="05000000000000000000" pitchFamily="2" charset="2"/>
              <a:buChar char="q"/>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对某些问题的图结构</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如状态空间搜索问题</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亦可归结为与或图问题.</a:t>
            </a:r>
          </a:p>
          <a:p>
            <a:pPr marL="952500" marR="0" lvl="1" indent="-377825" algn="just"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状态空间搜索问题与与或图问题的区别在于其不存在任何</a:t>
            </a:r>
            <a:r>
              <a:rPr kumimoji="1" lang="zh-CN" altLang="en-US" sz="2400" b="0" i="0" u="none" strike="noStrike" kern="1200" cap="none" spc="0" normalizeH="0" baseline="0" noProof="0" dirty="0" smtClean="0">
                <a:ln>
                  <a:noFill/>
                </a:ln>
                <a:solidFill>
                  <a:srgbClr val="FF0000"/>
                </a:solidFill>
                <a:effectLst/>
                <a:uLnTx/>
                <a:uFillTx/>
                <a:latin typeface="Times New Roman"/>
                <a:ea typeface="宋体"/>
                <a:cs typeface="+mn-cs"/>
              </a:rPr>
              <a:t>与节点</a:t>
            </a:r>
            <a:r>
              <a:rPr kumimoji="1" lang="zh-CN" altLang="en-US" sz="2400" b="0" i="0" u="none" strike="noStrike" kern="1200" cap="none" spc="0" normalizeH="0" baseline="0" noProof="0" dirty="0" smtClean="0">
                <a:ln>
                  <a:noFill/>
                </a:ln>
                <a:effectLst/>
                <a:uLnTx/>
                <a:uFillTx/>
                <a:latin typeface="Times New Roman"/>
                <a:ea typeface="宋体"/>
                <a:cs typeface="+mn-cs"/>
              </a:rPr>
              <a:t>.</a:t>
            </a:r>
          </a:p>
          <a:p>
            <a:pPr marL="952500" marR="0" lvl="1" indent="-377825" algn="just" defTabSz="914400" rtl="0" eaLnBrk="1" fontAlgn="base" latinLnBrk="0" hangingPunct="1">
              <a:lnSpc>
                <a:spcPct val="100000"/>
              </a:lnSpc>
              <a:spcBef>
                <a:spcPct val="40000"/>
              </a:spcBef>
              <a:spcAft>
                <a:spcPct val="0"/>
              </a:spcAft>
              <a:buClr>
                <a:srgbClr val="CC99FF"/>
              </a:buClr>
              <a:buSzTx/>
              <a:buFont typeface="Wingdings" panose="05000000000000000000" pitchFamily="2" charset="2"/>
              <a:buChar char="Ø"/>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由于与或图中出现与节点</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其结构与其它图结构大为不同.</a:t>
            </a:r>
          </a:p>
          <a:p>
            <a:pPr marL="1528763" marR="0" lvl="2" indent="-385763" algn="just" defTabSz="914400" rtl="0" eaLnBrk="1" fontAlgn="base" latinLnBrk="0" hangingPunct="1">
              <a:lnSpc>
                <a:spcPct val="100000"/>
              </a:lnSpc>
              <a:spcBef>
                <a:spcPct val="40000"/>
              </a:spcBef>
              <a:spcAft>
                <a:spcPct val="0"/>
              </a:spcAft>
              <a:buClr>
                <a:srgbClr val="00FFFF"/>
              </a:buClr>
              <a:buSzTx/>
              <a:buFont typeface="Wingdings" panose="05000000000000000000" pitchFamily="2" charset="2"/>
              <a:buChar char="ü"/>
              <a:tabLst>
                <a:tab pos="1520825" algn="l"/>
              </a:tabLst>
              <a:defRPr/>
            </a:pPr>
            <a:r>
              <a:rPr kumimoji="1" lang="zh-CN" altLang="en-US" sz="2400" b="0" i="0" u="none" strike="noStrike" kern="1200" cap="none" spc="0" normalizeH="0" baseline="0" noProof="0" dirty="0" smtClean="0">
                <a:ln>
                  <a:noFill/>
                </a:ln>
                <a:effectLst/>
                <a:uLnTx/>
                <a:uFillTx/>
                <a:latin typeface="Times New Roman"/>
                <a:ea typeface="宋体"/>
                <a:cs typeface="+mn-cs"/>
              </a:rPr>
              <a:t>因此</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与或图需要有其特有的搜索技术</a:t>
            </a:r>
            <a:r>
              <a:rPr kumimoji="1" lang="en-US" altLang="zh-CN" sz="2400" b="0" i="0" u="none" strike="noStrike" kern="1200" cap="none" spc="0" normalizeH="0" baseline="0" noProof="0" dirty="0" smtClean="0">
                <a:ln>
                  <a:noFill/>
                </a:ln>
                <a:effectLst/>
                <a:uLnTx/>
                <a:uFillTx/>
                <a:latin typeface="Times New Roman"/>
                <a:ea typeface="宋体"/>
                <a:cs typeface="+mn-cs"/>
              </a:rPr>
              <a:t>,</a:t>
            </a:r>
            <a:r>
              <a:rPr kumimoji="1" lang="zh-CN" altLang="en-US" sz="2400" b="0" i="0" u="none" strike="noStrike" kern="1200" cap="none" spc="0" normalizeH="0" baseline="0" noProof="0" dirty="0" smtClean="0">
                <a:ln>
                  <a:noFill/>
                </a:ln>
                <a:effectLst/>
                <a:uLnTx/>
                <a:uFillTx/>
                <a:latin typeface="Times New Roman"/>
                <a:ea typeface="宋体"/>
                <a:cs typeface="+mn-cs"/>
              </a:rPr>
              <a:t>而且是否存在与节点也就成为区别两种问题求解方法的主要依据.</a:t>
            </a:r>
          </a:p>
        </p:txBody>
      </p:sp>
    </p:spTree>
    <p:extLst>
      <p:ext uri="{BB962C8B-B14F-4D97-AF65-F5344CB8AC3E}">
        <p14:creationId xmlns:p14="http://schemas.microsoft.com/office/powerpoint/2010/main" val="85439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84041" y="1476429"/>
            <a:ext cx="8148399" cy="5090624"/>
          </a:xfrm>
          <a:prstGeom prst="rect">
            <a:avLst/>
          </a:prstGeom>
        </p:spPr>
        <p:txBody>
          <a:bodyPr wrap="square">
            <a:spAutoFit/>
          </a:bodyPr>
          <a:lstStyle/>
          <a:p>
            <a:pPr marL="342900" indent="-342900" fontAlgn="base">
              <a:lnSpc>
                <a:spcPct val="120000"/>
              </a:lnSpc>
              <a:spcBef>
                <a:spcPct val="20000"/>
              </a:spcBef>
              <a:spcAft>
                <a:spcPct val="0"/>
              </a:spcAft>
              <a:buClr>
                <a:srgbClr val="3333CC"/>
              </a:buClr>
              <a:buSzPct val="60000"/>
              <a:buFont typeface="Wingdings" panose="05000000000000000000" pitchFamily="2" charset="2"/>
              <a:buChar char="n"/>
              <a:defRPr/>
            </a:pPr>
            <a:r>
              <a:rPr kumimoji="1" lang="zh-CN" altLang="en-US" sz="2800" dirty="0">
                <a:latin typeface="黑体" panose="02010609060101010101" pitchFamily="49" charset="-122"/>
                <a:ea typeface="黑体" panose="02010609060101010101" pitchFamily="49" charset="-122"/>
              </a:rPr>
              <a:t>问题归约方法可以应用</a:t>
            </a:r>
            <a:r>
              <a:rPr kumimoji="1" lang="zh-CN" altLang="en-US" sz="2800" dirty="0">
                <a:solidFill>
                  <a:srgbClr val="FF0000"/>
                </a:solidFill>
                <a:latin typeface="黑体" panose="02010609060101010101" pitchFamily="49" charset="-122"/>
                <a:ea typeface="黑体" panose="02010609060101010101" pitchFamily="49" charset="-122"/>
              </a:rPr>
              <a:t>状态、算符和目标</a:t>
            </a:r>
            <a:r>
              <a:rPr kumimoji="1" lang="zh-CN" altLang="en-US" sz="2800" dirty="0">
                <a:latin typeface="黑体" panose="02010609060101010101" pitchFamily="49" charset="-122"/>
                <a:ea typeface="黑体" panose="02010609060101010101" pitchFamily="49" charset="-122"/>
              </a:rPr>
              <a:t>这些表示法来描述问题，并不意味着问题归约法和状态空间法是一样的。 </a:t>
            </a:r>
            <a:r>
              <a:rPr kumimoji="1" lang="zh-CN" altLang="en-US" sz="2800" dirty="0">
                <a:solidFill>
                  <a:srgbClr val="2A1500"/>
                </a:solidFill>
                <a:latin typeface="黑体" panose="02010609060101010101" pitchFamily="49" charset="-122"/>
                <a:ea typeface="黑体" panose="02010609060101010101" pitchFamily="49" charset="-122"/>
              </a:rPr>
              <a:t> </a:t>
            </a:r>
            <a:endParaRPr kumimoji="1" lang="en-US" altLang="zh-CN" sz="2800" dirty="0">
              <a:latin typeface="黑体" panose="02010609060101010101" pitchFamily="49" charset="-122"/>
              <a:ea typeface="黑体" panose="02010609060101010101" pitchFamily="49" charset="-122"/>
            </a:endParaRPr>
          </a:p>
          <a:p>
            <a:pPr marL="342900" indent="-342900" fontAlgn="base">
              <a:lnSpc>
                <a:spcPct val="120000"/>
              </a:lnSpc>
              <a:spcBef>
                <a:spcPct val="20000"/>
              </a:spcBef>
              <a:spcAft>
                <a:spcPct val="0"/>
              </a:spcAft>
              <a:buClr>
                <a:srgbClr val="3333CC"/>
              </a:buClr>
              <a:buSzPct val="60000"/>
              <a:buFont typeface="Wingdings" panose="05000000000000000000" pitchFamily="2" charset="2"/>
              <a:buChar char="n"/>
              <a:defRPr/>
            </a:pPr>
            <a:r>
              <a:rPr lang="zh-CN" altLang="en-US" sz="2800" kern="0" dirty="0" smtClean="0">
                <a:solidFill>
                  <a:srgbClr val="000000"/>
                </a:solidFill>
                <a:latin typeface="黑体" panose="02010609060101010101" pitchFamily="49" charset="-122"/>
                <a:ea typeface="黑体" panose="02010609060101010101" pitchFamily="49" charset="-122"/>
              </a:rPr>
              <a:t>问题归约</a:t>
            </a:r>
            <a:r>
              <a:rPr lang="zh-CN" altLang="en-US" sz="2800" kern="0" dirty="0">
                <a:solidFill>
                  <a:srgbClr val="000000"/>
                </a:solidFill>
                <a:latin typeface="黑体" panose="02010609060101010101" pitchFamily="49" charset="-122"/>
                <a:ea typeface="黑体" panose="02010609060101010101" pitchFamily="49" charset="-122"/>
              </a:rPr>
              <a:t>与状态空间不同，以状态和算子为基础。</a:t>
            </a: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defRPr/>
            </a:pPr>
            <a:r>
              <a:rPr lang="zh-CN" altLang="en-US" sz="2800" kern="0" dirty="0">
                <a:solidFill>
                  <a:srgbClr val="000000"/>
                </a:solidFill>
                <a:latin typeface="黑体" panose="02010609060101010101" pitchFamily="49" charset="-122"/>
                <a:ea typeface="黑体" panose="02010609060101010101" pitchFamily="49" charset="-122"/>
              </a:rPr>
              <a:t>问题归约将问题变换或归约为后继问题集合。</a:t>
            </a: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defRPr/>
            </a:pPr>
            <a:r>
              <a:rPr lang="zh-CN" altLang="en-US" sz="2800" kern="0" dirty="0">
                <a:solidFill>
                  <a:srgbClr val="000000"/>
                </a:solidFill>
                <a:latin typeface="黑体" panose="02010609060101010101" pitchFamily="49" charset="-122"/>
                <a:ea typeface="黑体" panose="02010609060101010101" pitchFamily="49" charset="-122"/>
              </a:rPr>
              <a:t>问题归约的目的产生具有明确答案的本原问题。</a:t>
            </a:r>
            <a:endParaRPr lang="en-US" altLang="zh-CN" sz="2800" kern="0" dirty="0">
              <a:solidFill>
                <a:srgbClr val="000000"/>
              </a:solidFill>
              <a:latin typeface="黑体" panose="02010609060101010101" pitchFamily="49" charset="-122"/>
              <a:ea typeface="黑体" panose="02010609060101010101" pitchFamily="49" charset="-122"/>
            </a:endParaRPr>
          </a:p>
          <a:p>
            <a:pPr marL="342900" lvl="0" indent="-342900" fontAlgn="base">
              <a:lnSpc>
                <a:spcPct val="120000"/>
              </a:lnSpc>
              <a:spcBef>
                <a:spcPct val="20000"/>
              </a:spcBef>
              <a:spcAft>
                <a:spcPct val="0"/>
              </a:spcAft>
              <a:buClr>
                <a:srgbClr val="3333CC"/>
              </a:buClr>
              <a:buSzPct val="60000"/>
              <a:buFont typeface="Wingdings" panose="05000000000000000000" pitchFamily="2" charset="2"/>
              <a:buChar char="n"/>
              <a:defRPr/>
            </a:pPr>
            <a:r>
              <a:rPr lang="zh-CN" altLang="en-US" sz="2800" kern="0" dirty="0">
                <a:solidFill>
                  <a:srgbClr val="000000"/>
                </a:solidFill>
                <a:latin typeface="黑体" panose="02010609060101010101" pitchFamily="49" charset="-122"/>
                <a:ea typeface="黑体" panose="02010609060101010101" pitchFamily="49" charset="-122"/>
              </a:rPr>
              <a:t>可以把问题归约法看成比状态空间法更通用的问题求解方法；其核心实现是不断简化问题，直至问题成为本原问题（已知问题、易解问题</a:t>
            </a:r>
            <a:r>
              <a:rPr lang="zh-CN" altLang="en-US" sz="2800" kern="0" dirty="0" smtClean="0">
                <a:solidFill>
                  <a:srgbClr val="000000"/>
                </a:solidFill>
                <a:latin typeface="黑体" panose="02010609060101010101" pitchFamily="49" charset="-122"/>
                <a:ea typeface="黑体" panose="02010609060101010101" pitchFamily="49" charset="-122"/>
              </a:rPr>
              <a:t>）</a:t>
            </a:r>
            <a:r>
              <a:rPr lang="zh-CN" altLang="en-US" sz="2800" kern="0" dirty="0">
                <a:solidFill>
                  <a:srgbClr val="000000"/>
                </a:solidFill>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
        <p:nvSpPr>
          <p:cNvPr id="2" name="文本框 1"/>
          <p:cNvSpPr txBox="1"/>
          <p:nvPr/>
        </p:nvSpPr>
        <p:spPr>
          <a:xfrm>
            <a:off x="419065" y="980728"/>
            <a:ext cx="5688632" cy="523220"/>
          </a:xfrm>
          <a:prstGeom prst="rect">
            <a:avLst/>
          </a:prstGeom>
          <a:noFill/>
        </p:spPr>
        <p:txBody>
          <a:bodyPr wrap="square" rtlCol="0">
            <a:spAutoFit/>
          </a:bodyPr>
          <a:lstStyle/>
          <a:p>
            <a:r>
              <a:rPr lang="zh-CN" altLang="en-US" sz="2800" b="1" dirty="0"/>
              <a:t>问题归约</a:t>
            </a:r>
            <a:r>
              <a:rPr lang="zh-CN" altLang="en-US" sz="2800" b="1" dirty="0" smtClean="0"/>
              <a:t>法和状态空间法</a:t>
            </a:r>
            <a:endParaRPr lang="zh-CN" altLang="en-US" sz="2800" b="1" dirty="0"/>
          </a:p>
        </p:txBody>
      </p:sp>
    </p:spTree>
    <p:extLst>
      <p:ext uri="{BB962C8B-B14F-4D97-AF65-F5344CB8AC3E}">
        <p14:creationId xmlns:p14="http://schemas.microsoft.com/office/powerpoint/2010/main" val="424271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467544" y="1052736"/>
            <a:ext cx="731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400" dirty="0">
                <a:solidFill>
                  <a:schemeClr val="tx1">
                    <a:lumMod val="95000"/>
                    <a:lumOff val="5000"/>
                  </a:schemeClr>
                </a:solidFill>
              </a:rPr>
              <a:t>问题归约法、与或图表示之间的对应关系</a:t>
            </a:r>
            <a:r>
              <a:rPr lang="zh-CN" altLang="en-US" sz="2400" u="none" dirty="0">
                <a:solidFill>
                  <a:schemeClr val="tx1">
                    <a:lumMod val="95000"/>
                    <a:lumOff val="5000"/>
                  </a:schemeClr>
                </a:solidFill>
              </a:rPr>
              <a:t>：</a:t>
            </a:r>
          </a:p>
        </p:txBody>
      </p:sp>
      <p:sp>
        <p:nvSpPr>
          <p:cNvPr id="93187" name="Text Box 3"/>
          <p:cNvSpPr txBox="1">
            <a:spLocks noChangeArrowheads="1"/>
          </p:cNvSpPr>
          <p:nvPr/>
        </p:nvSpPr>
        <p:spPr bwMode="auto">
          <a:xfrm>
            <a:off x="638971" y="1514401"/>
            <a:ext cx="22947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200000"/>
              </a:lnSpc>
              <a:spcBef>
                <a:spcPct val="50000"/>
              </a:spcBef>
            </a:pPr>
            <a:r>
              <a:rPr lang="zh-CN" altLang="en-US" sz="2400" dirty="0">
                <a:solidFill>
                  <a:srgbClr val="FFFF00"/>
                </a:solidFill>
              </a:rPr>
              <a:t>问题归约法</a:t>
            </a:r>
          </a:p>
          <a:p>
            <a:pPr algn="r">
              <a:lnSpc>
                <a:spcPct val="200000"/>
              </a:lnSpc>
              <a:spcBef>
                <a:spcPct val="50000"/>
              </a:spcBef>
            </a:pPr>
            <a:r>
              <a:rPr lang="zh-CN" altLang="en-US" sz="2400" u="none" dirty="0"/>
              <a:t>原始问题</a:t>
            </a:r>
          </a:p>
          <a:p>
            <a:pPr algn="r">
              <a:lnSpc>
                <a:spcPct val="200000"/>
              </a:lnSpc>
              <a:spcBef>
                <a:spcPct val="50000"/>
              </a:spcBef>
            </a:pPr>
            <a:r>
              <a:rPr lang="zh-CN" altLang="en-US" sz="2400" u="none" dirty="0"/>
              <a:t>本原问题</a:t>
            </a:r>
          </a:p>
          <a:p>
            <a:pPr algn="r">
              <a:lnSpc>
                <a:spcPct val="200000"/>
              </a:lnSpc>
              <a:spcBef>
                <a:spcPct val="50000"/>
              </a:spcBef>
            </a:pPr>
            <a:r>
              <a:rPr lang="zh-CN" altLang="en-US" sz="2400" u="none" dirty="0"/>
              <a:t>操作符</a:t>
            </a:r>
          </a:p>
          <a:p>
            <a:pPr algn="r">
              <a:lnSpc>
                <a:spcPct val="200000"/>
              </a:lnSpc>
              <a:spcBef>
                <a:spcPct val="50000"/>
              </a:spcBef>
            </a:pPr>
            <a:r>
              <a:rPr lang="zh-CN" altLang="en-US" sz="2400" u="none" dirty="0"/>
              <a:t>中间问题</a:t>
            </a:r>
          </a:p>
        </p:txBody>
      </p:sp>
      <p:sp>
        <p:nvSpPr>
          <p:cNvPr id="93188" name="Text Box 4"/>
          <p:cNvSpPr txBox="1">
            <a:spLocks noChangeArrowheads="1"/>
          </p:cNvSpPr>
          <p:nvPr/>
        </p:nvSpPr>
        <p:spPr bwMode="auto">
          <a:xfrm>
            <a:off x="5744371" y="1514401"/>
            <a:ext cx="3200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200000"/>
              </a:lnSpc>
              <a:spcBef>
                <a:spcPct val="50000"/>
              </a:spcBef>
            </a:pPr>
            <a:r>
              <a:rPr lang="zh-CN" altLang="en-US" sz="2400" dirty="0">
                <a:solidFill>
                  <a:srgbClr val="FFFF00"/>
                </a:solidFill>
              </a:rPr>
              <a:t>与或图表示</a:t>
            </a:r>
          </a:p>
          <a:p>
            <a:pPr algn="l">
              <a:lnSpc>
                <a:spcPct val="200000"/>
              </a:lnSpc>
              <a:spcBef>
                <a:spcPct val="50000"/>
              </a:spcBef>
            </a:pPr>
            <a:r>
              <a:rPr lang="zh-CN" altLang="en-US" sz="2400" u="none" dirty="0"/>
              <a:t>起始节点</a:t>
            </a:r>
          </a:p>
          <a:p>
            <a:pPr algn="l">
              <a:lnSpc>
                <a:spcPct val="200000"/>
              </a:lnSpc>
              <a:spcBef>
                <a:spcPct val="50000"/>
              </a:spcBef>
            </a:pPr>
            <a:r>
              <a:rPr lang="zh-CN" altLang="en-US" sz="2400" u="none" dirty="0"/>
              <a:t>终叶节点</a:t>
            </a:r>
          </a:p>
          <a:p>
            <a:pPr algn="l">
              <a:lnSpc>
                <a:spcPct val="200000"/>
              </a:lnSpc>
              <a:spcBef>
                <a:spcPct val="50000"/>
              </a:spcBef>
            </a:pPr>
            <a:r>
              <a:rPr lang="zh-CN" altLang="en-US" sz="2400" u="none" dirty="0"/>
              <a:t>与、或关系的弧线</a:t>
            </a:r>
          </a:p>
          <a:p>
            <a:pPr algn="l">
              <a:lnSpc>
                <a:spcPct val="200000"/>
              </a:lnSpc>
              <a:spcBef>
                <a:spcPct val="50000"/>
              </a:spcBef>
            </a:pPr>
            <a:r>
              <a:rPr lang="zh-CN" altLang="en-US" sz="2400" u="none" dirty="0"/>
              <a:t>非终叶节点</a:t>
            </a:r>
          </a:p>
        </p:txBody>
      </p:sp>
      <p:sp>
        <p:nvSpPr>
          <p:cNvPr id="93191" name="AutoShape 7"/>
          <p:cNvSpPr>
            <a:spLocks noChangeArrowheads="1"/>
          </p:cNvSpPr>
          <p:nvPr/>
        </p:nvSpPr>
        <p:spPr bwMode="auto">
          <a:xfrm>
            <a:off x="3149817" y="2806377"/>
            <a:ext cx="2362200" cy="381000"/>
          </a:xfrm>
          <a:prstGeom prst="leftRightArrow">
            <a:avLst>
              <a:gd name="adj1" fmla="val 50000"/>
              <a:gd name="adj2" fmla="val 124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lumMod val="95000"/>
                  <a:lumOff val="5000"/>
                </a:schemeClr>
              </a:solidFill>
            </a:endParaRPr>
          </a:p>
        </p:txBody>
      </p:sp>
      <p:sp>
        <p:nvSpPr>
          <p:cNvPr id="93192" name="AutoShape 8"/>
          <p:cNvSpPr>
            <a:spLocks noChangeArrowheads="1"/>
          </p:cNvSpPr>
          <p:nvPr/>
        </p:nvSpPr>
        <p:spPr bwMode="auto">
          <a:xfrm>
            <a:off x="3166099" y="3655862"/>
            <a:ext cx="2362200" cy="381000"/>
          </a:xfrm>
          <a:prstGeom prst="leftRightArrow">
            <a:avLst>
              <a:gd name="adj1" fmla="val 50000"/>
              <a:gd name="adj2" fmla="val 124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lumMod val="95000"/>
                  <a:lumOff val="5000"/>
                </a:schemeClr>
              </a:solidFill>
            </a:endParaRPr>
          </a:p>
        </p:txBody>
      </p:sp>
      <p:sp>
        <p:nvSpPr>
          <p:cNvPr id="93193" name="AutoShape 9"/>
          <p:cNvSpPr>
            <a:spLocks noChangeArrowheads="1"/>
          </p:cNvSpPr>
          <p:nvPr/>
        </p:nvSpPr>
        <p:spPr bwMode="auto">
          <a:xfrm>
            <a:off x="3149817" y="4558977"/>
            <a:ext cx="2362200" cy="381000"/>
          </a:xfrm>
          <a:prstGeom prst="leftRightArrow">
            <a:avLst>
              <a:gd name="adj1" fmla="val 50000"/>
              <a:gd name="adj2" fmla="val 124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lumMod val="95000"/>
                  <a:lumOff val="5000"/>
                </a:schemeClr>
              </a:solidFill>
            </a:endParaRPr>
          </a:p>
        </p:txBody>
      </p:sp>
      <p:sp>
        <p:nvSpPr>
          <p:cNvPr id="93196" name="AutoShape 12"/>
          <p:cNvSpPr>
            <a:spLocks noChangeArrowheads="1"/>
          </p:cNvSpPr>
          <p:nvPr/>
        </p:nvSpPr>
        <p:spPr bwMode="auto">
          <a:xfrm>
            <a:off x="3138409" y="5485391"/>
            <a:ext cx="2362200" cy="381000"/>
          </a:xfrm>
          <a:prstGeom prst="leftRightArrow">
            <a:avLst>
              <a:gd name="adj1" fmla="val 50000"/>
              <a:gd name="adj2" fmla="val 124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lumMod val="95000"/>
                  <a:lumOff val="5000"/>
                </a:schemeClr>
              </a:solidFill>
            </a:endParaRPr>
          </a:p>
        </p:txBody>
      </p:sp>
    </p:spTree>
    <p:extLst>
      <p:ext uri="{BB962C8B-B14F-4D97-AF65-F5344CB8AC3E}">
        <p14:creationId xmlns:p14="http://schemas.microsoft.com/office/powerpoint/2010/main" val="42718040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body" idx="1"/>
          </p:nvPr>
        </p:nvSpPr>
        <p:spPr>
          <a:xfrm>
            <a:off x="179512" y="797371"/>
            <a:ext cx="8640960" cy="3406055"/>
          </a:xfrm>
        </p:spPr>
        <p:txBody>
          <a:bodyPr>
            <a:noAutofit/>
          </a:bodyPr>
          <a:lstStyle/>
          <a:p>
            <a:pPr algn="just">
              <a:lnSpc>
                <a:spcPct val="200000"/>
              </a:lnSpc>
              <a:spcBef>
                <a:spcPct val="50000"/>
              </a:spcBef>
            </a:pPr>
            <a:r>
              <a:rPr lang="zh-CN" altLang="en-US" sz="2800" dirty="0">
                <a:latin typeface="宋体" panose="02010600030101010101" pitchFamily="2" charset="-122"/>
              </a:rPr>
              <a:t>在与或图中，问题</a:t>
            </a:r>
            <a:r>
              <a:rPr lang="zh-CN" altLang="en-US" sz="2800" dirty="0">
                <a:solidFill>
                  <a:srgbClr val="FFC000"/>
                </a:solidFill>
                <a:latin typeface="楷体_GB2312" pitchFamily="49" charset="-122"/>
                <a:ea typeface="楷体_GB2312" pitchFamily="49" charset="-122"/>
              </a:rPr>
              <a:t>有解的条件</a:t>
            </a:r>
            <a:r>
              <a:rPr lang="zh-CN" altLang="en-US" sz="2800" dirty="0">
                <a:latin typeface="宋体" panose="02010600030101010101" pitchFamily="2" charset="-122"/>
              </a:rPr>
              <a:t>是：起始节点是</a:t>
            </a:r>
            <a:r>
              <a:rPr lang="zh-CN" altLang="en-US" sz="2800" dirty="0">
                <a:solidFill>
                  <a:srgbClr val="FFC000"/>
                </a:solidFill>
                <a:latin typeface="楷体_GB2312" pitchFamily="49" charset="-122"/>
                <a:ea typeface="楷体_GB2312" pitchFamily="49" charset="-122"/>
              </a:rPr>
              <a:t>可解</a:t>
            </a:r>
            <a:r>
              <a:rPr lang="zh-CN" altLang="en-US" sz="2800" dirty="0">
                <a:latin typeface="宋体" panose="02010600030101010101" pitchFamily="2" charset="-122"/>
              </a:rPr>
              <a:t>的</a:t>
            </a:r>
            <a:r>
              <a:rPr lang="zh-CN" altLang="en-US" sz="2800" dirty="0"/>
              <a:t> </a:t>
            </a:r>
          </a:p>
          <a:p>
            <a:pPr>
              <a:spcAft>
                <a:spcPct val="20000"/>
              </a:spcAft>
            </a:pPr>
            <a:r>
              <a:rPr lang="zh-CN" altLang="en-US" sz="2400" b="1" dirty="0" smtClean="0">
                <a:solidFill>
                  <a:schemeClr val="tx2"/>
                </a:solidFill>
                <a:latin typeface="幼圆" panose="02010509060101010101" pitchFamily="49" charset="-122"/>
                <a:ea typeface="幼圆" panose="02010509060101010101" pitchFamily="49" charset="-122"/>
              </a:rPr>
              <a:t>可</a:t>
            </a:r>
            <a:r>
              <a:rPr lang="zh-CN" altLang="en-US" sz="2400" b="1" dirty="0">
                <a:solidFill>
                  <a:schemeClr val="tx2"/>
                </a:solidFill>
                <a:latin typeface="幼圆" panose="02010509060101010101" pitchFamily="49" charset="-122"/>
                <a:ea typeface="幼圆" panose="02010509060101010101" pitchFamily="49" charset="-122"/>
              </a:rPr>
              <a:t>解</a:t>
            </a:r>
            <a:r>
              <a:rPr lang="zh-CN" altLang="en-US" sz="2400" b="1" dirty="0" smtClean="0">
                <a:solidFill>
                  <a:schemeClr val="tx2"/>
                </a:solidFill>
                <a:latin typeface="幼圆" panose="02010509060101010101" pitchFamily="49" charset="-122"/>
                <a:ea typeface="幼圆" panose="02010509060101010101" pitchFamily="49" charset="-122"/>
              </a:rPr>
              <a:t>节点</a:t>
            </a:r>
            <a:r>
              <a:rPr lang="zh-CN" altLang="en-US" sz="2400" dirty="0"/>
              <a:t>（递归地）</a:t>
            </a:r>
            <a:endParaRPr lang="zh-CN" altLang="en-US" sz="2400" b="1" dirty="0">
              <a:latin typeface="幼圆" panose="02010509060101010101" pitchFamily="49" charset="-122"/>
              <a:ea typeface="幼圆" panose="02010509060101010101" pitchFamily="49" charset="-122"/>
            </a:endParaRPr>
          </a:p>
          <a:p>
            <a:pPr lvl="1">
              <a:spcAft>
                <a:spcPct val="20000"/>
              </a:spcAft>
              <a:buClr>
                <a:schemeClr val="hlink"/>
              </a:buClr>
              <a:buFont typeface="Wingdings" panose="05000000000000000000" pitchFamily="2" charset="2"/>
              <a:buChar char="ü"/>
            </a:pPr>
            <a:r>
              <a:rPr lang="zh-CN" altLang="en-US" sz="2400" b="1" dirty="0">
                <a:ea typeface="宋体" panose="02010600030101010101" pitchFamily="2" charset="-122"/>
              </a:rPr>
              <a:t>终叶节点是可解节点（对应于本原问题）。</a:t>
            </a:r>
          </a:p>
          <a:p>
            <a:pPr lvl="1">
              <a:spcAft>
                <a:spcPct val="20000"/>
              </a:spcAft>
              <a:buClr>
                <a:schemeClr val="hlink"/>
              </a:buClr>
              <a:buFont typeface="Wingdings" panose="05000000000000000000" pitchFamily="2" charset="2"/>
              <a:buChar char="ü"/>
            </a:pPr>
            <a:r>
              <a:rPr lang="zh-CN" altLang="en-US" sz="2400" b="1" dirty="0">
                <a:ea typeface="宋体" panose="02010600030101010101" pitchFamily="2" charset="-122"/>
              </a:rPr>
              <a:t>如果某个非终叶节点含有</a:t>
            </a:r>
            <a:r>
              <a:rPr lang="zh-CN" altLang="en-US" sz="2400" b="1" dirty="0">
                <a:solidFill>
                  <a:srgbClr val="FF0000"/>
                </a:solidFill>
                <a:ea typeface="宋体" panose="02010600030101010101" pitchFamily="2" charset="-122"/>
              </a:rPr>
              <a:t>或后继节点</a:t>
            </a:r>
            <a:r>
              <a:rPr lang="zh-CN" altLang="en-US" sz="2400" b="1" dirty="0">
                <a:ea typeface="宋体" panose="02010600030101010101" pitchFamily="2" charset="-122"/>
              </a:rPr>
              <a:t>，那么只要当其后继节点至少有一个是可解的时，此非终叶节点才是可解的。</a:t>
            </a:r>
          </a:p>
          <a:p>
            <a:pPr lvl="1">
              <a:spcAft>
                <a:spcPct val="20000"/>
              </a:spcAft>
              <a:buClr>
                <a:schemeClr val="hlink"/>
              </a:buClr>
              <a:buFont typeface="Wingdings" panose="05000000000000000000" pitchFamily="2" charset="2"/>
              <a:buChar char="ü"/>
            </a:pPr>
            <a:r>
              <a:rPr lang="zh-CN" altLang="en-US" sz="2400" b="1" dirty="0">
                <a:ea typeface="宋体" panose="02010600030101010101" pitchFamily="2" charset="-122"/>
              </a:rPr>
              <a:t>如果某个非终叶节点含有</a:t>
            </a:r>
            <a:r>
              <a:rPr lang="zh-CN" altLang="en-US" sz="2400" b="1" dirty="0">
                <a:solidFill>
                  <a:srgbClr val="FF0000"/>
                </a:solidFill>
                <a:ea typeface="宋体" panose="02010600030101010101" pitchFamily="2" charset="-122"/>
              </a:rPr>
              <a:t>与后继节点</a:t>
            </a:r>
            <a:r>
              <a:rPr lang="zh-CN" altLang="en-US" sz="2400" b="1" dirty="0">
                <a:ea typeface="宋体" panose="02010600030101010101" pitchFamily="2" charset="-122"/>
              </a:rPr>
              <a:t>，那么只有当其后继节点全部为可解时，此非终叶节点才是可解的。</a:t>
            </a:r>
            <a:endParaRPr lang="zh-CN" altLang="en-US" sz="2400" b="1" dirty="0">
              <a:solidFill>
                <a:schemeClr val="tx2"/>
              </a:solidFill>
              <a:latin typeface="幼圆" panose="02010509060101010101" pitchFamily="49" charset="-122"/>
              <a:ea typeface="幼圆" panose="02010509060101010101" pitchFamily="49" charset="-122"/>
            </a:endParaRPr>
          </a:p>
        </p:txBody>
      </p:sp>
      <p:sp>
        <p:nvSpPr>
          <p:cNvPr id="3" name="Oval 4"/>
          <p:cNvSpPr>
            <a:spLocks noChangeArrowheads="1"/>
          </p:cNvSpPr>
          <p:nvPr/>
        </p:nvSpPr>
        <p:spPr bwMode="auto">
          <a:xfrm>
            <a:off x="451520" y="5857700"/>
            <a:ext cx="3810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Oval 6"/>
          <p:cNvSpPr>
            <a:spLocks noChangeArrowheads="1"/>
          </p:cNvSpPr>
          <p:nvPr/>
        </p:nvSpPr>
        <p:spPr bwMode="auto">
          <a:xfrm>
            <a:off x="1746920" y="5781500"/>
            <a:ext cx="381000" cy="3810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7"/>
          <p:cNvSpPr>
            <a:spLocks noChangeArrowheads="1"/>
          </p:cNvSpPr>
          <p:nvPr/>
        </p:nvSpPr>
        <p:spPr bwMode="auto">
          <a:xfrm>
            <a:off x="2966120" y="5781500"/>
            <a:ext cx="3810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8"/>
          <p:cNvSpPr>
            <a:spLocks noChangeShapeType="1"/>
          </p:cNvSpPr>
          <p:nvPr/>
        </p:nvSpPr>
        <p:spPr bwMode="auto">
          <a:xfrm flipH="1">
            <a:off x="756320" y="4638500"/>
            <a:ext cx="838200" cy="12954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9"/>
          <p:cNvSpPr>
            <a:spLocks noChangeShapeType="1"/>
          </p:cNvSpPr>
          <p:nvPr/>
        </p:nvSpPr>
        <p:spPr bwMode="auto">
          <a:xfrm>
            <a:off x="1670720" y="4638500"/>
            <a:ext cx="228600" cy="11430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0"/>
          <p:cNvSpPr>
            <a:spLocks noChangeShapeType="1"/>
          </p:cNvSpPr>
          <p:nvPr/>
        </p:nvSpPr>
        <p:spPr bwMode="auto">
          <a:xfrm>
            <a:off x="1823120" y="4638500"/>
            <a:ext cx="1143000" cy="12192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Oval 3"/>
          <p:cNvSpPr>
            <a:spLocks noChangeArrowheads="1"/>
          </p:cNvSpPr>
          <p:nvPr/>
        </p:nvSpPr>
        <p:spPr bwMode="auto">
          <a:xfrm>
            <a:off x="1518320" y="4333700"/>
            <a:ext cx="3810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2"/>
          <p:cNvSpPr txBox="1">
            <a:spLocks noChangeArrowheads="1"/>
          </p:cNvSpPr>
          <p:nvPr/>
        </p:nvSpPr>
        <p:spPr bwMode="auto">
          <a:xfrm>
            <a:off x="1187624" y="6160639"/>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none" dirty="0"/>
              <a:t>一个节点可解</a:t>
            </a:r>
          </a:p>
        </p:txBody>
      </p:sp>
      <p:sp>
        <p:nvSpPr>
          <p:cNvPr id="11" name="Text Box 13"/>
          <p:cNvSpPr txBox="1">
            <a:spLocks noChangeArrowheads="1"/>
          </p:cNvSpPr>
          <p:nvPr/>
        </p:nvSpPr>
        <p:spPr bwMode="auto">
          <a:xfrm>
            <a:off x="2051720" y="4355826"/>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none" dirty="0"/>
              <a:t>可解</a:t>
            </a:r>
          </a:p>
        </p:txBody>
      </p:sp>
      <p:sp>
        <p:nvSpPr>
          <p:cNvPr id="12" name="Oval 3"/>
          <p:cNvSpPr>
            <a:spLocks noChangeArrowheads="1"/>
          </p:cNvSpPr>
          <p:nvPr/>
        </p:nvSpPr>
        <p:spPr bwMode="auto">
          <a:xfrm>
            <a:off x="6511230" y="4255984"/>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4"/>
          <p:cNvSpPr>
            <a:spLocks noChangeArrowheads="1"/>
          </p:cNvSpPr>
          <p:nvPr/>
        </p:nvSpPr>
        <p:spPr bwMode="auto">
          <a:xfrm>
            <a:off x="5368230" y="5779984"/>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5"/>
          <p:cNvSpPr>
            <a:spLocks noChangeArrowheads="1"/>
          </p:cNvSpPr>
          <p:nvPr/>
        </p:nvSpPr>
        <p:spPr bwMode="auto">
          <a:xfrm>
            <a:off x="6587430" y="5779984"/>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6"/>
          <p:cNvSpPr>
            <a:spLocks noChangeArrowheads="1"/>
          </p:cNvSpPr>
          <p:nvPr/>
        </p:nvSpPr>
        <p:spPr bwMode="auto">
          <a:xfrm>
            <a:off x="7959030" y="5779984"/>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7"/>
          <p:cNvSpPr>
            <a:spLocks noChangeShapeType="1"/>
          </p:cNvSpPr>
          <p:nvPr/>
        </p:nvSpPr>
        <p:spPr bwMode="auto">
          <a:xfrm flipH="1">
            <a:off x="5749230" y="4636984"/>
            <a:ext cx="838200" cy="12192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8"/>
          <p:cNvSpPr>
            <a:spLocks noChangeShapeType="1"/>
          </p:cNvSpPr>
          <p:nvPr/>
        </p:nvSpPr>
        <p:spPr bwMode="auto">
          <a:xfrm>
            <a:off x="6739830" y="4713184"/>
            <a:ext cx="76200" cy="10668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9"/>
          <p:cNvSpPr>
            <a:spLocks noChangeShapeType="1"/>
          </p:cNvSpPr>
          <p:nvPr/>
        </p:nvSpPr>
        <p:spPr bwMode="auto">
          <a:xfrm>
            <a:off x="6892230" y="4636984"/>
            <a:ext cx="1143000" cy="12192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0"/>
          <p:cNvSpPr>
            <a:spLocks noChangeShapeType="1"/>
          </p:cNvSpPr>
          <p:nvPr/>
        </p:nvSpPr>
        <p:spPr bwMode="auto">
          <a:xfrm flipV="1">
            <a:off x="6358830" y="4865584"/>
            <a:ext cx="762000" cy="7620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1"/>
          <p:cNvSpPr txBox="1">
            <a:spLocks noChangeArrowheads="1"/>
          </p:cNvSpPr>
          <p:nvPr/>
        </p:nvSpPr>
        <p:spPr bwMode="auto">
          <a:xfrm>
            <a:off x="6077272" y="6225968"/>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none" dirty="0"/>
              <a:t>所有节点可解</a:t>
            </a:r>
          </a:p>
        </p:txBody>
      </p:sp>
      <p:sp>
        <p:nvSpPr>
          <p:cNvPr id="21" name="Text Box 12"/>
          <p:cNvSpPr txBox="1">
            <a:spLocks noChangeArrowheads="1"/>
          </p:cNvSpPr>
          <p:nvPr/>
        </p:nvSpPr>
        <p:spPr bwMode="auto">
          <a:xfrm>
            <a:off x="7120830" y="4103584"/>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none"/>
              <a:t>可解</a:t>
            </a:r>
          </a:p>
        </p:txBody>
      </p:sp>
    </p:spTree>
    <p:extLst>
      <p:ext uri="{BB962C8B-B14F-4D97-AF65-F5344CB8AC3E}">
        <p14:creationId xmlns:p14="http://schemas.microsoft.com/office/powerpoint/2010/main" val="131848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fade">
                                      <p:cBhvr>
                                        <p:cTn id="7" dur="1000"/>
                                        <p:tgtEl>
                                          <p:spTgt spid="364547">
                                            <p:txEl>
                                              <p:pRg st="0" end="0"/>
                                            </p:txEl>
                                          </p:spTgt>
                                        </p:tgtEl>
                                      </p:cBhvr>
                                    </p:animEffect>
                                    <p:anim calcmode="lin" valueType="num">
                                      <p:cBhvr>
                                        <p:cTn id="8" dur="10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45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4547">
                                            <p:txEl>
                                              <p:pRg st="1" end="1"/>
                                            </p:txEl>
                                          </p:spTgt>
                                        </p:tgtEl>
                                        <p:attrNameLst>
                                          <p:attrName>style.visibility</p:attrName>
                                        </p:attrNameLst>
                                      </p:cBhvr>
                                      <p:to>
                                        <p:strVal val="visible"/>
                                      </p:to>
                                    </p:set>
                                    <p:animEffect transition="in" filter="fade">
                                      <p:cBhvr>
                                        <p:cTn id="14" dur="1000"/>
                                        <p:tgtEl>
                                          <p:spTgt spid="364547">
                                            <p:txEl>
                                              <p:pRg st="1" end="1"/>
                                            </p:txEl>
                                          </p:spTgt>
                                        </p:tgtEl>
                                      </p:cBhvr>
                                    </p:animEffect>
                                    <p:anim calcmode="lin" valueType="num">
                                      <p:cBhvr>
                                        <p:cTn id="15" dur="10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645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4547">
                                            <p:txEl>
                                              <p:pRg st="2" end="2"/>
                                            </p:txEl>
                                          </p:spTgt>
                                        </p:tgtEl>
                                        <p:attrNameLst>
                                          <p:attrName>style.visibility</p:attrName>
                                        </p:attrNameLst>
                                      </p:cBhvr>
                                      <p:to>
                                        <p:strVal val="visible"/>
                                      </p:to>
                                    </p:set>
                                    <p:animEffect transition="in" filter="fade">
                                      <p:cBhvr>
                                        <p:cTn id="21" dur="1000"/>
                                        <p:tgtEl>
                                          <p:spTgt spid="364547">
                                            <p:txEl>
                                              <p:pRg st="2" end="2"/>
                                            </p:txEl>
                                          </p:spTgt>
                                        </p:tgtEl>
                                      </p:cBhvr>
                                    </p:animEffect>
                                    <p:anim calcmode="lin" valueType="num">
                                      <p:cBhvr>
                                        <p:cTn id="22" dur="10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645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64547">
                                            <p:txEl>
                                              <p:pRg st="3" end="3"/>
                                            </p:txEl>
                                          </p:spTgt>
                                        </p:tgtEl>
                                        <p:attrNameLst>
                                          <p:attrName>style.visibility</p:attrName>
                                        </p:attrNameLst>
                                      </p:cBhvr>
                                      <p:to>
                                        <p:strVal val="visible"/>
                                      </p:to>
                                    </p:set>
                                    <p:animEffect transition="in" filter="fade">
                                      <p:cBhvr>
                                        <p:cTn id="28" dur="1000"/>
                                        <p:tgtEl>
                                          <p:spTgt spid="364547">
                                            <p:txEl>
                                              <p:pRg st="3" end="3"/>
                                            </p:txEl>
                                          </p:spTgt>
                                        </p:tgtEl>
                                      </p:cBhvr>
                                    </p:animEffect>
                                    <p:anim calcmode="lin" valueType="num">
                                      <p:cBhvr>
                                        <p:cTn id="29" dur="10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64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anim calcmode="lin" valueType="num">
                                      <p:cBhvr>
                                        <p:cTn id="51" dur="1000" fill="hold"/>
                                        <p:tgtEl>
                                          <p:spTgt spid="6"/>
                                        </p:tgtEl>
                                        <p:attrNameLst>
                                          <p:attrName>ppt_x</p:attrName>
                                        </p:attrNameLst>
                                      </p:cBhvr>
                                      <p:tavLst>
                                        <p:tav tm="0">
                                          <p:val>
                                            <p:strVal val="#ppt_x"/>
                                          </p:val>
                                        </p:tav>
                                        <p:tav tm="100000">
                                          <p:val>
                                            <p:strVal val="#ppt_x"/>
                                          </p:val>
                                        </p:tav>
                                      </p:tavLst>
                                    </p:anim>
                                    <p:anim calcmode="lin" valueType="num">
                                      <p:cBhvr>
                                        <p:cTn id="52" dur="1000" fill="hold"/>
                                        <p:tgtEl>
                                          <p:spTgt spid="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anim calcmode="lin" valueType="num">
                                      <p:cBhvr>
                                        <p:cTn id="61" dur="1000" fill="hold"/>
                                        <p:tgtEl>
                                          <p:spTgt spid="8"/>
                                        </p:tgtEl>
                                        <p:attrNameLst>
                                          <p:attrName>ppt_x</p:attrName>
                                        </p:attrNameLst>
                                      </p:cBhvr>
                                      <p:tavLst>
                                        <p:tav tm="0">
                                          <p:val>
                                            <p:strVal val="#ppt_x"/>
                                          </p:val>
                                        </p:tav>
                                        <p:tav tm="100000">
                                          <p:val>
                                            <p:strVal val="#ppt_x"/>
                                          </p:val>
                                        </p:tav>
                                      </p:tavLst>
                                    </p:anim>
                                    <p:anim calcmode="lin" valueType="num">
                                      <p:cBhvr>
                                        <p:cTn id="62" dur="1000" fill="hold"/>
                                        <p:tgtEl>
                                          <p:spTgt spid="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anim calcmode="lin" valueType="num">
                                      <p:cBhvr>
                                        <p:cTn id="71" dur="1000" fill="hold"/>
                                        <p:tgtEl>
                                          <p:spTgt spid="10"/>
                                        </p:tgtEl>
                                        <p:attrNameLst>
                                          <p:attrName>ppt_x</p:attrName>
                                        </p:attrNameLst>
                                      </p:cBhvr>
                                      <p:tavLst>
                                        <p:tav tm="0">
                                          <p:val>
                                            <p:strVal val="#ppt_x"/>
                                          </p:val>
                                        </p:tav>
                                        <p:tav tm="100000">
                                          <p:val>
                                            <p:strVal val="#ppt_x"/>
                                          </p:val>
                                        </p:tav>
                                      </p:tavLst>
                                    </p:anim>
                                    <p:anim calcmode="lin" valueType="num">
                                      <p:cBhvr>
                                        <p:cTn id="72" dur="1000" fill="hold"/>
                                        <p:tgtEl>
                                          <p:spTgt spid="1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1000"/>
                                        <p:tgtEl>
                                          <p:spTgt spid="11"/>
                                        </p:tgtEl>
                                      </p:cBhvr>
                                    </p:animEffect>
                                    <p:anim calcmode="lin" valueType="num">
                                      <p:cBhvr>
                                        <p:cTn id="76" dur="1000" fill="hold"/>
                                        <p:tgtEl>
                                          <p:spTgt spid="11"/>
                                        </p:tgtEl>
                                        <p:attrNameLst>
                                          <p:attrName>ppt_x</p:attrName>
                                        </p:attrNameLst>
                                      </p:cBhvr>
                                      <p:tavLst>
                                        <p:tav tm="0">
                                          <p:val>
                                            <p:strVal val="#ppt_x"/>
                                          </p:val>
                                        </p:tav>
                                        <p:tav tm="100000">
                                          <p:val>
                                            <p:strVal val="#ppt_x"/>
                                          </p:val>
                                        </p:tav>
                                      </p:tavLst>
                                    </p:anim>
                                    <p:anim calcmode="lin" valueType="num">
                                      <p:cBhvr>
                                        <p:cTn id="7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64547">
                                            <p:txEl>
                                              <p:pRg st="4" end="4"/>
                                            </p:txEl>
                                          </p:spTgt>
                                        </p:tgtEl>
                                        <p:attrNameLst>
                                          <p:attrName>style.visibility</p:attrName>
                                        </p:attrNameLst>
                                      </p:cBhvr>
                                      <p:to>
                                        <p:strVal val="visible"/>
                                      </p:to>
                                    </p:set>
                                    <p:animEffect transition="in" filter="fade">
                                      <p:cBhvr>
                                        <p:cTn id="82" dur="1000"/>
                                        <p:tgtEl>
                                          <p:spTgt spid="364547">
                                            <p:txEl>
                                              <p:pRg st="4" end="4"/>
                                            </p:txEl>
                                          </p:spTgt>
                                        </p:tgtEl>
                                      </p:cBhvr>
                                    </p:animEffect>
                                    <p:anim calcmode="lin" valueType="num">
                                      <p:cBhvr>
                                        <p:cTn id="83" dur="10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p:cTn id="84" dur="1000" fill="hold"/>
                                        <p:tgtEl>
                                          <p:spTgt spid="3645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anim calcmode="lin" valueType="num">
                                      <p:cBhvr>
                                        <p:cTn id="90" dur="1000" fill="hold"/>
                                        <p:tgtEl>
                                          <p:spTgt spid="12"/>
                                        </p:tgtEl>
                                        <p:attrNameLst>
                                          <p:attrName>ppt_x</p:attrName>
                                        </p:attrNameLst>
                                      </p:cBhvr>
                                      <p:tavLst>
                                        <p:tav tm="0">
                                          <p:val>
                                            <p:strVal val="#ppt_x"/>
                                          </p:val>
                                        </p:tav>
                                        <p:tav tm="100000">
                                          <p:val>
                                            <p:strVal val="#ppt_x"/>
                                          </p:val>
                                        </p:tav>
                                      </p:tavLst>
                                    </p:anim>
                                    <p:anim calcmode="lin" valueType="num">
                                      <p:cBhvr>
                                        <p:cTn id="91" dur="1000" fill="hold"/>
                                        <p:tgtEl>
                                          <p:spTgt spid="1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1000"/>
                                        <p:tgtEl>
                                          <p:spTgt spid="13"/>
                                        </p:tgtEl>
                                      </p:cBhvr>
                                    </p:animEffect>
                                    <p:anim calcmode="lin" valueType="num">
                                      <p:cBhvr>
                                        <p:cTn id="95" dur="1000" fill="hold"/>
                                        <p:tgtEl>
                                          <p:spTgt spid="13"/>
                                        </p:tgtEl>
                                        <p:attrNameLst>
                                          <p:attrName>ppt_x</p:attrName>
                                        </p:attrNameLst>
                                      </p:cBhvr>
                                      <p:tavLst>
                                        <p:tav tm="0">
                                          <p:val>
                                            <p:strVal val="#ppt_x"/>
                                          </p:val>
                                        </p:tav>
                                        <p:tav tm="100000">
                                          <p:val>
                                            <p:strVal val="#ppt_x"/>
                                          </p:val>
                                        </p:tav>
                                      </p:tavLst>
                                    </p:anim>
                                    <p:anim calcmode="lin" valueType="num">
                                      <p:cBhvr>
                                        <p:cTn id="96" dur="1000" fill="hold"/>
                                        <p:tgtEl>
                                          <p:spTgt spid="1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1000"/>
                                        <p:tgtEl>
                                          <p:spTgt spid="14"/>
                                        </p:tgtEl>
                                      </p:cBhvr>
                                    </p:animEffect>
                                    <p:anim calcmode="lin" valueType="num">
                                      <p:cBhvr>
                                        <p:cTn id="100" dur="1000" fill="hold"/>
                                        <p:tgtEl>
                                          <p:spTgt spid="14"/>
                                        </p:tgtEl>
                                        <p:attrNameLst>
                                          <p:attrName>ppt_x</p:attrName>
                                        </p:attrNameLst>
                                      </p:cBhvr>
                                      <p:tavLst>
                                        <p:tav tm="0">
                                          <p:val>
                                            <p:strVal val="#ppt_x"/>
                                          </p:val>
                                        </p:tav>
                                        <p:tav tm="100000">
                                          <p:val>
                                            <p:strVal val="#ppt_x"/>
                                          </p:val>
                                        </p:tav>
                                      </p:tavLst>
                                    </p:anim>
                                    <p:anim calcmode="lin" valueType="num">
                                      <p:cBhvr>
                                        <p:cTn id="101" dur="1000" fill="hold"/>
                                        <p:tgtEl>
                                          <p:spTgt spid="1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1000"/>
                                        <p:tgtEl>
                                          <p:spTgt spid="15"/>
                                        </p:tgtEl>
                                      </p:cBhvr>
                                    </p:animEffect>
                                    <p:anim calcmode="lin" valueType="num">
                                      <p:cBhvr>
                                        <p:cTn id="105" dur="1000" fill="hold"/>
                                        <p:tgtEl>
                                          <p:spTgt spid="15"/>
                                        </p:tgtEl>
                                        <p:attrNameLst>
                                          <p:attrName>ppt_x</p:attrName>
                                        </p:attrNameLst>
                                      </p:cBhvr>
                                      <p:tavLst>
                                        <p:tav tm="0">
                                          <p:val>
                                            <p:strVal val="#ppt_x"/>
                                          </p:val>
                                        </p:tav>
                                        <p:tav tm="100000">
                                          <p:val>
                                            <p:strVal val="#ppt_x"/>
                                          </p:val>
                                        </p:tav>
                                      </p:tavLst>
                                    </p:anim>
                                    <p:anim calcmode="lin" valueType="num">
                                      <p:cBhvr>
                                        <p:cTn id="106" dur="1000" fill="hold"/>
                                        <p:tgtEl>
                                          <p:spTgt spid="1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1000"/>
                                        <p:tgtEl>
                                          <p:spTgt spid="16"/>
                                        </p:tgtEl>
                                      </p:cBhvr>
                                    </p:animEffect>
                                    <p:anim calcmode="lin" valueType="num">
                                      <p:cBhvr>
                                        <p:cTn id="110" dur="1000" fill="hold"/>
                                        <p:tgtEl>
                                          <p:spTgt spid="16"/>
                                        </p:tgtEl>
                                        <p:attrNameLst>
                                          <p:attrName>ppt_x</p:attrName>
                                        </p:attrNameLst>
                                      </p:cBhvr>
                                      <p:tavLst>
                                        <p:tav tm="0">
                                          <p:val>
                                            <p:strVal val="#ppt_x"/>
                                          </p:val>
                                        </p:tav>
                                        <p:tav tm="100000">
                                          <p:val>
                                            <p:strVal val="#ppt_x"/>
                                          </p:val>
                                        </p:tav>
                                      </p:tavLst>
                                    </p:anim>
                                    <p:anim calcmode="lin" valueType="num">
                                      <p:cBhvr>
                                        <p:cTn id="111" dur="1000" fill="hold"/>
                                        <p:tgtEl>
                                          <p:spTgt spid="1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fade">
                                      <p:cBhvr>
                                        <p:cTn id="114" dur="1000"/>
                                        <p:tgtEl>
                                          <p:spTgt spid="17"/>
                                        </p:tgtEl>
                                      </p:cBhvr>
                                    </p:animEffect>
                                    <p:anim calcmode="lin" valueType="num">
                                      <p:cBhvr>
                                        <p:cTn id="115" dur="1000" fill="hold"/>
                                        <p:tgtEl>
                                          <p:spTgt spid="17"/>
                                        </p:tgtEl>
                                        <p:attrNameLst>
                                          <p:attrName>ppt_x</p:attrName>
                                        </p:attrNameLst>
                                      </p:cBhvr>
                                      <p:tavLst>
                                        <p:tav tm="0">
                                          <p:val>
                                            <p:strVal val="#ppt_x"/>
                                          </p:val>
                                        </p:tav>
                                        <p:tav tm="100000">
                                          <p:val>
                                            <p:strVal val="#ppt_x"/>
                                          </p:val>
                                        </p:tav>
                                      </p:tavLst>
                                    </p:anim>
                                    <p:anim calcmode="lin" valueType="num">
                                      <p:cBhvr>
                                        <p:cTn id="116" dur="1000" fill="hold"/>
                                        <p:tgtEl>
                                          <p:spTgt spid="1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fade">
                                      <p:cBhvr>
                                        <p:cTn id="119" dur="1000"/>
                                        <p:tgtEl>
                                          <p:spTgt spid="18"/>
                                        </p:tgtEl>
                                      </p:cBhvr>
                                    </p:animEffect>
                                    <p:anim calcmode="lin" valueType="num">
                                      <p:cBhvr>
                                        <p:cTn id="120" dur="1000" fill="hold"/>
                                        <p:tgtEl>
                                          <p:spTgt spid="18"/>
                                        </p:tgtEl>
                                        <p:attrNameLst>
                                          <p:attrName>ppt_x</p:attrName>
                                        </p:attrNameLst>
                                      </p:cBhvr>
                                      <p:tavLst>
                                        <p:tav tm="0">
                                          <p:val>
                                            <p:strVal val="#ppt_x"/>
                                          </p:val>
                                        </p:tav>
                                        <p:tav tm="100000">
                                          <p:val>
                                            <p:strVal val="#ppt_x"/>
                                          </p:val>
                                        </p:tav>
                                      </p:tavLst>
                                    </p:anim>
                                    <p:anim calcmode="lin" valueType="num">
                                      <p:cBhvr>
                                        <p:cTn id="121" dur="1000" fill="hold"/>
                                        <p:tgtEl>
                                          <p:spTgt spid="1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9"/>
                                        </p:tgtEl>
                                        <p:attrNameLst>
                                          <p:attrName>style.visibility</p:attrName>
                                        </p:attrNameLst>
                                      </p:cBhvr>
                                      <p:to>
                                        <p:strVal val="visible"/>
                                      </p:to>
                                    </p:set>
                                    <p:animEffect transition="in" filter="fade">
                                      <p:cBhvr>
                                        <p:cTn id="124" dur="1000"/>
                                        <p:tgtEl>
                                          <p:spTgt spid="19"/>
                                        </p:tgtEl>
                                      </p:cBhvr>
                                    </p:animEffect>
                                    <p:anim calcmode="lin" valueType="num">
                                      <p:cBhvr>
                                        <p:cTn id="125" dur="1000" fill="hold"/>
                                        <p:tgtEl>
                                          <p:spTgt spid="19"/>
                                        </p:tgtEl>
                                        <p:attrNameLst>
                                          <p:attrName>ppt_x</p:attrName>
                                        </p:attrNameLst>
                                      </p:cBhvr>
                                      <p:tavLst>
                                        <p:tav tm="0">
                                          <p:val>
                                            <p:strVal val="#ppt_x"/>
                                          </p:val>
                                        </p:tav>
                                        <p:tav tm="100000">
                                          <p:val>
                                            <p:strVal val="#ppt_x"/>
                                          </p:val>
                                        </p:tav>
                                      </p:tavLst>
                                    </p:anim>
                                    <p:anim calcmode="lin" valueType="num">
                                      <p:cBhvr>
                                        <p:cTn id="126" dur="1000" fill="hold"/>
                                        <p:tgtEl>
                                          <p:spTgt spid="19"/>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animEffect transition="in" filter="fade">
                                      <p:cBhvr>
                                        <p:cTn id="129" dur="1000"/>
                                        <p:tgtEl>
                                          <p:spTgt spid="20"/>
                                        </p:tgtEl>
                                      </p:cBhvr>
                                    </p:animEffect>
                                    <p:anim calcmode="lin" valueType="num">
                                      <p:cBhvr>
                                        <p:cTn id="130" dur="1000" fill="hold"/>
                                        <p:tgtEl>
                                          <p:spTgt spid="20"/>
                                        </p:tgtEl>
                                        <p:attrNameLst>
                                          <p:attrName>ppt_x</p:attrName>
                                        </p:attrNameLst>
                                      </p:cBhvr>
                                      <p:tavLst>
                                        <p:tav tm="0">
                                          <p:val>
                                            <p:strVal val="#ppt_x"/>
                                          </p:val>
                                        </p:tav>
                                        <p:tav tm="100000">
                                          <p:val>
                                            <p:strVal val="#ppt_x"/>
                                          </p:val>
                                        </p:tav>
                                      </p:tavLst>
                                    </p:anim>
                                    <p:anim calcmode="lin" valueType="num">
                                      <p:cBhvr>
                                        <p:cTn id="131" dur="1000" fill="hold"/>
                                        <p:tgtEl>
                                          <p:spTgt spid="2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1000"/>
                                        <p:tgtEl>
                                          <p:spTgt spid="21"/>
                                        </p:tgtEl>
                                      </p:cBhvr>
                                    </p:animEffect>
                                    <p:anim calcmode="lin" valueType="num">
                                      <p:cBhvr>
                                        <p:cTn id="135" dur="1000" fill="hold"/>
                                        <p:tgtEl>
                                          <p:spTgt spid="21"/>
                                        </p:tgtEl>
                                        <p:attrNameLst>
                                          <p:attrName>ppt_x</p:attrName>
                                        </p:attrNameLst>
                                      </p:cBhvr>
                                      <p:tavLst>
                                        <p:tav tm="0">
                                          <p:val>
                                            <p:strVal val="#ppt_x"/>
                                          </p:val>
                                        </p:tav>
                                        <p:tav tm="100000">
                                          <p:val>
                                            <p:strVal val="#ppt_x"/>
                                          </p:val>
                                        </p:tav>
                                      </p:tavLst>
                                    </p:anim>
                                    <p:anim calcmode="lin" valueType="num">
                                      <p:cBhvr>
                                        <p:cTn id="13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uiExpand="1" build="p"/>
      <p:bldP spid="3" grpId="0" animBg="1"/>
      <p:bldP spid="4" grpId="0" animBg="1"/>
      <p:bldP spid="5" grpId="0" animBg="1"/>
      <p:bldP spid="6" grpId="0" animBg="1"/>
      <p:bldP spid="7" grpId="0" animBg="1"/>
      <p:bldP spid="8"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type="body" idx="1"/>
          </p:nvPr>
        </p:nvSpPr>
        <p:spPr>
          <a:xfrm>
            <a:off x="251520" y="908720"/>
            <a:ext cx="8784976" cy="2808311"/>
          </a:xfrm>
        </p:spPr>
        <p:txBody>
          <a:bodyPr>
            <a:noAutofit/>
          </a:bodyPr>
          <a:lstStyle/>
          <a:p>
            <a:pPr>
              <a:spcBef>
                <a:spcPct val="10000"/>
              </a:spcBef>
              <a:spcAft>
                <a:spcPct val="10000"/>
              </a:spcAft>
            </a:pPr>
            <a:r>
              <a:rPr lang="zh-CN" altLang="en-US" sz="2400" b="1" dirty="0">
                <a:solidFill>
                  <a:schemeClr val="tx2"/>
                </a:solidFill>
                <a:latin typeface="幼圆" panose="02010509060101010101" pitchFamily="49" charset="-122"/>
                <a:ea typeface="幼圆" panose="02010509060101010101" pitchFamily="49" charset="-122"/>
              </a:rPr>
              <a:t>不可解节点</a:t>
            </a:r>
          </a:p>
          <a:p>
            <a:pPr lvl="1">
              <a:spcBef>
                <a:spcPct val="10000"/>
              </a:spcBef>
              <a:spcAft>
                <a:spcPct val="10000"/>
              </a:spcAft>
              <a:buClr>
                <a:schemeClr val="hlink"/>
              </a:buClr>
              <a:buFont typeface="Wingdings" panose="05000000000000000000" pitchFamily="2" charset="2"/>
              <a:buChar char="ü"/>
            </a:pPr>
            <a:r>
              <a:rPr lang="zh-CN" altLang="en-US" sz="2400" b="1" dirty="0">
                <a:ea typeface="宋体" panose="02010600030101010101" pitchFamily="2" charset="-122"/>
              </a:rPr>
              <a:t>没有后裔的非终叶节点为不可解节点。 </a:t>
            </a:r>
          </a:p>
          <a:p>
            <a:pPr lvl="1">
              <a:spcBef>
                <a:spcPct val="10000"/>
              </a:spcBef>
              <a:spcAft>
                <a:spcPct val="10000"/>
              </a:spcAft>
              <a:buClr>
                <a:schemeClr val="hlink"/>
              </a:buClr>
              <a:buFont typeface="Wingdings" panose="05000000000000000000" pitchFamily="2" charset="2"/>
              <a:buChar char="ü"/>
            </a:pPr>
            <a:r>
              <a:rPr lang="zh-CN" altLang="en-US" sz="2400" b="1" dirty="0">
                <a:ea typeface="宋体" panose="02010600030101010101" pitchFamily="2" charset="-122"/>
              </a:rPr>
              <a:t>如果某个非终叶节点含有</a:t>
            </a:r>
            <a:r>
              <a:rPr lang="zh-CN" altLang="en-US" sz="2400" b="1" dirty="0">
                <a:solidFill>
                  <a:srgbClr val="FF0000"/>
                </a:solidFill>
                <a:ea typeface="宋体" panose="02010600030101010101" pitchFamily="2" charset="-122"/>
              </a:rPr>
              <a:t>或后继节点</a:t>
            </a:r>
            <a:r>
              <a:rPr lang="zh-CN" altLang="en-US" sz="2400" b="1" dirty="0">
                <a:ea typeface="宋体" panose="02010600030101010101" pitchFamily="2" charset="-122"/>
              </a:rPr>
              <a:t>，那么只有当其</a:t>
            </a:r>
            <a:r>
              <a:rPr lang="zh-CN" altLang="en-US" sz="2400" b="1" dirty="0">
                <a:solidFill>
                  <a:srgbClr val="FF0000"/>
                </a:solidFill>
                <a:ea typeface="宋体" panose="02010600030101010101" pitchFamily="2" charset="-122"/>
              </a:rPr>
              <a:t>全部后裔为不可解时</a:t>
            </a:r>
            <a:r>
              <a:rPr lang="zh-CN" altLang="en-US" sz="2400" b="1" dirty="0">
                <a:ea typeface="宋体" panose="02010600030101010101" pitchFamily="2" charset="-122"/>
              </a:rPr>
              <a:t>，此非终叶节点才是不可解的。 </a:t>
            </a:r>
          </a:p>
          <a:p>
            <a:pPr lvl="1">
              <a:spcBef>
                <a:spcPct val="10000"/>
              </a:spcBef>
              <a:spcAft>
                <a:spcPct val="10000"/>
              </a:spcAft>
              <a:buClr>
                <a:schemeClr val="hlink"/>
              </a:buClr>
              <a:buFont typeface="Wingdings" panose="05000000000000000000" pitchFamily="2" charset="2"/>
              <a:buChar char="ü"/>
            </a:pPr>
            <a:r>
              <a:rPr lang="zh-CN" altLang="en-US" sz="2400" b="1" dirty="0">
                <a:ea typeface="宋体" panose="02010600030101010101" pitchFamily="2" charset="-122"/>
              </a:rPr>
              <a:t>如果某个非终叶节点含有</a:t>
            </a:r>
            <a:r>
              <a:rPr lang="zh-CN" altLang="en-US" sz="2400" b="1" dirty="0">
                <a:solidFill>
                  <a:srgbClr val="FF0000"/>
                </a:solidFill>
                <a:ea typeface="宋体" panose="02010600030101010101" pitchFamily="2" charset="-122"/>
              </a:rPr>
              <a:t>与后继节点</a:t>
            </a:r>
            <a:r>
              <a:rPr lang="zh-CN" altLang="en-US" sz="2400" b="1" dirty="0">
                <a:ea typeface="宋体" panose="02010600030101010101" pitchFamily="2" charset="-122"/>
              </a:rPr>
              <a:t>，那么只要当其</a:t>
            </a:r>
            <a:r>
              <a:rPr lang="zh-CN" altLang="en-US" sz="2400" b="1" dirty="0">
                <a:solidFill>
                  <a:srgbClr val="FF0000"/>
                </a:solidFill>
                <a:ea typeface="宋体" panose="02010600030101010101" pitchFamily="2" charset="-122"/>
              </a:rPr>
              <a:t>后裔至少有一个为不可解时</a:t>
            </a:r>
            <a:r>
              <a:rPr lang="zh-CN" altLang="en-US" sz="2400" b="1" dirty="0">
                <a:ea typeface="宋体" panose="02010600030101010101" pitchFamily="2" charset="-122"/>
              </a:rPr>
              <a:t>，此非终叶节点才是不可解的</a:t>
            </a:r>
            <a:r>
              <a:rPr lang="zh-CN" altLang="en-US" sz="2400" b="1" dirty="0" smtClean="0">
                <a:ea typeface="宋体" panose="02010600030101010101" pitchFamily="2" charset="-122"/>
              </a:rPr>
              <a:t>。</a:t>
            </a:r>
            <a:endParaRPr lang="zh-CN" altLang="en-US" sz="2400" b="1" dirty="0">
              <a:ea typeface="宋体" panose="02010600030101010101" pitchFamily="2"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5" y="3717031"/>
            <a:ext cx="3322003" cy="2736305"/>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3725787"/>
            <a:ext cx="3410624" cy="2893223"/>
          </a:xfrm>
          <a:prstGeom prst="rect">
            <a:avLst/>
          </a:prstGeom>
        </p:spPr>
      </p:pic>
    </p:spTree>
    <p:extLst>
      <p:ext uri="{BB962C8B-B14F-4D97-AF65-F5344CB8AC3E}">
        <p14:creationId xmlns:p14="http://schemas.microsoft.com/office/powerpoint/2010/main" val="148027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fade">
                                      <p:cBhvr>
                                        <p:cTn id="7" dur="1000"/>
                                        <p:tgtEl>
                                          <p:spTgt spid="365571">
                                            <p:txEl>
                                              <p:pRg st="0" end="0"/>
                                            </p:txEl>
                                          </p:spTgt>
                                        </p:tgtEl>
                                      </p:cBhvr>
                                    </p:animEffect>
                                    <p:anim calcmode="lin" valueType="num">
                                      <p:cBhvr>
                                        <p:cTn id="8" dur="1000" fill="hold"/>
                                        <p:tgtEl>
                                          <p:spTgt spid="3655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55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5571">
                                            <p:txEl>
                                              <p:pRg st="1" end="1"/>
                                            </p:txEl>
                                          </p:spTgt>
                                        </p:tgtEl>
                                        <p:attrNameLst>
                                          <p:attrName>style.visibility</p:attrName>
                                        </p:attrNameLst>
                                      </p:cBhvr>
                                      <p:to>
                                        <p:strVal val="visible"/>
                                      </p:to>
                                    </p:set>
                                    <p:animEffect transition="in" filter="fade">
                                      <p:cBhvr>
                                        <p:cTn id="14" dur="1000"/>
                                        <p:tgtEl>
                                          <p:spTgt spid="365571">
                                            <p:txEl>
                                              <p:pRg st="1" end="1"/>
                                            </p:txEl>
                                          </p:spTgt>
                                        </p:tgtEl>
                                      </p:cBhvr>
                                    </p:animEffect>
                                    <p:anim calcmode="lin" valueType="num">
                                      <p:cBhvr>
                                        <p:cTn id="15" dur="1000" fill="hold"/>
                                        <p:tgtEl>
                                          <p:spTgt spid="3655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655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5571">
                                            <p:txEl>
                                              <p:pRg st="2" end="2"/>
                                            </p:txEl>
                                          </p:spTgt>
                                        </p:tgtEl>
                                        <p:attrNameLst>
                                          <p:attrName>style.visibility</p:attrName>
                                        </p:attrNameLst>
                                      </p:cBhvr>
                                      <p:to>
                                        <p:strVal val="visible"/>
                                      </p:to>
                                    </p:set>
                                    <p:animEffect transition="in" filter="fade">
                                      <p:cBhvr>
                                        <p:cTn id="21" dur="1000"/>
                                        <p:tgtEl>
                                          <p:spTgt spid="365571">
                                            <p:txEl>
                                              <p:pRg st="2" end="2"/>
                                            </p:txEl>
                                          </p:spTgt>
                                        </p:tgtEl>
                                      </p:cBhvr>
                                    </p:animEffect>
                                    <p:anim calcmode="lin" valueType="num">
                                      <p:cBhvr>
                                        <p:cTn id="22" dur="1000" fill="hold"/>
                                        <p:tgtEl>
                                          <p:spTgt spid="36557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655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65571">
                                            <p:txEl>
                                              <p:pRg st="3" end="3"/>
                                            </p:txEl>
                                          </p:spTgt>
                                        </p:tgtEl>
                                        <p:attrNameLst>
                                          <p:attrName>style.visibility</p:attrName>
                                        </p:attrNameLst>
                                      </p:cBhvr>
                                      <p:to>
                                        <p:strVal val="visible"/>
                                      </p:to>
                                    </p:set>
                                    <p:animEffect transition="in" filter="fade">
                                      <p:cBhvr>
                                        <p:cTn id="34" dur="1000"/>
                                        <p:tgtEl>
                                          <p:spTgt spid="365571">
                                            <p:txEl>
                                              <p:pRg st="3" end="3"/>
                                            </p:txEl>
                                          </p:spTgt>
                                        </p:tgtEl>
                                      </p:cBhvr>
                                    </p:animEffect>
                                    <p:anim calcmode="lin" valueType="num">
                                      <p:cBhvr>
                                        <p:cTn id="35" dur="1000" fill="hold"/>
                                        <p:tgtEl>
                                          <p:spTgt spid="365571">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655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6"/>
          <p:cNvGraphicFramePr>
            <a:graphicFrameLocks/>
          </p:cNvGraphicFramePr>
          <p:nvPr>
            <p:extLst>
              <p:ext uri="{D42A27DB-BD31-4B8C-83A1-F6EECF244321}">
                <p14:modId xmlns:p14="http://schemas.microsoft.com/office/powerpoint/2010/main" val="458666994"/>
              </p:ext>
            </p:extLst>
          </p:nvPr>
        </p:nvGraphicFramePr>
        <p:xfrm>
          <a:off x="6300192" y="2060848"/>
          <a:ext cx="2482850" cy="4178300"/>
        </p:xfrm>
        <a:graphic>
          <a:graphicData uri="http://schemas.openxmlformats.org/presentationml/2006/ole">
            <mc:AlternateContent xmlns:mc="http://schemas.openxmlformats.org/markup-compatibility/2006">
              <mc:Choice xmlns:v="urn:schemas-microsoft-com:vml" Requires="v">
                <p:oleObj spid="_x0000_s8221" name="Picture" r:id="rId3" imgW="2066760" imgH="3467160" progId="Word.Picture.8">
                  <p:embed/>
                </p:oleObj>
              </mc:Choice>
              <mc:Fallback>
                <p:oleObj name="Picture" r:id="rId3" imgW="2066760" imgH="3467160" progId="Word.Picture.8">
                  <p:embed/>
                  <p:pic>
                    <p:nvPicPr>
                      <p:cNvPr id="0" name=""/>
                      <p:cNvPicPr>
                        <a:picLocks noChangeArrowheads="1"/>
                      </p:cNvPicPr>
                      <p:nvPr/>
                    </p:nvPicPr>
                    <p:blipFill>
                      <a:blip r:embed="rId4"/>
                      <a:srcRect/>
                      <a:stretch>
                        <a:fillRect/>
                      </a:stretch>
                    </p:blipFill>
                    <p:spPr bwMode="auto">
                      <a:xfrm>
                        <a:off x="6300192" y="2060848"/>
                        <a:ext cx="2482850" cy="417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
          <p:cNvSpPr>
            <a:spLocks noChangeArrowheads="1"/>
          </p:cNvSpPr>
          <p:nvPr/>
        </p:nvSpPr>
        <p:spPr bwMode="auto">
          <a:xfrm>
            <a:off x="807311" y="5764014"/>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76250" indent="-4762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241425" indent="-47466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2052638" indent="-5334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2776538" indent="-5334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3500438" indent="-5334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3957638"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414838"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872038"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329238"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20000"/>
              </a:spcBef>
              <a:buClr>
                <a:schemeClr val="tx2"/>
              </a:buClr>
              <a:buFont typeface="Wingdings" panose="05000000000000000000" pitchFamily="2" charset="2"/>
              <a:buNone/>
            </a:pPr>
            <a:r>
              <a:rPr lang="zh-CN" altLang="en-US" sz="2200" dirty="0" smtClean="0">
                <a:effectLst/>
              </a:rPr>
              <a:t>与或图</a:t>
            </a:r>
            <a:r>
              <a:rPr lang="zh-CN" altLang="en-US" sz="2200" dirty="0">
                <a:effectLst/>
              </a:rPr>
              <a:t>例子</a:t>
            </a:r>
            <a:r>
              <a:rPr lang="en-US" altLang="zh-CN" sz="2200" dirty="0" smtClean="0">
                <a:effectLst/>
              </a:rPr>
              <a:t>(</a:t>
            </a:r>
            <a:r>
              <a:rPr lang="zh-CN" altLang="en-US" sz="2200" dirty="0"/>
              <a:t>右图</a:t>
            </a:r>
            <a:r>
              <a:rPr lang="zh-CN" altLang="en-US" sz="2200" dirty="0" smtClean="0">
                <a:effectLst/>
              </a:rPr>
              <a:t>有</a:t>
            </a:r>
            <a:r>
              <a:rPr lang="zh-CN" altLang="en-US" sz="2200" dirty="0">
                <a:effectLst/>
              </a:rPr>
              <a:t>一个以上的解</a:t>
            </a:r>
            <a:r>
              <a:rPr lang="en-US" altLang="zh-CN" sz="2200" dirty="0">
                <a:effectLst/>
              </a:rPr>
              <a:t>)  </a:t>
            </a: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11" y="2139607"/>
            <a:ext cx="2249619" cy="3499407"/>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1488" y="2060848"/>
            <a:ext cx="1926503" cy="3828620"/>
          </a:xfrm>
          <a:prstGeom prst="rect">
            <a:avLst/>
          </a:prstGeom>
        </p:spPr>
      </p:pic>
      <p:sp>
        <p:nvSpPr>
          <p:cNvPr id="17" name="矩形 4"/>
          <p:cNvSpPr>
            <a:spLocks noChangeArrowheads="1"/>
          </p:cNvSpPr>
          <p:nvPr/>
        </p:nvSpPr>
        <p:spPr bwMode="auto">
          <a:xfrm>
            <a:off x="5166912" y="151090"/>
            <a:ext cx="3842543" cy="1569660"/>
          </a:xfrm>
          <a:prstGeom prst="rect">
            <a:avLst/>
          </a:prstGeom>
          <a:noFill/>
          <a:ln w="9525">
            <a:noFill/>
            <a:miter lim="800000"/>
            <a:headEnd/>
            <a:tailEnd/>
          </a:ln>
        </p:spPr>
        <p:txBody>
          <a:bodyPr wrap="square">
            <a:spAutoFit/>
          </a:bodyPr>
          <a:lstStyle/>
          <a:p>
            <a:pPr eaLnBrk="1" hangingPunct="1">
              <a:lnSpc>
                <a:spcPct val="120000"/>
              </a:lnSpc>
              <a:defRPr/>
            </a:pPr>
            <a:r>
              <a:rPr lang="zh-CN" altLang="en-US" sz="2000" dirty="0">
                <a:solidFill>
                  <a:srgbClr val="FF0000"/>
                </a:solidFill>
                <a:latin typeface="+mn-ea"/>
                <a:ea typeface="+mn-ea"/>
              </a:rPr>
              <a:t>终叶节点</a:t>
            </a:r>
            <a:r>
              <a:rPr lang="zh-CN" altLang="en-US" sz="2000" dirty="0">
                <a:latin typeface="+mn-ea"/>
                <a:ea typeface="+mn-ea"/>
              </a:rPr>
              <a:t>用字母</a:t>
            </a:r>
            <a:r>
              <a:rPr lang="en-US" altLang="zh-CN" sz="2000" dirty="0">
                <a:latin typeface="+mn-ea"/>
                <a:ea typeface="+mn-ea"/>
              </a:rPr>
              <a:t>t</a:t>
            </a:r>
            <a:r>
              <a:rPr lang="zh-CN" altLang="en-US" sz="2000" dirty="0">
                <a:latin typeface="+mn-ea"/>
                <a:ea typeface="+mn-ea"/>
              </a:rPr>
              <a:t>表示</a:t>
            </a:r>
            <a:endParaRPr lang="en-US" altLang="zh-CN" sz="2000" dirty="0">
              <a:latin typeface="+mn-ea"/>
              <a:ea typeface="+mn-ea"/>
            </a:endParaRPr>
          </a:p>
          <a:p>
            <a:pPr>
              <a:lnSpc>
                <a:spcPct val="120000"/>
              </a:lnSpc>
              <a:defRPr/>
            </a:pPr>
            <a:r>
              <a:rPr lang="zh-CN" altLang="en-US" sz="2000" dirty="0">
                <a:solidFill>
                  <a:srgbClr val="FF0000"/>
                </a:solidFill>
                <a:latin typeface="+mn-ea"/>
                <a:ea typeface="+mn-ea"/>
              </a:rPr>
              <a:t>可解节点</a:t>
            </a:r>
            <a:r>
              <a:rPr lang="zh-CN" altLang="en-US" sz="2000" dirty="0" smtClean="0">
                <a:latin typeface="+mn-ea"/>
                <a:ea typeface="+mn-ea"/>
              </a:rPr>
              <a:t>用实心小</a:t>
            </a:r>
            <a:r>
              <a:rPr lang="zh-CN" altLang="en-US" sz="2000" dirty="0">
                <a:latin typeface="+mn-ea"/>
              </a:rPr>
              <a:t>圆</a:t>
            </a:r>
            <a:r>
              <a:rPr lang="zh-CN" altLang="en-US" sz="2000" dirty="0" smtClean="0">
                <a:latin typeface="+mn-ea"/>
                <a:ea typeface="+mn-ea"/>
              </a:rPr>
              <a:t>点表示</a:t>
            </a:r>
            <a:endParaRPr lang="en-US" altLang="zh-CN" sz="2000" dirty="0" smtClean="0">
              <a:latin typeface="+mn-ea"/>
              <a:ea typeface="+mn-ea"/>
            </a:endParaRPr>
          </a:p>
          <a:p>
            <a:pPr eaLnBrk="1" hangingPunct="1">
              <a:lnSpc>
                <a:spcPct val="120000"/>
              </a:lnSpc>
              <a:defRPr/>
            </a:pPr>
            <a:r>
              <a:rPr lang="zh-CN" altLang="en-US" sz="2000" dirty="0">
                <a:solidFill>
                  <a:srgbClr val="FF0000"/>
                </a:solidFill>
                <a:latin typeface="+mn-ea"/>
              </a:rPr>
              <a:t>不可解节点</a:t>
            </a:r>
            <a:r>
              <a:rPr lang="zh-CN" altLang="en-US" sz="2000" dirty="0" smtClean="0">
                <a:latin typeface="+mn-ea"/>
              </a:rPr>
              <a:t>用小圆圈表示</a:t>
            </a:r>
            <a:endParaRPr lang="en-US" altLang="zh-CN" sz="2000" dirty="0">
              <a:latin typeface="+mn-ea"/>
              <a:ea typeface="+mn-ea"/>
            </a:endParaRPr>
          </a:p>
          <a:p>
            <a:pPr eaLnBrk="1" hangingPunct="1">
              <a:lnSpc>
                <a:spcPct val="120000"/>
              </a:lnSpc>
              <a:defRPr/>
            </a:pPr>
            <a:r>
              <a:rPr lang="zh-CN" altLang="en-US" sz="2000" dirty="0">
                <a:solidFill>
                  <a:srgbClr val="FF0000"/>
                </a:solidFill>
                <a:latin typeface="+mn-ea"/>
                <a:ea typeface="+mn-ea"/>
              </a:rPr>
              <a:t>解图</a:t>
            </a:r>
            <a:r>
              <a:rPr lang="zh-CN" altLang="en-US" sz="2000" dirty="0">
                <a:latin typeface="+mn-ea"/>
                <a:ea typeface="+mn-ea"/>
              </a:rPr>
              <a:t>用粗线分支表示</a:t>
            </a:r>
          </a:p>
        </p:txBody>
      </p:sp>
      <p:sp>
        <p:nvSpPr>
          <p:cNvPr id="18" name="AutoShape 70"/>
          <p:cNvSpPr>
            <a:spLocks noChangeArrowheads="1"/>
          </p:cNvSpPr>
          <p:nvPr/>
        </p:nvSpPr>
        <p:spPr bwMode="auto">
          <a:xfrm>
            <a:off x="45109" y="1828663"/>
            <a:ext cx="1441977" cy="496888"/>
          </a:xfrm>
          <a:prstGeom prst="wedgeRoundRectCallout">
            <a:avLst>
              <a:gd name="adj1" fmla="val 28730"/>
              <a:gd name="adj2" fmla="val 118690"/>
              <a:gd name="adj3" fmla="val 16667"/>
            </a:avLst>
          </a:prstGeom>
          <a:solidFill>
            <a:schemeClr val="accent1"/>
          </a:solidFill>
          <a:ln w="6350">
            <a:solidFill>
              <a:schemeClr val="tx1"/>
            </a:solidFill>
            <a:miter lim="800000"/>
            <a:headEnd/>
            <a:tailEnd/>
          </a:ln>
        </p:spPr>
        <p:txBody>
          <a:bodyPr/>
          <a:lstStyle/>
          <a:p>
            <a:pPr algn="ctr"/>
            <a:r>
              <a:rPr kumimoji="1" lang="zh-CN" altLang="en-US" sz="2000" b="1">
                <a:latin typeface="Arial" panose="020B0604020202020204" pitchFamily="34" charset="0"/>
                <a:ea typeface="宋体" panose="02010600030101010101" pitchFamily="2" charset="-122"/>
              </a:rPr>
              <a:t>有解节点</a:t>
            </a:r>
          </a:p>
        </p:txBody>
      </p:sp>
      <p:sp>
        <p:nvSpPr>
          <p:cNvPr id="19" name="AutoShape 71"/>
          <p:cNvSpPr>
            <a:spLocks noChangeArrowheads="1"/>
          </p:cNvSpPr>
          <p:nvPr/>
        </p:nvSpPr>
        <p:spPr bwMode="auto">
          <a:xfrm>
            <a:off x="269544" y="5486036"/>
            <a:ext cx="1362200" cy="430956"/>
          </a:xfrm>
          <a:prstGeom prst="wedgeRoundRectCallout">
            <a:avLst>
              <a:gd name="adj1" fmla="val 1465"/>
              <a:gd name="adj2" fmla="val -156312"/>
              <a:gd name="adj3" fmla="val 16667"/>
            </a:avLst>
          </a:prstGeom>
          <a:solidFill>
            <a:schemeClr val="accent1"/>
          </a:solidFill>
          <a:ln w="6350">
            <a:solidFill>
              <a:schemeClr val="tx1"/>
            </a:solidFill>
            <a:miter lim="800000"/>
            <a:headEnd/>
            <a:tailEnd/>
          </a:ln>
        </p:spPr>
        <p:txBody>
          <a:bodyPr/>
          <a:lstStyle/>
          <a:p>
            <a:pPr algn="ctr"/>
            <a:r>
              <a:rPr kumimoji="1" lang="zh-CN" altLang="en-US" sz="2000" b="1" dirty="0">
                <a:latin typeface="Arial" panose="020B0604020202020204" pitchFamily="34" charset="0"/>
                <a:ea typeface="宋体" panose="02010600030101010101" pitchFamily="2" charset="-122"/>
              </a:rPr>
              <a:t>无解节点</a:t>
            </a:r>
          </a:p>
        </p:txBody>
      </p:sp>
      <p:sp>
        <p:nvSpPr>
          <p:cNvPr id="20" name="AutoShape 72"/>
          <p:cNvSpPr>
            <a:spLocks noChangeArrowheads="1"/>
          </p:cNvSpPr>
          <p:nvPr/>
        </p:nvSpPr>
        <p:spPr bwMode="auto">
          <a:xfrm>
            <a:off x="1909023" y="5196577"/>
            <a:ext cx="1305415" cy="442437"/>
          </a:xfrm>
          <a:prstGeom prst="wedgeRoundRectCallout">
            <a:avLst>
              <a:gd name="adj1" fmla="val -65741"/>
              <a:gd name="adj2" fmla="val -119708"/>
              <a:gd name="adj3" fmla="val 16667"/>
            </a:avLst>
          </a:prstGeom>
          <a:solidFill>
            <a:schemeClr val="accent1"/>
          </a:solidFill>
          <a:ln w="6350">
            <a:solidFill>
              <a:schemeClr val="tx1"/>
            </a:solidFill>
            <a:miter lim="800000"/>
            <a:headEnd/>
            <a:tailEnd/>
          </a:ln>
        </p:spPr>
        <p:txBody>
          <a:bodyPr/>
          <a:lstStyle/>
          <a:p>
            <a:pPr algn="ctr"/>
            <a:r>
              <a:rPr kumimoji="1" lang="zh-CN" altLang="en-US" sz="2000" b="1">
                <a:latin typeface="Arial" panose="020B0604020202020204" pitchFamily="34" charset="0"/>
                <a:ea typeface="宋体" panose="02010600030101010101" pitchFamily="2" charset="-122"/>
              </a:rPr>
              <a:t>终叶节点</a:t>
            </a:r>
          </a:p>
        </p:txBody>
      </p:sp>
      <p:sp>
        <p:nvSpPr>
          <p:cNvPr id="21" name="AutoShape 79"/>
          <p:cNvSpPr>
            <a:spLocks noChangeArrowheads="1"/>
          </p:cNvSpPr>
          <p:nvPr/>
        </p:nvSpPr>
        <p:spPr bwMode="auto">
          <a:xfrm>
            <a:off x="2561731" y="1388761"/>
            <a:ext cx="1362197" cy="654153"/>
          </a:xfrm>
          <a:prstGeom prst="wedgeRoundRectCallout">
            <a:avLst>
              <a:gd name="adj1" fmla="val -98970"/>
              <a:gd name="adj2" fmla="val 70293"/>
              <a:gd name="adj3" fmla="val 16667"/>
            </a:avLst>
          </a:prstGeom>
          <a:solidFill>
            <a:schemeClr val="accent1"/>
          </a:solidFill>
          <a:ln w="6350">
            <a:solidFill>
              <a:schemeClr val="tx1"/>
            </a:solidFill>
            <a:miter lim="800000"/>
            <a:headEnd/>
            <a:tailEnd/>
          </a:ln>
        </p:spPr>
        <p:txBody>
          <a:bodyPr/>
          <a:lstStyle/>
          <a:p>
            <a:pPr algn="ctr"/>
            <a:r>
              <a:rPr kumimoji="1" lang="zh-CN" altLang="en-US" sz="2000" b="1" dirty="0">
                <a:latin typeface="Arial" panose="020B0604020202020204" pitchFamily="34" charset="0"/>
                <a:ea typeface="宋体" panose="02010600030101010101" pitchFamily="2" charset="-122"/>
              </a:rPr>
              <a:t>原始问题有</a:t>
            </a:r>
            <a:r>
              <a:rPr kumimoji="1" lang="zh-CN" altLang="en-US" sz="2000" b="1" dirty="0">
                <a:ea typeface="宋体" panose="02010600030101010101" pitchFamily="2" charset="-122"/>
              </a:rPr>
              <a:t>解</a:t>
            </a:r>
          </a:p>
        </p:txBody>
      </p:sp>
    </p:spTree>
    <p:extLst>
      <p:ext uri="{BB962C8B-B14F-4D97-AF65-F5344CB8AC3E}">
        <p14:creationId xmlns:p14="http://schemas.microsoft.com/office/powerpoint/2010/main" val="24481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0" presetClass="exit" presetSubtype="0" fill="hold" grpId="1"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ppt_y</p:attrName>
                                        </p:attrNameLst>
                                      </p:cBhvr>
                                      <p:tavLst>
                                        <p:tav tm="0">
                                          <p:val>
                                            <p:strVal val="#ppt_y+#ppt_h*1.125000"/>
                                          </p:val>
                                        </p:tav>
                                        <p:tav tm="100000">
                                          <p:val>
                                            <p:strVal val="#ppt_y"/>
                                          </p:val>
                                        </p:tav>
                                      </p:tavLst>
                                    </p:anim>
                                    <p:animEffect transition="in" filter="wipe(up)">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ppt_y</p:attrName>
                                        </p:attrNameLst>
                                      </p:cBhvr>
                                      <p:tavLst>
                                        <p:tav tm="0">
                                          <p:val>
                                            <p:strVal val="#ppt_y+#ppt_h*1.125000"/>
                                          </p:val>
                                        </p:tav>
                                        <p:tav tm="100000">
                                          <p:val>
                                            <p:strVal val="#ppt_y"/>
                                          </p:val>
                                        </p:tav>
                                      </p:tavLst>
                                    </p:anim>
                                    <p:animEffect transition="in" filter="wipe(up)">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8" grpId="1" animBg="1"/>
      <p:bldP spid="19" grpId="0" animBg="1"/>
      <p:bldP spid="19" grpId="1" animBg="1"/>
      <p:bldP spid="20" grpId="0" animBg="1"/>
      <p:bldP spid="20" grpId="1" animBg="1"/>
      <p:bldP spid="21" grpId="0" animBg="1"/>
      <p:bldP spid="21"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536" y="908720"/>
            <a:ext cx="8748464" cy="1717393"/>
          </a:xfrm>
          <a:prstGeom prst="rect">
            <a:avLst/>
          </a:prstGeom>
        </p:spPr>
        <p:txBody>
          <a:bodyPr wrap="square">
            <a:spAutoFit/>
          </a:bodyPr>
          <a:lstStyle/>
          <a:p>
            <a:pPr>
              <a:spcBef>
                <a:spcPct val="10000"/>
              </a:spcBef>
              <a:spcAft>
                <a:spcPct val="10000"/>
              </a:spcAft>
            </a:pPr>
            <a:r>
              <a:rPr lang="zh-CN" altLang="en-US" sz="2400" b="1" dirty="0" smtClean="0">
                <a:solidFill>
                  <a:schemeClr val="tx2"/>
                </a:solidFill>
                <a:latin typeface="幼圆" panose="02010509060101010101" pitchFamily="49" charset="-122"/>
                <a:ea typeface="幼圆" panose="02010509060101010101" pitchFamily="49" charset="-122"/>
              </a:rPr>
              <a:t>解图</a:t>
            </a:r>
            <a:r>
              <a:rPr lang="en-US" altLang="zh-CN" sz="2400" b="1" dirty="0" smtClean="0">
                <a:solidFill>
                  <a:schemeClr val="tx2"/>
                </a:solidFill>
                <a:latin typeface="幼圆" panose="02010509060101010101" pitchFamily="49" charset="-122"/>
                <a:ea typeface="幼圆" panose="02010509060101010101" pitchFamily="49" charset="-122"/>
              </a:rPr>
              <a:t>/</a:t>
            </a:r>
            <a:r>
              <a:rPr lang="zh-CN" altLang="en-US" sz="2400" b="1" dirty="0" smtClean="0">
                <a:solidFill>
                  <a:schemeClr val="tx2"/>
                </a:solidFill>
                <a:latin typeface="幼圆" panose="02010509060101010101" pitchFamily="49" charset="-122"/>
                <a:ea typeface="幼圆" panose="02010509060101010101" pitchFamily="49" charset="-122"/>
              </a:rPr>
              <a:t>解树</a:t>
            </a:r>
            <a:endParaRPr lang="zh-CN" altLang="en-US" sz="2400" b="1" dirty="0">
              <a:solidFill>
                <a:schemeClr val="tx2"/>
              </a:solidFill>
              <a:latin typeface="幼圆" panose="02010509060101010101" pitchFamily="49" charset="-122"/>
              <a:ea typeface="幼圆" panose="02010509060101010101" pitchFamily="49" charset="-122"/>
            </a:endParaRPr>
          </a:p>
          <a:p>
            <a:pPr lvl="1">
              <a:spcBef>
                <a:spcPct val="10000"/>
              </a:spcBef>
              <a:spcAft>
                <a:spcPct val="10000"/>
              </a:spcAft>
              <a:buClr>
                <a:schemeClr val="hlink"/>
              </a:buClr>
              <a:buFont typeface="Wingdings" panose="05000000000000000000" pitchFamily="2" charset="2"/>
              <a:buChar char="ü"/>
            </a:pPr>
            <a:r>
              <a:rPr lang="zh-CN" altLang="en-US" sz="2400" b="1" dirty="0"/>
              <a:t>由可解节点所构成，并且由这些可解节点可推出初始节点为可解节点的子树称为解树。</a:t>
            </a:r>
          </a:p>
          <a:p>
            <a:pPr lvl="1">
              <a:spcBef>
                <a:spcPct val="10000"/>
              </a:spcBef>
              <a:spcAft>
                <a:spcPct val="10000"/>
              </a:spcAft>
              <a:buClr>
                <a:schemeClr val="hlink"/>
              </a:buClr>
              <a:buFont typeface="Wingdings" panose="05000000000000000000" pitchFamily="2" charset="2"/>
              <a:buChar char="ü"/>
            </a:pPr>
            <a:r>
              <a:rPr lang="zh-CN" altLang="en-US" sz="2400" b="1" dirty="0"/>
              <a:t>解树中一定包含初始节点，它对应于原始问题。</a:t>
            </a:r>
            <a:endParaRPr lang="zh-CN" altLang="en-US" sz="2400" b="1" dirty="0">
              <a:ea typeface="幼圆" panose="02010509060101010101" pitchFamily="49" charset="-122"/>
            </a:endParaRPr>
          </a:p>
        </p:txBody>
      </p:sp>
      <p:graphicFrame>
        <p:nvGraphicFramePr>
          <p:cNvPr id="8" name="Object 6"/>
          <p:cNvGraphicFramePr>
            <a:graphicFrameLocks/>
          </p:cNvGraphicFramePr>
          <p:nvPr>
            <p:extLst>
              <p:ext uri="{D42A27DB-BD31-4B8C-83A1-F6EECF244321}">
                <p14:modId xmlns:p14="http://schemas.microsoft.com/office/powerpoint/2010/main" val="132221780"/>
              </p:ext>
            </p:extLst>
          </p:nvPr>
        </p:nvGraphicFramePr>
        <p:xfrm>
          <a:off x="6252592" y="2852936"/>
          <a:ext cx="2482850" cy="4178300"/>
        </p:xfrm>
        <a:graphic>
          <a:graphicData uri="http://schemas.openxmlformats.org/presentationml/2006/ole">
            <mc:AlternateContent xmlns:mc="http://schemas.openxmlformats.org/markup-compatibility/2006">
              <mc:Choice xmlns:v="urn:schemas-microsoft-com:vml" Requires="v">
                <p:oleObj spid="_x0000_s9244" name="Picture" r:id="rId3" imgW="2066760" imgH="3467160" progId="Word.Picture.8">
                  <p:embed/>
                </p:oleObj>
              </mc:Choice>
              <mc:Fallback>
                <p:oleObj name="Picture" r:id="rId3" imgW="2066760" imgH="3467160" progId="Word.Picture.8">
                  <p:embed/>
                  <p:pic>
                    <p:nvPicPr>
                      <p:cNvPr id="0" name=""/>
                      <p:cNvPicPr>
                        <a:picLocks noChangeArrowheads="1"/>
                      </p:cNvPicPr>
                      <p:nvPr/>
                    </p:nvPicPr>
                    <p:blipFill>
                      <a:blip r:embed="rId4"/>
                      <a:srcRect/>
                      <a:stretch>
                        <a:fillRect/>
                      </a:stretch>
                    </p:blipFill>
                    <p:spPr bwMode="auto">
                      <a:xfrm>
                        <a:off x="6252592" y="2852936"/>
                        <a:ext cx="2482850" cy="417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11" y="2931695"/>
            <a:ext cx="2249619" cy="3499407"/>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888" y="2852936"/>
            <a:ext cx="1926503" cy="3828620"/>
          </a:xfrm>
          <a:prstGeom prst="rect">
            <a:avLst/>
          </a:prstGeom>
        </p:spPr>
      </p:pic>
    </p:spTree>
    <p:extLst>
      <p:ext uri="{BB962C8B-B14F-4D97-AF65-F5344CB8AC3E}">
        <p14:creationId xmlns:p14="http://schemas.microsoft.com/office/powerpoint/2010/main" val="48164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par>
                                <p:cTn id="9" presetID="1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par>
                                <p:cTn id="13" presetID="1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idx="1"/>
          </p:nvPr>
        </p:nvSpPr>
        <p:spPr>
          <a:xfrm>
            <a:off x="153033" y="1767828"/>
            <a:ext cx="8322636" cy="3190567"/>
          </a:xfrm>
        </p:spPr>
        <p:txBody>
          <a:bodyPr>
            <a:noAutofit/>
          </a:bodyPr>
          <a:lstStyle/>
          <a:p>
            <a:r>
              <a:rPr lang="zh-CN" altLang="en-US" sz="2400" b="1" dirty="0">
                <a:solidFill>
                  <a:schemeClr val="tx2"/>
                </a:solidFill>
                <a:latin typeface="幼圆" panose="02010509060101010101" pitchFamily="49" charset="-122"/>
                <a:ea typeface="幼圆" panose="02010509060101010101" pitchFamily="49" charset="-122"/>
              </a:rPr>
              <a:t>与或图的构成规则</a:t>
            </a:r>
          </a:p>
          <a:p>
            <a:pPr lvl="1">
              <a:spcAft>
                <a:spcPct val="20000"/>
              </a:spcAft>
              <a:buClr>
                <a:schemeClr val="hlink"/>
              </a:buClr>
              <a:buFont typeface="Wingdings" panose="05000000000000000000" pitchFamily="2" charset="2"/>
              <a:buChar char="ü"/>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）与或图中的每个节点代表一个要解决的单一问题或问题集合。图中所含起始节点对应于原始问题</a:t>
            </a:r>
            <a:r>
              <a:rPr lang="en-US" altLang="zh-CN" sz="2400" b="1" dirty="0">
                <a:latin typeface="宋体" panose="02010600030101010101" pitchFamily="2" charset="-122"/>
                <a:ea typeface="宋体" panose="02010600030101010101" pitchFamily="2" charset="-122"/>
              </a:rPr>
              <a:t>A</a:t>
            </a:r>
            <a:r>
              <a:rPr lang="zh-CN" altLang="en-US" sz="2400" b="1" dirty="0">
                <a:latin typeface="宋体" panose="02010600030101010101" pitchFamily="2" charset="-122"/>
                <a:ea typeface="宋体" panose="02010600030101010101" pitchFamily="2" charset="-122"/>
              </a:rPr>
              <a:t>。</a:t>
            </a:r>
          </a:p>
          <a:p>
            <a:pPr lvl="1">
              <a:spcAft>
                <a:spcPct val="20000"/>
              </a:spcAft>
              <a:buClr>
                <a:schemeClr val="hlink"/>
              </a:buClr>
              <a:buFont typeface="Wingdings" panose="05000000000000000000" pitchFamily="2" charset="2"/>
              <a:buChar char="ü"/>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）对应于本原问题的节点称为终叶节点，它没有后继节点。</a:t>
            </a:r>
          </a:p>
          <a:p>
            <a:pPr lvl="1">
              <a:spcAft>
                <a:spcPct val="20000"/>
              </a:spcAft>
              <a:buClr>
                <a:schemeClr val="hlink"/>
              </a:buClr>
              <a:buFont typeface="Wingdings" panose="05000000000000000000" pitchFamily="2" charset="2"/>
              <a:buChar char="ü"/>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）对于把算符应用于问题</a:t>
            </a:r>
            <a:r>
              <a:rPr lang="en-US" altLang="zh-CN" sz="2400" b="1" dirty="0">
                <a:latin typeface="宋体" panose="02010600030101010101" pitchFamily="2" charset="-122"/>
                <a:ea typeface="宋体" panose="02010600030101010101" pitchFamily="2" charset="-122"/>
              </a:rPr>
              <a:t>A</a:t>
            </a:r>
            <a:r>
              <a:rPr lang="zh-CN" altLang="en-US" sz="2400" b="1" dirty="0">
                <a:latin typeface="宋体" panose="02010600030101010101" pitchFamily="2" charset="-122"/>
                <a:ea typeface="宋体" panose="02010600030101010101" pitchFamily="2" charset="-122"/>
              </a:rPr>
              <a:t>的每种可能情况，都把问题变换为一个子问题集合；有向弧线自</a:t>
            </a:r>
            <a:r>
              <a:rPr lang="en-US" altLang="zh-CN" sz="2400" b="1" dirty="0">
                <a:latin typeface="宋体" panose="02010600030101010101" pitchFamily="2" charset="-122"/>
                <a:ea typeface="宋体" panose="02010600030101010101" pitchFamily="2" charset="-122"/>
              </a:rPr>
              <a:t>A</a:t>
            </a:r>
            <a:r>
              <a:rPr lang="zh-CN" altLang="en-US" sz="2400" b="1" dirty="0">
                <a:latin typeface="宋体" panose="02010600030101010101" pitchFamily="2" charset="-122"/>
                <a:ea typeface="宋体" panose="02010600030101010101" pitchFamily="2" charset="-122"/>
              </a:rPr>
              <a:t>指向后继节点表示所求得的子问题集合。</a:t>
            </a:r>
          </a:p>
          <a:p>
            <a:pPr lvl="1">
              <a:buClr>
                <a:schemeClr val="hlink"/>
              </a:buClr>
              <a:buFont typeface="Wingdings" panose="05000000000000000000" pitchFamily="2" charset="2"/>
              <a:buChar char="ü"/>
            </a:pPr>
            <a:endParaRPr lang="zh-CN" altLang="en-US" sz="2400" b="1" dirty="0">
              <a:latin typeface="宋体" panose="02010600030101010101" pitchFamily="2" charset="-122"/>
              <a:ea typeface="宋体" panose="02010600030101010101" pitchFamily="2" charset="-122"/>
            </a:endParaRPr>
          </a:p>
        </p:txBody>
      </p:sp>
      <p:grpSp>
        <p:nvGrpSpPr>
          <p:cNvPr id="430084" name="Group 4"/>
          <p:cNvGrpSpPr>
            <a:grpSpLocks/>
          </p:cNvGrpSpPr>
          <p:nvPr/>
        </p:nvGrpSpPr>
        <p:grpSpPr bwMode="auto">
          <a:xfrm>
            <a:off x="5868144" y="4077072"/>
            <a:ext cx="2819400" cy="2286000"/>
            <a:chOff x="2208" y="1824"/>
            <a:chExt cx="2688" cy="1872"/>
          </a:xfrm>
        </p:grpSpPr>
        <p:sp>
          <p:nvSpPr>
            <p:cNvPr id="430085" name="Oval 5"/>
            <p:cNvSpPr>
              <a:spLocks noChangeArrowheads="1"/>
            </p:cNvSpPr>
            <p:nvPr/>
          </p:nvSpPr>
          <p:spPr bwMode="auto">
            <a:xfrm>
              <a:off x="4022" y="235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H</a:t>
              </a:r>
            </a:p>
          </p:txBody>
        </p:sp>
        <p:sp>
          <p:nvSpPr>
            <p:cNvPr id="430086" name="Oval 6"/>
            <p:cNvSpPr>
              <a:spLocks noChangeArrowheads="1"/>
            </p:cNvSpPr>
            <p:nvPr/>
          </p:nvSpPr>
          <p:spPr bwMode="auto">
            <a:xfrm>
              <a:off x="3552"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M</a:t>
              </a:r>
            </a:p>
          </p:txBody>
        </p:sp>
        <p:sp>
          <p:nvSpPr>
            <p:cNvPr id="430087" name="Oval 7"/>
            <p:cNvSpPr>
              <a:spLocks noChangeArrowheads="1"/>
            </p:cNvSpPr>
            <p:nvPr/>
          </p:nvSpPr>
          <p:spPr bwMode="auto">
            <a:xfrm>
              <a:off x="2208" y="313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B</a:t>
              </a:r>
            </a:p>
          </p:txBody>
        </p:sp>
        <p:sp>
          <p:nvSpPr>
            <p:cNvPr id="430088" name="Oval 8"/>
            <p:cNvSpPr>
              <a:spLocks noChangeArrowheads="1"/>
            </p:cNvSpPr>
            <p:nvPr/>
          </p:nvSpPr>
          <p:spPr bwMode="auto">
            <a:xfrm>
              <a:off x="2780" y="307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C</a:t>
              </a:r>
            </a:p>
          </p:txBody>
        </p:sp>
        <p:sp>
          <p:nvSpPr>
            <p:cNvPr id="430089" name="Oval 9"/>
            <p:cNvSpPr>
              <a:spLocks noChangeArrowheads="1"/>
            </p:cNvSpPr>
            <p:nvPr/>
          </p:nvSpPr>
          <p:spPr bwMode="auto">
            <a:xfrm>
              <a:off x="3148" y="339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D</a:t>
              </a:r>
            </a:p>
          </p:txBody>
        </p:sp>
        <p:sp>
          <p:nvSpPr>
            <p:cNvPr id="430090" name="Oval 10"/>
            <p:cNvSpPr>
              <a:spLocks noChangeArrowheads="1"/>
            </p:cNvSpPr>
            <p:nvPr/>
          </p:nvSpPr>
          <p:spPr bwMode="auto">
            <a:xfrm>
              <a:off x="362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E</a:t>
              </a:r>
            </a:p>
          </p:txBody>
        </p:sp>
        <p:sp>
          <p:nvSpPr>
            <p:cNvPr id="430091" name="Oval 11"/>
            <p:cNvSpPr>
              <a:spLocks noChangeArrowheads="1"/>
            </p:cNvSpPr>
            <p:nvPr/>
          </p:nvSpPr>
          <p:spPr bwMode="auto">
            <a:xfrm>
              <a:off x="4124"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F</a:t>
              </a:r>
            </a:p>
          </p:txBody>
        </p:sp>
        <p:sp>
          <p:nvSpPr>
            <p:cNvPr id="430092" name="Oval 12"/>
            <p:cNvSpPr>
              <a:spLocks noChangeArrowheads="1"/>
            </p:cNvSpPr>
            <p:nvPr/>
          </p:nvSpPr>
          <p:spPr bwMode="auto">
            <a:xfrm>
              <a:off x="456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G</a:t>
              </a:r>
            </a:p>
          </p:txBody>
        </p:sp>
        <p:sp>
          <p:nvSpPr>
            <p:cNvPr id="430093" name="Line 13"/>
            <p:cNvSpPr>
              <a:spLocks noChangeShapeType="1"/>
            </p:cNvSpPr>
            <p:nvPr/>
          </p:nvSpPr>
          <p:spPr bwMode="auto">
            <a:xfrm flipH="1">
              <a:off x="3720" y="2121"/>
              <a:ext cx="68" cy="298"/>
            </a:xfrm>
            <a:prstGeom prst="line">
              <a:avLst/>
            </a:prstGeom>
            <a:noFill/>
            <a:ln w="254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094" name="Line 14"/>
            <p:cNvSpPr>
              <a:spLocks noChangeShapeType="1"/>
            </p:cNvSpPr>
            <p:nvPr/>
          </p:nvSpPr>
          <p:spPr bwMode="auto">
            <a:xfrm>
              <a:off x="3820" y="2121"/>
              <a:ext cx="270" cy="267"/>
            </a:xfrm>
            <a:prstGeom prst="line">
              <a:avLst/>
            </a:prstGeom>
            <a:noFill/>
            <a:ln w="254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095" name="Line 15"/>
            <p:cNvSpPr>
              <a:spLocks noChangeShapeType="1"/>
            </p:cNvSpPr>
            <p:nvPr/>
          </p:nvSpPr>
          <p:spPr bwMode="auto">
            <a:xfrm flipH="1">
              <a:off x="3316" y="2091"/>
              <a:ext cx="438" cy="328"/>
            </a:xfrm>
            <a:prstGeom prst="line">
              <a:avLst/>
            </a:prstGeom>
            <a:noFill/>
            <a:ln w="254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096" name="Oval 16"/>
            <p:cNvSpPr>
              <a:spLocks noChangeArrowheads="1"/>
            </p:cNvSpPr>
            <p:nvPr/>
          </p:nvSpPr>
          <p:spPr bwMode="auto">
            <a:xfrm>
              <a:off x="3620" y="1824"/>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A</a:t>
              </a:r>
            </a:p>
          </p:txBody>
        </p:sp>
        <p:sp>
          <p:nvSpPr>
            <p:cNvPr id="430097" name="Line 17"/>
            <p:cNvSpPr>
              <a:spLocks noChangeShapeType="1"/>
            </p:cNvSpPr>
            <p:nvPr/>
          </p:nvSpPr>
          <p:spPr bwMode="auto">
            <a:xfrm flipH="1">
              <a:off x="2410" y="2686"/>
              <a:ext cx="738" cy="415"/>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098" name="Line 18"/>
            <p:cNvSpPr>
              <a:spLocks noChangeShapeType="1"/>
            </p:cNvSpPr>
            <p:nvPr/>
          </p:nvSpPr>
          <p:spPr bwMode="auto">
            <a:xfrm flipH="1">
              <a:off x="2980" y="2686"/>
              <a:ext cx="236" cy="415"/>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099" name="Line 19"/>
            <p:cNvSpPr>
              <a:spLocks noChangeShapeType="1"/>
            </p:cNvSpPr>
            <p:nvPr/>
          </p:nvSpPr>
          <p:spPr bwMode="auto">
            <a:xfrm flipH="1">
              <a:off x="3350" y="2686"/>
              <a:ext cx="336" cy="713"/>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100" name="Oval 20"/>
            <p:cNvSpPr>
              <a:spLocks noChangeArrowheads="1"/>
            </p:cNvSpPr>
            <p:nvPr/>
          </p:nvSpPr>
          <p:spPr bwMode="auto">
            <a:xfrm>
              <a:off x="3048"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N</a:t>
              </a:r>
            </a:p>
          </p:txBody>
        </p:sp>
        <p:sp>
          <p:nvSpPr>
            <p:cNvPr id="430101" name="Line 21"/>
            <p:cNvSpPr>
              <a:spLocks noChangeShapeType="1"/>
            </p:cNvSpPr>
            <p:nvPr/>
          </p:nvSpPr>
          <p:spPr bwMode="auto">
            <a:xfrm flipH="1">
              <a:off x="3720" y="2686"/>
              <a:ext cx="0" cy="713"/>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102" name="Line 22"/>
            <p:cNvSpPr>
              <a:spLocks noChangeShapeType="1"/>
            </p:cNvSpPr>
            <p:nvPr/>
          </p:nvSpPr>
          <p:spPr bwMode="auto">
            <a:xfrm>
              <a:off x="3754" y="2686"/>
              <a:ext cx="504" cy="713"/>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103" name="Line 23"/>
            <p:cNvSpPr>
              <a:spLocks noChangeShapeType="1"/>
            </p:cNvSpPr>
            <p:nvPr/>
          </p:nvSpPr>
          <p:spPr bwMode="auto">
            <a:xfrm>
              <a:off x="4224" y="2656"/>
              <a:ext cx="470" cy="713"/>
            </a:xfrm>
            <a:prstGeom prst="line">
              <a:avLst/>
            </a:prstGeom>
            <a:noFill/>
            <a:ln w="254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104" name="Freeform 24"/>
            <p:cNvSpPr>
              <a:spLocks/>
            </p:cNvSpPr>
            <p:nvPr/>
          </p:nvSpPr>
          <p:spPr bwMode="auto">
            <a:xfrm>
              <a:off x="2980" y="2775"/>
              <a:ext cx="168" cy="57"/>
            </a:xfrm>
            <a:custGeom>
              <a:avLst/>
              <a:gdLst>
                <a:gd name="T0" fmla="*/ 0 w 528"/>
                <a:gd name="T1" fmla="*/ 0 h 140"/>
                <a:gd name="T2" fmla="*/ 144 w 528"/>
                <a:gd name="T3" fmla="*/ 107 h 140"/>
                <a:gd name="T4" fmla="*/ 266 w 528"/>
                <a:gd name="T5" fmla="*/ 140 h 140"/>
                <a:gd name="T6" fmla="*/ 388 w 528"/>
                <a:gd name="T7" fmla="*/ 118 h 140"/>
                <a:gd name="T8" fmla="*/ 528 w 528"/>
                <a:gd name="T9" fmla="*/ 48 h 140"/>
              </a:gdLst>
              <a:ahLst/>
              <a:cxnLst>
                <a:cxn ang="0">
                  <a:pos x="T0" y="T1"/>
                </a:cxn>
                <a:cxn ang="0">
                  <a:pos x="T2" y="T3"/>
                </a:cxn>
                <a:cxn ang="0">
                  <a:pos x="T4" y="T5"/>
                </a:cxn>
                <a:cxn ang="0">
                  <a:pos x="T6" y="T7"/>
                </a:cxn>
                <a:cxn ang="0">
                  <a:pos x="T8" y="T9"/>
                </a:cxn>
              </a:cxnLst>
              <a:rect l="0" t="0" r="r" b="b"/>
              <a:pathLst>
                <a:path w="528" h="140">
                  <a:moveTo>
                    <a:pt x="0" y="0"/>
                  </a:moveTo>
                  <a:lnTo>
                    <a:pt x="144" y="107"/>
                  </a:lnTo>
                  <a:lnTo>
                    <a:pt x="266" y="140"/>
                  </a:lnTo>
                  <a:lnTo>
                    <a:pt x="388" y="118"/>
                  </a:lnTo>
                  <a:lnTo>
                    <a:pt x="528" y="48"/>
                  </a:ln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05" name="Freeform 25"/>
            <p:cNvSpPr>
              <a:spLocks/>
            </p:cNvSpPr>
            <p:nvPr/>
          </p:nvSpPr>
          <p:spPr bwMode="auto">
            <a:xfrm>
              <a:off x="3648" y="2832"/>
              <a:ext cx="192" cy="48"/>
            </a:xfrm>
            <a:custGeom>
              <a:avLst/>
              <a:gdLst>
                <a:gd name="T0" fmla="*/ 0 w 192"/>
                <a:gd name="T1" fmla="*/ 0 h 48"/>
                <a:gd name="T2" fmla="*/ 96 w 192"/>
                <a:gd name="T3" fmla="*/ 48 h 48"/>
                <a:gd name="T4" fmla="*/ 192 w 192"/>
                <a:gd name="T5" fmla="*/ 0 h 48"/>
              </a:gdLst>
              <a:ahLst/>
              <a:cxnLst>
                <a:cxn ang="0">
                  <a:pos x="T0" y="T1"/>
                </a:cxn>
                <a:cxn ang="0">
                  <a:pos x="T2" y="T3"/>
                </a:cxn>
                <a:cxn ang="0">
                  <a:pos x="T4" y="T5"/>
                </a:cxn>
              </a:cxnLst>
              <a:rect l="0" t="0" r="r" b="b"/>
              <a:pathLst>
                <a:path w="192" h="48">
                  <a:moveTo>
                    <a:pt x="0" y="0"/>
                  </a:moveTo>
                  <a:cubicBezTo>
                    <a:pt x="32" y="24"/>
                    <a:pt x="64" y="48"/>
                    <a:pt x="96" y="48"/>
                  </a:cubicBezTo>
                  <a:cubicBezTo>
                    <a:pt x="128" y="48"/>
                    <a:pt x="160" y="24"/>
                    <a:pt x="192" y="0"/>
                  </a:cubicBezTo>
                </a:path>
              </a:pathLst>
            </a:custGeom>
            <a:noFill/>
            <a:ln w="88900">
              <a:solidFill>
                <a:srgbClr val="FFFF99"/>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Tree>
    <p:extLst>
      <p:ext uri="{BB962C8B-B14F-4D97-AF65-F5344CB8AC3E}">
        <p14:creationId xmlns:p14="http://schemas.microsoft.com/office/powerpoint/2010/main" val="20373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084"/>
                                        </p:tgtEl>
                                        <p:attrNameLst>
                                          <p:attrName>style.visibility</p:attrName>
                                        </p:attrNameLst>
                                      </p:cBhvr>
                                      <p:to>
                                        <p:strVal val="visible"/>
                                      </p:to>
                                    </p:set>
                                    <p:anim calcmode="lin" valueType="num">
                                      <p:cBhvr additive="base">
                                        <p:cTn id="7" dur="500" fill="hold"/>
                                        <p:tgtEl>
                                          <p:spTgt spid="430084"/>
                                        </p:tgtEl>
                                        <p:attrNameLst>
                                          <p:attrName>ppt_x</p:attrName>
                                        </p:attrNameLst>
                                      </p:cBhvr>
                                      <p:tavLst>
                                        <p:tav tm="0">
                                          <p:val>
                                            <p:strVal val="#ppt_x"/>
                                          </p:val>
                                        </p:tav>
                                        <p:tav tm="100000">
                                          <p:val>
                                            <p:strVal val="#ppt_x"/>
                                          </p:val>
                                        </p:tav>
                                      </p:tavLst>
                                    </p:anim>
                                    <p:anim calcmode="lin" valueType="num">
                                      <p:cBhvr additive="base">
                                        <p:cTn id="8" dur="500" fill="hold"/>
                                        <p:tgtEl>
                                          <p:spTgt spid="4300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30083">
                                            <p:txEl>
                                              <p:pRg st="1" end="1"/>
                                            </p:txEl>
                                          </p:spTgt>
                                        </p:tgtEl>
                                        <p:attrNameLst>
                                          <p:attrName>style.visibility</p:attrName>
                                        </p:attrNameLst>
                                      </p:cBhvr>
                                      <p:to>
                                        <p:strVal val="visible"/>
                                      </p:to>
                                    </p:set>
                                    <p:animEffect transition="in" filter="fade">
                                      <p:cBhvr>
                                        <p:cTn id="13" dur="1000"/>
                                        <p:tgtEl>
                                          <p:spTgt spid="430083">
                                            <p:txEl>
                                              <p:pRg st="1" end="1"/>
                                            </p:txEl>
                                          </p:spTgt>
                                        </p:tgtEl>
                                      </p:cBhvr>
                                    </p:animEffect>
                                    <p:anim calcmode="lin" valueType="num">
                                      <p:cBhvr>
                                        <p:cTn id="14" dur="1000" fill="hold"/>
                                        <p:tgtEl>
                                          <p:spTgt spid="43008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300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30083">
                                            <p:txEl>
                                              <p:pRg st="2" end="2"/>
                                            </p:txEl>
                                          </p:spTgt>
                                        </p:tgtEl>
                                        <p:attrNameLst>
                                          <p:attrName>style.visibility</p:attrName>
                                        </p:attrNameLst>
                                      </p:cBhvr>
                                      <p:to>
                                        <p:strVal val="visible"/>
                                      </p:to>
                                    </p:set>
                                    <p:animEffect transition="in" filter="fade">
                                      <p:cBhvr>
                                        <p:cTn id="20" dur="1000"/>
                                        <p:tgtEl>
                                          <p:spTgt spid="430083">
                                            <p:txEl>
                                              <p:pRg st="2" end="2"/>
                                            </p:txEl>
                                          </p:spTgt>
                                        </p:tgtEl>
                                      </p:cBhvr>
                                    </p:animEffect>
                                    <p:anim calcmode="lin" valueType="num">
                                      <p:cBhvr>
                                        <p:cTn id="21" dur="1000" fill="hold"/>
                                        <p:tgtEl>
                                          <p:spTgt spid="43008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300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30083">
                                            <p:txEl>
                                              <p:pRg st="3" end="3"/>
                                            </p:txEl>
                                          </p:spTgt>
                                        </p:tgtEl>
                                        <p:attrNameLst>
                                          <p:attrName>style.visibility</p:attrName>
                                        </p:attrNameLst>
                                      </p:cBhvr>
                                      <p:to>
                                        <p:strVal val="visible"/>
                                      </p:to>
                                    </p:set>
                                    <p:animEffect transition="in" filter="fade">
                                      <p:cBhvr>
                                        <p:cTn id="27" dur="1000"/>
                                        <p:tgtEl>
                                          <p:spTgt spid="430083">
                                            <p:txEl>
                                              <p:pRg st="3" end="3"/>
                                            </p:txEl>
                                          </p:spTgt>
                                        </p:tgtEl>
                                      </p:cBhvr>
                                    </p:animEffect>
                                    <p:anim calcmode="lin" valueType="num">
                                      <p:cBhvr>
                                        <p:cTn id="28" dur="1000" fill="hold"/>
                                        <p:tgtEl>
                                          <p:spTgt spid="43008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3008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1725149" y="1316765"/>
            <a:ext cx="28956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lang="zh-CN" altLang="en-US" sz="2400" dirty="0">
                <a:solidFill>
                  <a:prstClr val="black"/>
                </a:solidFill>
                <a:latin typeface="Arial" panose="020B0604020202020204" pitchFamily="34" charset="0"/>
                <a:ea typeface="宋体" panose="02010600030101010101" pitchFamily="2" charset="-122"/>
                <a:cs typeface="Times New Roman" panose="02020603050405020304" pitchFamily="18" charset="0"/>
              </a:rPr>
              <a:t>①</a:t>
            </a:r>
            <a:r>
              <a:rPr lang="zh-CN" altLang="en-US" sz="2400" u="sng" dirty="0">
                <a:solidFill>
                  <a:srgbClr val="FF0000"/>
                </a:solidFill>
                <a:latin typeface="Arial" panose="020B0604020202020204" pitchFamily="34" charset="0"/>
                <a:ea typeface="宋体" panose="02010600030101010101" pitchFamily="2" charset="-122"/>
              </a:rPr>
              <a:t>问题的表达</a:t>
            </a:r>
          </a:p>
          <a:p>
            <a:pPr fontAlgn="base">
              <a:lnSpc>
                <a:spcPct val="150000"/>
              </a:lnSpc>
              <a:spcBef>
                <a:spcPct val="50000"/>
              </a:spcBef>
              <a:spcAft>
                <a:spcPct val="0"/>
              </a:spcAft>
            </a:pPr>
            <a:r>
              <a:rPr lang="zh-CN" altLang="en-US" sz="2400" dirty="0">
                <a:solidFill>
                  <a:prstClr val="black"/>
                </a:solidFill>
                <a:latin typeface="Arial" panose="020B0604020202020204" pitchFamily="34" charset="0"/>
                <a:ea typeface="宋体" panose="02010600030101010101" pitchFamily="2" charset="-122"/>
              </a:rPr>
              <a:t>   状态空间法</a:t>
            </a:r>
          </a:p>
          <a:p>
            <a:pPr fontAlgn="base">
              <a:lnSpc>
                <a:spcPct val="150000"/>
              </a:lnSpc>
              <a:spcBef>
                <a:spcPct val="50000"/>
              </a:spcBef>
              <a:spcAft>
                <a:spcPct val="0"/>
              </a:spcAft>
            </a:pPr>
            <a:r>
              <a:rPr lang="zh-CN" altLang="en-US" sz="2400" dirty="0">
                <a:solidFill>
                  <a:prstClr val="black"/>
                </a:solidFill>
                <a:latin typeface="Arial" panose="020B0604020202020204" pitchFamily="34" charset="0"/>
                <a:ea typeface="宋体" panose="02010600030101010101" pitchFamily="2" charset="-122"/>
              </a:rPr>
              <a:t>   问题归约法</a:t>
            </a:r>
          </a:p>
          <a:p>
            <a:pPr fontAlgn="base">
              <a:lnSpc>
                <a:spcPct val="150000"/>
              </a:lnSpc>
              <a:spcBef>
                <a:spcPct val="50000"/>
              </a:spcBef>
              <a:spcAft>
                <a:spcPct val="0"/>
              </a:spcAft>
            </a:pPr>
            <a:r>
              <a:rPr lang="zh-CN" altLang="en-US" sz="2400" dirty="0">
                <a:solidFill>
                  <a:prstClr val="black"/>
                </a:solidFill>
                <a:latin typeface="Arial" panose="020B0604020202020204" pitchFamily="34" charset="0"/>
                <a:ea typeface="宋体" panose="02010600030101010101" pitchFamily="2" charset="-122"/>
              </a:rPr>
              <a:t>   谓词逻辑法</a:t>
            </a:r>
            <a:endParaRPr lang="en-US" altLang="zh-CN" sz="2400" dirty="0">
              <a:solidFill>
                <a:prstClr val="black"/>
              </a:solidFill>
              <a:latin typeface="Arial" panose="020B0604020202020204" pitchFamily="34" charset="0"/>
              <a:ea typeface="宋体" panose="02010600030101010101" pitchFamily="2" charset="-122"/>
            </a:endParaRPr>
          </a:p>
          <a:p>
            <a:pPr fontAlgn="base">
              <a:lnSpc>
                <a:spcPct val="150000"/>
              </a:lnSpc>
              <a:spcBef>
                <a:spcPct val="50000"/>
              </a:spcBef>
              <a:spcAft>
                <a:spcPct val="0"/>
              </a:spcAft>
            </a:pPr>
            <a:r>
              <a:rPr lang="en-US" altLang="zh-CN" sz="2400" dirty="0">
                <a:solidFill>
                  <a:prstClr val="black"/>
                </a:solidFill>
                <a:latin typeface="Arial" panose="020B0604020202020204" pitchFamily="34" charset="0"/>
                <a:ea typeface="宋体" panose="02010600030101010101" pitchFamily="2" charset="-122"/>
              </a:rPr>
              <a:t>   </a:t>
            </a:r>
            <a:r>
              <a:rPr lang="zh-CN" altLang="en-US" sz="2400" dirty="0">
                <a:solidFill>
                  <a:prstClr val="black"/>
                </a:solidFill>
                <a:latin typeface="Arial" panose="020B0604020202020204" pitchFamily="34" charset="0"/>
                <a:ea typeface="宋体" panose="02010600030101010101" pitchFamily="2" charset="-122"/>
              </a:rPr>
              <a:t>语义网络法</a:t>
            </a:r>
          </a:p>
        </p:txBody>
      </p:sp>
      <p:sp>
        <p:nvSpPr>
          <p:cNvPr id="10" name="Text Box 4"/>
          <p:cNvSpPr txBox="1">
            <a:spLocks noChangeArrowheads="1"/>
          </p:cNvSpPr>
          <p:nvPr/>
        </p:nvSpPr>
        <p:spPr bwMode="auto">
          <a:xfrm>
            <a:off x="5916149" y="1316766"/>
            <a:ext cx="2590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lang="zh-CN" altLang="en-US" sz="2400" dirty="0">
                <a:solidFill>
                  <a:prstClr val="black"/>
                </a:solidFill>
                <a:latin typeface="Arial" panose="020B0604020202020204" pitchFamily="34" charset="0"/>
                <a:ea typeface="宋体" panose="02010600030101010101" pitchFamily="2" charset="-122"/>
                <a:cs typeface="Times New Roman" panose="02020603050405020304" pitchFamily="18" charset="0"/>
              </a:rPr>
              <a:t>②</a:t>
            </a:r>
            <a:r>
              <a:rPr lang="zh-CN" altLang="en-US" sz="2400" u="sng" dirty="0">
                <a:solidFill>
                  <a:srgbClr val="FF0000"/>
                </a:solidFill>
                <a:latin typeface="Arial" panose="020B0604020202020204" pitchFamily="34" charset="0"/>
                <a:ea typeface="宋体" panose="02010600030101010101" pitchFamily="2" charset="-122"/>
              </a:rPr>
              <a:t>问题的求解</a:t>
            </a:r>
          </a:p>
          <a:p>
            <a:pPr fontAlgn="base">
              <a:lnSpc>
                <a:spcPct val="150000"/>
              </a:lnSpc>
              <a:spcBef>
                <a:spcPct val="50000"/>
              </a:spcBef>
              <a:spcAft>
                <a:spcPct val="0"/>
              </a:spcAft>
            </a:pPr>
            <a:r>
              <a:rPr lang="zh-CN" altLang="en-US" sz="2400" dirty="0">
                <a:solidFill>
                  <a:prstClr val="black"/>
                </a:solidFill>
                <a:latin typeface="Arial" panose="020B0604020202020204" pitchFamily="34" charset="0"/>
                <a:ea typeface="宋体" panose="02010600030101010101" pitchFamily="2" charset="-122"/>
              </a:rPr>
              <a:t>   搜索技术</a:t>
            </a:r>
          </a:p>
          <a:p>
            <a:pPr fontAlgn="base">
              <a:lnSpc>
                <a:spcPct val="150000"/>
              </a:lnSpc>
              <a:spcBef>
                <a:spcPct val="50000"/>
              </a:spcBef>
              <a:spcAft>
                <a:spcPct val="0"/>
              </a:spcAft>
            </a:pPr>
            <a:endParaRPr lang="zh-CN" altLang="en-US" sz="2400" dirty="0">
              <a:solidFill>
                <a:prstClr val="black"/>
              </a:solidFill>
              <a:latin typeface="Arial" panose="020B0604020202020204" pitchFamily="34" charset="0"/>
              <a:ea typeface="宋体" panose="02010600030101010101" pitchFamily="2" charset="-122"/>
            </a:endParaRPr>
          </a:p>
          <a:p>
            <a:pPr fontAlgn="base">
              <a:lnSpc>
                <a:spcPct val="150000"/>
              </a:lnSpc>
              <a:spcBef>
                <a:spcPct val="50000"/>
              </a:spcBef>
              <a:spcAft>
                <a:spcPct val="0"/>
              </a:spcAft>
            </a:pPr>
            <a:r>
              <a:rPr lang="zh-CN" altLang="en-US" sz="2400" dirty="0">
                <a:solidFill>
                  <a:prstClr val="black"/>
                </a:solidFill>
                <a:latin typeface="Arial" panose="020B0604020202020204" pitchFamily="34" charset="0"/>
                <a:ea typeface="宋体" panose="02010600030101010101" pitchFamily="2" charset="-122"/>
              </a:rPr>
              <a:t>   推理技术</a:t>
            </a:r>
          </a:p>
        </p:txBody>
      </p:sp>
      <p:sp>
        <p:nvSpPr>
          <p:cNvPr id="11" name="AutoShape 5"/>
          <p:cNvSpPr>
            <a:spLocks noChangeArrowheads="1"/>
          </p:cNvSpPr>
          <p:nvPr/>
        </p:nvSpPr>
        <p:spPr bwMode="auto">
          <a:xfrm>
            <a:off x="3896849" y="3711291"/>
            <a:ext cx="2133600" cy="381000"/>
          </a:xfrm>
          <a:prstGeom prst="notchedRightArrow">
            <a:avLst>
              <a:gd name="adj1" fmla="val 50000"/>
              <a:gd name="adj2" fmla="val 140000"/>
            </a:avLst>
          </a:prstGeom>
          <a:solidFill>
            <a:schemeClr val="accent1"/>
          </a:solidFill>
          <a:ln w="9525">
            <a:solidFill>
              <a:schemeClr val="tx1"/>
            </a:solidFill>
            <a:miter lim="800000"/>
            <a:headEnd/>
            <a:tailEnd/>
          </a:ln>
          <a:effectLs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2" name="AutoShape 6"/>
          <p:cNvSpPr>
            <a:spLocks noChangeArrowheads="1"/>
          </p:cNvSpPr>
          <p:nvPr/>
        </p:nvSpPr>
        <p:spPr bwMode="auto">
          <a:xfrm>
            <a:off x="3820649" y="2153761"/>
            <a:ext cx="2286000" cy="304800"/>
          </a:xfrm>
          <a:prstGeom prst="rightArrow">
            <a:avLst>
              <a:gd name="adj1" fmla="val 50000"/>
              <a:gd name="adj2" fmla="val 1875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3" name="AutoShape 8"/>
          <p:cNvSpPr>
            <a:spLocks noChangeArrowheads="1"/>
          </p:cNvSpPr>
          <p:nvPr/>
        </p:nvSpPr>
        <p:spPr bwMode="auto">
          <a:xfrm>
            <a:off x="3820649" y="2687161"/>
            <a:ext cx="4191000" cy="533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4" name="矩形 13"/>
          <p:cNvSpPr/>
          <p:nvPr/>
        </p:nvSpPr>
        <p:spPr>
          <a:xfrm>
            <a:off x="88574" y="1949557"/>
            <a:ext cx="1684013" cy="138537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fontAlgn="base">
              <a:lnSpc>
                <a:spcPct val="150000"/>
              </a:lnSpc>
              <a:spcBef>
                <a:spcPct val="50000"/>
              </a:spcBef>
              <a:spcAft>
                <a:spcPct val="0"/>
              </a:spcAft>
            </a:pPr>
            <a:r>
              <a:rPr lang="zh-CN" altLang="en-US" sz="1867" dirty="0">
                <a:solidFill>
                  <a:prstClr val="black"/>
                </a:solidFill>
              </a:rPr>
              <a:t>解决实际问题的两个关键之处</a:t>
            </a:r>
            <a:r>
              <a:rPr lang="en-US" altLang="zh-CN" sz="1867" dirty="0">
                <a:solidFill>
                  <a:prstClr val="black"/>
                </a:solidFill>
              </a:rPr>
              <a:t>：</a:t>
            </a:r>
          </a:p>
        </p:txBody>
      </p:sp>
      <p:sp>
        <p:nvSpPr>
          <p:cNvPr id="15" name="AutoShape 8"/>
          <p:cNvSpPr>
            <a:spLocks noChangeArrowheads="1"/>
          </p:cNvSpPr>
          <p:nvPr/>
        </p:nvSpPr>
        <p:spPr bwMode="auto">
          <a:xfrm>
            <a:off x="3820649" y="4209865"/>
            <a:ext cx="4191000" cy="533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Tree>
    <p:custDataLst>
      <p:tags r:id="rId1"/>
    </p:custDataLst>
    <p:extLst>
      <p:ext uri="{BB962C8B-B14F-4D97-AF65-F5344CB8AC3E}">
        <p14:creationId xmlns:p14="http://schemas.microsoft.com/office/powerpoint/2010/main" val="432145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body" idx="1"/>
          </p:nvPr>
        </p:nvSpPr>
        <p:spPr>
          <a:xfrm>
            <a:off x="0" y="2344997"/>
            <a:ext cx="9144000" cy="2209466"/>
          </a:xfrm>
        </p:spPr>
        <p:txBody>
          <a:bodyPr>
            <a:noAutofit/>
          </a:bodyPr>
          <a:lstStyle/>
          <a:p>
            <a:r>
              <a:rPr lang="zh-CN" altLang="en-US" sz="2400" b="1" dirty="0">
                <a:solidFill>
                  <a:schemeClr val="tx2"/>
                </a:solidFill>
                <a:latin typeface="幼圆" panose="02010509060101010101" pitchFamily="49" charset="-122"/>
                <a:ea typeface="幼圆" panose="02010509060101010101" pitchFamily="49" charset="-122"/>
              </a:rPr>
              <a:t>与或图的构成规则</a:t>
            </a:r>
            <a:endParaRPr lang="zh-CN" altLang="en-US" sz="2400" b="1" dirty="0">
              <a:latin typeface="宋体" panose="02010600030101010101" pitchFamily="2" charset="-122"/>
              <a:ea typeface="宋体" panose="02010600030101010101" pitchFamily="2" charset="-122"/>
            </a:endParaRPr>
          </a:p>
          <a:p>
            <a:pPr lvl="1">
              <a:spcAft>
                <a:spcPct val="20000"/>
              </a:spcAft>
              <a:buClr>
                <a:schemeClr val="hlink"/>
              </a:buClr>
              <a:buFont typeface="Wingdings" panose="05000000000000000000" pitchFamily="2" charset="2"/>
              <a:buChar char="ü"/>
            </a:pP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）一般对于代表两个或两个以上子问题集合的每个节点，有向弧线从此节点</a:t>
            </a:r>
            <a:r>
              <a:rPr lang="zh-CN" altLang="en-US" sz="2400" b="1" dirty="0" smtClean="0">
                <a:latin typeface="宋体" panose="02010600030101010101" pitchFamily="2" charset="-122"/>
                <a:ea typeface="宋体" panose="02010600030101010101" pitchFamily="2" charset="-122"/>
              </a:rPr>
              <a:t>指向此子</a:t>
            </a:r>
            <a:r>
              <a:rPr lang="zh-CN" altLang="en-US" sz="2400" b="1" dirty="0">
                <a:latin typeface="宋体" panose="02010600030101010101" pitchFamily="2" charset="-122"/>
                <a:ea typeface="宋体" panose="02010600030101010101" pitchFamily="2" charset="-122"/>
              </a:rPr>
              <a:t>问题集合中的各个节点。由于只有当集合中所有项都有解时，这个子问题的集合才能获得解答，所以这些子问题节点叫做与节点</a:t>
            </a:r>
            <a:r>
              <a:rPr lang="zh-CN" altLang="en-US" sz="2400" b="1" dirty="0" smtClean="0">
                <a:latin typeface="宋体" panose="02010600030101010101" pitchFamily="2" charset="-122"/>
                <a:ea typeface="宋体" panose="02010600030101010101" pitchFamily="2" charset="-122"/>
              </a:rPr>
              <a:t>。为了区别于或节点，把具有共同父辈的与节点后裔的所有弧线用另外一段小弧线连接起来。</a:t>
            </a:r>
            <a:endParaRPr lang="zh-CN" altLang="en-US" sz="2400" b="1" dirty="0">
              <a:latin typeface="宋体" panose="02010600030101010101" pitchFamily="2" charset="-122"/>
              <a:ea typeface="宋体" panose="02010600030101010101" pitchFamily="2" charset="-122"/>
            </a:endParaRPr>
          </a:p>
          <a:p>
            <a:pPr lvl="1">
              <a:spcAft>
                <a:spcPct val="20000"/>
              </a:spcAft>
              <a:buClr>
                <a:schemeClr val="hlink"/>
              </a:buClr>
              <a:buFont typeface="Wingdings" panose="05000000000000000000" pitchFamily="2" charset="2"/>
              <a:buChar char="ü"/>
            </a:pP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）特殊情况下，当只有一个算符可应用于问题</a:t>
            </a:r>
            <a:r>
              <a:rPr lang="en-US" altLang="zh-CN" sz="2400" b="1" dirty="0">
                <a:latin typeface="宋体" panose="02010600030101010101" pitchFamily="2" charset="-122"/>
                <a:ea typeface="宋体" panose="02010600030101010101" pitchFamily="2" charset="-122"/>
              </a:rPr>
              <a:t>A</a:t>
            </a:r>
            <a:r>
              <a:rPr lang="zh-CN" altLang="en-US" sz="2400" b="1" dirty="0">
                <a:latin typeface="宋体" panose="02010600030101010101" pitchFamily="2" charset="-122"/>
                <a:ea typeface="宋体" panose="02010600030101010101" pitchFamily="2" charset="-122"/>
              </a:rPr>
              <a:t>，而且这个算符产生具有一个以上子问题的某个集合时，由上述规则</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）和规则</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）所产生的图可以得到简化。</a:t>
            </a:r>
          </a:p>
        </p:txBody>
      </p:sp>
      <p:grpSp>
        <p:nvGrpSpPr>
          <p:cNvPr id="368697" name="Group 57"/>
          <p:cNvGrpSpPr>
            <a:grpSpLocks/>
          </p:cNvGrpSpPr>
          <p:nvPr/>
        </p:nvGrpSpPr>
        <p:grpSpPr bwMode="auto">
          <a:xfrm>
            <a:off x="5580112" y="4365104"/>
            <a:ext cx="1338263" cy="2060575"/>
            <a:chOff x="3909" y="2398"/>
            <a:chExt cx="867" cy="1440"/>
          </a:xfrm>
        </p:grpSpPr>
        <p:sp>
          <p:nvSpPr>
            <p:cNvPr id="368668" name="Oval 28"/>
            <p:cNvSpPr>
              <a:spLocks noChangeArrowheads="1"/>
            </p:cNvSpPr>
            <p:nvPr/>
          </p:nvSpPr>
          <p:spPr bwMode="auto">
            <a:xfrm>
              <a:off x="4176" y="2832"/>
              <a:ext cx="222" cy="229"/>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M</a:t>
              </a:r>
            </a:p>
          </p:txBody>
        </p:sp>
        <p:sp>
          <p:nvSpPr>
            <p:cNvPr id="368671" name="Oval 31"/>
            <p:cNvSpPr>
              <a:spLocks noChangeArrowheads="1"/>
            </p:cNvSpPr>
            <p:nvPr/>
          </p:nvSpPr>
          <p:spPr bwMode="auto">
            <a:xfrm>
              <a:off x="3909" y="3610"/>
              <a:ext cx="222" cy="22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D</a:t>
              </a:r>
            </a:p>
          </p:txBody>
        </p:sp>
        <p:sp>
          <p:nvSpPr>
            <p:cNvPr id="368672" name="Oval 32"/>
            <p:cNvSpPr>
              <a:spLocks noChangeArrowheads="1"/>
            </p:cNvSpPr>
            <p:nvPr/>
          </p:nvSpPr>
          <p:spPr bwMode="auto">
            <a:xfrm>
              <a:off x="4221" y="3586"/>
              <a:ext cx="222" cy="23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E</a:t>
              </a:r>
            </a:p>
          </p:txBody>
        </p:sp>
        <p:sp>
          <p:nvSpPr>
            <p:cNvPr id="368673" name="Oval 33"/>
            <p:cNvSpPr>
              <a:spLocks noChangeArrowheads="1"/>
            </p:cNvSpPr>
            <p:nvPr/>
          </p:nvSpPr>
          <p:spPr bwMode="auto">
            <a:xfrm>
              <a:off x="4554" y="3586"/>
              <a:ext cx="222" cy="23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F</a:t>
              </a:r>
            </a:p>
          </p:txBody>
        </p:sp>
        <p:sp>
          <p:nvSpPr>
            <p:cNvPr id="368675" name="Line 35"/>
            <p:cNvSpPr>
              <a:spLocks noChangeShapeType="1"/>
            </p:cNvSpPr>
            <p:nvPr/>
          </p:nvSpPr>
          <p:spPr bwMode="auto">
            <a:xfrm flipH="1">
              <a:off x="4287" y="2626"/>
              <a:ext cx="45" cy="230"/>
            </a:xfrm>
            <a:prstGeom prst="line">
              <a:avLst/>
            </a:prstGeom>
            <a:noFill/>
            <a:ln w="254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678" name="Oval 38"/>
            <p:cNvSpPr>
              <a:spLocks noChangeArrowheads="1"/>
            </p:cNvSpPr>
            <p:nvPr/>
          </p:nvSpPr>
          <p:spPr bwMode="auto">
            <a:xfrm>
              <a:off x="4221" y="2398"/>
              <a:ext cx="222" cy="22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dirty="0">
                  <a:solidFill>
                    <a:srgbClr val="000EC2"/>
                  </a:solidFill>
                  <a:latin typeface="Arial" panose="020B0604020202020204" pitchFamily="34" charset="0"/>
                  <a:ea typeface="宋体" panose="02010600030101010101" pitchFamily="2" charset="-122"/>
                </a:rPr>
                <a:t>A</a:t>
              </a:r>
            </a:p>
          </p:txBody>
        </p:sp>
        <p:sp>
          <p:nvSpPr>
            <p:cNvPr id="368681" name="Line 41"/>
            <p:cNvSpPr>
              <a:spLocks noChangeShapeType="1"/>
            </p:cNvSpPr>
            <p:nvPr/>
          </p:nvSpPr>
          <p:spPr bwMode="auto">
            <a:xfrm flipH="1">
              <a:off x="4043" y="3061"/>
              <a:ext cx="222" cy="549"/>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683" name="Line 43"/>
            <p:cNvSpPr>
              <a:spLocks noChangeShapeType="1"/>
            </p:cNvSpPr>
            <p:nvPr/>
          </p:nvSpPr>
          <p:spPr bwMode="auto">
            <a:xfrm flipH="1">
              <a:off x="4287" y="3061"/>
              <a:ext cx="0" cy="549"/>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684" name="Line 44"/>
            <p:cNvSpPr>
              <a:spLocks noChangeShapeType="1"/>
            </p:cNvSpPr>
            <p:nvPr/>
          </p:nvSpPr>
          <p:spPr bwMode="auto">
            <a:xfrm>
              <a:off x="4309" y="3061"/>
              <a:ext cx="333" cy="549"/>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687" name="Freeform 47"/>
            <p:cNvSpPr>
              <a:spLocks/>
            </p:cNvSpPr>
            <p:nvPr/>
          </p:nvSpPr>
          <p:spPr bwMode="auto">
            <a:xfrm>
              <a:off x="4239" y="3173"/>
              <a:ext cx="127" cy="37"/>
            </a:xfrm>
            <a:custGeom>
              <a:avLst/>
              <a:gdLst>
                <a:gd name="T0" fmla="*/ 0 w 192"/>
                <a:gd name="T1" fmla="*/ 0 h 48"/>
                <a:gd name="T2" fmla="*/ 96 w 192"/>
                <a:gd name="T3" fmla="*/ 48 h 48"/>
                <a:gd name="T4" fmla="*/ 192 w 192"/>
                <a:gd name="T5" fmla="*/ 0 h 48"/>
              </a:gdLst>
              <a:ahLst/>
              <a:cxnLst>
                <a:cxn ang="0">
                  <a:pos x="T0" y="T1"/>
                </a:cxn>
                <a:cxn ang="0">
                  <a:pos x="T2" y="T3"/>
                </a:cxn>
                <a:cxn ang="0">
                  <a:pos x="T4" y="T5"/>
                </a:cxn>
              </a:cxnLst>
              <a:rect l="0" t="0" r="r" b="b"/>
              <a:pathLst>
                <a:path w="192" h="48">
                  <a:moveTo>
                    <a:pt x="0" y="0"/>
                  </a:moveTo>
                  <a:cubicBezTo>
                    <a:pt x="32" y="24"/>
                    <a:pt x="64" y="48"/>
                    <a:pt x="96" y="48"/>
                  </a:cubicBezTo>
                  <a:cubicBezTo>
                    <a:pt x="128" y="48"/>
                    <a:pt x="160" y="24"/>
                    <a:pt x="192" y="0"/>
                  </a:cubicBezTo>
                </a:path>
              </a:pathLst>
            </a:custGeom>
            <a:noFill/>
            <a:ln w="88900">
              <a:solidFill>
                <a:srgbClr val="FFFF99"/>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368698" name="Group 58"/>
          <p:cNvGrpSpPr>
            <a:grpSpLocks/>
          </p:cNvGrpSpPr>
          <p:nvPr/>
        </p:nvGrpSpPr>
        <p:grpSpPr bwMode="auto">
          <a:xfrm>
            <a:off x="7256512" y="4669904"/>
            <a:ext cx="1447800" cy="1447800"/>
            <a:chOff x="4893" y="2592"/>
            <a:chExt cx="867" cy="1006"/>
          </a:xfrm>
        </p:grpSpPr>
        <p:sp>
          <p:nvSpPr>
            <p:cNvPr id="368689" name="Oval 49"/>
            <p:cNvSpPr>
              <a:spLocks noChangeArrowheads="1"/>
            </p:cNvSpPr>
            <p:nvPr/>
          </p:nvSpPr>
          <p:spPr bwMode="auto">
            <a:xfrm>
              <a:off x="5160" y="2592"/>
              <a:ext cx="222" cy="229"/>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A</a:t>
              </a:r>
            </a:p>
          </p:txBody>
        </p:sp>
        <p:sp>
          <p:nvSpPr>
            <p:cNvPr id="368690" name="Oval 50"/>
            <p:cNvSpPr>
              <a:spLocks noChangeArrowheads="1"/>
            </p:cNvSpPr>
            <p:nvPr/>
          </p:nvSpPr>
          <p:spPr bwMode="auto">
            <a:xfrm>
              <a:off x="4893" y="3370"/>
              <a:ext cx="222" cy="22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D</a:t>
              </a:r>
            </a:p>
          </p:txBody>
        </p:sp>
        <p:sp>
          <p:nvSpPr>
            <p:cNvPr id="368691" name="Oval 51"/>
            <p:cNvSpPr>
              <a:spLocks noChangeArrowheads="1"/>
            </p:cNvSpPr>
            <p:nvPr/>
          </p:nvSpPr>
          <p:spPr bwMode="auto">
            <a:xfrm>
              <a:off x="5205" y="3346"/>
              <a:ext cx="222" cy="23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E</a:t>
              </a:r>
            </a:p>
          </p:txBody>
        </p:sp>
        <p:sp>
          <p:nvSpPr>
            <p:cNvPr id="368692" name="Oval 52"/>
            <p:cNvSpPr>
              <a:spLocks noChangeArrowheads="1"/>
            </p:cNvSpPr>
            <p:nvPr/>
          </p:nvSpPr>
          <p:spPr bwMode="auto">
            <a:xfrm>
              <a:off x="5538" y="3346"/>
              <a:ext cx="222" cy="23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a:r>
                <a:rPr kumimoji="1" lang="en-US" altLang="zh-CN" sz="2400">
                  <a:solidFill>
                    <a:srgbClr val="000EC2"/>
                  </a:solidFill>
                  <a:latin typeface="Arial" panose="020B0604020202020204" pitchFamily="34" charset="0"/>
                  <a:ea typeface="宋体" panose="02010600030101010101" pitchFamily="2" charset="-122"/>
                </a:rPr>
                <a:t>F</a:t>
              </a:r>
            </a:p>
          </p:txBody>
        </p:sp>
        <p:sp>
          <p:nvSpPr>
            <p:cNvPr id="368693" name="Line 53"/>
            <p:cNvSpPr>
              <a:spLocks noChangeShapeType="1"/>
            </p:cNvSpPr>
            <p:nvPr/>
          </p:nvSpPr>
          <p:spPr bwMode="auto">
            <a:xfrm flipH="1">
              <a:off x="5027" y="2821"/>
              <a:ext cx="222" cy="549"/>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694" name="Line 54"/>
            <p:cNvSpPr>
              <a:spLocks noChangeShapeType="1"/>
            </p:cNvSpPr>
            <p:nvPr/>
          </p:nvSpPr>
          <p:spPr bwMode="auto">
            <a:xfrm flipH="1">
              <a:off x="5271" y="2821"/>
              <a:ext cx="0" cy="549"/>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695" name="Line 55"/>
            <p:cNvSpPr>
              <a:spLocks noChangeShapeType="1"/>
            </p:cNvSpPr>
            <p:nvPr/>
          </p:nvSpPr>
          <p:spPr bwMode="auto">
            <a:xfrm>
              <a:off x="5293" y="2821"/>
              <a:ext cx="333" cy="549"/>
            </a:xfrm>
            <a:prstGeom prst="line">
              <a:avLst/>
            </a:prstGeom>
            <a:noFill/>
            <a:ln w="254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696" name="Freeform 56"/>
            <p:cNvSpPr>
              <a:spLocks/>
            </p:cNvSpPr>
            <p:nvPr/>
          </p:nvSpPr>
          <p:spPr bwMode="auto">
            <a:xfrm>
              <a:off x="5223" y="2933"/>
              <a:ext cx="127" cy="37"/>
            </a:xfrm>
            <a:custGeom>
              <a:avLst/>
              <a:gdLst>
                <a:gd name="T0" fmla="*/ 0 w 192"/>
                <a:gd name="T1" fmla="*/ 0 h 48"/>
                <a:gd name="T2" fmla="*/ 96 w 192"/>
                <a:gd name="T3" fmla="*/ 48 h 48"/>
                <a:gd name="T4" fmla="*/ 192 w 192"/>
                <a:gd name="T5" fmla="*/ 0 h 48"/>
              </a:gdLst>
              <a:ahLst/>
              <a:cxnLst>
                <a:cxn ang="0">
                  <a:pos x="T0" y="T1"/>
                </a:cxn>
                <a:cxn ang="0">
                  <a:pos x="T2" y="T3"/>
                </a:cxn>
                <a:cxn ang="0">
                  <a:pos x="T4" y="T5"/>
                </a:cxn>
              </a:cxnLst>
              <a:rect l="0" t="0" r="r" b="b"/>
              <a:pathLst>
                <a:path w="192" h="48">
                  <a:moveTo>
                    <a:pt x="0" y="0"/>
                  </a:moveTo>
                  <a:cubicBezTo>
                    <a:pt x="32" y="24"/>
                    <a:pt x="64" y="48"/>
                    <a:pt x="96" y="48"/>
                  </a:cubicBezTo>
                  <a:cubicBezTo>
                    <a:pt x="128" y="48"/>
                    <a:pt x="160" y="24"/>
                    <a:pt x="192" y="0"/>
                  </a:cubicBezTo>
                </a:path>
              </a:pathLst>
            </a:custGeom>
            <a:noFill/>
            <a:ln w="88900">
              <a:solidFill>
                <a:srgbClr val="FFFF99"/>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368699" name="AutoShape 59"/>
          <p:cNvSpPr>
            <a:spLocks noChangeArrowheads="1"/>
          </p:cNvSpPr>
          <p:nvPr/>
        </p:nvSpPr>
        <p:spPr bwMode="auto">
          <a:xfrm>
            <a:off x="6646912" y="4974704"/>
            <a:ext cx="838200" cy="609600"/>
          </a:xfrm>
          <a:prstGeom prst="rightArrow">
            <a:avLst>
              <a:gd name="adj1" fmla="val 50000"/>
              <a:gd name="adj2" fmla="val 3437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隶书" panose="02010509060101010101" pitchFamily="49" charset="-122"/>
                <a:ea typeface="隶书" panose="02010509060101010101" pitchFamily="49" charset="-122"/>
              </a:rPr>
              <a:t>简化</a:t>
            </a:r>
          </a:p>
        </p:txBody>
      </p:sp>
    </p:spTree>
    <p:extLst>
      <p:ext uri="{BB962C8B-B14F-4D97-AF65-F5344CB8AC3E}">
        <p14:creationId xmlns:p14="http://schemas.microsoft.com/office/powerpoint/2010/main" val="306385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43">
                                            <p:txEl>
                                              <p:pRg st="1" end="1"/>
                                            </p:txEl>
                                          </p:spTgt>
                                        </p:tgtEl>
                                        <p:attrNameLst>
                                          <p:attrName>style.visibility</p:attrName>
                                        </p:attrNameLst>
                                      </p:cBhvr>
                                      <p:to>
                                        <p:strVal val="visible"/>
                                      </p:to>
                                    </p:set>
                                    <p:anim calcmode="lin" valueType="num">
                                      <p:cBhvr additive="base">
                                        <p:cTn id="7" dur="500" fill="hold"/>
                                        <p:tgtEl>
                                          <p:spTgt spid="3686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43">
                                            <p:txEl>
                                              <p:pRg st="2" end="2"/>
                                            </p:txEl>
                                          </p:spTgt>
                                        </p:tgtEl>
                                        <p:attrNameLst>
                                          <p:attrName>style.visibility</p:attrName>
                                        </p:attrNameLst>
                                      </p:cBhvr>
                                      <p:to>
                                        <p:strVal val="visible"/>
                                      </p:to>
                                    </p:set>
                                    <p:anim calcmode="lin" valueType="num">
                                      <p:cBhvr additive="base">
                                        <p:cTn id="13" dur="500" fill="hold"/>
                                        <p:tgtEl>
                                          <p:spTgt spid="3686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 y="844526"/>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6074">
              <a:spcBef>
                <a:spcPct val="20000"/>
              </a:spcBef>
              <a:spcAft>
                <a:spcPct val="20000"/>
              </a:spcAft>
            </a:pPr>
            <a:r>
              <a:rPr lang="zh-CN" altLang="en-US" sz="2400" b="1" dirty="0" smtClean="0">
                <a:solidFill>
                  <a:schemeClr val="tx2"/>
                </a:solidFill>
                <a:latin typeface="Times New Roman" panose="02020603050405020304" pitchFamily="18" charset="0"/>
                <a:ea typeface="幼圆" panose="02010509060101010101" pitchFamily="49" charset="-122"/>
              </a:rPr>
              <a:t>问题归约</a:t>
            </a:r>
            <a:r>
              <a:rPr lang="zh-CN" altLang="en-US" sz="2400" b="1" dirty="0">
                <a:solidFill>
                  <a:schemeClr val="tx2"/>
                </a:solidFill>
                <a:latin typeface="Times New Roman" panose="02020603050405020304" pitchFamily="18" charset="0"/>
                <a:ea typeface="幼圆" panose="02010509060101010101" pitchFamily="49" charset="-122"/>
              </a:rPr>
              <a:t>的描述 </a:t>
            </a:r>
          </a:p>
        </p:txBody>
      </p:sp>
      <p:sp>
        <p:nvSpPr>
          <p:cNvPr id="55299" name="Text Box 3"/>
          <p:cNvSpPr txBox="1">
            <a:spLocks noChangeArrowheads="1"/>
          </p:cNvSpPr>
          <p:nvPr/>
        </p:nvSpPr>
        <p:spPr bwMode="auto">
          <a:xfrm>
            <a:off x="762000" y="1447800"/>
            <a:ext cx="7772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50000"/>
              </a:spcBef>
              <a:buFont typeface="Wingdings" panose="05000000000000000000" pitchFamily="2" charset="2"/>
              <a:buChar char="p"/>
            </a:pPr>
            <a:r>
              <a:rPr lang="zh-CN" altLang="en-US" sz="2400" u="none" dirty="0">
                <a:latin typeface="宋体" panose="02010600030101010101" pitchFamily="2" charset="-122"/>
              </a:rPr>
              <a:t>问题归约法的</a:t>
            </a:r>
            <a:r>
              <a:rPr lang="zh-CN" altLang="en-US" sz="2400" dirty="0">
                <a:solidFill>
                  <a:srgbClr val="FF0000"/>
                </a:solidFill>
                <a:latin typeface="宋体" panose="02010600030101010101" pitchFamily="2" charset="-122"/>
              </a:rPr>
              <a:t>基本思路</a:t>
            </a:r>
            <a:r>
              <a:rPr lang="zh-CN" altLang="en-US" sz="2400" u="none" dirty="0">
                <a:latin typeface="宋体" panose="02010600030101010101" pitchFamily="2" charset="-122"/>
              </a:rPr>
              <a:t>是：应用一系列算符将原始问题的描述</a:t>
            </a:r>
            <a:r>
              <a:rPr lang="zh-CN" altLang="en-US" sz="2400" u="none" dirty="0">
                <a:solidFill>
                  <a:srgbClr val="FF0000"/>
                </a:solidFill>
                <a:latin typeface="宋体" panose="02010600030101010101" pitchFamily="2" charset="-122"/>
              </a:rPr>
              <a:t>变换或分解</a:t>
            </a:r>
            <a:r>
              <a:rPr lang="zh-CN" altLang="en-US" sz="2400" u="none" dirty="0">
                <a:latin typeface="宋体" panose="02010600030101010101" pitchFamily="2" charset="-122"/>
              </a:rPr>
              <a:t>成为子问题的</a:t>
            </a:r>
            <a:r>
              <a:rPr lang="zh-CN" altLang="en-US" sz="2400" u="none" dirty="0" smtClean="0">
                <a:latin typeface="宋体" panose="02010600030101010101" pitchFamily="2" charset="-122"/>
              </a:rPr>
              <a:t>描述</a:t>
            </a:r>
            <a:endParaRPr lang="en-US" altLang="zh-CN" sz="2400" u="none" dirty="0" smtClean="0">
              <a:latin typeface="宋体" panose="02010600030101010101" pitchFamily="2" charset="-122"/>
            </a:endParaRPr>
          </a:p>
          <a:p>
            <a:pPr marL="342900" indent="-342900" algn="l">
              <a:spcBef>
                <a:spcPct val="50000"/>
              </a:spcBef>
              <a:buFont typeface="Wingdings" panose="05000000000000000000" pitchFamily="2" charset="2"/>
              <a:buChar char="p"/>
            </a:pPr>
            <a:r>
              <a:rPr lang="zh-CN" altLang="en-US" sz="2400" dirty="0" smtClean="0">
                <a:solidFill>
                  <a:srgbClr val="FF0000"/>
                </a:solidFill>
                <a:latin typeface="宋体" panose="02010600030101010101" pitchFamily="2" charset="-122"/>
              </a:rPr>
              <a:t>问题</a:t>
            </a:r>
            <a:r>
              <a:rPr lang="zh-CN" altLang="en-US" sz="2400" dirty="0">
                <a:solidFill>
                  <a:srgbClr val="FF0000"/>
                </a:solidFill>
                <a:latin typeface="宋体" panose="02010600030101010101" pitchFamily="2" charset="-122"/>
              </a:rPr>
              <a:t>的描述</a:t>
            </a:r>
            <a:r>
              <a:rPr lang="zh-CN" altLang="en-US" sz="2400" u="none" dirty="0">
                <a:latin typeface="宋体" panose="02010600030101010101" pitchFamily="2" charset="-122"/>
              </a:rPr>
              <a:t>可以采用各种数据结构，如表、树、矢量、数组</a:t>
            </a:r>
            <a:r>
              <a:rPr lang="zh-CN" altLang="en-US" sz="2400" u="none" dirty="0" smtClean="0">
                <a:latin typeface="宋体" panose="02010600030101010101" pitchFamily="2" charset="-122"/>
              </a:rPr>
              <a:t>等</a:t>
            </a:r>
            <a:endParaRPr lang="en-US" altLang="zh-CN" sz="2400" u="none" dirty="0" smtClean="0">
              <a:latin typeface="宋体" panose="02010600030101010101" pitchFamily="2" charset="-122"/>
            </a:endParaRPr>
          </a:p>
          <a:p>
            <a:pPr marL="342900" indent="-342900" algn="l">
              <a:spcBef>
                <a:spcPct val="50000"/>
              </a:spcBef>
              <a:buFont typeface="Wingdings" panose="05000000000000000000" pitchFamily="2" charset="2"/>
              <a:buChar char="p"/>
            </a:pPr>
            <a:r>
              <a:rPr kumimoji="1" lang="zh-CN" altLang="en-US" sz="2400" dirty="0" smtClean="0">
                <a:latin typeface="+mn-ea"/>
              </a:rPr>
              <a:t>可以</a:t>
            </a:r>
            <a:r>
              <a:rPr kumimoji="1" lang="zh-CN" altLang="en-US" sz="2400" dirty="0">
                <a:latin typeface="+mn-ea"/>
              </a:rPr>
              <a:t>用</a:t>
            </a:r>
            <a:r>
              <a:rPr kumimoji="1" lang="zh-CN" altLang="en-US" sz="2400" dirty="0">
                <a:solidFill>
                  <a:srgbClr val="FF0000"/>
                </a:solidFill>
                <a:latin typeface="+mn-ea"/>
              </a:rPr>
              <a:t>状态空间表示</a:t>
            </a:r>
            <a:r>
              <a:rPr kumimoji="1" lang="zh-CN" altLang="en-US" sz="2400" dirty="0">
                <a:latin typeface="+mn-ea"/>
              </a:rPr>
              <a:t>的三元组合</a:t>
            </a:r>
            <a:r>
              <a:rPr kumimoji="1" lang="en-US" altLang="zh-CN" sz="2400" dirty="0">
                <a:latin typeface="+mn-ea"/>
              </a:rPr>
              <a:t>(S,F,G)</a:t>
            </a:r>
            <a:r>
              <a:rPr kumimoji="1" lang="zh-CN" altLang="en-US" sz="2400" dirty="0">
                <a:latin typeface="+mn-ea"/>
              </a:rPr>
              <a:t>来规定与描述问题。 </a:t>
            </a:r>
            <a:endParaRPr kumimoji="1" lang="en-US" altLang="zh-CN" sz="2400" dirty="0" smtClean="0">
              <a:latin typeface="+mn-ea"/>
            </a:endParaRPr>
          </a:p>
          <a:p>
            <a:pPr marL="742950" lvl="1" indent="-285750" algn="just">
              <a:buFont typeface="Wingdings" panose="05000000000000000000" pitchFamily="2" charset="2"/>
              <a:buChar char="ü"/>
            </a:pPr>
            <a:r>
              <a:rPr lang="zh-CN" altLang="en-US" sz="2000" dirty="0"/>
              <a:t>有关子问题可当作状态空间</a:t>
            </a:r>
            <a:r>
              <a:rPr lang="zh-CN" altLang="en-US" sz="2000" dirty="0" smtClean="0"/>
              <a:t>中的</a:t>
            </a:r>
            <a:r>
              <a:rPr lang="zh-CN" altLang="en-US" sz="2000" dirty="0"/>
              <a:t>“路标”</a:t>
            </a:r>
            <a:r>
              <a:rPr lang="en-US" altLang="zh-CN" sz="2000" dirty="0"/>
              <a:t>(</a:t>
            </a:r>
            <a:r>
              <a:rPr lang="zh-CN" altLang="en-US" sz="2000" dirty="0"/>
              <a:t>对问题求解有重要作用的中间状态</a:t>
            </a:r>
            <a:r>
              <a:rPr lang="en-US" altLang="zh-CN" sz="2000" dirty="0"/>
              <a:t>)</a:t>
            </a:r>
            <a:r>
              <a:rPr lang="zh-CN" altLang="en-US" sz="2000" dirty="0"/>
              <a:t>之间寻找路径的问题来辨别.</a:t>
            </a:r>
          </a:p>
          <a:p>
            <a:pPr marL="742950" lvl="1" indent="-285750" algn="just">
              <a:buFont typeface="Wingdings" panose="05000000000000000000" pitchFamily="2" charset="2"/>
              <a:buChar char="ü"/>
            </a:pPr>
            <a:r>
              <a:rPr lang="zh-CN" altLang="en-US" sz="2000" dirty="0" smtClean="0"/>
              <a:t>对汉诺塔问题</a:t>
            </a:r>
            <a:r>
              <a:rPr lang="en-US" altLang="zh-CN" sz="2000" dirty="0"/>
              <a:t>,</a:t>
            </a:r>
            <a:r>
              <a:rPr lang="zh-CN" altLang="en-US" sz="2000" dirty="0"/>
              <a:t>子问题</a:t>
            </a:r>
          </a:p>
          <a:p>
            <a:pPr marL="1528763" lvl="2" indent="-385763" algn="just">
              <a:buFont typeface="Wingdings" panose="05000000000000000000" pitchFamily="2" charset="2"/>
              <a:buChar char="ü"/>
            </a:pPr>
            <a:r>
              <a:rPr lang="zh-CN" altLang="en-US" sz="2000" dirty="0"/>
              <a:t>[</a:t>
            </a:r>
            <a:r>
              <a:rPr lang="en-US" altLang="zh-CN" sz="2000" dirty="0"/>
              <a:t>(111)</a:t>
            </a:r>
            <a:r>
              <a:rPr lang="en-US" altLang="zh-CN" sz="2000" dirty="0">
                <a:sym typeface="Symbol" panose="05050102010706020507" pitchFamily="18" charset="2"/>
              </a:rPr>
              <a:t></a:t>
            </a:r>
            <a:r>
              <a:rPr lang="en-US" altLang="zh-CN" sz="2000" dirty="0"/>
              <a:t>(122</a:t>
            </a:r>
            <a:r>
              <a:rPr lang="en-US" altLang="zh-CN" sz="2000" dirty="0" smtClean="0"/>
              <a:t>)]</a:t>
            </a:r>
            <a:endParaRPr lang="en-US" altLang="zh-CN" sz="2000" dirty="0"/>
          </a:p>
          <a:p>
            <a:pPr marL="1528763" lvl="2" indent="-385763" algn="just">
              <a:buFont typeface="Wingdings" panose="05000000000000000000" pitchFamily="2" charset="2"/>
              <a:buChar char="ü"/>
            </a:pPr>
            <a:r>
              <a:rPr lang="zh-CN" altLang="en-US" sz="2000" dirty="0"/>
              <a:t>[</a:t>
            </a:r>
            <a:r>
              <a:rPr lang="en-US" altLang="zh-CN" sz="2000" dirty="0"/>
              <a:t>(122)</a:t>
            </a:r>
            <a:r>
              <a:rPr lang="en-US" altLang="zh-CN" sz="2000" dirty="0">
                <a:sym typeface="Symbol" panose="05050102010706020507" pitchFamily="18" charset="2"/>
              </a:rPr>
              <a:t></a:t>
            </a:r>
            <a:r>
              <a:rPr lang="en-US" altLang="zh-CN" sz="2000" dirty="0"/>
              <a:t>(322</a:t>
            </a:r>
            <a:r>
              <a:rPr lang="en-US" altLang="zh-CN" sz="2000" dirty="0" smtClean="0"/>
              <a:t>)]</a:t>
            </a:r>
            <a:endParaRPr lang="zh-CN" altLang="en-US" sz="2000" dirty="0"/>
          </a:p>
          <a:p>
            <a:pPr marL="1528763" lvl="2" indent="-385763" algn="just">
              <a:buFont typeface="Wingdings" panose="05000000000000000000" pitchFamily="2" charset="2"/>
              <a:buChar char="ü"/>
            </a:pPr>
            <a:r>
              <a:rPr lang="en-US" altLang="zh-CN" sz="2000" dirty="0"/>
              <a:t>[(322) </a:t>
            </a:r>
            <a:r>
              <a:rPr lang="en-US" altLang="zh-CN" sz="2000" dirty="0">
                <a:sym typeface="Symbol" panose="05050102010706020507" pitchFamily="18" charset="2"/>
              </a:rPr>
              <a:t></a:t>
            </a:r>
            <a:r>
              <a:rPr lang="en-US" altLang="zh-CN" sz="2000" dirty="0"/>
              <a:t>(333)]</a:t>
            </a:r>
          </a:p>
          <a:p>
            <a:pPr marL="742950" lvl="1" indent="-285750" algn="just">
              <a:buFont typeface="Wingdings" panose="05000000000000000000" pitchFamily="2" charset="2"/>
              <a:buChar char="ü"/>
            </a:pPr>
            <a:r>
              <a:rPr lang="zh-CN" altLang="en-US" sz="2000" dirty="0"/>
              <a:t>规定了解答路径将要通过的路标</a:t>
            </a:r>
            <a:r>
              <a:rPr lang="en-US" altLang="zh-CN" sz="2000" dirty="0"/>
              <a:t>(122)</a:t>
            </a:r>
            <a:r>
              <a:rPr lang="zh-CN" altLang="en-US" sz="2000" dirty="0"/>
              <a:t>和</a:t>
            </a:r>
            <a:r>
              <a:rPr lang="en-US" altLang="zh-CN" sz="2000" dirty="0"/>
              <a:t>(322</a:t>
            </a:r>
            <a:r>
              <a:rPr lang="en-US" altLang="zh-CN" sz="2000" dirty="0" smtClean="0"/>
              <a:t>).</a:t>
            </a:r>
            <a:endParaRPr lang="zh-CN" altLang="en-US" sz="2800" u="none" dirty="0"/>
          </a:p>
        </p:txBody>
      </p:sp>
    </p:spTree>
    <p:extLst>
      <p:ext uri="{BB962C8B-B14F-4D97-AF65-F5344CB8AC3E}">
        <p14:creationId xmlns:p14="http://schemas.microsoft.com/office/powerpoint/2010/main" val="39861488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104" y="-13294"/>
            <a:ext cx="3034679" cy="580926"/>
          </a:xfrm>
        </p:spPr>
        <p:txBody>
          <a:bodyPr>
            <a:normAutofit fontScale="90000"/>
          </a:bodyPr>
          <a:lstStyle/>
          <a:p>
            <a:r>
              <a:rPr lang="zh-CN" altLang="en-US" dirty="0" smtClean="0"/>
              <a:t>课后思考题</a:t>
            </a:r>
            <a:endParaRPr lang="zh-CN" altLang="en-US" dirty="0"/>
          </a:p>
        </p:txBody>
      </p:sp>
      <p:graphicFrame>
        <p:nvGraphicFramePr>
          <p:cNvPr id="7" name="Object 26"/>
          <p:cNvGraphicFramePr>
            <a:graphicFrameLocks noChangeAspect="1"/>
          </p:cNvGraphicFramePr>
          <p:nvPr/>
        </p:nvGraphicFramePr>
        <p:xfrm>
          <a:off x="381000" y="2895600"/>
          <a:ext cx="3733800" cy="2327275"/>
        </p:xfrm>
        <a:graphic>
          <a:graphicData uri="http://schemas.openxmlformats.org/presentationml/2006/ole">
            <mc:AlternateContent xmlns:mc="http://schemas.openxmlformats.org/markup-compatibility/2006">
              <mc:Choice xmlns:v="urn:schemas-microsoft-com:vml" Requires="v">
                <p:oleObj spid="_x0000_s13334" name="Visio" r:id="rId3" imgW="3160440" imgH="1108440" progId="Visio.Drawing.6">
                  <p:embed/>
                </p:oleObj>
              </mc:Choice>
              <mc:Fallback>
                <p:oleObj name="Visio" r:id="rId3" imgW="3160440" imgH="11084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37338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27"/>
          <p:cNvGraphicFramePr>
            <a:graphicFrameLocks noChangeAspect="1"/>
          </p:cNvGraphicFramePr>
          <p:nvPr/>
        </p:nvGraphicFramePr>
        <p:xfrm>
          <a:off x="5105400" y="2895600"/>
          <a:ext cx="3810000" cy="2362200"/>
        </p:xfrm>
        <a:graphic>
          <a:graphicData uri="http://schemas.openxmlformats.org/presentationml/2006/ole">
            <mc:AlternateContent xmlns:mc="http://schemas.openxmlformats.org/markup-compatibility/2006">
              <mc:Choice xmlns:v="urn:schemas-microsoft-com:vml" Requires="v">
                <p:oleObj spid="_x0000_s13335" name="Visio" r:id="rId5" imgW="3124440" imgH="1108440" progId="Visio.Drawing.6">
                  <p:embed/>
                </p:oleObj>
              </mc:Choice>
              <mc:Fallback>
                <p:oleObj name="Visio" r:id="rId5" imgW="3124440" imgH="11084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895600"/>
                        <a:ext cx="3810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28"/>
          <p:cNvSpPr>
            <a:spLocks noChangeArrowheads="1"/>
          </p:cNvSpPr>
          <p:nvPr/>
        </p:nvSpPr>
        <p:spPr bwMode="auto">
          <a:xfrm>
            <a:off x="4343400" y="3886200"/>
            <a:ext cx="533400" cy="304800"/>
          </a:xfrm>
          <a:prstGeom prst="rightArrow">
            <a:avLst>
              <a:gd name="adj1" fmla="val 50000"/>
              <a:gd name="adj2" fmla="val 4375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4"/>
          <p:cNvSpPr>
            <a:spLocks noChangeArrowheads="1"/>
          </p:cNvSpPr>
          <p:nvPr/>
        </p:nvSpPr>
        <p:spPr bwMode="auto">
          <a:xfrm>
            <a:off x="381000" y="1556792"/>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宋体" panose="02010600030101010101" pitchFamily="2" charset="-122"/>
                <a:ea typeface="宋体" panose="02010600030101010101" pitchFamily="2" charset="-122"/>
              </a:rPr>
              <a:t>试用四元数列结构表示四圆盘梵塔问题，并画出求解该问题的与或图</a:t>
            </a:r>
            <a:r>
              <a:rPr lang="zh-CN" altLang="en-US" sz="2400" b="1" dirty="0" smtClean="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6177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1124744"/>
            <a:ext cx="3848502"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谓词逻辑法</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737417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4294967295"/>
          </p:nvPr>
        </p:nvSpPr>
        <p:spPr>
          <a:xfrm>
            <a:off x="0" y="1340768"/>
            <a:ext cx="9073008" cy="4392613"/>
          </a:xfrm>
        </p:spPr>
        <p:txBody>
          <a:bodyPr>
            <a:noAutofit/>
          </a:bodyPr>
          <a:lstStyle/>
          <a:p>
            <a:pPr>
              <a:lnSpc>
                <a:spcPct val="120000"/>
              </a:lnSpc>
            </a:pPr>
            <a:r>
              <a:rPr lang="zh-CN" altLang="en-US" sz="2800" b="1" dirty="0"/>
              <a:t>谓词演算的起源：</a:t>
            </a:r>
            <a:endParaRPr lang="en-US" altLang="zh-CN" sz="2800" b="1" dirty="0"/>
          </a:p>
          <a:p>
            <a:pPr lvl="1">
              <a:lnSpc>
                <a:spcPct val="120000"/>
              </a:lnSpc>
            </a:pPr>
            <a:r>
              <a:rPr lang="zh-CN" altLang="en-US" sz="2400" dirty="0"/>
              <a:t>亚里士多德公元前</a:t>
            </a:r>
            <a:r>
              <a:rPr lang="en-US" altLang="zh-CN" sz="2400" dirty="0"/>
              <a:t>300</a:t>
            </a:r>
            <a:r>
              <a:rPr lang="zh-CN" altLang="en-US" sz="2400" dirty="0"/>
              <a:t>年提出谓词演算的思想。</a:t>
            </a:r>
          </a:p>
          <a:p>
            <a:pPr lvl="1">
              <a:lnSpc>
                <a:spcPct val="120000"/>
              </a:lnSpc>
            </a:pPr>
            <a:r>
              <a:rPr lang="zh-CN" altLang="en-US" sz="2400" dirty="0"/>
              <a:t>从</a:t>
            </a:r>
            <a:r>
              <a:rPr lang="en-US" altLang="zh-CN" sz="2400" dirty="0"/>
              <a:t>1910 </a:t>
            </a:r>
            <a:r>
              <a:rPr lang="zh-CN" altLang="en-US" sz="2400" dirty="0"/>
              <a:t>年罗素在</a:t>
            </a:r>
            <a:r>
              <a:rPr lang="en-US" altLang="zh-CN" sz="2400" dirty="0"/>
              <a:t>《</a:t>
            </a:r>
            <a:r>
              <a:rPr lang="zh-CN" altLang="en-US" sz="2400" dirty="0"/>
              <a:t>数学原理</a:t>
            </a:r>
            <a:r>
              <a:rPr lang="en-US" altLang="zh-CN" sz="2400" dirty="0"/>
              <a:t>》</a:t>
            </a:r>
            <a:r>
              <a:rPr lang="zh-CN" altLang="en-US" sz="2400" dirty="0"/>
              <a:t>中提出的第一个完全形式化的一阶谓词逻辑系统。</a:t>
            </a:r>
          </a:p>
          <a:p>
            <a:pPr lvl="1">
              <a:lnSpc>
                <a:spcPct val="120000"/>
              </a:lnSpc>
            </a:pPr>
            <a:r>
              <a:rPr lang="en-US" altLang="zh-CN" sz="2400" dirty="0"/>
              <a:t>1930</a:t>
            </a:r>
            <a:r>
              <a:rPr lang="zh-CN" altLang="en-US" sz="2400" dirty="0"/>
              <a:t>年才由哥德尔提出来谓词演算系统（一阶逻辑形式系统）。</a:t>
            </a:r>
          </a:p>
          <a:p>
            <a:pPr eaLnBrk="1" hangingPunct="1">
              <a:lnSpc>
                <a:spcPct val="120000"/>
              </a:lnSpc>
            </a:pPr>
            <a:r>
              <a:rPr lang="zh-CN" altLang="en-US" sz="2800" b="1" dirty="0" smtClean="0"/>
              <a:t>逻辑的特点：</a:t>
            </a:r>
            <a:endParaRPr lang="en-US" altLang="zh-CN" sz="2800" b="1" dirty="0" smtClean="0"/>
          </a:p>
          <a:p>
            <a:pPr lvl="1" eaLnBrk="1" hangingPunct="1">
              <a:lnSpc>
                <a:spcPct val="120000"/>
              </a:lnSpc>
            </a:pPr>
            <a:r>
              <a:rPr lang="zh-CN" altLang="en-US" sz="2400" dirty="0" smtClean="0"/>
              <a:t>逻辑是表达思维和推理的最准确方式。</a:t>
            </a:r>
            <a:endParaRPr lang="en-US" altLang="zh-CN" sz="2400" dirty="0" smtClean="0"/>
          </a:p>
          <a:p>
            <a:pPr lvl="1" eaLnBrk="1" hangingPunct="1">
              <a:lnSpc>
                <a:spcPct val="120000"/>
              </a:lnSpc>
            </a:pPr>
            <a:r>
              <a:rPr lang="zh-CN" altLang="en-US" sz="2400" dirty="0" smtClean="0"/>
              <a:t>可以方便存储到计算机并被计算机精确处理，和人类自然语言非常接近。</a:t>
            </a:r>
            <a:endParaRPr lang="en-US" altLang="zh-CN" sz="2400" dirty="0" smtClean="0"/>
          </a:p>
          <a:p>
            <a:pPr lvl="1" eaLnBrk="1" hangingPunct="1">
              <a:lnSpc>
                <a:spcPct val="120000"/>
              </a:lnSpc>
            </a:pPr>
            <a:r>
              <a:rPr lang="zh-CN" altLang="en-US" sz="2400" dirty="0" smtClean="0"/>
              <a:t>逻辑是最早的知识表示的模式。</a:t>
            </a:r>
          </a:p>
          <a:p>
            <a:pPr eaLnBrk="1" hangingPunct="1">
              <a:lnSpc>
                <a:spcPct val="90000"/>
              </a:lnSpc>
            </a:pPr>
            <a:endParaRPr lang="zh-CN" altLang="en-US" sz="2800" dirty="0" smtClean="0"/>
          </a:p>
        </p:txBody>
      </p:sp>
      <p:sp>
        <p:nvSpPr>
          <p:cNvPr id="4" name="Rectangle 2"/>
          <p:cNvSpPr txBox="1">
            <a:spLocks noChangeArrowheads="1"/>
          </p:cNvSpPr>
          <p:nvPr/>
        </p:nvSpPr>
        <p:spPr>
          <a:xfrm>
            <a:off x="20544" y="769268"/>
            <a:ext cx="9540552" cy="1143000"/>
          </a:xfrm>
          <a:prstGeom prst="rect">
            <a:avLst/>
          </a:prstGeom>
        </p:spPr>
        <p:txBody>
          <a:bodyPr vert="horz" lIns="91440" tIns="45720" rIns="91440" bIns="45720" rtlCol="0" anchor="ctr">
            <a:noAutofit/>
          </a:bodyPr>
          <a:lstStyle>
            <a:lvl1pPr algn="ctr" defTabSz="686074" rtl="0" eaLnBrk="1" latinLnBrk="0" hangingPunct="1">
              <a:spcBef>
                <a:spcPct val="0"/>
              </a:spcBef>
              <a:buNone/>
              <a:defRPr sz="3301" kern="1200">
                <a:solidFill>
                  <a:schemeClr val="tx1"/>
                </a:solidFill>
                <a:latin typeface="+mj-lt"/>
                <a:ea typeface="+mj-ea"/>
                <a:cs typeface="+mj-cs"/>
              </a:defRPr>
            </a:lvl1pPr>
          </a:lstStyle>
          <a:p>
            <a:r>
              <a:rPr lang="zh-CN" altLang="en-US" sz="3600" dirty="0" smtClean="0">
                <a:ea typeface="隶书" panose="02010509060101010101" pitchFamily="49" charset="-122"/>
              </a:rPr>
              <a:t>谓词逻辑法</a:t>
            </a:r>
            <a:r>
              <a:rPr lang="zh-CN" altLang="en-US" sz="3600" b="1" dirty="0" smtClean="0">
                <a:solidFill>
                  <a:schemeClr val="tx2"/>
                </a:solidFill>
                <a:latin typeface="Times New Roman" panose="02020603050405020304" pitchFamily="18" charset="0"/>
                <a:ea typeface="幼圆" panose="02010509060101010101" pitchFamily="49" charset="-122"/>
              </a:rPr>
              <a:t>（</a:t>
            </a:r>
            <a:r>
              <a:rPr lang="en-US" altLang="zh-CN" sz="3600" b="1" dirty="0" smtClean="0">
                <a:solidFill>
                  <a:schemeClr val="tx2"/>
                </a:solidFill>
                <a:latin typeface="Times New Roman" panose="02020603050405020304" pitchFamily="18" charset="0"/>
                <a:ea typeface="幼圆" panose="02010509060101010101" pitchFamily="49" charset="-122"/>
                <a:cs typeface="Times New Roman" panose="02020603050405020304" pitchFamily="18" charset="0"/>
              </a:rPr>
              <a:t>Predicate Logic method</a:t>
            </a:r>
            <a:r>
              <a:rPr lang="zh-CN" altLang="en-US" sz="3600" b="1" dirty="0" smtClean="0">
                <a:solidFill>
                  <a:schemeClr val="tx2"/>
                </a:solidFill>
                <a:latin typeface="Times New Roman" panose="02020603050405020304" pitchFamily="18" charset="0"/>
                <a:ea typeface="幼圆" panose="02010509060101010101" pitchFamily="49" charset="-122"/>
                <a:cs typeface="Times New Roman" panose="02020603050405020304" pitchFamily="18" charset="0"/>
              </a:rPr>
              <a:t>）</a:t>
            </a:r>
            <a:r>
              <a:rPr lang="zh-CN" altLang="en-US" sz="36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t/>
            </a:r>
            <a:br>
              <a:rPr lang="zh-CN" altLang="en-US" sz="36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br>
            <a:endParaRPr lang="zh-CN" altLang="en-US" sz="3600" dirty="0">
              <a:ea typeface="隶书" panose="02010509060101010101" pitchFamily="49" charset="-122"/>
            </a:endParaRPr>
          </a:p>
        </p:txBody>
      </p:sp>
    </p:spTree>
    <p:extLst>
      <p:ext uri="{BB962C8B-B14F-4D97-AF65-F5344CB8AC3E}">
        <p14:creationId xmlns:p14="http://schemas.microsoft.com/office/powerpoint/2010/main" val="637772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1000"/>
                                        <p:tgtEl>
                                          <p:spTgt spid="27651">
                                            <p:txEl>
                                              <p:pRg st="0" end="0"/>
                                            </p:txEl>
                                          </p:spTgt>
                                        </p:tgtEl>
                                      </p:cBhvr>
                                    </p:animEffect>
                                    <p:anim calcmode="lin" valueType="num">
                                      <p:cBhvr>
                                        <p:cTn id="8"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651">
                                            <p:txEl>
                                              <p:pRg st="1" end="1"/>
                                            </p:txEl>
                                          </p:spTgt>
                                        </p:tgtEl>
                                        <p:attrNameLst>
                                          <p:attrName>style.visibility</p:attrName>
                                        </p:attrNameLst>
                                      </p:cBhvr>
                                      <p:to>
                                        <p:strVal val="visible"/>
                                      </p:to>
                                    </p:set>
                                    <p:animEffect transition="in" filter="fade">
                                      <p:cBhvr>
                                        <p:cTn id="14" dur="1000"/>
                                        <p:tgtEl>
                                          <p:spTgt spid="27651">
                                            <p:txEl>
                                              <p:pRg st="1" end="1"/>
                                            </p:txEl>
                                          </p:spTgt>
                                        </p:tgtEl>
                                      </p:cBhvr>
                                    </p:animEffect>
                                    <p:anim calcmode="lin" valueType="num">
                                      <p:cBhvr>
                                        <p:cTn id="15"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651">
                                            <p:txEl>
                                              <p:pRg st="2" end="2"/>
                                            </p:txEl>
                                          </p:spTgt>
                                        </p:tgtEl>
                                        <p:attrNameLst>
                                          <p:attrName>style.visibility</p:attrName>
                                        </p:attrNameLst>
                                      </p:cBhvr>
                                      <p:to>
                                        <p:strVal val="visible"/>
                                      </p:to>
                                    </p:set>
                                    <p:animEffect transition="in" filter="fade">
                                      <p:cBhvr>
                                        <p:cTn id="21" dur="1000"/>
                                        <p:tgtEl>
                                          <p:spTgt spid="27651">
                                            <p:txEl>
                                              <p:pRg st="2" end="2"/>
                                            </p:txEl>
                                          </p:spTgt>
                                        </p:tgtEl>
                                      </p:cBhvr>
                                    </p:animEffect>
                                    <p:anim calcmode="lin" valueType="num">
                                      <p:cBhvr>
                                        <p:cTn id="22"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6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651">
                                            <p:txEl>
                                              <p:pRg st="3" end="3"/>
                                            </p:txEl>
                                          </p:spTgt>
                                        </p:tgtEl>
                                        <p:attrNameLst>
                                          <p:attrName>style.visibility</p:attrName>
                                        </p:attrNameLst>
                                      </p:cBhvr>
                                      <p:to>
                                        <p:strVal val="visible"/>
                                      </p:to>
                                    </p:set>
                                    <p:animEffect transition="in" filter="fade">
                                      <p:cBhvr>
                                        <p:cTn id="28" dur="1000"/>
                                        <p:tgtEl>
                                          <p:spTgt spid="27651">
                                            <p:txEl>
                                              <p:pRg st="3" end="3"/>
                                            </p:txEl>
                                          </p:spTgt>
                                        </p:tgtEl>
                                      </p:cBhvr>
                                    </p:animEffect>
                                    <p:anim calcmode="lin" valueType="num">
                                      <p:cBhvr>
                                        <p:cTn id="29"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6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651">
                                            <p:txEl>
                                              <p:pRg st="4" end="4"/>
                                            </p:txEl>
                                          </p:spTgt>
                                        </p:tgtEl>
                                        <p:attrNameLst>
                                          <p:attrName>style.visibility</p:attrName>
                                        </p:attrNameLst>
                                      </p:cBhvr>
                                      <p:to>
                                        <p:strVal val="visible"/>
                                      </p:to>
                                    </p:set>
                                    <p:animEffect transition="in" filter="fade">
                                      <p:cBhvr>
                                        <p:cTn id="35" dur="1000"/>
                                        <p:tgtEl>
                                          <p:spTgt spid="27651">
                                            <p:txEl>
                                              <p:pRg st="4" end="4"/>
                                            </p:txEl>
                                          </p:spTgt>
                                        </p:tgtEl>
                                      </p:cBhvr>
                                    </p:animEffect>
                                    <p:anim calcmode="lin" valueType="num">
                                      <p:cBhvr>
                                        <p:cTn id="36"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76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27651">
                                            <p:txEl>
                                              <p:pRg st="5" end="5"/>
                                            </p:txEl>
                                          </p:spTgt>
                                        </p:tgtEl>
                                        <p:attrNameLst>
                                          <p:attrName>style.visibility</p:attrName>
                                        </p:attrNameLst>
                                      </p:cBhvr>
                                      <p:to>
                                        <p:strVal val="visible"/>
                                      </p:to>
                                    </p:set>
                                    <p:animEffect transition="in" filter="fade">
                                      <p:cBhvr>
                                        <p:cTn id="42" dur="1000"/>
                                        <p:tgtEl>
                                          <p:spTgt spid="27651">
                                            <p:txEl>
                                              <p:pRg st="5" end="5"/>
                                            </p:txEl>
                                          </p:spTgt>
                                        </p:tgtEl>
                                      </p:cBhvr>
                                    </p:animEffect>
                                    <p:anim calcmode="lin" valueType="num">
                                      <p:cBhvr>
                                        <p:cTn id="43"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76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27651">
                                            <p:txEl>
                                              <p:pRg st="6" end="6"/>
                                            </p:txEl>
                                          </p:spTgt>
                                        </p:tgtEl>
                                        <p:attrNameLst>
                                          <p:attrName>style.visibility</p:attrName>
                                        </p:attrNameLst>
                                      </p:cBhvr>
                                      <p:to>
                                        <p:strVal val="visible"/>
                                      </p:to>
                                    </p:set>
                                    <p:animEffect transition="in" filter="fade">
                                      <p:cBhvr>
                                        <p:cTn id="49" dur="1000"/>
                                        <p:tgtEl>
                                          <p:spTgt spid="27651">
                                            <p:txEl>
                                              <p:pRg st="6" end="6"/>
                                            </p:txEl>
                                          </p:spTgt>
                                        </p:tgtEl>
                                      </p:cBhvr>
                                    </p:animEffect>
                                    <p:anim calcmode="lin" valueType="num">
                                      <p:cBhvr>
                                        <p:cTn id="50" dur="10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76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27651">
                                            <p:txEl>
                                              <p:pRg st="7" end="7"/>
                                            </p:txEl>
                                          </p:spTgt>
                                        </p:tgtEl>
                                        <p:attrNameLst>
                                          <p:attrName>style.visibility</p:attrName>
                                        </p:attrNameLst>
                                      </p:cBhvr>
                                      <p:to>
                                        <p:strVal val="visible"/>
                                      </p:to>
                                    </p:set>
                                    <p:animEffect transition="in" filter="fade">
                                      <p:cBhvr>
                                        <p:cTn id="56" dur="1000"/>
                                        <p:tgtEl>
                                          <p:spTgt spid="27651">
                                            <p:txEl>
                                              <p:pRg st="7" end="7"/>
                                            </p:txEl>
                                          </p:spTgt>
                                        </p:tgtEl>
                                      </p:cBhvr>
                                    </p:animEffect>
                                    <p:anim calcmode="lin" valueType="num">
                                      <p:cBhvr>
                                        <p:cTn id="57" dur="10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76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7544" y="2060848"/>
            <a:ext cx="7772400" cy="4267200"/>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lnSpc>
                <a:spcPct val="90000"/>
              </a:lnSpc>
            </a:pPr>
            <a:r>
              <a:rPr lang="zh-CN" altLang="en-US" dirty="0" smtClean="0"/>
              <a:t>谓词演算</a:t>
            </a:r>
          </a:p>
          <a:p>
            <a:pPr>
              <a:lnSpc>
                <a:spcPct val="90000"/>
              </a:lnSpc>
              <a:buFont typeface="Wingdings" panose="05000000000000000000" pitchFamily="2" charset="2"/>
              <a:buNone/>
            </a:pPr>
            <a:r>
              <a:rPr lang="zh-CN" altLang="en-US" sz="2400" dirty="0" smtClean="0"/>
              <a:t>      </a:t>
            </a:r>
            <a:r>
              <a:rPr lang="en-US" altLang="zh-CN" sz="2400" dirty="0" smtClean="0"/>
              <a:t>1.</a:t>
            </a:r>
            <a:r>
              <a:rPr lang="zh-CN" altLang="en-US" sz="2400" dirty="0" smtClean="0"/>
              <a:t>语法与语义</a:t>
            </a:r>
          </a:p>
          <a:p>
            <a:pPr>
              <a:lnSpc>
                <a:spcPct val="90000"/>
              </a:lnSpc>
              <a:buFont typeface="Wingdings" panose="05000000000000000000" pitchFamily="2" charset="2"/>
              <a:buNone/>
            </a:pPr>
            <a:r>
              <a:rPr lang="zh-CN" altLang="en-US" sz="2400" dirty="0" smtClean="0"/>
              <a:t>      </a:t>
            </a:r>
            <a:r>
              <a:rPr lang="en-US" altLang="zh-CN" sz="2400" dirty="0" smtClean="0"/>
              <a:t>2.</a:t>
            </a:r>
            <a:r>
              <a:rPr lang="zh-CN" altLang="en-US" sz="2400" dirty="0" smtClean="0"/>
              <a:t>连词和量词</a:t>
            </a:r>
          </a:p>
          <a:p>
            <a:pPr>
              <a:lnSpc>
                <a:spcPct val="90000"/>
              </a:lnSpc>
            </a:pPr>
            <a:r>
              <a:rPr lang="zh-CN" altLang="en-US" dirty="0" smtClean="0"/>
              <a:t>谓词公式</a:t>
            </a:r>
          </a:p>
          <a:p>
            <a:pPr>
              <a:lnSpc>
                <a:spcPct val="90000"/>
              </a:lnSpc>
              <a:buFont typeface="Wingdings" panose="05000000000000000000" pitchFamily="2" charset="2"/>
              <a:buNone/>
            </a:pPr>
            <a:r>
              <a:rPr lang="zh-CN" altLang="en-US" sz="2400" dirty="0" smtClean="0"/>
              <a:t>      </a:t>
            </a:r>
            <a:r>
              <a:rPr lang="en-US" altLang="zh-CN" sz="2400" dirty="0" smtClean="0"/>
              <a:t>1.</a:t>
            </a:r>
            <a:r>
              <a:rPr lang="zh-CN" altLang="en-US" sz="2400" dirty="0" smtClean="0"/>
              <a:t>定义</a:t>
            </a:r>
          </a:p>
          <a:p>
            <a:pPr>
              <a:lnSpc>
                <a:spcPct val="90000"/>
              </a:lnSpc>
              <a:buFont typeface="Wingdings" panose="05000000000000000000" pitchFamily="2" charset="2"/>
              <a:buNone/>
            </a:pPr>
            <a:r>
              <a:rPr lang="zh-CN" altLang="en-US" sz="2400" dirty="0" smtClean="0"/>
              <a:t>      </a:t>
            </a:r>
            <a:r>
              <a:rPr lang="en-US" altLang="zh-CN" sz="2400" dirty="0" smtClean="0"/>
              <a:t>2.</a:t>
            </a:r>
            <a:r>
              <a:rPr lang="zh-CN" altLang="en-US" sz="2400" dirty="0" smtClean="0"/>
              <a:t>合适公式的性质</a:t>
            </a:r>
          </a:p>
          <a:p>
            <a:pPr>
              <a:lnSpc>
                <a:spcPct val="90000"/>
              </a:lnSpc>
            </a:pPr>
            <a:r>
              <a:rPr lang="zh-CN" altLang="en-US" dirty="0" smtClean="0"/>
              <a:t>置换与合一</a:t>
            </a:r>
          </a:p>
          <a:p>
            <a:pPr>
              <a:lnSpc>
                <a:spcPct val="90000"/>
              </a:lnSpc>
              <a:buFont typeface="Wingdings" panose="05000000000000000000" pitchFamily="2" charset="2"/>
              <a:buNone/>
            </a:pPr>
            <a:r>
              <a:rPr lang="zh-CN" altLang="en-US" sz="2400" dirty="0" smtClean="0"/>
              <a:t>      </a:t>
            </a:r>
            <a:r>
              <a:rPr lang="en-US" altLang="zh-CN" sz="2400" dirty="0" smtClean="0"/>
              <a:t>1.</a:t>
            </a:r>
            <a:r>
              <a:rPr lang="zh-CN" altLang="en-US" sz="2400" dirty="0" smtClean="0"/>
              <a:t>置换</a:t>
            </a:r>
          </a:p>
          <a:p>
            <a:pPr>
              <a:lnSpc>
                <a:spcPct val="90000"/>
              </a:lnSpc>
              <a:buFont typeface="Wingdings" panose="05000000000000000000" pitchFamily="2" charset="2"/>
              <a:buNone/>
            </a:pPr>
            <a:r>
              <a:rPr lang="zh-CN" altLang="en-US" sz="2400" dirty="0" smtClean="0"/>
              <a:t>      </a:t>
            </a:r>
            <a:r>
              <a:rPr lang="en-US" altLang="zh-CN" sz="2400" dirty="0" smtClean="0"/>
              <a:t>2.</a:t>
            </a:r>
            <a:r>
              <a:rPr lang="zh-CN" altLang="en-US" sz="2400" dirty="0" smtClean="0"/>
              <a:t>合一算法        </a:t>
            </a:r>
            <a:endParaRPr lang="zh-CN" altLang="en-US" sz="2400" dirty="0"/>
          </a:p>
        </p:txBody>
      </p:sp>
      <p:sp>
        <p:nvSpPr>
          <p:cNvPr id="3" name="Rectangle 2"/>
          <p:cNvSpPr txBox="1">
            <a:spLocks noChangeArrowheads="1"/>
          </p:cNvSpPr>
          <p:nvPr/>
        </p:nvSpPr>
        <p:spPr>
          <a:xfrm>
            <a:off x="0" y="1268760"/>
            <a:ext cx="9540552" cy="1143000"/>
          </a:xfrm>
          <a:prstGeom prst="rect">
            <a:avLst/>
          </a:prstGeom>
        </p:spPr>
        <p:txBody>
          <a:bodyPr vert="horz" lIns="91440" tIns="45720" rIns="91440" bIns="45720" rtlCol="0" anchor="ctr">
            <a:noAutofit/>
          </a:bodyPr>
          <a:lstStyle>
            <a:lvl1pPr algn="ctr" defTabSz="686074" rtl="0" eaLnBrk="1" latinLnBrk="0" hangingPunct="1">
              <a:spcBef>
                <a:spcPct val="0"/>
              </a:spcBef>
              <a:buNone/>
              <a:defRPr sz="3301" kern="1200">
                <a:solidFill>
                  <a:schemeClr val="tx1"/>
                </a:solidFill>
                <a:latin typeface="+mj-lt"/>
                <a:ea typeface="+mj-ea"/>
                <a:cs typeface="+mj-cs"/>
              </a:defRPr>
            </a:lvl1pPr>
          </a:lstStyle>
          <a:p>
            <a:r>
              <a:rPr lang="zh-CN" altLang="en-US" sz="3600" dirty="0" smtClean="0">
                <a:ea typeface="隶书" panose="02010509060101010101" pitchFamily="49" charset="-122"/>
              </a:rPr>
              <a:t>谓词逻辑法</a:t>
            </a:r>
            <a:r>
              <a:rPr lang="zh-CN" altLang="en-US" sz="3600" b="1" dirty="0" smtClean="0">
                <a:solidFill>
                  <a:schemeClr val="tx2"/>
                </a:solidFill>
                <a:latin typeface="Times New Roman" panose="02020603050405020304" pitchFamily="18" charset="0"/>
                <a:ea typeface="幼圆" panose="02010509060101010101" pitchFamily="49" charset="-122"/>
              </a:rPr>
              <a:t>（</a:t>
            </a:r>
            <a:r>
              <a:rPr lang="en-US" altLang="zh-CN" sz="3600" b="1" dirty="0" smtClean="0">
                <a:solidFill>
                  <a:schemeClr val="tx2"/>
                </a:solidFill>
                <a:latin typeface="Times New Roman" panose="02020603050405020304" pitchFamily="18" charset="0"/>
                <a:ea typeface="幼圆" panose="02010509060101010101" pitchFamily="49" charset="-122"/>
                <a:cs typeface="Times New Roman" panose="02020603050405020304" pitchFamily="18" charset="0"/>
              </a:rPr>
              <a:t>Predicate Logic method</a:t>
            </a:r>
            <a:r>
              <a:rPr lang="zh-CN" altLang="en-US" sz="3600" b="1" dirty="0" smtClean="0">
                <a:solidFill>
                  <a:schemeClr val="tx2"/>
                </a:solidFill>
                <a:latin typeface="Times New Roman" panose="02020603050405020304" pitchFamily="18" charset="0"/>
                <a:ea typeface="幼圆" panose="02010509060101010101" pitchFamily="49" charset="-122"/>
                <a:cs typeface="Times New Roman" panose="02020603050405020304" pitchFamily="18" charset="0"/>
              </a:rPr>
              <a:t>）</a:t>
            </a:r>
            <a:r>
              <a:rPr lang="zh-CN" altLang="en-US" sz="36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t/>
            </a:r>
            <a:br>
              <a:rPr lang="zh-CN" altLang="en-US" sz="36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br>
            <a:endParaRPr lang="zh-CN" altLang="en-US" sz="3600" dirty="0">
              <a:ea typeface="隶书" panose="02010509060101010101" pitchFamily="49" charset="-122"/>
            </a:endParaRPr>
          </a:p>
        </p:txBody>
      </p:sp>
    </p:spTree>
    <p:extLst>
      <p:ext uri="{BB962C8B-B14F-4D97-AF65-F5344CB8AC3E}">
        <p14:creationId xmlns:p14="http://schemas.microsoft.com/office/powerpoint/2010/main" val="8262459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4294967295"/>
          </p:nvPr>
        </p:nvSpPr>
        <p:spPr>
          <a:xfrm>
            <a:off x="0" y="980728"/>
            <a:ext cx="8820472" cy="4525963"/>
          </a:xfrm>
        </p:spPr>
        <p:txBody>
          <a:bodyPr>
            <a:noAutofit/>
          </a:bodyPr>
          <a:lstStyle/>
          <a:p>
            <a:pPr>
              <a:spcAft>
                <a:spcPct val="20000"/>
              </a:spcAft>
            </a:pPr>
            <a:r>
              <a:rPr lang="zh-CN" altLang="en-US" sz="3200" b="1" dirty="0">
                <a:solidFill>
                  <a:schemeClr val="tx2"/>
                </a:solidFill>
                <a:latin typeface="幼圆" panose="02010509060101010101" pitchFamily="49" charset="-122"/>
                <a:ea typeface="幼圆" panose="02010509060101010101" pitchFamily="49" charset="-122"/>
              </a:rPr>
              <a:t>命题逻辑与谓词逻辑</a:t>
            </a:r>
          </a:p>
          <a:p>
            <a:pPr lvl="1">
              <a:spcAft>
                <a:spcPct val="20000"/>
              </a:spcAft>
              <a:buClr>
                <a:schemeClr val="hlink"/>
              </a:buClr>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命题逻辑与谓词逻辑是最先用于人工智能的两种逻辑，对于知识的形式化表示，特别是定理的证明发挥了重要</a:t>
            </a:r>
            <a:r>
              <a:rPr lang="zh-CN" altLang="en-US" sz="2800" b="1" dirty="0" smtClean="0">
                <a:latin typeface="宋体" panose="02010600030101010101" pitchFamily="2" charset="-122"/>
                <a:ea typeface="宋体" panose="02010600030101010101" pitchFamily="2" charset="-122"/>
              </a:rPr>
              <a:t>作用</a:t>
            </a:r>
            <a:r>
              <a:rPr lang="zh-CN" altLang="en-US" sz="2800" b="1" dirty="0">
                <a:latin typeface="宋体" panose="02010600030101010101" pitchFamily="2" charset="-122"/>
                <a:ea typeface="宋体" panose="02010600030101010101" pitchFamily="2" charset="-122"/>
              </a:rPr>
              <a:t>。</a:t>
            </a:r>
          </a:p>
          <a:p>
            <a:pPr lvl="1">
              <a:spcAft>
                <a:spcPct val="20000"/>
              </a:spcAft>
              <a:buClr>
                <a:schemeClr val="hlink"/>
              </a:buClr>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虽然命题逻辑能够把客观世界的各种事实表示为逻辑命题，但是它具有较大的局限性。命题逻辑只能进行命题间</a:t>
            </a:r>
            <a:r>
              <a:rPr lang="zh-CN" altLang="en-US" sz="2800" b="1" dirty="0">
                <a:solidFill>
                  <a:srgbClr val="FF0000"/>
                </a:solidFill>
                <a:latin typeface="宋体" panose="02010600030101010101" pitchFamily="2" charset="-122"/>
                <a:ea typeface="宋体" panose="02010600030101010101" pitchFamily="2" charset="-122"/>
              </a:rPr>
              <a:t>关系</a:t>
            </a:r>
            <a:r>
              <a:rPr lang="zh-CN" altLang="en-US" sz="2800" b="1" dirty="0">
                <a:latin typeface="宋体" panose="02010600030101010101" pitchFamily="2" charset="-122"/>
                <a:ea typeface="宋体" panose="02010600030101010101" pitchFamily="2" charset="-122"/>
              </a:rPr>
              <a:t>的推理，无法解决与</a:t>
            </a:r>
            <a:r>
              <a:rPr lang="zh-CN" altLang="en-US" sz="2800" b="1" dirty="0">
                <a:solidFill>
                  <a:srgbClr val="FF0000"/>
                </a:solidFill>
                <a:latin typeface="宋体" panose="02010600030101010101" pitchFamily="2" charset="-122"/>
                <a:ea typeface="宋体" panose="02010600030101010101" pitchFamily="2" charset="-122"/>
              </a:rPr>
              <a:t>命题结构</a:t>
            </a:r>
            <a:r>
              <a:rPr lang="zh-CN" altLang="en-US" sz="2800" b="1" dirty="0">
                <a:latin typeface="宋体" panose="02010600030101010101" pitchFamily="2" charset="-122"/>
                <a:ea typeface="宋体" panose="02010600030101010101" pitchFamily="2" charset="-122"/>
              </a:rPr>
              <a:t>和</a:t>
            </a:r>
            <a:r>
              <a:rPr lang="zh-CN" altLang="en-US" sz="2800" b="1" dirty="0">
                <a:solidFill>
                  <a:srgbClr val="FF0000"/>
                </a:solidFill>
                <a:latin typeface="宋体" panose="02010600030101010101" pitchFamily="2" charset="-122"/>
                <a:ea typeface="宋体" panose="02010600030101010101" pitchFamily="2" charset="-122"/>
              </a:rPr>
              <a:t>成分</a:t>
            </a:r>
            <a:r>
              <a:rPr lang="zh-CN" altLang="en-US" sz="2800" b="1" dirty="0">
                <a:latin typeface="宋体" panose="02010600030101010101" pitchFamily="2" charset="-122"/>
                <a:ea typeface="宋体" panose="02010600030101010101" pitchFamily="2" charset="-122"/>
              </a:rPr>
              <a:t>有关的推理问题，</a:t>
            </a:r>
            <a:r>
              <a:rPr lang="zh-CN" altLang="en-US" sz="2800" b="1" dirty="0">
                <a:solidFill>
                  <a:srgbClr val="FF0000"/>
                </a:solidFill>
                <a:latin typeface="宋体" panose="02010600030101010101" pitchFamily="2" charset="-122"/>
                <a:ea typeface="宋体" panose="02010600030101010101" pitchFamily="2" charset="-122"/>
              </a:rPr>
              <a:t>不适合表示比较复杂的问题</a:t>
            </a:r>
            <a:r>
              <a:rPr lang="zh-CN" altLang="en-US" sz="2800" b="1" dirty="0">
                <a:latin typeface="宋体" panose="02010600030101010101" pitchFamily="2" charset="-122"/>
                <a:ea typeface="宋体" panose="02010600030101010101" pitchFamily="2" charset="-122"/>
              </a:rPr>
              <a:t>。</a:t>
            </a:r>
          </a:p>
          <a:p>
            <a:pPr lvl="1">
              <a:spcAft>
                <a:spcPct val="20000"/>
              </a:spcAft>
              <a:buClr>
                <a:schemeClr val="hlink"/>
              </a:buClr>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谓词逻辑是在命题逻辑的基础上发展而来的，命题逻辑可以看作是谓词逻辑的一种特殊形式。</a:t>
            </a: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61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fade">
                                      <p:cBhvr>
                                        <p:cTn id="7" dur="1000"/>
                                        <p:tgtEl>
                                          <p:spTgt spid="431107">
                                            <p:txEl>
                                              <p:pRg st="0" end="0"/>
                                            </p:txEl>
                                          </p:spTgt>
                                        </p:tgtEl>
                                      </p:cBhvr>
                                    </p:animEffect>
                                    <p:anim calcmode="lin" valueType="num">
                                      <p:cBhvr>
                                        <p:cTn id="8" dur="1000" fill="hold"/>
                                        <p:tgtEl>
                                          <p:spTgt spid="431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1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1107">
                                            <p:txEl>
                                              <p:pRg st="1" end="1"/>
                                            </p:txEl>
                                          </p:spTgt>
                                        </p:tgtEl>
                                        <p:attrNameLst>
                                          <p:attrName>style.visibility</p:attrName>
                                        </p:attrNameLst>
                                      </p:cBhvr>
                                      <p:to>
                                        <p:strVal val="visible"/>
                                      </p:to>
                                    </p:set>
                                    <p:animEffect transition="in" filter="fade">
                                      <p:cBhvr>
                                        <p:cTn id="14" dur="1000"/>
                                        <p:tgtEl>
                                          <p:spTgt spid="431107">
                                            <p:txEl>
                                              <p:pRg st="1" end="1"/>
                                            </p:txEl>
                                          </p:spTgt>
                                        </p:tgtEl>
                                      </p:cBhvr>
                                    </p:animEffect>
                                    <p:anim calcmode="lin" valueType="num">
                                      <p:cBhvr>
                                        <p:cTn id="15" dur="1000" fill="hold"/>
                                        <p:tgtEl>
                                          <p:spTgt spid="431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1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31107">
                                            <p:txEl>
                                              <p:pRg st="2" end="2"/>
                                            </p:txEl>
                                          </p:spTgt>
                                        </p:tgtEl>
                                        <p:attrNameLst>
                                          <p:attrName>style.visibility</p:attrName>
                                        </p:attrNameLst>
                                      </p:cBhvr>
                                      <p:to>
                                        <p:strVal val="visible"/>
                                      </p:to>
                                    </p:set>
                                    <p:animEffect transition="in" filter="fade">
                                      <p:cBhvr>
                                        <p:cTn id="21" dur="1000"/>
                                        <p:tgtEl>
                                          <p:spTgt spid="431107">
                                            <p:txEl>
                                              <p:pRg st="2" end="2"/>
                                            </p:txEl>
                                          </p:spTgt>
                                        </p:tgtEl>
                                      </p:cBhvr>
                                    </p:animEffect>
                                    <p:anim calcmode="lin" valueType="num">
                                      <p:cBhvr>
                                        <p:cTn id="22" dur="1000" fill="hold"/>
                                        <p:tgtEl>
                                          <p:spTgt spid="431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1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1107">
                                            <p:txEl>
                                              <p:pRg st="3" end="3"/>
                                            </p:txEl>
                                          </p:spTgt>
                                        </p:tgtEl>
                                        <p:attrNameLst>
                                          <p:attrName>style.visibility</p:attrName>
                                        </p:attrNameLst>
                                      </p:cBhvr>
                                      <p:to>
                                        <p:strVal val="visible"/>
                                      </p:to>
                                    </p:set>
                                    <p:animEffect transition="in" filter="fade">
                                      <p:cBhvr>
                                        <p:cTn id="28" dur="1000"/>
                                        <p:tgtEl>
                                          <p:spTgt spid="431107">
                                            <p:txEl>
                                              <p:pRg st="3" end="3"/>
                                            </p:txEl>
                                          </p:spTgt>
                                        </p:tgtEl>
                                      </p:cBhvr>
                                    </p:animEffect>
                                    <p:anim calcmode="lin" valueType="num">
                                      <p:cBhvr>
                                        <p:cTn id="29" dur="1000" fill="hold"/>
                                        <p:tgtEl>
                                          <p:spTgt spid="4311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311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4294967295"/>
          </p:nvPr>
        </p:nvSpPr>
        <p:spPr>
          <a:xfrm>
            <a:off x="174968" y="692696"/>
            <a:ext cx="8964488" cy="4525963"/>
          </a:xfrm>
        </p:spPr>
        <p:txBody>
          <a:bodyPr>
            <a:noAutofit/>
          </a:bodyPr>
          <a:lstStyle/>
          <a:p>
            <a:pPr>
              <a:spcAft>
                <a:spcPct val="20000"/>
              </a:spcAft>
            </a:pPr>
            <a:r>
              <a:rPr lang="zh-CN" altLang="en-US" sz="32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rPr>
              <a:t>命题</a:t>
            </a:r>
          </a:p>
          <a:p>
            <a:pPr lvl="1">
              <a:spcAft>
                <a:spcPct val="20000"/>
              </a:spcAft>
              <a:buClr>
                <a:schemeClr val="hlink"/>
              </a:buClr>
              <a:buFont typeface="Wingdings" panose="05000000000000000000" pitchFamily="2" charset="2"/>
              <a:buChar char="ü"/>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命题是具有真假意义的</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语句。</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a:p>
            <a:pPr lvl="1">
              <a:spcAft>
                <a:spcPct val="20000"/>
              </a:spcAft>
              <a:buClr>
                <a:schemeClr val="hlink"/>
              </a:buClr>
              <a:buFont typeface="Wingdings" panose="05000000000000000000" pitchFamily="2" charset="2"/>
              <a:buChar char="ü"/>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命题代表人们进行思维时的一种判断，若命题的意义为真，称它的真值为“真”，记作“</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；若命题的意义为假，称它的真值为“假”，记作“</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。例如：</a:t>
            </a:r>
          </a:p>
          <a:p>
            <a:pPr lvl="2">
              <a:spcAft>
                <a:spcPct val="20000"/>
              </a:spcAft>
              <a:buClr>
                <a:srgbClr val="5B2ABC"/>
              </a:buClr>
              <a:buFont typeface="Wingdings" panose="05000000000000000000" pitchFamily="2" charset="2"/>
              <a:buChar char="p"/>
            </a:pP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“北京是中国的首都”</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大于</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是真值为“</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的命题</a:t>
            </a:r>
          </a:p>
          <a:p>
            <a:pPr lvl="2">
              <a:spcAft>
                <a:spcPct val="20000"/>
              </a:spcAft>
              <a:buClr>
                <a:srgbClr val="5B2ABC"/>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“月亮是方的”“煤炭是白的”是真值为“</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的命题</a:t>
            </a:r>
          </a:p>
          <a:p>
            <a:pPr lvl="1">
              <a:buClr>
                <a:schemeClr val="hlink"/>
              </a:buClr>
              <a:buFont typeface="Wingdings" panose="05000000000000000000" pitchFamily="2" charset="2"/>
              <a:buChar char="ü"/>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一个命题不能同时即为真又为假，但可以在一定条件下为真，在另一种条件下为假。例如：</a:t>
            </a:r>
          </a:p>
          <a:p>
            <a:pPr lvl="2">
              <a:buClr>
                <a:srgbClr val="5B2ABC"/>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1+1=10”</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在二进制情况下为真，十进制情况下为假</a:t>
            </a:r>
          </a:p>
        </p:txBody>
      </p:sp>
    </p:spTree>
    <p:extLst>
      <p:ext uri="{BB962C8B-B14F-4D97-AF65-F5344CB8AC3E}">
        <p14:creationId xmlns:p14="http://schemas.microsoft.com/office/powerpoint/2010/main" val="420351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2131">
                                            <p:txEl>
                                              <p:pRg st="1" end="1"/>
                                            </p:txEl>
                                          </p:spTgt>
                                        </p:tgtEl>
                                        <p:attrNameLst>
                                          <p:attrName>style.visibility</p:attrName>
                                        </p:attrNameLst>
                                      </p:cBhvr>
                                      <p:to>
                                        <p:strVal val="visible"/>
                                      </p:to>
                                    </p:set>
                                    <p:anim calcmode="lin" valueType="num">
                                      <p:cBhvr additive="base">
                                        <p:cTn id="13"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2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2131">
                                            <p:txEl>
                                              <p:pRg st="2" end="2"/>
                                            </p:txEl>
                                          </p:spTgt>
                                        </p:tgtEl>
                                        <p:attrNameLst>
                                          <p:attrName>style.visibility</p:attrName>
                                        </p:attrNameLst>
                                      </p:cBhvr>
                                      <p:to>
                                        <p:strVal val="visible"/>
                                      </p:to>
                                    </p:set>
                                    <p:anim calcmode="lin" valueType="num">
                                      <p:cBhvr additive="base">
                                        <p:cTn id="19" dur="500" fill="hold"/>
                                        <p:tgtEl>
                                          <p:spTgt spid="432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2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2131">
                                            <p:txEl>
                                              <p:pRg st="3" end="3"/>
                                            </p:txEl>
                                          </p:spTgt>
                                        </p:tgtEl>
                                        <p:attrNameLst>
                                          <p:attrName>style.visibility</p:attrName>
                                        </p:attrNameLst>
                                      </p:cBhvr>
                                      <p:to>
                                        <p:strVal val="visible"/>
                                      </p:to>
                                    </p:set>
                                    <p:anim calcmode="lin" valueType="num">
                                      <p:cBhvr additive="base">
                                        <p:cTn id="25" dur="500" fill="hold"/>
                                        <p:tgtEl>
                                          <p:spTgt spid="4321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2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2131">
                                            <p:txEl>
                                              <p:pRg st="4" end="4"/>
                                            </p:txEl>
                                          </p:spTgt>
                                        </p:tgtEl>
                                        <p:attrNameLst>
                                          <p:attrName>style.visibility</p:attrName>
                                        </p:attrNameLst>
                                      </p:cBhvr>
                                      <p:to>
                                        <p:strVal val="visible"/>
                                      </p:to>
                                    </p:set>
                                    <p:anim calcmode="lin" valueType="num">
                                      <p:cBhvr additive="base">
                                        <p:cTn id="31" dur="500" fill="hold"/>
                                        <p:tgtEl>
                                          <p:spTgt spid="4321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2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2131">
                                            <p:txEl>
                                              <p:pRg st="5" end="5"/>
                                            </p:txEl>
                                          </p:spTgt>
                                        </p:tgtEl>
                                        <p:attrNameLst>
                                          <p:attrName>style.visibility</p:attrName>
                                        </p:attrNameLst>
                                      </p:cBhvr>
                                      <p:to>
                                        <p:strVal val="visible"/>
                                      </p:to>
                                    </p:set>
                                    <p:anim calcmode="lin" valueType="num">
                                      <p:cBhvr additive="base">
                                        <p:cTn id="37" dur="500" fill="hold"/>
                                        <p:tgtEl>
                                          <p:spTgt spid="4321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2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2131">
                                            <p:txEl>
                                              <p:pRg st="6" end="6"/>
                                            </p:txEl>
                                          </p:spTgt>
                                        </p:tgtEl>
                                        <p:attrNameLst>
                                          <p:attrName>style.visibility</p:attrName>
                                        </p:attrNameLst>
                                      </p:cBhvr>
                                      <p:to>
                                        <p:strVal val="visible"/>
                                      </p:to>
                                    </p:set>
                                    <p:anim calcmode="lin" valueType="num">
                                      <p:cBhvr additive="base">
                                        <p:cTn id="43" dur="500" fill="hold"/>
                                        <p:tgtEl>
                                          <p:spTgt spid="43213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21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type="body" idx="4294967295"/>
          </p:nvPr>
        </p:nvSpPr>
        <p:spPr>
          <a:xfrm>
            <a:off x="431032" y="1196752"/>
            <a:ext cx="8712968" cy="4648200"/>
          </a:xfrm>
        </p:spPr>
        <p:txBody>
          <a:bodyPr>
            <a:noAutofit/>
          </a:bodyPr>
          <a:lstStyle/>
          <a:p>
            <a:pPr>
              <a:spcAft>
                <a:spcPct val="20000"/>
              </a:spcAft>
            </a:pPr>
            <a:r>
              <a:rPr lang="zh-CN" altLang="en-US" sz="3200" b="1" dirty="0">
                <a:solidFill>
                  <a:schemeClr val="tx2"/>
                </a:solidFill>
                <a:latin typeface="幼圆" panose="02010509060101010101" pitchFamily="49" charset="-122"/>
                <a:ea typeface="幼圆" panose="02010509060101010101" pitchFamily="49" charset="-122"/>
              </a:rPr>
              <a:t>命题</a:t>
            </a:r>
          </a:p>
          <a:p>
            <a:pPr lvl="1">
              <a:spcAft>
                <a:spcPct val="20000"/>
              </a:spcAft>
              <a:buClr>
                <a:schemeClr val="hlink"/>
              </a:buClr>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没有真假意义的语句，如感叹句、疑问句等，不是命题。</a:t>
            </a:r>
          </a:p>
          <a:p>
            <a:pPr lvl="1">
              <a:spcAft>
                <a:spcPct val="20000"/>
              </a:spcAft>
              <a:buClr>
                <a:schemeClr val="hlink"/>
              </a:buClr>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通常用大写英文字母表示一个命题，例如： </a:t>
            </a:r>
          </a:p>
          <a:p>
            <a:pPr lvl="2">
              <a:spcAft>
                <a:spcPct val="20000"/>
              </a:spcAft>
              <a:buClr>
                <a:srgbClr val="5B2ABC"/>
              </a:buClr>
              <a:buFont typeface="Wingdings" panose="05000000000000000000" pitchFamily="2" charset="2"/>
              <a:buChar char="p"/>
            </a:pPr>
            <a:r>
              <a:rPr lang="en-US" altLang="zh-CN" sz="2400" b="1" dirty="0">
                <a:solidFill>
                  <a:srgbClr val="3E1D81"/>
                </a:solidFill>
                <a:latin typeface="宋体" panose="02010600030101010101" pitchFamily="2" charset="-122"/>
                <a:ea typeface="宋体" panose="02010600030101010101" pitchFamily="2" charset="-122"/>
              </a:rPr>
              <a:t> P</a:t>
            </a:r>
            <a:r>
              <a:rPr lang="zh-CN" altLang="en-US" sz="2400" b="1" dirty="0" smtClean="0">
                <a:solidFill>
                  <a:srgbClr val="3E1D81"/>
                </a:solidFill>
                <a:latin typeface="宋体" panose="02010600030101010101" pitchFamily="2" charset="-122"/>
                <a:ea typeface="宋体" panose="02010600030101010101" pitchFamily="2" charset="-122"/>
              </a:rPr>
              <a:t>：北京是座现代化的</a:t>
            </a:r>
            <a:r>
              <a:rPr lang="zh-CN" altLang="en-US" sz="2400" b="1" dirty="0">
                <a:solidFill>
                  <a:srgbClr val="3E1D81"/>
                </a:solidFill>
                <a:latin typeface="宋体" panose="02010600030101010101" pitchFamily="2" charset="-122"/>
                <a:ea typeface="宋体" panose="02010600030101010101" pitchFamily="2" charset="-122"/>
              </a:rPr>
              <a:t>城市</a:t>
            </a:r>
          </a:p>
          <a:p>
            <a:pPr lvl="2">
              <a:spcAft>
                <a:spcPct val="20000"/>
              </a:spcAft>
              <a:buClr>
                <a:srgbClr val="5B2ABC"/>
              </a:buClr>
              <a:buFont typeface="Wingdings" panose="05000000000000000000" pitchFamily="2" charset="2"/>
              <a:buChar char="p"/>
            </a:pPr>
            <a:endParaRPr lang="zh-CN" altLang="en-US" sz="1050" b="1" dirty="0">
              <a:solidFill>
                <a:srgbClr val="3E1D81"/>
              </a:solidFill>
              <a:latin typeface="宋体" panose="02010600030101010101" pitchFamily="2" charset="-122"/>
              <a:ea typeface="宋体" panose="02010600030101010101" pitchFamily="2" charset="-122"/>
            </a:endParaRPr>
          </a:p>
          <a:p>
            <a:pPr>
              <a:spcAft>
                <a:spcPct val="20000"/>
              </a:spcAft>
            </a:pPr>
            <a:r>
              <a:rPr lang="zh-CN" altLang="en-US" sz="3200" b="1" dirty="0">
                <a:solidFill>
                  <a:schemeClr val="tx2"/>
                </a:solidFill>
                <a:latin typeface="幼圆" panose="02010509060101010101" pitchFamily="49" charset="-122"/>
                <a:ea typeface="幼圆" panose="02010509060101010101" pitchFamily="49" charset="-122"/>
              </a:rPr>
              <a:t>命题逻辑的局限性？</a:t>
            </a:r>
          </a:p>
          <a:p>
            <a:pPr lvl="1">
              <a:spcAft>
                <a:spcPct val="20000"/>
              </a:spcAft>
              <a:buClr>
                <a:schemeClr val="hlink"/>
              </a:buClr>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客观事物的结构及逻辑特征？</a:t>
            </a:r>
          </a:p>
          <a:p>
            <a:pPr lvl="1">
              <a:spcAft>
                <a:spcPct val="20000"/>
              </a:spcAft>
              <a:buClr>
                <a:schemeClr val="hlink"/>
              </a:buClr>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不同事物间的共同特征？</a:t>
            </a:r>
            <a:endParaRPr lang="zh-CN" altLang="en-US" sz="2800" b="1"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0918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Effect transition="in" filter="fade">
                                      <p:cBhvr>
                                        <p:cTn id="7" dur="1000"/>
                                        <p:tgtEl>
                                          <p:spTgt spid="460803">
                                            <p:txEl>
                                              <p:pRg st="0" end="0"/>
                                            </p:txEl>
                                          </p:spTgt>
                                        </p:tgtEl>
                                      </p:cBhvr>
                                    </p:animEffect>
                                    <p:anim calcmode="lin" valueType="num">
                                      <p:cBhvr>
                                        <p:cTn id="8" dur="1000" fill="hold"/>
                                        <p:tgtEl>
                                          <p:spTgt spid="4608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0803">
                                            <p:txEl>
                                              <p:pRg st="1" end="1"/>
                                            </p:txEl>
                                          </p:spTgt>
                                        </p:tgtEl>
                                        <p:attrNameLst>
                                          <p:attrName>style.visibility</p:attrName>
                                        </p:attrNameLst>
                                      </p:cBhvr>
                                      <p:to>
                                        <p:strVal val="visible"/>
                                      </p:to>
                                    </p:set>
                                    <p:animEffect transition="in" filter="fade">
                                      <p:cBhvr>
                                        <p:cTn id="12" dur="1000"/>
                                        <p:tgtEl>
                                          <p:spTgt spid="460803">
                                            <p:txEl>
                                              <p:pRg st="1" end="1"/>
                                            </p:txEl>
                                          </p:spTgt>
                                        </p:tgtEl>
                                      </p:cBhvr>
                                    </p:animEffect>
                                    <p:anim calcmode="lin" valueType="num">
                                      <p:cBhvr>
                                        <p:cTn id="13" dur="1000" fill="hold"/>
                                        <p:tgtEl>
                                          <p:spTgt spid="4608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608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0803">
                                            <p:txEl>
                                              <p:pRg st="2" end="2"/>
                                            </p:txEl>
                                          </p:spTgt>
                                        </p:tgtEl>
                                        <p:attrNameLst>
                                          <p:attrName>style.visibility</p:attrName>
                                        </p:attrNameLst>
                                      </p:cBhvr>
                                      <p:to>
                                        <p:strVal val="visible"/>
                                      </p:to>
                                    </p:set>
                                    <p:animEffect transition="in" filter="fade">
                                      <p:cBhvr>
                                        <p:cTn id="19" dur="1000"/>
                                        <p:tgtEl>
                                          <p:spTgt spid="460803">
                                            <p:txEl>
                                              <p:pRg st="2" end="2"/>
                                            </p:txEl>
                                          </p:spTgt>
                                        </p:tgtEl>
                                      </p:cBhvr>
                                    </p:animEffect>
                                    <p:anim calcmode="lin" valueType="num">
                                      <p:cBhvr>
                                        <p:cTn id="20" dur="1000" fill="hold"/>
                                        <p:tgtEl>
                                          <p:spTgt spid="46080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608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60803">
                                            <p:txEl>
                                              <p:pRg st="3" end="3"/>
                                            </p:txEl>
                                          </p:spTgt>
                                        </p:tgtEl>
                                        <p:attrNameLst>
                                          <p:attrName>style.visibility</p:attrName>
                                        </p:attrNameLst>
                                      </p:cBhvr>
                                      <p:to>
                                        <p:strVal val="visible"/>
                                      </p:to>
                                    </p:set>
                                    <p:animEffect transition="in" filter="fade">
                                      <p:cBhvr>
                                        <p:cTn id="26" dur="1000"/>
                                        <p:tgtEl>
                                          <p:spTgt spid="460803">
                                            <p:txEl>
                                              <p:pRg st="3" end="3"/>
                                            </p:txEl>
                                          </p:spTgt>
                                        </p:tgtEl>
                                      </p:cBhvr>
                                    </p:animEffect>
                                    <p:anim calcmode="lin" valueType="num">
                                      <p:cBhvr>
                                        <p:cTn id="27" dur="1000" fill="hold"/>
                                        <p:tgtEl>
                                          <p:spTgt spid="46080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608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60803">
                                            <p:txEl>
                                              <p:pRg st="5" end="5"/>
                                            </p:txEl>
                                          </p:spTgt>
                                        </p:tgtEl>
                                        <p:attrNameLst>
                                          <p:attrName>style.visibility</p:attrName>
                                        </p:attrNameLst>
                                      </p:cBhvr>
                                      <p:to>
                                        <p:strVal val="visible"/>
                                      </p:to>
                                    </p:set>
                                    <p:animEffect transition="in" filter="fade">
                                      <p:cBhvr>
                                        <p:cTn id="33" dur="1000"/>
                                        <p:tgtEl>
                                          <p:spTgt spid="460803">
                                            <p:txEl>
                                              <p:pRg st="5" end="5"/>
                                            </p:txEl>
                                          </p:spTgt>
                                        </p:tgtEl>
                                      </p:cBhvr>
                                    </p:animEffect>
                                    <p:anim calcmode="lin" valueType="num">
                                      <p:cBhvr>
                                        <p:cTn id="34" dur="1000" fill="hold"/>
                                        <p:tgtEl>
                                          <p:spTgt spid="46080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4608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60803">
                                            <p:txEl>
                                              <p:pRg st="6" end="6"/>
                                            </p:txEl>
                                          </p:spTgt>
                                        </p:tgtEl>
                                        <p:attrNameLst>
                                          <p:attrName>style.visibility</p:attrName>
                                        </p:attrNameLst>
                                      </p:cBhvr>
                                      <p:to>
                                        <p:strVal val="visible"/>
                                      </p:to>
                                    </p:set>
                                    <p:animEffect transition="in" filter="fade">
                                      <p:cBhvr>
                                        <p:cTn id="40" dur="1000"/>
                                        <p:tgtEl>
                                          <p:spTgt spid="460803">
                                            <p:txEl>
                                              <p:pRg st="6" end="6"/>
                                            </p:txEl>
                                          </p:spTgt>
                                        </p:tgtEl>
                                      </p:cBhvr>
                                    </p:animEffect>
                                    <p:anim calcmode="lin" valueType="num">
                                      <p:cBhvr>
                                        <p:cTn id="41" dur="1000" fill="hold"/>
                                        <p:tgtEl>
                                          <p:spTgt spid="46080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46080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60803">
                                            <p:txEl>
                                              <p:pRg st="7" end="7"/>
                                            </p:txEl>
                                          </p:spTgt>
                                        </p:tgtEl>
                                        <p:attrNameLst>
                                          <p:attrName>style.visibility</p:attrName>
                                        </p:attrNameLst>
                                      </p:cBhvr>
                                      <p:to>
                                        <p:strVal val="visible"/>
                                      </p:to>
                                    </p:set>
                                    <p:animEffect transition="in" filter="fade">
                                      <p:cBhvr>
                                        <p:cTn id="47" dur="1000"/>
                                        <p:tgtEl>
                                          <p:spTgt spid="460803">
                                            <p:txEl>
                                              <p:pRg st="7" end="7"/>
                                            </p:txEl>
                                          </p:spTgt>
                                        </p:tgtEl>
                                      </p:cBhvr>
                                    </p:animEffect>
                                    <p:anim calcmode="lin" valueType="num">
                                      <p:cBhvr>
                                        <p:cTn id="48" dur="1000" fill="hold"/>
                                        <p:tgtEl>
                                          <p:spTgt spid="46080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608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body" idx="4294967295"/>
          </p:nvPr>
        </p:nvSpPr>
        <p:spPr>
          <a:xfrm>
            <a:off x="0" y="764704"/>
            <a:ext cx="8964488" cy="5949280"/>
          </a:xfrm>
        </p:spPr>
        <p:txBody>
          <a:bodyPr>
            <a:normAutofit/>
          </a:bodyPr>
          <a:lstStyle/>
          <a:p>
            <a:r>
              <a:rPr lang="zh-CN" altLang="en-US" sz="2800" b="1" dirty="0">
                <a:solidFill>
                  <a:schemeClr val="tx2"/>
                </a:solidFill>
                <a:latin typeface="幼圆" panose="02010509060101010101" pitchFamily="49" charset="-122"/>
                <a:ea typeface="幼圆" panose="02010509060101010101" pitchFamily="49" charset="-122"/>
              </a:rPr>
              <a:t>命题逻辑的</a:t>
            </a:r>
            <a:r>
              <a:rPr lang="zh-CN" altLang="en-US" sz="2800" b="1" dirty="0" smtClean="0">
                <a:solidFill>
                  <a:schemeClr val="tx2"/>
                </a:solidFill>
                <a:latin typeface="幼圆" panose="02010509060101010101" pitchFamily="49" charset="-122"/>
                <a:ea typeface="幼圆" panose="02010509060101010101" pitchFamily="49" charset="-122"/>
              </a:rPr>
              <a:t>局限性</a:t>
            </a:r>
          </a:p>
          <a:p>
            <a:pPr lvl="1">
              <a:buClr>
                <a:schemeClr val="hlink"/>
              </a:buClr>
              <a:buFont typeface="Wingdings" panose="05000000000000000000" pitchFamily="2" charset="2"/>
              <a:buChar char="ü"/>
            </a:pPr>
            <a:r>
              <a:rPr lang="zh-CN" altLang="en-US" sz="2400" b="1" dirty="0" smtClean="0">
                <a:latin typeface="宋体" panose="02010600030101010101" pitchFamily="2" charset="-122"/>
                <a:ea typeface="宋体" panose="02010600030101010101" pitchFamily="2" charset="-122"/>
              </a:rPr>
              <a:t>命题这种表示方法无法把它所描述的客观事物的结构及逻辑特征反映出来，也不能把不同事物间的共同特征表述</a:t>
            </a:r>
            <a:r>
              <a:rPr lang="zh-CN" altLang="en-US" sz="2400" b="1" dirty="0" smtClean="0">
                <a:latin typeface="宋体" panose="02010600030101010101" pitchFamily="2" charset="-122"/>
              </a:rPr>
              <a:t>出来。</a:t>
            </a:r>
            <a:endParaRPr lang="zh-CN" altLang="en-US" sz="2400" b="1" dirty="0" smtClean="0">
              <a:latin typeface="宋体" panose="02010600030101010101" pitchFamily="2" charset="-122"/>
              <a:ea typeface="宋体" panose="02010600030101010101" pitchFamily="2" charset="-122"/>
            </a:endParaRPr>
          </a:p>
          <a:p>
            <a:pPr lvl="1">
              <a:buClr>
                <a:schemeClr val="hlink"/>
              </a:buClr>
              <a:buFont typeface="Wingdings" panose="05000000000000000000" pitchFamily="2" charset="2"/>
              <a:buChar char="ü"/>
            </a:pPr>
            <a:r>
              <a:rPr lang="en-US" altLang="zh-CN" sz="2400" b="1" dirty="0" smtClean="0">
                <a:latin typeface="宋体" panose="02010600030101010101" pitchFamily="2" charset="-122"/>
                <a:ea typeface="宋体" panose="02010600030101010101" pitchFamily="2" charset="-122"/>
              </a:rPr>
              <a:t>P</a:t>
            </a:r>
            <a:r>
              <a:rPr lang="zh-CN" altLang="en-US" sz="2400" b="1" dirty="0" smtClean="0">
                <a:latin typeface="宋体" panose="02010600030101010101" pitchFamily="2" charset="-122"/>
                <a:ea typeface="宋体" panose="02010600030101010101" pitchFamily="2" charset="-122"/>
              </a:rPr>
              <a:t>：“小</a:t>
            </a:r>
            <a:r>
              <a:rPr lang="zh-CN" altLang="en-US" sz="2400" b="1" dirty="0">
                <a:latin typeface="宋体" panose="02010600030101010101" pitchFamily="2" charset="-122"/>
                <a:ea typeface="宋体" panose="02010600030101010101" pitchFamily="2" charset="-122"/>
              </a:rPr>
              <a:t>张是老张的儿子</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343037" lvl="1" indent="0">
              <a:buClr>
                <a:schemeClr val="hlink"/>
              </a:buClr>
              <a:buNone/>
            </a:pPr>
            <a:r>
              <a:rPr lang="en-US" altLang="zh-CN" sz="2400" b="1" dirty="0">
                <a:solidFill>
                  <a:srgbClr val="C00000"/>
                </a:solidFill>
                <a:latin typeface="宋体" panose="02010600030101010101" pitchFamily="2" charset="-122"/>
                <a:ea typeface="宋体" panose="02010600030101010101" pitchFamily="2" charset="-122"/>
              </a:rPr>
              <a:t> </a:t>
            </a:r>
            <a:r>
              <a:rPr lang="en-US" altLang="zh-CN" sz="2400" b="1" dirty="0" smtClean="0">
                <a:solidFill>
                  <a:srgbClr val="C00000"/>
                </a:solidFill>
                <a:latin typeface="宋体" panose="02010600030101010101" pitchFamily="2" charset="-122"/>
                <a:ea typeface="宋体" panose="02010600030101010101" pitchFamily="2" charset="-122"/>
              </a:rPr>
              <a:t>    </a:t>
            </a:r>
            <a:r>
              <a:rPr lang="zh-CN" altLang="en-US" sz="2400" b="1" dirty="0" smtClean="0">
                <a:solidFill>
                  <a:srgbClr val="C00000"/>
                </a:solidFill>
                <a:latin typeface="宋体" panose="02010600030101010101" pitchFamily="2" charset="-122"/>
                <a:ea typeface="宋体" panose="02010600030101010101" pitchFamily="2" charset="-122"/>
              </a:rPr>
              <a:t>无法</a:t>
            </a:r>
            <a:r>
              <a:rPr lang="zh-CN" altLang="en-US" sz="2400" b="1" dirty="0">
                <a:solidFill>
                  <a:srgbClr val="C00000"/>
                </a:solidFill>
                <a:latin typeface="宋体" panose="02010600030101010101" pitchFamily="2" charset="-122"/>
                <a:ea typeface="宋体" panose="02010600030101010101" pitchFamily="2" charset="-122"/>
              </a:rPr>
              <a:t>表述出老张与小张是父子关系</a:t>
            </a:r>
          </a:p>
          <a:p>
            <a:pPr lvl="1">
              <a:buClr>
                <a:schemeClr val="hlink"/>
              </a:buClr>
              <a:buFont typeface="Wingdings" panose="05000000000000000000" pitchFamily="2" charset="2"/>
              <a:buChar char="ü"/>
            </a:pPr>
            <a:r>
              <a:rPr lang="en-US" altLang="zh-CN" sz="2400" b="1" dirty="0">
                <a:latin typeface="宋体" panose="02010600030101010101" pitchFamily="2" charset="-122"/>
              </a:rPr>
              <a:t>P</a:t>
            </a:r>
            <a:r>
              <a:rPr lang="zh-CN" altLang="en-US" sz="2400" b="1" dirty="0">
                <a:latin typeface="宋体" panose="02010600030101010101" pitchFamily="2" charset="-122"/>
              </a:rPr>
              <a:t>：“每个人都是要死的”，</a:t>
            </a:r>
            <a:r>
              <a:rPr lang="en-US" altLang="zh-CN" sz="2400" b="1" dirty="0">
                <a:latin typeface="宋体" panose="02010600030101010101" pitchFamily="2" charset="-122"/>
              </a:rPr>
              <a:t>Q</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孔子是人”，</a:t>
            </a:r>
            <a:r>
              <a:rPr lang="en-US" altLang="zh-CN" sz="2400" b="1" dirty="0">
                <a:latin typeface="宋体" panose="02010600030101010101" pitchFamily="2" charset="-122"/>
              </a:rPr>
              <a:t>R</a:t>
            </a:r>
            <a:r>
              <a:rPr lang="zh-CN" altLang="en-US" sz="2400" b="1" dirty="0">
                <a:latin typeface="宋体" panose="02010600030101010101" pitchFamily="2" charset="-122"/>
              </a:rPr>
              <a:t>：“孔子是要死的</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marL="343037" lvl="1" indent="0">
              <a:buClr>
                <a:schemeClr val="hlink"/>
              </a:buClr>
              <a:buNone/>
            </a:pPr>
            <a:r>
              <a:rPr lang="en-US" altLang="zh-CN" sz="2400" b="1" dirty="0" smtClean="0">
                <a:latin typeface="宋体" panose="02010600030101010101" pitchFamily="2" charset="-122"/>
              </a:rPr>
              <a:t>     </a:t>
            </a:r>
            <a:r>
              <a:rPr lang="zh-CN" altLang="en-US" sz="2400" b="1" dirty="0">
                <a:solidFill>
                  <a:srgbClr val="C00000"/>
                </a:solidFill>
                <a:latin typeface="宋体" panose="02010600030101010101" pitchFamily="2" charset="-122"/>
                <a:ea typeface="宋体" panose="02010600030101010101" pitchFamily="2" charset="-122"/>
              </a:rPr>
              <a:t>无法表述逻辑关系</a:t>
            </a:r>
          </a:p>
          <a:p>
            <a:pPr lvl="1">
              <a:buClr>
                <a:schemeClr val="hlink"/>
              </a:buClr>
              <a:buFont typeface="Wingdings" panose="05000000000000000000" pitchFamily="2" charset="2"/>
              <a:buChar char="ü"/>
            </a:pPr>
            <a:r>
              <a:rPr lang="en-US" altLang="zh-CN" sz="2400" b="1" dirty="0" smtClean="0">
                <a:latin typeface="宋体" panose="02010600030101010101" pitchFamily="2" charset="-122"/>
                <a:ea typeface="宋体" panose="02010600030101010101" pitchFamily="2" charset="-122"/>
              </a:rPr>
              <a:t>P</a:t>
            </a:r>
            <a:r>
              <a:rPr lang="zh-CN" altLang="en-US" sz="2400" b="1" dirty="0" smtClean="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张三是学生”</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Q</a:t>
            </a:r>
            <a:r>
              <a:rPr lang="zh-CN" altLang="en-US" sz="2400" b="1" dirty="0" smtClean="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李四是学生</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343037" lvl="1" indent="0">
              <a:buClr>
                <a:schemeClr val="hlink"/>
              </a:buClr>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a:t>
            </a:r>
            <a:r>
              <a:rPr lang="zh-CN" altLang="en-US" sz="2400" b="1" dirty="0">
                <a:solidFill>
                  <a:srgbClr val="C00000"/>
                </a:solidFill>
                <a:latin typeface="宋体" panose="02010600030101010101" pitchFamily="2" charset="-122"/>
                <a:ea typeface="宋体" panose="02010600030101010101" pitchFamily="2" charset="-122"/>
              </a:rPr>
              <a:t>无法把两者的共同特征“都是学生”形式的表示出来</a:t>
            </a:r>
            <a:endParaRPr lang="en-US" altLang="zh-CN" sz="2400" b="1" dirty="0">
              <a:solidFill>
                <a:srgbClr val="C00000"/>
              </a:solidFill>
              <a:latin typeface="宋体" panose="02010600030101010101" pitchFamily="2" charset="-122"/>
              <a:ea typeface="宋体" panose="02010600030101010101" pitchFamily="2" charset="-122"/>
            </a:endParaRPr>
          </a:p>
          <a:p>
            <a:pPr lvl="1">
              <a:spcBef>
                <a:spcPts val="1800"/>
              </a:spcBef>
              <a:buClr>
                <a:schemeClr val="hlink"/>
              </a:buClr>
              <a:buFont typeface="Wingdings" panose="05000000000000000000" pitchFamily="2" charset="2"/>
              <a:buChar char="ü"/>
            </a:pPr>
            <a:r>
              <a:rPr lang="zh-CN" altLang="en-US" sz="2400" b="1" dirty="0" smtClean="0">
                <a:solidFill>
                  <a:srgbClr val="3E1D81"/>
                </a:solidFill>
                <a:latin typeface="宋体" panose="02010600030101010101" pitchFamily="2" charset="-122"/>
                <a:ea typeface="宋体" panose="02010600030101010101" pitchFamily="2" charset="-122"/>
              </a:rPr>
              <a:t>可否</a:t>
            </a:r>
            <a:r>
              <a:rPr lang="zh-CN" altLang="en-US" sz="2400" b="1" dirty="0">
                <a:solidFill>
                  <a:srgbClr val="3E1D81"/>
                </a:solidFill>
                <a:latin typeface="宋体" panose="02010600030101010101" pitchFamily="2" charset="-122"/>
                <a:ea typeface="宋体" panose="02010600030101010101" pitchFamily="2" charset="-122"/>
              </a:rPr>
              <a:t>用 </a:t>
            </a:r>
            <a:r>
              <a:rPr lang="en-US" altLang="zh-CN" sz="2400" b="1" dirty="0">
                <a:solidFill>
                  <a:srgbClr val="3E1D81"/>
                </a:solidFill>
                <a:latin typeface="Times New Roman" panose="02020603050405020304" pitchFamily="18" charset="0"/>
                <a:ea typeface="宋体" panose="02010600030101010101" pitchFamily="2" charset="-122"/>
              </a:rPr>
              <a:t>Student</a:t>
            </a:r>
            <a:r>
              <a:rPr lang="zh-CN" altLang="en-US" sz="2400" b="1" dirty="0">
                <a:solidFill>
                  <a:srgbClr val="3E1D81"/>
                </a:solidFill>
                <a:latin typeface="Times New Roman" panose="02020603050405020304" pitchFamily="18" charset="0"/>
                <a:ea typeface="宋体" panose="02010600030101010101" pitchFamily="2" charset="-122"/>
              </a:rPr>
              <a:t>（“张三”）， </a:t>
            </a:r>
            <a:r>
              <a:rPr lang="en-US" altLang="zh-CN" sz="2400" b="1" dirty="0">
                <a:solidFill>
                  <a:srgbClr val="3E1D81"/>
                </a:solidFill>
                <a:latin typeface="Times New Roman" panose="02020603050405020304" pitchFamily="18" charset="0"/>
                <a:ea typeface="宋体" panose="02010600030101010101" pitchFamily="2" charset="-122"/>
              </a:rPr>
              <a:t>Student</a:t>
            </a:r>
            <a:r>
              <a:rPr lang="zh-CN" altLang="en-US" sz="2400" b="1" dirty="0">
                <a:solidFill>
                  <a:srgbClr val="3E1D81"/>
                </a:solidFill>
                <a:latin typeface="Times New Roman" panose="02020603050405020304" pitchFamily="18" charset="0"/>
                <a:ea typeface="宋体" panose="02010600030101010101" pitchFamily="2" charset="-122"/>
              </a:rPr>
              <a:t>（“李四”）</a:t>
            </a:r>
            <a:r>
              <a:rPr lang="zh-CN" altLang="en-US" sz="2400" b="1" dirty="0">
                <a:solidFill>
                  <a:srgbClr val="3E1D81"/>
                </a:solidFill>
                <a:latin typeface="宋体" panose="02010600030101010101" pitchFamily="2" charset="-122"/>
                <a:ea typeface="宋体" panose="02010600030101010101" pitchFamily="2" charset="-122"/>
              </a:rPr>
              <a:t>表示上述命题</a:t>
            </a:r>
            <a:r>
              <a:rPr lang="zh-CN" altLang="en-US" sz="2400" b="1" dirty="0" smtClean="0">
                <a:solidFill>
                  <a:srgbClr val="3E1D81"/>
                </a:solidFill>
                <a:latin typeface="宋体" panose="02010600030101010101" pitchFamily="2" charset="-122"/>
                <a:ea typeface="宋体" panose="02010600030101010101" pitchFamily="2" charset="-122"/>
              </a:rPr>
              <a:t>？</a:t>
            </a:r>
            <a:endParaRPr lang="en-US" altLang="zh-CN" sz="2400" b="1" dirty="0">
              <a:solidFill>
                <a:srgbClr val="3E1D81"/>
              </a:solidFill>
              <a:latin typeface="宋体" panose="02010600030101010101" pitchFamily="2" charset="-122"/>
              <a:ea typeface="宋体" panose="02010600030101010101" pitchFamily="2" charset="-122"/>
            </a:endParaRPr>
          </a:p>
          <a:p>
            <a:pPr marL="343037" lvl="1" indent="0">
              <a:spcBef>
                <a:spcPts val="1800"/>
              </a:spcBef>
              <a:buClr>
                <a:schemeClr val="hlink"/>
              </a:buClr>
              <a:buNone/>
            </a:pPr>
            <a:r>
              <a:rPr lang="en-US" altLang="zh-CN" sz="2400" b="1" dirty="0" smtClean="0">
                <a:solidFill>
                  <a:srgbClr val="3E1D81"/>
                </a:solidFill>
                <a:latin typeface="宋体" panose="02010600030101010101" pitchFamily="2" charset="-122"/>
                <a:ea typeface="宋体" panose="02010600030101010101" pitchFamily="2" charset="-122"/>
              </a:rPr>
              <a:t>                                         </a:t>
            </a:r>
            <a:r>
              <a:rPr lang="en-US" altLang="zh-CN" sz="2400" b="1" dirty="0" smtClean="0">
                <a:solidFill>
                  <a:srgbClr val="5B2ABC"/>
                </a:solidFill>
                <a:latin typeface="宋体" panose="02010600030101010101" pitchFamily="2" charset="-122"/>
                <a:ea typeface="宋体" panose="02010600030101010101" pitchFamily="2" charset="-122"/>
              </a:rPr>
              <a:t>——</a:t>
            </a:r>
            <a:r>
              <a:rPr lang="zh-CN" altLang="en-US" sz="2400" b="1" dirty="0">
                <a:solidFill>
                  <a:srgbClr val="FF0000"/>
                </a:solidFill>
                <a:latin typeface="隶书" panose="02010509060101010101" pitchFamily="49" charset="-122"/>
                <a:ea typeface="隶书" panose="02010509060101010101" pitchFamily="49" charset="-122"/>
              </a:rPr>
              <a:t>谓词逻辑</a:t>
            </a:r>
          </a:p>
        </p:txBody>
      </p:sp>
    </p:spTree>
    <p:extLst>
      <p:ext uri="{BB962C8B-B14F-4D97-AF65-F5344CB8AC3E}">
        <p14:creationId xmlns:p14="http://schemas.microsoft.com/office/powerpoint/2010/main" val="377777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3155">
                                            <p:txEl>
                                              <p:pRg st="2" end="2"/>
                                            </p:txEl>
                                          </p:spTgt>
                                        </p:tgtEl>
                                        <p:attrNameLst>
                                          <p:attrName>style.visibility</p:attrName>
                                        </p:attrNameLst>
                                      </p:cBhvr>
                                      <p:to>
                                        <p:strVal val="visible"/>
                                      </p:to>
                                    </p:set>
                                    <p:anim calcmode="lin" valueType="num">
                                      <p:cBhvr additive="base">
                                        <p:cTn id="7" dur="500" fill="hold"/>
                                        <p:tgtEl>
                                          <p:spTgt spid="4331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3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3155">
                                            <p:txEl>
                                              <p:pRg st="3" end="3"/>
                                            </p:txEl>
                                          </p:spTgt>
                                        </p:tgtEl>
                                        <p:attrNameLst>
                                          <p:attrName>style.visibility</p:attrName>
                                        </p:attrNameLst>
                                      </p:cBhvr>
                                      <p:to>
                                        <p:strVal val="visible"/>
                                      </p:to>
                                    </p:set>
                                    <p:anim calcmode="lin" valueType="num">
                                      <p:cBhvr additive="base">
                                        <p:cTn id="13" dur="500" fill="hold"/>
                                        <p:tgtEl>
                                          <p:spTgt spid="4331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3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3155">
                                            <p:txEl>
                                              <p:pRg st="4" end="4"/>
                                            </p:txEl>
                                          </p:spTgt>
                                        </p:tgtEl>
                                        <p:attrNameLst>
                                          <p:attrName>style.visibility</p:attrName>
                                        </p:attrNameLst>
                                      </p:cBhvr>
                                      <p:to>
                                        <p:strVal val="visible"/>
                                      </p:to>
                                    </p:set>
                                    <p:anim calcmode="lin" valueType="num">
                                      <p:cBhvr additive="base">
                                        <p:cTn id="19" dur="500" fill="hold"/>
                                        <p:tgtEl>
                                          <p:spTgt spid="4331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31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3155">
                                            <p:txEl>
                                              <p:pRg st="5" end="5"/>
                                            </p:txEl>
                                          </p:spTgt>
                                        </p:tgtEl>
                                        <p:attrNameLst>
                                          <p:attrName>style.visibility</p:attrName>
                                        </p:attrNameLst>
                                      </p:cBhvr>
                                      <p:to>
                                        <p:strVal val="visible"/>
                                      </p:to>
                                    </p:set>
                                    <p:anim calcmode="lin" valueType="num">
                                      <p:cBhvr additive="base">
                                        <p:cTn id="25" dur="500" fill="hold"/>
                                        <p:tgtEl>
                                          <p:spTgt spid="43315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31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3155">
                                            <p:txEl>
                                              <p:pRg st="6" end="6"/>
                                            </p:txEl>
                                          </p:spTgt>
                                        </p:tgtEl>
                                        <p:attrNameLst>
                                          <p:attrName>style.visibility</p:attrName>
                                        </p:attrNameLst>
                                      </p:cBhvr>
                                      <p:to>
                                        <p:strVal val="visible"/>
                                      </p:to>
                                    </p:set>
                                    <p:anim calcmode="lin" valueType="num">
                                      <p:cBhvr additive="base">
                                        <p:cTn id="31" dur="500" fill="hold"/>
                                        <p:tgtEl>
                                          <p:spTgt spid="4331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3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3155">
                                            <p:txEl>
                                              <p:pRg st="7" end="7"/>
                                            </p:txEl>
                                          </p:spTgt>
                                        </p:tgtEl>
                                        <p:attrNameLst>
                                          <p:attrName>style.visibility</p:attrName>
                                        </p:attrNameLst>
                                      </p:cBhvr>
                                      <p:to>
                                        <p:strVal val="visible"/>
                                      </p:to>
                                    </p:set>
                                    <p:anim calcmode="lin" valueType="num">
                                      <p:cBhvr additive="base">
                                        <p:cTn id="37" dur="500" fill="hold"/>
                                        <p:tgtEl>
                                          <p:spTgt spid="43315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31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3155">
                                            <p:txEl>
                                              <p:pRg st="0" end="0"/>
                                            </p:txEl>
                                          </p:spTgt>
                                        </p:tgtEl>
                                        <p:attrNameLst>
                                          <p:attrName>style.visibility</p:attrName>
                                        </p:attrNameLst>
                                      </p:cBhvr>
                                      <p:to>
                                        <p:strVal val="visible"/>
                                      </p:to>
                                    </p:set>
                                    <p:anim calcmode="lin" valueType="num">
                                      <p:cBhvr additive="base">
                                        <p:cTn id="43" dur="500" fill="hold"/>
                                        <p:tgtEl>
                                          <p:spTgt spid="43315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3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3155">
                                            <p:txEl>
                                              <p:pRg st="1" end="1"/>
                                            </p:txEl>
                                          </p:spTgt>
                                        </p:tgtEl>
                                        <p:attrNameLst>
                                          <p:attrName>style.visibility</p:attrName>
                                        </p:attrNameLst>
                                      </p:cBhvr>
                                      <p:to>
                                        <p:strVal val="visible"/>
                                      </p:to>
                                    </p:set>
                                    <p:anim calcmode="lin" valueType="num">
                                      <p:cBhvr additive="base">
                                        <p:cTn id="49" dur="500" fill="hold"/>
                                        <p:tgtEl>
                                          <p:spTgt spid="433155">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3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33155">
                                            <p:txEl>
                                              <p:pRg st="8" end="8"/>
                                            </p:txEl>
                                          </p:spTgt>
                                        </p:tgtEl>
                                        <p:attrNameLst>
                                          <p:attrName>style.visibility</p:attrName>
                                        </p:attrNameLst>
                                      </p:cBhvr>
                                      <p:to>
                                        <p:strVal val="visible"/>
                                      </p:to>
                                    </p:set>
                                    <p:anim calcmode="lin" valueType="num">
                                      <p:cBhvr additive="base">
                                        <p:cTn id="55" dur="500" fill="hold"/>
                                        <p:tgtEl>
                                          <p:spTgt spid="43315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331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33155">
                                            <p:txEl>
                                              <p:pRg st="9" end="9"/>
                                            </p:txEl>
                                          </p:spTgt>
                                        </p:tgtEl>
                                        <p:attrNameLst>
                                          <p:attrName>style.visibility</p:attrName>
                                        </p:attrNameLst>
                                      </p:cBhvr>
                                      <p:to>
                                        <p:strVal val="visible"/>
                                      </p:to>
                                    </p:set>
                                    <p:anim calcmode="lin" valueType="num">
                                      <p:cBhvr additive="base">
                                        <p:cTn id="61" dur="500" fill="hold"/>
                                        <p:tgtEl>
                                          <p:spTgt spid="43315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331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32917" y="1080817"/>
            <a:ext cx="8353883" cy="4218755"/>
          </a:xfrm>
          <a:prstGeom prst="rect">
            <a:avLst/>
          </a:prstGeom>
          <a:noFill/>
          <a:ln w="9525">
            <a:noFill/>
            <a:miter lim="800000"/>
            <a:headEnd/>
            <a:tailEnd/>
          </a:ln>
        </p:spPr>
        <p:txBody>
          <a:bodyPr vert="horz" wrap="square" lIns="92075" tIns="46039" rIns="92075" bIns="46039"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a:lstStyle>
          <a:p>
            <a:pPr>
              <a:buFont typeface="Wingdings" pitchFamily="2" charset="2"/>
              <a:buChar char="ü"/>
            </a:pPr>
            <a:r>
              <a:rPr lang="en-US" altLang="en-US" sz="2400" b="1" dirty="0" err="1">
                <a:solidFill>
                  <a:srgbClr val="006600"/>
                </a:solidFill>
                <a:latin typeface="Times New Roman" panose="02020603050405020304" pitchFamily="18" charset="0"/>
                <a:ea typeface="宋体" panose="02010600030101010101" pitchFamily="2" charset="-122"/>
                <a:cs typeface="Times New Roman" panose="02020603050405020304" pitchFamily="18" charset="0"/>
              </a:rPr>
              <a:t>二阶</a:t>
            </a:r>
            <a:r>
              <a:rPr lang="zh-CN" altLang="en-US" sz="24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汉诺塔</a:t>
            </a:r>
            <a:r>
              <a:rPr lang="en-US" altLang="en-US" sz="2400" b="1" dirty="0" err="1">
                <a:solidFill>
                  <a:srgbClr val="00660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4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设有三根柱子，它们的编号分别是</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号、</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号和</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号</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a:t>
            </a:r>
          </a:p>
          <a:p>
            <a:pPr lvl="2"/>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在初始情况下，</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号柱子上有</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两个圆盘</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a:p>
            <a:pPr lvl="2"/>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比</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小，</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位于</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的上面</a:t>
            </a:r>
            <a:r>
              <a:rPr lang="en-US" altLang="zh-CN" sz="2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400" dirty="0"/>
              <a:t>要求把这两个圆盘全部移到另一根柱子上，规定</a:t>
            </a:r>
            <a:r>
              <a:rPr lang="zh-CN" altLang="zh-CN" sz="2400" dirty="0">
                <a:solidFill>
                  <a:srgbClr val="FF0000"/>
                </a:solidFill>
              </a:rPr>
              <a:t>每次只能移动一个圆盘</a:t>
            </a:r>
            <a:r>
              <a:rPr lang="zh-CN" altLang="zh-CN" sz="2400" dirty="0"/>
              <a:t>，而且任何时刻</a:t>
            </a:r>
            <a:r>
              <a:rPr lang="zh-CN" altLang="zh-CN" sz="2400" dirty="0">
                <a:solidFill>
                  <a:srgbClr val="FF0000"/>
                </a:solidFill>
              </a:rPr>
              <a:t>大盘都不能位于小盘上面</a:t>
            </a:r>
            <a:r>
              <a:rPr lang="zh-CN" altLang="zh-CN" sz="2400" dirty="0"/>
              <a:t>。</a:t>
            </a:r>
          </a:p>
          <a:p>
            <a:pPr lvl="1"/>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如何将</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两个圆盘移到</a:t>
            </a:r>
            <a:r>
              <a:rPr lang="en-US" altLang="zh-CN" sz="2400" kern="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kern="0" dirty="0">
                <a:latin typeface="Times New Roman" panose="02020603050405020304" pitchFamily="18" charset="0"/>
                <a:ea typeface="宋体" panose="02010600030101010101" pitchFamily="2" charset="-122"/>
                <a:cs typeface="Times New Roman" panose="02020603050405020304" pitchFamily="18" charset="0"/>
              </a:rPr>
              <a:t>号柱子上面？</a:t>
            </a:r>
            <a:endParaRPr lang="en-US" altLang="zh-CN" sz="2400" kern="0"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8" name="Group 97"/>
          <p:cNvGrpSpPr>
            <a:grpSpLocks/>
          </p:cNvGrpSpPr>
          <p:nvPr/>
        </p:nvGrpSpPr>
        <p:grpSpPr bwMode="auto">
          <a:xfrm>
            <a:off x="1918664" y="4616219"/>
            <a:ext cx="5182389" cy="1366707"/>
            <a:chOff x="1658" y="3202"/>
            <a:chExt cx="3918" cy="896"/>
          </a:xfrm>
        </p:grpSpPr>
        <p:sp>
          <p:nvSpPr>
            <p:cNvPr id="39" name="Rectangle 51"/>
            <p:cNvSpPr>
              <a:spLocks noChangeArrowheads="1"/>
            </p:cNvSpPr>
            <p:nvPr/>
          </p:nvSpPr>
          <p:spPr bwMode="auto">
            <a:xfrm>
              <a:off x="3992" y="3202"/>
              <a:ext cx="1584" cy="89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40" name="Rectangle 53"/>
            <p:cNvSpPr>
              <a:spLocks noChangeArrowheads="1"/>
            </p:cNvSpPr>
            <p:nvPr/>
          </p:nvSpPr>
          <p:spPr bwMode="auto">
            <a:xfrm>
              <a:off x="1658" y="3216"/>
              <a:ext cx="1584" cy="882"/>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grpSp>
          <p:nvGrpSpPr>
            <p:cNvPr id="41" name="Group 54"/>
            <p:cNvGrpSpPr>
              <a:grpSpLocks/>
            </p:cNvGrpSpPr>
            <p:nvPr/>
          </p:nvGrpSpPr>
          <p:grpSpPr bwMode="auto">
            <a:xfrm>
              <a:off x="1795" y="3273"/>
              <a:ext cx="3621" cy="679"/>
              <a:chOff x="1995" y="3321"/>
              <a:chExt cx="3621" cy="679"/>
            </a:xfrm>
          </p:grpSpPr>
          <p:grpSp>
            <p:nvGrpSpPr>
              <p:cNvPr id="42" name="Group 55"/>
              <p:cNvGrpSpPr>
                <a:grpSpLocks/>
              </p:cNvGrpSpPr>
              <p:nvPr/>
            </p:nvGrpSpPr>
            <p:grpSpPr bwMode="auto">
              <a:xfrm>
                <a:off x="1995" y="3321"/>
                <a:ext cx="1344" cy="679"/>
                <a:chOff x="1995" y="3321"/>
                <a:chExt cx="1344" cy="679"/>
              </a:xfrm>
            </p:grpSpPr>
            <p:grpSp>
              <p:nvGrpSpPr>
                <p:cNvPr id="57" name="Group 56"/>
                <p:cNvGrpSpPr>
                  <a:grpSpLocks/>
                </p:cNvGrpSpPr>
                <p:nvPr/>
              </p:nvGrpSpPr>
              <p:grpSpPr bwMode="auto">
                <a:xfrm>
                  <a:off x="1995" y="3321"/>
                  <a:ext cx="1344" cy="482"/>
                  <a:chOff x="2395" y="2638"/>
                  <a:chExt cx="1632" cy="578"/>
                </a:xfrm>
              </p:grpSpPr>
              <p:sp>
                <p:nvSpPr>
                  <p:cNvPr id="66" name="Line 57"/>
                  <p:cNvSpPr>
                    <a:spLocks noChangeShapeType="1"/>
                  </p:cNvSpPr>
                  <p:nvPr/>
                </p:nvSpPr>
                <p:spPr bwMode="auto">
                  <a:xfrm>
                    <a:off x="2395"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67" name="Line 58"/>
                  <p:cNvSpPr>
                    <a:spLocks noChangeShapeType="1"/>
                  </p:cNvSpPr>
                  <p:nvPr/>
                </p:nvSpPr>
                <p:spPr bwMode="auto">
                  <a:xfrm>
                    <a:off x="2779" y="2638"/>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68" name="Line 59"/>
                  <p:cNvSpPr>
                    <a:spLocks noChangeShapeType="1"/>
                  </p:cNvSpPr>
                  <p:nvPr/>
                </p:nvSpPr>
                <p:spPr bwMode="auto">
                  <a:xfrm>
                    <a:off x="3211" y="2638"/>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69" name="Line 60"/>
                  <p:cNvSpPr>
                    <a:spLocks noChangeShapeType="1"/>
                  </p:cNvSpPr>
                  <p:nvPr/>
                </p:nvSpPr>
                <p:spPr bwMode="auto">
                  <a:xfrm>
                    <a:off x="3691" y="2639"/>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grpSp>
            <p:grpSp>
              <p:nvGrpSpPr>
                <p:cNvPr id="58" name="Group 61"/>
                <p:cNvGrpSpPr>
                  <a:grpSpLocks/>
                </p:cNvGrpSpPr>
                <p:nvPr/>
              </p:nvGrpSpPr>
              <p:grpSpPr bwMode="auto">
                <a:xfrm>
                  <a:off x="2075" y="3559"/>
                  <a:ext cx="474" cy="241"/>
                  <a:chOff x="1917" y="2877"/>
                  <a:chExt cx="576" cy="289"/>
                </a:xfrm>
              </p:grpSpPr>
              <p:sp>
                <p:nvSpPr>
                  <p:cNvPr id="64" name="Rectangle 62"/>
                  <p:cNvSpPr>
                    <a:spLocks noChangeArrowheads="1"/>
                  </p:cNvSpPr>
                  <p:nvPr/>
                </p:nvSpPr>
                <p:spPr bwMode="auto">
                  <a:xfrm>
                    <a:off x="1917" y="3022"/>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65" name="Rectangle 63"/>
                  <p:cNvSpPr>
                    <a:spLocks noChangeArrowheads="1"/>
                  </p:cNvSpPr>
                  <p:nvPr/>
                </p:nvSpPr>
                <p:spPr bwMode="auto">
                  <a:xfrm>
                    <a:off x="2060" y="2877"/>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A</a:t>
                    </a:r>
                  </a:p>
                </p:txBody>
              </p:sp>
            </p:grpSp>
            <p:grpSp>
              <p:nvGrpSpPr>
                <p:cNvPr id="59" name="Group 64"/>
                <p:cNvGrpSpPr>
                  <a:grpSpLocks/>
                </p:cNvGrpSpPr>
                <p:nvPr/>
              </p:nvGrpSpPr>
              <p:grpSpPr bwMode="auto">
                <a:xfrm>
                  <a:off x="2241" y="3880"/>
                  <a:ext cx="869" cy="120"/>
                  <a:chOff x="2105" y="3264"/>
                  <a:chExt cx="1055" cy="144"/>
                </a:xfrm>
              </p:grpSpPr>
              <p:sp>
                <p:nvSpPr>
                  <p:cNvPr id="61" name="Rectangle 65"/>
                  <p:cNvSpPr>
                    <a:spLocks noChangeArrowheads="1"/>
                  </p:cNvSpPr>
                  <p:nvPr/>
                </p:nvSpPr>
                <p:spPr bwMode="auto">
                  <a:xfrm>
                    <a:off x="2105"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62" name="Rectangle 66"/>
                  <p:cNvSpPr>
                    <a:spLocks noChangeArrowheads="1"/>
                  </p:cNvSpPr>
                  <p:nvPr/>
                </p:nvSpPr>
                <p:spPr bwMode="auto">
                  <a:xfrm>
                    <a:off x="2585"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63" name="Rectangle 67"/>
                  <p:cNvSpPr>
                    <a:spLocks noChangeArrowheads="1"/>
                  </p:cNvSpPr>
                  <p:nvPr/>
                </p:nvSpPr>
                <p:spPr bwMode="auto">
                  <a:xfrm>
                    <a:off x="3064"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grpSp>
          </p:grpSp>
          <p:grpSp>
            <p:nvGrpSpPr>
              <p:cNvPr id="43" name="Group 69"/>
              <p:cNvGrpSpPr>
                <a:grpSpLocks/>
              </p:cNvGrpSpPr>
              <p:nvPr/>
            </p:nvGrpSpPr>
            <p:grpSpPr bwMode="auto">
              <a:xfrm>
                <a:off x="4272" y="3360"/>
                <a:ext cx="1344" cy="640"/>
                <a:chOff x="4272" y="3360"/>
                <a:chExt cx="1344" cy="640"/>
              </a:xfrm>
            </p:grpSpPr>
            <p:grpSp>
              <p:nvGrpSpPr>
                <p:cNvPr id="44" name="Group 70"/>
                <p:cNvGrpSpPr>
                  <a:grpSpLocks/>
                </p:cNvGrpSpPr>
                <p:nvPr/>
              </p:nvGrpSpPr>
              <p:grpSpPr bwMode="auto">
                <a:xfrm>
                  <a:off x="4509" y="3880"/>
                  <a:ext cx="870" cy="120"/>
                  <a:chOff x="432" y="3264"/>
                  <a:chExt cx="1056" cy="144"/>
                </a:xfrm>
              </p:grpSpPr>
              <p:sp>
                <p:nvSpPr>
                  <p:cNvPr id="54" name="Rectangle 71"/>
                  <p:cNvSpPr>
                    <a:spLocks noChangeArrowheads="1"/>
                  </p:cNvSpPr>
                  <p:nvPr/>
                </p:nvSpPr>
                <p:spPr bwMode="auto">
                  <a:xfrm>
                    <a:off x="43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55" name="Rectangle 72"/>
                  <p:cNvSpPr>
                    <a:spLocks noChangeArrowheads="1"/>
                  </p:cNvSpPr>
                  <p:nvPr/>
                </p:nvSpPr>
                <p:spPr bwMode="auto">
                  <a:xfrm>
                    <a:off x="91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56" name="Rectangle 73"/>
                  <p:cNvSpPr>
                    <a:spLocks noChangeArrowheads="1"/>
                  </p:cNvSpPr>
                  <p:nvPr/>
                </p:nvSpPr>
                <p:spPr bwMode="auto">
                  <a:xfrm>
                    <a:off x="1392" y="3264"/>
                    <a:ext cx="96" cy="144"/>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grpSp>
            <p:grpSp>
              <p:nvGrpSpPr>
                <p:cNvPr id="45" name="Group 74"/>
                <p:cNvGrpSpPr>
                  <a:grpSpLocks/>
                </p:cNvGrpSpPr>
                <p:nvPr/>
              </p:nvGrpSpPr>
              <p:grpSpPr bwMode="auto">
                <a:xfrm>
                  <a:off x="4272" y="3360"/>
                  <a:ext cx="1344" cy="480"/>
                  <a:chOff x="720" y="2640"/>
                  <a:chExt cx="1632" cy="576"/>
                </a:xfrm>
              </p:grpSpPr>
              <p:sp>
                <p:nvSpPr>
                  <p:cNvPr id="50" name="Line 75"/>
                  <p:cNvSpPr>
                    <a:spLocks noChangeShapeType="1"/>
                  </p:cNvSpPr>
                  <p:nvPr/>
                </p:nvSpPr>
                <p:spPr bwMode="auto">
                  <a:xfrm>
                    <a:off x="720" y="3216"/>
                    <a:ext cx="1632"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51" name="Line 76"/>
                  <p:cNvSpPr>
                    <a:spLocks noChangeShapeType="1"/>
                  </p:cNvSpPr>
                  <p:nvPr/>
                </p:nvSpPr>
                <p:spPr bwMode="auto">
                  <a:xfrm>
                    <a:off x="1104"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52" name="Line 77"/>
                  <p:cNvSpPr>
                    <a:spLocks noChangeShapeType="1"/>
                  </p:cNvSpPr>
                  <p:nvPr/>
                </p:nvSpPr>
                <p:spPr bwMode="auto">
                  <a:xfrm>
                    <a:off x="153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53" name="Line 78"/>
                  <p:cNvSpPr>
                    <a:spLocks noChangeShapeType="1"/>
                  </p:cNvSpPr>
                  <p:nvPr/>
                </p:nvSpPr>
                <p:spPr bwMode="auto">
                  <a:xfrm>
                    <a:off x="2016" y="2640"/>
                    <a:ext cx="0" cy="576"/>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grpSp>
            <p:grpSp>
              <p:nvGrpSpPr>
                <p:cNvPr id="46" name="Group 79"/>
                <p:cNvGrpSpPr>
                  <a:grpSpLocks/>
                </p:cNvGrpSpPr>
                <p:nvPr/>
              </p:nvGrpSpPr>
              <p:grpSpPr bwMode="auto">
                <a:xfrm>
                  <a:off x="5102" y="3600"/>
                  <a:ext cx="474" cy="240"/>
                  <a:chOff x="240" y="2880"/>
                  <a:chExt cx="576" cy="288"/>
                </a:xfrm>
              </p:grpSpPr>
              <p:sp>
                <p:nvSpPr>
                  <p:cNvPr id="48" name="Rectangle 80"/>
                  <p:cNvSpPr>
                    <a:spLocks noChangeArrowheads="1"/>
                  </p:cNvSpPr>
                  <p:nvPr/>
                </p:nvSpPr>
                <p:spPr bwMode="auto">
                  <a:xfrm>
                    <a:off x="240" y="3024"/>
                    <a:ext cx="576" cy="144"/>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49" name="Rectangle 81"/>
                  <p:cNvSpPr>
                    <a:spLocks noChangeArrowheads="1"/>
                  </p:cNvSpPr>
                  <p:nvPr/>
                </p:nvSpPr>
                <p:spPr bwMode="auto">
                  <a:xfrm>
                    <a:off x="384" y="2880"/>
                    <a:ext cx="288" cy="144"/>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A</a:t>
                    </a:r>
                  </a:p>
                </p:txBody>
              </p:sp>
            </p:grpSp>
          </p:grpSp>
        </p:grpSp>
      </p:grpSp>
      <p:sp>
        <p:nvSpPr>
          <p:cNvPr id="36" name="文本框 35"/>
          <p:cNvSpPr txBox="1"/>
          <p:nvPr/>
        </p:nvSpPr>
        <p:spPr>
          <a:xfrm>
            <a:off x="3641279" y="28132"/>
            <a:ext cx="3672408" cy="707886"/>
          </a:xfrm>
          <a:prstGeom prst="rect">
            <a:avLst/>
          </a:prstGeom>
          <a:noFill/>
        </p:spPr>
        <p:txBody>
          <a:bodyPr wrap="square" rtlCol="0">
            <a:spAutoFit/>
          </a:bodyPr>
          <a:lstStyle/>
          <a:p>
            <a:pPr fontAlgn="base">
              <a:spcBef>
                <a:spcPct val="0"/>
              </a:spcBef>
              <a:spcAft>
                <a:spcPct val="0"/>
              </a:spcAft>
            </a:pPr>
            <a:r>
              <a:rPr lang="zh-CN" altLang="en-US" sz="4000" b="1" dirty="0">
                <a:solidFill>
                  <a:prstClr val="black"/>
                </a:solidFill>
                <a:latin typeface="Arial" panose="020B0604020202020204" pitchFamily="34" charset="0"/>
                <a:ea typeface="宋体" panose="02010600030101010101" pitchFamily="2" charset="-122"/>
              </a:rPr>
              <a:t>问  题</a:t>
            </a:r>
          </a:p>
        </p:txBody>
      </p:sp>
    </p:spTree>
    <p:extLst>
      <p:ext uri="{BB962C8B-B14F-4D97-AF65-F5344CB8AC3E}">
        <p14:creationId xmlns:p14="http://schemas.microsoft.com/office/powerpoint/2010/main" val="35682661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type="body" idx="4294967295"/>
          </p:nvPr>
        </p:nvSpPr>
        <p:spPr>
          <a:xfrm>
            <a:off x="323528" y="1241376"/>
            <a:ext cx="8712968" cy="5616624"/>
          </a:xfrm>
        </p:spPr>
        <p:txBody>
          <a:bodyPr>
            <a:normAutofit/>
          </a:bodyPr>
          <a:lstStyle/>
          <a:p>
            <a:pPr>
              <a:spcAft>
                <a:spcPct val="20000"/>
              </a:spcAft>
            </a:pPr>
            <a:r>
              <a:rPr lang="zh-CN" altLang="en-US" sz="2800" b="1" dirty="0" smtClean="0">
                <a:solidFill>
                  <a:schemeClr val="tx2"/>
                </a:solidFill>
                <a:latin typeface="Times New Roman" panose="02020603050405020304" pitchFamily="18" charset="0"/>
                <a:ea typeface="幼圆" panose="02010509060101010101" pitchFamily="49" charset="-122"/>
                <a:cs typeface="Times New Roman" panose="02020603050405020304" pitchFamily="18" charset="0"/>
              </a:rPr>
              <a:t>谓词</a:t>
            </a:r>
          </a:p>
          <a:p>
            <a:pPr lvl="1">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在谓词逻辑中，命题是用形如</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baseline="-25000" dirty="0" err="1" smtClean="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的谓词来表述的。一个谓词可分为</a:t>
            </a:r>
            <a:r>
              <a:rPr lang="zh-CN" altLang="en-US" sz="2400" b="1" dirty="0" smtClean="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谓词名</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与</a:t>
            </a:r>
            <a:r>
              <a:rPr lang="zh-CN" altLang="en-US" sz="2400" b="1" dirty="0" smtClean="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个体</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两个部分</a:t>
            </a:r>
          </a:p>
          <a:p>
            <a:pPr lvl="1">
              <a:spcAft>
                <a:spcPct val="20000"/>
              </a:spcAft>
              <a:buClr>
                <a:schemeClr val="hlink"/>
              </a:buClr>
              <a:buFont typeface="Wingdings" panose="05000000000000000000" pitchFamily="2" charset="2"/>
              <a:buChar char="ü"/>
            </a:pPr>
            <a:r>
              <a:rPr lang="zh-CN" altLang="en-US" sz="2400" b="1" dirty="0" smtClean="0">
                <a:solidFill>
                  <a:srgbClr val="006600"/>
                </a:solidFill>
                <a:latin typeface="Times New Roman" panose="02020603050405020304" pitchFamily="18" charset="0"/>
                <a:cs typeface="Times New Roman" panose="02020603050405020304" pitchFamily="18" charset="0"/>
              </a:rPr>
              <a:t>谓词名：</a:t>
            </a:r>
            <a:r>
              <a:rPr lang="zh-CN" altLang="en-US" sz="2400" b="1" dirty="0" smtClean="0">
                <a:latin typeface="Times New Roman" panose="02020603050405020304" pitchFamily="18" charset="0"/>
                <a:cs typeface="Times New Roman" panose="02020603050405020304" pitchFamily="18" charset="0"/>
              </a:rPr>
              <a:t>表示个体的性质、状态或个体之间的关系</a:t>
            </a:r>
          </a:p>
          <a:p>
            <a:pPr lvl="2">
              <a:spcAft>
                <a:spcPct val="20000"/>
              </a:spcAft>
              <a:buClr>
                <a:srgbClr val="5B2ABC"/>
              </a:buClr>
              <a:buFont typeface="Wingdings" panose="05000000000000000000" pitchFamily="2" charset="2"/>
              <a:buChar char="p"/>
            </a:pPr>
            <a:r>
              <a:rPr lang="zh-CN" altLang="en-US" sz="2000" b="1" dirty="0" smtClean="0">
                <a:solidFill>
                  <a:schemeClr val="tx2"/>
                </a:solidFill>
                <a:latin typeface="Times New Roman" panose="02020603050405020304" pitchFamily="18" charset="0"/>
                <a:cs typeface="Times New Roman" panose="02020603050405020304" pitchFamily="18" charset="0"/>
              </a:rPr>
              <a:t> “</a:t>
            </a:r>
            <a:r>
              <a:rPr lang="en-US" altLang="zh-CN" sz="2000" b="1" dirty="0" smtClean="0">
                <a:solidFill>
                  <a:schemeClr val="tx2"/>
                </a:solidFill>
                <a:latin typeface="Times New Roman" panose="02020603050405020304" pitchFamily="18" charset="0"/>
                <a:cs typeface="Times New Roman" panose="02020603050405020304" pitchFamily="18" charset="0"/>
              </a:rPr>
              <a:t>P”</a:t>
            </a:r>
            <a:r>
              <a:rPr lang="zh-CN" altLang="en-US" sz="2000" b="1" dirty="0" smtClean="0">
                <a:solidFill>
                  <a:schemeClr val="tx2"/>
                </a:solidFill>
                <a:latin typeface="Times New Roman" panose="02020603050405020304" pitchFamily="18" charset="0"/>
                <a:cs typeface="Times New Roman" panose="02020603050405020304" pitchFamily="18" charset="0"/>
              </a:rPr>
              <a:t>是谓词名，一般用大写字母表示</a:t>
            </a:r>
          </a:p>
          <a:p>
            <a:pPr lvl="2">
              <a:spcAft>
                <a:spcPct val="20000"/>
              </a:spcAft>
              <a:buClr>
                <a:srgbClr val="5B2ABC"/>
              </a:buClr>
              <a:buFont typeface="Wingdings" panose="05000000000000000000" pitchFamily="2" charset="2"/>
              <a:buChar char="p"/>
            </a:pPr>
            <a:r>
              <a:rPr lang="zh-CN" altLang="en-US" sz="2000" b="1" dirty="0" smtClean="0">
                <a:solidFill>
                  <a:schemeClr val="tx2"/>
                </a:solidFill>
                <a:latin typeface="Times New Roman" panose="02020603050405020304" pitchFamily="18" charset="0"/>
                <a:cs typeface="Times New Roman" panose="02020603050405020304" pitchFamily="18" charset="0"/>
              </a:rPr>
              <a:t>  称</a:t>
            </a:r>
            <a:r>
              <a:rPr lang="en-US" altLang="zh-CN" sz="2000" b="1" dirty="0" smtClean="0">
                <a:solidFill>
                  <a:schemeClr val="tx2"/>
                </a:solidFill>
                <a:latin typeface="Times New Roman" panose="02020603050405020304" pitchFamily="18" charset="0"/>
                <a:cs typeface="Times New Roman" panose="02020603050405020304" pitchFamily="18" charset="0"/>
              </a:rPr>
              <a:t>P </a:t>
            </a:r>
            <a:r>
              <a:rPr lang="zh-CN" altLang="en-US" sz="2000" b="1" dirty="0" smtClean="0">
                <a:solidFill>
                  <a:schemeClr val="tx2"/>
                </a:solidFill>
                <a:latin typeface="Times New Roman" panose="02020603050405020304" pitchFamily="18" charset="0"/>
                <a:cs typeface="Times New Roman" panose="02020603050405020304" pitchFamily="18" charset="0"/>
              </a:rPr>
              <a:t>是一个</a:t>
            </a:r>
            <a:r>
              <a:rPr lang="en-US" altLang="zh-CN" sz="2000" b="1" dirty="0" smtClean="0">
                <a:solidFill>
                  <a:schemeClr val="tx2"/>
                </a:solidFill>
                <a:latin typeface="Times New Roman" panose="02020603050405020304" pitchFamily="18" charset="0"/>
                <a:cs typeface="Times New Roman" panose="02020603050405020304" pitchFamily="18" charset="0"/>
              </a:rPr>
              <a:t>n</a:t>
            </a:r>
            <a:r>
              <a:rPr lang="zh-CN" altLang="en-US" sz="2000" b="1" dirty="0" smtClean="0">
                <a:solidFill>
                  <a:schemeClr val="tx2"/>
                </a:solidFill>
                <a:latin typeface="Times New Roman" panose="02020603050405020304" pitchFamily="18" charset="0"/>
                <a:cs typeface="Times New Roman" panose="02020603050405020304" pitchFamily="18" charset="0"/>
              </a:rPr>
              <a:t>元谓词。</a:t>
            </a:r>
            <a:endParaRPr lang="zh-CN" altLang="en-US" sz="2000" dirty="0" smtClean="0">
              <a:solidFill>
                <a:schemeClr val="tx2"/>
              </a:solidFill>
              <a:latin typeface="Times New Roman" panose="02020603050405020304" pitchFamily="18" charset="0"/>
              <a:cs typeface="Times New Roman" panose="02020603050405020304" pitchFamily="18" charset="0"/>
            </a:endParaRPr>
          </a:p>
          <a:p>
            <a:pPr lvl="1">
              <a:spcAft>
                <a:spcPct val="20000"/>
              </a:spcAft>
              <a:buClr>
                <a:schemeClr val="hlink"/>
              </a:buClr>
              <a:buFont typeface="Wingdings" panose="05000000000000000000" pitchFamily="2" charset="2"/>
              <a:buChar char="ü"/>
            </a:pPr>
            <a:r>
              <a:rPr lang="zh-CN" altLang="en-US" sz="24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个体：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是命题的主语，表示独立存在的事物或某个抽象的概念</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lvl="2">
              <a:spcAft>
                <a:spcPct val="20000"/>
              </a:spcAft>
              <a:buClr>
                <a:srgbClr val="5B2ABC"/>
              </a:buClr>
              <a:buFont typeface="Wingdings" panose="05000000000000000000" pitchFamily="2" charset="2"/>
              <a:buChar char="p"/>
            </a:pPr>
            <a:r>
              <a:rPr lang="zh-CN" altLang="en-US" sz="2000" b="1" dirty="0" smtClean="0">
                <a:solidFill>
                  <a:schemeClr val="tx2"/>
                </a:solidFill>
                <a:latin typeface="Times New Roman" panose="02020603050405020304" pitchFamily="18" charset="0"/>
                <a:cs typeface="Times New Roman" panose="02020603050405020304" pitchFamily="18" charset="0"/>
              </a:rPr>
              <a:t> “</a:t>
            </a:r>
            <a:r>
              <a:rPr lang="en-US" altLang="zh-CN" sz="2000" b="1" i="1" dirty="0" smtClean="0">
                <a:solidFill>
                  <a:schemeClr val="tx2"/>
                </a:solidFill>
                <a:latin typeface="Times New Roman" panose="02020603050405020304" pitchFamily="18" charset="0"/>
                <a:cs typeface="Times New Roman" panose="02020603050405020304" pitchFamily="18" charset="0"/>
              </a:rPr>
              <a:t>x</a:t>
            </a:r>
            <a:r>
              <a:rPr lang="en-US" altLang="zh-CN" sz="2000" b="1" i="1" baseline="-25000" dirty="0" smtClean="0">
                <a:solidFill>
                  <a:schemeClr val="tx2"/>
                </a:solidFill>
                <a:latin typeface="Times New Roman" panose="02020603050405020304" pitchFamily="18" charset="0"/>
                <a:cs typeface="Times New Roman" panose="02020603050405020304" pitchFamily="18" charset="0"/>
              </a:rPr>
              <a:t>1</a:t>
            </a:r>
            <a:r>
              <a:rPr lang="en-US" altLang="zh-CN" sz="2000" b="1" i="1" dirty="0" smtClean="0">
                <a:solidFill>
                  <a:schemeClr val="tx2"/>
                </a:solidFill>
                <a:latin typeface="Times New Roman" panose="02020603050405020304" pitchFamily="18" charset="0"/>
                <a:cs typeface="Times New Roman" panose="02020603050405020304" pitchFamily="18" charset="0"/>
              </a:rPr>
              <a:t>,x</a:t>
            </a:r>
            <a:r>
              <a:rPr lang="en-US" altLang="zh-CN" sz="2000" b="1" i="1" baseline="-25000" dirty="0" smtClean="0">
                <a:solidFill>
                  <a:schemeClr val="tx2"/>
                </a:solidFill>
                <a:latin typeface="Times New Roman" panose="02020603050405020304" pitchFamily="18" charset="0"/>
                <a:cs typeface="Times New Roman" panose="02020603050405020304" pitchFamily="18" charset="0"/>
              </a:rPr>
              <a:t>2</a:t>
            </a:r>
            <a:r>
              <a:rPr lang="en-US" altLang="zh-CN" sz="2000" b="1" i="1" dirty="0" smtClean="0">
                <a:solidFill>
                  <a:schemeClr val="tx2"/>
                </a:solidFill>
                <a:latin typeface="Times New Roman" panose="02020603050405020304" pitchFamily="18" charset="0"/>
                <a:cs typeface="Times New Roman" panose="02020603050405020304" pitchFamily="18" charset="0"/>
              </a:rPr>
              <a:t>,…,</a:t>
            </a:r>
            <a:r>
              <a:rPr lang="en-US" altLang="zh-CN" sz="2000" b="1" i="1" dirty="0" err="1" smtClean="0">
                <a:solidFill>
                  <a:schemeClr val="tx2"/>
                </a:solidFill>
                <a:latin typeface="Times New Roman" panose="02020603050405020304" pitchFamily="18" charset="0"/>
                <a:cs typeface="Times New Roman" panose="02020603050405020304" pitchFamily="18" charset="0"/>
              </a:rPr>
              <a:t>x</a:t>
            </a:r>
            <a:r>
              <a:rPr lang="en-US" altLang="zh-CN" sz="2000" b="1" i="1" baseline="-25000" dirty="0" err="1" smtClean="0">
                <a:solidFill>
                  <a:schemeClr val="tx2"/>
                </a:solidFill>
                <a:latin typeface="Times New Roman" panose="02020603050405020304" pitchFamily="18" charset="0"/>
                <a:cs typeface="Times New Roman" panose="02020603050405020304" pitchFamily="18" charset="0"/>
              </a:rPr>
              <a:t>n</a:t>
            </a:r>
            <a:r>
              <a:rPr lang="en-US" altLang="zh-CN" sz="2000" b="1" dirty="0" smtClean="0">
                <a:solidFill>
                  <a:schemeClr val="tx2"/>
                </a:solidFill>
                <a:latin typeface="Times New Roman" panose="02020603050405020304" pitchFamily="18" charset="0"/>
                <a:cs typeface="Times New Roman" panose="02020603050405020304" pitchFamily="18" charset="0"/>
              </a:rPr>
              <a:t>”</a:t>
            </a:r>
            <a:r>
              <a:rPr lang="zh-CN" altLang="en-US" sz="2000" b="1" dirty="0" smtClean="0">
                <a:solidFill>
                  <a:schemeClr val="tx2"/>
                </a:solidFill>
                <a:latin typeface="Times New Roman" panose="02020603050405020304" pitchFamily="18" charset="0"/>
                <a:cs typeface="Times New Roman" panose="02020603050405020304" pitchFamily="18" charset="0"/>
              </a:rPr>
              <a:t>是个体，一般用小写字母表示</a:t>
            </a:r>
          </a:p>
          <a:p>
            <a:pPr lvl="2">
              <a:spcAft>
                <a:spcPct val="20000"/>
              </a:spcAft>
              <a:buClr>
                <a:srgbClr val="5B2ABC"/>
              </a:buClr>
              <a:buFont typeface="Wingdings" panose="05000000000000000000" pitchFamily="2" charset="2"/>
              <a:buChar char="p"/>
            </a:pPr>
            <a:r>
              <a:rPr lang="zh-CN" altLang="en-US" sz="2000" b="1" dirty="0" smtClean="0">
                <a:solidFill>
                  <a:schemeClr val="tx2"/>
                </a:solidFill>
                <a:latin typeface="Times New Roman" panose="02020603050405020304" pitchFamily="18" charset="0"/>
                <a:cs typeface="Times New Roman" panose="02020603050405020304" pitchFamily="18" charset="0"/>
              </a:rPr>
              <a:t>  个体可以是常量、变元或函数。其中，小写字母</a:t>
            </a:r>
            <a:r>
              <a:rPr lang="en-US" altLang="zh-CN" sz="2000" b="1" i="1" dirty="0" smtClean="0">
                <a:solidFill>
                  <a:schemeClr val="tx2"/>
                </a:solidFill>
                <a:latin typeface="Times New Roman" panose="02020603050405020304" pitchFamily="18" charset="0"/>
                <a:cs typeface="Times New Roman" panose="02020603050405020304" pitchFamily="18" charset="0"/>
              </a:rPr>
              <a:t>a, b, c</a:t>
            </a:r>
            <a:r>
              <a:rPr lang="zh-CN" altLang="en-US" sz="2000" b="1" dirty="0" smtClean="0">
                <a:solidFill>
                  <a:schemeClr val="tx2"/>
                </a:solidFill>
                <a:latin typeface="Times New Roman" panose="02020603050405020304" pitchFamily="18" charset="0"/>
                <a:cs typeface="Times New Roman" panose="02020603050405020304" pitchFamily="18" charset="0"/>
              </a:rPr>
              <a:t>表示个体常元符号；小写字母</a:t>
            </a:r>
            <a:r>
              <a:rPr lang="en-US" altLang="zh-CN" sz="2000" b="1" i="1" dirty="0" smtClean="0">
                <a:solidFill>
                  <a:schemeClr val="tx2"/>
                </a:solidFill>
                <a:latin typeface="Times New Roman" panose="02020603050405020304" pitchFamily="18" charset="0"/>
                <a:cs typeface="Times New Roman" panose="02020603050405020304" pitchFamily="18" charset="0"/>
              </a:rPr>
              <a:t>x</a:t>
            </a:r>
            <a:r>
              <a:rPr lang="zh-CN" altLang="en-US" sz="2000" b="1" i="1" dirty="0" smtClean="0">
                <a:solidFill>
                  <a:schemeClr val="tx2"/>
                </a:solidFill>
                <a:latin typeface="Times New Roman" panose="02020603050405020304" pitchFamily="18" charset="0"/>
                <a:cs typeface="Times New Roman" panose="02020603050405020304" pitchFamily="18" charset="0"/>
              </a:rPr>
              <a:t>，</a:t>
            </a:r>
            <a:r>
              <a:rPr lang="en-US" altLang="zh-CN" sz="2000" b="1" i="1" dirty="0" smtClean="0">
                <a:solidFill>
                  <a:schemeClr val="tx2"/>
                </a:solidFill>
                <a:latin typeface="Times New Roman" panose="02020603050405020304" pitchFamily="18" charset="0"/>
                <a:cs typeface="Times New Roman" panose="02020603050405020304" pitchFamily="18" charset="0"/>
              </a:rPr>
              <a:t>y</a:t>
            </a:r>
            <a:r>
              <a:rPr lang="zh-CN" altLang="en-US" sz="2000" b="1" i="1" dirty="0" smtClean="0">
                <a:solidFill>
                  <a:schemeClr val="tx2"/>
                </a:solidFill>
                <a:latin typeface="Times New Roman" panose="02020603050405020304" pitchFamily="18" charset="0"/>
                <a:cs typeface="Times New Roman" panose="02020603050405020304" pitchFamily="18" charset="0"/>
              </a:rPr>
              <a:t>，</a:t>
            </a:r>
            <a:r>
              <a:rPr lang="en-US" altLang="zh-CN" sz="2000" b="1" i="1" dirty="0" smtClean="0">
                <a:solidFill>
                  <a:schemeClr val="tx2"/>
                </a:solidFill>
                <a:latin typeface="Times New Roman" panose="02020603050405020304" pitchFamily="18" charset="0"/>
                <a:cs typeface="Times New Roman" panose="02020603050405020304" pitchFamily="18" charset="0"/>
              </a:rPr>
              <a:t>z</a:t>
            </a:r>
            <a:r>
              <a:rPr lang="zh-CN" altLang="en-US" sz="2000" b="1" dirty="0" smtClean="0">
                <a:solidFill>
                  <a:schemeClr val="tx2"/>
                </a:solidFill>
                <a:latin typeface="Times New Roman" panose="02020603050405020304" pitchFamily="18" charset="0"/>
                <a:cs typeface="Times New Roman" panose="02020603050405020304" pitchFamily="18" charset="0"/>
              </a:rPr>
              <a:t>表示个体变元符号；小写字母</a:t>
            </a:r>
            <a:r>
              <a:rPr lang="en-US" altLang="zh-CN" sz="2000" b="1" i="1" dirty="0" smtClean="0">
                <a:solidFill>
                  <a:schemeClr val="tx2"/>
                </a:solidFill>
                <a:latin typeface="Times New Roman" panose="02020603050405020304" pitchFamily="18" charset="0"/>
                <a:cs typeface="Times New Roman" panose="02020603050405020304" pitchFamily="18" charset="0"/>
              </a:rPr>
              <a:t>f</a:t>
            </a:r>
            <a:r>
              <a:rPr lang="zh-CN" altLang="en-US" sz="2000" b="1" i="1" dirty="0" smtClean="0">
                <a:solidFill>
                  <a:schemeClr val="tx2"/>
                </a:solidFill>
                <a:latin typeface="Times New Roman" panose="02020603050405020304" pitchFamily="18" charset="0"/>
                <a:cs typeface="Times New Roman" panose="02020603050405020304" pitchFamily="18" charset="0"/>
              </a:rPr>
              <a:t>，</a:t>
            </a:r>
            <a:r>
              <a:rPr lang="en-US" altLang="zh-CN" sz="2000" b="1" i="1" dirty="0" smtClean="0">
                <a:solidFill>
                  <a:schemeClr val="tx2"/>
                </a:solidFill>
                <a:latin typeface="Times New Roman" panose="02020603050405020304" pitchFamily="18" charset="0"/>
                <a:cs typeface="Times New Roman" panose="02020603050405020304" pitchFamily="18" charset="0"/>
              </a:rPr>
              <a:t>g</a:t>
            </a:r>
            <a:r>
              <a:rPr lang="zh-CN" altLang="en-US" sz="2000" b="1" i="1" dirty="0" smtClean="0">
                <a:solidFill>
                  <a:schemeClr val="tx2"/>
                </a:solidFill>
                <a:latin typeface="Times New Roman" panose="02020603050405020304" pitchFamily="18" charset="0"/>
                <a:cs typeface="Times New Roman" panose="02020603050405020304" pitchFamily="18" charset="0"/>
              </a:rPr>
              <a:t>，</a:t>
            </a:r>
            <a:r>
              <a:rPr lang="en-US" altLang="zh-CN" sz="2000" b="1" i="1" dirty="0" smtClean="0">
                <a:solidFill>
                  <a:schemeClr val="tx2"/>
                </a:solidFill>
                <a:latin typeface="Times New Roman" panose="02020603050405020304" pitchFamily="18" charset="0"/>
                <a:cs typeface="Times New Roman" panose="02020603050405020304" pitchFamily="18" charset="0"/>
              </a:rPr>
              <a:t>h</a:t>
            </a:r>
            <a:r>
              <a:rPr lang="zh-CN" altLang="en-US" sz="2000" b="1" dirty="0" smtClean="0">
                <a:solidFill>
                  <a:schemeClr val="tx2"/>
                </a:solidFill>
                <a:latin typeface="Times New Roman" panose="02020603050405020304" pitchFamily="18" charset="0"/>
                <a:cs typeface="Times New Roman" panose="02020603050405020304" pitchFamily="18" charset="0"/>
              </a:rPr>
              <a:t>表示函数</a:t>
            </a:r>
            <a:r>
              <a:rPr lang="en-US" altLang="zh-CN" sz="2000" b="1" dirty="0" smtClean="0">
                <a:solidFill>
                  <a:schemeClr val="tx2"/>
                </a:solidFill>
                <a:latin typeface="Times New Roman" panose="02020603050405020304" pitchFamily="18" charset="0"/>
                <a:cs typeface="Times New Roman" panose="02020603050405020304" pitchFamily="18" charset="0"/>
              </a:rPr>
              <a:t>;</a:t>
            </a:r>
            <a:endParaRPr lang="en-US" altLang="zh-CN" sz="2400" b="1" dirty="0">
              <a:solidFill>
                <a:srgbClr val="006600"/>
              </a:solidFill>
              <a:latin typeface="Times New Roman" panose="02020603050405020304" pitchFamily="18" charset="0"/>
              <a:cs typeface="Times New Roman" panose="02020603050405020304" pitchFamily="18" charset="0"/>
            </a:endParaRPr>
          </a:p>
        </p:txBody>
      </p:sp>
      <p:grpSp>
        <p:nvGrpSpPr>
          <p:cNvPr id="3" name="Group 4"/>
          <p:cNvGrpSpPr>
            <a:grpSpLocks/>
          </p:cNvGrpSpPr>
          <p:nvPr/>
        </p:nvGrpSpPr>
        <p:grpSpPr bwMode="auto">
          <a:xfrm>
            <a:off x="2411760" y="1210591"/>
            <a:ext cx="5040312" cy="466725"/>
            <a:chOff x="1655" y="1026"/>
            <a:chExt cx="2496" cy="294"/>
          </a:xfrm>
        </p:grpSpPr>
        <p:sp>
          <p:nvSpPr>
            <p:cNvPr id="4" name="Text Box 5"/>
            <p:cNvSpPr txBox="1">
              <a:spLocks noChangeArrowheads="1"/>
            </p:cNvSpPr>
            <p:nvPr/>
          </p:nvSpPr>
          <p:spPr bwMode="auto">
            <a:xfrm>
              <a:off x="1655" y="1026"/>
              <a:ext cx="635" cy="294"/>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0000"/>
                </a:spcBef>
              </a:pPr>
              <a:r>
                <a:rPr kumimoji="1" lang="zh-CN" altLang="en-US" sz="2400" b="1">
                  <a:solidFill>
                    <a:schemeClr val="tx2"/>
                  </a:solidFill>
                  <a:effectLst>
                    <a:outerShdw blurRad="38100" dist="38100" dir="2700000" algn="tl">
                      <a:srgbClr val="C0C0C0"/>
                    </a:outerShdw>
                  </a:effectLst>
                  <a:latin typeface="Times New Roman" panose="02020603050405020304" pitchFamily="18" charset="0"/>
                </a:rPr>
                <a:t>谓词</a:t>
              </a:r>
            </a:p>
          </p:txBody>
        </p:sp>
        <p:sp>
          <p:nvSpPr>
            <p:cNvPr id="5" name="Text Box 6"/>
            <p:cNvSpPr txBox="1">
              <a:spLocks noChangeArrowheads="1"/>
            </p:cNvSpPr>
            <p:nvPr/>
          </p:nvSpPr>
          <p:spPr bwMode="auto">
            <a:xfrm>
              <a:off x="2563" y="1026"/>
              <a:ext cx="635" cy="288"/>
            </a:xfrm>
            <a:prstGeom prst="rect">
              <a:avLst/>
            </a:prstGeom>
            <a:gradFill rotWithShape="0">
              <a:gsLst>
                <a:gs pos="0">
                  <a:srgbClr val="9999FF">
                    <a:gamma/>
                    <a:shade val="26275"/>
                    <a:invGamma/>
                  </a:srgbClr>
                </a:gs>
                <a:gs pos="100000">
                  <a:srgbClr val="9999FF"/>
                </a:gs>
              </a:gsLst>
              <a:lin ang="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0000"/>
                </a:spcBef>
              </a:pPr>
              <a:r>
                <a:rPr kumimoji="1" lang="zh-CN" altLang="en-US" sz="2400" b="1">
                  <a:solidFill>
                    <a:schemeClr val="tx2"/>
                  </a:solidFill>
                  <a:effectLst>
                    <a:outerShdw blurRad="38100" dist="38100" dir="2700000" algn="tl">
                      <a:srgbClr val="000000"/>
                    </a:outerShdw>
                  </a:effectLst>
                  <a:latin typeface="Times New Roman" panose="02020603050405020304" pitchFamily="18" charset="0"/>
                </a:rPr>
                <a:t>谓词名</a:t>
              </a:r>
            </a:p>
          </p:txBody>
        </p:sp>
        <p:sp>
          <p:nvSpPr>
            <p:cNvPr id="6" name="Text Box 7"/>
            <p:cNvSpPr txBox="1">
              <a:spLocks noChangeArrowheads="1"/>
            </p:cNvSpPr>
            <p:nvPr/>
          </p:nvSpPr>
          <p:spPr bwMode="auto">
            <a:xfrm>
              <a:off x="3470" y="1026"/>
              <a:ext cx="681" cy="288"/>
            </a:xfrm>
            <a:prstGeom prst="rect">
              <a:avLst/>
            </a:prstGeom>
            <a:gradFill rotWithShape="0">
              <a:gsLst>
                <a:gs pos="0">
                  <a:srgbClr val="CC9900">
                    <a:gamma/>
                    <a:shade val="46275"/>
                    <a:invGamma/>
                  </a:srgbClr>
                </a:gs>
                <a:gs pos="100000">
                  <a:srgbClr val="CC9900"/>
                </a:gs>
              </a:gsLst>
              <a:lin ang="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0000"/>
                </a:spcBef>
              </a:pPr>
              <a:r>
                <a:rPr kumimoji="1" lang="zh-CN" altLang="en-US" sz="2400" b="1">
                  <a:solidFill>
                    <a:schemeClr val="tx2"/>
                  </a:solidFill>
                  <a:effectLst>
                    <a:outerShdw blurRad="38100" dist="38100" dir="2700000" algn="tl">
                      <a:srgbClr val="000000"/>
                    </a:outerShdw>
                  </a:effectLst>
                  <a:latin typeface="Times New Roman" panose="02020603050405020304" pitchFamily="18" charset="0"/>
                </a:rPr>
                <a:t>个体</a:t>
              </a:r>
            </a:p>
          </p:txBody>
        </p:sp>
        <p:sp>
          <p:nvSpPr>
            <p:cNvPr id="7" name="Line 8"/>
            <p:cNvSpPr>
              <a:spLocks noChangeShapeType="1"/>
            </p:cNvSpPr>
            <p:nvPr/>
          </p:nvSpPr>
          <p:spPr bwMode="auto">
            <a:xfrm>
              <a:off x="2336" y="1071"/>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9"/>
            <p:cNvSpPr>
              <a:spLocks noChangeShapeType="1"/>
            </p:cNvSpPr>
            <p:nvPr/>
          </p:nvSpPr>
          <p:spPr bwMode="auto">
            <a:xfrm>
              <a:off x="2336" y="1162"/>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0"/>
            <p:cNvSpPr>
              <a:spLocks noChangeShapeType="1"/>
            </p:cNvSpPr>
            <p:nvPr/>
          </p:nvSpPr>
          <p:spPr bwMode="auto">
            <a:xfrm>
              <a:off x="3243" y="1117"/>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1"/>
            <p:cNvSpPr>
              <a:spLocks noChangeShapeType="1"/>
            </p:cNvSpPr>
            <p:nvPr/>
          </p:nvSpPr>
          <p:spPr bwMode="auto">
            <a:xfrm>
              <a:off x="3334" y="1026"/>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9357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fade">
                                      <p:cBhvr>
                                        <p:cTn id="7" dur="1000"/>
                                        <p:tgtEl>
                                          <p:spTgt spid="434179">
                                            <p:txEl>
                                              <p:pRg st="0" end="0"/>
                                            </p:txEl>
                                          </p:spTgt>
                                        </p:tgtEl>
                                      </p:cBhvr>
                                    </p:animEffect>
                                    <p:anim calcmode="lin" valueType="num">
                                      <p:cBhvr>
                                        <p:cTn id="8" dur="1000" fill="hold"/>
                                        <p:tgtEl>
                                          <p:spTgt spid="4341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41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4179">
                                            <p:txEl>
                                              <p:pRg st="1" end="1"/>
                                            </p:txEl>
                                          </p:spTgt>
                                        </p:tgtEl>
                                        <p:attrNameLst>
                                          <p:attrName>style.visibility</p:attrName>
                                        </p:attrNameLst>
                                      </p:cBhvr>
                                      <p:to>
                                        <p:strVal val="visible"/>
                                      </p:to>
                                    </p:set>
                                    <p:animEffect transition="in" filter="fade">
                                      <p:cBhvr>
                                        <p:cTn id="14" dur="1000"/>
                                        <p:tgtEl>
                                          <p:spTgt spid="434179">
                                            <p:txEl>
                                              <p:pRg st="1" end="1"/>
                                            </p:txEl>
                                          </p:spTgt>
                                        </p:tgtEl>
                                      </p:cBhvr>
                                    </p:animEffect>
                                    <p:anim calcmode="lin" valueType="num">
                                      <p:cBhvr>
                                        <p:cTn id="15" dur="1000" fill="hold"/>
                                        <p:tgtEl>
                                          <p:spTgt spid="4341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41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34179">
                                            <p:txEl>
                                              <p:pRg st="2" end="2"/>
                                            </p:txEl>
                                          </p:spTgt>
                                        </p:tgtEl>
                                        <p:attrNameLst>
                                          <p:attrName>style.visibility</p:attrName>
                                        </p:attrNameLst>
                                      </p:cBhvr>
                                      <p:to>
                                        <p:strVal val="visible"/>
                                      </p:to>
                                    </p:set>
                                    <p:animEffect transition="in" filter="fade">
                                      <p:cBhvr>
                                        <p:cTn id="25" dur="1000"/>
                                        <p:tgtEl>
                                          <p:spTgt spid="434179">
                                            <p:txEl>
                                              <p:pRg st="2" end="2"/>
                                            </p:txEl>
                                          </p:spTgt>
                                        </p:tgtEl>
                                      </p:cBhvr>
                                    </p:animEffect>
                                    <p:anim calcmode="lin" valueType="num">
                                      <p:cBhvr>
                                        <p:cTn id="26" dur="1000" fill="hold"/>
                                        <p:tgtEl>
                                          <p:spTgt spid="43417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341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34179">
                                            <p:txEl>
                                              <p:pRg st="3" end="3"/>
                                            </p:txEl>
                                          </p:spTgt>
                                        </p:tgtEl>
                                        <p:attrNameLst>
                                          <p:attrName>style.visibility</p:attrName>
                                        </p:attrNameLst>
                                      </p:cBhvr>
                                      <p:to>
                                        <p:strVal val="visible"/>
                                      </p:to>
                                    </p:set>
                                    <p:animEffect transition="in" filter="fade">
                                      <p:cBhvr>
                                        <p:cTn id="32" dur="1000"/>
                                        <p:tgtEl>
                                          <p:spTgt spid="434179">
                                            <p:txEl>
                                              <p:pRg st="3" end="3"/>
                                            </p:txEl>
                                          </p:spTgt>
                                        </p:tgtEl>
                                      </p:cBhvr>
                                    </p:animEffect>
                                    <p:anim calcmode="lin" valueType="num">
                                      <p:cBhvr>
                                        <p:cTn id="33" dur="1000" fill="hold"/>
                                        <p:tgtEl>
                                          <p:spTgt spid="434179">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4341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34179">
                                            <p:txEl>
                                              <p:pRg st="4" end="4"/>
                                            </p:txEl>
                                          </p:spTgt>
                                        </p:tgtEl>
                                        <p:attrNameLst>
                                          <p:attrName>style.visibility</p:attrName>
                                        </p:attrNameLst>
                                      </p:cBhvr>
                                      <p:to>
                                        <p:strVal val="visible"/>
                                      </p:to>
                                    </p:set>
                                    <p:animEffect transition="in" filter="fade">
                                      <p:cBhvr>
                                        <p:cTn id="39" dur="1000"/>
                                        <p:tgtEl>
                                          <p:spTgt spid="434179">
                                            <p:txEl>
                                              <p:pRg st="4" end="4"/>
                                            </p:txEl>
                                          </p:spTgt>
                                        </p:tgtEl>
                                      </p:cBhvr>
                                    </p:animEffect>
                                    <p:anim calcmode="lin" valueType="num">
                                      <p:cBhvr>
                                        <p:cTn id="40" dur="1000" fill="hold"/>
                                        <p:tgtEl>
                                          <p:spTgt spid="434179">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4341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34179">
                                            <p:txEl>
                                              <p:pRg st="5" end="5"/>
                                            </p:txEl>
                                          </p:spTgt>
                                        </p:tgtEl>
                                        <p:attrNameLst>
                                          <p:attrName>style.visibility</p:attrName>
                                        </p:attrNameLst>
                                      </p:cBhvr>
                                      <p:to>
                                        <p:strVal val="visible"/>
                                      </p:to>
                                    </p:set>
                                    <p:animEffect transition="in" filter="fade">
                                      <p:cBhvr>
                                        <p:cTn id="46" dur="1000"/>
                                        <p:tgtEl>
                                          <p:spTgt spid="434179">
                                            <p:txEl>
                                              <p:pRg st="5" end="5"/>
                                            </p:txEl>
                                          </p:spTgt>
                                        </p:tgtEl>
                                      </p:cBhvr>
                                    </p:animEffect>
                                    <p:anim calcmode="lin" valueType="num">
                                      <p:cBhvr>
                                        <p:cTn id="47" dur="1000" fill="hold"/>
                                        <p:tgtEl>
                                          <p:spTgt spid="434179">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4341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34179">
                                            <p:txEl>
                                              <p:pRg st="6" end="6"/>
                                            </p:txEl>
                                          </p:spTgt>
                                        </p:tgtEl>
                                        <p:attrNameLst>
                                          <p:attrName>style.visibility</p:attrName>
                                        </p:attrNameLst>
                                      </p:cBhvr>
                                      <p:to>
                                        <p:strVal val="visible"/>
                                      </p:to>
                                    </p:set>
                                    <p:animEffect transition="in" filter="fade">
                                      <p:cBhvr>
                                        <p:cTn id="53" dur="1000"/>
                                        <p:tgtEl>
                                          <p:spTgt spid="434179">
                                            <p:txEl>
                                              <p:pRg st="6" end="6"/>
                                            </p:txEl>
                                          </p:spTgt>
                                        </p:tgtEl>
                                      </p:cBhvr>
                                    </p:animEffect>
                                    <p:anim calcmode="lin" valueType="num">
                                      <p:cBhvr>
                                        <p:cTn id="54" dur="1000" fill="hold"/>
                                        <p:tgtEl>
                                          <p:spTgt spid="434179">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43417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434179">
                                            <p:txEl>
                                              <p:pRg st="7" end="7"/>
                                            </p:txEl>
                                          </p:spTgt>
                                        </p:tgtEl>
                                        <p:attrNameLst>
                                          <p:attrName>style.visibility</p:attrName>
                                        </p:attrNameLst>
                                      </p:cBhvr>
                                      <p:to>
                                        <p:strVal val="visible"/>
                                      </p:to>
                                    </p:set>
                                    <p:animEffect transition="in" filter="fade">
                                      <p:cBhvr>
                                        <p:cTn id="60" dur="1000"/>
                                        <p:tgtEl>
                                          <p:spTgt spid="434179">
                                            <p:txEl>
                                              <p:pRg st="7" end="7"/>
                                            </p:txEl>
                                          </p:spTgt>
                                        </p:tgtEl>
                                      </p:cBhvr>
                                    </p:animEffect>
                                    <p:anim calcmode="lin" valueType="num">
                                      <p:cBhvr>
                                        <p:cTn id="61" dur="1000" fill="hold"/>
                                        <p:tgtEl>
                                          <p:spTgt spid="434179">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43417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type="body" idx="4294967295"/>
          </p:nvPr>
        </p:nvSpPr>
        <p:spPr>
          <a:xfrm>
            <a:off x="251520" y="1340768"/>
            <a:ext cx="8496944" cy="2520280"/>
          </a:xfrm>
        </p:spPr>
        <p:txBody>
          <a:bodyPr>
            <a:normAutofit/>
          </a:bodyPr>
          <a:lstStyle/>
          <a:p>
            <a:pPr lvl="1">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ea typeface="宋体" panose="02010600030101010101" pitchFamily="2" charset="-122"/>
              </a:rPr>
              <a:t>对于</a:t>
            </a:r>
            <a:r>
              <a:rPr lang="zh-CN" altLang="en-US" sz="2400" b="1" dirty="0">
                <a:latin typeface="Times New Roman" panose="02020603050405020304" pitchFamily="18" charset="0"/>
                <a:ea typeface="宋体" panose="02010600030101010101" pitchFamily="2" charset="-122"/>
              </a:rPr>
              <a:t>命题“张三是学生” ，用谓词可以表示为：</a:t>
            </a:r>
            <a:r>
              <a:rPr lang="en-US" altLang="zh-CN" sz="2400" b="1" dirty="0">
                <a:latin typeface="Times New Roman" panose="02020603050405020304" pitchFamily="18" charset="0"/>
                <a:ea typeface="宋体" panose="02010600030101010101" pitchFamily="2" charset="-122"/>
              </a:rPr>
              <a:t>Student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张三”）。其中， </a:t>
            </a:r>
            <a:r>
              <a:rPr lang="en-US" altLang="zh-CN" sz="2400" b="1" dirty="0">
                <a:latin typeface="Times New Roman" panose="02020603050405020304" pitchFamily="18" charset="0"/>
                <a:ea typeface="宋体" panose="02010600030101010101" pitchFamily="2" charset="-122"/>
              </a:rPr>
              <a:t>Student</a:t>
            </a:r>
            <a:r>
              <a:rPr lang="zh-CN" altLang="en-US" sz="2400" b="1" dirty="0">
                <a:latin typeface="Times New Roman" panose="02020603050405020304" pitchFamily="18" charset="0"/>
                <a:ea typeface="宋体" panose="02010600030101010101" pitchFamily="2" charset="-122"/>
              </a:rPr>
              <a:t>是谓词名， “张三”是个体， </a:t>
            </a:r>
            <a:r>
              <a:rPr lang="en-US" altLang="zh-CN" sz="2400" b="1" dirty="0">
                <a:latin typeface="Times New Roman" panose="02020603050405020304" pitchFamily="18" charset="0"/>
                <a:ea typeface="宋体" panose="02010600030101010101" pitchFamily="2" charset="-122"/>
              </a:rPr>
              <a:t>Student</a:t>
            </a:r>
            <a:r>
              <a:rPr lang="zh-CN" altLang="en-US" sz="2400" b="1" dirty="0">
                <a:latin typeface="Times New Roman" panose="02020603050405020304" pitchFamily="18" charset="0"/>
                <a:ea typeface="宋体" panose="02010600030101010101" pitchFamily="2" charset="-122"/>
              </a:rPr>
              <a:t>刻画了“张三”是个学生这一特征。</a:t>
            </a:r>
            <a:endParaRPr lang="en-US" altLang="zh-CN" sz="2400" b="1" dirty="0">
              <a:latin typeface="Times New Roman" panose="02020603050405020304" pitchFamily="18" charset="0"/>
              <a:ea typeface="宋体" panose="02010600030101010101" pitchFamily="2" charset="-122"/>
            </a:endParaRPr>
          </a:p>
          <a:p>
            <a:pPr lvl="1">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ea typeface="宋体" panose="02010600030101010101" pitchFamily="2" charset="-122"/>
              </a:rPr>
              <a:t>又如，</a:t>
            </a:r>
            <a:r>
              <a:rPr lang="en-US" altLang="zh-CN" sz="2400" b="1" dirty="0" smtClean="0">
                <a:latin typeface="Times New Roman" panose="02020603050405020304" pitchFamily="18" charset="0"/>
                <a:ea typeface="宋体" panose="02010600030101010101" pitchFamily="2" charset="-122"/>
              </a:rPr>
              <a:t>Greater(5,3)</a:t>
            </a:r>
            <a:r>
              <a:rPr lang="zh-CN" altLang="en-US" sz="2400" b="1" dirty="0" smtClean="0">
                <a:latin typeface="Times New Roman" panose="02020603050405020304" pitchFamily="18" charset="0"/>
                <a:ea typeface="宋体" panose="02010600030101010101" pitchFamily="2" charset="-122"/>
              </a:rPr>
              <a:t>，</a:t>
            </a:r>
            <a:r>
              <a:rPr lang="en-US" altLang="zh-CN" sz="2400" b="1" dirty="0" smtClean="0">
                <a:latin typeface="Times New Roman" panose="02020603050405020304" pitchFamily="18" charset="0"/>
                <a:ea typeface="宋体" panose="02010600030101010101" pitchFamily="2" charset="-122"/>
              </a:rPr>
              <a:t>Greater</a:t>
            </a:r>
            <a:r>
              <a:rPr lang="zh-CN" altLang="en-US" sz="2400" b="1" dirty="0" smtClean="0">
                <a:latin typeface="Times New Roman" panose="02020603050405020304" pitchFamily="18" charset="0"/>
              </a:rPr>
              <a:t>是</a:t>
            </a:r>
            <a:r>
              <a:rPr lang="zh-CN" altLang="en-US" sz="2400" b="1" dirty="0">
                <a:latin typeface="Times New Roman" panose="02020603050405020304" pitchFamily="18" charset="0"/>
              </a:rPr>
              <a:t>谓词名， </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5</a:t>
            </a:r>
            <a:r>
              <a:rPr lang="zh-CN" altLang="en-US" sz="2400" b="1" dirty="0" smtClean="0">
                <a:latin typeface="Times New Roman" panose="02020603050405020304" pitchFamily="18" charset="0"/>
              </a:rPr>
              <a:t>和</a:t>
            </a:r>
            <a:r>
              <a:rPr lang="en-US" altLang="zh-CN" sz="2400" b="1" dirty="0" smtClean="0">
                <a:latin typeface="Times New Roman" panose="02020603050405020304" pitchFamily="18" charset="0"/>
              </a:rPr>
              <a:t>3</a:t>
            </a:r>
            <a:r>
              <a:rPr lang="zh-CN" altLang="en-US" sz="2400" b="1" dirty="0" smtClean="0">
                <a:latin typeface="Times New Roman" panose="02020603050405020304" pitchFamily="18" charset="0"/>
              </a:rPr>
              <a:t>”</a:t>
            </a:r>
            <a:r>
              <a:rPr lang="zh-CN" altLang="en-US" sz="2400" b="1" dirty="0">
                <a:latin typeface="Times New Roman" panose="02020603050405020304" pitchFamily="18" charset="0"/>
              </a:rPr>
              <a:t>是个体， </a:t>
            </a:r>
            <a:r>
              <a:rPr lang="en-US" altLang="zh-CN" sz="2400" b="1" dirty="0" smtClean="0">
                <a:latin typeface="Times New Roman" panose="02020603050405020304" pitchFamily="18" charset="0"/>
              </a:rPr>
              <a:t>Greater</a:t>
            </a:r>
            <a:r>
              <a:rPr lang="zh-CN" altLang="en-US" sz="2400" b="1" dirty="0" smtClean="0">
                <a:latin typeface="Times New Roman" panose="02020603050405020304" pitchFamily="18" charset="0"/>
              </a:rPr>
              <a:t>表示</a:t>
            </a:r>
            <a:r>
              <a:rPr lang="en-US" altLang="zh-CN" sz="2400" b="1" dirty="0" smtClean="0">
                <a:latin typeface="Times New Roman" panose="02020603050405020304" pitchFamily="18" charset="0"/>
              </a:rPr>
              <a:t>5</a:t>
            </a:r>
            <a:r>
              <a:rPr lang="zh-CN" altLang="en-US" sz="2400" b="1" dirty="0" smtClean="0">
                <a:latin typeface="Times New Roman" panose="02020603050405020304" pitchFamily="18" charset="0"/>
              </a:rPr>
              <a:t>大于</a:t>
            </a:r>
            <a:r>
              <a:rPr lang="en-US" altLang="zh-CN" sz="2400" b="1" dirty="0" smtClean="0">
                <a:latin typeface="Times New Roman" panose="02020603050405020304" pitchFamily="18" charset="0"/>
              </a:rPr>
              <a:t>3</a:t>
            </a:r>
            <a:r>
              <a:rPr lang="zh-CN" altLang="en-US" sz="2400" b="1" dirty="0" smtClean="0">
                <a:latin typeface="Times New Roman" panose="02020603050405020304" pitchFamily="18" charset="0"/>
              </a:rPr>
              <a:t>，描述了这两者之间的关系。</a:t>
            </a:r>
            <a:endParaRPr lang="en-US" altLang="zh-CN" sz="2400" b="1" dirty="0">
              <a:latin typeface="Times New Roman" panose="02020603050405020304" pitchFamily="18" charset="0"/>
            </a:endParaRPr>
          </a:p>
        </p:txBody>
      </p:sp>
      <p:sp>
        <p:nvSpPr>
          <p:cNvPr id="3" name="Rectangle 3"/>
          <p:cNvSpPr txBox="1">
            <a:spLocks noChangeArrowheads="1"/>
          </p:cNvSpPr>
          <p:nvPr/>
        </p:nvSpPr>
        <p:spPr>
          <a:xfrm>
            <a:off x="812230" y="4581128"/>
            <a:ext cx="3687762" cy="1303337"/>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r>
              <a:rPr lang="en-US" altLang="zh-CN" sz="2400" b="1" dirty="0">
                <a:latin typeface="Times New Roman" panose="02020603050405020304" pitchFamily="18" charset="0"/>
              </a:rPr>
              <a:t>Student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张三”</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endParaRPr lang="en-US" altLang="zh-CN" sz="2400" b="1" dirty="0">
              <a:latin typeface="Times New Roman" panose="02020603050405020304" pitchFamily="18" charset="0"/>
            </a:endParaRPr>
          </a:p>
          <a:p>
            <a:r>
              <a:rPr lang="en-US" altLang="zh-CN" sz="2400" b="1" dirty="0" smtClean="0">
                <a:latin typeface="Times New Roman" panose="02020603050405020304" pitchFamily="18" charset="0"/>
              </a:rPr>
              <a:t>Greater(5,3</a:t>
            </a:r>
            <a:r>
              <a:rPr lang="en-US" altLang="zh-CN" sz="2400" b="1" dirty="0">
                <a:latin typeface="Times New Roman" panose="02020603050405020304" pitchFamily="18" charset="0"/>
              </a:rPr>
              <a:t>)</a:t>
            </a:r>
            <a:endParaRPr lang="en-US" altLang="zh-CN" dirty="0"/>
          </a:p>
        </p:txBody>
      </p:sp>
      <p:sp>
        <p:nvSpPr>
          <p:cNvPr id="4" name="AutoShape 16"/>
          <p:cNvSpPr>
            <a:spLocks noChangeArrowheads="1"/>
          </p:cNvSpPr>
          <p:nvPr/>
        </p:nvSpPr>
        <p:spPr bwMode="auto">
          <a:xfrm>
            <a:off x="4067944" y="3768775"/>
            <a:ext cx="4176712" cy="503237"/>
          </a:xfrm>
          <a:prstGeom prst="wedgeRoundRectCallout">
            <a:avLst>
              <a:gd name="adj1" fmla="val -66261"/>
              <a:gd name="adj2" fmla="val 139625"/>
              <a:gd name="adj3" fmla="val 16667"/>
            </a:avLst>
          </a:prstGeom>
          <a:gradFill rotWithShape="1">
            <a:gsLst>
              <a:gs pos="0">
                <a:srgbClr val="FF9933">
                  <a:gamma/>
                  <a:shade val="46275"/>
                  <a:invGamma/>
                </a:srgbClr>
              </a:gs>
              <a:gs pos="50000">
                <a:srgbClr val="FF9933">
                  <a:alpha val="80000"/>
                </a:srgbClr>
              </a:gs>
              <a:gs pos="100000">
                <a:srgbClr val="FF9933">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bg2"/>
              </a:buClr>
              <a:buSzPct val="75000"/>
              <a:buFont typeface="Wingdings" panose="05000000000000000000" pitchFamily="2" charset="2"/>
              <a:buNone/>
            </a:pPr>
            <a:r>
              <a:rPr lang="zh-CN" altLang="en-US" sz="2400" b="1" dirty="0">
                <a:solidFill>
                  <a:srgbClr val="99FF66"/>
                </a:solidFill>
              </a:rPr>
              <a:t>刻画</a:t>
            </a:r>
            <a:r>
              <a:rPr lang="zh-CN" altLang="en-US" sz="2400" b="1" dirty="0" smtClean="0">
                <a:solidFill>
                  <a:srgbClr val="99FF66"/>
                </a:solidFill>
              </a:rPr>
              <a:t>了张三的</a:t>
            </a:r>
            <a:r>
              <a:rPr lang="zh-CN" altLang="en-US" sz="2400" b="1" dirty="0">
                <a:solidFill>
                  <a:srgbClr val="99FF66"/>
                </a:solidFill>
              </a:rPr>
              <a:t>身份特征</a:t>
            </a:r>
          </a:p>
        </p:txBody>
      </p:sp>
      <p:sp>
        <p:nvSpPr>
          <p:cNvPr id="5" name="AutoShape 17"/>
          <p:cNvSpPr>
            <a:spLocks noChangeArrowheads="1"/>
          </p:cNvSpPr>
          <p:nvPr/>
        </p:nvSpPr>
        <p:spPr bwMode="auto">
          <a:xfrm>
            <a:off x="4067944" y="5344368"/>
            <a:ext cx="4176712" cy="792162"/>
          </a:xfrm>
          <a:prstGeom prst="wedgeRoundRectCallout">
            <a:avLst>
              <a:gd name="adj1" fmla="val -75366"/>
              <a:gd name="adj2" fmla="val -62127"/>
              <a:gd name="adj3" fmla="val 16667"/>
            </a:avLst>
          </a:prstGeom>
          <a:gradFill rotWithShape="1">
            <a:gsLst>
              <a:gs pos="0">
                <a:srgbClr val="FF9933">
                  <a:gamma/>
                  <a:shade val="46275"/>
                  <a:invGamma/>
                </a:srgbClr>
              </a:gs>
              <a:gs pos="50000">
                <a:srgbClr val="FF9933">
                  <a:alpha val="80000"/>
                </a:srgbClr>
              </a:gs>
              <a:gs pos="100000">
                <a:srgbClr val="FF9933">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bg2"/>
              </a:buClr>
              <a:buSzPct val="75000"/>
              <a:buFont typeface="Wingdings" panose="05000000000000000000" pitchFamily="2" charset="2"/>
              <a:buNone/>
            </a:pPr>
            <a:r>
              <a:rPr lang="zh-CN" altLang="en-US" sz="2400" b="1" dirty="0" smtClean="0">
                <a:solidFill>
                  <a:srgbClr val="99FF66"/>
                </a:solidFill>
              </a:rPr>
              <a:t>刻画了两</a:t>
            </a:r>
            <a:r>
              <a:rPr lang="zh-CN" altLang="en-US" sz="2400" b="1" dirty="0">
                <a:solidFill>
                  <a:srgbClr val="99FF66"/>
                </a:solidFill>
              </a:rPr>
              <a:t>个个体</a:t>
            </a:r>
            <a:r>
              <a:rPr lang="en-US" altLang="zh-CN" sz="2400" b="1" dirty="0">
                <a:solidFill>
                  <a:srgbClr val="99FF66"/>
                </a:solidFill>
              </a:rPr>
              <a:t>5</a:t>
            </a:r>
            <a:r>
              <a:rPr lang="zh-CN" altLang="en-US" sz="2400" b="1" dirty="0">
                <a:solidFill>
                  <a:srgbClr val="99FF66"/>
                </a:solidFill>
              </a:rPr>
              <a:t>和</a:t>
            </a:r>
            <a:r>
              <a:rPr lang="en-US" altLang="zh-CN" sz="2400" b="1" dirty="0">
                <a:solidFill>
                  <a:srgbClr val="99FF66"/>
                </a:solidFill>
              </a:rPr>
              <a:t>3</a:t>
            </a:r>
            <a:r>
              <a:rPr lang="zh-CN" altLang="en-US" sz="2400" b="1" dirty="0">
                <a:solidFill>
                  <a:srgbClr val="99FF66"/>
                </a:solidFill>
              </a:rPr>
              <a:t>之间的”大于”关系</a:t>
            </a:r>
          </a:p>
        </p:txBody>
      </p:sp>
    </p:spTree>
    <p:extLst>
      <p:ext uri="{BB962C8B-B14F-4D97-AF65-F5344CB8AC3E}">
        <p14:creationId xmlns:p14="http://schemas.microsoft.com/office/powerpoint/2010/main" val="184222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5203">
                                            <p:txEl>
                                              <p:pRg st="0" end="0"/>
                                            </p:txEl>
                                          </p:spTgt>
                                        </p:tgtEl>
                                        <p:attrNameLst>
                                          <p:attrName>style.visibility</p:attrName>
                                        </p:attrNameLst>
                                      </p:cBhvr>
                                      <p:to>
                                        <p:strVal val="visible"/>
                                      </p:to>
                                    </p:set>
                                    <p:anim calcmode="lin" valueType="num">
                                      <p:cBhvr additive="base">
                                        <p:cTn id="13" dur="500" fill="hold"/>
                                        <p:tgtEl>
                                          <p:spTgt spid="43520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5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5203">
                                            <p:txEl>
                                              <p:pRg st="1" end="1"/>
                                            </p:txEl>
                                          </p:spTgt>
                                        </p:tgtEl>
                                        <p:attrNameLst>
                                          <p:attrName>style.visibility</p:attrName>
                                        </p:attrNameLst>
                                      </p:cBhvr>
                                      <p:to>
                                        <p:strVal val="visible"/>
                                      </p:to>
                                    </p:set>
                                    <p:anim calcmode="lin" valueType="num">
                                      <p:cBhvr additive="base">
                                        <p:cTn id="31" dur="500" fill="hold"/>
                                        <p:tgtEl>
                                          <p:spTgt spid="43520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52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uiExpand="1" build="p"/>
      <p:bldP spid="3" grpId="0" uiExpand="1" build="p"/>
      <p:bldP spid="4" grpId="0" animBg="1"/>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4287" y="764704"/>
            <a:ext cx="8740201" cy="5579989"/>
          </a:xfrm>
          <a:prstGeom prst="rect">
            <a:avLst/>
          </a:prstGeom>
        </p:spPr>
        <p:txBody>
          <a:bodyPr wrap="square">
            <a:spAutoFit/>
          </a:bodyPr>
          <a:lstStyle/>
          <a:p>
            <a:pPr marL="0" lvl="1">
              <a:spcBef>
                <a:spcPts val="600"/>
              </a:spcBef>
              <a:spcAft>
                <a:spcPct val="20000"/>
              </a:spcAft>
              <a:buClr>
                <a:schemeClr val="hlink"/>
              </a:buClr>
            </a:pPr>
            <a:r>
              <a:rPr lang="zh-CN" altLang="en-US" sz="2400" b="1" dirty="0" smtClean="0">
                <a:solidFill>
                  <a:schemeClr val="tx2"/>
                </a:solidFill>
                <a:latin typeface="Times New Roman" panose="02020603050405020304" pitchFamily="18" charset="0"/>
                <a:ea typeface="幼圆" panose="02010509060101010101" pitchFamily="49" charset="-122"/>
                <a:cs typeface="Times New Roman" panose="02020603050405020304" pitchFamily="18" charset="0"/>
              </a:rPr>
              <a:t>谓词说明</a:t>
            </a:r>
            <a:endParaRPr lang="zh-CN" altLang="en-US" sz="24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endParaRPr>
          </a:p>
          <a:p>
            <a:pPr marL="0" lvl="1" indent="0">
              <a:spcBef>
                <a:spcPts val="600"/>
              </a:spcBef>
              <a:spcAft>
                <a:spcPct val="20000"/>
              </a:spcAft>
              <a:buClr>
                <a:schemeClr val="hlink"/>
              </a:buClr>
              <a:buNone/>
            </a:pPr>
            <a:r>
              <a:rPr lang="en-US" altLang="zh-CN" sz="2400" b="1" dirty="0" smtClean="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、在谓词中，个体可以是常量，也可以是变元，还可以是一个函数。例如，</a:t>
            </a:r>
            <a:r>
              <a:rPr lang="en-US" altLang="zh-CN" sz="2400" b="1" dirty="0">
                <a:latin typeface="Times New Roman" panose="02020603050405020304" pitchFamily="18" charset="0"/>
                <a:cs typeface="Times New Roman" panose="02020603050405020304" pitchFamily="18" charset="0"/>
              </a:rPr>
              <a:t>more</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,10</a:t>
            </a:r>
            <a:r>
              <a:rPr lang="zh-CN" altLang="en-US" sz="2400" b="1" dirty="0">
                <a:latin typeface="Times New Roman" panose="02020603050405020304" pitchFamily="18" charset="0"/>
                <a:cs typeface="Times New Roman" panose="02020603050405020304" pitchFamily="18" charset="0"/>
              </a:rPr>
              <a:t>），表示命题“</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&gt;10”</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其中</a:t>
            </a:r>
            <a:r>
              <a:rPr lang="en-US" altLang="zh-CN" sz="2400" b="1" dirty="0" smtClean="0">
                <a:latin typeface="Times New Roman" panose="02020603050405020304" pitchFamily="18" charset="0"/>
                <a:cs typeface="Times New Roman" panose="02020603050405020304" pitchFamily="18" charset="0"/>
              </a:rPr>
              <a:t>10</a:t>
            </a:r>
            <a:r>
              <a:rPr lang="zh-CN" altLang="en-US" sz="2400" b="1" dirty="0" smtClean="0">
                <a:latin typeface="Times New Roman" panose="02020603050405020304" pitchFamily="18" charset="0"/>
                <a:cs typeface="Times New Roman" panose="02020603050405020304" pitchFamily="18" charset="0"/>
              </a:rPr>
              <a:t>是</a:t>
            </a:r>
            <a:r>
              <a:rPr lang="zh-CN" altLang="en-US" sz="2400" b="1" dirty="0">
                <a:latin typeface="Times New Roman" panose="02020603050405020304" pitchFamily="18" charset="0"/>
                <a:cs typeface="Times New Roman" panose="02020603050405020304" pitchFamily="18" charset="0"/>
              </a:rPr>
              <a:t>个常量，</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是变元。</a:t>
            </a:r>
            <a:endParaRPr lang="en-US" altLang="zh-CN" sz="2400" b="1" dirty="0">
              <a:latin typeface="Times New Roman" panose="02020603050405020304" pitchFamily="18" charset="0"/>
              <a:cs typeface="Times New Roman" panose="02020603050405020304" pitchFamily="18" charset="0"/>
            </a:endParaRPr>
          </a:p>
          <a:p>
            <a:pPr marL="0" lvl="1">
              <a:spcBef>
                <a:spcPts val="600"/>
              </a:spcBef>
              <a:spcAft>
                <a:spcPct val="20000"/>
              </a:spcAft>
              <a:buClr>
                <a:schemeClr val="hlink"/>
              </a:buClr>
              <a:buFont typeface="Wingdings" panose="05000000000000000000" pitchFamily="2" charset="2"/>
              <a:buChar char="ü"/>
            </a:pPr>
            <a:r>
              <a:rPr lang="zh-CN" altLang="en-US" sz="2400" b="1" dirty="0">
                <a:latin typeface="Times New Roman" panose="02020603050405020304" pitchFamily="18" charset="0"/>
                <a:cs typeface="Times New Roman" panose="02020603050405020304" pitchFamily="18" charset="0"/>
              </a:rPr>
              <a:t>又如，</a:t>
            </a:r>
            <a:r>
              <a:rPr lang="en-US" altLang="zh-CN" sz="2400" b="1" dirty="0">
                <a:latin typeface="Times New Roman" panose="02020603050405020304" pitchFamily="18" charset="0"/>
                <a:cs typeface="Times New Roman" panose="02020603050405020304" pitchFamily="18" charset="0"/>
              </a:rPr>
              <a:t>Teacher</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father</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Zhang</a:t>
            </a:r>
            <a:r>
              <a:rPr lang="zh-CN" altLang="en-US" sz="2400" b="1" dirty="0">
                <a:latin typeface="Times New Roman" panose="02020603050405020304" pitchFamily="18" charset="0"/>
                <a:cs typeface="Times New Roman" panose="02020603050405020304" pitchFamily="18" charset="0"/>
              </a:rPr>
              <a:t>）），表示命题“小张的父亲是老师”，其中 </a:t>
            </a:r>
            <a:r>
              <a:rPr lang="en-US" altLang="zh-CN" sz="2400" b="1" dirty="0">
                <a:latin typeface="Times New Roman" panose="02020603050405020304" pitchFamily="18" charset="0"/>
                <a:cs typeface="Times New Roman" panose="02020603050405020304" pitchFamily="18" charset="0"/>
              </a:rPr>
              <a:t>father</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Zhang</a:t>
            </a:r>
            <a:r>
              <a:rPr lang="zh-CN" altLang="en-US" sz="2400" b="1" dirty="0">
                <a:latin typeface="Times New Roman" panose="02020603050405020304" pitchFamily="18" charset="0"/>
                <a:cs typeface="Times New Roman" panose="02020603050405020304" pitchFamily="18" charset="0"/>
              </a:rPr>
              <a:t>）是一个函数。</a:t>
            </a:r>
          </a:p>
          <a:p>
            <a:pPr marL="0" lvl="1">
              <a:spcBef>
                <a:spcPts val="600"/>
              </a:spcBef>
              <a:spcAft>
                <a:spcPct val="20000"/>
              </a:spcAft>
              <a:buClr>
                <a:schemeClr val="hlink"/>
              </a:buClr>
            </a:pPr>
            <a:r>
              <a:rPr lang="en-US" altLang="zh-CN" sz="2400" b="1" dirty="0" smtClean="0">
                <a:solidFill>
                  <a:srgbClr val="006600"/>
                </a:solidFill>
                <a:latin typeface="Times New Roman" panose="02020603050405020304" pitchFamily="18" charset="0"/>
                <a:cs typeface="Times New Roman" panose="02020603050405020304" pitchFamily="18" charset="0"/>
              </a:rPr>
              <a:t>2</a:t>
            </a:r>
            <a:r>
              <a:rPr lang="zh-CN" altLang="en-US" sz="2400" b="1" dirty="0" smtClean="0">
                <a:solidFill>
                  <a:srgbClr val="006600"/>
                </a:solidFill>
                <a:latin typeface="Times New Roman" panose="02020603050405020304" pitchFamily="18" charset="0"/>
                <a:cs typeface="Times New Roman" panose="02020603050405020304" pitchFamily="18" charset="0"/>
              </a:rPr>
              <a:t>、谓词</a:t>
            </a:r>
            <a:r>
              <a:rPr lang="zh-CN" altLang="en-US" sz="2400" b="1" dirty="0">
                <a:solidFill>
                  <a:srgbClr val="006600"/>
                </a:solidFill>
                <a:latin typeface="Times New Roman" panose="02020603050405020304" pitchFamily="18" charset="0"/>
                <a:cs typeface="Times New Roman" panose="02020603050405020304" pitchFamily="18" charset="0"/>
              </a:rPr>
              <a:t>的语义由人指定</a:t>
            </a:r>
            <a:r>
              <a:rPr lang="zh-CN" altLang="en-US" sz="2400" b="1" dirty="0" smtClean="0">
                <a:solidFill>
                  <a:srgbClr val="006600"/>
                </a:solidFill>
                <a:latin typeface="Times New Roman" panose="02020603050405020304" pitchFamily="18" charset="0"/>
                <a:cs typeface="Times New Roman" panose="02020603050405020304" pitchFamily="18" charset="0"/>
              </a:rPr>
              <a:t>。</a:t>
            </a:r>
            <a:endParaRPr lang="en-US" altLang="zh-CN" sz="2400" b="1" dirty="0" smtClean="0">
              <a:solidFill>
                <a:srgbClr val="006600"/>
              </a:solidFill>
              <a:latin typeface="Times New Roman" panose="02020603050405020304" pitchFamily="18" charset="0"/>
              <a:cs typeface="Times New Roman" panose="02020603050405020304" pitchFamily="18" charset="0"/>
            </a:endParaRPr>
          </a:p>
          <a:p>
            <a:pPr marL="0" lvl="1">
              <a:spcBef>
                <a:spcPts val="600"/>
              </a:spcBef>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例如</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，可以表示</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是一个人，也可以表示</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是一朵花。</a:t>
            </a:r>
          </a:p>
          <a:p>
            <a:pPr marL="0" lvl="1">
              <a:spcBef>
                <a:spcPts val="600"/>
              </a:spcBef>
              <a:spcAft>
                <a:spcPct val="20000"/>
              </a:spcAft>
              <a:buClr>
                <a:schemeClr val="hlink"/>
              </a:buClr>
            </a:pP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、当</a:t>
            </a:r>
            <a:r>
              <a:rPr lang="zh-CN" altLang="en-US" sz="2400" b="1" dirty="0">
                <a:latin typeface="Times New Roman" panose="02020603050405020304" pitchFamily="18" charset="0"/>
                <a:cs typeface="Times New Roman" panose="02020603050405020304" pitchFamily="18" charset="0"/>
              </a:rPr>
              <a:t>谓词中的变元都用特定的个体取代时，谓词就具有一个确定的真值“</a:t>
            </a:r>
            <a:r>
              <a:rPr lang="en-US" altLang="zh-CN" sz="2400" b="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或</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F” </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lvl="1">
              <a:spcBef>
                <a:spcPts val="600"/>
              </a:spcBef>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例如，</a:t>
            </a:r>
            <a:r>
              <a:rPr lang="en-US" altLang="zh-CN" sz="2400" b="1" dirty="0" smtClean="0">
                <a:latin typeface="Times New Roman" panose="02020603050405020304" pitchFamily="18" charset="0"/>
                <a:cs typeface="Times New Roman" panose="02020603050405020304" pitchFamily="18" charset="0"/>
              </a:rPr>
              <a:t>less(</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,5)</a:t>
            </a:r>
          </a:p>
          <a:p>
            <a:pPr marL="0" lvl="1">
              <a:spcBef>
                <a:spcPts val="600"/>
              </a:spcBef>
              <a:spcAft>
                <a:spcPct val="20000"/>
              </a:spcAft>
              <a:buClr>
                <a:schemeClr val="hlink"/>
              </a:buClr>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时，</a:t>
            </a:r>
            <a:r>
              <a:rPr lang="en-US" altLang="zh-CN" sz="2400" b="1" dirty="0" smtClean="0">
                <a:latin typeface="Times New Roman" panose="02020603050405020304" pitchFamily="18" charset="0"/>
                <a:cs typeface="Times New Roman" panose="02020603050405020304" pitchFamily="18" charset="0"/>
              </a:rPr>
              <a:t>less(</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真值为</a:t>
            </a:r>
            <a:r>
              <a:rPr lang="en-US" altLang="zh-CN" sz="2400" b="1" dirty="0" smtClean="0">
                <a:latin typeface="Times New Roman" panose="02020603050405020304" pitchFamily="18" charset="0"/>
                <a:cs typeface="Times New Roman" panose="02020603050405020304" pitchFamily="18" charset="0"/>
              </a:rPr>
              <a:t>T</a:t>
            </a:r>
            <a:r>
              <a:rPr lang="zh-CN" altLang="en-US" sz="2400" b="1" dirty="0" smtClean="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=6</a:t>
            </a:r>
            <a:r>
              <a:rPr lang="zh-CN" altLang="en-US" sz="2400" b="1" dirty="0" smtClean="0">
                <a:latin typeface="Times New Roman" panose="02020603050405020304" pitchFamily="18" charset="0"/>
                <a:cs typeface="Times New Roman" panose="02020603050405020304" pitchFamily="18" charset="0"/>
              </a:rPr>
              <a:t>时，</a:t>
            </a:r>
            <a:r>
              <a:rPr lang="en-US" altLang="zh-CN" sz="2400" b="1" dirty="0" smtClean="0">
                <a:latin typeface="Times New Roman" panose="02020603050405020304" pitchFamily="18" charset="0"/>
                <a:cs typeface="Times New Roman" panose="02020603050405020304" pitchFamily="18" charset="0"/>
              </a:rPr>
              <a:t>less(</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真值为</a:t>
            </a:r>
            <a:r>
              <a:rPr lang="en-US" altLang="zh-CN" sz="2400" b="1" dirty="0" smtClean="0">
                <a:latin typeface="Times New Roman" panose="02020603050405020304" pitchFamily="18" charset="0"/>
                <a:cs typeface="Times New Roman" panose="02020603050405020304" pitchFamily="18" charset="0"/>
              </a:rPr>
              <a:t>F</a:t>
            </a:r>
            <a:r>
              <a:rPr lang="zh-CN" altLang="en-US" sz="2400" b="1"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91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body" idx="4294967295"/>
          </p:nvPr>
        </p:nvSpPr>
        <p:spPr>
          <a:xfrm>
            <a:off x="0" y="836712"/>
            <a:ext cx="8964488" cy="5832648"/>
          </a:xfrm>
        </p:spPr>
        <p:txBody>
          <a:bodyPr>
            <a:normAutofit/>
          </a:bodyPr>
          <a:lstStyle/>
          <a:p>
            <a:pPr marL="343037" lvl="1" indent="0">
              <a:spcAft>
                <a:spcPct val="20000"/>
              </a:spcAft>
              <a:buClr>
                <a:schemeClr val="hlink"/>
              </a:buClr>
              <a:buNone/>
            </a:pPr>
            <a:r>
              <a:rPr lang="en-US" altLang="zh-CN" sz="2400" b="1" dirty="0" smtClean="0">
                <a:solidFill>
                  <a:schemeClr val="tx2"/>
                </a:solidFill>
                <a:latin typeface="Times New Roman" panose="02020603050405020304" pitchFamily="18" charset="0"/>
                <a:cs typeface="Times New Roman" panose="02020603050405020304" pitchFamily="18" charset="0"/>
              </a:rPr>
              <a:t>4</a:t>
            </a:r>
            <a:r>
              <a:rPr lang="zh-CN" altLang="en-US" sz="2400" b="1" dirty="0" smtClean="0">
                <a:solidFill>
                  <a:schemeClr val="tx2"/>
                </a:solidFill>
                <a:latin typeface="Times New Roman" panose="02020603050405020304" pitchFamily="18" charset="0"/>
                <a:cs typeface="Times New Roman" panose="02020603050405020304" pitchFamily="18" charset="0"/>
              </a:rPr>
              <a:t>、谓词</a:t>
            </a:r>
            <a:r>
              <a:rPr lang="zh-CN" altLang="en-US" sz="2400" b="1" dirty="0">
                <a:solidFill>
                  <a:schemeClr val="tx2"/>
                </a:solidFill>
                <a:latin typeface="Times New Roman" panose="02020603050405020304" pitchFamily="18" charset="0"/>
                <a:cs typeface="Times New Roman" panose="02020603050405020304" pitchFamily="18" charset="0"/>
              </a:rPr>
              <a:t>中包含的个体数目称为谓词的元数。</a:t>
            </a:r>
            <a:r>
              <a:rPr lang="en-US" altLang="zh-CN" sz="2400" b="1" dirty="0">
                <a:solidFill>
                  <a:schemeClr val="tx2"/>
                </a:solidFill>
                <a:latin typeface="Times New Roman" panose="02020603050405020304" pitchFamily="18" charset="0"/>
                <a:cs typeface="Times New Roman" panose="02020603050405020304" pitchFamily="18" charset="0"/>
              </a:rPr>
              <a:t>P(</a:t>
            </a:r>
            <a:r>
              <a:rPr lang="en-US" altLang="zh-CN" sz="2400" b="1" i="1" dirty="0">
                <a:solidFill>
                  <a:schemeClr val="tx2"/>
                </a:solidFill>
                <a:latin typeface="Times New Roman" panose="02020603050405020304" pitchFamily="18" charset="0"/>
                <a:cs typeface="Times New Roman" panose="02020603050405020304" pitchFamily="18" charset="0"/>
              </a:rPr>
              <a:t>x</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是一元谓词，</a:t>
            </a:r>
            <a:r>
              <a:rPr lang="en-US" altLang="zh-CN" sz="2400" b="1" dirty="0">
                <a:solidFill>
                  <a:schemeClr val="tx2"/>
                </a:solidFill>
                <a:latin typeface="Times New Roman" panose="02020603050405020304" pitchFamily="18" charset="0"/>
                <a:cs typeface="Times New Roman" panose="02020603050405020304" pitchFamily="18" charset="0"/>
              </a:rPr>
              <a:t>P(</a:t>
            </a:r>
            <a:r>
              <a:rPr lang="en-US" altLang="zh-CN" sz="2400" b="1" i="1" dirty="0" err="1">
                <a:solidFill>
                  <a:schemeClr val="tx2"/>
                </a:solidFill>
                <a:latin typeface="Times New Roman" panose="02020603050405020304" pitchFamily="18" charset="0"/>
                <a:cs typeface="Times New Roman" panose="02020603050405020304" pitchFamily="18" charset="0"/>
              </a:rPr>
              <a:t>x,y</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是二元谓词，</a:t>
            </a:r>
            <a:r>
              <a:rPr lang="en-US" altLang="zh-CN" sz="2400" b="1" dirty="0">
                <a:solidFill>
                  <a:schemeClr val="tx2"/>
                </a:solidFill>
                <a:latin typeface="Times New Roman" panose="02020603050405020304" pitchFamily="18" charset="0"/>
                <a:cs typeface="Times New Roman" panose="02020603050405020304" pitchFamily="18" charset="0"/>
              </a:rPr>
              <a:t> </a:t>
            </a:r>
            <a:r>
              <a:rPr lang="en-US" altLang="zh-CN" sz="2400" b="1" i="1" dirty="0">
                <a:solidFill>
                  <a:schemeClr val="tx2"/>
                </a:solidFill>
                <a:latin typeface="Times New Roman" panose="02020603050405020304" pitchFamily="18" charset="0"/>
                <a:cs typeface="Times New Roman" panose="02020603050405020304" pitchFamily="18" charset="0"/>
              </a:rPr>
              <a:t>P(x</a:t>
            </a:r>
            <a:r>
              <a:rPr lang="en-US" altLang="zh-CN" sz="2400" b="1" i="1" baseline="-25000" dirty="0">
                <a:solidFill>
                  <a:schemeClr val="tx2"/>
                </a:solidFill>
                <a:latin typeface="Times New Roman" panose="02020603050405020304" pitchFamily="18" charset="0"/>
                <a:cs typeface="Times New Roman" panose="02020603050405020304" pitchFamily="18" charset="0"/>
              </a:rPr>
              <a:t>1</a:t>
            </a:r>
            <a:r>
              <a:rPr lang="en-US" altLang="zh-CN" sz="2400" b="1" i="1" dirty="0">
                <a:solidFill>
                  <a:schemeClr val="tx2"/>
                </a:solidFill>
                <a:latin typeface="Times New Roman" panose="02020603050405020304" pitchFamily="18" charset="0"/>
                <a:cs typeface="Times New Roman" panose="02020603050405020304" pitchFamily="18" charset="0"/>
              </a:rPr>
              <a:t>,x</a:t>
            </a:r>
            <a:r>
              <a:rPr lang="en-US" altLang="zh-CN" sz="2400" b="1" i="1" baseline="-25000" dirty="0">
                <a:solidFill>
                  <a:schemeClr val="tx2"/>
                </a:solidFill>
                <a:latin typeface="Times New Roman" panose="02020603050405020304" pitchFamily="18" charset="0"/>
                <a:cs typeface="Times New Roman" panose="02020603050405020304" pitchFamily="18" charset="0"/>
              </a:rPr>
              <a:t>2</a:t>
            </a:r>
            <a:r>
              <a:rPr lang="en-US" altLang="zh-CN" sz="2400" b="1" i="1" dirty="0">
                <a:solidFill>
                  <a:schemeClr val="tx2"/>
                </a:solidFill>
                <a:latin typeface="Times New Roman" panose="02020603050405020304" pitchFamily="18" charset="0"/>
                <a:cs typeface="Times New Roman" panose="02020603050405020304" pitchFamily="18" charset="0"/>
              </a:rPr>
              <a:t>,…,</a:t>
            </a:r>
            <a:r>
              <a:rPr lang="en-US" altLang="zh-CN" sz="2400" b="1" i="1" dirty="0" err="1">
                <a:solidFill>
                  <a:schemeClr val="tx2"/>
                </a:solidFill>
                <a:latin typeface="Times New Roman" panose="02020603050405020304" pitchFamily="18" charset="0"/>
                <a:cs typeface="Times New Roman" panose="02020603050405020304" pitchFamily="18" charset="0"/>
              </a:rPr>
              <a:t>x</a:t>
            </a:r>
            <a:r>
              <a:rPr lang="en-US" altLang="zh-CN" sz="2400" b="1" i="1" baseline="-25000" dirty="0" err="1">
                <a:solidFill>
                  <a:schemeClr val="tx2"/>
                </a:solidFill>
                <a:latin typeface="Times New Roman" panose="02020603050405020304" pitchFamily="18" charset="0"/>
                <a:cs typeface="Times New Roman" panose="02020603050405020304" pitchFamily="18" charset="0"/>
              </a:rPr>
              <a:t>n</a:t>
            </a:r>
            <a:r>
              <a:rPr lang="en-US" altLang="zh-CN" sz="2400" b="1" dirty="0">
                <a:solidFill>
                  <a:schemeClr val="tx2"/>
                </a:solidFill>
                <a:latin typeface="Times New Roman" panose="02020603050405020304" pitchFamily="18" charset="0"/>
                <a:cs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是一个</a:t>
            </a:r>
            <a:r>
              <a:rPr lang="en-US" altLang="zh-CN" sz="2400" b="1" dirty="0">
                <a:solidFill>
                  <a:schemeClr val="tx2"/>
                </a:solidFill>
                <a:latin typeface="Times New Roman" panose="02020603050405020304" pitchFamily="18" charset="0"/>
                <a:cs typeface="Times New Roman" panose="02020603050405020304" pitchFamily="18" charset="0"/>
              </a:rPr>
              <a:t>n</a:t>
            </a:r>
            <a:r>
              <a:rPr lang="zh-CN" altLang="en-US" sz="2400" b="1" dirty="0">
                <a:solidFill>
                  <a:schemeClr val="tx2"/>
                </a:solidFill>
                <a:latin typeface="Times New Roman" panose="02020603050405020304" pitchFamily="18" charset="0"/>
                <a:cs typeface="Times New Roman" panose="02020603050405020304" pitchFamily="18" charset="0"/>
              </a:rPr>
              <a:t>元谓词。</a:t>
            </a:r>
          </a:p>
          <a:p>
            <a:pPr lvl="1">
              <a:spcAft>
                <a:spcPct val="20000"/>
              </a:spcAft>
              <a:buClr>
                <a:schemeClr val="hlink"/>
              </a:buClr>
              <a:buFont typeface="Wingdings" panose="05000000000000000000" pitchFamily="2" charset="2"/>
              <a:buChar char="ü"/>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元谓词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baseline="-25000" dirty="0" err="1">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中，若每个</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个体</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baseline="-25000" dirty="0"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=1,…,n</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都是个体常量</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、变元或函数，则</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称</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2400" b="1"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一阶谓词</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p>
          <a:p>
            <a:pPr lvl="1">
              <a:spcAft>
                <a:spcPct val="20000"/>
              </a:spcAft>
              <a:buClr>
                <a:schemeClr val="hlink"/>
              </a:buClr>
              <a:buFont typeface="Wingdings" panose="05000000000000000000" pitchFamily="2" charset="2"/>
              <a:buChar char="ü"/>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如果某个</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个体</a:t>
            </a:r>
            <a:r>
              <a:rPr lang="en-US" altLang="zh-CN" sz="2400" b="1" i="1" dirty="0" smtClean="0">
                <a:latin typeface="Times New Roman" panose="02020603050405020304" pitchFamily="18" charset="0"/>
                <a:cs typeface="Times New Roman" panose="02020603050405020304" pitchFamily="18" charset="0"/>
              </a:rPr>
              <a:t>x</a:t>
            </a:r>
            <a:r>
              <a:rPr lang="en-US" altLang="zh-CN" sz="2400" b="1" i="1" baseline="-25000" dirty="0" smtClean="0">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本身是</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一个一阶谓词，则</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称</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2400" b="1"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二阶谓词</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，如此类推。</a:t>
            </a:r>
          </a:p>
          <a:p>
            <a:pPr marL="343037" lvl="1" indent="0">
              <a:spcAft>
                <a:spcPct val="20000"/>
              </a:spcAft>
              <a:buClr>
                <a:schemeClr val="hlink"/>
              </a:buClr>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、个体变元的取值范围称为</a:t>
            </a:r>
            <a:r>
              <a:rPr lang="zh-CN" altLang="en-US" sz="2400" b="1" dirty="0" smtClean="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个体域或论域</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。论域可以是有限的，也可以是无限的。例如用</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是整数”，则论域为所有整数，是无限的。</a:t>
            </a:r>
          </a:p>
          <a:p>
            <a:pPr marL="343037" lvl="1" indent="0">
              <a:spcAft>
                <a:spcPct val="20000"/>
              </a:spcAft>
              <a:buClr>
                <a:schemeClr val="hlink"/>
              </a:buClr>
              <a:buNone/>
            </a:pPr>
            <a:r>
              <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、谓词</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与函数不同</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，谓词是从个体到真值的映射。函数是从个体到个体的映射。谓词的值域只能是“</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或</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而函数的</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值域和定义域一样都是个体变元的个体域，</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无真值可言</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343037" lvl="1" indent="0">
              <a:spcAft>
                <a:spcPct val="20000"/>
              </a:spcAft>
              <a:buClr>
                <a:schemeClr val="hlink"/>
              </a:buClr>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7</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、个体常量、变元、函数统称为“项”。</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5998908" y="5949280"/>
            <a:ext cx="3145092" cy="369332"/>
          </a:xfrm>
          <a:prstGeom prst="rect">
            <a:avLst/>
          </a:prstGeom>
        </p:spPr>
        <p:txBody>
          <a:bodyPr wrap="none">
            <a:spAutoFit/>
          </a:bodyPr>
          <a:lstStyle/>
          <a:p>
            <a:r>
              <a:rPr lang="en-US" altLang="zh-CN" b="1" dirty="0">
                <a:solidFill>
                  <a:srgbClr val="FFC000"/>
                </a:solidFill>
                <a:latin typeface="Times New Roman" panose="02020603050405020304" pitchFamily="18" charset="0"/>
                <a:cs typeface="Times New Roman" panose="02020603050405020304" pitchFamily="18" charset="0"/>
              </a:rPr>
              <a:t>Teacher</a:t>
            </a:r>
            <a:r>
              <a:rPr lang="zh-CN" altLang="en-US" b="1" dirty="0">
                <a:solidFill>
                  <a:srgbClr val="FFC000"/>
                </a:solidFill>
                <a:latin typeface="Times New Roman" panose="02020603050405020304" pitchFamily="18" charset="0"/>
                <a:cs typeface="Times New Roman" panose="02020603050405020304" pitchFamily="18" charset="0"/>
              </a:rPr>
              <a:t>（</a:t>
            </a:r>
            <a:r>
              <a:rPr lang="en-US" altLang="zh-CN" b="1" dirty="0">
                <a:solidFill>
                  <a:srgbClr val="FFC000"/>
                </a:solidFill>
                <a:latin typeface="Times New Roman" panose="02020603050405020304" pitchFamily="18" charset="0"/>
                <a:cs typeface="Times New Roman" panose="02020603050405020304" pitchFamily="18" charset="0"/>
              </a:rPr>
              <a:t>father</a:t>
            </a:r>
            <a:r>
              <a:rPr lang="zh-CN" altLang="en-US" b="1" dirty="0">
                <a:solidFill>
                  <a:srgbClr val="FFC000"/>
                </a:solidFill>
                <a:latin typeface="Times New Roman" panose="02020603050405020304" pitchFamily="18" charset="0"/>
                <a:cs typeface="Times New Roman" panose="02020603050405020304" pitchFamily="18" charset="0"/>
              </a:rPr>
              <a:t>（</a:t>
            </a:r>
            <a:r>
              <a:rPr lang="en-US" altLang="zh-CN" b="1" dirty="0">
                <a:solidFill>
                  <a:srgbClr val="FFC000"/>
                </a:solidFill>
                <a:latin typeface="Times New Roman" panose="02020603050405020304" pitchFamily="18" charset="0"/>
                <a:cs typeface="Times New Roman" panose="02020603050405020304" pitchFamily="18" charset="0"/>
              </a:rPr>
              <a:t>Zhang</a:t>
            </a:r>
            <a:r>
              <a:rPr lang="zh-CN" altLang="en-US" b="1" dirty="0">
                <a:solidFill>
                  <a:srgbClr val="FFC000"/>
                </a:solidFill>
                <a:latin typeface="Times New Roman" panose="02020603050405020304" pitchFamily="18" charset="0"/>
                <a:cs typeface="Times New Roman" panose="02020603050405020304" pitchFamily="18" charset="0"/>
              </a:rPr>
              <a:t>））</a:t>
            </a:r>
            <a:endParaRPr lang="zh-CN" altLang="en-US" dirty="0">
              <a:solidFill>
                <a:srgbClr val="FFC000"/>
              </a:solidFill>
            </a:endParaRPr>
          </a:p>
        </p:txBody>
      </p:sp>
    </p:spTree>
    <p:extLst>
      <p:ext uri="{BB962C8B-B14F-4D97-AF65-F5344CB8AC3E}">
        <p14:creationId xmlns:p14="http://schemas.microsoft.com/office/powerpoint/2010/main" val="92816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fade">
                                      <p:cBhvr>
                                        <p:cTn id="7" dur="1000"/>
                                        <p:tgtEl>
                                          <p:spTgt spid="436227">
                                            <p:txEl>
                                              <p:pRg st="0" end="0"/>
                                            </p:txEl>
                                          </p:spTgt>
                                        </p:tgtEl>
                                      </p:cBhvr>
                                    </p:animEffect>
                                    <p:anim calcmode="lin" valueType="num">
                                      <p:cBhvr>
                                        <p:cTn id="8" dur="1000" fill="hold"/>
                                        <p:tgtEl>
                                          <p:spTgt spid="4362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62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6227">
                                            <p:txEl>
                                              <p:pRg st="1" end="1"/>
                                            </p:txEl>
                                          </p:spTgt>
                                        </p:tgtEl>
                                        <p:attrNameLst>
                                          <p:attrName>style.visibility</p:attrName>
                                        </p:attrNameLst>
                                      </p:cBhvr>
                                      <p:to>
                                        <p:strVal val="visible"/>
                                      </p:to>
                                    </p:set>
                                    <p:animEffect transition="in" filter="fade">
                                      <p:cBhvr>
                                        <p:cTn id="14" dur="1000"/>
                                        <p:tgtEl>
                                          <p:spTgt spid="436227">
                                            <p:txEl>
                                              <p:pRg st="1" end="1"/>
                                            </p:txEl>
                                          </p:spTgt>
                                        </p:tgtEl>
                                      </p:cBhvr>
                                    </p:animEffect>
                                    <p:anim calcmode="lin" valueType="num">
                                      <p:cBhvr>
                                        <p:cTn id="15" dur="1000" fill="hold"/>
                                        <p:tgtEl>
                                          <p:spTgt spid="4362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62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6227">
                                            <p:txEl>
                                              <p:pRg st="2" end="2"/>
                                            </p:txEl>
                                          </p:spTgt>
                                        </p:tgtEl>
                                        <p:attrNameLst>
                                          <p:attrName>style.visibility</p:attrName>
                                        </p:attrNameLst>
                                      </p:cBhvr>
                                      <p:to>
                                        <p:strVal val="visible"/>
                                      </p:to>
                                    </p:set>
                                    <p:animEffect transition="in" filter="fade">
                                      <p:cBhvr>
                                        <p:cTn id="21" dur="1000"/>
                                        <p:tgtEl>
                                          <p:spTgt spid="436227">
                                            <p:txEl>
                                              <p:pRg st="2" end="2"/>
                                            </p:txEl>
                                          </p:spTgt>
                                        </p:tgtEl>
                                      </p:cBhvr>
                                    </p:animEffect>
                                    <p:anim calcmode="lin" valueType="num">
                                      <p:cBhvr>
                                        <p:cTn id="22" dur="1000" fill="hold"/>
                                        <p:tgtEl>
                                          <p:spTgt spid="4362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62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6227">
                                            <p:txEl>
                                              <p:pRg st="3" end="3"/>
                                            </p:txEl>
                                          </p:spTgt>
                                        </p:tgtEl>
                                        <p:attrNameLst>
                                          <p:attrName>style.visibility</p:attrName>
                                        </p:attrNameLst>
                                      </p:cBhvr>
                                      <p:to>
                                        <p:strVal val="visible"/>
                                      </p:to>
                                    </p:set>
                                    <p:animEffect transition="in" filter="fade">
                                      <p:cBhvr>
                                        <p:cTn id="28" dur="1000"/>
                                        <p:tgtEl>
                                          <p:spTgt spid="436227">
                                            <p:txEl>
                                              <p:pRg st="3" end="3"/>
                                            </p:txEl>
                                          </p:spTgt>
                                        </p:tgtEl>
                                      </p:cBhvr>
                                    </p:animEffect>
                                    <p:anim calcmode="lin" valueType="num">
                                      <p:cBhvr>
                                        <p:cTn id="29" dur="1000" fill="hold"/>
                                        <p:tgtEl>
                                          <p:spTgt spid="4362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362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6227">
                                            <p:txEl>
                                              <p:pRg st="4" end="4"/>
                                            </p:txEl>
                                          </p:spTgt>
                                        </p:tgtEl>
                                        <p:attrNameLst>
                                          <p:attrName>style.visibility</p:attrName>
                                        </p:attrNameLst>
                                      </p:cBhvr>
                                      <p:to>
                                        <p:strVal val="visible"/>
                                      </p:to>
                                    </p:set>
                                    <p:animEffect transition="in" filter="fade">
                                      <p:cBhvr>
                                        <p:cTn id="35" dur="1000"/>
                                        <p:tgtEl>
                                          <p:spTgt spid="436227">
                                            <p:txEl>
                                              <p:pRg st="4" end="4"/>
                                            </p:txEl>
                                          </p:spTgt>
                                        </p:tgtEl>
                                      </p:cBhvr>
                                    </p:animEffect>
                                    <p:anim calcmode="lin" valueType="num">
                                      <p:cBhvr>
                                        <p:cTn id="36" dur="1000" fill="hold"/>
                                        <p:tgtEl>
                                          <p:spTgt spid="43622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362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36227">
                                            <p:txEl>
                                              <p:pRg st="5" end="5"/>
                                            </p:txEl>
                                          </p:spTgt>
                                        </p:tgtEl>
                                        <p:attrNameLst>
                                          <p:attrName>style.visibility</p:attrName>
                                        </p:attrNameLst>
                                      </p:cBhvr>
                                      <p:to>
                                        <p:strVal val="visible"/>
                                      </p:to>
                                    </p:set>
                                    <p:animEffect transition="in" filter="fade">
                                      <p:cBhvr>
                                        <p:cTn id="49" dur="1000"/>
                                        <p:tgtEl>
                                          <p:spTgt spid="436227">
                                            <p:txEl>
                                              <p:pRg st="5" end="5"/>
                                            </p:txEl>
                                          </p:spTgt>
                                        </p:tgtEl>
                                      </p:cBhvr>
                                    </p:animEffect>
                                    <p:anim calcmode="lin" valueType="num">
                                      <p:cBhvr>
                                        <p:cTn id="50" dur="1000" fill="hold"/>
                                        <p:tgtEl>
                                          <p:spTgt spid="43622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362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uiExpand="1" build="p"/>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92696"/>
            <a:ext cx="8964488" cy="6029343"/>
          </a:xfrm>
          <a:prstGeom prst="rect">
            <a:avLst/>
          </a:prstGeom>
        </p:spPr>
        <p:txBody>
          <a:bodyPr wrap="square">
            <a:spAutoFit/>
          </a:bodyPr>
          <a:lstStyle/>
          <a:p>
            <a:pPr>
              <a:spcAft>
                <a:spcPct val="20000"/>
              </a:spcAft>
            </a:pPr>
            <a:r>
              <a:rPr lang="zh-CN" altLang="en-US" sz="2400" b="1" dirty="0" smtClean="0">
                <a:solidFill>
                  <a:schemeClr val="tx2"/>
                </a:solidFill>
                <a:latin typeface="幼圆" panose="02010509060101010101" pitchFamily="49" charset="-122"/>
                <a:ea typeface="幼圆" panose="02010509060101010101" pitchFamily="49" charset="-122"/>
              </a:rPr>
              <a:t>谓词演算</a:t>
            </a:r>
            <a:endParaRPr lang="en-US" altLang="zh-CN" sz="2400" b="1" dirty="0" smtClean="0">
              <a:solidFill>
                <a:schemeClr val="tx2"/>
              </a:solidFill>
              <a:latin typeface="幼圆" panose="02010509060101010101" pitchFamily="49" charset="-122"/>
              <a:ea typeface="幼圆" panose="02010509060101010101" pitchFamily="49" charset="-122"/>
            </a:endParaRPr>
          </a:p>
          <a:p>
            <a:pPr lvl="1">
              <a:spcAft>
                <a:spcPct val="20000"/>
              </a:spcAft>
              <a:buClr>
                <a:schemeClr val="hlink"/>
              </a:buClr>
              <a:buFont typeface="Wingdings" panose="05000000000000000000" pitchFamily="2" charset="2"/>
              <a:buChar char="ü"/>
            </a:pPr>
            <a:r>
              <a:rPr lang="zh-CN" altLang="en-US" sz="2800" b="1" dirty="0" smtClean="0">
                <a:latin typeface="Times New Roman" panose="02020603050405020304" pitchFamily="18" charset="0"/>
                <a:ea typeface="隶书" panose="02010509060101010101" pitchFamily="49" charset="-122"/>
              </a:rPr>
              <a:t>语法</a:t>
            </a:r>
            <a:r>
              <a:rPr lang="zh-CN" altLang="en-US" sz="2800" b="1" dirty="0">
                <a:latin typeface="Times New Roman" panose="02020603050405020304" pitchFamily="18" charset="0"/>
                <a:ea typeface="隶书" panose="02010509060101010101" pitchFamily="49" charset="-122"/>
              </a:rPr>
              <a:t>和语义</a:t>
            </a:r>
          </a:p>
          <a:p>
            <a:pPr lvl="2">
              <a:spcAft>
                <a:spcPct val="20000"/>
              </a:spcAft>
              <a:buClr>
                <a:srgbClr val="5B2ABC"/>
              </a:buClr>
              <a:buFont typeface="Wingdings" panose="05000000000000000000" pitchFamily="2" charset="2"/>
              <a:buChar char="p"/>
            </a:pPr>
            <a:r>
              <a:rPr lang="zh-CN" altLang="en-US" sz="2200" b="1" dirty="0">
                <a:solidFill>
                  <a:srgbClr val="029809"/>
                </a:solidFill>
                <a:latin typeface="宋体" panose="02010600030101010101" pitchFamily="2" charset="-122"/>
              </a:rPr>
              <a:t>谓词逻辑语言的</a:t>
            </a:r>
            <a:r>
              <a:rPr lang="zh-CN" altLang="en-US" sz="2200" b="1" dirty="0" smtClean="0">
                <a:solidFill>
                  <a:srgbClr val="029809"/>
                </a:solidFill>
                <a:latin typeface="宋体" panose="02010600030101010101" pitchFamily="2" charset="-122"/>
              </a:rPr>
              <a:t>基本组成部分是</a:t>
            </a:r>
            <a:r>
              <a:rPr lang="zh-CN" altLang="en-US" sz="2200" b="1" dirty="0" smtClean="0">
                <a:latin typeface="宋体" panose="02010600030101010101" pitchFamily="2" charset="-122"/>
              </a:rPr>
              <a:t>谓词符号、变量符号、函数符号和常量符号，并用圆括号、方括弧、花括弧和逗号隔开，以表示论域内的关系。</a:t>
            </a:r>
            <a:endParaRPr lang="en-US" altLang="zh-CN" sz="2200" b="1" dirty="0" smtClean="0">
              <a:latin typeface="宋体" panose="02010600030101010101" pitchFamily="2" charset="-122"/>
            </a:endParaRPr>
          </a:p>
          <a:p>
            <a:pPr lvl="3">
              <a:spcBef>
                <a:spcPct val="10000"/>
              </a:spcBef>
              <a:spcAft>
                <a:spcPct val="10000"/>
              </a:spcAft>
              <a:buClr>
                <a:schemeClr val="tx1"/>
              </a:buClr>
            </a:pPr>
            <a:r>
              <a:rPr lang="zh-CN" altLang="en-US" sz="2200" b="1" dirty="0">
                <a:solidFill>
                  <a:srgbClr val="3E1D81"/>
                </a:solidFill>
                <a:latin typeface="宋体" panose="02010600030101010101" pitchFamily="2" charset="-122"/>
              </a:rPr>
              <a:t>例如：要表示“机器人（</a:t>
            </a:r>
            <a:r>
              <a:rPr lang="en-US" altLang="zh-CN" sz="2200" b="1" dirty="0">
                <a:solidFill>
                  <a:srgbClr val="3E1D81"/>
                </a:solidFill>
                <a:latin typeface="宋体" panose="02010600030101010101" pitchFamily="2" charset="-122"/>
              </a:rPr>
              <a:t>ROBOT</a:t>
            </a:r>
            <a:r>
              <a:rPr lang="zh-CN" altLang="en-US" sz="2200" b="1" dirty="0">
                <a:solidFill>
                  <a:srgbClr val="3E1D81"/>
                </a:solidFill>
                <a:latin typeface="宋体" panose="02010600030101010101" pitchFamily="2" charset="-122"/>
              </a:rPr>
              <a:t>）在</a:t>
            </a:r>
            <a:r>
              <a:rPr lang="en-US" altLang="zh-CN" sz="2200" b="1" dirty="0">
                <a:solidFill>
                  <a:srgbClr val="3E1D81"/>
                </a:solidFill>
                <a:latin typeface="宋体" panose="02010600030101010101" pitchFamily="2" charset="-122"/>
              </a:rPr>
              <a:t>1</a:t>
            </a:r>
            <a:r>
              <a:rPr lang="zh-CN" altLang="en-US" sz="2200" b="1" dirty="0">
                <a:solidFill>
                  <a:srgbClr val="3E1D81"/>
                </a:solidFill>
                <a:latin typeface="宋体" panose="02010600030101010101" pitchFamily="2" charset="-122"/>
              </a:rPr>
              <a:t>号房间（</a:t>
            </a:r>
            <a:r>
              <a:rPr lang="en-US" altLang="zh-CN" sz="2200" b="1" dirty="0">
                <a:solidFill>
                  <a:srgbClr val="3E1D81"/>
                </a:solidFill>
                <a:latin typeface="宋体" panose="02010600030101010101" pitchFamily="2" charset="-122"/>
              </a:rPr>
              <a:t>ROOM1</a:t>
            </a:r>
            <a:r>
              <a:rPr lang="zh-CN" altLang="en-US" sz="2200" b="1" dirty="0">
                <a:solidFill>
                  <a:srgbClr val="3E1D81"/>
                </a:solidFill>
                <a:latin typeface="宋体" panose="02010600030101010101" pitchFamily="2" charset="-122"/>
              </a:rPr>
              <a:t>）内”，可应用简单的原子公式：</a:t>
            </a:r>
            <a:r>
              <a:rPr lang="en-US" altLang="zh-CN" sz="2200" b="1" dirty="0">
                <a:solidFill>
                  <a:srgbClr val="3E1D81"/>
                </a:solidFill>
                <a:latin typeface="宋体" panose="02010600030101010101" pitchFamily="2" charset="-122"/>
              </a:rPr>
              <a:t>INROOM(ROBOT,ROOM1)</a:t>
            </a:r>
          </a:p>
          <a:p>
            <a:pPr lvl="2">
              <a:spcAft>
                <a:spcPct val="20000"/>
              </a:spcAft>
              <a:buClr>
                <a:srgbClr val="5B2ABC"/>
              </a:buClr>
              <a:buFont typeface="Wingdings" panose="05000000000000000000" pitchFamily="2" charset="2"/>
              <a:buChar char="p"/>
            </a:pPr>
            <a:r>
              <a:rPr lang="zh-CN" altLang="en-US" sz="2200" b="1" dirty="0" smtClean="0">
                <a:solidFill>
                  <a:srgbClr val="029809"/>
                </a:solidFill>
                <a:latin typeface="宋体" panose="02010600030101010101" pitchFamily="2" charset="-122"/>
              </a:rPr>
              <a:t>原子公式</a:t>
            </a:r>
            <a:r>
              <a:rPr lang="zh-CN" altLang="en-US" sz="2200" b="1" dirty="0">
                <a:solidFill>
                  <a:srgbClr val="029809"/>
                </a:solidFill>
                <a:latin typeface="宋体" panose="02010600030101010101" pitchFamily="2" charset="-122"/>
              </a:rPr>
              <a:t>：</a:t>
            </a:r>
            <a:r>
              <a:rPr lang="zh-CN" altLang="en-US" sz="2200" b="1" dirty="0">
                <a:latin typeface="宋体" panose="02010600030101010101" pitchFamily="2" charset="-122"/>
              </a:rPr>
              <a:t>原子公式由若干谓词符号和项组成</a:t>
            </a:r>
          </a:p>
          <a:p>
            <a:pPr lvl="3">
              <a:spcBef>
                <a:spcPct val="10000"/>
              </a:spcBef>
              <a:spcAft>
                <a:spcPct val="10000"/>
              </a:spcAft>
              <a:buClr>
                <a:schemeClr val="tx1"/>
              </a:buClr>
            </a:pPr>
            <a:r>
              <a:rPr lang="zh-CN" altLang="en-US" sz="2200" b="1" dirty="0">
                <a:solidFill>
                  <a:srgbClr val="FF0000"/>
                </a:solidFill>
                <a:latin typeface="宋体" panose="02010600030101010101" pitchFamily="2" charset="-122"/>
              </a:rPr>
              <a:t>谓词符号</a:t>
            </a:r>
            <a:r>
              <a:rPr lang="zh-CN" altLang="en-US" sz="2200" b="1" dirty="0">
                <a:latin typeface="宋体" panose="02010600030101010101" pitchFamily="2" charset="-122"/>
              </a:rPr>
              <a:t>规定定义域内的一个相应关系</a:t>
            </a:r>
          </a:p>
          <a:p>
            <a:pPr lvl="3">
              <a:spcBef>
                <a:spcPct val="10000"/>
              </a:spcBef>
              <a:spcAft>
                <a:spcPct val="10000"/>
              </a:spcAft>
              <a:buClr>
                <a:schemeClr val="tx1"/>
              </a:buClr>
            </a:pPr>
            <a:r>
              <a:rPr lang="zh-CN" altLang="en-US" sz="2200" b="1" dirty="0" smtClean="0">
                <a:solidFill>
                  <a:srgbClr val="FF0000"/>
                </a:solidFill>
                <a:latin typeface="宋体" panose="02010600030101010101" pitchFamily="2" charset="-122"/>
              </a:rPr>
              <a:t>常量</a:t>
            </a:r>
            <a:r>
              <a:rPr lang="zh-CN" altLang="en-US" sz="2200" b="1" dirty="0">
                <a:solidFill>
                  <a:srgbClr val="FF0000"/>
                </a:solidFill>
                <a:latin typeface="宋体" panose="02010600030101010101" pitchFamily="2" charset="-122"/>
              </a:rPr>
              <a:t>符号</a:t>
            </a:r>
            <a:r>
              <a:rPr lang="zh-CN" altLang="en-US" sz="2200" b="1" dirty="0">
                <a:latin typeface="宋体" panose="02010600030101010101" pitchFamily="2" charset="-122"/>
              </a:rPr>
              <a:t>是最简单的项，表示论域内的物体或实体</a:t>
            </a:r>
          </a:p>
          <a:p>
            <a:pPr lvl="3">
              <a:spcBef>
                <a:spcPct val="10000"/>
              </a:spcBef>
              <a:spcAft>
                <a:spcPct val="10000"/>
              </a:spcAft>
              <a:buClr>
                <a:schemeClr val="tx1"/>
              </a:buClr>
            </a:pPr>
            <a:r>
              <a:rPr lang="zh-CN" altLang="en-US" sz="2200" b="1" dirty="0">
                <a:solidFill>
                  <a:srgbClr val="FF0000"/>
                </a:solidFill>
                <a:latin typeface="宋体" panose="02010600030101010101" pitchFamily="2" charset="-122"/>
              </a:rPr>
              <a:t>变量符号</a:t>
            </a:r>
            <a:r>
              <a:rPr lang="zh-CN" altLang="en-US" sz="2200" b="1" dirty="0">
                <a:latin typeface="宋体" panose="02010600030101010101" pitchFamily="2" charset="-122"/>
              </a:rPr>
              <a:t>也是项，不明确涉及是哪一个实体</a:t>
            </a:r>
          </a:p>
          <a:p>
            <a:pPr lvl="3">
              <a:spcBef>
                <a:spcPct val="10000"/>
              </a:spcBef>
              <a:spcAft>
                <a:spcPct val="10000"/>
              </a:spcAft>
              <a:buClr>
                <a:schemeClr val="tx1"/>
              </a:buClr>
            </a:pPr>
            <a:r>
              <a:rPr lang="zh-CN" altLang="en-US" sz="2200" b="1" dirty="0" smtClean="0">
                <a:solidFill>
                  <a:srgbClr val="FF0000"/>
                </a:solidFill>
                <a:latin typeface="宋体" panose="02010600030101010101" pitchFamily="2" charset="-122"/>
              </a:rPr>
              <a:t>函数符号</a:t>
            </a:r>
            <a:r>
              <a:rPr lang="zh-CN" altLang="en-US" sz="2200" b="1" dirty="0">
                <a:latin typeface="宋体" panose="02010600030101010101" pitchFamily="2" charset="-122"/>
              </a:rPr>
              <a:t>表示论域内的函数，是从论域内的一个实体到另外一个实体的映射</a:t>
            </a:r>
          </a:p>
          <a:p>
            <a:pPr lvl="3">
              <a:spcBef>
                <a:spcPct val="10000"/>
              </a:spcBef>
              <a:spcAft>
                <a:spcPct val="10000"/>
              </a:spcAft>
              <a:buClr>
                <a:schemeClr val="tx1"/>
              </a:buClr>
            </a:pPr>
            <a:r>
              <a:rPr lang="zh-CN" altLang="en-US" sz="2200" b="1" dirty="0" smtClean="0">
                <a:solidFill>
                  <a:srgbClr val="3E1D81"/>
                </a:solidFill>
                <a:latin typeface="宋体" panose="02010600030101010101" pitchFamily="2" charset="-122"/>
              </a:rPr>
              <a:t>例如</a:t>
            </a:r>
            <a:r>
              <a:rPr lang="zh-CN" altLang="en-US" sz="2200" b="1" dirty="0">
                <a:solidFill>
                  <a:srgbClr val="3E1D81"/>
                </a:solidFill>
                <a:latin typeface="宋体" panose="02010600030101010101" pitchFamily="2" charset="-122"/>
              </a:rPr>
              <a:t>：原子公式 </a:t>
            </a:r>
            <a:r>
              <a:rPr lang="en-US" altLang="zh-CN" sz="2200" b="1" dirty="0">
                <a:solidFill>
                  <a:srgbClr val="3E1D81"/>
                </a:solidFill>
                <a:latin typeface="宋体" panose="02010600030101010101" pitchFamily="2" charset="-122"/>
              </a:rPr>
              <a:t>Married [ father(LI) , mother(LI) </a:t>
            </a:r>
            <a:r>
              <a:rPr lang="en-US" altLang="zh-CN" sz="2200" b="1" dirty="0" smtClean="0">
                <a:solidFill>
                  <a:srgbClr val="3E1D81"/>
                </a:solidFill>
                <a:latin typeface="宋体" panose="02010600030101010101" pitchFamily="2" charset="-122"/>
              </a:rPr>
              <a:t>]</a:t>
            </a:r>
          </a:p>
          <a:p>
            <a:pPr lvl="3">
              <a:spcBef>
                <a:spcPct val="10000"/>
              </a:spcBef>
              <a:spcAft>
                <a:spcPct val="10000"/>
              </a:spcAft>
              <a:buClr>
                <a:schemeClr val="tx1"/>
              </a:buClr>
            </a:pPr>
            <a:r>
              <a:rPr lang="zh-CN" altLang="en-US" sz="2200" b="1" dirty="0" smtClean="0">
                <a:solidFill>
                  <a:srgbClr val="3E1D81"/>
                </a:solidFill>
                <a:latin typeface="宋体" panose="02010600030101010101" pitchFamily="2" charset="-122"/>
              </a:rPr>
              <a:t>表示</a:t>
            </a:r>
            <a:r>
              <a:rPr lang="zh-CN" altLang="en-US" sz="2200" b="1" dirty="0">
                <a:solidFill>
                  <a:srgbClr val="3E1D81"/>
                </a:solidFill>
                <a:latin typeface="宋体" panose="02010600030101010101" pitchFamily="2" charset="-122"/>
              </a:rPr>
              <a:t>“李（</a:t>
            </a:r>
            <a:r>
              <a:rPr lang="en-US" altLang="zh-CN" sz="2200" b="1" dirty="0">
                <a:solidFill>
                  <a:srgbClr val="3E1D81"/>
                </a:solidFill>
                <a:latin typeface="宋体" panose="02010600030101010101" pitchFamily="2" charset="-122"/>
              </a:rPr>
              <a:t>LI</a:t>
            </a:r>
            <a:r>
              <a:rPr lang="zh-CN" altLang="en-US" sz="2200" b="1" dirty="0">
                <a:solidFill>
                  <a:srgbClr val="3E1D81"/>
                </a:solidFill>
                <a:latin typeface="宋体" panose="02010600030101010101" pitchFamily="2" charset="-122"/>
              </a:rPr>
              <a:t>）的父亲和他的母亲结婚</a:t>
            </a:r>
            <a:r>
              <a:rPr lang="zh-CN" altLang="en-US" sz="2200" b="1" dirty="0" smtClean="0">
                <a:solidFill>
                  <a:srgbClr val="3E1D81"/>
                </a:solidFill>
                <a:latin typeface="宋体" panose="02010600030101010101" pitchFamily="2" charset="-122"/>
              </a:rPr>
              <a:t>”</a:t>
            </a:r>
            <a:endParaRPr lang="zh-CN" altLang="en-US" sz="2200" b="1" dirty="0">
              <a:solidFill>
                <a:schemeClr val="tx2"/>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7216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Effect transition="in" filter="fade">
                                      <p:cBhvr>
                                        <p:cTn id="70" dur="1000"/>
                                        <p:tgtEl>
                                          <p:spTgt spid="2">
                                            <p:txEl>
                                              <p:pRg st="10" end="10"/>
                                            </p:txEl>
                                          </p:spTgt>
                                        </p:tgtEl>
                                      </p:cBhvr>
                                    </p:animEffect>
                                    <p:anim calcmode="lin" valueType="num">
                                      <p:cBhvr>
                                        <p:cTn id="71"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1" name="Rectangle 3"/>
          <p:cNvSpPr>
            <a:spLocks noGrp="1" noChangeArrowheads="1"/>
          </p:cNvSpPr>
          <p:nvPr>
            <p:ph type="body" idx="4294967295"/>
          </p:nvPr>
        </p:nvSpPr>
        <p:spPr>
          <a:xfrm>
            <a:off x="251520" y="836712"/>
            <a:ext cx="8640960" cy="5400600"/>
          </a:xfrm>
        </p:spPr>
        <p:txBody>
          <a:bodyPr>
            <a:normAutofit/>
          </a:bodyPr>
          <a:lstStyle/>
          <a:p>
            <a:pPr lvl="1">
              <a:spcAft>
                <a:spcPct val="20000"/>
              </a:spcAft>
              <a:buClr>
                <a:schemeClr val="hlink"/>
              </a:buClr>
              <a:buFont typeface="Wingdings" panose="05000000000000000000" pitchFamily="2" charset="2"/>
              <a:buChar char="ü"/>
            </a:pPr>
            <a:r>
              <a:rPr lang="zh-CN" altLang="en-US" sz="2800" b="1" dirty="0" smtClean="0">
                <a:latin typeface="Times New Roman" panose="02020603050405020304" pitchFamily="18" charset="0"/>
                <a:ea typeface="隶书" panose="02010509060101010101" pitchFamily="49" charset="-122"/>
              </a:rPr>
              <a:t>连词</a:t>
            </a:r>
            <a:r>
              <a:rPr lang="zh-CN" altLang="en-US" sz="2800" b="1" dirty="0">
                <a:latin typeface="Times New Roman" panose="02020603050405020304" pitchFamily="18" charset="0"/>
                <a:ea typeface="隶书" panose="02010509060101010101" pitchFamily="49" charset="-122"/>
              </a:rPr>
              <a:t>和量词</a:t>
            </a:r>
          </a:p>
          <a:p>
            <a:pPr lvl="2">
              <a:spcBef>
                <a:spcPct val="0"/>
              </a:spcBef>
              <a:buClr>
                <a:srgbClr val="5B2ABC"/>
              </a:buClr>
              <a:buFont typeface="Wingdings" panose="05000000000000000000" pitchFamily="2" charset="2"/>
              <a:buChar char="p"/>
            </a:pPr>
            <a:r>
              <a:rPr lang="zh-CN" altLang="en-US" sz="2400" b="1" dirty="0" smtClean="0">
                <a:solidFill>
                  <a:srgbClr val="029809"/>
                </a:solidFill>
                <a:latin typeface="宋体" panose="02010600030101010101" pitchFamily="2" charset="-122"/>
              </a:rPr>
              <a:t>连词</a:t>
            </a:r>
            <a:r>
              <a:rPr lang="zh-CN" altLang="en-US" sz="2400" b="1" dirty="0">
                <a:solidFill>
                  <a:srgbClr val="029809"/>
                </a:solidFill>
                <a:latin typeface="宋体" panose="02010600030101010101" pitchFamily="2" charset="-122"/>
              </a:rPr>
              <a:t>（简单命题</a:t>
            </a:r>
            <a:r>
              <a:rPr lang="en-US" altLang="zh-CN" sz="2400" b="1" dirty="0">
                <a:solidFill>
                  <a:srgbClr val="029809"/>
                </a:solidFill>
                <a:latin typeface="宋体" panose="02010600030101010101" pitchFamily="2" charset="-122"/>
              </a:rPr>
              <a:t>+</a:t>
            </a:r>
            <a:r>
              <a:rPr lang="zh-CN" altLang="en-US" sz="2400" b="1" dirty="0" smtClean="0">
                <a:solidFill>
                  <a:srgbClr val="029809"/>
                </a:solidFill>
                <a:latin typeface="宋体" panose="02010600030101010101" pitchFamily="2" charset="-122"/>
              </a:rPr>
              <a:t>连词</a:t>
            </a:r>
            <a:r>
              <a:rPr lang="en-US" altLang="zh-CN" sz="2400" b="1" dirty="0">
                <a:solidFill>
                  <a:srgbClr val="029809"/>
                </a:solidFill>
                <a:latin typeface="宋体" panose="02010600030101010101" pitchFamily="2" charset="-122"/>
              </a:rPr>
              <a:t>+</a:t>
            </a:r>
            <a:r>
              <a:rPr lang="zh-CN" altLang="en-US" sz="2400" b="1" dirty="0">
                <a:solidFill>
                  <a:srgbClr val="029809"/>
                </a:solidFill>
                <a:latin typeface="宋体" panose="02010600030101010101" pitchFamily="2" charset="-122"/>
              </a:rPr>
              <a:t>简单命题</a:t>
            </a:r>
            <a:r>
              <a:rPr lang="en-US" altLang="zh-CN" sz="2400" b="1" dirty="0">
                <a:solidFill>
                  <a:srgbClr val="029809"/>
                </a:solidFill>
                <a:latin typeface="宋体" panose="02010600030101010101" pitchFamily="2" charset="-122"/>
              </a:rPr>
              <a:t>+…=</a:t>
            </a:r>
            <a:r>
              <a:rPr lang="zh-CN" altLang="en-US" sz="2400" b="1" dirty="0">
                <a:solidFill>
                  <a:srgbClr val="029809"/>
                </a:solidFill>
                <a:latin typeface="宋体" panose="02010600030101010101" pitchFamily="2" charset="-122"/>
              </a:rPr>
              <a:t>复合命题）</a:t>
            </a:r>
          </a:p>
          <a:p>
            <a:pPr lvl="3">
              <a:spcBef>
                <a:spcPct val="10000"/>
              </a:spcBef>
              <a:spcAft>
                <a:spcPct val="10000"/>
              </a:spcAft>
              <a:buClr>
                <a:schemeClr val="tx1"/>
              </a:buClr>
            </a:pPr>
            <a:r>
              <a:rPr lang="zh-CN" altLang="en-US" sz="2400" b="1" dirty="0" smtClean="0">
                <a:solidFill>
                  <a:srgbClr val="5B2ABC"/>
                </a:solidFill>
                <a:latin typeface="Times New Roman" panose="02020603050405020304" pitchFamily="18" charset="0"/>
              </a:rPr>
              <a:t>合取</a:t>
            </a:r>
            <a:r>
              <a:rPr lang="zh-CN" altLang="en-US" sz="2400" b="1" dirty="0">
                <a:solidFill>
                  <a:srgbClr val="5B2ABC"/>
                </a:solidFill>
                <a:latin typeface="Times New Roman" panose="02020603050405020304" pitchFamily="18" charset="0"/>
              </a:rPr>
              <a:t>：</a:t>
            </a:r>
            <a:r>
              <a:rPr lang="zh-CN" altLang="en-US" sz="2400" b="1" dirty="0">
                <a:latin typeface="Times New Roman" panose="02020603050405020304" pitchFamily="18" charset="0"/>
              </a:rPr>
              <a:t>符号“</a:t>
            </a:r>
            <a:r>
              <a:rPr lang="el-GR" altLang="zh-CN" sz="2400" b="1" dirty="0">
                <a:latin typeface="Times New Roman" panose="02020603050405020304" pitchFamily="18" charset="0"/>
                <a:cs typeface="Arial" panose="020B0604020202020204" pitchFamily="34" charset="0"/>
              </a:rPr>
              <a:t>∧</a:t>
            </a:r>
            <a:r>
              <a:rPr lang="zh-CN" altLang="en-US" sz="2400" b="1" dirty="0">
                <a:latin typeface="Times New Roman" panose="02020603050405020304" pitchFamily="18" charset="0"/>
              </a:rPr>
              <a:t> ”， 表示所连结的两个命题之间具有“与”的关系。</a:t>
            </a:r>
          </a:p>
          <a:p>
            <a:pPr lvl="3">
              <a:spcBef>
                <a:spcPct val="10000"/>
              </a:spcBef>
              <a:spcAft>
                <a:spcPct val="10000"/>
              </a:spcAft>
              <a:buClr>
                <a:schemeClr val="tx1"/>
              </a:buClr>
            </a:pPr>
            <a:r>
              <a:rPr lang="zh-CN" altLang="en-US" sz="2400" b="1" dirty="0">
                <a:solidFill>
                  <a:srgbClr val="5B2ABC"/>
                </a:solidFill>
                <a:latin typeface="Times New Roman" panose="02020603050405020304" pitchFamily="18" charset="0"/>
              </a:rPr>
              <a:t>析取：</a:t>
            </a:r>
            <a:r>
              <a:rPr lang="zh-CN" altLang="en-US" sz="2400" b="1" dirty="0">
                <a:latin typeface="Times New Roman" panose="02020603050405020304" pitchFamily="18" charset="0"/>
              </a:rPr>
              <a:t> 符号“∨ ”，表示所连结的两个命题之间具有“或”的</a:t>
            </a:r>
            <a:r>
              <a:rPr lang="zh-CN" altLang="en-US" sz="2400" b="1" dirty="0" smtClean="0">
                <a:latin typeface="Times New Roman" panose="02020603050405020304" pitchFamily="18" charset="0"/>
              </a:rPr>
              <a:t>关系。</a:t>
            </a:r>
            <a:endParaRPr lang="zh-CN" altLang="en-US" sz="2400" b="1" dirty="0">
              <a:latin typeface="Times New Roman" panose="02020603050405020304" pitchFamily="18" charset="0"/>
            </a:endParaRPr>
          </a:p>
          <a:p>
            <a:pPr lvl="3">
              <a:spcBef>
                <a:spcPct val="10000"/>
              </a:spcBef>
              <a:spcAft>
                <a:spcPct val="10000"/>
              </a:spcAft>
              <a:buClr>
                <a:schemeClr val="tx1"/>
              </a:buClr>
            </a:pPr>
            <a:r>
              <a:rPr lang="zh-CN" altLang="en-US" sz="2400" b="1" dirty="0">
                <a:solidFill>
                  <a:srgbClr val="5B2ABC"/>
                </a:solidFill>
                <a:latin typeface="Times New Roman" panose="02020603050405020304" pitchFamily="18" charset="0"/>
              </a:rPr>
              <a:t>蕴涵：</a:t>
            </a:r>
            <a:r>
              <a:rPr lang="zh-CN" altLang="en-US" sz="2400" b="1" dirty="0">
                <a:latin typeface="Times New Roman" panose="02020603050405020304" pitchFamily="18" charset="0"/>
              </a:rPr>
              <a:t>符号“→ ” ，表示“若</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则</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的语义。</a:t>
            </a:r>
            <a:r>
              <a:rPr lang="en-US" altLang="zh-CN" sz="2400" b="1" dirty="0">
                <a:latin typeface="Times New Roman" panose="02020603050405020304" pitchFamily="18" charset="0"/>
              </a:rPr>
              <a:t>P→Q</a:t>
            </a:r>
            <a:r>
              <a:rPr lang="zh-CN" altLang="en-US" sz="2400" b="1" dirty="0">
                <a:latin typeface="Times New Roman" panose="02020603050405020304" pitchFamily="18" charset="0"/>
              </a:rPr>
              <a:t>读作“如果</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，则</a:t>
            </a:r>
            <a:r>
              <a:rPr lang="en-US" altLang="zh-CN" sz="2400" b="1" dirty="0">
                <a:latin typeface="Times New Roman" panose="02020603050405020304" pitchFamily="18" charset="0"/>
              </a:rPr>
              <a:t>Q”</a:t>
            </a:r>
            <a:r>
              <a:rPr lang="zh-CN" altLang="en-US" sz="2400" b="1" dirty="0">
                <a:latin typeface="Times New Roman" panose="02020603050405020304" pitchFamily="18" charset="0"/>
              </a:rPr>
              <a:t>其中，</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称为条件的前件，</a:t>
            </a:r>
            <a:r>
              <a:rPr lang="en-US" altLang="zh-CN" sz="2400" b="1" dirty="0">
                <a:latin typeface="Times New Roman" panose="02020603050405020304" pitchFamily="18" charset="0"/>
              </a:rPr>
              <a:t>Q</a:t>
            </a:r>
            <a:r>
              <a:rPr lang="zh-CN" altLang="en-US" sz="2400" b="1" dirty="0">
                <a:latin typeface="Times New Roman" panose="02020603050405020304" pitchFamily="18" charset="0"/>
              </a:rPr>
              <a:t>称为条件的后件。</a:t>
            </a:r>
          </a:p>
          <a:p>
            <a:pPr lvl="3">
              <a:spcBef>
                <a:spcPct val="10000"/>
              </a:spcBef>
              <a:spcAft>
                <a:spcPct val="10000"/>
              </a:spcAft>
              <a:buClr>
                <a:schemeClr val="tx1"/>
              </a:buClr>
            </a:pPr>
            <a:r>
              <a:rPr lang="zh-CN" altLang="en-US" sz="2400" b="1" dirty="0">
                <a:solidFill>
                  <a:srgbClr val="5B2ABC"/>
                </a:solidFill>
                <a:latin typeface="Times New Roman" panose="02020603050405020304" pitchFamily="18" charset="0"/>
              </a:rPr>
              <a:t>非：</a:t>
            </a:r>
            <a:r>
              <a:rPr lang="zh-CN" altLang="en-US" sz="2400" b="1" dirty="0">
                <a:latin typeface="Times New Roman" panose="02020603050405020304" pitchFamily="18" charset="0"/>
              </a:rPr>
              <a:t>符号</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a:t>
            </a:r>
            <a:r>
              <a:rPr lang="zh-CN" altLang="en-US" sz="2400" b="1" dirty="0"/>
              <a:t>┑</a:t>
            </a:r>
            <a:r>
              <a:rPr lang="zh-CN" altLang="en-US" sz="2400" b="1" dirty="0" smtClean="0">
                <a:latin typeface="Times New Roman" panose="02020603050405020304" pitchFamily="18" charset="0"/>
              </a:rPr>
              <a:t>”，</a:t>
            </a:r>
            <a:r>
              <a:rPr lang="zh-CN" altLang="en-US" sz="2400" b="1" dirty="0">
                <a:latin typeface="Times New Roman" panose="02020603050405020304" pitchFamily="18" charset="0"/>
              </a:rPr>
              <a:t>表示对其后面的命题的</a:t>
            </a:r>
            <a:r>
              <a:rPr lang="zh-CN" altLang="en-US" sz="2400" b="1" dirty="0" smtClean="0">
                <a:latin typeface="Times New Roman" panose="02020603050405020304" pitchFamily="18" charset="0"/>
              </a:rPr>
              <a:t>否定。</a:t>
            </a:r>
            <a:endParaRPr lang="zh-CN" altLang="en-US" sz="2400" b="1" dirty="0">
              <a:latin typeface="Times New Roman" panose="02020603050405020304" pitchFamily="18" charset="0"/>
            </a:endParaRPr>
          </a:p>
          <a:p>
            <a:pPr lvl="3">
              <a:spcBef>
                <a:spcPct val="10000"/>
              </a:spcBef>
              <a:spcAft>
                <a:spcPct val="10000"/>
              </a:spcAft>
              <a:buClr>
                <a:schemeClr val="tx1"/>
              </a:buClr>
            </a:pPr>
            <a:r>
              <a:rPr lang="zh-CN" altLang="en-US" sz="2400" b="1" dirty="0">
                <a:solidFill>
                  <a:srgbClr val="5B2ABC"/>
                </a:solidFill>
                <a:latin typeface="Times New Roman" panose="02020603050405020304" pitchFamily="18" charset="0"/>
              </a:rPr>
              <a:t>双条件：</a:t>
            </a:r>
            <a:r>
              <a:rPr lang="zh-CN" altLang="en-US" sz="2400" b="1" dirty="0">
                <a:latin typeface="Times New Roman" panose="02020603050405020304" pitchFamily="18" charset="0"/>
              </a:rPr>
              <a:t>符号“</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，表示“当且仅当”的语义。 </a:t>
            </a:r>
            <a:r>
              <a:rPr lang="en-US" altLang="zh-CN" sz="2400" b="1" dirty="0">
                <a:latin typeface="Times New Roman" panose="02020603050405020304" pitchFamily="18" charset="0"/>
              </a:rPr>
              <a:t>P↔Q</a:t>
            </a:r>
            <a:r>
              <a:rPr lang="zh-CN" altLang="en-US" sz="2400" b="1" dirty="0">
                <a:latin typeface="Times New Roman" panose="02020603050405020304" pitchFamily="18" charset="0"/>
              </a:rPr>
              <a:t>读作“</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当且仅当</a:t>
            </a:r>
            <a:r>
              <a:rPr lang="en-US" altLang="zh-CN" sz="2400" b="1" dirty="0">
                <a:latin typeface="Times New Roman" panose="02020603050405020304" pitchFamily="18" charset="0"/>
              </a:rPr>
              <a:t>Q”</a:t>
            </a:r>
            <a:r>
              <a:rPr lang="zh-CN" altLang="en-US" sz="2400" b="1" dirty="0">
                <a:latin typeface="Times New Roman" panose="02020603050405020304" pitchFamily="18" charset="0"/>
              </a:rPr>
              <a:t>。</a:t>
            </a:r>
          </a:p>
          <a:p>
            <a:pPr lvl="2">
              <a:spcBef>
                <a:spcPct val="0"/>
              </a:spcBef>
              <a:buClr>
                <a:srgbClr val="5B2ABC"/>
              </a:buClr>
              <a:buFont typeface="Wingdings" panose="05000000000000000000" pitchFamily="2" charset="2"/>
              <a:buChar char="p"/>
            </a:pPr>
            <a:r>
              <a:rPr lang="zh-CN" altLang="en-US" sz="2400" b="1" dirty="0">
                <a:solidFill>
                  <a:srgbClr val="029809"/>
                </a:solidFill>
                <a:latin typeface="宋体" panose="02010600030101010101" pitchFamily="2" charset="-122"/>
              </a:rPr>
              <a:t>连词的优先级</a:t>
            </a:r>
            <a:r>
              <a:rPr lang="zh-CN" altLang="en-US" sz="2400" b="1" dirty="0" smtClean="0">
                <a:solidFill>
                  <a:srgbClr val="029809"/>
                </a:solidFill>
                <a:latin typeface="宋体" panose="02010600030101010101" pitchFamily="2" charset="-122"/>
              </a:rPr>
              <a:t>：</a:t>
            </a:r>
            <a:r>
              <a:rPr lang="en-US" altLang="zh-CN" sz="2000" b="1" dirty="0" smtClean="0">
                <a:latin typeface="宋体" panose="02010600030101010101" pitchFamily="2" charset="-122"/>
              </a:rPr>
              <a:t>~,</a:t>
            </a:r>
            <a:r>
              <a:rPr lang="el-GR" altLang="zh-CN" sz="2000" b="1" dirty="0">
                <a:latin typeface="宋体" panose="02010600030101010101" pitchFamily="2" charset="-122"/>
              </a:rPr>
              <a:t>∧</a:t>
            </a:r>
            <a:r>
              <a:rPr lang="en-US" altLang="zh-CN" sz="2000" b="1" dirty="0">
                <a:latin typeface="宋体" panose="02010600030101010101" pitchFamily="2" charset="-122"/>
              </a:rPr>
              <a:t>,</a:t>
            </a:r>
            <a:r>
              <a:rPr lang="el-GR" altLang="zh-CN" sz="2000" b="1" dirty="0" smtClean="0">
                <a:latin typeface="宋体" panose="02010600030101010101" pitchFamily="2" charset="-122"/>
              </a:rPr>
              <a:t>∨</a:t>
            </a:r>
            <a:r>
              <a:rPr lang="en-US" altLang="zh-CN" sz="2000" b="1" dirty="0">
                <a:latin typeface="宋体" panose="02010600030101010101" pitchFamily="2" charset="-122"/>
              </a:rPr>
              <a:t>,</a:t>
            </a:r>
            <a:r>
              <a:rPr lang="en-US" altLang="zh-CN" sz="2000" b="1" dirty="0" smtClean="0">
                <a:latin typeface="宋体" panose="02010600030101010101" pitchFamily="2" charset="-122"/>
              </a:rPr>
              <a:t>→</a:t>
            </a: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Tree>
    <p:extLst>
      <p:ext uri="{BB962C8B-B14F-4D97-AF65-F5344CB8AC3E}">
        <p14:creationId xmlns:p14="http://schemas.microsoft.com/office/powerpoint/2010/main" val="413562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fade">
                                      <p:cBhvr>
                                        <p:cTn id="7" dur="1000"/>
                                        <p:tgtEl>
                                          <p:spTgt spid="437251">
                                            <p:txEl>
                                              <p:pRg st="0" end="0"/>
                                            </p:txEl>
                                          </p:spTgt>
                                        </p:tgtEl>
                                      </p:cBhvr>
                                    </p:animEffect>
                                    <p:anim calcmode="lin" valueType="num">
                                      <p:cBhvr>
                                        <p:cTn id="8" dur="10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72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7251">
                                            <p:txEl>
                                              <p:pRg st="1" end="1"/>
                                            </p:txEl>
                                          </p:spTgt>
                                        </p:tgtEl>
                                        <p:attrNameLst>
                                          <p:attrName>style.visibility</p:attrName>
                                        </p:attrNameLst>
                                      </p:cBhvr>
                                      <p:to>
                                        <p:strVal val="visible"/>
                                      </p:to>
                                    </p:set>
                                    <p:animEffect transition="in" filter="fade">
                                      <p:cBhvr>
                                        <p:cTn id="14" dur="1000"/>
                                        <p:tgtEl>
                                          <p:spTgt spid="437251">
                                            <p:txEl>
                                              <p:pRg st="1" end="1"/>
                                            </p:txEl>
                                          </p:spTgt>
                                        </p:tgtEl>
                                      </p:cBhvr>
                                    </p:animEffect>
                                    <p:anim calcmode="lin" valueType="num">
                                      <p:cBhvr>
                                        <p:cTn id="15" dur="1000" fill="hold"/>
                                        <p:tgtEl>
                                          <p:spTgt spid="43725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72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37251">
                                            <p:txEl>
                                              <p:pRg st="2" end="2"/>
                                            </p:txEl>
                                          </p:spTgt>
                                        </p:tgtEl>
                                        <p:attrNameLst>
                                          <p:attrName>style.visibility</p:attrName>
                                        </p:attrNameLst>
                                      </p:cBhvr>
                                      <p:to>
                                        <p:strVal val="visible"/>
                                      </p:to>
                                    </p:set>
                                    <p:animEffect transition="in" filter="fade">
                                      <p:cBhvr>
                                        <p:cTn id="21" dur="1000"/>
                                        <p:tgtEl>
                                          <p:spTgt spid="437251">
                                            <p:txEl>
                                              <p:pRg st="2" end="2"/>
                                            </p:txEl>
                                          </p:spTgt>
                                        </p:tgtEl>
                                      </p:cBhvr>
                                    </p:animEffect>
                                    <p:anim calcmode="lin" valueType="num">
                                      <p:cBhvr>
                                        <p:cTn id="22" dur="1000" fill="hold"/>
                                        <p:tgtEl>
                                          <p:spTgt spid="43725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72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7251">
                                            <p:txEl>
                                              <p:pRg st="3" end="3"/>
                                            </p:txEl>
                                          </p:spTgt>
                                        </p:tgtEl>
                                        <p:attrNameLst>
                                          <p:attrName>style.visibility</p:attrName>
                                        </p:attrNameLst>
                                      </p:cBhvr>
                                      <p:to>
                                        <p:strVal val="visible"/>
                                      </p:to>
                                    </p:set>
                                    <p:animEffect transition="in" filter="fade">
                                      <p:cBhvr>
                                        <p:cTn id="28" dur="1000"/>
                                        <p:tgtEl>
                                          <p:spTgt spid="437251">
                                            <p:txEl>
                                              <p:pRg st="3" end="3"/>
                                            </p:txEl>
                                          </p:spTgt>
                                        </p:tgtEl>
                                      </p:cBhvr>
                                    </p:animEffect>
                                    <p:anim calcmode="lin" valueType="num">
                                      <p:cBhvr>
                                        <p:cTn id="29" dur="10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372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37251">
                                            <p:txEl>
                                              <p:pRg st="4" end="4"/>
                                            </p:txEl>
                                          </p:spTgt>
                                        </p:tgtEl>
                                        <p:attrNameLst>
                                          <p:attrName>style.visibility</p:attrName>
                                        </p:attrNameLst>
                                      </p:cBhvr>
                                      <p:to>
                                        <p:strVal val="visible"/>
                                      </p:to>
                                    </p:set>
                                    <p:animEffect transition="in" filter="fade">
                                      <p:cBhvr>
                                        <p:cTn id="35" dur="1000"/>
                                        <p:tgtEl>
                                          <p:spTgt spid="437251">
                                            <p:txEl>
                                              <p:pRg st="4" end="4"/>
                                            </p:txEl>
                                          </p:spTgt>
                                        </p:tgtEl>
                                      </p:cBhvr>
                                    </p:animEffect>
                                    <p:anim calcmode="lin" valueType="num">
                                      <p:cBhvr>
                                        <p:cTn id="36" dur="1000" fill="hold"/>
                                        <p:tgtEl>
                                          <p:spTgt spid="43725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372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37251">
                                            <p:txEl>
                                              <p:pRg st="5" end="5"/>
                                            </p:txEl>
                                          </p:spTgt>
                                        </p:tgtEl>
                                        <p:attrNameLst>
                                          <p:attrName>style.visibility</p:attrName>
                                        </p:attrNameLst>
                                      </p:cBhvr>
                                      <p:to>
                                        <p:strVal val="visible"/>
                                      </p:to>
                                    </p:set>
                                    <p:animEffect transition="in" filter="fade">
                                      <p:cBhvr>
                                        <p:cTn id="42" dur="1000"/>
                                        <p:tgtEl>
                                          <p:spTgt spid="437251">
                                            <p:txEl>
                                              <p:pRg st="5" end="5"/>
                                            </p:txEl>
                                          </p:spTgt>
                                        </p:tgtEl>
                                      </p:cBhvr>
                                    </p:animEffect>
                                    <p:anim calcmode="lin" valueType="num">
                                      <p:cBhvr>
                                        <p:cTn id="43" dur="1000" fill="hold"/>
                                        <p:tgtEl>
                                          <p:spTgt spid="43725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372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37251">
                                            <p:txEl>
                                              <p:pRg st="6" end="6"/>
                                            </p:txEl>
                                          </p:spTgt>
                                        </p:tgtEl>
                                        <p:attrNameLst>
                                          <p:attrName>style.visibility</p:attrName>
                                        </p:attrNameLst>
                                      </p:cBhvr>
                                      <p:to>
                                        <p:strVal val="visible"/>
                                      </p:to>
                                    </p:set>
                                    <p:animEffect transition="in" filter="fade">
                                      <p:cBhvr>
                                        <p:cTn id="49" dur="1000"/>
                                        <p:tgtEl>
                                          <p:spTgt spid="437251">
                                            <p:txEl>
                                              <p:pRg st="6" end="6"/>
                                            </p:txEl>
                                          </p:spTgt>
                                        </p:tgtEl>
                                      </p:cBhvr>
                                    </p:animEffect>
                                    <p:anim calcmode="lin" valueType="num">
                                      <p:cBhvr>
                                        <p:cTn id="50" dur="1000" fill="hold"/>
                                        <p:tgtEl>
                                          <p:spTgt spid="437251">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372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37251">
                                            <p:txEl>
                                              <p:pRg st="7" end="7"/>
                                            </p:txEl>
                                          </p:spTgt>
                                        </p:tgtEl>
                                        <p:attrNameLst>
                                          <p:attrName>style.visibility</p:attrName>
                                        </p:attrNameLst>
                                      </p:cBhvr>
                                      <p:to>
                                        <p:strVal val="visible"/>
                                      </p:to>
                                    </p:set>
                                    <p:animEffect transition="in" filter="fade">
                                      <p:cBhvr>
                                        <p:cTn id="56" dur="1000"/>
                                        <p:tgtEl>
                                          <p:spTgt spid="437251">
                                            <p:txEl>
                                              <p:pRg st="7" end="7"/>
                                            </p:txEl>
                                          </p:spTgt>
                                        </p:tgtEl>
                                      </p:cBhvr>
                                    </p:animEffect>
                                    <p:anim calcmode="lin" valueType="num">
                                      <p:cBhvr>
                                        <p:cTn id="57" dur="1000" fill="hold"/>
                                        <p:tgtEl>
                                          <p:spTgt spid="437251">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372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352928" cy="6170920"/>
          </a:xfrm>
          <a:prstGeom prst="rect">
            <a:avLst/>
          </a:prstGeom>
        </p:spPr>
        <p:txBody>
          <a:bodyPr wrap="square">
            <a:spAutoFit/>
          </a:bodyPr>
          <a:lstStyle/>
          <a:p>
            <a:pPr marL="100235" indent="-214398" defTabSz="686074">
              <a:buClr>
                <a:schemeClr val="hlink"/>
              </a:buClr>
              <a:buFont typeface="Wingdings" panose="05000000000000000000" pitchFamily="2" charset="2"/>
              <a:buChar char="ü"/>
              <a:defRPr/>
            </a:pPr>
            <a:r>
              <a:rPr lang="zh-CN" altLang="en-US" sz="2400" b="1" dirty="0">
                <a:solidFill>
                  <a:srgbClr val="009900"/>
                </a:solidFill>
                <a:latin typeface="隶书" panose="02010509060101010101" pitchFamily="49" charset="-122"/>
                <a:ea typeface="隶书" panose="02010509060101010101" pitchFamily="49" charset="-122"/>
              </a:rPr>
              <a:t>合取式（</a:t>
            </a:r>
            <a:r>
              <a:rPr lang="en-US" altLang="zh-CN" sz="2400" b="1" dirty="0">
                <a:solidFill>
                  <a:srgbClr val="009900"/>
                </a:solidFill>
                <a:latin typeface="隶书" panose="02010509060101010101" pitchFamily="49" charset="-122"/>
                <a:ea typeface="隶书" panose="02010509060101010101" pitchFamily="49" charset="-122"/>
              </a:rPr>
              <a:t>conjunction</a:t>
            </a:r>
            <a:r>
              <a:rPr lang="zh-CN" altLang="en-US" sz="2400" b="1" dirty="0">
                <a:solidFill>
                  <a:srgbClr val="009900"/>
                </a:solidFill>
                <a:latin typeface="隶书" panose="02010509060101010101" pitchFamily="49" charset="-122"/>
                <a:ea typeface="隶书" panose="02010509060101010101" pitchFamily="49" charset="-122"/>
              </a:rPr>
              <a:t>）：</a:t>
            </a:r>
            <a:r>
              <a:rPr lang="zh-CN" altLang="en-US" sz="2400" b="1" dirty="0">
                <a:ea typeface="宋体" panose="02010600030101010101" pitchFamily="2" charset="-122"/>
              </a:rPr>
              <a:t>用连词∧把几个公式连接而构成的公式。合取项是合取式的组成部分。 </a:t>
            </a:r>
          </a:p>
          <a:p>
            <a:pPr marL="685937" lvl="1" indent="-342900" defTabSz="686074">
              <a:buClr>
                <a:schemeClr val="hlink"/>
              </a:buClr>
              <a:buFont typeface="Wingdings" panose="05000000000000000000" pitchFamily="2" charset="2"/>
              <a:buChar char="p"/>
              <a:defRPr/>
            </a:pPr>
            <a:r>
              <a:rPr lang="zh-CN" altLang="en-US" sz="2400" dirty="0">
                <a:ea typeface="宋体" panose="02010600030101010101" pitchFamily="2" charset="-122"/>
              </a:rPr>
              <a:t>我喜爱音乐和绘画</a:t>
            </a:r>
            <a:r>
              <a:rPr lang="zh-CN" altLang="en-US" sz="2400" dirty="0" smtClean="0">
                <a:ea typeface="宋体" panose="02010600030101010101" pitchFamily="2" charset="-122"/>
              </a:rPr>
              <a:t>。</a:t>
            </a:r>
            <a:r>
              <a:rPr lang="en-US" altLang="zh-CN" sz="2400" dirty="0" smtClean="0">
                <a:ea typeface="宋体" panose="02010600030101010101" pitchFamily="2" charset="-122"/>
              </a:rPr>
              <a:t>   </a:t>
            </a:r>
          </a:p>
          <a:p>
            <a:pPr marL="343037" lvl="1" defTabSz="686074">
              <a:buClr>
                <a:schemeClr val="hlink"/>
              </a:buClr>
              <a:defRPr/>
            </a:pPr>
            <a:r>
              <a:rPr lang="en-US" altLang="zh-CN" sz="2400" dirty="0" smtClean="0">
                <a:ea typeface="宋体" panose="02010600030101010101" pitchFamily="2" charset="-122"/>
              </a:rPr>
              <a:t>      LIKE(I</a:t>
            </a:r>
            <a:r>
              <a:rPr lang="zh-CN" altLang="en-US" sz="2400" dirty="0">
                <a:ea typeface="宋体" panose="02010600030101010101" pitchFamily="2" charset="-122"/>
              </a:rPr>
              <a:t>，</a:t>
            </a:r>
            <a:r>
              <a:rPr lang="en-US" altLang="zh-CN" sz="2400" dirty="0">
                <a:ea typeface="宋体" panose="02010600030101010101" pitchFamily="2" charset="-122"/>
              </a:rPr>
              <a:t>MUSIC)∧LIKE(I</a:t>
            </a:r>
            <a:r>
              <a:rPr lang="zh-CN" altLang="en-US" sz="2400" dirty="0">
                <a:ea typeface="宋体" panose="02010600030101010101" pitchFamily="2" charset="-122"/>
              </a:rPr>
              <a:t>，</a:t>
            </a:r>
            <a:r>
              <a:rPr lang="en-US" altLang="zh-CN" sz="2400" dirty="0">
                <a:ea typeface="宋体" panose="02010600030101010101" pitchFamily="2" charset="-122"/>
              </a:rPr>
              <a:t>PAINTING)</a:t>
            </a:r>
          </a:p>
          <a:p>
            <a:pPr marL="100235" indent="-214398" defTabSz="686074">
              <a:spcBef>
                <a:spcPts val="600"/>
              </a:spcBef>
              <a:buClr>
                <a:schemeClr val="hlink"/>
              </a:buClr>
              <a:buFont typeface="Wingdings" panose="05000000000000000000" pitchFamily="2" charset="2"/>
              <a:buChar char="ü"/>
              <a:defRPr/>
            </a:pPr>
            <a:r>
              <a:rPr lang="zh-CN" altLang="en-US" sz="2400" b="1" dirty="0">
                <a:solidFill>
                  <a:srgbClr val="009900"/>
                </a:solidFill>
                <a:latin typeface="隶书" panose="02010509060101010101" pitchFamily="49" charset="-122"/>
                <a:ea typeface="隶书" panose="02010509060101010101" pitchFamily="49" charset="-122"/>
              </a:rPr>
              <a:t>析取式（</a:t>
            </a:r>
            <a:r>
              <a:rPr lang="en-US" altLang="zh-CN" sz="2400" b="1" dirty="0">
                <a:solidFill>
                  <a:srgbClr val="009900"/>
                </a:solidFill>
                <a:latin typeface="隶书" panose="02010509060101010101" pitchFamily="49" charset="-122"/>
                <a:ea typeface="隶书" panose="02010509060101010101" pitchFamily="49" charset="-122"/>
              </a:rPr>
              <a:t>disjunction</a:t>
            </a:r>
            <a:r>
              <a:rPr lang="zh-CN" altLang="en-US" sz="2400" b="1" dirty="0">
                <a:solidFill>
                  <a:srgbClr val="009900"/>
                </a:solidFill>
                <a:latin typeface="隶书" panose="02010509060101010101" pitchFamily="49" charset="-122"/>
                <a:ea typeface="隶书" panose="02010509060101010101" pitchFamily="49" charset="-122"/>
              </a:rPr>
              <a:t>）：</a:t>
            </a:r>
            <a:r>
              <a:rPr lang="zh-CN" altLang="en-US" sz="2400" b="1" dirty="0">
                <a:ea typeface="宋体" panose="02010600030101010101" pitchFamily="2" charset="-122"/>
              </a:rPr>
              <a:t>用连词∨把几个公式连接而构成的公式。析取项是析取式</a:t>
            </a:r>
            <a:r>
              <a:rPr lang="zh-CN" altLang="en-US" sz="2400" b="1" dirty="0" smtClean="0">
                <a:ea typeface="宋体" panose="02010600030101010101" pitchFamily="2" charset="-122"/>
              </a:rPr>
              <a:t>的组成部分。</a:t>
            </a:r>
            <a:endParaRPr lang="en-US" altLang="zh-CN" sz="2400" b="1" dirty="0">
              <a:ea typeface="宋体" panose="02010600030101010101" pitchFamily="2" charset="-122"/>
            </a:endParaRPr>
          </a:p>
          <a:p>
            <a:pPr marL="685937" lvl="1" indent="-342900" defTabSz="686074">
              <a:buClr>
                <a:schemeClr val="hlink"/>
              </a:buClr>
              <a:buFont typeface="Wingdings" panose="05000000000000000000" pitchFamily="2" charset="2"/>
              <a:buChar char="p"/>
              <a:defRPr/>
            </a:pPr>
            <a:r>
              <a:rPr lang="zh-CN" altLang="en-US" sz="2400" dirty="0">
                <a:ea typeface="宋体" panose="02010600030101010101" pitchFamily="2" charset="-122"/>
              </a:rPr>
              <a:t>李力打篮球或踢足球</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343037" lvl="1" defTabSz="686074">
              <a:buClr>
                <a:schemeClr val="hlink"/>
              </a:buClr>
              <a:defRPr/>
            </a:pPr>
            <a:r>
              <a:rPr lang="en-US" altLang="zh-CN" sz="2400" dirty="0">
                <a:ea typeface="宋体" panose="02010600030101010101" pitchFamily="2" charset="-122"/>
              </a:rPr>
              <a:t> </a:t>
            </a:r>
            <a:r>
              <a:rPr lang="en-US" altLang="zh-CN" sz="2400" dirty="0" smtClean="0">
                <a:ea typeface="宋体" panose="02010600030101010101" pitchFamily="2" charset="-122"/>
              </a:rPr>
              <a:t>     PLAYS(LILI</a:t>
            </a:r>
            <a:r>
              <a:rPr lang="zh-CN" altLang="en-US" sz="2400" dirty="0">
                <a:ea typeface="宋体" panose="02010600030101010101" pitchFamily="2" charset="-122"/>
              </a:rPr>
              <a:t>，</a:t>
            </a:r>
            <a:r>
              <a:rPr lang="en-US" altLang="zh-CN" sz="2400" dirty="0">
                <a:ea typeface="宋体" panose="02010600030101010101" pitchFamily="2" charset="-122"/>
              </a:rPr>
              <a:t>BASKETBALL)∨PLAYS(LILI</a:t>
            </a:r>
            <a:r>
              <a:rPr lang="zh-CN" altLang="en-US" sz="2400" dirty="0">
                <a:ea typeface="宋体" panose="02010600030101010101" pitchFamily="2" charset="-122"/>
              </a:rPr>
              <a:t>，</a:t>
            </a:r>
            <a:r>
              <a:rPr lang="en-US" altLang="zh-CN" sz="2400" dirty="0">
                <a:ea typeface="宋体" panose="02010600030101010101" pitchFamily="2" charset="-122"/>
              </a:rPr>
              <a:t>FOOTBALL)</a:t>
            </a:r>
          </a:p>
          <a:p>
            <a:pPr marL="100235" indent="-214398" defTabSz="686074">
              <a:spcBef>
                <a:spcPts val="600"/>
              </a:spcBef>
              <a:buClr>
                <a:schemeClr val="hlink"/>
              </a:buClr>
              <a:buFont typeface="Wingdings" panose="05000000000000000000" pitchFamily="2" charset="2"/>
              <a:buChar char="ü"/>
              <a:defRPr/>
            </a:pPr>
            <a:r>
              <a:rPr lang="zh-CN" altLang="en-US" sz="2400" b="1" dirty="0">
                <a:solidFill>
                  <a:srgbClr val="009900"/>
                </a:solidFill>
                <a:latin typeface="隶书" panose="02010509060101010101" pitchFamily="49" charset="-122"/>
                <a:ea typeface="隶书" panose="02010509060101010101" pitchFamily="49" charset="-122"/>
              </a:rPr>
              <a:t>蕴涵（</a:t>
            </a:r>
            <a:r>
              <a:rPr lang="en-US" altLang="zh-CN" sz="2400" b="1" dirty="0">
                <a:solidFill>
                  <a:srgbClr val="009900"/>
                </a:solidFill>
                <a:latin typeface="隶书" panose="02010509060101010101" pitchFamily="49" charset="-122"/>
                <a:ea typeface="隶书" panose="02010509060101010101" pitchFamily="49" charset="-122"/>
              </a:rPr>
              <a:t>Implication</a:t>
            </a:r>
            <a:r>
              <a:rPr lang="zh-CN" altLang="en-US" sz="2400" b="1" dirty="0" smtClean="0">
                <a:solidFill>
                  <a:srgbClr val="009900"/>
                </a:solidFill>
                <a:latin typeface="隶书" panose="02010509060101010101" pitchFamily="49" charset="-122"/>
                <a:ea typeface="隶书" panose="02010509060101010101" pitchFamily="49" charset="-122"/>
              </a:rPr>
              <a:t>）：</a:t>
            </a:r>
            <a:r>
              <a:rPr lang="zh-CN" altLang="en-US" sz="2400" b="1" dirty="0">
                <a:ea typeface="宋体" panose="02010600030101010101" pitchFamily="2" charset="-122"/>
              </a:rPr>
              <a:t>表示</a:t>
            </a:r>
            <a:r>
              <a:rPr lang="en-US" altLang="zh-CN" sz="2400" b="1" dirty="0">
                <a:ea typeface="宋体" panose="02010600030101010101" pitchFamily="2" charset="-122"/>
              </a:rPr>
              <a:t>“</a:t>
            </a:r>
            <a:r>
              <a:rPr lang="zh-CN" altLang="en-US" sz="2400" b="1" dirty="0">
                <a:ea typeface="宋体" panose="02010600030101010101" pitchFamily="2" charset="-122"/>
              </a:rPr>
              <a:t>如果</a:t>
            </a:r>
            <a:r>
              <a:rPr lang="en-US" altLang="zh-CN" sz="2400" b="1" dirty="0">
                <a:ea typeface="宋体" panose="02010600030101010101" pitchFamily="2" charset="-122"/>
              </a:rPr>
              <a:t>-</a:t>
            </a:r>
            <a:r>
              <a:rPr lang="zh-CN" altLang="en-US" sz="2400" b="1" dirty="0">
                <a:ea typeface="宋体" panose="02010600030101010101" pitchFamily="2" charset="-122"/>
              </a:rPr>
              <a:t>那么</a:t>
            </a:r>
            <a:r>
              <a:rPr lang="en-US" altLang="zh-CN" sz="2400" b="1" dirty="0">
                <a:ea typeface="宋体" panose="02010600030101010101" pitchFamily="2" charset="-122"/>
              </a:rPr>
              <a:t>”</a:t>
            </a:r>
            <a:r>
              <a:rPr lang="zh-CN" altLang="en-US" sz="2400" b="1" dirty="0">
                <a:ea typeface="宋体" panose="02010600030101010101" pitchFamily="2" charset="-122"/>
              </a:rPr>
              <a:t>的语句，用</a:t>
            </a:r>
            <a:r>
              <a:rPr lang="zh-CN" altLang="en-US" sz="2400" b="1" dirty="0" smtClean="0">
                <a:ea typeface="宋体" panose="02010600030101010101" pitchFamily="2" charset="-122"/>
              </a:rPr>
              <a:t>连词</a:t>
            </a:r>
            <a:r>
              <a:rPr lang="zh-CN" altLang="en-US" sz="2400" b="1" dirty="0">
                <a:latin typeface="华文新魏" panose="02010800040101010101" pitchFamily="2" charset="-122"/>
                <a:ea typeface="华文新魏" panose="02010800040101010101" pitchFamily="2" charset="-122"/>
              </a:rPr>
              <a:t>→</a:t>
            </a:r>
            <a:r>
              <a:rPr lang="zh-CN" altLang="en-US" sz="2400" b="1" dirty="0" smtClean="0">
                <a:ea typeface="宋体" panose="02010600030101010101" pitchFamily="2" charset="-122"/>
              </a:rPr>
              <a:t>连接</a:t>
            </a:r>
            <a:r>
              <a:rPr lang="zh-CN" altLang="en-US" sz="2400" b="1" dirty="0">
                <a:ea typeface="宋体" panose="02010600030101010101" pitchFamily="2" charset="-122"/>
              </a:rPr>
              <a:t>两个公式构成的公式叫做蕴涵。 </a:t>
            </a:r>
            <a:r>
              <a:rPr lang="en-US" altLang="zh-CN" sz="2400" b="1" dirty="0">
                <a:ea typeface="宋体" panose="02010600030101010101" pitchFamily="2" charset="-122"/>
              </a:rPr>
              <a:t> </a:t>
            </a:r>
          </a:p>
          <a:p>
            <a:pPr marL="685937" lvl="1" indent="-342900" defTabSz="686074">
              <a:buClr>
                <a:schemeClr val="hlink"/>
              </a:buClr>
              <a:buFont typeface="Wingdings" panose="05000000000000000000" pitchFamily="2" charset="2"/>
              <a:buChar char="p"/>
              <a:defRPr/>
            </a:pPr>
            <a:r>
              <a:rPr lang="zh-CN" altLang="en-US" sz="2400" dirty="0">
                <a:ea typeface="宋体" panose="02010600030101010101" pitchFamily="2" charset="-122"/>
              </a:rPr>
              <a:t>如果刘华跑得最快，那么他取得</a:t>
            </a:r>
            <a:r>
              <a:rPr lang="zh-CN" altLang="en-US" sz="2400" dirty="0" smtClean="0">
                <a:ea typeface="宋体" panose="02010600030101010101" pitchFamily="2" charset="-122"/>
              </a:rPr>
              <a:t>冠军</a:t>
            </a:r>
            <a:endParaRPr lang="en-US" altLang="zh-CN" sz="2400" dirty="0" smtClean="0">
              <a:ea typeface="宋体" panose="02010600030101010101" pitchFamily="2" charset="-122"/>
            </a:endParaRPr>
          </a:p>
          <a:p>
            <a:pPr marL="343037" lvl="1" defTabSz="686074">
              <a:buClr>
                <a:schemeClr val="hlink"/>
              </a:buClr>
              <a:defRPr/>
            </a:pPr>
            <a:r>
              <a:rPr lang="en-US" altLang="zh-CN" sz="2400" dirty="0">
                <a:ea typeface="宋体" panose="02010600030101010101" pitchFamily="2" charset="-122"/>
              </a:rPr>
              <a:t> </a:t>
            </a:r>
            <a:r>
              <a:rPr lang="en-US" altLang="zh-CN" sz="2400" dirty="0" smtClean="0">
                <a:ea typeface="宋体" panose="02010600030101010101" pitchFamily="2" charset="-122"/>
              </a:rPr>
              <a:t>    </a:t>
            </a:r>
            <a:r>
              <a:rPr lang="en-US" altLang="zh-CN" sz="2400" dirty="0">
                <a:ea typeface="宋体" panose="02010600030101010101" pitchFamily="2" charset="-122"/>
              </a:rPr>
              <a:t>RUNS(LIUHUA</a:t>
            </a:r>
            <a:r>
              <a:rPr lang="zh-CN" altLang="en-US" sz="2400" dirty="0">
                <a:ea typeface="宋体" panose="02010600030101010101" pitchFamily="2" charset="-122"/>
              </a:rPr>
              <a:t>，</a:t>
            </a:r>
            <a:r>
              <a:rPr lang="en-US" altLang="zh-CN" sz="2400" dirty="0">
                <a:ea typeface="宋体" panose="02010600030101010101" pitchFamily="2" charset="-122"/>
              </a:rPr>
              <a:t>FASTEST) </a:t>
            </a:r>
            <a:r>
              <a:rPr lang="zh-CN" altLang="en-US" sz="2400" b="1" dirty="0">
                <a:latin typeface="华文新魏" panose="02010800040101010101" pitchFamily="2" charset="-122"/>
                <a:ea typeface="华文新魏" panose="02010800040101010101" pitchFamily="2" charset="-122"/>
              </a:rPr>
              <a:t>→ </a:t>
            </a:r>
            <a:r>
              <a:rPr lang="en-US" altLang="zh-CN" sz="2400" dirty="0" smtClean="0">
                <a:ea typeface="宋体" panose="02010600030101010101" pitchFamily="2" charset="-122"/>
              </a:rPr>
              <a:t>WINS(LIUHUA</a:t>
            </a:r>
            <a:r>
              <a:rPr lang="zh-CN" altLang="en-US" sz="2400" dirty="0">
                <a:ea typeface="宋体" panose="02010600030101010101" pitchFamily="2" charset="-122"/>
              </a:rPr>
              <a:t>，</a:t>
            </a:r>
            <a:r>
              <a:rPr lang="en-US" altLang="zh-CN" sz="2400" dirty="0">
                <a:ea typeface="宋体" panose="02010600030101010101" pitchFamily="2" charset="-122"/>
              </a:rPr>
              <a:t>CHAMPION)</a:t>
            </a:r>
          </a:p>
          <a:p>
            <a:pPr marL="100235" indent="-214398" defTabSz="686074">
              <a:spcBef>
                <a:spcPts val="600"/>
              </a:spcBef>
              <a:buClr>
                <a:schemeClr val="hlink"/>
              </a:buClr>
              <a:buFont typeface="Wingdings" panose="05000000000000000000" pitchFamily="2" charset="2"/>
              <a:buChar char="ü"/>
              <a:defRPr/>
            </a:pPr>
            <a:r>
              <a:rPr lang="zh-CN" altLang="en-US" sz="2400" b="1" dirty="0" smtClean="0">
                <a:solidFill>
                  <a:srgbClr val="009900"/>
                </a:solidFill>
                <a:latin typeface="隶书" panose="02010509060101010101" pitchFamily="49" charset="-122"/>
                <a:ea typeface="隶书" panose="02010509060101010101" pitchFamily="49" charset="-122"/>
              </a:rPr>
              <a:t>非</a:t>
            </a:r>
            <a:r>
              <a:rPr lang="zh-CN" altLang="en-US" sz="2400" b="1" dirty="0">
                <a:solidFill>
                  <a:srgbClr val="009900"/>
                </a:solidFill>
                <a:latin typeface="隶书" panose="02010509060101010101" pitchFamily="49" charset="-122"/>
                <a:ea typeface="隶书" panose="02010509060101010101" pitchFamily="49" charset="-122"/>
              </a:rPr>
              <a:t>（</a:t>
            </a:r>
            <a:r>
              <a:rPr lang="en-US" altLang="zh-CN" sz="2400" b="1" dirty="0">
                <a:solidFill>
                  <a:srgbClr val="009900"/>
                </a:solidFill>
                <a:latin typeface="隶书" panose="02010509060101010101" pitchFamily="49" charset="-122"/>
                <a:ea typeface="隶书" panose="02010509060101010101" pitchFamily="49" charset="-122"/>
              </a:rPr>
              <a:t>NOT</a:t>
            </a:r>
            <a:r>
              <a:rPr lang="zh-CN" altLang="en-US" sz="2400" b="1" dirty="0" smtClean="0">
                <a:solidFill>
                  <a:srgbClr val="009900"/>
                </a:solidFill>
                <a:latin typeface="隶书" panose="02010509060101010101" pitchFamily="49" charset="-122"/>
                <a:ea typeface="隶书" panose="02010509060101010101" pitchFamily="49" charset="-122"/>
              </a:rPr>
              <a:t>）：</a:t>
            </a:r>
            <a:r>
              <a:rPr lang="zh-CN" altLang="en-US" sz="2400" b="1" dirty="0">
                <a:ea typeface="宋体" panose="02010600030101010101" pitchFamily="2" charset="-122"/>
              </a:rPr>
              <a:t>表示否定，～、┑均可表示 </a:t>
            </a:r>
          </a:p>
          <a:p>
            <a:pPr marL="685937" lvl="1" indent="-342900" defTabSz="686074">
              <a:buClr>
                <a:schemeClr val="hlink"/>
              </a:buClr>
              <a:buFont typeface="Wingdings" panose="05000000000000000000" pitchFamily="2" charset="2"/>
              <a:buChar char="p"/>
              <a:defRPr/>
            </a:pPr>
            <a:r>
              <a:rPr lang="zh-CN" altLang="en-US" sz="2400" dirty="0">
                <a:ea typeface="宋体" panose="02010600030101010101" pitchFamily="2" charset="-122"/>
              </a:rPr>
              <a:t>机器人不在</a:t>
            </a:r>
            <a:r>
              <a:rPr lang="en-US" altLang="zh-CN" sz="2400" dirty="0">
                <a:ea typeface="宋体" panose="02010600030101010101" pitchFamily="2" charset="-122"/>
              </a:rPr>
              <a:t>2</a:t>
            </a:r>
            <a:r>
              <a:rPr lang="zh-CN" altLang="en-US" sz="2400" dirty="0">
                <a:ea typeface="宋体" panose="02010600030101010101" pitchFamily="2" charset="-122"/>
              </a:rPr>
              <a:t>号房间</a:t>
            </a:r>
            <a:r>
              <a:rPr lang="zh-CN" altLang="en-US" sz="2400" dirty="0" smtClean="0">
                <a:ea typeface="宋体" panose="02010600030101010101" pitchFamily="2" charset="-122"/>
              </a:rPr>
              <a:t>内</a:t>
            </a:r>
            <a:endParaRPr lang="en-US" altLang="zh-CN" sz="2400" dirty="0">
              <a:ea typeface="宋体" panose="02010600030101010101" pitchFamily="2" charset="-122"/>
            </a:endParaRPr>
          </a:p>
          <a:p>
            <a:pPr marL="343037" lvl="1" defTabSz="686074">
              <a:buClr>
                <a:schemeClr val="hlink"/>
              </a:buClr>
              <a:defRPr/>
            </a:pPr>
            <a:r>
              <a:rPr lang="zh-CN" altLang="en-US" sz="2400" dirty="0" smtClean="0">
                <a:ea typeface="宋体" panose="02010600030101010101" pitchFamily="2" charset="-122"/>
              </a:rPr>
              <a:t>     </a:t>
            </a:r>
            <a:r>
              <a:rPr lang="zh-CN" altLang="en-US" sz="2400" dirty="0">
                <a:ea typeface="宋体" panose="02010600030101010101" pitchFamily="2" charset="-122"/>
              </a:rPr>
              <a:t>～</a:t>
            </a:r>
            <a:r>
              <a:rPr lang="en-US" altLang="zh-CN" sz="2400" dirty="0">
                <a:ea typeface="宋体" panose="02010600030101010101" pitchFamily="2" charset="-122"/>
              </a:rPr>
              <a:t>INROOM(ROBOT,r2)</a:t>
            </a:r>
            <a:endParaRPr lang="zh-CN" altLang="en-US" sz="2400" dirty="0">
              <a:ea typeface="宋体" panose="02010600030101010101" pitchFamily="2" charset="-122"/>
            </a:endParaRPr>
          </a:p>
          <a:p>
            <a:pPr lvl="1">
              <a:defRPr/>
            </a:pPr>
            <a:endParaRPr lang="en-US" altLang="zh-CN" sz="2000" dirty="0"/>
          </a:p>
        </p:txBody>
      </p:sp>
    </p:spTree>
    <p:extLst>
      <p:ext uri="{BB962C8B-B14F-4D97-AF65-F5344CB8AC3E}">
        <p14:creationId xmlns:p14="http://schemas.microsoft.com/office/powerpoint/2010/main" val="250547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0" end="10"/>
                                            </p:txEl>
                                          </p:spTgt>
                                        </p:tgtEl>
                                        <p:attrNameLst>
                                          <p:attrName>style.visibility</p:attrName>
                                        </p:attrNameLst>
                                      </p:cBhvr>
                                      <p:to>
                                        <p:strVal val="visible"/>
                                      </p:to>
                                    </p:set>
                                    <p:animEffect transition="in" filter="fade">
                                      <p:cBhvr>
                                        <p:cTn id="77" dur="1000"/>
                                        <p:tgtEl>
                                          <p:spTgt spid="2">
                                            <p:txEl>
                                              <p:pRg st="10" end="10"/>
                                            </p:txEl>
                                          </p:spTgt>
                                        </p:tgtEl>
                                      </p:cBhvr>
                                    </p:animEffect>
                                    <p:anim calcmode="lin" valueType="num">
                                      <p:cBhvr>
                                        <p:cTn id="7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1" end="11"/>
                                            </p:txEl>
                                          </p:spTgt>
                                        </p:tgtEl>
                                        <p:attrNameLst>
                                          <p:attrName>style.visibility</p:attrName>
                                        </p:attrNameLst>
                                      </p:cBhvr>
                                      <p:to>
                                        <p:strVal val="visible"/>
                                      </p:to>
                                    </p:set>
                                    <p:animEffect transition="in" filter="fade">
                                      <p:cBhvr>
                                        <p:cTn id="84" dur="1000"/>
                                        <p:tgtEl>
                                          <p:spTgt spid="2">
                                            <p:txEl>
                                              <p:pRg st="11" end="11"/>
                                            </p:txEl>
                                          </p:spTgt>
                                        </p:tgtEl>
                                      </p:cBhvr>
                                    </p:animEffect>
                                    <p:anim calcmode="lin" valueType="num">
                                      <p:cBhvr>
                                        <p:cTn id="85"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Rectangle 3"/>
          <p:cNvSpPr>
            <a:spLocks noGrp="1" noChangeArrowheads="1"/>
          </p:cNvSpPr>
          <p:nvPr>
            <p:ph type="body" idx="4294967295"/>
          </p:nvPr>
        </p:nvSpPr>
        <p:spPr>
          <a:xfrm>
            <a:off x="323528" y="908720"/>
            <a:ext cx="8568952" cy="5616624"/>
          </a:xfrm>
        </p:spPr>
        <p:txBody>
          <a:bodyPr>
            <a:noAutofit/>
          </a:bodyPr>
          <a:lstStyle/>
          <a:p>
            <a:pPr marL="0" lvl="2">
              <a:lnSpc>
                <a:spcPct val="150000"/>
              </a:lnSpc>
              <a:spcBef>
                <a:spcPct val="0"/>
              </a:spcBef>
              <a:buClr>
                <a:srgbClr val="5B2ABC"/>
              </a:buClr>
              <a:buFont typeface="Wingdings" panose="05000000000000000000" pitchFamily="2" charset="2"/>
              <a:buChar char="p"/>
            </a:pPr>
            <a:r>
              <a:rPr lang="zh-CN" altLang="en-US" sz="28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rPr>
              <a:t>量词（刻画谓词和个体间的关系）</a:t>
            </a:r>
            <a:endParaRPr lang="zh-CN" altLang="en-US" sz="2800" b="1" dirty="0">
              <a:solidFill>
                <a:srgbClr val="029809"/>
              </a:solidFill>
              <a:latin typeface="Times New Roman" panose="02020603050405020304" pitchFamily="18" charset="0"/>
              <a:ea typeface="宋体" panose="02010600030101010101" pitchFamily="2" charset="-122"/>
              <a:cs typeface="Times New Roman" panose="02020603050405020304" pitchFamily="18" charset="0"/>
            </a:endParaRPr>
          </a:p>
          <a:p>
            <a:pPr marL="0" lvl="3">
              <a:lnSpc>
                <a:spcPct val="150000"/>
              </a:lnSpc>
              <a:spcBef>
                <a:spcPts val="0"/>
              </a:spcBef>
            </a:pPr>
            <a:r>
              <a:rPr lang="zh-CN" altLang="en-US" sz="2800" b="1" dirty="0">
                <a:solidFill>
                  <a:srgbClr val="5B2ABC"/>
                </a:solidFill>
                <a:latin typeface="Times New Roman" panose="02020603050405020304" pitchFamily="18" charset="0"/>
                <a:cs typeface="Times New Roman" panose="02020603050405020304" pitchFamily="18" charset="0"/>
              </a:rPr>
              <a:t>全称量词：</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符号</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意思</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是“全体、一切、所有的、任一个”</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0" lvl="4">
              <a:lnSpc>
                <a:spcPct val="150000"/>
              </a:lnSpc>
              <a:spcBef>
                <a:spcPts val="0"/>
              </a:spcBef>
              <a:buClr>
                <a:schemeClr val="hlink"/>
              </a:buCl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读作</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“对一切</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或“对每</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一</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，或“对</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任一</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0" lvl="4">
              <a:lnSpc>
                <a:spcPct val="150000"/>
              </a:lnSpc>
              <a:spcBef>
                <a:spcPts val="0"/>
              </a:spcBef>
              <a:buClr>
                <a:schemeClr val="hlink"/>
              </a:buCl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若一个原子公式</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，对于所有变量</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都具有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值，则</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用</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表示。</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lvl="4">
              <a:lnSpc>
                <a:spcPct val="150000"/>
              </a:lnSpc>
              <a:spcBef>
                <a:spcPts val="0"/>
              </a:spcBef>
              <a:buClr>
                <a:schemeClr val="hlink"/>
              </a:buCl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命题</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为真，当且仅当对论域中的所有</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，都有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为真；命题</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为假，当且仅当至少存在论域中的一个</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，使得</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为</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假。</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lvl="4">
              <a:lnSpc>
                <a:spcPct val="150000"/>
              </a:lnSpc>
              <a:spcBef>
                <a:spcPct val="5000"/>
              </a:spcBef>
              <a:spcAft>
                <a:spcPct val="5000"/>
              </a:spcAft>
              <a:buClr>
                <a:schemeClr val="hlink"/>
              </a:buClr>
              <a:buFont typeface="Wingdings" panose="05000000000000000000" pitchFamily="2" charset="2"/>
              <a:buChar char="Ø"/>
            </a:pPr>
            <a:endParaRPr lang="zh-CN" altLang="en-US" sz="2400" b="1"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12011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fade">
                                      <p:cBhvr>
                                        <p:cTn id="7" dur="1000"/>
                                        <p:tgtEl>
                                          <p:spTgt spid="439299">
                                            <p:txEl>
                                              <p:pRg st="0" end="0"/>
                                            </p:txEl>
                                          </p:spTgt>
                                        </p:tgtEl>
                                      </p:cBhvr>
                                    </p:animEffect>
                                    <p:anim calcmode="lin" valueType="num">
                                      <p:cBhvr>
                                        <p:cTn id="8" dur="1000" fill="hold"/>
                                        <p:tgtEl>
                                          <p:spTgt spid="439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9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9299">
                                            <p:txEl>
                                              <p:pRg st="1" end="1"/>
                                            </p:txEl>
                                          </p:spTgt>
                                        </p:tgtEl>
                                        <p:attrNameLst>
                                          <p:attrName>style.visibility</p:attrName>
                                        </p:attrNameLst>
                                      </p:cBhvr>
                                      <p:to>
                                        <p:strVal val="visible"/>
                                      </p:to>
                                    </p:set>
                                    <p:animEffect transition="in" filter="fade">
                                      <p:cBhvr>
                                        <p:cTn id="14" dur="1000"/>
                                        <p:tgtEl>
                                          <p:spTgt spid="439299">
                                            <p:txEl>
                                              <p:pRg st="1" end="1"/>
                                            </p:txEl>
                                          </p:spTgt>
                                        </p:tgtEl>
                                      </p:cBhvr>
                                    </p:animEffect>
                                    <p:anim calcmode="lin" valueType="num">
                                      <p:cBhvr>
                                        <p:cTn id="15" dur="1000" fill="hold"/>
                                        <p:tgtEl>
                                          <p:spTgt spid="439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9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9299">
                                            <p:txEl>
                                              <p:pRg st="2" end="2"/>
                                            </p:txEl>
                                          </p:spTgt>
                                        </p:tgtEl>
                                        <p:attrNameLst>
                                          <p:attrName>style.visibility</p:attrName>
                                        </p:attrNameLst>
                                      </p:cBhvr>
                                      <p:to>
                                        <p:strVal val="visible"/>
                                      </p:to>
                                    </p:set>
                                    <p:animEffect transition="in" filter="fade">
                                      <p:cBhvr>
                                        <p:cTn id="21" dur="1000"/>
                                        <p:tgtEl>
                                          <p:spTgt spid="439299">
                                            <p:txEl>
                                              <p:pRg st="2" end="2"/>
                                            </p:txEl>
                                          </p:spTgt>
                                        </p:tgtEl>
                                      </p:cBhvr>
                                    </p:animEffect>
                                    <p:anim calcmode="lin" valueType="num">
                                      <p:cBhvr>
                                        <p:cTn id="22" dur="1000" fill="hold"/>
                                        <p:tgtEl>
                                          <p:spTgt spid="439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92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9299">
                                            <p:txEl>
                                              <p:pRg st="3" end="3"/>
                                            </p:txEl>
                                          </p:spTgt>
                                        </p:tgtEl>
                                        <p:attrNameLst>
                                          <p:attrName>style.visibility</p:attrName>
                                        </p:attrNameLst>
                                      </p:cBhvr>
                                      <p:to>
                                        <p:strVal val="visible"/>
                                      </p:to>
                                    </p:set>
                                    <p:animEffect transition="in" filter="fade">
                                      <p:cBhvr>
                                        <p:cTn id="28" dur="1000"/>
                                        <p:tgtEl>
                                          <p:spTgt spid="439299">
                                            <p:txEl>
                                              <p:pRg st="3" end="3"/>
                                            </p:txEl>
                                          </p:spTgt>
                                        </p:tgtEl>
                                      </p:cBhvr>
                                    </p:animEffect>
                                    <p:anim calcmode="lin" valueType="num">
                                      <p:cBhvr>
                                        <p:cTn id="29" dur="1000" fill="hold"/>
                                        <p:tgtEl>
                                          <p:spTgt spid="4392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392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9299">
                                            <p:txEl>
                                              <p:pRg st="4" end="4"/>
                                            </p:txEl>
                                          </p:spTgt>
                                        </p:tgtEl>
                                        <p:attrNameLst>
                                          <p:attrName>style.visibility</p:attrName>
                                        </p:attrNameLst>
                                      </p:cBhvr>
                                      <p:to>
                                        <p:strVal val="visible"/>
                                      </p:to>
                                    </p:set>
                                    <p:animEffect transition="in" filter="fade">
                                      <p:cBhvr>
                                        <p:cTn id="35" dur="1000"/>
                                        <p:tgtEl>
                                          <p:spTgt spid="439299">
                                            <p:txEl>
                                              <p:pRg st="4" end="4"/>
                                            </p:txEl>
                                          </p:spTgt>
                                        </p:tgtEl>
                                      </p:cBhvr>
                                    </p:animEffect>
                                    <p:anim calcmode="lin" valueType="num">
                                      <p:cBhvr>
                                        <p:cTn id="36" dur="1000" fill="hold"/>
                                        <p:tgtEl>
                                          <p:spTgt spid="43929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392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67544" y="1052736"/>
            <a:ext cx="8568952" cy="5256584"/>
          </a:xfrm>
          <a:prstGeom prst="rect">
            <a:avLst/>
          </a:prstGeom>
        </p:spPr>
        <p:txBody>
          <a:bodyPr vert="horz" lIns="91440" tIns="45720" rIns="91440" bIns="45720" rtlCol="0">
            <a:noAutofit/>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marL="0" lvl="3">
              <a:lnSpc>
                <a:spcPct val="150000"/>
              </a:lnSpc>
              <a:spcBef>
                <a:spcPts val="0"/>
              </a:spcBef>
            </a:pPr>
            <a:r>
              <a:rPr lang="zh-CN" altLang="en-US" sz="2400" b="1" dirty="0">
                <a:solidFill>
                  <a:srgbClr val="5B2ABC"/>
                </a:solidFill>
                <a:latin typeface="宋体" panose="02010600030101010101" pitchFamily="2" charset="-122"/>
              </a:rPr>
              <a:t>存在量词：</a:t>
            </a:r>
            <a:r>
              <a:rPr lang="zh-CN" altLang="en-US" sz="2400" b="1" dirty="0" smtClean="0">
                <a:latin typeface="宋体" panose="02010600030101010101" pitchFamily="2" charset="-122"/>
                <a:ea typeface="宋体" panose="02010600030101010101" pitchFamily="2" charset="-122"/>
                <a:sym typeface="Symbol" panose="05050102010706020507" pitchFamily="18" charset="2"/>
              </a:rPr>
              <a:t>符号</a:t>
            </a:r>
            <a:r>
              <a:rPr lang="zh-CN" altLang="en-US" sz="2400" b="1" dirty="0">
                <a:latin typeface="宋体" panose="02010600030101010101" pitchFamily="2" charset="-122"/>
                <a:ea typeface="宋体" panose="02010600030101010101" pitchFamily="2" charset="-122"/>
                <a:sym typeface="Symbol" panose="05050102010706020507" pitchFamily="18" charset="2"/>
              </a:rPr>
              <a:t>“”，</a:t>
            </a:r>
            <a:r>
              <a:rPr lang="zh-CN" altLang="en-US" sz="2400" b="1" dirty="0">
                <a:latin typeface="宋体" panose="02010600030101010101" pitchFamily="2" charset="-122"/>
                <a:ea typeface="宋体" panose="02010600030101010101" pitchFamily="2" charset="-122"/>
              </a:rPr>
              <a:t>意思是“存在</a:t>
            </a:r>
            <a:r>
              <a:rPr lang="zh-CN" altLang="en-US" sz="2400" b="1" dirty="0" smtClean="0">
                <a:latin typeface="宋体" panose="02010600030101010101" pitchFamily="2" charset="-122"/>
                <a:ea typeface="宋体" panose="02010600030101010101" pitchFamily="2" charset="-122"/>
              </a:rPr>
              <a:t>，有些，至少</a:t>
            </a:r>
            <a:r>
              <a:rPr lang="zh-CN" altLang="en-US" sz="2400" b="1" dirty="0">
                <a:latin typeface="宋体" panose="02010600030101010101" pitchFamily="2" charset="-122"/>
                <a:ea typeface="宋体" panose="02010600030101010101" pitchFamily="2" charset="-122"/>
              </a:rPr>
              <a:t>有”</a:t>
            </a:r>
          </a:p>
          <a:p>
            <a:pPr marL="0" lvl="4">
              <a:lnSpc>
                <a:spcPct val="150000"/>
              </a:lnSpc>
              <a:spcBef>
                <a:spcPts val="0"/>
              </a:spcBef>
              <a:buClr>
                <a:schemeClr val="hlink"/>
              </a:buClr>
              <a:buFont typeface="Wingdings" panose="05000000000000000000" pitchFamily="2" charset="2"/>
              <a:buChar char="Ø"/>
            </a:pPr>
            <a:r>
              <a:rPr lang="zh-CN" altLang="en-US" sz="2400" b="1" dirty="0" smtClean="0">
                <a:latin typeface="宋体" panose="02010600030101010101" pitchFamily="2" charset="-122"/>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en-US" sz="2400" b="1" dirty="0">
                <a:latin typeface="宋体" panose="02010600030101010101" pitchFamily="2" charset="-122"/>
                <a:ea typeface="宋体" panose="02010600030101010101" pitchFamily="2" charset="-122"/>
                <a:sym typeface="Symbol" panose="05050102010706020507" pitchFamily="18" charset="2"/>
              </a:rPr>
              <a:t>读作“存在一个</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en-US" altLang="zh-CN" sz="2400" b="1" dirty="0">
                <a:latin typeface="宋体" panose="02010600030101010101" pitchFamily="2" charset="-122"/>
                <a:ea typeface="宋体" panose="02010600030101010101" pitchFamily="2" charset="-122"/>
                <a:sym typeface="Symbol" panose="05050102010706020507" pitchFamily="18" charset="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或“对某些</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en-US" altLang="zh-CN" sz="2400" b="1" dirty="0">
                <a:latin typeface="宋体" panose="02010600030101010101" pitchFamily="2" charset="-122"/>
                <a:ea typeface="宋体" panose="02010600030101010101" pitchFamily="2" charset="-122"/>
                <a:sym typeface="Symbol" panose="05050102010706020507" pitchFamily="18" charset="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，或“至少有一</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en-US" altLang="zh-CN" sz="2400" b="1" dirty="0">
                <a:latin typeface="宋体" panose="02010600030101010101" pitchFamily="2" charset="-122"/>
                <a:ea typeface="宋体" panose="02010600030101010101" pitchFamily="2" charset="-122"/>
                <a:sym typeface="Symbol" panose="05050102010706020507" pitchFamily="18" charset="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a:t>
            </a:r>
          </a:p>
          <a:p>
            <a:pPr marL="0" lvl="4">
              <a:lnSpc>
                <a:spcPct val="150000"/>
              </a:lnSpc>
              <a:spcBef>
                <a:spcPts val="0"/>
              </a:spcBef>
              <a:buClr>
                <a:schemeClr val="hlink"/>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若一个原子公式</a:t>
            </a:r>
            <a:r>
              <a:rPr lang="en-US" altLang="zh-CN" sz="2400" b="1" dirty="0">
                <a:latin typeface="宋体" panose="02010600030101010101" pitchFamily="2" charset="-122"/>
                <a:ea typeface="宋体" panose="02010600030101010101" pitchFamily="2" charset="-122"/>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，至少有一个变</a:t>
            </a:r>
            <a:r>
              <a:rPr lang="zh-CN" altLang="en-US" sz="2400" b="1" dirty="0" smtClean="0">
                <a:latin typeface="宋体" panose="02010600030101010101" pitchFamily="2" charset="-122"/>
                <a:ea typeface="宋体" panose="02010600030101010101" pitchFamily="2" charset="-122"/>
              </a:rPr>
              <a:t>元</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smtClean="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可使</a:t>
            </a:r>
            <a:r>
              <a:rPr lang="en-US" altLang="zh-CN" sz="2400" b="1" dirty="0" smtClean="0">
                <a:latin typeface="宋体" panose="02010600030101010101" pitchFamily="2" charset="-122"/>
                <a:ea typeface="宋体" panose="02010600030101010101" pitchFamily="2" charset="-122"/>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smtClean="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为</a:t>
            </a:r>
            <a:r>
              <a:rPr lang="en-US" altLang="zh-CN" sz="2400" b="1" dirty="0">
                <a:latin typeface="宋体" panose="02010600030101010101" pitchFamily="2" charset="-122"/>
                <a:ea typeface="宋体" panose="02010600030101010101" pitchFamily="2" charset="-122"/>
              </a:rPr>
              <a:t>T</a:t>
            </a:r>
            <a:r>
              <a:rPr lang="zh-CN" altLang="en-US" sz="2400" b="1" dirty="0">
                <a:latin typeface="宋体" panose="02010600030101010101" pitchFamily="2" charset="-122"/>
                <a:ea typeface="宋体" panose="02010600030101010101" pitchFamily="2" charset="-122"/>
              </a:rPr>
              <a:t>值，则</a:t>
            </a:r>
            <a:r>
              <a:rPr lang="zh-CN" altLang="en-US" sz="2400" b="1" dirty="0" smtClean="0">
                <a:latin typeface="宋体" panose="02010600030101010101" pitchFamily="2" charset="-122"/>
                <a:ea typeface="宋体" panose="02010600030101010101" pitchFamily="2" charset="-122"/>
              </a:rPr>
              <a:t>用</a:t>
            </a:r>
            <a:r>
              <a:rPr lang="en-US" altLang="zh-CN" sz="2400" b="1" dirty="0">
                <a:latin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sym typeface="Symbol"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smtClean="0">
                <a:latin typeface="宋体" panose="02010600030101010101" pitchFamily="2" charset="-122"/>
                <a:ea typeface="宋体" panose="02010600030101010101" pitchFamily="2" charset="-122"/>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表示。 </a:t>
            </a:r>
          </a:p>
          <a:p>
            <a:pPr marL="0" lvl="4">
              <a:lnSpc>
                <a:spcPct val="150000"/>
              </a:lnSpc>
              <a:spcBef>
                <a:spcPts val="0"/>
              </a:spcBef>
              <a:buClr>
                <a:schemeClr val="hlink"/>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命题</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宋体" panose="02010600030101010101" pitchFamily="2" charset="-122"/>
                <a:ea typeface="宋体" panose="02010600030101010101" pitchFamily="2" charset="-122"/>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为真，当且仅当至少存在论域中的一个</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a:latin typeface="宋体" panose="02010600030101010101" pitchFamily="2" charset="-122"/>
                <a:ea typeface="宋体" panose="02010600030101010101" pitchFamily="2" charset="-122"/>
              </a:rPr>
              <a:t>，使得</a:t>
            </a:r>
            <a:r>
              <a:rPr lang="en-US" altLang="zh-CN" sz="2400" b="1" dirty="0">
                <a:latin typeface="宋体" panose="02010600030101010101" pitchFamily="2" charset="-122"/>
                <a:ea typeface="宋体" panose="02010600030101010101" pitchFamily="2" charset="-122"/>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为</a:t>
            </a:r>
            <a:r>
              <a:rPr lang="zh-CN" altLang="en-US" sz="2400" b="1" dirty="0" smtClean="0">
                <a:latin typeface="宋体" panose="02010600030101010101" pitchFamily="2" charset="-122"/>
                <a:ea typeface="宋体" panose="02010600030101010101" pitchFamily="2" charset="-122"/>
              </a:rPr>
              <a:t>真</a:t>
            </a:r>
            <a:r>
              <a:rPr lang="zh-CN" altLang="en-US" sz="2400" b="1" dirty="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命题</a:t>
            </a:r>
            <a:r>
              <a:rPr lang="en-US" altLang="zh-CN" sz="2400" b="1" dirty="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smtClean="0">
                <a:latin typeface="宋体" panose="02010600030101010101" pitchFamily="2" charset="-122"/>
                <a:ea typeface="宋体" panose="02010600030101010101" pitchFamily="2" charset="-122"/>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为假，当且仅当对论域中的所有</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a:latin typeface="宋体" panose="02010600030101010101" pitchFamily="2" charset="-122"/>
                <a:ea typeface="宋体" panose="02010600030101010101" pitchFamily="2" charset="-122"/>
              </a:rPr>
              <a:t>，都有</a:t>
            </a:r>
            <a:r>
              <a:rPr lang="en-US" altLang="zh-CN" sz="2400" b="1" dirty="0">
                <a:latin typeface="宋体" panose="02010600030101010101" pitchFamily="2" charset="-122"/>
                <a:ea typeface="宋体" panose="02010600030101010101" pitchFamily="2" charset="-122"/>
              </a:rPr>
              <a:t>P(</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为</a:t>
            </a:r>
            <a:r>
              <a:rPr lang="zh-CN" altLang="en-US" sz="2400" b="1" dirty="0" smtClean="0">
                <a:latin typeface="宋体" panose="02010600030101010101" pitchFamily="2" charset="-122"/>
                <a:ea typeface="宋体" panose="02010600030101010101" pitchFamily="2" charset="-122"/>
              </a:rPr>
              <a:t>假</a:t>
            </a:r>
            <a:r>
              <a:rPr lang="zh-CN" altLang="en-US" sz="2400" b="1" dirty="0" smtClean="0">
                <a:latin typeface="华文新魏" panose="02010800040101010101" pitchFamily="2" charset="-122"/>
                <a:ea typeface="华文新魏" panose="02010800040101010101" pitchFamily="2" charset="-122"/>
              </a:rPr>
              <a:t>。</a:t>
            </a:r>
            <a:endParaRPr lang="en-US" altLang="zh-CN" sz="2400" b="1" dirty="0" smtClean="0">
              <a:latin typeface="华文新魏" panose="02010800040101010101" pitchFamily="2" charset="-122"/>
              <a:ea typeface="华文新魏" panose="02010800040101010101" pitchFamily="2" charset="-122"/>
            </a:endParaRPr>
          </a:p>
          <a:p>
            <a:pPr marL="0" lvl="4">
              <a:lnSpc>
                <a:spcPct val="150000"/>
              </a:lnSpc>
              <a:spcBef>
                <a:spcPts val="0"/>
              </a:spcBef>
              <a:buClr>
                <a:schemeClr val="hlink"/>
              </a:buClr>
              <a:buFont typeface="Wingdings" panose="05000000000000000000" pitchFamily="2" charset="2"/>
              <a:buChar char="Ø"/>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8153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908720"/>
            <a:ext cx="8064896" cy="3637919"/>
          </a:xfrm>
          <a:prstGeom prst="rect">
            <a:avLst/>
          </a:prstGeom>
        </p:spPr>
        <p:txBody>
          <a:bodyPr wrap="square">
            <a:spAutoFit/>
          </a:bodyPr>
          <a:lstStyle/>
          <a:p>
            <a:pPr marL="0" lvl="4">
              <a:lnSpc>
                <a:spcPct val="120000"/>
              </a:lnSpc>
              <a:spcBef>
                <a:spcPts val="0"/>
              </a:spcBef>
              <a:buClr>
                <a:schemeClr val="hlink"/>
              </a:buClr>
            </a:pPr>
            <a:r>
              <a:rPr lang="en-US" altLang="zh-CN" sz="2400" b="1" dirty="0" smtClean="0">
                <a:latin typeface="Times New Roman" panose="02020603050405020304" pitchFamily="18" charset="0"/>
                <a:cs typeface="Times New Roman" panose="02020603050405020304" pitchFamily="18" charset="0"/>
              </a:rPr>
              <a:t>P(</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表示</a:t>
            </a:r>
            <a:r>
              <a:rPr lang="en-US" altLang="zh-CN" sz="2400" b="1" dirty="0" smtClean="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是正数；</a:t>
            </a:r>
            <a:r>
              <a:rPr lang="en-US" altLang="zh-CN" sz="2400" b="1" dirty="0" smtClean="0">
                <a:latin typeface="Times New Roman" panose="02020603050405020304" pitchFamily="18" charset="0"/>
                <a:cs typeface="Times New Roman" panose="02020603050405020304" pitchFamily="18" charset="0"/>
              </a:rPr>
              <a:t>F(</a:t>
            </a:r>
            <a:r>
              <a:rPr lang="en-US" altLang="zh-CN" sz="2400" b="1" i="1" dirty="0" err="1">
                <a:latin typeface="Times New Roman" panose="02020603050405020304" pitchFamily="18" charset="0"/>
                <a:cs typeface="Times New Roman" panose="02020603050405020304" pitchFamily="18" charset="0"/>
              </a:rPr>
              <a:t>x,y</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表示</a:t>
            </a:r>
            <a:r>
              <a:rPr lang="en-US" altLang="zh-CN" sz="2400" b="1" i="1" dirty="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与</a:t>
            </a:r>
            <a:r>
              <a:rPr lang="en-US" altLang="zh-CN" sz="2400" b="1" i="1" dirty="0">
                <a:latin typeface="Times New Roman" panose="02020603050405020304" pitchFamily="18" charset="0"/>
                <a:cs typeface="Times New Roman" panose="02020603050405020304" pitchFamily="18" charset="0"/>
              </a:rPr>
              <a:t>y</a:t>
            </a:r>
            <a:r>
              <a:rPr lang="zh-CN" altLang="en-US" sz="2400" b="1" dirty="0" smtClean="0">
                <a:latin typeface="Times New Roman" panose="02020603050405020304" pitchFamily="18" charset="0"/>
                <a:cs typeface="Times New Roman" panose="02020603050405020304" pitchFamily="18" charset="0"/>
              </a:rPr>
              <a:t>是朋友。</a:t>
            </a:r>
            <a:endParaRPr lang="en-US" altLang="zh-CN" sz="2400" b="1" dirty="0" smtClean="0">
              <a:latin typeface="Times New Roman" panose="02020603050405020304" pitchFamily="18" charset="0"/>
              <a:cs typeface="Times New Roman" panose="02020603050405020304" pitchFamily="18" charset="0"/>
            </a:endParaRPr>
          </a:p>
          <a:p>
            <a:pPr marL="0" lvl="4">
              <a:lnSpc>
                <a:spcPct val="120000"/>
              </a:lnSpc>
              <a:spcBef>
                <a:spcPts val="0"/>
              </a:spcBef>
              <a:buClr>
                <a:schemeClr val="hlink"/>
              </a:buClr>
            </a:pPr>
            <a:r>
              <a:rPr lang="en-US" altLang="zh-CN" sz="2400" b="1" dirty="0">
                <a:latin typeface="Times New Roman" panose="02020603050405020304" pitchFamily="18" charset="0"/>
                <a:cs typeface="Times New Roman" panose="02020603050405020304" pitchFamily="18" charset="0"/>
                <a:sym typeface="Symbol" pitchFamily="18" charset="2"/>
              </a:rPr>
              <a:t> </a:t>
            </a:r>
            <a:r>
              <a:rPr lang="en-US" altLang="zh-CN"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)P(</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表示</a:t>
            </a:r>
            <a:r>
              <a:rPr lang="zh-CN" altLang="en-US" sz="2400" b="1" dirty="0">
                <a:latin typeface="Times New Roman" panose="02020603050405020304" pitchFamily="18" charset="0"/>
                <a:cs typeface="Times New Roman" panose="02020603050405020304" pitchFamily="18" charset="0"/>
              </a:rPr>
              <a:t>论</a:t>
            </a:r>
            <a:r>
              <a:rPr lang="zh-CN" altLang="en-US" sz="2400" b="1" dirty="0" smtClean="0">
                <a:latin typeface="Times New Roman" panose="02020603050405020304" pitchFamily="18" charset="0"/>
                <a:cs typeface="Times New Roman" panose="02020603050405020304" pitchFamily="18" charset="0"/>
              </a:rPr>
              <a:t>域中任何</a:t>
            </a:r>
            <a:r>
              <a:rPr lang="en-US" altLang="zh-CN" sz="2400" b="1" i="1" dirty="0" smtClean="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都是正数。</a:t>
            </a:r>
            <a:endParaRPr lang="en-US" altLang="zh-CN" sz="2400" b="1" dirty="0" smtClean="0">
              <a:latin typeface="Times New Roman" panose="02020603050405020304" pitchFamily="18" charset="0"/>
              <a:cs typeface="Times New Roman" panose="02020603050405020304" pitchFamily="18" charset="0"/>
            </a:endParaRPr>
          </a:p>
          <a:p>
            <a:pPr marL="0" lvl="4">
              <a:lnSpc>
                <a:spcPct val="120000"/>
              </a:lnSpc>
              <a:spcBef>
                <a:spcPts val="0"/>
              </a:spcBef>
              <a:buClr>
                <a:schemeClr val="hlink"/>
              </a:buClr>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y)</a:t>
            </a:r>
            <a:r>
              <a:rPr lang="en-US" altLang="zh-CN" sz="2400" b="1" dirty="0">
                <a:latin typeface="Times New Roman" panose="02020603050405020304" pitchFamily="18" charset="0"/>
                <a:cs typeface="Times New Roman" panose="02020603050405020304" pitchFamily="18" charset="0"/>
              </a:rPr>
              <a:t>F</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x,y</a:t>
            </a:r>
            <a:r>
              <a:rPr lang="en-US" altLang="zh-CN" sz="2400" b="1" i="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表示</a:t>
            </a:r>
            <a:r>
              <a:rPr lang="zh-CN" altLang="en-US" sz="2400" b="1" dirty="0">
                <a:latin typeface="Times New Roman" panose="02020603050405020304" pitchFamily="18" charset="0"/>
                <a:cs typeface="Times New Roman" panose="02020603050405020304" pitchFamily="18" charset="0"/>
              </a:rPr>
              <a:t>对于论域</a:t>
            </a:r>
            <a:r>
              <a:rPr lang="zh-CN" altLang="en-US" sz="2400" b="1" dirty="0" smtClean="0">
                <a:latin typeface="Times New Roman" panose="02020603050405020304" pitchFamily="18" charset="0"/>
                <a:cs typeface="Times New Roman" panose="02020603050405020304" pitchFamily="18" charset="0"/>
              </a:rPr>
              <a:t>中任何</a:t>
            </a:r>
            <a:r>
              <a:rPr lang="en-US" altLang="zh-CN" sz="2400" b="1" i="1" dirty="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，都存在</a:t>
            </a:r>
            <a:r>
              <a:rPr lang="en-US" altLang="zh-CN" sz="2400" b="1" i="1" dirty="0">
                <a:latin typeface="Times New Roman" panose="02020603050405020304" pitchFamily="18" charset="0"/>
                <a:cs typeface="Times New Roman" panose="02020603050405020304" pitchFamily="18" charset="0"/>
              </a:rPr>
              <a:t>y</a:t>
            </a:r>
            <a:r>
              <a:rPr lang="zh-CN" altLang="en-US" sz="2400" b="1" dirty="0" smtClean="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与</a:t>
            </a:r>
            <a:r>
              <a:rPr lang="en-US" altLang="zh-CN" sz="2400" b="1" i="1" dirty="0">
                <a:latin typeface="Times New Roman" panose="02020603050405020304" pitchFamily="18" charset="0"/>
                <a:cs typeface="Times New Roman" panose="02020603050405020304" pitchFamily="18" charset="0"/>
              </a:rPr>
              <a:t>y</a:t>
            </a:r>
            <a:r>
              <a:rPr lang="zh-CN" altLang="en-US" sz="2400" b="1" dirty="0">
                <a:latin typeface="Times New Roman" panose="02020603050405020304" pitchFamily="18" charset="0"/>
                <a:cs typeface="Times New Roman" panose="02020603050405020304" pitchFamily="18" charset="0"/>
              </a:rPr>
              <a:t>是朋友。</a:t>
            </a:r>
            <a:endParaRPr lang="en-US" altLang="zh-CN" sz="2400" b="1" dirty="0">
              <a:latin typeface="Times New Roman" panose="02020603050405020304" pitchFamily="18" charset="0"/>
              <a:cs typeface="Times New Roman" panose="02020603050405020304" pitchFamily="18" charset="0"/>
            </a:endParaRPr>
          </a:p>
          <a:p>
            <a:pPr marL="0" lvl="4">
              <a:lnSpc>
                <a:spcPct val="120000"/>
              </a:lnSpc>
              <a:buClr>
                <a:schemeClr val="hlink"/>
              </a:buClr>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y</a:t>
            </a:r>
            <a:r>
              <a:rPr lang="en-US" altLang="zh-CN" sz="2400" b="1" dirty="0" smtClean="0">
                <a:latin typeface="Times New Roman" panose="02020603050405020304" pitchFamily="18" charset="0"/>
                <a:cs typeface="Times New Roman" panose="02020603050405020304" pitchFamily="18" charset="0"/>
              </a:rPr>
              <a:t>)F(</a:t>
            </a:r>
            <a:r>
              <a:rPr lang="en-US" altLang="zh-CN" sz="2400" b="1" i="1" dirty="0" err="1">
                <a:latin typeface="Times New Roman" panose="02020603050405020304" pitchFamily="18" charset="0"/>
                <a:cs typeface="Times New Roman" panose="02020603050405020304" pitchFamily="18" charset="0"/>
              </a:rPr>
              <a:t>x,y</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表示</a:t>
            </a:r>
            <a:r>
              <a:rPr lang="zh-CN" altLang="en-US" sz="2400" b="1" dirty="0">
                <a:latin typeface="Times New Roman" panose="02020603050405020304" pitchFamily="18" charset="0"/>
                <a:cs typeface="Times New Roman" panose="02020603050405020304" pitchFamily="18" charset="0"/>
              </a:rPr>
              <a:t>在论域</a:t>
            </a:r>
            <a:r>
              <a:rPr lang="zh-CN" altLang="en-US" sz="2400" b="1" dirty="0" smtClean="0">
                <a:latin typeface="Times New Roman" panose="02020603050405020304" pitchFamily="18" charset="0"/>
                <a:cs typeface="Times New Roman" panose="02020603050405020304" pitchFamily="18" charset="0"/>
              </a:rPr>
              <a:t>中存在</a:t>
            </a:r>
            <a:r>
              <a:rPr lang="en-US" altLang="zh-CN" sz="2400" b="1" i="1" dirty="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与论域</a:t>
            </a:r>
            <a:r>
              <a:rPr lang="zh-CN" altLang="en-US" sz="2400" b="1" dirty="0" smtClean="0">
                <a:latin typeface="Times New Roman" panose="02020603050405020304" pitchFamily="18" charset="0"/>
                <a:cs typeface="Times New Roman" panose="02020603050405020304" pitchFamily="18" charset="0"/>
              </a:rPr>
              <a:t>中任何个体</a:t>
            </a:r>
            <a:r>
              <a:rPr lang="en-US" altLang="zh-CN" sz="2400" b="1" i="1" dirty="0">
                <a:latin typeface="Times New Roman" panose="02020603050405020304" pitchFamily="18" charset="0"/>
                <a:cs typeface="Times New Roman" panose="02020603050405020304" pitchFamily="18" charset="0"/>
              </a:rPr>
              <a:t>y</a:t>
            </a:r>
            <a:r>
              <a:rPr lang="zh-CN" altLang="en-US" sz="2400" b="1" dirty="0" smtClean="0">
                <a:latin typeface="Times New Roman" panose="02020603050405020304" pitchFamily="18" charset="0"/>
                <a:cs typeface="Times New Roman" panose="02020603050405020304" pitchFamily="18" charset="0"/>
              </a:rPr>
              <a:t>都是朋友。</a:t>
            </a:r>
            <a:endParaRPr lang="en-US" altLang="zh-CN" sz="2400" b="1" dirty="0" smtClean="0">
              <a:latin typeface="Times New Roman" panose="02020603050405020304" pitchFamily="18" charset="0"/>
              <a:cs typeface="Times New Roman" panose="02020603050405020304" pitchFamily="18" charset="0"/>
            </a:endParaRPr>
          </a:p>
          <a:p>
            <a:pPr marL="0" lvl="4">
              <a:lnSpc>
                <a:spcPct val="120000"/>
              </a:lnSpc>
              <a:buClr>
                <a:schemeClr val="hlink"/>
              </a:buClr>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y</a:t>
            </a:r>
            <a:r>
              <a:rPr lang="en-US" altLang="zh-CN" sz="2400" b="1" dirty="0">
                <a:latin typeface="Times New Roman" panose="02020603050405020304" pitchFamily="18" charset="0"/>
                <a:cs typeface="Times New Roman" panose="02020603050405020304" pitchFamily="18" charset="0"/>
              </a:rPr>
              <a:t>)F(</a:t>
            </a:r>
            <a:r>
              <a:rPr lang="en-US" altLang="zh-CN" sz="2400" b="1" i="1" dirty="0" err="1">
                <a:latin typeface="Times New Roman" panose="02020603050405020304" pitchFamily="18" charset="0"/>
                <a:cs typeface="Times New Roman" panose="02020603050405020304" pitchFamily="18" charset="0"/>
              </a:rPr>
              <a:t>x,y</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表示在论域</a:t>
            </a:r>
            <a:r>
              <a:rPr lang="zh-CN" altLang="en-US" sz="2400" b="1" dirty="0" smtClean="0">
                <a:latin typeface="Times New Roman" panose="02020603050405020304" pitchFamily="18" charset="0"/>
                <a:cs typeface="Times New Roman" panose="02020603050405020304" pitchFamily="18" charset="0"/>
              </a:rPr>
              <a:t>中任何</a:t>
            </a:r>
            <a:r>
              <a:rPr lang="en-US" altLang="zh-CN" sz="2400" b="1" i="1" dirty="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y</a:t>
            </a:r>
            <a:r>
              <a:rPr lang="zh-CN" altLang="en-US" sz="2400" b="1" dirty="0" smtClean="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y</a:t>
            </a:r>
            <a:r>
              <a:rPr lang="zh-CN" altLang="en-US" sz="2400" b="1" dirty="0">
                <a:latin typeface="Times New Roman" panose="02020603050405020304" pitchFamily="18" charset="0"/>
                <a:cs typeface="Times New Roman" panose="02020603050405020304" pitchFamily="18" charset="0"/>
              </a:rPr>
              <a:t>都是朋友。</a:t>
            </a:r>
            <a:endParaRPr lang="en-US" altLang="zh-CN" sz="2400" b="1" dirty="0">
              <a:latin typeface="Times New Roman" panose="02020603050405020304" pitchFamily="18" charset="0"/>
              <a:cs typeface="Times New Roman" panose="02020603050405020304" pitchFamily="18" charset="0"/>
            </a:endParaRPr>
          </a:p>
          <a:p>
            <a:pPr marL="0" lvl="4">
              <a:lnSpc>
                <a:spcPct val="120000"/>
              </a:lnSpc>
              <a:buClr>
                <a:schemeClr val="hlink"/>
              </a:buClr>
            </a:pPr>
            <a:endParaRPr lang="en-US" altLang="zh-CN"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791580" y="4077072"/>
            <a:ext cx="7704856" cy="2308324"/>
          </a:xfrm>
          <a:prstGeom prst="rect">
            <a:avLst/>
          </a:prstGeom>
        </p:spPr>
        <p:txBody>
          <a:bodyPr wrap="square">
            <a:spAutoFit/>
          </a:bodyPr>
          <a:lstStyle/>
          <a:p>
            <a:pPr marL="0" lvl="4">
              <a:lnSpc>
                <a:spcPct val="150000"/>
              </a:lnSpc>
              <a:spcBef>
                <a:spcPts val="0"/>
              </a:spcBef>
              <a:buClr>
                <a:schemeClr val="hlink"/>
              </a:buClr>
              <a:buFont typeface="Arial" panose="020B0604020202020204" pitchFamily="34" charset="0"/>
              <a:buChar char="•"/>
              <a:defRPr/>
            </a:pPr>
            <a:r>
              <a:rPr lang="zh-CN" altLang="en-US" sz="2400" b="1" dirty="0" smtClean="0">
                <a:latin typeface="宋体" panose="02010600030101010101" pitchFamily="2" charset="-122"/>
              </a:rPr>
              <a:t>例：</a:t>
            </a:r>
            <a:r>
              <a:rPr lang="en-US" altLang="zh-CN" sz="2400" b="1" dirty="0" smtClean="0">
                <a:latin typeface="宋体" panose="02010600030101010101" pitchFamily="2" charset="-122"/>
              </a:rPr>
              <a:t>1</a:t>
            </a:r>
            <a:r>
              <a:rPr lang="zh-CN" altLang="en-US" sz="2400" b="1" dirty="0" smtClean="0">
                <a:latin typeface="宋体" panose="02010600030101010101" pitchFamily="2" charset="-122"/>
              </a:rPr>
              <a:t>号房间内有个物体      </a:t>
            </a:r>
            <a:endParaRPr lang="en-US" altLang="zh-CN" sz="2400" b="1" dirty="0" smtClean="0">
              <a:latin typeface="宋体" panose="02010600030101010101" pitchFamily="2" charset="-122"/>
            </a:endParaRPr>
          </a:p>
          <a:p>
            <a:pPr marL="0" lvl="4" indent="0">
              <a:lnSpc>
                <a:spcPct val="150000"/>
              </a:lnSpc>
              <a:spcBef>
                <a:spcPts val="0"/>
              </a:spcBef>
              <a:buClr>
                <a:schemeClr val="hlink"/>
              </a:buClr>
              <a:buNone/>
              <a:defRPr/>
            </a:pP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 </a:t>
            </a:r>
            <a:r>
              <a:rPr lang="en-US" altLang="zh-CN" sz="2400" b="1" dirty="0" smtClean="0">
                <a:latin typeface="宋体" panose="02010600030101010101" pitchFamily="2" charset="-122"/>
              </a:rPr>
              <a:t>(</a:t>
            </a:r>
            <a:r>
              <a:rPr lang="zh-CN" altLang="en-US" sz="2400" b="1" dirty="0" smtClean="0">
                <a:latin typeface="宋体" panose="02010600030101010101" pitchFamily="2" charset="-122"/>
                <a:sym typeface="Symbol" pitchFamily="18" charset="2"/>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宋体" panose="02010600030101010101" pitchFamily="2" charset="-122"/>
              </a:rPr>
              <a:t>)INROOM(</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宋体" panose="02010600030101010101" pitchFamily="2" charset="-122"/>
              </a:rPr>
              <a:t>,r1)</a:t>
            </a:r>
          </a:p>
          <a:p>
            <a:pPr marL="0" lvl="4">
              <a:lnSpc>
                <a:spcPct val="150000"/>
              </a:lnSpc>
              <a:spcBef>
                <a:spcPts val="0"/>
              </a:spcBef>
              <a:buClr>
                <a:schemeClr val="hlink"/>
              </a:buClr>
              <a:buFont typeface="Arial" panose="020B0604020202020204" pitchFamily="34" charset="0"/>
              <a:buChar char="•"/>
              <a:defRPr/>
            </a:pPr>
            <a:r>
              <a:rPr lang="zh-CN" altLang="en-US" sz="2400" b="1" dirty="0" smtClean="0">
                <a:latin typeface="宋体" panose="02010600030101010101" pitchFamily="2" charset="-122"/>
              </a:rPr>
              <a:t>例：所有的机器人都是灰色的</a:t>
            </a:r>
            <a:endParaRPr lang="en-US" altLang="zh-CN" sz="2400" b="1" dirty="0" smtClean="0">
              <a:latin typeface="宋体" panose="02010600030101010101" pitchFamily="2" charset="-122"/>
            </a:endParaRPr>
          </a:p>
          <a:p>
            <a:pPr marL="0" lvl="4">
              <a:lnSpc>
                <a:spcPct val="150000"/>
              </a:lnSpc>
              <a:spcBef>
                <a:spcPts val="0"/>
              </a:spcBef>
              <a:buClr>
                <a:schemeClr val="hlink"/>
              </a:buClr>
              <a:defRPr/>
            </a:pPr>
            <a:r>
              <a:rPr lang="en-US" altLang="zh-CN" sz="2400" b="1" dirty="0" smtClean="0">
                <a:latin typeface="宋体" panose="02010600030101010101" pitchFamily="2" charset="-122"/>
              </a:rPr>
              <a:t>       (</a:t>
            </a:r>
            <a:r>
              <a:rPr lang="zh-CN" altLang="en-US" sz="2400" b="1" dirty="0">
                <a:latin typeface="宋体" panose="02010600030101010101" pitchFamily="2" charset="-122"/>
                <a:sym typeface="Symbol" pitchFamily="18" charset="2"/>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宋体" panose="02010600030101010101" pitchFamily="2" charset="-122"/>
              </a:rPr>
              <a:t>)[ROBOT(</a:t>
            </a:r>
            <a:r>
              <a:rPr lang="en-US" altLang="zh-CN" sz="2400" b="1" i="1" dirty="0">
                <a:latin typeface="Times New Roman" panose="02020603050405020304" pitchFamily="18" charset="0"/>
                <a:cs typeface="Times New Roman" panose="02020603050405020304" pitchFamily="18" charset="0"/>
              </a:rPr>
              <a:t>x</a:t>
            </a:r>
            <a:r>
              <a:rPr lang="en-US" altLang="zh-CN" sz="2400" b="1" dirty="0" smtClean="0">
                <a:latin typeface="宋体" panose="02010600030101010101" pitchFamily="2" charset="-122"/>
              </a:rPr>
              <a:t>)→COLOR(</a:t>
            </a:r>
            <a:r>
              <a:rPr lang="en-US" altLang="zh-CN" sz="2400" b="1" i="1" dirty="0" err="1">
                <a:latin typeface="Times New Roman" panose="02020603050405020304" pitchFamily="18" charset="0"/>
                <a:cs typeface="Times New Roman" panose="02020603050405020304" pitchFamily="18" charset="0"/>
              </a:rPr>
              <a:t>x</a:t>
            </a:r>
            <a:r>
              <a:rPr lang="en-US" altLang="zh-CN" sz="2400" b="1" dirty="0" err="1" smtClean="0">
                <a:latin typeface="宋体" panose="02010600030101010101" pitchFamily="2" charset="-122"/>
              </a:rPr>
              <a:t>,GARY</a:t>
            </a:r>
            <a:r>
              <a:rPr lang="en-US" altLang="zh-CN" sz="2400" b="1" dirty="0" smtClean="0">
                <a:latin typeface="宋体" panose="02010600030101010101" pitchFamily="2" charset="-122"/>
              </a:rPr>
              <a:t>)]</a:t>
            </a:r>
            <a:endParaRPr lang="en-US" altLang="zh-CN" sz="2400" b="1" dirty="0">
              <a:latin typeface="宋体" panose="02010600030101010101" pitchFamily="2" charset="-122"/>
            </a:endParaRPr>
          </a:p>
        </p:txBody>
      </p:sp>
    </p:spTree>
    <p:extLst>
      <p:ext uri="{BB962C8B-B14F-4D97-AF65-F5344CB8AC3E}">
        <p14:creationId xmlns:p14="http://schemas.microsoft.com/office/powerpoint/2010/main" val="342677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 calcmode="lin" valueType="num">
                                      <p:cBhvr additive="base">
                                        <p:cTn id="4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 calcmode="lin" valueType="num">
                                      <p:cBhvr additive="base">
                                        <p:cTn id="4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2" end="2"/>
                                            </p:txEl>
                                          </p:spTgt>
                                        </p:tgtEl>
                                        <p:attrNameLst>
                                          <p:attrName>style.visibility</p:attrName>
                                        </p:attrNameLst>
                                      </p:cBhvr>
                                      <p:to>
                                        <p:strVal val="visible"/>
                                      </p:to>
                                    </p:set>
                                    <p:anim calcmode="lin" valueType="num">
                                      <p:cBhvr additive="base">
                                        <p:cTn id="5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 calcmode="lin" valueType="num">
                                      <p:cBhvr additive="base">
                                        <p:cTn id="6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53"/>
          <p:cNvSpPr>
            <a:spLocks noChangeArrowheads="1"/>
          </p:cNvSpPr>
          <p:nvPr/>
        </p:nvSpPr>
        <p:spPr bwMode="auto">
          <a:xfrm>
            <a:off x="3561982" y="116959"/>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72" name="Line 57"/>
          <p:cNvSpPr>
            <a:spLocks noChangeShapeType="1"/>
          </p:cNvSpPr>
          <p:nvPr/>
        </p:nvSpPr>
        <p:spPr bwMode="auto">
          <a:xfrm>
            <a:off x="3561982" y="1047203"/>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73" name="Line 58"/>
          <p:cNvSpPr>
            <a:spLocks noChangeShapeType="1"/>
          </p:cNvSpPr>
          <p:nvPr/>
        </p:nvSpPr>
        <p:spPr bwMode="auto">
          <a:xfrm>
            <a:off x="3980271" y="311989"/>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74" name="Line 59"/>
          <p:cNvSpPr>
            <a:spLocks noChangeShapeType="1"/>
          </p:cNvSpPr>
          <p:nvPr/>
        </p:nvSpPr>
        <p:spPr bwMode="auto">
          <a:xfrm>
            <a:off x="4450845" y="311989"/>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75" name="Line 60"/>
          <p:cNvSpPr>
            <a:spLocks noChangeShapeType="1"/>
          </p:cNvSpPr>
          <p:nvPr/>
        </p:nvSpPr>
        <p:spPr bwMode="auto">
          <a:xfrm>
            <a:off x="4973707" y="313261"/>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76" name="Rectangle 62"/>
          <p:cNvSpPr>
            <a:spLocks noChangeArrowheads="1"/>
          </p:cNvSpPr>
          <p:nvPr/>
        </p:nvSpPr>
        <p:spPr bwMode="auto">
          <a:xfrm>
            <a:off x="3667799" y="859459"/>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77" name="Rectangle 63"/>
          <p:cNvSpPr>
            <a:spLocks noChangeArrowheads="1"/>
          </p:cNvSpPr>
          <p:nvPr/>
        </p:nvSpPr>
        <p:spPr bwMode="auto">
          <a:xfrm>
            <a:off x="3823453" y="675019"/>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78" name="Rectangle 65"/>
          <p:cNvSpPr>
            <a:spLocks noChangeArrowheads="1"/>
          </p:cNvSpPr>
          <p:nvPr/>
        </p:nvSpPr>
        <p:spPr bwMode="auto">
          <a:xfrm>
            <a:off x="3887370" y="1164656"/>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79" name="Rectangle 66"/>
          <p:cNvSpPr>
            <a:spLocks noChangeArrowheads="1"/>
          </p:cNvSpPr>
          <p:nvPr/>
        </p:nvSpPr>
        <p:spPr bwMode="auto">
          <a:xfrm>
            <a:off x="4410337" y="1164656"/>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80" name="Rectangle 67"/>
          <p:cNvSpPr>
            <a:spLocks noChangeArrowheads="1"/>
          </p:cNvSpPr>
          <p:nvPr/>
        </p:nvSpPr>
        <p:spPr bwMode="auto">
          <a:xfrm>
            <a:off x="4932214" y="1164656"/>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81" name="Rectangle 53"/>
          <p:cNvSpPr>
            <a:spLocks noChangeArrowheads="1"/>
          </p:cNvSpPr>
          <p:nvPr/>
        </p:nvSpPr>
        <p:spPr bwMode="auto">
          <a:xfrm>
            <a:off x="1401742" y="1431289"/>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82" name="Line 57"/>
          <p:cNvSpPr>
            <a:spLocks noChangeShapeType="1"/>
          </p:cNvSpPr>
          <p:nvPr/>
        </p:nvSpPr>
        <p:spPr bwMode="auto">
          <a:xfrm>
            <a:off x="1401742" y="2361531"/>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83" name="Line 58"/>
          <p:cNvSpPr>
            <a:spLocks noChangeShapeType="1"/>
          </p:cNvSpPr>
          <p:nvPr/>
        </p:nvSpPr>
        <p:spPr bwMode="auto">
          <a:xfrm>
            <a:off x="1820031" y="1626318"/>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84" name="Line 59"/>
          <p:cNvSpPr>
            <a:spLocks noChangeShapeType="1"/>
          </p:cNvSpPr>
          <p:nvPr/>
        </p:nvSpPr>
        <p:spPr bwMode="auto">
          <a:xfrm>
            <a:off x="2290605" y="1626318"/>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85" name="Line 60"/>
          <p:cNvSpPr>
            <a:spLocks noChangeShapeType="1"/>
          </p:cNvSpPr>
          <p:nvPr/>
        </p:nvSpPr>
        <p:spPr bwMode="auto">
          <a:xfrm>
            <a:off x="2813467" y="1627590"/>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86" name="Rectangle 62"/>
          <p:cNvSpPr>
            <a:spLocks noChangeArrowheads="1"/>
          </p:cNvSpPr>
          <p:nvPr/>
        </p:nvSpPr>
        <p:spPr bwMode="auto">
          <a:xfrm>
            <a:off x="1507559" y="2173788"/>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87" name="Rectangle 63"/>
          <p:cNvSpPr>
            <a:spLocks noChangeArrowheads="1"/>
          </p:cNvSpPr>
          <p:nvPr/>
        </p:nvSpPr>
        <p:spPr bwMode="auto">
          <a:xfrm>
            <a:off x="2155936" y="2170445"/>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88" name="Rectangle 65"/>
          <p:cNvSpPr>
            <a:spLocks noChangeArrowheads="1"/>
          </p:cNvSpPr>
          <p:nvPr/>
        </p:nvSpPr>
        <p:spPr bwMode="auto">
          <a:xfrm>
            <a:off x="1727130" y="2478985"/>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89" name="Rectangle 66"/>
          <p:cNvSpPr>
            <a:spLocks noChangeArrowheads="1"/>
          </p:cNvSpPr>
          <p:nvPr/>
        </p:nvSpPr>
        <p:spPr bwMode="auto">
          <a:xfrm>
            <a:off x="2250097" y="2478985"/>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90" name="Rectangle 67"/>
          <p:cNvSpPr>
            <a:spLocks noChangeArrowheads="1"/>
          </p:cNvSpPr>
          <p:nvPr/>
        </p:nvSpPr>
        <p:spPr bwMode="auto">
          <a:xfrm>
            <a:off x="2771974" y="2478985"/>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91" name="Rectangle 53"/>
          <p:cNvSpPr>
            <a:spLocks noChangeArrowheads="1"/>
          </p:cNvSpPr>
          <p:nvPr/>
        </p:nvSpPr>
        <p:spPr bwMode="auto">
          <a:xfrm>
            <a:off x="5794230" y="1431289"/>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92" name="Line 57"/>
          <p:cNvSpPr>
            <a:spLocks noChangeShapeType="1"/>
          </p:cNvSpPr>
          <p:nvPr/>
        </p:nvSpPr>
        <p:spPr bwMode="auto">
          <a:xfrm>
            <a:off x="5794230" y="2361531"/>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93" name="Line 58"/>
          <p:cNvSpPr>
            <a:spLocks noChangeShapeType="1"/>
          </p:cNvSpPr>
          <p:nvPr/>
        </p:nvSpPr>
        <p:spPr bwMode="auto">
          <a:xfrm>
            <a:off x="6212519" y="1626318"/>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94" name="Line 59"/>
          <p:cNvSpPr>
            <a:spLocks noChangeShapeType="1"/>
          </p:cNvSpPr>
          <p:nvPr/>
        </p:nvSpPr>
        <p:spPr bwMode="auto">
          <a:xfrm>
            <a:off x="6683093" y="1626318"/>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95" name="Line 60"/>
          <p:cNvSpPr>
            <a:spLocks noChangeShapeType="1"/>
          </p:cNvSpPr>
          <p:nvPr/>
        </p:nvSpPr>
        <p:spPr bwMode="auto">
          <a:xfrm>
            <a:off x="7205955" y="1627590"/>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96" name="Rectangle 62"/>
          <p:cNvSpPr>
            <a:spLocks noChangeArrowheads="1"/>
          </p:cNvSpPr>
          <p:nvPr/>
        </p:nvSpPr>
        <p:spPr bwMode="auto">
          <a:xfrm>
            <a:off x="5900047" y="2173788"/>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97" name="Rectangle 63"/>
          <p:cNvSpPr>
            <a:spLocks noChangeArrowheads="1"/>
          </p:cNvSpPr>
          <p:nvPr/>
        </p:nvSpPr>
        <p:spPr bwMode="auto">
          <a:xfrm>
            <a:off x="7049213" y="2171717"/>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98" name="Rectangle 65"/>
          <p:cNvSpPr>
            <a:spLocks noChangeArrowheads="1"/>
          </p:cNvSpPr>
          <p:nvPr/>
        </p:nvSpPr>
        <p:spPr bwMode="auto">
          <a:xfrm>
            <a:off x="6119618" y="2478985"/>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99" name="Rectangle 66"/>
          <p:cNvSpPr>
            <a:spLocks noChangeArrowheads="1"/>
          </p:cNvSpPr>
          <p:nvPr/>
        </p:nvSpPr>
        <p:spPr bwMode="auto">
          <a:xfrm>
            <a:off x="6642585" y="2478985"/>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100" name="Rectangle 67"/>
          <p:cNvSpPr>
            <a:spLocks noChangeArrowheads="1"/>
          </p:cNvSpPr>
          <p:nvPr/>
        </p:nvSpPr>
        <p:spPr bwMode="auto">
          <a:xfrm>
            <a:off x="7164462" y="2478985"/>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101" name="Rectangle 53"/>
          <p:cNvSpPr>
            <a:spLocks noChangeArrowheads="1"/>
          </p:cNvSpPr>
          <p:nvPr/>
        </p:nvSpPr>
        <p:spPr bwMode="auto">
          <a:xfrm>
            <a:off x="104691" y="2961949"/>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02" name="Line 57"/>
          <p:cNvSpPr>
            <a:spLocks noChangeShapeType="1"/>
          </p:cNvSpPr>
          <p:nvPr/>
        </p:nvSpPr>
        <p:spPr bwMode="auto">
          <a:xfrm>
            <a:off x="112361" y="3873023"/>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03" name="Line 58"/>
          <p:cNvSpPr>
            <a:spLocks noChangeShapeType="1"/>
          </p:cNvSpPr>
          <p:nvPr/>
        </p:nvSpPr>
        <p:spPr bwMode="auto">
          <a:xfrm>
            <a:off x="530648" y="3137810"/>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04" name="Line 59"/>
          <p:cNvSpPr>
            <a:spLocks noChangeShapeType="1"/>
          </p:cNvSpPr>
          <p:nvPr/>
        </p:nvSpPr>
        <p:spPr bwMode="auto">
          <a:xfrm>
            <a:off x="1001223" y="3137810"/>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05" name="Line 60"/>
          <p:cNvSpPr>
            <a:spLocks noChangeShapeType="1"/>
          </p:cNvSpPr>
          <p:nvPr/>
        </p:nvSpPr>
        <p:spPr bwMode="auto">
          <a:xfrm>
            <a:off x="1524084" y="3139082"/>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06" name="Rectangle 62"/>
          <p:cNvSpPr>
            <a:spLocks noChangeArrowheads="1"/>
          </p:cNvSpPr>
          <p:nvPr/>
        </p:nvSpPr>
        <p:spPr bwMode="auto">
          <a:xfrm>
            <a:off x="1233565" y="3682303"/>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B</a:t>
            </a:r>
          </a:p>
        </p:txBody>
      </p:sp>
      <p:sp>
        <p:nvSpPr>
          <p:cNvPr id="107" name="Rectangle 63"/>
          <p:cNvSpPr>
            <a:spLocks noChangeArrowheads="1"/>
          </p:cNvSpPr>
          <p:nvPr/>
        </p:nvSpPr>
        <p:spPr bwMode="auto">
          <a:xfrm>
            <a:off x="866553" y="3681937"/>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108" name="Rectangle 65"/>
          <p:cNvSpPr>
            <a:spLocks noChangeArrowheads="1"/>
          </p:cNvSpPr>
          <p:nvPr/>
        </p:nvSpPr>
        <p:spPr bwMode="auto">
          <a:xfrm>
            <a:off x="437749" y="3990477"/>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109" name="Rectangle 66"/>
          <p:cNvSpPr>
            <a:spLocks noChangeArrowheads="1"/>
          </p:cNvSpPr>
          <p:nvPr/>
        </p:nvSpPr>
        <p:spPr bwMode="auto">
          <a:xfrm>
            <a:off x="960716" y="3990477"/>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110" name="Rectangle 67"/>
          <p:cNvSpPr>
            <a:spLocks noChangeArrowheads="1"/>
          </p:cNvSpPr>
          <p:nvPr/>
        </p:nvSpPr>
        <p:spPr bwMode="auto">
          <a:xfrm>
            <a:off x="1482593" y="3990477"/>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111" name="Rectangle 53"/>
          <p:cNvSpPr>
            <a:spLocks noChangeArrowheads="1"/>
          </p:cNvSpPr>
          <p:nvPr/>
        </p:nvSpPr>
        <p:spPr bwMode="auto">
          <a:xfrm>
            <a:off x="2673851" y="2948407"/>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12" name="Line 57"/>
          <p:cNvSpPr>
            <a:spLocks noChangeShapeType="1"/>
          </p:cNvSpPr>
          <p:nvPr/>
        </p:nvSpPr>
        <p:spPr bwMode="auto">
          <a:xfrm>
            <a:off x="2717685" y="3866377"/>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13" name="Line 58"/>
          <p:cNvSpPr>
            <a:spLocks noChangeShapeType="1"/>
          </p:cNvSpPr>
          <p:nvPr/>
        </p:nvSpPr>
        <p:spPr bwMode="auto">
          <a:xfrm>
            <a:off x="3135972" y="3131163"/>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14" name="Line 59"/>
          <p:cNvSpPr>
            <a:spLocks noChangeShapeType="1"/>
          </p:cNvSpPr>
          <p:nvPr/>
        </p:nvSpPr>
        <p:spPr bwMode="auto">
          <a:xfrm>
            <a:off x="3606547" y="3131163"/>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15" name="Line 60"/>
          <p:cNvSpPr>
            <a:spLocks noChangeShapeType="1"/>
          </p:cNvSpPr>
          <p:nvPr/>
        </p:nvSpPr>
        <p:spPr bwMode="auto">
          <a:xfrm>
            <a:off x="4129408" y="3132435"/>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16" name="Rectangle 62"/>
          <p:cNvSpPr>
            <a:spLocks noChangeArrowheads="1"/>
          </p:cNvSpPr>
          <p:nvPr/>
        </p:nvSpPr>
        <p:spPr bwMode="auto">
          <a:xfrm>
            <a:off x="2823502" y="3678635"/>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117" name="Rectangle 63"/>
          <p:cNvSpPr>
            <a:spLocks noChangeArrowheads="1"/>
          </p:cNvSpPr>
          <p:nvPr/>
        </p:nvSpPr>
        <p:spPr bwMode="auto">
          <a:xfrm>
            <a:off x="3950597" y="3677128"/>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118" name="Rectangle 65"/>
          <p:cNvSpPr>
            <a:spLocks noChangeArrowheads="1"/>
          </p:cNvSpPr>
          <p:nvPr/>
        </p:nvSpPr>
        <p:spPr bwMode="auto">
          <a:xfrm>
            <a:off x="3043073" y="3983830"/>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119" name="Rectangle 66"/>
          <p:cNvSpPr>
            <a:spLocks noChangeArrowheads="1"/>
          </p:cNvSpPr>
          <p:nvPr/>
        </p:nvSpPr>
        <p:spPr bwMode="auto">
          <a:xfrm>
            <a:off x="3566040" y="3983830"/>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120" name="Rectangle 67"/>
          <p:cNvSpPr>
            <a:spLocks noChangeArrowheads="1"/>
          </p:cNvSpPr>
          <p:nvPr/>
        </p:nvSpPr>
        <p:spPr bwMode="auto">
          <a:xfrm>
            <a:off x="4087917" y="3983830"/>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121" name="Rectangle 53"/>
          <p:cNvSpPr>
            <a:spLocks noChangeArrowheads="1"/>
          </p:cNvSpPr>
          <p:nvPr/>
        </p:nvSpPr>
        <p:spPr bwMode="auto">
          <a:xfrm>
            <a:off x="4613142" y="2943457"/>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22" name="Line 57"/>
          <p:cNvSpPr>
            <a:spLocks noChangeShapeType="1"/>
          </p:cNvSpPr>
          <p:nvPr/>
        </p:nvSpPr>
        <p:spPr bwMode="auto">
          <a:xfrm>
            <a:off x="4611997" y="3888209"/>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23" name="Line 58"/>
          <p:cNvSpPr>
            <a:spLocks noChangeShapeType="1"/>
          </p:cNvSpPr>
          <p:nvPr/>
        </p:nvSpPr>
        <p:spPr bwMode="auto">
          <a:xfrm>
            <a:off x="4986652" y="3152995"/>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24" name="Line 59"/>
          <p:cNvSpPr>
            <a:spLocks noChangeShapeType="1"/>
          </p:cNvSpPr>
          <p:nvPr/>
        </p:nvSpPr>
        <p:spPr bwMode="auto">
          <a:xfrm>
            <a:off x="5500859" y="3152995"/>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25" name="Line 60"/>
          <p:cNvSpPr>
            <a:spLocks noChangeShapeType="1"/>
          </p:cNvSpPr>
          <p:nvPr/>
        </p:nvSpPr>
        <p:spPr bwMode="auto">
          <a:xfrm>
            <a:off x="6023720" y="3154267"/>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26" name="Rectangle 62"/>
          <p:cNvSpPr>
            <a:spLocks noChangeArrowheads="1"/>
          </p:cNvSpPr>
          <p:nvPr/>
        </p:nvSpPr>
        <p:spPr bwMode="auto">
          <a:xfrm>
            <a:off x="5217942" y="3701731"/>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127" name="Rectangle 63"/>
          <p:cNvSpPr>
            <a:spLocks noChangeArrowheads="1"/>
          </p:cNvSpPr>
          <p:nvPr/>
        </p:nvSpPr>
        <p:spPr bwMode="auto">
          <a:xfrm>
            <a:off x="5919149" y="3698960"/>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128" name="Rectangle 65"/>
          <p:cNvSpPr>
            <a:spLocks noChangeArrowheads="1"/>
          </p:cNvSpPr>
          <p:nvPr/>
        </p:nvSpPr>
        <p:spPr bwMode="auto">
          <a:xfrm>
            <a:off x="4937385" y="4005662"/>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129" name="Rectangle 66"/>
          <p:cNvSpPr>
            <a:spLocks noChangeArrowheads="1"/>
          </p:cNvSpPr>
          <p:nvPr/>
        </p:nvSpPr>
        <p:spPr bwMode="auto">
          <a:xfrm>
            <a:off x="5460352" y="4005662"/>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130" name="Rectangle 67"/>
          <p:cNvSpPr>
            <a:spLocks noChangeArrowheads="1"/>
          </p:cNvSpPr>
          <p:nvPr/>
        </p:nvSpPr>
        <p:spPr bwMode="auto">
          <a:xfrm>
            <a:off x="5982229" y="4005662"/>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131" name="Rectangle 53"/>
          <p:cNvSpPr>
            <a:spLocks noChangeArrowheads="1"/>
          </p:cNvSpPr>
          <p:nvPr/>
        </p:nvSpPr>
        <p:spPr bwMode="auto">
          <a:xfrm>
            <a:off x="7204809" y="2943457"/>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32" name="Line 57"/>
          <p:cNvSpPr>
            <a:spLocks noChangeShapeType="1"/>
          </p:cNvSpPr>
          <p:nvPr/>
        </p:nvSpPr>
        <p:spPr bwMode="auto">
          <a:xfrm>
            <a:off x="7204809" y="3873699"/>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33" name="Line 58"/>
          <p:cNvSpPr>
            <a:spLocks noChangeShapeType="1"/>
          </p:cNvSpPr>
          <p:nvPr/>
        </p:nvSpPr>
        <p:spPr bwMode="auto">
          <a:xfrm>
            <a:off x="7623096" y="3138486"/>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34" name="Line 59"/>
          <p:cNvSpPr>
            <a:spLocks noChangeShapeType="1"/>
          </p:cNvSpPr>
          <p:nvPr/>
        </p:nvSpPr>
        <p:spPr bwMode="auto">
          <a:xfrm>
            <a:off x="8093671" y="3138486"/>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35" name="Line 60"/>
          <p:cNvSpPr>
            <a:spLocks noChangeShapeType="1"/>
          </p:cNvSpPr>
          <p:nvPr/>
        </p:nvSpPr>
        <p:spPr bwMode="auto">
          <a:xfrm>
            <a:off x="8616532" y="3139758"/>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36" name="Rectangle 62"/>
          <p:cNvSpPr>
            <a:spLocks noChangeArrowheads="1"/>
          </p:cNvSpPr>
          <p:nvPr/>
        </p:nvSpPr>
        <p:spPr bwMode="auto">
          <a:xfrm>
            <a:off x="7310626" y="3685956"/>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a:solidFill>
                  <a:srgbClr val="000000"/>
                </a:solidFill>
                <a:latin typeface="Times New Roman" panose="02020603050405020304" pitchFamily="18" charset="0"/>
                <a:ea typeface="宋体" panose="02010600030101010101" pitchFamily="2" charset="-122"/>
              </a:rPr>
              <a:t>B</a:t>
            </a:r>
          </a:p>
        </p:txBody>
      </p:sp>
      <p:sp>
        <p:nvSpPr>
          <p:cNvPr id="137" name="Rectangle 63"/>
          <p:cNvSpPr>
            <a:spLocks noChangeArrowheads="1"/>
          </p:cNvSpPr>
          <p:nvPr/>
        </p:nvSpPr>
        <p:spPr bwMode="auto">
          <a:xfrm>
            <a:off x="7959001" y="3682613"/>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138" name="Rectangle 65"/>
          <p:cNvSpPr>
            <a:spLocks noChangeArrowheads="1"/>
          </p:cNvSpPr>
          <p:nvPr/>
        </p:nvSpPr>
        <p:spPr bwMode="auto">
          <a:xfrm>
            <a:off x="7530197" y="3991153"/>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139" name="Rectangle 66"/>
          <p:cNvSpPr>
            <a:spLocks noChangeArrowheads="1"/>
          </p:cNvSpPr>
          <p:nvPr/>
        </p:nvSpPr>
        <p:spPr bwMode="auto">
          <a:xfrm>
            <a:off x="8053164" y="3991153"/>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140" name="Rectangle 67"/>
          <p:cNvSpPr>
            <a:spLocks noChangeArrowheads="1"/>
          </p:cNvSpPr>
          <p:nvPr/>
        </p:nvSpPr>
        <p:spPr bwMode="auto">
          <a:xfrm>
            <a:off x="8575041" y="3991153"/>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cxnSp>
        <p:nvCxnSpPr>
          <p:cNvPr id="7" name="直接箭头连接符 6"/>
          <p:cNvCxnSpPr>
            <a:stCxn id="70" idx="1"/>
            <a:endCxn id="81" idx="0"/>
          </p:cNvCxnSpPr>
          <p:nvPr/>
        </p:nvCxnSpPr>
        <p:spPr bwMode="auto">
          <a:xfrm flipH="1">
            <a:off x="2302666" y="818538"/>
            <a:ext cx="1259317" cy="612751"/>
          </a:xfrm>
          <a:prstGeom prst="straightConnector1">
            <a:avLst/>
          </a:prstGeom>
          <a:ln>
            <a:headEnd type="stealth" w="med" len="lg"/>
            <a:tailEnd type="triangle"/>
          </a:ln>
        </p:spPr>
        <p:style>
          <a:lnRef idx="1">
            <a:schemeClr val="dk1"/>
          </a:lnRef>
          <a:fillRef idx="0">
            <a:schemeClr val="dk1"/>
          </a:fillRef>
          <a:effectRef idx="0">
            <a:schemeClr val="dk1"/>
          </a:effectRef>
          <a:fontRef idx="minor">
            <a:schemeClr val="tx1"/>
          </a:fontRef>
        </p:style>
      </p:cxnSp>
      <p:cxnSp>
        <p:nvCxnSpPr>
          <p:cNvPr id="141" name="直接箭头连接符 140"/>
          <p:cNvCxnSpPr>
            <a:stCxn id="70" idx="3"/>
            <a:endCxn id="91" idx="0"/>
          </p:cNvCxnSpPr>
          <p:nvPr/>
        </p:nvCxnSpPr>
        <p:spPr bwMode="auto">
          <a:xfrm>
            <a:off x="5363828" y="818538"/>
            <a:ext cx="1331325" cy="612751"/>
          </a:xfrm>
          <a:prstGeom prst="straightConnector1">
            <a:avLst/>
          </a:prstGeom>
          <a:ln>
            <a:headEnd type="stealth" w="med" len="lg"/>
            <a:tailEnd type="triangle"/>
          </a:ln>
        </p:spPr>
        <p:style>
          <a:lnRef idx="1">
            <a:schemeClr val="dk1"/>
          </a:lnRef>
          <a:fillRef idx="0">
            <a:schemeClr val="dk1"/>
          </a:fillRef>
          <a:effectRef idx="0">
            <a:schemeClr val="dk1"/>
          </a:effectRef>
          <a:fontRef idx="minor">
            <a:schemeClr val="tx1"/>
          </a:fontRef>
        </p:style>
      </p:cxnSp>
      <p:cxnSp>
        <p:nvCxnSpPr>
          <p:cNvPr id="142" name="直接箭头连接符 141"/>
          <p:cNvCxnSpPr>
            <a:stCxn id="81" idx="1"/>
            <a:endCxn id="101" idx="0"/>
          </p:cNvCxnSpPr>
          <p:nvPr/>
        </p:nvCxnSpPr>
        <p:spPr bwMode="auto">
          <a:xfrm flipH="1">
            <a:off x="1005615" y="2132865"/>
            <a:ext cx="396128" cy="829083"/>
          </a:xfrm>
          <a:prstGeom prst="straightConnector1">
            <a:avLst/>
          </a:prstGeom>
          <a:ln>
            <a:headEnd type="stealth" w="med" len="lg"/>
            <a:tailEnd type="triangle"/>
          </a:ln>
        </p:spPr>
        <p:style>
          <a:lnRef idx="1">
            <a:schemeClr val="dk1"/>
          </a:lnRef>
          <a:fillRef idx="0">
            <a:schemeClr val="dk1"/>
          </a:fillRef>
          <a:effectRef idx="0">
            <a:schemeClr val="dk1"/>
          </a:effectRef>
          <a:fontRef idx="minor">
            <a:schemeClr val="tx1"/>
          </a:fontRef>
        </p:style>
      </p:cxnSp>
      <p:cxnSp>
        <p:nvCxnSpPr>
          <p:cNvPr id="143" name="直接箭头连接符 142"/>
          <p:cNvCxnSpPr>
            <a:stCxn id="81" idx="3"/>
            <a:endCxn id="111" idx="0"/>
          </p:cNvCxnSpPr>
          <p:nvPr/>
        </p:nvCxnSpPr>
        <p:spPr bwMode="auto">
          <a:xfrm>
            <a:off x="3203588" y="2132867"/>
            <a:ext cx="371187" cy="815541"/>
          </a:xfrm>
          <a:prstGeom prst="straightConnector1">
            <a:avLst/>
          </a:prstGeom>
          <a:ln>
            <a:headEnd type="stealth" w="med" len="lg"/>
            <a:tailEnd type="triangle"/>
          </a:ln>
        </p:spPr>
        <p:style>
          <a:lnRef idx="1">
            <a:schemeClr val="dk1"/>
          </a:lnRef>
          <a:fillRef idx="0">
            <a:schemeClr val="dk1"/>
          </a:fillRef>
          <a:effectRef idx="0">
            <a:schemeClr val="dk1"/>
          </a:effectRef>
          <a:fontRef idx="minor">
            <a:schemeClr val="tx1"/>
          </a:fontRef>
        </p:style>
      </p:cxnSp>
      <p:cxnSp>
        <p:nvCxnSpPr>
          <p:cNvPr id="144" name="直接箭头连接符 143"/>
          <p:cNvCxnSpPr>
            <a:stCxn id="91" idx="1"/>
            <a:endCxn id="121" idx="0"/>
          </p:cNvCxnSpPr>
          <p:nvPr/>
        </p:nvCxnSpPr>
        <p:spPr bwMode="auto">
          <a:xfrm flipH="1">
            <a:off x="5514066" y="2132866"/>
            <a:ext cx="280165" cy="810591"/>
          </a:xfrm>
          <a:prstGeom prst="straightConnector1">
            <a:avLst/>
          </a:prstGeom>
          <a:ln>
            <a:headEnd type="stealth" w="med" len="lg"/>
            <a:tailEnd type="triangle"/>
          </a:ln>
        </p:spPr>
        <p:style>
          <a:lnRef idx="1">
            <a:schemeClr val="dk1"/>
          </a:lnRef>
          <a:fillRef idx="0">
            <a:schemeClr val="dk1"/>
          </a:fillRef>
          <a:effectRef idx="0">
            <a:schemeClr val="dk1"/>
          </a:effectRef>
          <a:fontRef idx="minor">
            <a:schemeClr val="tx1"/>
          </a:fontRef>
        </p:style>
      </p:cxnSp>
      <p:cxnSp>
        <p:nvCxnSpPr>
          <p:cNvPr id="145" name="直接箭头连接符 144"/>
          <p:cNvCxnSpPr>
            <a:stCxn id="91" idx="3"/>
            <a:endCxn id="131" idx="0"/>
          </p:cNvCxnSpPr>
          <p:nvPr/>
        </p:nvCxnSpPr>
        <p:spPr bwMode="auto">
          <a:xfrm>
            <a:off x="7596078" y="2132866"/>
            <a:ext cx="509655" cy="810591"/>
          </a:xfrm>
          <a:prstGeom prst="straightConnector1">
            <a:avLst/>
          </a:prstGeom>
          <a:ln>
            <a:headEnd type="stealth" w="med" len="lg"/>
            <a:tailEnd type="triangle"/>
          </a:ln>
        </p:spPr>
        <p:style>
          <a:lnRef idx="1">
            <a:schemeClr val="dk1"/>
          </a:lnRef>
          <a:fillRef idx="0">
            <a:schemeClr val="dk1"/>
          </a:fillRef>
          <a:effectRef idx="0">
            <a:schemeClr val="dk1"/>
          </a:effectRef>
          <a:fontRef idx="minor">
            <a:schemeClr val="tx1"/>
          </a:fontRef>
        </p:style>
      </p:cxnSp>
      <p:sp>
        <p:nvSpPr>
          <p:cNvPr id="150" name="Rectangle 53"/>
          <p:cNvSpPr>
            <a:spLocks noChangeArrowheads="1"/>
          </p:cNvSpPr>
          <p:nvPr/>
        </p:nvSpPr>
        <p:spPr bwMode="auto">
          <a:xfrm>
            <a:off x="3674985" y="5253255"/>
            <a:ext cx="1801847" cy="1403156"/>
          </a:xfrm>
          <a:prstGeom prst="rect">
            <a:avLst/>
          </a:prstGeom>
          <a:solidFill>
            <a:srgbClr val="CCECFF"/>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51" name="Line 57"/>
          <p:cNvSpPr>
            <a:spLocks noChangeShapeType="1"/>
          </p:cNvSpPr>
          <p:nvPr/>
        </p:nvSpPr>
        <p:spPr bwMode="auto">
          <a:xfrm>
            <a:off x="3674985" y="6183497"/>
            <a:ext cx="1777727" cy="0"/>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52" name="Line 58"/>
          <p:cNvSpPr>
            <a:spLocks noChangeShapeType="1"/>
          </p:cNvSpPr>
          <p:nvPr/>
        </p:nvSpPr>
        <p:spPr bwMode="auto">
          <a:xfrm>
            <a:off x="4093272" y="5448283"/>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53" name="Line 59"/>
          <p:cNvSpPr>
            <a:spLocks noChangeShapeType="1"/>
          </p:cNvSpPr>
          <p:nvPr/>
        </p:nvSpPr>
        <p:spPr bwMode="auto">
          <a:xfrm>
            <a:off x="4563847" y="5448283"/>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54" name="Line 60"/>
          <p:cNvSpPr>
            <a:spLocks noChangeShapeType="1"/>
          </p:cNvSpPr>
          <p:nvPr/>
        </p:nvSpPr>
        <p:spPr bwMode="auto">
          <a:xfrm>
            <a:off x="5086708" y="5449555"/>
            <a:ext cx="0" cy="732671"/>
          </a:xfrm>
          <a:prstGeom prst="line">
            <a:avLst/>
          </a:prstGeom>
          <a:noFill/>
          <a:ln w="28575">
            <a:solidFill>
              <a:srgbClr val="39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prstClr val="black"/>
              </a:solidFill>
              <a:latin typeface="Arial" panose="020B0604020202020204" pitchFamily="34" charset="0"/>
              <a:ea typeface="宋体" panose="02010600030101010101" pitchFamily="2" charset="-122"/>
            </a:endParaRPr>
          </a:p>
        </p:txBody>
      </p:sp>
      <p:sp>
        <p:nvSpPr>
          <p:cNvPr id="155" name="Rectangle 62"/>
          <p:cNvSpPr>
            <a:spLocks noChangeArrowheads="1"/>
          </p:cNvSpPr>
          <p:nvPr/>
        </p:nvSpPr>
        <p:spPr bwMode="auto">
          <a:xfrm>
            <a:off x="4773226" y="5997785"/>
            <a:ext cx="626967" cy="183168"/>
          </a:xfrm>
          <a:prstGeom prst="rect">
            <a:avLst/>
          </a:prstGeom>
          <a:solidFill>
            <a:srgbClr val="FF0000"/>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B</a:t>
            </a:r>
          </a:p>
        </p:txBody>
      </p:sp>
      <p:sp>
        <p:nvSpPr>
          <p:cNvPr id="156" name="Rectangle 63"/>
          <p:cNvSpPr>
            <a:spLocks noChangeArrowheads="1"/>
          </p:cNvSpPr>
          <p:nvPr/>
        </p:nvSpPr>
        <p:spPr bwMode="auto">
          <a:xfrm>
            <a:off x="4928879" y="5813345"/>
            <a:ext cx="313483" cy="183168"/>
          </a:xfrm>
          <a:prstGeom prst="rect">
            <a:avLst/>
          </a:prstGeom>
          <a:solidFill>
            <a:srgbClr val="CCCCFF"/>
          </a:solidFill>
          <a:ln w="9525">
            <a:solidFill>
              <a:srgbClr val="39393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351" dirty="0">
                <a:solidFill>
                  <a:srgbClr val="000000"/>
                </a:solidFill>
                <a:latin typeface="Times New Roman" panose="02020603050405020304" pitchFamily="18" charset="0"/>
                <a:ea typeface="宋体" panose="02010600030101010101" pitchFamily="2" charset="-122"/>
              </a:rPr>
              <a:t>A</a:t>
            </a:r>
          </a:p>
        </p:txBody>
      </p:sp>
      <p:sp>
        <p:nvSpPr>
          <p:cNvPr id="157" name="Rectangle 65"/>
          <p:cNvSpPr>
            <a:spLocks noChangeArrowheads="1"/>
          </p:cNvSpPr>
          <p:nvPr/>
        </p:nvSpPr>
        <p:spPr bwMode="auto">
          <a:xfrm>
            <a:off x="4000373" y="6300950"/>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a:t>
            </a:r>
          </a:p>
        </p:txBody>
      </p:sp>
      <p:sp>
        <p:nvSpPr>
          <p:cNvPr id="158" name="Rectangle 66"/>
          <p:cNvSpPr>
            <a:spLocks noChangeArrowheads="1"/>
          </p:cNvSpPr>
          <p:nvPr/>
        </p:nvSpPr>
        <p:spPr bwMode="auto">
          <a:xfrm>
            <a:off x="4523340" y="6300950"/>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159" name="Rectangle 67"/>
          <p:cNvSpPr>
            <a:spLocks noChangeArrowheads="1"/>
          </p:cNvSpPr>
          <p:nvPr/>
        </p:nvSpPr>
        <p:spPr bwMode="auto">
          <a:xfrm>
            <a:off x="5045217" y="6300950"/>
            <a:ext cx="104593" cy="183041"/>
          </a:xfrm>
          <a:prstGeom prst="rect">
            <a:avLst/>
          </a:prstGeom>
          <a:noFill/>
          <a:ln>
            <a:noFill/>
          </a:ln>
          <a:effectLst/>
          <a:extLst>
            <a:ext uri="{909E8E84-426E-40DD-AFC4-6F175D3DCCD1}">
              <a14:hiddenFill xmlns:a14="http://schemas.microsoft.com/office/drawing/2010/main">
                <a:solidFill>
                  <a:srgbClr val="F9D87E"/>
                </a:solidFill>
              </a14:hiddenFill>
            </a:ext>
            <a:ext uri="{91240B29-F687-4F45-9708-019B960494DF}">
              <a14:hiddenLine xmlns:a14="http://schemas.microsoft.com/office/drawing/2010/main" w="9525">
                <a:solidFill>
                  <a:srgbClr val="F9D8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162" name="Rectangle 171"/>
          <p:cNvSpPr>
            <a:spLocks noChangeArrowheads="1"/>
          </p:cNvSpPr>
          <p:nvPr/>
        </p:nvSpPr>
        <p:spPr bwMode="auto">
          <a:xfrm>
            <a:off x="3795759" y="150250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FF"/>
              </a:buClr>
              <a:buSzPct val="110000"/>
              <a:buFont typeface="Wingdings" panose="05000000000000000000" pitchFamily="2" charset="2"/>
              <a:buNone/>
            </a:pPr>
            <a:r>
              <a:rPr kumimoji="1" lang="zh-CN" altLang="en-US" sz="2400" b="1" dirty="0">
                <a:solidFill>
                  <a:srgbClr val="1F497D"/>
                </a:solidFill>
                <a:latin typeface="Tahoma" panose="020B0604030504040204" pitchFamily="34" charset="0"/>
                <a:ea typeface="隶书" panose="02010509060101010101" pitchFamily="49" charset="-122"/>
              </a:rPr>
              <a:t>初始</a:t>
            </a:r>
            <a:r>
              <a:rPr lang="zh-CN" altLang="en-US" sz="2400" b="1" dirty="0">
                <a:solidFill>
                  <a:srgbClr val="1F497D"/>
                </a:solidFill>
                <a:latin typeface="Tahoma" panose="020B0604030504040204" pitchFamily="34" charset="0"/>
                <a:ea typeface="隶书" panose="02010509060101010101" pitchFamily="49" charset="-122"/>
              </a:rPr>
              <a:t>情况</a:t>
            </a:r>
            <a:endParaRPr kumimoji="1" lang="zh-CN" altLang="en-US" sz="2400" b="1" dirty="0">
              <a:solidFill>
                <a:srgbClr val="1F497D"/>
              </a:solidFill>
              <a:latin typeface="Tahoma" panose="020B0604030504040204" pitchFamily="34" charset="0"/>
              <a:ea typeface="隶书" panose="02010509060101010101" pitchFamily="49" charset="-122"/>
            </a:endParaRPr>
          </a:p>
        </p:txBody>
      </p:sp>
      <p:sp>
        <p:nvSpPr>
          <p:cNvPr id="164" name="AutoShape 181"/>
          <p:cNvSpPr>
            <a:spLocks noChangeArrowheads="1"/>
          </p:cNvSpPr>
          <p:nvPr/>
        </p:nvSpPr>
        <p:spPr bwMode="auto">
          <a:xfrm>
            <a:off x="6357265" y="219596"/>
            <a:ext cx="2363033" cy="807827"/>
          </a:xfrm>
          <a:prstGeom prst="wedgeRoundRectCallout">
            <a:avLst>
              <a:gd name="adj1" fmla="val -66361"/>
              <a:gd name="adj2" fmla="val 59749"/>
              <a:gd name="adj3" fmla="val 16667"/>
            </a:avLst>
          </a:pr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2000" b="1" dirty="0">
                <a:solidFill>
                  <a:prstClr val="black"/>
                </a:solidFill>
                <a:latin typeface="Arial" panose="020B0604020202020204" pitchFamily="34" charset="0"/>
                <a:ea typeface="宋体" panose="02010600030101010101" pitchFamily="2" charset="-122"/>
              </a:rPr>
              <a:t>首先移动圆盘</a:t>
            </a:r>
            <a:r>
              <a:rPr lang="en-US" altLang="zh-CN" sz="2000" b="1" dirty="0">
                <a:solidFill>
                  <a:prstClr val="black"/>
                </a:solidFill>
                <a:latin typeface="Arial" panose="020B0604020202020204" pitchFamily="34" charset="0"/>
                <a:ea typeface="宋体" panose="02010600030101010101" pitchFamily="2" charset="-122"/>
              </a:rPr>
              <a:t>A</a:t>
            </a:r>
            <a:r>
              <a:rPr lang="zh-CN" altLang="en-US" sz="2000" b="1" dirty="0">
                <a:solidFill>
                  <a:prstClr val="black"/>
                </a:solidFill>
                <a:latin typeface="Arial" panose="020B0604020202020204" pitchFamily="34" charset="0"/>
                <a:ea typeface="宋体" panose="02010600030101010101" pitchFamily="2" charset="-122"/>
              </a:rPr>
              <a:t>，以产生新的摆放</a:t>
            </a:r>
          </a:p>
        </p:txBody>
      </p:sp>
      <p:sp>
        <p:nvSpPr>
          <p:cNvPr id="166" name="AutoShape 182"/>
          <p:cNvSpPr>
            <a:spLocks noChangeArrowheads="1"/>
          </p:cNvSpPr>
          <p:nvPr/>
        </p:nvSpPr>
        <p:spPr bwMode="auto">
          <a:xfrm>
            <a:off x="819116" y="4550320"/>
            <a:ext cx="2357059" cy="1026936"/>
          </a:xfrm>
          <a:prstGeom prst="wedgeRoundRectCallout">
            <a:avLst>
              <a:gd name="adj1" fmla="val 75057"/>
              <a:gd name="adj2" fmla="val -63140"/>
              <a:gd name="adj3" fmla="val 16667"/>
            </a:avLst>
          </a:pr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r>
              <a:rPr lang="zh-CN" altLang="en-US" sz="2000" b="1" kern="0" dirty="0">
                <a:solidFill>
                  <a:prstClr val="black"/>
                </a:solidFill>
                <a:ea typeface="宋体" panose="02010600030101010101" pitchFamily="2" charset="-122"/>
              </a:rPr>
              <a:t>再继续移动</a:t>
            </a:r>
            <a:r>
              <a:rPr lang="en-US" altLang="zh-CN" sz="2000" b="1" kern="0" dirty="0">
                <a:solidFill>
                  <a:prstClr val="black"/>
                </a:solidFill>
                <a:ea typeface="宋体" panose="02010600030101010101" pitchFamily="2" charset="-122"/>
              </a:rPr>
              <a:t>A</a:t>
            </a:r>
            <a:r>
              <a:rPr lang="zh-CN" altLang="en-US" sz="2000" b="1" kern="0" dirty="0">
                <a:solidFill>
                  <a:prstClr val="black"/>
                </a:solidFill>
                <a:ea typeface="宋体" panose="02010600030101010101" pitchFamily="2" charset="-122"/>
              </a:rPr>
              <a:t>或者</a:t>
            </a:r>
            <a:r>
              <a:rPr lang="en-US" altLang="zh-CN" sz="2000" b="1" kern="0" dirty="0">
                <a:solidFill>
                  <a:prstClr val="black"/>
                </a:solidFill>
                <a:ea typeface="宋体" panose="02010600030101010101" pitchFamily="2" charset="-122"/>
              </a:rPr>
              <a:t>B</a:t>
            </a:r>
            <a:r>
              <a:rPr lang="zh-CN" altLang="en-US" sz="2000" b="1" kern="0" dirty="0">
                <a:solidFill>
                  <a:prstClr val="black"/>
                </a:solidFill>
                <a:ea typeface="宋体" panose="02010600030101010101" pitchFamily="2" charset="-122"/>
              </a:rPr>
              <a:t>，直至产生目标摆放为止</a:t>
            </a:r>
          </a:p>
        </p:txBody>
      </p:sp>
      <p:sp>
        <p:nvSpPr>
          <p:cNvPr id="167" name="Rectangle 172"/>
          <p:cNvSpPr>
            <a:spLocks noChangeArrowheads="1"/>
          </p:cNvSpPr>
          <p:nvPr/>
        </p:nvSpPr>
        <p:spPr bwMode="auto">
          <a:xfrm>
            <a:off x="3892659" y="476198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0000FF"/>
              </a:buClr>
              <a:buSzPct val="110000"/>
              <a:buFont typeface="Wingdings" panose="05000000000000000000" pitchFamily="2" charset="2"/>
              <a:buNone/>
            </a:pPr>
            <a:r>
              <a:rPr kumimoji="1" lang="zh-CN" altLang="en-US" sz="2400" b="1" dirty="0">
                <a:solidFill>
                  <a:srgbClr val="FF0000"/>
                </a:solidFill>
                <a:latin typeface="Tahoma" panose="020B0604030504040204" pitchFamily="34" charset="0"/>
                <a:ea typeface="隶书" panose="02010509060101010101" pitchFamily="49" charset="-122"/>
              </a:rPr>
              <a:t>最终目标</a:t>
            </a:r>
          </a:p>
        </p:txBody>
      </p:sp>
      <p:sp>
        <p:nvSpPr>
          <p:cNvPr id="2" name="矩形 1"/>
          <p:cNvSpPr/>
          <p:nvPr/>
        </p:nvSpPr>
        <p:spPr>
          <a:xfrm>
            <a:off x="6172964" y="5809518"/>
            <a:ext cx="2923648" cy="523220"/>
          </a:xfrm>
          <a:prstGeom prst="rect">
            <a:avLst/>
          </a:prstGeom>
        </p:spPr>
        <p:txBody>
          <a:bodyPr wrap="square">
            <a:spAutoFit/>
          </a:bodyPr>
          <a:lstStyle/>
          <a:p>
            <a:pPr fontAlgn="base">
              <a:spcBef>
                <a:spcPct val="0"/>
              </a:spcBef>
              <a:spcAft>
                <a:spcPct val="0"/>
              </a:spcAft>
            </a:pPr>
            <a:r>
              <a:rPr lang="en-US" altLang="en-US" sz="2800" b="1" dirty="0" err="1">
                <a:solidFill>
                  <a:srgbClr val="006600"/>
                </a:solidFill>
                <a:latin typeface="Times New Roman" panose="02020603050405020304" pitchFamily="18" charset="0"/>
                <a:ea typeface="宋体" panose="02010600030101010101" pitchFamily="2" charset="-122"/>
                <a:cs typeface="Times New Roman" panose="02020603050405020304" pitchFamily="18" charset="0"/>
              </a:rPr>
              <a:t>二阶</a:t>
            </a:r>
            <a:r>
              <a:rPr lang="zh-CN" altLang="en-US" sz="2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汉诺塔</a:t>
            </a:r>
            <a:r>
              <a:rPr lang="en-US" altLang="en-US" sz="2800" b="1" dirty="0" err="1">
                <a:solidFill>
                  <a:srgbClr val="00660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583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p:cTn id="7" dur="1000" fill="hold"/>
                                        <p:tgtEl>
                                          <p:spTgt spid="164"/>
                                        </p:tgtEl>
                                        <p:attrNameLst>
                                          <p:attrName>ppt_w</p:attrName>
                                        </p:attrNameLst>
                                      </p:cBhvr>
                                      <p:tavLst>
                                        <p:tav tm="0">
                                          <p:val>
                                            <p:strVal val="#ppt_w*0.70"/>
                                          </p:val>
                                        </p:tav>
                                        <p:tav tm="100000">
                                          <p:val>
                                            <p:strVal val="#ppt_w"/>
                                          </p:val>
                                        </p:tav>
                                      </p:tavLst>
                                    </p:anim>
                                    <p:anim calcmode="lin" valueType="num">
                                      <p:cBhvr>
                                        <p:cTn id="8" dur="1000" fill="hold"/>
                                        <p:tgtEl>
                                          <p:spTgt spid="164"/>
                                        </p:tgtEl>
                                        <p:attrNameLst>
                                          <p:attrName>ppt_h</p:attrName>
                                        </p:attrNameLst>
                                      </p:cBhvr>
                                      <p:tavLst>
                                        <p:tav tm="0">
                                          <p:val>
                                            <p:strVal val="#ppt_h"/>
                                          </p:val>
                                        </p:tav>
                                        <p:tav tm="100000">
                                          <p:val>
                                            <p:strVal val="#ppt_h"/>
                                          </p:val>
                                        </p:tav>
                                      </p:tavLst>
                                    </p:anim>
                                    <p:animEffect transition="in" filter="fade">
                                      <p:cBhvr>
                                        <p:cTn id="9" dur="1000"/>
                                        <p:tgtEl>
                                          <p:spTgt spid="164"/>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1000"/>
                                        <p:tgtEl>
                                          <p:spTgt spid="82"/>
                                        </p:tgtEl>
                                      </p:cBhvr>
                                    </p:animEffect>
                                    <p:anim calcmode="lin" valueType="num">
                                      <p:cBhvr>
                                        <p:cTn id="18" dur="1000" fill="hold"/>
                                        <p:tgtEl>
                                          <p:spTgt spid="82"/>
                                        </p:tgtEl>
                                        <p:attrNameLst>
                                          <p:attrName>ppt_x</p:attrName>
                                        </p:attrNameLst>
                                      </p:cBhvr>
                                      <p:tavLst>
                                        <p:tav tm="0">
                                          <p:val>
                                            <p:strVal val="#ppt_x"/>
                                          </p:val>
                                        </p:tav>
                                        <p:tav tm="100000">
                                          <p:val>
                                            <p:strVal val="#ppt_x"/>
                                          </p:val>
                                        </p:tav>
                                      </p:tavLst>
                                    </p:anim>
                                    <p:anim calcmode="lin" valueType="num">
                                      <p:cBhvr>
                                        <p:cTn id="19" dur="1000" fill="hold"/>
                                        <p:tgtEl>
                                          <p:spTgt spid="8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1000"/>
                                        <p:tgtEl>
                                          <p:spTgt spid="83"/>
                                        </p:tgtEl>
                                      </p:cBhvr>
                                    </p:animEffect>
                                    <p:anim calcmode="lin" valueType="num">
                                      <p:cBhvr>
                                        <p:cTn id="23" dur="1000" fill="hold"/>
                                        <p:tgtEl>
                                          <p:spTgt spid="83"/>
                                        </p:tgtEl>
                                        <p:attrNameLst>
                                          <p:attrName>ppt_x</p:attrName>
                                        </p:attrNameLst>
                                      </p:cBhvr>
                                      <p:tavLst>
                                        <p:tav tm="0">
                                          <p:val>
                                            <p:strVal val="#ppt_x"/>
                                          </p:val>
                                        </p:tav>
                                        <p:tav tm="100000">
                                          <p:val>
                                            <p:strVal val="#ppt_x"/>
                                          </p:val>
                                        </p:tav>
                                      </p:tavLst>
                                    </p:anim>
                                    <p:anim calcmode="lin" valueType="num">
                                      <p:cBhvr>
                                        <p:cTn id="24" dur="1000" fill="hold"/>
                                        <p:tgtEl>
                                          <p:spTgt spid="8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1000"/>
                                        <p:tgtEl>
                                          <p:spTgt spid="84"/>
                                        </p:tgtEl>
                                      </p:cBhvr>
                                    </p:animEffect>
                                    <p:anim calcmode="lin" valueType="num">
                                      <p:cBhvr>
                                        <p:cTn id="28" dur="1000" fill="hold"/>
                                        <p:tgtEl>
                                          <p:spTgt spid="84"/>
                                        </p:tgtEl>
                                        <p:attrNameLst>
                                          <p:attrName>ppt_x</p:attrName>
                                        </p:attrNameLst>
                                      </p:cBhvr>
                                      <p:tavLst>
                                        <p:tav tm="0">
                                          <p:val>
                                            <p:strVal val="#ppt_x"/>
                                          </p:val>
                                        </p:tav>
                                        <p:tav tm="100000">
                                          <p:val>
                                            <p:strVal val="#ppt_x"/>
                                          </p:val>
                                        </p:tav>
                                      </p:tavLst>
                                    </p:anim>
                                    <p:anim calcmode="lin" valueType="num">
                                      <p:cBhvr>
                                        <p:cTn id="29" dur="1000" fill="hold"/>
                                        <p:tgtEl>
                                          <p:spTgt spid="8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1000"/>
                                        <p:tgtEl>
                                          <p:spTgt spid="85"/>
                                        </p:tgtEl>
                                      </p:cBhvr>
                                    </p:animEffect>
                                    <p:anim calcmode="lin" valueType="num">
                                      <p:cBhvr>
                                        <p:cTn id="33" dur="1000" fill="hold"/>
                                        <p:tgtEl>
                                          <p:spTgt spid="85"/>
                                        </p:tgtEl>
                                        <p:attrNameLst>
                                          <p:attrName>ppt_x</p:attrName>
                                        </p:attrNameLst>
                                      </p:cBhvr>
                                      <p:tavLst>
                                        <p:tav tm="0">
                                          <p:val>
                                            <p:strVal val="#ppt_x"/>
                                          </p:val>
                                        </p:tav>
                                        <p:tav tm="100000">
                                          <p:val>
                                            <p:strVal val="#ppt_x"/>
                                          </p:val>
                                        </p:tav>
                                      </p:tavLst>
                                    </p:anim>
                                    <p:anim calcmode="lin" valueType="num">
                                      <p:cBhvr>
                                        <p:cTn id="34" dur="1000" fill="hold"/>
                                        <p:tgtEl>
                                          <p:spTgt spid="8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1000"/>
                                        <p:tgtEl>
                                          <p:spTgt spid="86"/>
                                        </p:tgtEl>
                                      </p:cBhvr>
                                    </p:animEffect>
                                    <p:anim calcmode="lin" valueType="num">
                                      <p:cBhvr>
                                        <p:cTn id="38" dur="1000" fill="hold"/>
                                        <p:tgtEl>
                                          <p:spTgt spid="86"/>
                                        </p:tgtEl>
                                        <p:attrNameLst>
                                          <p:attrName>ppt_x</p:attrName>
                                        </p:attrNameLst>
                                      </p:cBhvr>
                                      <p:tavLst>
                                        <p:tav tm="0">
                                          <p:val>
                                            <p:strVal val="#ppt_x"/>
                                          </p:val>
                                        </p:tav>
                                        <p:tav tm="100000">
                                          <p:val>
                                            <p:strVal val="#ppt_x"/>
                                          </p:val>
                                        </p:tav>
                                      </p:tavLst>
                                    </p:anim>
                                    <p:anim calcmode="lin" valueType="num">
                                      <p:cBhvr>
                                        <p:cTn id="39" dur="1000" fill="hold"/>
                                        <p:tgtEl>
                                          <p:spTgt spid="8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fade">
                                      <p:cBhvr>
                                        <p:cTn id="42" dur="1000"/>
                                        <p:tgtEl>
                                          <p:spTgt spid="87"/>
                                        </p:tgtEl>
                                      </p:cBhvr>
                                    </p:animEffect>
                                    <p:anim calcmode="lin" valueType="num">
                                      <p:cBhvr>
                                        <p:cTn id="43" dur="1000" fill="hold"/>
                                        <p:tgtEl>
                                          <p:spTgt spid="87"/>
                                        </p:tgtEl>
                                        <p:attrNameLst>
                                          <p:attrName>ppt_x</p:attrName>
                                        </p:attrNameLst>
                                      </p:cBhvr>
                                      <p:tavLst>
                                        <p:tav tm="0">
                                          <p:val>
                                            <p:strVal val="#ppt_x"/>
                                          </p:val>
                                        </p:tav>
                                        <p:tav tm="100000">
                                          <p:val>
                                            <p:strVal val="#ppt_x"/>
                                          </p:val>
                                        </p:tav>
                                      </p:tavLst>
                                    </p:anim>
                                    <p:anim calcmode="lin" valueType="num">
                                      <p:cBhvr>
                                        <p:cTn id="44" dur="1000" fill="hold"/>
                                        <p:tgtEl>
                                          <p:spTgt spid="8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1000"/>
                                        <p:tgtEl>
                                          <p:spTgt spid="88"/>
                                        </p:tgtEl>
                                      </p:cBhvr>
                                    </p:animEffect>
                                    <p:anim calcmode="lin" valueType="num">
                                      <p:cBhvr>
                                        <p:cTn id="48" dur="1000" fill="hold"/>
                                        <p:tgtEl>
                                          <p:spTgt spid="88"/>
                                        </p:tgtEl>
                                        <p:attrNameLst>
                                          <p:attrName>ppt_x</p:attrName>
                                        </p:attrNameLst>
                                      </p:cBhvr>
                                      <p:tavLst>
                                        <p:tav tm="0">
                                          <p:val>
                                            <p:strVal val="#ppt_x"/>
                                          </p:val>
                                        </p:tav>
                                        <p:tav tm="100000">
                                          <p:val>
                                            <p:strVal val="#ppt_x"/>
                                          </p:val>
                                        </p:tav>
                                      </p:tavLst>
                                    </p:anim>
                                    <p:anim calcmode="lin" valueType="num">
                                      <p:cBhvr>
                                        <p:cTn id="49" dur="1000" fill="hold"/>
                                        <p:tgtEl>
                                          <p:spTgt spid="8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1000"/>
                                        <p:tgtEl>
                                          <p:spTgt spid="89"/>
                                        </p:tgtEl>
                                      </p:cBhvr>
                                    </p:animEffect>
                                    <p:anim calcmode="lin" valueType="num">
                                      <p:cBhvr>
                                        <p:cTn id="53" dur="1000" fill="hold"/>
                                        <p:tgtEl>
                                          <p:spTgt spid="89"/>
                                        </p:tgtEl>
                                        <p:attrNameLst>
                                          <p:attrName>ppt_x</p:attrName>
                                        </p:attrNameLst>
                                      </p:cBhvr>
                                      <p:tavLst>
                                        <p:tav tm="0">
                                          <p:val>
                                            <p:strVal val="#ppt_x"/>
                                          </p:val>
                                        </p:tav>
                                        <p:tav tm="100000">
                                          <p:val>
                                            <p:strVal val="#ppt_x"/>
                                          </p:val>
                                        </p:tav>
                                      </p:tavLst>
                                    </p:anim>
                                    <p:anim calcmode="lin" valueType="num">
                                      <p:cBhvr>
                                        <p:cTn id="54" dur="1000" fill="hold"/>
                                        <p:tgtEl>
                                          <p:spTgt spid="8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1000"/>
                                        <p:tgtEl>
                                          <p:spTgt spid="90"/>
                                        </p:tgtEl>
                                      </p:cBhvr>
                                    </p:animEffect>
                                    <p:anim calcmode="lin" valueType="num">
                                      <p:cBhvr>
                                        <p:cTn id="58" dur="1000" fill="hold"/>
                                        <p:tgtEl>
                                          <p:spTgt spid="90"/>
                                        </p:tgtEl>
                                        <p:attrNameLst>
                                          <p:attrName>ppt_x</p:attrName>
                                        </p:attrNameLst>
                                      </p:cBhvr>
                                      <p:tavLst>
                                        <p:tav tm="0">
                                          <p:val>
                                            <p:strVal val="#ppt_x"/>
                                          </p:val>
                                        </p:tav>
                                        <p:tav tm="100000">
                                          <p:val>
                                            <p:strVal val="#ppt_x"/>
                                          </p:val>
                                        </p:tav>
                                      </p:tavLst>
                                    </p:anim>
                                    <p:anim calcmode="lin" valueType="num">
                                      <p:cBhvr>
                                        <p:cTn id="59" dur="1000" fill="hold"/>
                                        <p:tgtEl>
                                          <p:spTgt spid="9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1000"/>
                                        <p:tgtEl>
                                          <p:spTgt spid="91"/>
                                        </p:tgtEl>
                                      </p:cBhvr>
                                    </p:animEffect>
                                    <p:anim calcmode="lin" valueType="num">
                                      <p:cBhvr>
                                        <p:cTn id="63" dur="1000" fill="hold"/>
                                        <p:tgtEl>
                                          <p:spTgt spid="91"/>
                                        </p:tgtEl>
                                        <p:attrNameLst>
                                          <p:attrName>ppt_x</p:attrName>
                                        </p:attrNameLst>
                                      </p:cBhvr>
                                      <p:tavLst>
                                        <p:tav tm="0">
                                          <p:val>
                                            <p:strVal val="#ppt_x"/>
                                          </p:val>
                                        </p:tav>
                                        <p:tav tm="100000">
                                          <p:val>
                                            <p:strVal val="#ppt_x"/>
                                          </p:val>
                                        </p:tav>
                                      </p:tavLst>
                                    </p:anim>
                                    <p:anim calcmode="lin" valueType="num">
                                      <p:cBhvr>
                                        <p:cTn id="64" dur="1000" fill="hold"/>
                                        <p:tgtEl>
                                          <p:spTgt spid="9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fade">
                                      <p:cBhvr>
                                        <p:cTn id="67" dur="1000"/>
                                        <p:tgtEl>
                                          <p:spTgt spid="92"/>
                                        </p:tgtEl>
                                      </p:cBhvr>
                                    </p:animEffect>
                                    <p:anim calcmode="lin" valueType="num">
                                      <p:cBhvr>
                                        <p:cTn id="68" dur="1000" fill="hold"/>
                                        <p:tgtEl>
                                          <p:spTgt spid="92"/>
                                        </p:tgtEl>
                                        <p:attrNameLst>
                                          <p:attrName>ppt_x</p:attrName>
                                        </p:attrNameLst>
                                      </p:cBhvr>
                                      <p:tavLst>
                                        <p:tav tm="0">
                                          <p:val>
                                            <p:strVal val="#ppt_x"/>
                                          </p:val>
                                        </p:tav>
                                        <p:tav tm="100000">
                                          <p:val>
                                            <p:strVal val="#ppt_x"/>
                                          </p:val>
                                        </p:tav>
                                      </p:tavLst>
                                    </p:anim>
                                    <p:anim calcmode="lin" valueType="num">
                                      <p:cBhvr>
                                        <p:cTn id="69" dur="1000" fill="hold"/>
                                        <p:tgtEl>
                                          <p:spTgt spid="9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fade">
                                      <p:cBhvr>
                                        <p:cTn id="77" dur="1000"/>
                                        <p:tgtEl>
                                          <p:spTgt spid="94"/>
                                        </p:tgtEl>
                                      </p:cBhvr>
                                    </p:animEffect>
                                    <p:anim calcmode="lin" valueType="num">
                                      <p:cBhvr>
                                        <p:cTn id="78" dur="1000" fill="hold"/>
                                        <p:tgtEl>
                                          <p:spTgt spid="94"/>
                                        </p:tgtEl>
                                        <p:attrNameLst>
                                          <p:attrName>ppt_x</p:attrName>
                                        </p:attrNameLst>
                                      </p:cBhvr>
                                      <p:tavLst>
                                        <p:tav tm="0">
                                          <p:val>
                                            <p:strVal val="#ppt_x"/>
                                          </p:val>
                                        </p:tav>
                                        <p:tav tm="100000">
                                          <p:val>
                                            <p:strVal val="#ppt_x"/>
                                          </p:val>
                                        </p:tav>
                                      </p:tavLst>
                                    </p:anim>
                                    <p:anim calcmode="lin" valueType="num">
                                      <p:cBhvr>
                                        <p:cTn id="79" dur="1000" fill="hold"/>
                                        <p:tgtEl>
                                          <p:spTgt spid="9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fade">
                                      <p:cBhvr>
                                        <p:cTn id="82" dur="1000"/>
                                        <p:tgtEl>
                                          <p:spTgt spid="95"/>
                                        </p:tgtEl>
                                      </p:cBhvr>
                                    </p:animEffect>
                                    <p:anim calcmode="lin" valueType="num">
                                      <p:cBhvr>
                                        <p:cTn id="83" dur="1000" fill="hold"/>
                                        <p:tgtEl>
                                          <p:spTgt spid="95"/>
                                        </p:tgtEl>
                                        <p:attrNameLst>
                                          <p:attrName>ppt_x</p:attrName>
                                        </p:attrNameLst>
                                      </p:cBhvr>
                                      <p:tavLst>
                                        <p:tav tm="0">
                                          <p:val>
                                            <p:strVal val="#ppt_x"/>
                                          </p:val>
                                        </p:tav>
                                        <p:tav tm="100000">
                                          <p:val>
                                            <p:strVal val="#ppt_x"/>
                                          </p:val>
                                        </p:tav>
                                      </p:tavLst>
                                    </p:anim>
                                    <p:anim calcmode="lin" valueType="num">
                                      <p:cBhvr>
                                        <p:cTn id="84" dur="1000" fill="hold"/>
                                        <p:tgtEl>
                                          <p:spTgt spid="9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96"/>
                                        </p:tgtEl>
                                        <p:attrNameLst>
                                          <p:attrName>style.visibility</p:attrName>
                                        </p:attrNameLst>
                                      </p:cBhvr>
                                      <p:to>
                                        <p:strVal val="visible"/>
                                      </p:to>
                                    </p:set>
                                    <p:animEffect transition="in" filter="fade">
                                      <p:cBhvr>
                                        <p:cTn id="87" dur="1000"/>
                                        <p:tgtEl>
                                          <p:spTgt spid="96"/>
                                        </p:tgtEl>
                                      </p:cBhvr>
                                    </p:animEffect>
                                    <p:anim calcmode="lin" valueType="num">
                                      <p:cBhvr>
                                        <p:cTn id="88" dur="1000" fill="hold"/>
                                        <p:tgtEl>
                                          <p:spTgt spid="96"/>
                                        </p:tgtEl>
                                        <p:attrNameLst>
                                          <p:attrName>ppt_x</p:attrName>
                                        </p:attrNameLst>
                                      </p:cBhvr>
                                      <p:tavLst>
                                        <p:tav tm="0">
                                          <p:val>
                                            <p:strVal val="#ppt_x"/>
                                          </p:val>
                                        </p:tav>
                                        <p:tav tm="100000">
                                          <p:val>
                                            <p:strVal val="#ppt_x"/>
                                          </p:val>
                                        </p:tav>
                                      </p:tavLst>
                                    </p:anim>
                                    <p:anim calcmode="lin" valueType="num">
                                      <p:cBhvr>
                                        <p:cTn id="89" dur="1000" fill="hold"/>
                                        <p:tgtEl>
                                          <p:spTgt spid="9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fade">
                                      <p:cBhvr>
                                        <p:cTn id="92" dur="1000"/>
                                        <p:tgtEl>
                                          <p:spTgt spid="97"/>
                                        </p:tgtEl>
                                      </p:cBhvr>
                                    </p:animEffect>
                                    <p:anim calcmode="lin" valueType="num">
                                      <p:cBhvr>
                                        <p:cTn id="93" dur="1000" fill="hold"/>
                                        <p:tgtEl>
                                          <p:spTgt spid="97"/>
                                        </p:tgtEl>
                                        <p:attrNameLst>
                                          <p:attrName>ppt_x</p:attrName>
                                        </p:attrNameLst>
                                      </p:cBhvr>
                                      <p:tavLst>
                                        <p:tav tm="0">
                                          <p:val>
                                            <p:strVal val="#ppt_x"/>
                                          </p:val>
                                        </p:tav>
                                        <p:tav tm="100000">
                                          <p:val>
                                            <p:strVal val="#ppt_x"/>
                                          </p:val>
                                        </p:tav>
                                      </p:tavLst>
                                    </p:anim>
                                    <p:anim calcmode="lin" valueType="num">
                                      <p:cBhvr>
                                        <p:cTn id="94" dur="1000" fill="hold"/>
                                        <p:tgtEl>
                                          <p:spTgt spid="9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fade">
                                      <p:cBhvr>
                                        <p:cTn id="97" dur="1000"/>
                                        <p:tgtEl>
                                          <p:spTgt spid="98"/>
                                        </p:tgtEl>
                                      </p:cBhvr>
                                    </p:animEffect>
                                    <p:anim calcmode="lin" valueType="num">
                                      <p:cBhvr>
                                        <p:cTn id="98" dur="1000" fill="hold"/>
                                        <p:tgtEl>
                                          <p:spTgt spid="98"/>
                                        </p:tgtEl>
                                        <p:attrNameLst>
                                          <p:attrName>ppt_x</p:attrName>
                                        </p:attrNameLst>
                                      </p:cBhvr>
                                      <p:tavLst>
                                        <p:tav tm="0">
                                          <p:val>
                                            <p:strVal val="#ppt_x"/>
                                          </p:val>
                                        </p:tav>
                                        <p:tav tm="100000">
                                          <p:val>
                                            <p:strVal val="#ppt_x"/>
                                          </p:val>
                                        </p:tav>
                                      </p:tavLst>
                                    </p:anim>
                                    <p:anim calcmode="lin" valueType="num">
                                      <p:cBhvr>
                                        <p:cTn id="99" dur="1000" fill="hold"/>
                                        <p:tgtEl>
                                          <p:spTgt spid="9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1000"/>
                                        <p:tgtEl>
                                          <p:spTgt spid="99"/>
                                        </p:tgtEl>
                                      </p:cBhvr>
                                    </p:animEffect>
                                    <p:anim calcmode="lin" valueType="num">
                                      <p:cBhvr>
                                        <p:cTn id="103" dur="1000" fill="hold"/>
                                        <p:tgtEl>
                                          <p:spTgt spid="99"/>
                                        </p:tgtEl>
                                        <p:attrNameLst>
                                          <p:attrName>ppt_x</p:attrName>
                                        </p:attrNameLst>
                                      </p:cBhvr>
                                      <p:tavLst>
                                        <p:tav tm="0">
                                          <p:val>
                                            <p:strVal val="#ppt_x"/>
                                          </p:val>
                                        </p:tav>
                                        <p:tav tm="100000">
                                          <p:val>
                                            <p:strVal val="#ppt_x"/>
                                          </p:val>
                                        </p:tav>
                                      </p:tavLst>
                                    </p:anim>
                                    <p:anim calcmode="lin" valueType="num">
                                      <p:cBhvr>
                                        <p:cTn id="104" dur="1000" fill="hold"/>
                                        <p:tgtEl>
                                          <p:spTgt spid="9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00"/>
                                        </p:tgtEl>
                                        <p:attrNameLst>
                                          <p:attrName>style.visibility</p:attrName>
                                        </p:attrNameLst>
                                      </p:cBhvr>
                                      <p:to>
                                        <p:strVal val="visible"/>
                                      </p:to>
                                    </p:set>
                                    <p:animEffect transition="in" filter="fade">
                                      <p:cBhvr>
                                        <p:cTn id="107" dur="1000"/>
                                        <p:tgtEl>
                                          <p:spTgt spid="100"/>
                                        </p:tgtEl>
                                      </p:cBhvr>
                                    </p:animEffect>
                                    <p:anim calcmode="lin" valueType="num">
                                      <p:cBhvr>
                                        <p:cTn id="108" dur="1000" fill="hold"/>
                                        <p:tgtEl>
                                          <p:spTgt spid="100"/>
                                        </p:tgtEl>
                                        <p:attrNameLst>
                                          <p:attrName>ppt_x</p:attrName>
                                        </p:attrNameLst>
                                      </p:cBhvr>
                                      <p:tavLst>
                                        <p:tav tm="0">
                                          <p:val>
                                            <p:strVal val="#ppt_x"/>
                                          </p:val>
                                        </p:tav>
                                        <p:tav tm="100000">
                                          <p:val>
                                            <p:strVal val="#ppt_x"/>
                                          </p:val>
                                        </p:tav>
                                      </p:tavLst>
                                    </p:anim>
                                    <p:anim calcmode="lin" valueType="num">
                                      <p:cBhvr>
                                        <p:cTn id="109" dur="1000" fill="hold"/>
                                        <p:tgtEl>
                                          <p:spTgt spid="10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fade">
                                      <p:cBhvr>
                                        <p:cTn id="112" dur="1000"/>
                                        <p:tgtEl>
                                          <p:spTgt spid="7"/>
                                        </p:tgtEl>
                                      </p:cBhvr>
                                    </p:animEffect>
                                    <p:anim calcmode="lin" valueType="num">
                                      <p:cBhvr>
                                        <p:cTn id="113" dur="1000" fill="hold"/>
                                        <p:tgtEl>
                                          <p:spTgt spid="7"/>
                                        </p:tgtEl>
                                        <p:attrNameLst>
                                          <p:attrName>ppt_x</p:attrName>
                                        </p:attrNameLst>
                                      </p:cBhvr>
                                      <p:tavLst>
                                        <p:tav tm="0">
                                          <p:val>
                                            <p:strVal val="#ppt_x"/>
                                          </p:val>
                                        </p:tav>
                                        <p:tav tm="100000">
                                          <p:val>
                                            <p:strVal val="#ppt_x"/>
                                          </p:val>
                                        </p:tav>
                                      </p:tavLst>
                                    </p:anim>
                                    <p:anim calcmode="lin" valueType="num">
                                      <p:cBhvr>
                                        <p:cTn id="114" dur="1000" fill="hold"/>
                                        <p:tgtEl>
                                          <p:spTgt spid="7"/>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141"/>
                                        </p:tgtEl>
                                        <p:attrNameLst>
                                          <p:attrName>style.visibility</p:attrName>
                                        </p:attrNameLst>
                                      </p:cBhvr>
                                      <p:to>
                                        <p:strVal val="visible"/>
                                      </p:to>
                                    </p:set>
                                    <p:animEffect transition="in" filter="fade">
                                      <p:cBhvr>
                                        <p:cTn id="117" dur="1000"/>
                                        <p:tgtEl>
                                          <p:spTgt spid="141"/>
                                        </p:tgtEl>
                                      </p:cBhvr>
                                    </p:animEffect>
                                    <p:anim calcmode="lin" valueType="num">
                                      <p:cBhvr>
                                        <p:cTn id="118" dur="1000" fill="hold"/>
                                        <p:tgtEl>
                                          <p:spTgt spid="141"/>
                                        </p:tgtEl>
                                        <p:attrNameLst>
                                          <p:attrName>ppt_x</p:attrName>
                                        </p:attrNameLst>
                                      </p:cBhvr>
                                      <p:tavLst>
                                        <p:tav tm="0">
                                          <p:val>
                                            <p:strVal val="#ppt_x"/>
                                          </p:val>
                                        </p:tav>
                                        <p:tav tm="100000">
                                          <p:val>
                                            <p:strVal val="#ppt_x"/>
                                          </p:val>
                                        </p:tav>
                                      </p:tavLst>
                                    </p:anim>
                                    <p:anim calcmode="lin" valueType="num">
                                      <p:cBhvr>
                                        <p:cTn id="119" dur="1000" fill="hold"/>
                                        <p:tgtEl>
                                          <p:spTgt spid="141"/>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166"/>
                                        </p:tgtEl>
                                        <p:attrNameLst>
                                          <p:attrName>style.visibility</p:attrName>
                                        </p:attrNameLst>
                                      </p:cBhvr>
                                      <p:to>
                                        <p:strVal val="visible"/>
                                      </p:to>
                                    </p:set>
                                    <p:anim calcmode="lin" valueType="num">
                                      <p:cBhvr additive="base">
                                        <p:cTn id="124" dur="500" fill="hold"/>
                                        <p:tgtEl>
                                          <p:spTgt spid="166"/>
                                        </p:tgtEl>
                                        <p:attrNameLst>
                                          <p:attrName>ppt_x</p:attrName>
                                        </p:attrNameLst>
                                      </p:cBhvr>
                                      <p:tavLst>
                                        <p:tav tm="0">
                                          <p:val>
                                            <p:strVal val="#ppt_x"/>
                                          </p:val>
                                        </p:tav>
                                        <p:tav tm="100000">
                                          <p:val>
                                            <p:strVal val="#ppt_x"/>
                                          </p:val>
                                        </p:tav>
                                      </p:tavLst>
                                    </p:anim>
                                    <p:anim calcmode="lin" valueType="num">
                                      <p:cBhvr additive="base">
                                        <p:cTn id="125"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101"/>
                                        </p:tgtEl>
                                        <p:attrNameLst>
                                          <p:attrName>style.visibility</p:attrName>
                                        </p:attrNameLst>
                                      </p:cBhvr>
                                      <p:to>
                                        <p:strVal val="visible"/>
                                      </p:to>
                                    </p:set>
                                    <p:animEffect transition="in" filter="fade">
                                      <p:cBhvr>
                                        <p:cTn id="130" dur="1000"/>
                                        <p:tgtEl>
                                          <p:spTgt spid="101"/>
                                        </p:tgtEl>
                                      </p:cBhvr>
                                    </p:animEffect>
                                    <p:anim calcmode="lin" valueType="num">
                                      <p:cBhvr>
                                        <p:cTn id="131" dur="1000" fill="hold"/>
                                        <p:tgtEl>
                                          <p:spTgt spid="101"/>
                                        </p:tgtEl>
                                        <p:attrNameLst>
                                          <p:attrName>ppt_x</p:attrName>
                                        </p:attrNameLst>
                                      </p:cBhvr>
                                      <p:tavLst>
                                        <p:tav tm="0">
                                          <p:val>
                                            <p:strVal val="#ppt_x"/>
                                          </p:val>
                                        </p:tav>
                                        <p:tav tm="100000">
                                          <p:val>
                                            <p:strVal val="#ppt_x"/>
                                          </p:val>
                                        </p:tav>
                                      </p:tavLst>
                                    </p:anim>
                                    <p:anim calcmode="lin" valueType="num">
                                      <p:cBhvr>
                                        <p:cTn id="132" dur="1000" fill="hold"/>
                                        <p:tgtEl>
                                          <p:spTgt spid="10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102"/>
                                        </p:tgtEl>
                                        <p:attrNameLst>
                                          <p:attrName>style.visibility</p:attrName>
                                        </p:attrNameLst>
                                      </p:cBhvr>
                                      <p:to>
                                        <p:strVal val="visible"/>
                                      </p:to>
                                    </p:set>
                                    <p:animEffect transition="in" filter="fade">
                                      <p:cBhvr>
                                        <p:cTn id="135" dur="1000"/>
                                        <p:tgtEl>
                                          <p:spTgt spid="102"/>
                                        </p:tgtEl>
                                      </p:cBhvr>
                                    </p:animEffect>
                                    <p:anim calcmode="lin" valueType="num">
                                      <p:cBhvr>
                                        <p:cTn id="136" dur="1000" fill="hold"/>
                                        <p:tgtEl>
                                          <p:spTgt spid="102"/>
                                        </p:tgtEl>
                                        <p:attrNameLst>
                                          <p:attrName>ppt_x</p:attrName>
                                        </p:attrNameLst>
                                      </p:cBhvr>
                                      <p:tavLst>
                                        <p:tav tm="0">
                                          <p:val>
                                            <p:strVal val="#ppt_x"/>
                                          </p:val>
                                        </p:tav>
                                        <p:tav tm="100000">
                                          <p:val>
                                            <p:strVal val="#ppt_x"/>
                                          </p:val>
                                        </p:tav>
                                      </p:tavLst>
                                    </p:anim>
                                    <p:anim calcmode="lin" valueType="num">
                                      <p:cBhvr>
                                        <p:cTn id="137" dur="1000" fill="hold"/>
                                        <p:tgtEl>
                                          <p:spTgt spid="10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103"/>
                                        </p:tgtEl>
                                        <p:attrNameLst>
                                          <p:attrName>style.visibility</p:attrName>
                                        </p:attrNameLst>
                                      </p:cBhvr>
                                      <p:to>
                                        <p:strVal val="visible"/>
                                      </p:to>
                                    </p:set>
                                    <p:animEffect transition="in" filter="fade">
                                      <p:cBhvr>
                                        <p:cTn id="140" dur="1000"/>
                                        <p:tgtEl>
                                          <p:spTgt spid="103"/>
                                        </p:tgtEl>
                                      </p:cBhvr>
                                    </p:animEffect>
                                    <p:anim calcmode="lin" valueType="num">
                                      <p:cBhvr>
                                        <p:cTn id="141" dur="1000" fill="hold"/>
                                        <p:tgtEl>
                                          <p:spTgt spid="103"/>
                                        </p:tgtEl>
                                        <p:attrNameLst>
                                          <p:attrName>ppt_x</p:attrName>
                                        </p:attrNameLst>
                                      </p:cBhvr>
                                      <p:tavLst>
                                        <p:tav tm="0">
                                          <p:val>
                                            <p:strVal val="#ppt_x"/>
                                          </p:val>
                                        </p:tav>
                                        <p:tav tm="100000">
                                          <p:val>
                                            <p:strVal val="#ppt_x"/>
                                          </p:val>
                                        </p:tav>
                                      </p:tavLst>
                                    </p:anim>
                                    <p:anim calcmode="lin" valueType="num">
                                      <p:cBhvr>
                                        <p:cTn id="142" dur="1000" fill="hold"/>
                                        <p:tgtEl>
                                          <p:spTgt spid="10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104"/>
                                        </p:tgtEl>
                                        <p:attrNameLst>
                                          <p:attrName>style.visibility</p:attrName>
                                        </p:attrNameLst>
                                      </p:cBhvr>
                                      <p:to>
                                        <p:strVal val="visible"/>
                                      </p:to>
                                    </p:set>
                                    <p:animEffect transition="in" filter="fade">
                                      <p:cBhvr>
                                        <p:cTn id="145" dur="1000"/>
                                        <p:tgtEl>
                                          <p:spTgt spid="104"/>
                                        </p:tgtEl>
                                      </p:cBhvr>
                                    </p:animEffect>
                                    <p:anim calcmode="lin" valueType="num">
                                      <p:cBhvr>
                                        <p:cTn id="146" dur="1000" fill="hold"/>
                                        <p:tgtEl>
                                          <p:spTgt spid="104"/>
                                        </p:tgtEl>
                                        <p:attrNameLst>
                                          <p:attrName>ppt_x</p:attrName>
                                        </p:attrNameLst>
                                      </p:cBhvr>
                                      <p:tavLst>
                                        <p:tav tm="0">
                                          <p:val>
                                            <p:strVal val="#ppt_x"/>
                                          </p:val>
                                        </p:tav>
                                        <p:tav tm="100000">
                                          <p:val>
                                            <p:strVal val="#ppt_x"/>
                                          </p:val>
                                        </p:tav>
                                      </p:tavLst>
                                    </p:anim>
                                    <p:anim calcmode="lin" valueType="num">
                                      <p:cBhvr>
                                        <p:cTn id="147" dur="1000" fill="hold"/>
                                        <p:tgtEl>
                                          <p:spTgt spid="10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05"/>
                                        </p:tgtEl>
                                        <p:attrNameLst>
                                          <p:attrName>style.visibility</p:attrName>
                                        </p:attrNameLst>
                                      </p:cBhvr>
                                      <p:to>
                                        <p:strVal val="visible"/>
                                      </p:to>
                                    </p:set>
                                    <p:animEffect transition="in" filter="fade">
                                      <p:cBhvr>
                                        <p:cTn id="150" dur="1000"/>
                                        <p:tgtEl>
                                          <p:spTgt spid="105"/>
                                        </p:tgtEl>
                                      </p:cBhvr>
                                    </p:animEffect>
                                    <p:anim calcmode="lin" valueType="num">
                                      <p:cBhvr>
                                        <p:cTn id="151" dur="1000" fill="hold"/>
                                        <p:tgtEl>
                                          <p:spTgt spid="105"/>
                                        </p:tgtEl>
                                        <p:attrNameLst>
                                          <p:attrName>ppt_x</p:attrName>
                                        </p:attrNameLst>
                                      </p:cBhvr>
                                      <p:tavLst>
                                        <p:tav tm="0">
                                          <p:val>
                                            <p:strVal val="#ppt_x"/>
                                          </p:val>
                                        </p:tav>
                                        <p:tav tm="100000">
                                          <p:val>
                                            <p:strVal val="#ppt_x"/>
                                          </p:val>
                                        </p:tav>
                                      </p:tavLst>
                                    </p:anim>
                                    <p:anim calcmode="lin" valueType="num">
                                      <p:cBhvr>
                                        <p:cTn id="152" dur="1000" fill="hold"/>
                                        <p:tgtEl>
                                          <p:spTgt spid="10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106"/>
                                        </p:tgtEl>
                                        <p:attrNameLst>
                                          <p:attrName>style.visibility</p:attrName>
                                        </p:attrNameLst>
                                      </p:cBhvr>
                                      <p:to>
                                        <p:strVal val="visible"/>
                                      </p:to>
                                    </p:set>
                                    <p:animEffect transition="in" filter="fade">
                                      <p:cBhvr>
                                        <p:cTn id="155" dur="1000"/>
                                        <p:tgtEl>
                                          <p:spTgt spid="106"/>
                                        </p:tgtEl>
                                      </p:cBhvr>
                                    </p:animEffect>
                                    <p:anim calcmode="lin" valueType="num">
                                      <p:cBhvr>
                                        <p:cTn id="156" dur="1000" fill="hold"/>
                                        <p:tgtEl>
                                          <p:spTgt spid="106"/>
                                        </p:tgtEl>
                                        <p:attrNameLst>
                                          <p:attrName>ppt_x</p:attrName>
                                        </p:attrNameLst>
                                      </p:cBhvr>
                                      <p:tavLst>
                                        <p:tav tm="0">
                                          <p:val>
                                            <p:strVal val="#ppt_x"/>
                                          </p:val>
                                        </p:tav>
                                        <p:tav tm="100000">
                                          <p:val>
                                            <p:strVal val="#ppt_x"/>
                                          </p:val>
                                        </p:tav>
                                      </p:tavLst>
                                    </p:anim>
                                    <p:anim calcmode="lin" valueType="num">
                                      <p:cBhvr>
                                        <p:cTn id="157" dur="1000" fill="hold"/>
                                        <p:tgtEl>
                                          <p:spTgt spid="10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107"/>
                                        </p:tgtEl>
                                        <p:attrNameLst>
                                          <p:attrName>style.visibility</p:attrName>
                                        </p:attrNameLst>
                                      </p:cBhvr>
                                      <p:to>
                                        <p:strVal val="visible"/>
                                      </p:to>
                                    </p:set>
                                    <p:animEffect transition="in" filter="fade">
                                      <p:cBhvr>
                                        <p:cTn id="160" dur="1000"/>
                                        <p:tgtEl>
                                          <p:spTgt spid="107"/>
                                        </p:tgtEl>
                                      </p:cBhvr>
                                    </p:animEffect>
                                    <p:anim calcmode="lin" valueType="num">
                                      <p:cBhvr>
                                        <p:cTn id="161" dur="1000" fill="hold"/>
                                        <p:tgtEl>
                                          <p:spTgt spid="107"/>
                                        </p:tgtEl>
                                        <p:attrNameLst>
                                          <p:attrName>ppt_x</p:attrName>
                                        </p:attrNameLst>
                                      </p:cBhvr>
                                      <p:tavLst>
                                        <p:tav tm="0">
                                          <p:val>
                                            <p:strVal val="#ppt_x"/>
                                          </p:val>
                                        </p:tav>
                                        <p:tav tm="100000">
                                          <p:val>
                                            <p:strVal val="#ppt_x"/>
                                          </p:val>
                                        </p:tav>
                                      </p:tavLst>
                                    </p:anim>
                                    <p:anim calcmode="lin" valueType="num">
                                      <p:cBhvr>
                                        <p:cTn id="162" dur="1000" fill="hold"/>
                                        <p:tgtEl>
                                          <p:spTgt spid="10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fade">
                                      <p:cBhvr>
                                        <p:cTn id="165" dur="1000"/>
                                        <p:tgtEl>
                                          <p:spTgt spid="108"/>
                                        </p:tgtEl>
                                      </p:cBhvr>
                                    </p:animEffect>
                                    <p:anim calcmode="lin" valueType="num">
                                      <p:cBhvr>
                                        <p:cTn id="166" dur="1000" fill="hold"/>
                                        <p:tgtEl>
                                          <p:spTgt spid="108"/>
                                        </p:tgtEl>
                                        <p:attrNameLst>
                                          <p:attrName>ppt_x</p:attrName>
                                        </p:attrNameLst>
                                      </p:cBhvr>
                                      <p:tavLst>
                                        <p:tav tm="0">
                                          <p:val>
                                            <p:strVal val="#ppt_x"/>
                                          </p:val>
                                        </p:tav>
                                        <p:tav tm="100000">
                                          <p:val>
                                            <p:strVal val="#ppt_x"/>
                                          </p:val>
                                        </p:tav>
                                      </p:tavLst>
                                    </p:anim>
                                    <p:anim calcmode="lin" valueType="num">
                                      <p:cBhvr>
                                        <p:cTn id="167" dur="1000" fill="hold"/>
                                        <p:tgtEl>
                                          <p:spTgt spid="10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109"/>
                                        </p:tgtEl>
                                        <p:attrNameLst>
                                          <p:attrName>style.visibility</p:attrName>
                                        </p:attrNameLst>
                                      </p:cBhvr>
                                      <p:to>
                                        <p:strVal val="visible"/>
                                      </p:to>
                                    </p:set>
                                    <p:animEffect transition="in" filter="fade">
                                      <p:cBhvr>
                                        <p:cTn id="170" dur="1000"/>
                                        <p:tgtEl>
                                          <p:spTgt spid="109"/>
                                        </p:tgtEl>
                                      </p:cBhvr>
                                    </p:animEffect>
                                    <p:anim calcmode="lin" valueType="num">
                                      <p:cBhvr>
                                        <p:cTn id="171" dur="1000" fill="hold"/>
                                        <p:tgtEl>
                                          <p:spTgt spid="109"/>
                                        </p:tgtEl>
                                        <p:attrNameLst>
                                          <p:attrName>ppt_x</p:attrName>
                                        </p:attrNameLst>
                                      </p:cBhvr>
                                      <p:tavLst>
                                        <p:tav tm="0">
                                          <p:val>
                                            <p:strVal val="#ppt_x"/>
                                          </p:val>
                                        </p:tav>
                                        <p:tav tm="100000">
                                          <p:val>
                                            <p:strVal val="#ppt_x"/>
                                          </p:val>
                                        </p:tav>
                                      </p:tavLst>
                                    </p:anim>
                                    <p:anim calcmode="lin" valueType="num">
                                      <p:cBhvr>
                                        <p:cTn id="172" dur="1000" fill="hold"/>
                                        <p:tgtEl>
                                          <p:spTgt spid="10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110"/>
                                        </p:tgtEl>
                                        <p:attrNameLst>
                                          <p:attrName>style.visibility</p:attrName>
                                        </p:attrNameLst>
                                      </p:cBhvr>
                                      <p:to>
                                        <p:strVal val="visible"/>
                                      </p:to>
                                    </p:set>
                                    <p:animEffect transition="in" filter="fade">
                                      <p:cBhvr>
                                        <p:cTn id="175" dur="1000"/>
                                        <p:tgtEl>
                                          <p:spTgt spid="110"/>
                                        </p:tgtEl>
                                      </p:cBhvr>
                                    </p:animEffect>
                                    <p:anim calcmode="lin" valueType="num">
                                      <p:cBhvr>
                                        <p:cTn id="176" dur="1000" fill="hold"/>
                                        <p:tgtEl>
                                          <p:spTgt spid="110"/>
                                        </p:tgtEl>
                                        <p:attrNameLst>
                                          <p:attrName>ppt_x</p:attrName>
                                        </p:attrNameLst>
                                      </p:cBhvr>
                                      <p:tavLst>
                                        <p:tav tm="0">
                                          <p:val>
                                            <p:strVal val="#ppt_x"/>
                                          </p:val>
                                        </p:tav>
                                        <p:tav tm="100000">
                                          <p:val>
                                            <p:strVal val="#ppt_x"/>
                                          </p:val>
                                        </p:tav>
                                      </p:tavLst>
                                    </p:anim>
                                    <p:anim calcmode="lin" valueType="num">
                                      <p:cBhvr>
                                        <p:cTn id="177" dur="1000" fill="hold"/>
                                        <p:tgtEl>
                                          <p:spTgt spid="11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fade">
                                      <p:cBhvr>
                                        <p:cTn id="180" dur="1000"/>
                                        <p:tgtEl>
                                          <p:spTgt spid="111"/>
                                        </p:tgtEl>
                                      </p:cBhvr>
                                    </p:animEffect>
                                    <p:anim calcmode="lin" valueType="num">
                                      <p:cBhvr>
                                        <p:cTn id="181" dur="1000" fill="hold"/>
                                        <p:tgtEl>
                                          <p:spTgt spid="111"/>
                                        </p:tgtEl>
                                        <p:attrNameLst>
                                          <p:attrName>ppt_x</p:attrName>
                                        </p:attrNameLst>
                                      </p:cBhvr>
                                      <p:tavLst>
                                        <p:tav tm="0">
                                          <p:val>
                                            <p:strVal val="#ppt_x"/>
                                          </p:val>
                                        </p:tav>
                                        <p:tav tm="100000">
                                          <p:val>
                                            <p:strVal val="#ppt_x"/>
                                          </p:val>
                                        </p:tav>
                                      </p:tavLst>
                                    </p:anim>
                                    <p:anim calcmode="lin" valueType="num">
                                      <p:cBhvr>
                                        <p:cTn id="182" dur="1000" fill="hold"/>
                                        <p:tgtEl>
                                          <p:spTgt spid="111"/>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112"/>
                                        </p:tgtEl>
                                        <p:attrNameLst>
                                          <p:attrName>style.visibility</p:attrName>
                                        </p:attrNameLst>
                                      </p:cBhvr>
                                      <p:to>
                                        <p:strVal val="visible"/>
                                      </p:to>
                                    </p:set>
                                    <p:animEffect transition="in" filter="fade">
                                      <p:cBhvr>
                                        <p:cTn id="185" dur="1000"/>
                                        <p:tgtEl>
                                          <p:spTgt spid="112"/>
                                        </p:tgtEl>
                                      </p:cBhvr>
                                    </p:animEffect>
                                    <p:anim calcmode="lin" valueType="num">
                                      <p:cBhvr>
                                        <p:cTn id="186" dur="1000" fill="hold"/>
                                        <p:tgtEl>
                                          <p:spTgt spid="112"/>
                                        </p:tgtEl>
                                        <p:attrNameLst>
                                          <p:attrName>ppt_x</p:attrName>
                                        </p:attrNameLst>
                                      </p:cBhvr>
                                      <p:tavLst>
                                        <p:tav tm="0">
                                          <p:val>
                                            <p:strVal val="#ppt_x"/>
                                          </p:val>
                                        </p:tav>
                                        <p:tav tm="100000">
                                          <p:val>
                                            <p:strVal val="#ppt_x"/>
                                          </p:val>
                                        </p:tav>
                                      </p:tavLst>
                                    </p:anim>
                                    <p:anim calcmode="lin" valueType="num">
                                      <p:cBhvr>
                                        <p:cTn id="187" dur="1000" fill="hold"/>
                                        <p:tgtEl>
                                          <p:spTgt spid="112"/>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113"/>
                                        </p:tgtEl>
                                        <p:attrNameLst>
                                          <p:attrName>style.visibility</p:attrName>
                                        </p:attrNameLst>
                                      </p:cBhvr>
                                      <p:to>
                                        <p:strVal val="visible"/>
                                      </p:to>
                                    </p:set>
                                    <p:animEffect transition="in" filter="fade">
                                      <p:cBhvr>
                                        <p:cTn id="190" dur="1000"/>
                                        <p:tgtEl>
                                          <p:spTgt spid="113"/>
                                        </p:tgtEl>
                                      </p:cBhvr>
                                    </p:animEffect>
                                    <p:anim calcmode="lin" valueType="num">
                                      <p:cBhvr>
                                        <p:cTn id="191" dur="1000" fill="hold"/>
                                        <p:tgtEl>
                                          <p:spTgt spid="113"/>
                                        </p:tgtEl>
                                        <p:attrNameLst>
                                          <p:attrName>ppt_x</p:attrName>
                                        </p:attrNameLst>
                                      </p:cBhvr>
                                      <p:tavLst>
                                        <p:tav tm="0">
                                          <p:val>
                                            <p:strVal val="#ppt_x"/>
                                          </p:val>
                                        </p:tav>
                                        <p:tav tm="100000">
                                          <p:val>
                                            <p:strVal val="#ppt_x"/>
                                          </p:val>
                                        </p:tav>
                                      </p:tavLst>
                                    </p:anim>
                                    <p:anim calcmode="lin" valueType="num">
                                      <p:cBhvr>
                                        <p:cTn id="192" dur="1000" fill="hold"/>
                                        <p:tgtEl>
                                          <p:spTgt spid="113"/>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114"/>
                                        </p:tgtEl>
                                        <p:attrNameLst>
                                          <p:attrName>style.visibility</p:attrName>
                                        </p:attrNameLst>
                                      </p:cBhvr>
                                      <p:to>
                                        <p:strVal val="visible"/>
                                      </p:to>
                                    </p:set>
                                    <p:animEffect transition="in" filter="fade">
                                      <p:cBhvr>
                                        <p:cTn id="195" dur="1000"/>
                                        <p:tgtEl>
                                          <p:spTgt spid="114"/>
                                        </p:tgtEl>
                                      </p:cBhvr>
                                    </p:animEffect>
                                    <p:anim calcmode="lin" valueType="num">
                                      <p:cBhvr>
                                        <p:cTn id="196" dur="1000" fill="hold"/>
                                        <p:tgtEl>
                                          <p:spTgt spid="114"/>
                                        </p:tgtEl>
                                        <p:attrNameLst>
                                          <p:attrName>ppt_x</p:attrName>
                                        </p:attrNameLst>
                                      </p:cBhvr>
                                      <p:tavLst>
                                        <p:tav tm="0">
                                          <p:val>
                                            <p:strVal val="#ppt_x"/>
                                          </p:val>
                                        </p:tav>
                                        <p:tav tm="100000">
                                          <p:val>
                                            <p:strVal val="#ppt_x"/>
                                          </p:val>
                                        </p:tav>
                                      </p:tavLst>
                                    </p:anim>
                                    <p:anim calcmode="lin" valueType="num">
                                      <p:cBhvr>
                                        <p:cTn id="197" dur="1000" fill="hold"/>
                                        <p:tgtEl>
                                          <p:spTgt spid="114"/>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115"/>
                                        </p:tgtEl>
                                        <p:attrNameLst>
                                          <p:attrName>style.visibility</p:attrName>
                                        </p:attrNameLst>
                                      </p:cBhvr>
                                      <p:to>
                                        <p:strVal val="visible"/>
                                      </p:to>
                                    </p:set>
                                    <p:animEffect transition="in" filter="fade">
                                      <p:cBhvr>
                                        <p:cTn id="200" dur="1000"/>
                                        <p:tgtEl>
                                          <p:spTgt spid="115"/>
                                        </p:tgtEl>
                                      </p:cBhvr>
                                    </p:animEffect>
                                    <p:anim calcmode="lin" valueType="num">
                                      <p:cBhvr>
                                        <p:cTn id="201" dur="1000" fill="hold"/>
                                        <p:tgtEl>
                                          <p:spTgt spid="115"/>
                                        </p:tgtEl>
                                        <p:attrNameLst>
                                          <p:attrName>ppt_x</p:attrName>
                                        </p:attrNameLst>
                                      </p:cBhvr>
                                      <p:tavLst>
                                        <p:tav tm="0">
                                          <p:val>
                                            <p:strVal val="#ppt_x"/>
                                          </p:val>
                                        </p:tav>
                                        <p:tav tm="100000">
                                          <p:val>
                                            <p:strVal val="#ppt_x"/>
                                          </p:val>
                                        </p:tav>
                                      </p:tavLst>
                                    </p:anim>
                                    <p:anim calcmode="lin" valueType="num">
                                      <p:cBhvr>
                                        <p:cTn id="202" dur="1000" fill="hold"/>
                                        <p:tgtEl>
                                          <p:spTgt spid="115"/>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116"/>
                                        </p:tgtEl>
                                        <p:attrNameLst>
                                          <p:attrName>style.visibility</p:attrName>
                                        </p:attrNameLst>
                                      </p:cBhvr>
                                      <p:to>
                                        <p:strVal val="visible"/>
                                      </p:to>
                                    </p:set>
                                    <p:animEffect transition="in" filter="fade">
                                      <p:cBhvr>
                                        <p:cTn id="205" dur="1000"/>
                                        <p:tgtEl>
                                          <p:spTgt spid="116"/>
                                        </p:tgtEl>
                                      </p:cBhvr>
                                    </p:animEffect>
                                    <p:anim calcmode="lin" valueType="num">
                                      <p:cBhvr>
                                        <p:cTn id="206" dur="1000" fill="hold"/>
                                        <p:tgtEl>
                                          <p:spTgt spid="116"/>
                                        </p:tgtEl>
                                        <p:attrNameLst>
                                          <p:attrName>ppt_x</p:attrName>
                                        </p:attrNameLst>
                                      </p:cBhvr>
                                      <p:tavLst>
                                        <p:tav tm="0">
                                          <p:val>
                                            <p:strVal val="#ppt_x"/>
                                          </p:val>
                                        </p:tav>
                                        <p:tav tm="100000">
                                          <p:val>
                                            <p:strVal val="#ppt_x"/>
                                          </p:val>
                                        </p:tav>
                                      </p:tavLst>
                                    </p:anim>
                                    <p:anim calcmode="lin" valueType="num">
                                      <p:cBhvr>
                                        <p:cTn id="207" dur="1000" fill="hold"/>
                                        <p:tgtEl>
                                          <p:spTgt spid="116"/>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117"/>
                                        </p:tgtEl>
                                        <p:attrNameLst>
                                          <p:attrName>style.visibility</p:attrName>
                                        </p:attrNameLst>
                                      </p:cBhvr>
                                      <p:to>
                                        <p:strVal val="visible"/>
                                      </p:to>
                                    </p:set>
                                    <p:animEffect transition="in" filter="fade">
                                      <p:cBhvr>
                                        <p:cTn id="210" dur="1000"/>
                                        <p:tgtEl>
                                          <p:spTgt spid="117"/>
                                        </p:tgtEl>
                                      </p:cBhvr>
                                    </p:animEffect>
                                    <p:anim calcmode="lin" valueType="num">
                                      <p:cBhvr>
                                        <p:cTn id="211" dur="1000" fill="hold"/>
                                        <p:tgtEl>
                                          <p:spTgt spid="117"/>
                                        </p:tgtEl>
                                        <p:attrNameLst>
                                          <p:attrName>ppt_x</p:attrName>
                                        </p:attrNameLst>
                                      </p:cBhvr>
                                      <p:tavLst>
                                        <p:tav tm="0">
                                          <p:val>
                                            <p:strVal val="#ppt_x"/>
                                          </p:val>
                                        </p:tav>
                                        <p:tav tm="100000">
                                          <p:val>
                                            <p:strVal val="#ppt_x"/>
                                          </p:val>
                                        </p:tav>
                                      </p:tavLst>
                                    </p:anim>
                                    <p:anim calcmode="lin" valueType="num">
                                      <p:cBhvr>
                                        <p:cTn id="212" dur="1000" fill="hold"/>
                                        <p:tgtEl>
                                          <p:spTgt spid="117"/>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118"/>
                                        </p:tgtEl>
                                        <p:attrNameLst>
                                          <p:attrName>style.visibility</p:attrName>
                                        </p:attrNameLst>
                                      </p:cBhvr>
                                      <p:to>
                                        <p:strVal val="visible"/>
                                      </p:to>
                                    </p:set>
                                    <p:animEffect transition="in" filter="fade">
                                      <p:cBhvr>
                                        <p:cTn id="215" dur="1000"/>
                                        <p:tgtEl>
                                          <p:spTgt spid="118"/>
                                        </p:tgtEl>
                                      </p:cBhvr>
                                    </p:animEffect>
                                    <p:anim calcmode="lin" valueType="num">
                                      <p:cBhvr>
                                        <p:cTn id="216" dur="1000" fill="hold"/>
                                        <p:tgtEl>
                                          <p:spTgt spid="118"/>
                                        </p:tgtEl>
                                        <p:attrNameLst>
                                          <p:attrName>ppt_x</p:attrName>
                                        </p:attrNameLst>
                                      </p:cBhvr>
                                      <p:tavLst>
                                        <p:tav tm="0">
                                          <p:val>
                                            <p:strVal val="#ppt_x"/>
                                          </p:val>
                                        </p:tav>
                                        <p:tav tm="100000">
                                          <p:val>
                                            <p:strVal val="#ppt_x"/>
                                          </p:val>
                                        </p:tav>
                                      </p:tavLst>
                                    </p:anim>
                                    <p:anim calcmode="lin" valueType="num">
                                      <p:cBhvr>
                                        <p:cTn id="217" dur="1000" fill="hold"/>
                                        <p:tgtEl>
                                          <p:spTgt spid="118"/>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119"/>
                                        </p:tgtEl>
                                        <p:attrNameLst>
                                          <p:attrName>style.visibility</p:attrName>
                                        </p:attrNameLst>
                                      </p:cBhvr>
                                      <p:to>
                                        <p:strVal val="visible"/>
                                      </p:to>
                                    </p:set>
                                    <p:animEffect transition="in" filter="fade">
                                      <p:cBhvr>
                                        <p:cTn id="220" dur="1000"/>
                                        <p:tgtEl>
                                          <p:spTgt spid="119"/>
                                        </p:tgtEl>
                                      </p:cBhvr>
                                    </p:animEffect>
                                    <p:anim calcmode="lin" valueType="num">
                                      <p:cBhvr>
                                        <p:cTn id="221" dur="1000" fill="hold"/>
                                        <p:tgtEl>
                                          <p:spTgt spid="119"/>
                                        </p:tgtEl>
                                        <p:attrNameLst>
                                          <p:attrName>ppt_x</p:attrName>
                                        </p:attrNameLst>
                                      </p:cBhvr>
                                      <p:tavLst>
                                        <p:tav tm="0">
                                          <p:val>
                                            <p:strVal val="#ppt_x"/>
                                          </p:val>
                                        </p:tav>
                                        <p:tav tm="100000">
                                          <p:val>
                                            <p:strVal val="#ppt_x"/>
                                          </p:val>
                                        </p:tav>
                                      </p:tavLst>
                                    </p:anim>
                                    <p:anim calcmode="lin" valueType="num">
                                      <p:cBhvr>
                                        <p:cTn id="222" dur="1000" fill="hold"/>
                                        <p:tgtEl>
                                          <p:spTgt spid="119"/>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120"/>
                                        </p:tgtEl>
                                        <p:attrNameLst>
                                          <p:attrName>style.visibility</p:attrName>
                                        </p:attrNameLst>
                                      </p:cBhvr>
                                      <p:to>
                                        <p:strVal val="visible"/>
                                      </p:to>
                                    </p:set>
                                    <p:animEffect transition="in" filter="fade">
                                      <p:cBhvr>
                                        <p:cTn id="225" dur="1000"/>
                                        <p:tgtEl>
                                          <p:spTgt spid="120"/>
                                        </p:tgtEl>
                                      </p:cBhvr>
                                    </p:animEffect>
                                    <p:anim calcmode="lin" valueType="num">
                                      <p:cBhvr>
                                        <p:cTn id="226" dur="1000" fill="hold"/>
                                        <p:tgtEl>
                                          <p:spTgt spid="120"/>
                                        </p:tgtEl>
                                        <p:attrNameLst>
                                          <p:attrName>ppt_x</p:attrName>
                                        </p:attrNameLst>
                                      </p:cBhvr>
                                      <p:tavLst>
                                        <p:tav tm="0">
                                          <p:val>
                                            <p:strVal val="#ppt_x"/>
                                          </p:val>
                                        </p:tav>
                                        <p:tav tm="100000">
                                          <p:val>
                                            <p:strVal val="#ppt_x"/>
                                          </p:val>
                                        </p:tav>
                                      </p:tavLst>
                                    </p:anim>
                                    <p:anim calcmode="lin" valueType="num">
                                      <p:cBhvr>
                                        <p:cTn id="227" dur="1000" fill="hold"/>
                                        <p:tgtEl>
                                          <p:spTgt spid="120"/>
                                        </p:tgtEl>
                                        <p:attrNameLst>
                                          <p:attrName>ppt_y</p:attrName>
                                        </p:attrNameLst>
                                      </p:cBhvr>
                                      <p:tavLst>
                                        <p:tav tm="0">
                                          <p:val>
                                            <p:strVal val="#ppt_y+.1"/>
                                          </p:val>
                                        </p:tav>
                                        <p:tav tm="100000">
                                          <p:val>
                                            <p:strVal val="#ppt_y"/>
                                          </p:val>
                                        </p:tav>
                                      </p:tavLst>
                                    </p:anim>
                                  </p:childTnLst>
                                </p:cTn>
                              </p:par>
                              <p:par>
                                <p:cTn id="228" presetID="42" presetClass="entr" presetSubtype="0" fill="hold" nodeType="withEffect">
                                  <p:stCondLst>
                                    <p:cond delay="0"/>
                                  </p:stCondLst>
                                  <p:childTnLst>
                                    <p:set>
                                      <p:cBhvr>
                                        <p:cTn id="229" dur="1" fill="hold">
                                          <p:stCondLst>
                                            <p:cond delay="0"/>
                                          </p:stCondLst>
                                        </p:cTn>
                                        <p:tgtEl>
                                          <p:spTgt spid="142"/>
                                        </p:tgtEl>
                                        <p:attrNameLst>
                                          <p:attrName>style.visibility</p:attrName>
                                        </p:attrNameLst>
                                      </p:cBhvr>
                                      <p:to>
                                        <p:strVal val="visible"/>
                                      </p:to>
                                    </p:set>
                                    <p:animEffect transition="in" filter="fade">
                                      <p:cBhvr>
                                        <p:cTn id="230" dur="1000"/>
                                        <p:tgtEl>
                                          <p:spTgt spid="142"/>
                                        </p:tgtEl>
                                      </p:cBhvr>
                                    </p:animEffect>
                                    <p:anim calcmode="lin" valueType="num">
                                      <p:cBhvr>
                                        <p:cTn id="231" dur="1000" fill="hold"/>
                                        <p:tgtEl>
                                          <p:spTgt spid="142"/>
                                        </p:tgtEl>
                                        <p:attrNameLst>
                                          <p:attrName>ppt_x</p:attrName>
                                        </p:attrNameLst>
                                      </p:cBhvr>
                                      <p:tavLst>
                                        <p:tav tm="0">
                                          <p:val>
                                            <p:strVal val="#ppt_x"/>
                                          </p:val>
                                        </p:tav>
                                        <p:tav tm="100000">
                                          <p:val>
                                            <p:strVal val="#ppt_x"/>
                                          </p:val>
                                        </p:tav>
                                      </p:tavLst>
                                    </p:anim>
                                    <p:anim calcmode="lin" valueType="num">
                                      <p:cBhvr>
                                        <p:cTn id="232" dur="1000" fill="hold"/>
                                        <p:tgtEl>
                                          <p:spTgt spid="142"/>
                                        </p:tgtEl>
                                        <p:attrNameLst>
                                          <p:attrName>ppt_y</p:attrName>
                                        </p:attrNameLst>
                                      </p:cBhvr>
                                      <p:tavLst>
                                        <p:tav tm="0">
                                          <p:val>
                                            <p:strVal val="#ppt_y+.1"/>
                                          </p:val>
                                        </p:tav>
                                        <p:tav tm="100000">
                                          <p:val>
                                            <p:strVal val="#ppt_y"/>
                                          </p:val>
                                        </p:tav>
                                      </p:tavLst>
                                    </p:anim>
                                  </p:childTnLst>
                                </p:cTn>
                              </p:par>
                              <p:par>
                                <p:cTn id="233" presetID="42" presetClass="entr" presetSubtype="0" fill="hold" nodeType="withEffect">
                                  <p:stCondLst>
                                    <p:cond delay="0"/>
                                  </p:stCondLst>
                                  <p:childTnLst>
                                    <p:set>
                                      <p:cBhvr>
                                        <p:cTn id="234" dur="1" fill="hold">
                                          <p:stCondLst>
                                            <p:cond delay="0"/>
                                          </p:stCondLst>
                                        </p:cTn>
                                        <p:tgtEl>
                                          <p:spTgt spid="143"/>
                                        </p:tgtEl>
                                        <p:attrNameLst>
                                          <p:attrName>style.visibility</p:attrName>
                                        </p:attrNameLst>
                                      </p:cBhvr>
                                      <p:to>
                                        <p:strVal val="visible"/>
                                      </p:to>
                                    </p:set>
                                    <p:animEffect transition="in" filter="fade">
                                      <p:cBhvr>
                                        <p:cTn id="235" dur="1000"/>
                                        <p:tgtEl>
                                          <p:spTgt spid="143"/>
                                        </p:tgtEl>
                                      </p:cBhvr>
                                    </p:animEffect>
                                    <p:anim calcmode="lin" valueType="num">
                                      <p:cBhvr>
                                        <p:cTn id="236" dur="1000" fill="hold"/>
                                        <p:tgtEl>
                                          <p:spTgt spid="143"/>
                                        </p:tgtEl>
                                        <p:attrNameLst>
                                          <p:attrName>ppt_x</p:attrName>
                                        </p:attrNameLst>
                                      </p:cBhvr>
                                      <p:tavLst>
                                        <p:tav tm="0">
                                          <p:val>
                                            <p:strVal val="#ppt_x"/>
                                          </p:val>
                                        </p:tav>
                                        <p:tav tm="100000">
                                          <p:val>
                                            <p:strVal val="#ppt_x"/>
                                          </p:val>
                                        </p:tav>
                                      </p:tavLst>
                                    </p:anim>
                                    <p:anim calcmode="lin" valueType="num">
                                      <p:cBhvr>
                                        <p:cTn id="237" dur="1000" fill="hold"/>
                                        <p:tgtEl>
                                          <p:spTgt spid="143"/>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21"/>
                                        </p:tgtEl>
                                        <p:attrNameLst>
                                          <p:attrName>style.visibility</p:attrName>
                                        </p:attrNameLst>
                                      </p:cBhvr>
                                      <p:to>
                                        <p:strVal val="visible"/>
                                      </p:to>
                                    </p:set>
                                    <p:animEffect transition="in" filter="fade">
                                      <p:cBhvr>
                                        <p:cTn id="240" dur="1000"/>
                                        <p:tgtEl>
                                          <p:spTgt spid="121"/>
                                        </p:tgtEl>
                                      </p:cBhvr>
                                    </p:animEffect>
                                    <p:anim calcmode="lin" valueType="num">
                                      <p:cBhvr>
                                        <p:cTn id="241" dur="1000" fill="hold"/>
                                        <p:tgtEl>
                                          <p:spTgt spid="121"/>
                                        </p:tgtEl>
                                        <p:attrNameLst>
                                          <p:attrName>ppt_x</p:attrName>
                                        </p:attrNameLst>
                                      </p:cBhvr>
                                      <p:tavLst>
                                        <p:tav tm="0">
                                          <p:val>
                                            <p:strVal val="#ppt_x"/>
                                          </p:val>
                                        </p:tav>
                                        <p:tav tm="100000">
                                          <p:val>
                                            <p:strVal val="#ppt_x"/>
                                          </p:val>
                                        </p:tav>
                                      </p:tavLst>
                                    </p:anim>
                                    <p:anim calcmode="lin" valueType="num">
                                      <p:cBhvr>
                                        <p:cTn id="242" dur="1000" fill="hold"/>
                                        <p:tgtEl>
                                          <p:spTgt spid="121"/>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122"/>
                                        </p:tgtEl>
                                        <p:attrNameLst>
                                          <p:attrName>style.visibility</p:attrName>
                                        </p:attrNameLst>
                                      </p:cBhvr>
                                      <p:to>
                                        <p:strVal val="visible"/>
                                      </p:to>
                                    </p:set>
                                    <p:animEffect transition="in" filter="fade">
                                      <p:cBhvr>
                                        <p:cTn id="245" dur="1000"/>
                                        <p:tgtEl>
                                          <p:spTgt spid="122"/>
                                        </p:tgtEl>
                                      </p:cBhvr>
                                    </p:animEffect>
                                    <p:anim calcmode="lin" valueType="num">
                                      <p:cBhvr>
                                        <p:cTn id="246" dur="1000" fill="hold"/>
                                        <p:tgtEl>
                                          <p:spTgt spid="122"/>
                                        </p:tgtEl>
                                        <p:attrNameLst>
                                          <p:attrName>ppt_x</p:attrName>
                                        </p:attrNameLst>
                                      </p:cBhvr>
                                      <p:tavLst>
                                        <p:tav tm="0">
                                          <p:val>
                                            <p:strVal val="#ppt_x"/>
                                          </p:val>
                                        </p:tav>
                                        <p:tav tm="100000">
                                          <p:val>
                                            <p:strVal val="#ppt_x"/>
                                          </p:val>
                                        </p:tav>
                                      </p:tavLst>
                                    </p:anim>
                                    <p:anim calcmode="lin" valueType="num">
                                      <p:cBhvr>
                                        <p:cTn id="247" dur="1000" fill="hold"/>
                                        <p:tgtEl>
                                          <p:spTgt spid="122"/>
                                        </p:tgtEl>
                                        <p:attrNameLst>
                                          <p:attrName>ppt_y</p:attrName>
                                        </p:attrNameLst>
                                      </p:cBhvr>
                                      <p:tavLst>
                                        <p:tav tm="0">
                                          <p:val>
                                            <p:strVal val="#ppt_y+.1"/>
                                          </p:val>
                                        </p:tav>
                                        <p:tav tm="100000">
                                          <p:val>
                                            <p:strVal val="#ppt_y"/>
                                          </p:val>
                                        </p:tav>
                                      </p:tavLst>
                                    </p:anim>
                                  </p:childTnLst>
                                </p:cTn>
                              </p:par>
                              <p:par>
                                <p:cTn id="248" presetID="42" presetClass="entr" presetSubtype="0" fill="hold" grpId="0" nodeType="withEffect">
                                  <p:stCondLst>
                                    <p:cond delay="0"/>
                                  </p:stCondLst>
                                  <p:childTnLst>
                                    <p:set>
                                      <p:cBhvr>
                                        <p:cTn id="249" dur="1" fill="hold">
                                          <p:stCondLst>
                                            <p:cond delay="0"/>
                                          </p:stCondLst>
                                        </p:cTn>
                                        <p:tgtEl>
                                          <p:spTgt spid="123"/>
                                        </p:tgtEl>
                                        <p:attrNameLst>
                                          <p:attrName>style.visibility</p:attrName>
                                        </p:attrNameLst>
                                      </p:cBhvr>
                                      <p:to>
                                        <p:strVal val="visible"/>
                                      </p:to>
                                    </p:set>
                                    <p:animEffect transition="in" filter="fade">
                                      <p:cBhvr>
                                        <p:cTn id="250" dur="1000"/>
                                        <p:tgtEl>
                                          <p:spTgt spid="123"/>
                                        </p:tgtEl>
                                      </p:cBhvr>
                                    </p:animEffect>
                                    <p:anim calcmode="lin" valueType="num">
                                      <p:cBhvr>
                                        <p:cTn id="251" dur="1000" fill="hold"/>
                                        <p:tgtEl>
                                          <p:spTgt spid="123"/>
                                        </p:tgtEl>
                                        <p:attrNameLst>
                                          <p:attrName>ppt_x</p:attrName>
                                        </p:attrNameLst>
                                      </p:cBhvr>
                                      <p:tavLst>
                                        <p:tav tm="0">
                                          <p:val>
                                            <p:strVal val="#ppt_x"/>
                                          </p:val>
                                        </p:tav>
                                        <p:tav tm="100000">
                                          <p:val>
                                            <p:strVal val="#ppt_x"/>
                                          </p:val>
                                        </p:tav>
                                      </p:tavLst>
                                    </p:anim>
                                    <p:anim calcmode="lin" valueType="num">
                                      <p:cBhvr>
                                        <p:cTn id="252" dur="1000" fill="hold"/>
                                        <p:tgtEl>
                                          <p:spTgt spid="123"/>
                                        </p:tgtEl>
                                        <p:attrNameLst>
                                          <p:attrName>ppt_y</p:attrName>
                                        </p:attrNameLst>
                                      </p:cBhvr>
                                      <p:tavLst>
                                        <p:tav tm="0">
                                          <p:val>
                                            <p:strVal val="#ppt_y+.1"/>
                                          </p:val>
                                        </p:tav>
                                        <p:tav tm="100000">
                                          <p:val>
                                            <p:strVal val="#ppt_y"/>
                                          </p:val>
                                        </p:tav>
                                      </p:tavLst>
                                    </p:anim>
                                  </p:childTnLst>
                                </p:cTn>
                              </p:par>
                              <p:par>
                                <p:cTn id="253" presetID="42" presetClass="entr" presetSubtype="0" fill="hold" grpId="0" nodeType="withEffect">
                                  <p:stCondLst>
                                    <p:cond delay="0"/>
                                  </p:stCondLst>
                                  <p:childTnLst>
                                    <p:set>
                                      <p:cBhvr>
                                        <p:cTn id="254" dur="1" fill="hold">
                                          <p:stCondLst>
                                            <p:cond delay="0"/>
                                          </p:stCondLst>
                                        </p:cTn>
                                        <p:tgtEl>
                                          <p:spTgt spid="124"/>
                                        </p:tgtEl>
                                        <p:attrNameLst>
                                          <p:attrName>style.visibility</p:attrName>
                                        </p:attrNameLst>
                                      </p:cBhvr>
                                      <p:to>
                                        <p:strVal val="visible"/>
                                      </p:to>
                                    </p:set>
                                    <p:animEffect transition="in" filter="fade">
                                      <p:cBhvr>
                                        <p:cTn id="255" dur="1000"/>
                                        <p:tgtEl>
                                          <p:spTgt spid="124"/>
                                        </p:tgtEl>
                                      </p:cBhvr>
                                    </p:animEffect>
                                    <p:anim calcmode="lin" valueType="num">
                                      <p:cBhvr>
                                        <p:cTn id="256" dur="1000" fill="hold"/>
                                        <p:tgtEl>
                                          <p:spTgt spid="124"/>
                                        </p:tgtEl>
                                        <p:attrNameLst>
                                          <p:attrName>ppt_x</p:attrName>
                                        </p:attrNameLst>
                                      </p:cBhvr>
                                      <p:tavLst>
                                        <p:tav tm="0">
                                          <p:val>
                                            <p:strVal val="#ppt_x"/>
                                          </p:val>
                                        </p:tav>
                                        <p:tav tm="100000">
                                          <p:val>
                                            <p:strVal val="#ppt_x"/>
                                          </p:val>
                                        </p:tav>
                                      </p:tavLst>
                                    </p:anim>
                                    <p:anim calcmode="lin" valueType="num">
                                      <p:cBhvr>
                                        <p:cTn id="257" dur="1000" fill="hold"/>
                                        <p:tgtEl>
                                          <p:spTgt spid="124"/>
                                        </p:tgtEl>
                                        <p:attrNameLst>
                                          <p:attrName>ppt_y</p:attrName>
                                        </p:attrNameLst>
                                      </p:cBhvr>
                                      <p:tavLst>
                                        <p:tav tm="0">
                                          <p:val>
                                            <p:strVal val="#ppt_y+.1"/>
                                          </p:val>
                                        </p:tav>
                                        <p:tav tm="100000">
                                          <p:val>
                                            <p:strVal val="#ppt_y"/>
                                          </p:val>
                                        </p:tav>
                                      </p:tavLst>
                                    </p:anim>
                                  </p:childTnLst>
                                </p:cTn>
                              </p:par>
                              <p:par>
                                <p:cTn id="258" presetID="42" presetClass="entr" presetSubtype="0" fill="hold" grpId="0" nodeType="withEffect">
                                  <p:stCondLst>
                                    <p:cond delay="0"/>
                                  </p:stCondLst>
                                  <p:childTnLst>
                                    <p:set>
                                      <p:cBhvr>
                                        <p:cTn id="259" dur="1" fill="hold">
                                          <p:stCondLst>
                                            <p:cond delay="0"/>
                                          </p:stCondLst>
                                        </p:cTn>
                                        <p:tgtEl>
                                          <p:spTgt spid="125"/>
                                        </p:tgtEl>
                                        <p:attrNameLst>
                                          <p:attrName>style.visibility</p:attrName>
                                        </p:attrNameLst>
                                      </p:cBhvr>
                                      <p:to>
                                        <p:strVal val="visible"/>
                                      </p:to>
                                    </p:set>
                                    <p:animEffect transition="in" filter="fade">
                                      <p:cBhvr>
                                        <p:cTn id="260" dur="1000"/>
                                        <p:tgtEl>
                                          <p:spTgt spid="125"/>
                                        </p:tgtEl>
                                      </p:cBhvr>
                                    </p:animEffect>
                                    <p:anim calcmode="lin" valueType="num">
                                      <p:cBhvr>
                                        <p:cTn id="261" dur="1000" fill="hold"/>
                                        <p:tgtEl>
                                          <p:spTgt spid="125"/>
                                        </p:tgtEl>
                                        <p:attrNameLst>
                                          <p:attrName>ppt_x</p:attrName>
                                        </p:attrNameLst>
                                      </p:cBhvr>
                                      <p:tavLst>
                                        <p:tav tm="0">
                                          <p:val>
                                            <p:strVal val="#ppt_x"/>
                                          </p:val>
                                        </p:tav>
                                        <p:tav tm="100000">
                                          <p:val>
                                            <p:strVal val="#ppt_x"/>
                                          </p:val>
                                        </p:tav>
                                      </p:tavLst>
                                    </p:anim>
                                    <p:anim calcmode="lin" valueType="num">
                                      <p:cBhvr>
                                        <p:cTn id="262" dur="1000" fill="hold"/>
                                        <p:tgtEl>
                                          <p:spTgt spid="125"/>
                                        </p:tgtEl>
                                        <p:attrNameLst>
                                          <p:attrName>ppt_y</p:attrName>
                                        </p:attrNameLst>
                                      </p:cBhvr>
                                      <p:tavLst>
                                        <p:tav tm="0">
                                          <p:val>
                                            <p:strVal val="#ppt_y+.1"/>
                                          </p:val>
                                        </p:tav>
                                        <p:tav tm="100000">
                                          <p:val>
                                            <p:strVal val="#ppt_y"/>
                                          </p:val>
                                        </p:tav>
                                      </p:tavLst>
                                    </p:anim>
                                  </p:childTnLst>
                                </p:cTn>
                              </p:par>
                              <p:par>
                                <p:cTn id="263" presetID="42" presetClass="entr" presetSubtype="0" fill="hold" grpId="0" nodeType="withEffect">
                                  <p:stCondLst>
                                    <p:cond delay="0"/>
                                  </p:stCondLst>
                                  <p:childTnLst>
                                    <p:set>
                                      <p:cBhvr>
                                        <p:cTn id="264" dur="1" fill="hold">
                                          <p:stCondLst>
                                            <p:cond delay="0"/>
                                          </p:stCondLst>
                                        </p:cTn>
                                        <p:tgtEl>
                                          <p:spTgt spid="126"/>
                                        </p:tgtEl>
                                        <p:attrNameLst>
                                          <p:attrName>style.visibility</p:attrName>
                                        </p:attrNameLst>
                                      </p:cBhvr>
                                      <p:to>
                                        <p:strVal val="visible"/>
                                      </p:to>
                                    </p:set>
                                    <p:animEffect transition="in" filter="fade">
                                      <p:cBhvr>
                                        <p:cTn id="265" dur="1000"/>
                                        <p:tgtEl>
                                          <p:spTgt spid="126"/>
                                        </p:tgtEl>
                                      </p:cBhvr>
                                    </p:animEffect>
                                    <p:anim calcmode="lin" valueType="num">
                                      <p:cBhvr>
                                        <p:cTn id="266" dur="1000" fill="hold"/>
                                        <p:tgtEl>
                                          <p:spTgt spid="126"/>
                                        </p:tgtEl>
                                        <p:attrNameLst>
                                          <p:attrName>ppt_x</p:attrName>
                                        </p:attrNameLst>
                                      </p:cBhvr>
                                      <p:tavLst>
                                        <p:tav tm="0">
                                          <p:val>
                                            <p:strVal val="#ppt_x"/>
                                          </p:val>
                                        </p:tav>
                                        <p:tav tm="100000">
                                          <p:val>
                                            <p:strVal val="#ppt_x"/>
                                          </p:val>
                                        </p:tav>
                                      </p:tavLst>
                                    </p:anim>
                                    <p:anim calcmode="lin" valueType="num">
                                      <p:cBhvr>
                                        <p:cTn id="267" dur="1000" fill="hold"/>
                                        <p:tgtEl>
                                          <p:spTgt spid="126"/>
                                        </p:tgtEl>
                                        <p:attrNameLst>
                                          <p:attrName>ppt_y</p:attrName>
                                        </p:attrNameLst>
                                      </p:cBhvr>
                                      <p:tavLst>
                                        <p:tav tm="0">
                                          <p:val>
                                            <p:strVal val="#ppt_y+.1"/>
                                          </p:val>
                                        </p:tav>
                                        <p:tav tm="100000">
                                          <p:val>
                                            <p:strVal val="#ppt_y"/>
                                          </p:val>
                                        </p:tav>
                                      </p:tavLst>
                                    </p:anim>
                                  </p:childTnLst>
                                </p:cTn>
                              </p:par>
                              <p:par>
                                <p:cTn id="268" presetID="42" presetClass="entr" presetSubtype="0" fill="hold" grpId="0" nodeType="withEffect">
                                  <p:stCondLst>
                                    <p:cond delay="0"/>
                                  </p:stCondLst>
                                  <p:childTnLst>
                                    <p:set>
                                      <p:cBhvr>
                                        <p:cTn id="269" dur="1" fill="hold">
                                          <p:stCondLst>
                                            <p:cond delay="0"/>
                                          </p:stCondLst>
                                        </p:cTn>
                                        <p:tgtEl>
                                          <p:spTgt spid="127"/>
                                        </p:tgtEl>
                                        <p:attrNameLst>
                                          <p:attrName>style.visibility</p:attrName>
                                        </p:attrNameLst>
                                      </p:cBhvr>
                                      <p:to>
                                        <p:strVal val="visible"/>
                                      </p:to>
                                    </p:set>
                                    <p:animEffect transition="in" filter="fade">
                                      <p:cBhvr>
                                        <p:cTn id="270" dur="1000"/>
                                        <p:tgtEl>
                                          <p:spTgt spid="127"/>
                                        </p:tgtEl>
                                      </p:cBhvr>
                                    </p:animEffect>
                                    <p:anim calcmode="lin" valueType="num">
                                      <p:cBhvr>
                                        <p:cTn id="271" dur="1000" fill="hold"/>
                                        <p:tgtEl>
                                          <p:spTgt spid="127"/>
                                        </p:tgtEl>
                                        <p:attrNameLst>
                                          <p:attrName>ppt_x</p:attrName>
                                        </p:attrNameLst>
                                      </p:cBhvr>
                                      <p:tavLst>
                                        <p:tav tm="0">
                                          <p:val>
                                            <p:strVal val="#ppt_x"/>
                                          </p:val>
                                        </p:tav>
                                        <p:tav tm="100000">
                                          <p:val>
                                            <p:strVal val="#ppt_x"/>
                                          </p:val>
                                        </p:tav>
                                      </p:tavLst>
                                    </p:anim>
                                    <p:anim calcmode="lin" valueType="num">
                                      <p:cBhvr>
                                        <p:cTn id="272" dur="1000" fill="hold"/>
                                        <p:tgtEl>
                                          <p:spTgt spid="127"/>
                                        </p:tgtEl>
                                        <p:attrNameLst>
                                          <p:attrName>ppt_y</p:attrName>
                                        </p:attrNameLst>
                                      </p:cBhvr>
                                      <p:tavLst>
                                        <p:tav tm="0">
                                          <p:val>
                                            <p:strVal val="#ppt_y+.1"/>
                                          </p:val>
                                        </p:tav>
                                        <p:tav tm="100000">
                                          <p:val>
                                            <p:strVal val="#ppt_y"/>
                                          </p:val>
                                        </p:tav>
                                      </p:tavLst>
                                    </p:anim>
                                  </p:childTnLst>
                                </p:cTn>
                              </p:par>
                              <p:par>
                                <p:cTn id="273" presetID="42" presetClass="entr" presetSubtype="0" fill="hold" grpId="0" nodeType="withEffect">
                                  <p:stCondLst>
                                    <p:cond delay="0"/>
                                  </p:stCondLst>
                                  <p:childTnLst>
                                    <p:set>
                                      <p:cBhvr>
                                        <p:cTn id="274" dur="1" fill="hold">
                                          <p:stCondLst>
                                            <p:cond delay="0"/>
                                          </p:stCondLst>
                                        </p:cTn>
                                        <p:tgtEl>
                                          <p:spTgt spid="128"/>
                                        </p:tgtEl>
                                        <p:attrNameLst>
                                          <p:attrName>style.visibility</p:attrName>
                                        </p:attrNameLst>
                                      </p:cBhvr>
                                      <p:to>
                                        <p:strVal val="visible"/>
                                      </p:to>
                                    </p:set>
                                    <p:animEffect transition="in" filter="fade">
                                      <p:cBhvr>
                                        <p:cTn id="275" dur="1000"/>
                                        <p:tgtEl>
                                          <p:spTgt spid="128"/>
                                        </p:tgtEl>
                                      </p:cBhvr>
                                    </p:animEffect>
                                    <p:anim calcmode="lin" valueType="num">
                                      <p:cBhvr>
                                        <p:cTn id="276" dur="1000" fill="hold"/>
                                        <p:tgtEl>
                                          <p:spTgt spid="128"/>
                                        </p:tgtEl>
                                        <p:attrNameLst>
                                          <p:attrName>ppt_x</p:attrName>
                                        </p:attrNameLst>
                                      </p:cBhvr>
                                      <p:tavLst>
                                        <p:tav tm="0">
                                          <p:val>
                                            <p:strVal val="#ppt_x"/>
                                          </p:val>
                                        </p:tav>
                                        <p:tav tm="100000">
                                          <p:val>
                                            <p:strVal val="#ppt_x"/>
                                          </p:val>
                                        </p:tav>
                                      </p:tavLst>
                                    </p:anim>
                                    <p:anim calcmode="lin" valueType="num">
                                      <p:cBhvr>
                                        <p:cTn id="277" dur="1000" fill="hold"/>
                                        <p:tgtEl>
                                          <p:spTgt spid="128"/>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129"/>
                                        </p:tgtEl>
                                        <p:attrNameLst>
                                          <p:attrName>style.visibility</p:attrName>
                                        </p:attrNameLst>
                                      </p:cBhvr>
                                      <p:to>
                                        <p:strVal val="visible"/>
                                      </p:to>
                                    </p:set>
                                    <p:animEffect transition="in" filter="fade">
                                      <p:cBhvr>
                                        <p:cTn id="280" dur="1000"/>
                                        <p:tgtEl>
                                          <p:spTgt spid="129"/>
                                        </p:tgtEl>
                                      </p:cBhvr>
                                    </p:animEffect>
                                    <p:anim calcmode="lin" valueType="num">
                                      <p:cBhvr>
                                        <p:cTn id="281" dur="1000" fill="hold"/>
                                        <p:tgtEl>
                                          <p:spTgt spid="129"/>
                                        </p:tgtEl>
                                        <p:attrNameLst>
                                          <p:attrName>ppt_x</p:attrName>
                                        </p:attrNameLst>
                                      </p:cBhvr>
                                      <p:tavLst>
                                        <p:tav tm="0">
                                          <p:val>
                                            <p:strVal val="#ppt_x"/>
                                          </p:val>
                                        </p:tav>
                                        <p:tav tm="100000">
                                          <p:val>
                                            <p:strVal val="#ppt_x"/>
                                          </p:val>
                                        </p:tav>
                                      </p:tavLst>
                                    </p:anim>
                                    <p:anim calcmode="lin" valueType="num">
                                      <p:cBhvr>
                                        <p:cTn id="282" dur="1000" fill="hold"/>
                                        <p:tgtEl>
                                          <p:spTgt spid="129"/>
                                        </p:tgtEl>
                                        <p:attrNameLst>
                                          <p:attrName>ppt_y</p:attrName>
                                        </p:attrNameLst>
                                      </p:cBhvr>
                                      <p:tavLst>
                                        <p:tav tm="0">
                                          <p:val>
                                            <p:strVal val="#ppt_y+.1"/>
                                          </p:val>
                                        </p:tav>
                                        <p:tav tm="100000">
                                          <p:val>
                                            <p:strVal val="#ppt_y"/>
                                          </p:val>
                                        </p:tav>
                                      </p:tavLst>
                                    </p:anim>
                                  </p:childTnLst>
                                </p:cTn>
                              </p:par>
                              <p:par>
                                <p:cTn id="283" presetID="42" presetClass="entr" presetSubtype="0" fill="hold" grpId="0" nodeType="withEffect">
                                  <p:stCondLst>
                                    <p:cond delay="0"/>
                                  </p:stCondLst>
                                  <p:childTnLst>
                                    <p:set>
                                      <p:cBhvr>
                                        <p:cTn id="284" dur="1" fill="hold">
                                          <p:stCondLst>
                                            <p:cond delay="0"/>
                                          </p:stCondLst>
                                        </p:cTn>
                                        <p:tgtEl>
                                          <p:spTgt spid="130"/>
                                        </p:tgtEl>
                                        <p:attrNameLst>
                                          <p:attrName>style.visibility</p:attrName>
                                        </p:attrNameLst>
                                      </p:cBhvr>
                                      <p:to>
                                        <p:strVal val="visible"/>
                                      </p:to>
                                    </p:set>
                                    <p:animEffect transition="in" filter="fade">
                                      <p:cBhvr>
                                        <p:cTn id="285" dur="1000"/>
                                        <p:tgtEl>
                                          <p:spTgt spid="130"/>
                                        </p:tgtEl>
                                      </p:cBhvr>
                                    </p:animEffect>
                                    <p:anim calcmode="lin" valueType="num">
                                      <p:cBhvr>
                                        <p:cTn id="286" dur="1000" fill="hold"/>
                                        <p:tgtEl>
                                          <p:spTgt spid="130"/>
                                        </p:tgtEl>
                                        <p:attrNameLst>
                                          <p:attrName>ppt_x</p:attrName>
                                        </p:attrNameLst>
                                      </p:cBhvr>
                                      <p:tavLst>
                                        <p:tav tm="0">
                                          <p:val>
                                            <p:strVal val="#ppt_x"/>
                                          </p:val>
                                        </p:tav>
                                        <p:tav tm="100000">
                                          <p:val>
                                            <p:strVal val="#ppt_x"/>
                                          </p:val>
                                        </p:tav>
                                      </p:tavLst>
                                    </p:anim>
                                    <p:anim calcmode="lin" valueType="num">
                                      <p:cBhvr>
                                        <p:cTn id="287" dur="1000" fill="hold"/>
                                        <p:tgtEl>
                                          <p:spTgt spid="130"/>
                                        </p:tgtEl>
                                        <p:attrNameLst>
                                          <p:attrName>ppt_y</p:attrName>
                                        </p:attrNameLst>
                                      </p:cBhvr>
                                      <p:tavLst>
                                        <p:tav tm="0">
                                          <p:val>
                                            <p:strVal val="#ppt_y+.1"/>
                                          </p:val>
                                        </p:tav>
                                        <p:tav tm="100000">
                                          <p:val>
                                            <p:strVal val="#ppt_y"/>
                                          </p:val>
                                        </p:tav>
                                      </p:tavLst>
                                    </p:anim>
                                  </p:childTnLst>
                                </p:cTn>
                              </p:par>
                              <p:par>
                                <p:cTn id="288" presetID="42" presetClass="entr" presetSubtype="0" fill="hold" grpId="0" nodeType="withEffect">
                                  <p:stCondLst>
                                    <p:cond delay="0"/>
                                  </p:stCondLst>
                                  <p:childTnLst>
                                    <p:set>
                                      <p:cBhvr>
                                        <p:cTn id="289" dur="1" fill="hold">
                                          <p:stCondLst>
                                            <p:cond delay="0"/>
                                          </p:stCondLst>
                                        </p:cTn>
                                        <p:tgtEl>
                                          <p:spTgt spid="131"/>
                                        </p:tgtEl>
                                        <p:attrNameLst>
                                          <p:attrName>style.visibility</p:attrName>
                                        </p:attrNameLst>
                                      </p:cBhvr>
                                      <p:to>
                                        <p:strVal val="visible"/>
                                      </p:to>
                                    </p:set>
                                    <p:animEffect transition="in" filter="fade">
                                      <p:cBhvr>
                                        <p:cTn id="290" dur="1000"/>
                                        <p:tgtEl>
                                          <p:spTgt spid="131"/>
                                        </p:tgtEl>
                                      </p:cBhvr>
                                    </p:animEffect>
                                    <p:anim calcmode="lin" valueType="num">
                                      <p:cBhvr>
                                        <p:cTn id="291" dur="1000" fill="hold"/>
                                        <p:tgtEl>
                                          <p:spTgt spid="131"/>
                                        </p:tgtEl>
                                        <p:attrNameLst>
                                          <p:attrName>ppt_x</p:attrName>
                                        </p:attrNameLst>
                                      </p:cBhvr>
                                      <p:tavLst>
                                        <p:tav tm="0">
                                          <p:val>
                                            <p:strVal val="#ppt_x"/>
                                          </p:val>
                                        </p:tav>
                                        <p:tav tm="100000">
                                          <p:val>
                                            <p:strVal val="#ppt_x"/>
                                          </p:val>
                                        </p:tav>
                                      </p:tavLst>
                                    </p:anim>
                                    <p:anim calcmode="lin" valueType="num">
                                      <p:cBhvr>
                                        <p:cTn id="292" dur="1000" fill="hold"/>
                                        <p:tgtEl>
                                          <p:spTgt spid="131"/>
                                        </p:tgtEl>
                                        <p:attrNameLst>
                                          <p:attrName>ppt_y</p:attrName>
                                        </p:attrNameLst>
                                      </p:cBhvr>
                                      <p:tavLst>
                                        <p:tav tm="0">
                                          <p:val>
                                            <p:strVal val="#ppt_y+.1"/>
                                          </p:val>
                                        </p:tav>
                                        <p:tav tm="100000">
                                          <p:val>
                                            <p:strVal val="#ppt_y"/>
                                          </p:val>
                                        </p:tav>
                                      </p:tavLst>
                                    </p:anim>
                                  </p:childTnLst>
                                </p:cTn>
                              </p:par>
                              <p:par>
                                <p:cTn id="293" presetID="42" presetClass="entr" presetSubtype="0" fill="hold" grpId="0" nodeType="withEffect">
                                  <p:stCondLst>
                                    <p:cond delay="0"/>
                                  </p:stCondLst>
                                  <p:childTnLst>
                                    <p:set>
                                      <p:cBhvr>
                                        <p:cTn id="294" dur="1" fill="hold">
                                          <p:stCondLst>
                                            <p:cond delay="0"/>
                                          </p:stCondLst>
                                        </p:cTn>
                                        <p:tgtEl>
                                          <p:spTgt spid="132"/>
                                        </p:tgtEl>
                                        <p:attrNameLst>
                                          <p:attrName>style.visibility</p:attrName>
                                        </p:attrNameLst>
                                      </p:cBhvr>
                                      <p:to>
                                        <p:strVal val="visible"/>
                                      </p:to>
                                    </p:set>
                                    <p:animEffect transition="in" filter="fade">
                                      <p:cBhvr>
                                        <p:cTn id="295" dur="1000"/>
                                        <p:tgtEl>
                                          <p:spTgt spid="132"/>
                                        </p:tgtEl>
                                      </p:cBhvr>
                                    </p:animEffect>
                                    <p:anim calcmode="lin" valueType="num">
                                      <p:cBhvr>
                                        <p:cTn id="296" dur="1000" fill="hold"/>
                                        <p:tgtEl>
                                          <p:spTgt spid="132"/>
                                        </p:tgtEl>
                                        <p:attrNameLst>
                                          <p:attrName>ppt_x</p:attrName>
                                        </p:attrNameLst>
                                      </p:cBhvr>
                                      <p:tavLst>
                                        <p:tav tm="0">
                                          <p:val>
                                            <p:strVal val="#ppt_x"/>
                                          </p:val>
                                        </p:tav>
                                        <p:tav tm="100000">
                                          <p:val>
                                            <p:strVal val="#ppt_x"/>
                                          </p:val>
                                        </p:tav>
                                      </p:tavLst>
                                    </p:anim>
                                    <p:anim calcmode="lin" valueType="num">
                                      <p:cBhvr>
                                        <p:cTn id="297" dur="1000" fill="hold"/>
                                        <p:tgtEl>
                                          <p:spTgt spid="132"/>
                                        </p:tgtEl>
                                        <p:attrNameLst>
                                          <p:attrName>ppt_y</p:attrName>
                                        </p:attrNameLst>
                                      </p:cBhvr>
                                      <p:tavLst>
                                        <p:tav tm="0">
                                          <p:val>
                                            <p:strVal val="#ppt_y+.1"/>
                                          </p:val>
                                        </p:tav>
                                        <p:tav tm="100000">
                                          <p:val>
                                            <p:strVal val="#ppt_y"/>
                                          </p:val>
                                        </p:tav>
                                      </p:tavLst>
                                    </p:anim>
                                  </p:childTnLst>
                                </p:cTn>
                              </p:par>
                              <p:par>
                                <p:cTn id="298" presetID="42" presetClass="entr" presetSubtype="0" fill="hold" grpId="0" nodeType="withEffect">
                                  <p:stCondLst>
                                    <p:cond delay="0"/>
                                  </p:stCondLst>
                                  <p:childTnLst>
                                    <p:set>
                                      <p:cBhvr>
                                        <p:cTn id="299" dur="1" fill="hold">
                                          <p:stCondLst>
                                            <p:cond delay="0"/>
                                          </p:stCondLst>
                                        </p:cTn>
                                        <p:tgtEl>
                                          <p:spTgt spid="133"/>
                                        </p:tgtEl>
                                        <p:attrNameLst>
                                          <p:attrName>style.visibility</p:attrName>
                                        </p:attrNameLst>
                                      </p:cBhvr>
                                      <p:to>
                                        <p:strVal val="visible"/>
                                      </p:to>
                                    </p:set>
                                    <p:animEffect transition="in" filter="fade">
                                      <p:cBhvr>
                                        <p:cTn id="300" dur="1000"/>
                                        <p:tgtEl>
                                          <p:spTgt spid="133"/>
                                        </p:tgtEl>
                                      </p:cBhvr>
                                    </p:animEffect>
                                    <p:anim calcmode="lin" valueType="num">
                                      <p:cBhvr>
                                        <p:cTn id="301" dur="1000" fill="hold"/>
                                        <p:tgtEl>
                                          <p:spTgt spid="133"/>
                                        </p:tgtEl>
                                        <p:attrNameLst>
                                          <p:attrName>ppt_x</p:attrName>
                                        </p:attrNameLst>
                                      </p:cBhvr>
                                      <p:tavLst>
                                        <p:tav tm="0">
                                          <p:val>
                                            <p:strVal val="#ppt_x"/>
                                          </p:val>
                                        </p:tav>
                                        <p:tav tm="100000">
                                          <p:val>
                                            <p:strVal val="#ppt_x"/>
                                          </p:val>
                                        </p:tav>
                                      </p:tavLst>
                                    </p:anim>
                                    <p:anim calcmode="lin" valueType="num">
                                      <p:cBhvr>
                                        <p:cTn id="302" dur="1000" fill="hold"/>
                                        <p:tgtEl>
                                          <p:spTgt spid="133"/>
                                        </p:tgtEl>
                                        <p:attrNameLst>
                                          <p:attrName>ppt_y</p:attrName>
                                        </p:attrNameLst>
                                      </p:cBhvr>
                                      <p:tavLst>
                                        <p:tav tm="0">
                                          <p:val>
                                            <p:strVal val="#ppt_y+.1"/>
                                          </p:val>
                                        </p:tav>
                                        <p:tav tm="100000">
                                          <p:val>
                                            <p:strVal val="#ppt_y"/>
                                          </p:val>
                                        </p:tav>
                                      </p:tavLst>
                                    </p:anim>
                                  </p:childTnLst>
                                </p:cTn>
                              </p:par>
                              <p:par>
                                <p:cTn id="303" presetID="42" presetClass="entr" presetSubtype="0" fill="hold" grpId="0" nodeType="withEffect">
                                  <p:stCondLst>
                                    <p:cond delay="0"/>
                                  </p:stCondLst>
                                  <p:childTnLst>
                                    <p:set>
                                      <p:cBhvr>
                                        <p:cTn id="304" dur="1" fill="hold">
                                          <p:stCondLst>
                                            <p:cond delay="0"/>
                                          </p:stCondLst>
                                        </p:cTn>
                                        <p:tgtEl>
                                          <p:spTgt spid="134"/>
                                        </p:tgtEl>
                                        <p:attrNameLst>
                                          <p:attrName>style.visibility</p:attrName>
                                        </p:attrNameLst>
                                      </p:cBhvr>
                                      <p:to>
                                        <p:strVal val="visible"/>
                                      </p:to>
                                    </p:set>
                                    <p:animEffect transition="in" filter="fade">
                                      <p:cBhvr>
                                        <p:cTn id="305" dur="1000"/>
                                        <p:tgtEl>
                                          <p:spTgt spid="134"/>
                                        </p:tgtEl>
                                      </p:cBhvr>
                                    </p:animEffect>
                                    <p:anim calcmode="lin" valueType="num">
                                      <p:cBhvr>
                                        <p:cTn id="306" dur="1000" fill="hold"/>
                                        <p:tgtEl>
                                          <p:spTgt spid="134"/>
                                        </p:tgtEl>
                                        <p:attrNameLst>
                                          <p:attrName>ppt_x</p:attrName>
                                        </p:attrNameLst>
                                      </p:cBhvr>
                                      <p:tavLst>
                                        <p:tav tm="0">
                                          <p:val>
                                            <p:strVal val="#ppt_x"/>
                                          </p:val>
                                        </p:tav>
                                        <p:tav tm="100000">
                                          <p:val>
                                            <p:strVal val="#ppt_x"/>
                                          </p:val>
                                        </p:tav>
                                      </p:tavLst>
                                    </p:anim>
                                    <p:anim calcmode="lin" valueType="num">
                                      <p:cBhvr>
                                        <p:cTn id="307" dur="1000" fill="hold"/>
                                        <p:tgtEl>
                                          <p:spTgt spid="134"/>
                                        </p:tgtEl>
                                        <p:attrNameLst>
                                          <p:attrName>ppt_y</p:attrName>
                                        </p:attrNameLst>
                                      </p:cBhvr>
                                      <p:tavLst>
                                        <p:tav tm="0">
                                          <p:val>
                                            <p:strVal val="#ppt_y+.1"/>
                                          </p:val>
                                        </p:tav>
                                        <p:tav tm="100000">
                                          <p:val>
                                            <p:strVal val="#ppt_y"/>
                                          </p:val>
                                        </p:tav>
                                      </p:tavLst>
                                    </p:anim>
                                  </p:childTnLst>
                                </p:cTn>
                              </p:par>
                              <p:par>
                                <p:cTn id="308" presetID="42" presetClass="entr" presetSubtype="0" fill="hold" grpId="0" nodeType="withEffect">
                                  <p:stCondLst>
                                    <p:cond delay="0"/>
                                  </p:stCondLst>
                                  <p:childTnLst>
                                    <p:set>
                                      <p:cBhvr>
                                        <p:cTn id="309" dur="1" fill="hold">
                                          <p:stCondLst>
                                            <p:cond delay="0"/>
                                          </p:stCondLst>
                                        </p:cTn>
                                        <p:tgtEl>
                                          <p:spTgt spid="135"/>
                                        </p:tgtEl>
                                        <p:attrNameLst>
                                          <p:attrName>style.visibility</p:attrName>
                                        </p:attrNameLst>
                                      </p:cBhvr>
                                      <p:to>
                                        <p:strVal val="visible"/>
                                      </p:to>
                                    </p:set>
                                    <p:animEffect transition="in" filter="fade">
                                      <p:cBhvr>
                                        <p:cTn id="310" dur="1000"/>
                                        <p:tgtEl>
                                          <p:spTgt spid="135"/>
                                        </p:tgtEl>
                                      </p:cBhvr>
                                    </p:animEffect>
                                    <p:anim calcmode="lin" valueType="num">
                                      <p:cBhvr>
                                        <p:cTn id="311" dur="1000" fill="hold"/>
                                        <p:tgtEl>
                                          <p:spTgt spid="135"/>
                                        </p:tgtEl>
                                        <p:attrNameLst>
                                          <p:attrName>ppt_x</p:attrName>
                                        </p:attrNameLst>
                                      </p:cBhvr>
                                      <p:tavLst>
                                        <p:tav tm="0">
                                          <p:val>
                                            <p:strVal val="#ppt_x"/>
                                          </p:val>
                                        </p:tav>
                                        <p:tav tm="100000">
                                          <p:val>
                                            <p:strVal val="#ppt_x"/>
                                          </p:val>
                                        </p:tav>
                                      </p:tavLst>
                                    </p:anim>
                                    <p:anim calcmode="lin" valueType="num">
                                      <p:cBhvr>
                                        <p:cTn id="312" dur="1000" fill="hold"/>
                                        <p:tgtEl>
                                          <p:spTgt spid="135"/>
                                        </p:tgtEl>
                                        <p:attrNameLst>
                                          <p:attrName>ppt_y</p:attrName>
                                        </p:attrNameLst>
                                      </p:cBhvr>
                                      <p:tavLst>
                                        <p:tav tm="0">
                                          <p:val>
                                            <p:strVal val="#ppt_y+.1"/>
                                          </p:val>
                                        </p:tav>
                                        <p:tav tm="100000">
                                          <p:val>
                                            <p:strVal val="#ppt_y"/>
                                          </p:val>
                                        </p:tav>
                                      </p:tavLst>
                                    </p:anim>
                                  </p:childTnLst>
                                </p:cTn>
                              </p:par>
                              <p:par>
                                <p:cTn id="313" presetID="42" presetClass="entr" presetSubtype="0" fill="hold" grpId="0" nodeType="withEffect">
                                  <p:stCondLst>
                                    <p:cond delay="0"/>
                                  </p:stCondLst>
                                  <p:childTnLst>
                                    <p:set>
                                      <p:cBhvr>
                                        <p:cTn id="314" dur="1" fill="hold">
                                          <p:stCondLst>
                                            <p:cond delay="0"/>
                                          </p:stCondLst>
                                        </p:cTn>
                                        <p:tgtEl>
                                          <p:spTgt spid="136"/>
                                        </p:tgtEl>
                                        <p:attrNameLst>
                                          <p:attrName>style.visibility</p:attrName>
                                        </p:attrNameLst>
                                      </p:cBhvr>
                                      <p:to>
                                        <p:strVal val="visible"/>
                                      </p:to>
                                    </p:set>
                                    <p:animEffect transition="in" filter="fade">
                                      <p:cBhvr>
                                        <p:cTn id="315" dur="1000"/>
                                        <p:tgtEl>
                                          <p:spTgt spid="136"/>
                                        </p:tgtEl>
                                      </p:cBhvr>
                                    </p:animEffect>
                                    <p:anim calcmode="lin" valueType="num">
                                      <p:cBhvr>
                                        <p:cTn id="316" dur="1000" fill="hold"/>
                                        <p:tgtEl>
                                          <p:spTgt spid="136"/>
                                        </p:tgtEl>
                                        <p:attrNameLst>
                                          <p:attrName>ppt_x</p:attrName>
                                        </p:attrNameLst>
                                      </p:cBhvr>
                                      <p:tavLst>
                                        <p:tav tm="0">
                                          <p:val>
                                            <p:strVal val="#ppt_x"/>
                                          </p:val>
                                        </p:tav>
                                        <p:tav tm="100000">
                                          <p:val>
                                            <p:strVal val="#ppt_x"/>
                                          </p:val>
                                        </p:tav>
                                      </p:tavLst>
                                    </p:anim>
                                    <p:anim calcmode="lin" valueType="num">
                                      <p:cBhvr>
                                        <p:cTn id="317" dur="1000" fill="hold"/>
                                        <p:tgtEl>
                                          <p:spTgt spid="136"/>
                                        </p:tgtEl>
                                        <p:attrNameLst>
                                          <p:attrName>ppt_y</p:attrName>
                                        </p:attrNameLst>
                                      </p:cBhvr>
                                      <p:tavLst>
                                        <p:tav tm="0">
                                          <p:val>
                                            <p:strVal val="#ppt_y+.1"/>
                                          </p:val>
                                        </p:tav>
                                        <p:tav tm="100000">
                                          <p:val>
                                            <p:strVal val="#ppt_y"/>
                                          </p:val>
                                        </p:tav>
                                      </p:tavLst>
                                    </p:anim>
                                  </p:childTnLst>
                                </p:cTn>
                              </p:par>
                              <p:par>
                                <p:cTn id="318" presetID="42" presetClass="entr" presetSubtype="0" fill="hold" grpId="0" nodeType="withEffect">
                                  <p:stCondLst>
                                    <p:cond delay="0"/>
                                  </p:stCondLst>
                                  <p:childTnLst>
                                    <p:set>
                                      <p:cBhvr>
                                        <p:cTn id="319" dur="1" fill="hold">
                                          <p:stCondLst>
                                            <p:cond delay="0"/>
                                          </p:stCondLst>
                                        </p:cTn>
                                        <p:tgtEl>
                                          <p:spTgt spid="137"/>
                                        </p:tgtEl>
                                        <p:attrNameLst>
                                          <p:attrName>style.visibility</p:attrName>
                                        </p:attrNameLst>
                                      </p:cBhvr>
                                      <p:to>
                                        <p:strVal val="visible"/>
                                      </p:to>
                                    </p:set>
                                    <p:animEffect transition="in" filter="fade">
                                      <p:cBhvr>
                                        <p:cTn id="320" dur="1000"/>
                                        <p:tgtEl>
                                          <p:spTgt spid="137"/>
                                        </p:tgtEl>
                                      </p:cBhvr>
                                    </p:animEffect>
                                    <p:anim calcmode="lin" valueType="num">
                                      <p:cBhvr>
                                        <p:cTn id="321" dur="1000" fill="hold"/>
                                        <p:tgtEl>
                                          <p:spTgt spid="137"/>
                                        </p:tgtEl>
                                        <p:attrNameLst>
                                          <p:attrName>ppt_x</p:attrName>
                                        </p:attrNameLst>
                                      </p:cBhvr>
                                      <p:tavLst>
                                        <p:tav tm="0">
                                          <p:val>
                                            <p:strVal val="#ppt_x"/>
                                          </p:val>
                                        </p:tav>
                                        <p:tav tm="100000">
                                          <p:val>
                                            <p:strVal val="#ppt_x"/>
                                          </p:val>
                                        </p:tav>
                                      </p:tavLst>
                                    </p:anim>
                                    <p:anim calcmode="lin" valueType="num">
                                      <p:cBhvr>
                                        <p:cTn id="322" dur="1000" fill="hold"/>
                                        <p:tgtEl>
                                          <p:spTgt spid="137"/>
                                        </p:tgtEl>
                                        <p:attrNameLst>
                                          <p:attrName>ppt_y</p:attrName>
                                        </p:attrNameLst>
                                      </p:cBhvr>
                                      <p:tavLst>
                                        <p:tav tm="0">
                                          <p:val>
                                            <p:strVal val="#ppt_y+.1"/>
                                          </p:val>
                                        </p:tav>
                                        <p:tav tm="100000">
                                          <p:val>
                                            <p:strVal val="#ppt_y"/>
                                          </p:val>
                                        </p:tav>
                                      </p:tavLst>
                                    </p:anim>
                                  </p:childTnLst>
                                </p:cTn>
                              </p:par>
                              <p:par>
                                <p:cTn id="323" presetID="42" presetClass="entr" presetSubtype="0" fill="hold" grpId="0" nodeType="withEffect">
                                  <p:stCondLst>
                                    <p:cond delay="0"/>
                                  </p:stCondLst>
                                  <p:childTnLst>
                                    <p:set>
                                      <p:cBhvr>
                                        <p:cTn id="324" dur="1" fill="hold">
                                          <p:stCondLst>
                                            <p:cond delay="0"/>
                                          </p:stCondLst>
                                        </p:cTn>
                                        <p:tgtEl>
                                          <p:spTgt spid="138"/>
                                        </p:tgtEl>
                                        <p:attrNameLst>
                                          <p:attrName>style.visibility</p:attrName>
                                        </p:attrNameLst>
                                      </p:cBhvr>
                                      <p:to>
                                        <p:strVal val="visible"/>
                                      </p:to>
                                    </p:set>
                                    <p:animEffect transition="in" filter="fade">
                                      <p:cBhvr>
                                        <p:cTn id="325" dur="1000"/>
                                        <p:tgtEl>
                                          <p:spTgt spid="138"/>
                                        </p:tgtEl>
                                      </p:cBhvr>
                                    </p:animEffect>
                                    <p:anim calcmode="lin" valueType="num">
                                      <p:cBhvr>
                                        <p:cTn id="326" dur="1000" fill="hold"/>
                                        <p:tgtEl>
                                          <p:spTgt spid="138"/>
                                        </p:tgtEl>
                                        <p:attrNameLst>
                                          <p:attrName>ppt_x</p:attrName>
                                        </p:attrNameLst>
                                      </p:cBhvr>
                                      <p:tavLst>
                                        <p:tav tm="0">
                                          <p:val>
                                            <p:strVal val="#ppt_x"/>
                                          </p:val>
                                        </p:tav>
                                        <p:tav tm="100000">
                                          <p:val>
                                            <p:strVal val="#ppt_x"/>
                                          </p:val>
                                        </p:tav>
                                      </p:tavLst>
                                    </p:anim>
                                    <p:anim calcmode="lin" valueType="num">
                                      <p:cBhvr>
                                        <p:cTn id="327" dur="1000" fill="hold"/>
                                        <p:tgtEl>
                                          <p:spTgt spid="138"/>
                                        </p:tgtEl>
                                        <p:attrNameLst>
                                          <p:attrName>ppt_y</p:attrName>
                                        </p:attrNameLst>
                                      </p:cBhvr>
                                      <p:tavLst>
                                        <p:tav tm="0">
                                          <p:val>
                                            <p:strVal val="#ppt_y+.1"/>
                                          </p:val>
                                        </p:tav>
                                        <p:tav tm="100000">
                                          <p:val>
                                            <p:strVal val="#ppt_y"/>
                                          </p:val>
                                        </p:tav>
                                      </p:tavLst>
                                    </p:anim>
                                  </p:childTnLst>
                                </p:cTn>
                              </p:par>
                              <p:par>
                                <p:cTn id="328" presetID="42" presetClass="entr" presetSubtype="0" fill="hold" grpId="0" nodeType="withEffect">
                                  <p:stCondLst>
                                    <p:cond delay="0"/>
                                  </p:stCondLst>
                                  <p:childTnLst>
                                    <p:set>
                                      <p:cBhvr>
                                        <p:cTn id="329" dur="1" fill="hold">
                                          <p:stCondLst>
                                            <p:cond delay="0"/>
                                          </p:stCondLst>
                                        </p:cTn>
                                        <p:tgtEl>
                                          <p:spTgt spid="139"/>
                                        </p:tgtEl>
                                        <p:attrNameLst>
                                          <p:attrName>style.visibility</p:attrName>
                                        </p:attrNameLst>
                                      </p:cBhvr>
                                      <p:to>
                                        <p:strVal val="visible"/>
                                      </p:to>
                                    </p:set>
                                    <p:animEffect transition="in" filter="fade">
                                      <p:cBhvr>
                                        <p:cTn id="330" dur="1000"/>
                                        <p:tgtEl>
                                          <p:spTgt spid="139"/>
                                        </p:tgtEl>
                                      </p:cBhvr>
                                    </p:animEffect>
                                    <p:anim calcmode="lin" valueType="num">
                                      <p:cBhvr>
                                        <p:cTn id="331" dur="1000" fill="hold"/>
                                        <p:tgtEl>
                                          <p:spTgt spid="139"/>
                                        </p:tgtEl>
                                        <p:attrNameLst>
                                          <p:attrName>ppt_x</p:attrName>
                                        </p:attrNameLst>
                                      </p:cBhvr>
                                      <p:tavLst>
                                        <p:tav tm="0">
                                          <p:val>
                                            <p:strVal val="#ppt_x"/>
                                          </p:val>
                                        </p:tav>
                                        <p:tav tm="100000">
                                          <p:val>
                                            <p:strVal val="#ppt_x"/>
                                          </p:val>
                                        </p:tav>
                                      </p:tavLst>
                                    </p:anim>
                                    <p:anim calcmode="lin" valueType="num">
                                      <p:cBhvr>
                                        <p:cTn id="332" dur="1000" fill="hold"/>
                                        <p:tgtEl>
                                          <p:spTgt spid="139"/>
                                        </p:tgtEl>
                                        <p:attrNameLst>
                                          <p:attrName>ppt_y</p:attrName>
                                        </p:attrNameLst>
                                      </p:cBhvr>
                                      <p:tavLst>
                                        <p:tav tm="0">
                                          <p:val>
                                            <p:strVal val="#ppt_y+.1"/>
                                          </p:val>
                                        </p:tav>
                                        <p:tav tm="100000">
                                          <p:val>
                                            <p:strVal val="#ppt_y"/>
                                          </p:val>
                                        </p:tav>
                                      </p:tavLst>
                                    </p:anim>
                                  </p:childTnLst>
                                </p:cTn>
                              </p:par>
                              <p:par>
                                <p:cTn id="333" presetID="42" presetClass="entr" presetSubtype="0" fill="hold" grpId="0" nodeType="withEffect">
                                  <p:stCondLst>
                                    <p:cond delay="0"/>
                                  </p:stCondLst>
                                  <p:childTnLst>
                                    <p:set>
                                      <p:cBhvr>
                                        <p:cTn id="334" dur="1" fill="hold">
                                          <p:stCondLst>
                                            <p:cond delay="0"/>
                                          </p:stCondLst>
                                        </p:cTn>
                                        <p:tgtEl>
                                          <p:spTgt spid="140"/>
                                        </p:tgtEl>
                                        <p:attrNameLst>
                                          <p:attrName>style.visibility</p:attrName>
                                        </p:attrNameLst>
                                      </p:cBhvr>
                                      <p:to>
                                        <p:strVal val="visible"/>
                                      </p:to>
                                    </p:set>
                                    <p:animEffect transition="in" filter="fade">
                                      <p:cBhvr>
                                        <p:cTn id="335" dur="1000"/>
                                        <p:tgtEl>
                                          <p:spTgt spid="140"/>
                                        </p:tgtEl>
                                      </p:cBhvr>
                                    </p:animEffect>
                                    <p:anim calcmode="lin" valueType="num">
                                      <p:cBhvr>
                                        <p:cTn id="336" dur="1000" fill="hold"/>
                                        <p:tgtEl>
                                          <p:spTgt spid="140"/>
                                        </p:tgtEl>
                                        <p:attrNameLst>
                                          <p:attrName>ppt_x</p:attrName>
                                        </p:attrNameLst>
                                      </p:cBhvr>
                                      <p:tavLst>
                                        <p:tav tm="0">
                                          <p:val>
                                            <p:strVal val="#ppt_x"/>
                                          </p:val>
                                        </p:tav>
                                        <p:tav tm="100000">
                                          <p:val>
                                            <p:strVal val="#ppt_x"/>
                                          </p:val>
                                        </p:tav>
                                      </p:tavLst>
                                    </p:anim>
                                    <p:anim calcmode="lin" valueType="num">
                                      <p:cBhvr>
                                        <p:cTn id="337" dur="1000" fill="hold"/>
                                        <p:tgtEl>
                                          <p:spTgt spid="140"/>
                                        </p:tgtEl>
                                        <p:attrNameLst>
                                          <p:attrName>ppt_y</p:attrName>
                                        </p:attrNameLst>
                                      </p:cBhvr>
                                      <p:tavLst>
                                        <p:tav tm="0">
                                          <p:val>
                                            <p:strVal val="#ppt_y+.1"/>
                                          </p:val>
                                        </p:tav>
                                        <p:tav tm="100000">
                                          <p:val>
                                            <p:strVal val="#ppt_y"/>
                                          </p:val>
                                        </p:tav>
                                      </p:tavLst>
                                    </p:anim>
                                  </p:childTnLst>
                                </p:cTn>
                              </p:par>
                              <p:par>
                                <p:cTn id="338" presetID="42" presetClass="entr" presetSubtype="0" fill="hold" nodeType="withEffect">
                                  <p:stCondLst>
                                    <p:cond delay="0"/>
                                  </p:stCondLst>
                                  <p:childTnLst>
                                    <p:set>
                                      <p:cBhvr>
                                        <p:cTn id="339" dur="1" fill="hold">
                                          <p:stCondLst>
                                            <p:cond delay="0"/>
                                          </p:stCondLst>
                                        </p:cTn>
                                        <p:tgtEl>
                                          <p:spTgt spid="144"/>
                                        </p:tgtEl>
                                        <p:attrNameLst>
                                          <p:attrName>style.visibility</p:attrName>
                                        </p:attrNameLst>
                                      </p:cBhvr>
                                      <p:to>
                                        <p:strVal val="visible"/>
                                      </p:to>
                                    </p:set>
                                    <p:animEffect transition="in" filter="fade">
                                      <p:cBhvr>
                                        <p:cTn id="340" dur="1000"/>
                                        <p:tgtEl>
                                          <p:spTgt spid="144"/>
                                        </p:tgtEl>
                                      </p:cBhvr>
                                    </p:animEffect>
                                    <p:anim calcmode="lin" valueType="num">
                                      <p:cBhvr>
                                        <p:cTn id="341" dur="1000" fill="hold"/>
                                        <p:tgtEl>
                                          <p:spTgt spid="144"/>
                                        </p:tgtEl>
                                        <p:attrNameLst>
                                          <p:attrName>ppt_x</p:attrName>
                                        </p:attrNameLst>
                                      </p:cBhvr>
                                      <p:tavLst>
                                        <p:tav tm="0">
                                          <p:val>
                                            <p:strVal val="#ppt_x"/>
                                          </p:val>
                                        </p:tav>
                                        <p:tav tm="100000">
                                          <p:val>
                                            <p:strVal val="#ppt_x"/>
                                          </p:val>
                                        </p:tav>
                                      </p:tavLst>
                                    </p:anim>
                                    <p:anim calcmode="lin" valueType="num">
                                      <p:cBhvr>
                                        <p:cTn id="342" dur="1000" fill="hold"/>
                                        <p:tgtEl>
                                          <p:spTgt spid="144"/>
                                        </p:tgtEl>
                                        <p:attrNameLst>
                                          <p:attrName>ppt_y</p:attrName>
                                        </p:attrNameLst>
                                      </p:cBhvr>
                                      <p:tavLst>
                                        <p:tav tm="0">
                                          <p:val>
                                            <p:strVal val="#ppt_y+.1"/>
                                          </p:val>
                                        </p:tav>
                                        <p:tav tm="100000">
                                          <p:val>
                                            <p:strVal val="#ppt_y"/>
                                          </p:val>
                                        </p:tav>
                                      </p:tavLst>
                                    </p:anim>
                                  </p:childTnLst>
                                </p:cTn>
                              </p:par>
                              <p:par>
                                <p:cTn id="343" presetID="42" presetClass="entr" presetSubtype="0" fill="hold" nodeType="withEffect">
                                  <p:stCondLst>
                                    <p:cond delay="0"/>
                                  </p:stCondLst>
                                  <p:childTnLst>
                                    <p:set>
                                      <p:cBhvr>
                                        <p:cTn id="344" dur="1" fill="hold">
                                          <p:stCondLst>
                                            <p:cond delay="0"/>
                                          </p:stCondLst>
                                        </p:cTn>
                                        <p:tgtEl>
                                          <p:spTgt spid="145"/>
                                        </p:tgtEl>
                                        <p:attrNameLst>
                                          <p:attrName>style.visibility</p:attrName>
                                        </p:attrNameLst>
                                      </p:cBhvr>
                                      <p:to>
                                        <p:strVal val="visible"/>
                                      </p:to>
                                    </p:set>
                                    <p:animEffect transition="in" filter="fade">
                                      <p:cBhvr>
                                        <p:cTn id="345" dur="1000"/>
                                        <p:tgtEl>
                                          <p:spTgt spid="145"/>
                                        </p:tgtEl>
                                      </p:cBhvr>
                                    </p:animEffect>
                                    <p:anim calcmode="lin" valueType="num">
                                      <p:cBhvr>
                                        <p:cTn id="346" dur="1000" fill="hold"/>
                                        <p:tgtEl>
                                          <p:spTgt spid="145"/>
                                        </p:tgtEl>
                                        <p:attrNameLst>
                                          <p:attrName>ppt_x</p:attrName>
                                        </p:attrNameLst>
                                      </p:cBhvr>
                                      <p:tavLst>
                                        <p:tav tm="0">
                                          <p:val>
                                            <p:strVal val="#ppt_x"/>
                                          </p:val>
                                        </p:tav>
                                        <p:tav tm="100000">
                                          <p:val>
                                            <p:strVal val="#ppt_x"/>
                                          </p:val>
                                        </p:tav>
                                      </p:tavLst>
                                    </p:anim>
                                    <p:anim calcmode="lin" valueType="num">
                                      <p:cBhvr>
                                        <p:cTn id="347"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par>
                    <p:cTn id="348" fill="hold">
                      <p:stCondLst>
                        <p:cond delay="indefinite"/>
                      </p:stCondLst>
                      <p:childTnLst>
                        <p:par>
                          <p:cTn id="349" fill="hold">
                            <p:stCondLst>
                              <p:cond delay="0"/>
                            </p:stCondLst>
                            <p:childTnLst>
                              <p:par>
                                <p:cTn id="350" presetID="42" presetClass="entr" presetSubtype="0" fill="hold" grpId="0" nodeType="clickEffect">
                                  <p:stCondLst>
                                    <p:cond delay="0"/>
                                  </p:stCondLst>
                                  <p:childTnLst>
                                    <p:set>
                                      <p:cBhvr>
                                        <p:cTn id="351" dur="1" fill="hold">
                                          <p:stCondLst>
                                            <p:cond delay="0"/>
                                          </p:stCondLst>
                                        </p:cTn>
                                        <p:tgtEl>
                                          <p:spTgt spid="150"/>
                                        </p:tgtEl>
                                        <p:attrNameLst>
                                          <p:attrName>style.visibility</p:attrName>
                                        </p:attrNameLst>
                                      </p:cBhvr>
                                      <p:to>
                                        <p:strVal val="visible"/>
                                      </p:to>
                                    </p:set>
                                    <p:animEffect transition="in" filter="fade">
                                      <p:cBhvr>
                                        <p:cTn id="352" dur="1000"/>
                                        <p:tgtEl>
                                          <p:spTgt spid="150"/>
                                        </p:tgtEl>
                                      </p:cBhvr>
                                    </p:animEffect>
                                    <p:anim calcmode="lin" valueType="num">
                                      <p:cBhvr>
                                        <p:cTn id="353" dur="1000" fill="hold"/>
                                        <p:tgtEl>
                                          <p:spTgt spid="150"/>
                                        </p:tgtEl>
                                        <p:attrNameLst>
                                          <p:attrName>ppt_x</p:attrName>
                                        </p:attrNameLst>
                                      </p:cBhvr>
                                      <p:tavLst>
                                        <p:tav tm="0">
                                          <p:val>
                                            <p:strVal val="#ppt_x"/>
                                          </p:val>
                                        </p:tav>
                                        <p:tav tm="100000">
                                          <p:val>
                                            <p:strVal val="#ppt_x"/>
                                          </p:val>
                                        </p:tav>
                                      </p:tavLst>
                                    </p:anim>
                                    <p:anim calcmode="lin" valueType="num">
                                      <p:cBhvr>
                                        <p:cTn id="354" dur="1000" fill="hold"/>
                                        <p:tgtEl>
                                          <p:spTgt spid="150"/>
                                        </p:tgtEl>
                                        <p:attrNameLst>
                                          <p:attrName>ppt_y</p:attrName>
                                        </p:attrNameLst>
                                      </p:cBhvr>
                                      <p:tavLst>
                                        <p:tav tm="0">
                                          <p:val>
                                            <p:strVal val="#ppt_y+.1"/>
                                          </p:val>
                                        </p:tav>
                                        <p:tav tm="100000">
                                          <p:val>
                                            <p:strVal val="#ppt_y"/>
                                          </p:val>
                                        </p:tav>
                                      </p:tavLst>
                                    </p:anim>
                                  </p:childTnLst>
                                </p:cTn>
                              </p:par>
                              <p:par>
                                <p:cTn id="355" presetID="42" presetClass="entr" presetSubtype="0" fill="hold" grpId="0" nodeType="withEffect">
                                  <p:stCondLst>
                                    <p:cond delay="0"/>
                                  </p:stCondLst>
                                  <p:childTnLst>
                                    <p:set>
                                      <p:cBhvr>
                                        <p:cTn id="356" dur="1" fill="hold">
                                          <p:stCondLst>
                                            <p:cond delay="0"/>
                                          </p:stCondLst>
                                        </p:cTn>
                                        <p:tgtEl>
                                          <p:spTgt spid="151"/>
                                        </p:tgtEl>
                                        <p:attrNameLst>
                                          <p:attrName>style.visibility</p:attrName>
                                        </p:attrNameLst>
                                      </p:cBhvr>
                                      <p:to>
                                        <p:strVal val="visible"/>
                                      </p:to>
                                    </p:set>
                                    <p:animEffect transition="in" filter="fade">
                                      <p:cBhvr>
                                        <p:cTn id="357" dur="1000"/>
                                        <p:tgtEl>
                                          <p:spTgt spid="151"/>
                                        </p:tgtEl>
                                      </p:cBhvr>
                                    </p:animEffect>
                                    <p:anim calcmode="lin" valueType="num">
                                      <p:cBhvr>
                                        <p:cTn id="358" dur="1000" fill="hold"/>
                                        <p:tgtEl>
                                          <p:spTgt spid="151"/>
                                        </p:tgtEl>
                                        <p:attrNameLst>
                                          <p:attrName>ppt_x</p:attrName>
                                        </p:attrNameLst>
                                      </p:cBhvr>
                                      <p:tavLst>
                                        <p:tav tm="0">
                                          <p:val>
                                            <p:strVal val="#ppt_x"/>
                                          </p:val>
                                        </p:tav>
                                        <p:tav tm="100000">
                                          <p:val>
                                            <p:strVal val="#ppt_x"/>
                                          </p:val>
                                        </p:tav>
                                      </p:tavLst>
                                    </p:anim>
                                    <p:anim calcmode="lin" valueType="num">
                                      <p:cBhvr>
                                        <p:cTn id="359" dur="1000" fill="hold"/>
                                        <p:tgtEl>
                                          <p:spTgt spid="151"/>
                                        </p:tgtEl>
                                        <p:attrNameLst>
                                          <p:attrName>ppt_y</p:attrName>
                                        </p:attrNameLst>
                                      </p:cBhvr>
                                      <p:tavLst>
                                        <p:tav tm="0">
                                          <p:val>
                                            <p:strVal val="#ppt_y+.1"/>
                                          </p:val>
                                        </p:tav>
                                        <p:tav tm="100000">
                                          <p:val>
                                            <p:strVal val="#ppt_y"/>
                                          </p:val>
                                        </p:tav>
                                      </p:tavLst>
                                    </p:anim>
                                  </p:childTnLst>
                                </p:cTn>
                              </p:par>
                              <p:par>
                                <p:cTn id="360" presetID="42" presetClass="entr" presetSubtype="0" fill="hold" grpId="0" nodeType="withEffect">
                                  <p:stCondLst>
                                    <p:cond delay="0"/>
                                  </p:stCondLst>
                                  <p:childTnLst>
                                    <p:set>
                                      <p:cBhvr>
                                        <p:cTn id="361" dur="1" fill="hold">
                                          <p:stCondLst>
                                            <p:cond delay="0"/>
                                          </p:stCondLst>
                                        </p:cTn>
                                        <p:tgtEl>
                                          <p:spTgt spid="152"/>
                                        </p:tgtEl>
                                        <p:attrNameLst>
                                          <p:attrName>style.visibility</p:attrName>
                                        </p:attrNameLst>
                                      </p:cBhvr>
                                      <p:to>
                                        <p:strVal val="visible"/>
                                      </p:to>
                                    </p:set>
                                    <p:animEffect transition="in" filter="fade">
                                      <p:cBhvr>
                                        <p:cTn id="362" dur="1000"/>
                                        <p:tgtEl>
                                          <p:spTgt spid="152"/>
                                        </p:tgtEl>
                                      </p:cBhvr>
                                    </p:animEffect>
                                    <p:anim calcmode="lin" valueType="num">
                                      <p:cBhvr>
                                        <p:cTn id="363" dur="1000" fill="hold"/>
                                        <p:tgtEl>
                                          <p:spTgt spid="152"/>
                                        </p:tgtEl>
                                        <p:attrNameLst>
                                          <p:attrName>ppt_x</p:attrName>
                                        </p:attrNameLst>
                                      </p:cBhvr>
                                      <p:tavLst>
                                        <p:tav tm="0">
                                          <p:val>
                                            <p:strVal val="#ppt_x"/>
                                          </p:val>
                                        </p:tav>
                                        <p:tav tm="100000">
                                          <p:val>
                                            <p:strVal val="#ppt_x"/>
                                          </p:val>
                                        </p:tav>
                                      </p:tavLst>
                                    </p:anim>
                                    <p:anim calcmode="lin" valueType="num">
                                      <p:cBhvr>
                                        <p:cTn id="364" dur="1000" fill="hold"/>
                                        <p:tgtEl>
                                          <p:spTgt spid="152"/>
                                        </p:tgtEl>
                                        <p:attrNameLst>
                                          <p:attrName>ppt_y</p:attrName>
                                        </p:attrNameLst>
                                      </p:cBhvr>
                                      <p:tavLst>
                                        <p:tav tm="0">
                                          <p:val>
                                            <p:strVal val="#ppt_y+.1"/>
                                          </p:val>
                                        </p:tav>
                                        <p:tav tm="100000">
                                          <p:val>
                                            <p:strVal val="#ppt_y"/>
                                          </p:val>
                                        </p:tav>
                                      </p:tavLst>
                                    </p:anim>
                                  </p:childTnLst>
                                </p:cTn>
                              </p:par>
                              <p:par>
                                <p:cTn id="365" presetID="42" presetClass="entr" presetSubtype="0" fill="hold" grpId="0" nodeType="withEffect">
                                  <p:stCondLst>
                                    <p:cond delay="0"/>
                                  </p:stCondLst>
                                  <p:childTnLst>
                                    <p:set>
                                      <p:cBhvr>
                                        <p:cTn id="366" dur="1" fill="hold">
                                          <p:stCondLst>
                                            <p:cond delay="0"/>
                                          </p:stCondLst>
                                        </p:cTn>
                                        <p:tgtEl>
                                          <p:spTgt spid="153"/>
                                        </p:tgtEl>
                                        <p:attrNameLst>
                                          <p:attrName>style.visibility</p:attrName>
                                        </p:attrNameLst>
                                      </p:cBhvr>
                                      <p:to>
                                        <p:strVal val="visible"/>
                                      </p:to>
                                    </p:set>
                                    <p:animEffect transition="in" filter="fade">
                                      <p:cBhvr>
                                        <p:cTn id="367" dur="1000"/>
                                        <p:tgtEl>
                                          <p:spTgt spid="153"/>
                                        </p:tgtEl>
                                      </p:cBhvr>
                                    </p:animEffect>
                                    <p:anim calcmode="lin" valueType="num">
                                      <p:cBhvr>
                                        <p:cTn id="368" dur="1000" fill="hold"/>
                                        <p:tgtEl>
                                          <p:spTgt spid="153"/>
                                        </p:tgtEl>
                                        <p:attrNameLst>
                                          <p:attrName>ppt_x</p:attrName>
                                        </p:attrNameLst>
                                      </p:cBhvr>
                                      <p:tavLst>
                                        <p:tav tm="0">
                                          <p:val>
                                            <p:strVal val="#ppt_x"/>
                                          </p:val>
                                        </p:tav>
                                        <p:tav tm="100000">
                                          <p:val>
                                            <p:strVal val="#ppt_x"/>
                                          </p:val>
                                        </p:tav>
                                      </p:tavLst>
                                    </p:anim>
                                    <p:anim calcmode="lin" valueType="num">
                                      <p:cBhvr>
                                        <p:cTn id="369" dur="1000" fill="hold"/>
                                        <p:tgtEl>
                                          <p:spTgt spid="153"/>
                                        </p:tgtEl>
                                        <p:attrNameLst>
                                          <p:attrName>ppt_y</p:attrName>
                                        </p:attrNameLst>
                                      </p:cBhvr>
                                      <p:tavLst>
                                        <p:tav tm="0">
                                          <p:val>
                                            <p:strVal val="#ppt_y+.1"/>
                                          </p:val>
                                        </p:tav>
                                        <p:tav tm="100000">
                                          <p:val>
                                            <p:strVal val="#ppt_y"/>
                                          </p:val>
                                        </p:tav>
                                      </p:tavLst>
                                    </p:anim>
                                  </p:childTnLst>
                                </p:cTn>
                              </p:par>
                              <p:par>
                                <p:cTn id="370" presetID="42" presetClass="entr" presetSubtype="0" fill="hold" grpId="0" nodeType="withEffect">
                                  <p:stCondLst>
                                    <p:cond delay="0"/>
                                  </p:stCondLst>
                                  <p:childTnLst>
                                    <p:set>
                                      <p:cBhvr>
                                        <p:cTn id="371" dur="1" fill="hold">
                                          <p:stCondLst>
                                            <p:cond delay="0"/>
                                          </p:stCondLst>
                                        </p:cTn>
                                        <p:tgtEl>
                                          <p:spTgt spid="154"/>
                                        </p:tgtEl>
                                        <p:attrNameLst>
                                          <p:attrName>style.visibility</p:attrName>
                                        </p:attrNameLst>
                                      </p:cBhvr>
                                      <p:to>
                                        <p:strVal val="visible"/>
                                      </p:to>
                                    </p:set>
                                    <p:animEffect transition="in" filter="fade">
                                      <p:cBhvr>
                                        <p:cTn id="372" dur="1000"/>
                                        <p:tgtEl>
                                          <p:spTgt spid="154"/>
                                        </p:tgtEl>
                                      </p:cBhvr>
                                    </p:animEffect>
                                    <p:anim calcmode="lin" valueType="num">
                                      <p:cBhvr>
                                        <p:cTn id="373" dur="1000" fill="hold"/>
                                        <p:tgtEl>
                                          <p:spTgt spid="154"/>
                                        </p:tgtEl>
                                        <p:attrNameLst>
                                          <p:attrName>ppt_x</p:attrName>
                                        </p:attrNameLst>
                                      </p:cBhvr>
                                      <p:tavLst>
                                        <p:tav tm="0">
                                          <p:val>
                                            <p:strVal val="#ppt_x"/>
                                          </p:val>
                                        </p:tav>
                                        <p:tav tm="100000">
                                          <p:val>
                                            <p:strVal val="#ppt_x"/>
                                          </p:val>
                                        </p:tav>
                                      </p:tavLst>
                                    </p:anim>
                                    <p:anim calcmode="lin" valueType="num">
                                      <p:cBhvr>
                                        <p:cTn id="374" dur="1000" fill="hold"/>
                                        <p:tgtEl>
                                          <p:spTgt spid="154"/>
                                        </p:tgtEl>
                                        <p:attrNameLst>
                                          <p:attrName>ppt_y</p:attrName>
                                        </p:attrNameLst>
                                      </p:cBhvr>
                                      <p:tavLst>
                                        <p:tav tm="0">
                                          <p:val>
                                            <p:strVal val="#ppt_y+.1"/>
                                          </p:val>
                                        </p:tav>
                                        <p:tav tm="100000">
                                          <p:val>
                                            <p:strVal val="#ppt_y"/>
                                          </p:val>
                                        </p:tav>
                                      </p:tavLst>
                                    </p:anim>
                                  </p:childTnLst>
                                </p:cTn>
                              </p:par>
                              <p:par>
                                <p:cTn id="375" presetID="42" presetClass="entr" presetSubtype="0" fill="hold" grpId="0" nodeType="withEffect">
                                  <p:stCondLst>
                                    <p:cond delay="0"/>
                                  </p:stCondLst>
                                  <p:childTnLst>
                                    <p:set>
                                      <p:cBhvr>
                                        <p:cTn id="376" dur="1" fill="hold">
                                          <p:stCondLst>
                                            <p:cond delay="0"/>
                                          </p:stCondLst>
                                        </p:cTn>
                                        <p:tgtEl>
                                          <p:spTgt spid="155"/>
                                        </p:tgtEl>
                                        <p:attrNameLst>
                                          <p:attrName>style.visibility</p:attrName>
                                        </p:attrNameLst>
                                      </p:cBhvr>
                                      <p:to>
                                        <p:strVal val="visible"/>
                                      </p:to>
                                    </p:set>
                                    <p:animEffect transition="in" filter="fade">
                                      <p:cBhvr>
                                        <p:cTn id="377" dur="1000"/>
                                        <p:tgtEl>
                                          <p:spTgt spid="155"/>
                                        </p:tgtEl>
                                      </p:cBhvr>
                                    </p:animEffect>
                                    <p:anim calcmode="lin" valueType="num">
                                      <p:cBhvr>
                                        <p:cTn id="378" dur="1000" fill="hold"/>
                                        <p:tgtEl>
                                          <p:spTgt spid="155"/>
                                        </p:tgtEl>
                                        <p:attrNameLst>
                                          <p:attrName>ppt_x</p:attrName>
                                        </p:attrNameLst>
                                      </p:cBhvr>
                                      <p:tavLst>
                                        <p:tav tm="0">
                                          <p:val>
                                            <p:strVal val="#ppt_x"/>
                                          </p:val>
                                        </p:tav>
                                        <p:tav tm="100000">
                                          <p:val>
                                            <p:strVal val="#ppt_x"/>
                                          </p:val>
                                        </p:tav>
                                      </p:tavLst>
                                    </p:anim>
                                    <p:anim calcmode="lin" valueType="num">
                                      <p:cBhvr>
                                        <p:cTn id="379" dur="1000" fill="hold"/>
                                        <p:tgtEl>
                                          <p:spTgt spid="155"/>
                                        </p:tgtEl>
                                        <p:attrNameLst>
                                          <p:attrName>ppt_y</p:attrName>
                                        </p:attrNameLst>
                                      </p:cBhvr>
                                      <p:tavLst>
                                        <p:tav tm="0">
                                          <p:val>
                                            <p:strVal val="#ppt_y+.1"/>
                                          </p:val>
                                        </p:tav>
                                        <p:tav tm="100000">
                                          <p:val>
                                            <p:strVal val="#ppt_y"/>
                                          </p:val>
                                        </p:tav>
                                      </p:tavLst>
                                    </p:anim>
                                  </p:childTnLst>
                                </p:cTn>
                              </p:par>
                              <p:par>
                                <p:cTn id="380" presetID="42" presetClass="entr" presetSubtype="0" fill="hold" grpId="0" nodeType="withEffect">
                                  <p:stCondLst>
                                    <p:cond delay="0"/>
                                  </p:stCondLst>
                                  <p:childTnLst>
                                    <p:set>
                                      <p:cBhvr>
                                        <p:cTn id="381" dur="1" fill="hold">
                                          <p:stCondLst>
                                            <p:cond delay="0"/>
                                          </p:stCondLst>
                                        </p:cTn>
                                        <p:tgtEl>
                                          <p:spTgt spid="156"/>
                                        </p:tgtEl>
                                        <p:attrNameLst>
                                          <p:attrName>style.visibility</p:attrName>
                                        </p:attrNameLst>
                                      </p:cBhvr>
                                      <p:to>
                                        <p:strVal val="visible"/>
                                      </p:to>
                                    </p:set>
                                    <p:animEffect transition="in" filter="fade">
                                      <p:cBhvr>
                                        <p:cTn id="382" dur="1000"/>
                                        <p:tgtEl>
                                          <p:spTgt spid="156"/>
                                        </p:tgtEl>
                                      </p:cBhvr>
                                    </p:animEffect>
                                    <p:anim calcmode="lin" valueType="num">
                                      <p:cBhvr>
                                        <p:cTn id="383" dur="1000" fill="hold"/>
                                        <p:tgtEl>
                                          <p:spTgt spid="156"/>
                                        </p:tgtEl>
                                        <p:attrNameLst>
                                          <p:attrName>ppt_x</p:attrName>
                                        </p:attrNameLst>
                                      </p:cBhvr>
                                      <p:tavLst>
                                        <p:tav tm="0">
                                          <p:val>
                                            <p:strVal val="#ppt_x"/>
                                          </p:val>
                                        </p:tav>
                                        <p:tav tm="100000">
                                          <p:val>
                                            <p:strVal val="#ppt_x"/>
                                          </p:val>
                                        </p:tav>
                                      </p:tavLst>
                                    </p:anim>
                                    <p:anim calcmode="lin" valueType="num">
                                      <p:cBhvr>
                                        <p:cTn id="384" dur="1000" fill="hold"/>
                                        <p:tgtEl>
                                          <p:spTgt spid="156"/>
                                        </p:tgtEl>
                                        <p:attrNameLst>
                                          <p:attrName>ppt_y</p:attrName>
                                        </p:attrNameLst>
                                      </p:cBhvr>
                                      <p:tavLst>
                                        <p:tav tm="0">
                                          <p:val>
                                            <p:strVal val="#ppt_y+.1"/>
                                          </p:val>
                                        </p:tav>
                                        <p:tav tm="100000">
                                          <p:val>
                                            <p:strVal val="#ppt_y"/>
                                          </p:val>
                                        </p:tav>
                                      </p:tavLst>
                                    </p:anim>
                                  </p:childTnLst>
                                </p:cTn>
                              </p:par>
                              <p:par>
                                <p:cTn id="385" presetID="42" presetClass="entr" presetSubtype="0" fill="hold" grpId="0" nodeType="withEffect">
                                  <p:stCondLst>
                                    <p:cond delay="0"/>
                                  </p:stCondLst>
                                  <p:childTnLst>
                                    <p:set>
                                      <p:cBhvr>
                                        <p:cTn id="386" dur="1" fill="hold">
                                          <p:stCondLst>
                                            <p:cond delay="0"/>
                                          </p:stCondLst>
                                        </p:cTn>
                                        <p:tgtEl>
                                          <p:spTgt spid="157"/>
                                        </p:tgtEl>
                                        <p:attrNameLst>
                                          <p:attrName>style.visibility</p:attrName>
                                        </p:attrNameLst>
                                      </p:cBhvr>
                                      <p:to>
                                        <p:strVal val="visible"/>
                                      </p:to>
                                    </p:set>
                                    <p:animEffect transition="in" filter="fade">
                                      <p:cBhvr>
                                        <p:cTn id="387" dur="1000"/>
                                        <p:tgtEl>
                                          <p:spTgt spid="157"/>
                                        </p:tgtEl>
                                      </p:cBhvr>
                                    </p:animEffect>
                                    <p:anim calcmode="lin" valueType="num">
                                      <p:cBhvr>
                                        <p:cTn id="388" dur="1000" fill="hold"/>
                                        <p:tgtEl>
                                          <p:spTgt spid="157"/>
                                        </p:tgtEl>
                                        <p:attrNameLst>
                                          <p:attrName>ppt_x</p:attrName>
                                        </p:attrNameLst>
                                      </p:cBhvr>
                                      <p:tavLst>
                                        <p:tav tm="0">
                                          <p:val>
                                            <p:strVal val="#ppt_x"/>
                                          </p:val>
                                        </p:tav>
                                        <p:tav tm="100000">
                                          <p:val>
                                            <p:strVal val="#ppt_x"/>
                                          </p:val>
                                        </p:tav>
                                      </p:tavLst>
                                    </p:anim>
                                    <p:anim calcmode="lin" valueType="num">
                                      <p:cBhvr>
                                        <p:cTn id="389" dur="1000" fill="hold"/>
                                        <p:tgtEl>
                                          <p:spTgt spid="157"/>
                                        </p:tgtEl>
                                        <p:attrNameLst>
                                          <p:attrName>ppt_y</p:attrName>
                                        </p:attrNameLst>
                                      </p:cBhvr>
                                      <p:tavLst>
                                        <p:tav tm="0">
                                          <p:val>
                                            <p:strVal val="#ppt_y+.1"/>
                                          </p:val>
                                        </p:tav>
                                        <p:tav tm="100000">
                                          <p:val>
                                            <p:strVal val="#ppt_y"/>
                                          </p:val>
                                        </p:tav>
                                      </p:tavLst>
                                    </p:anim>
                                  </p:childTnLst>
                                </p:cTn>
                              </p:par>
                              <p:par>
                                <p:cTn id="390" presetID="42" presetClass="entr" presetSubtype="0" fill="hold" grpId="0" nodeType="withEffect">
                                  <p:stCondLst>
                                    <p:cond delay="0"/>
                                  </p:stCondLst>
                                  <p:childTnLst>
                                    <p:set>
                                      <p:cBhvr>
                                        <p:cTn id="391" dur="1" fill="hold">
                                          <p:stCondLst>
                                            <p:cond delay="0"/>
                                          </p:stCondLst>
                                        </p:cTn>
                                        <p:tgtEl>
                                          <p:spTgt spid="158"/>
                                        </p:tgtEl>
                                        <p:attrNameLst>
                                          <p:attrName>style.visibility</p:attrName>
                                        </p:attrNameLst>
                                      </p:cBhvr>
                                      <p:to>
                                        <p:strVal val="visible"/>
                                      </p:to>
                                    </p:set>
                                    <p:animEffect transition="in" filter="fade">
                                      <p:cBhvr>
                                        <p:cTn id="392" dur="1000"/>
                                        <p:tgtEl>
                                          <p:spTgt spid="158"/>
                                        </p:tgtEl>
                                      </p:cBhvr>
                                    </p:animEffect>
                                    <p:anim calcmode="lin" valueType="num">
                                      <p:cBhvr>
                                        <p:cTn id="393" dur="1000" fill="hold"/>
                                        <p:tgtEl>
                                          <p:spTgt spid="158"/>
                                        </p:tgtEl>
                                        <p:attrNameLst>
                                          <p:attrName>ppt_x</p:attrName>
                                        </p:attrNameLst>
                                      </p:cBhvr>
                                      <p:tavLst>
                                        <p:tav tm="0">
                                          <p:val>
                                            <p:strVal val="#ppt_x"/>
                                          </p:val>
                                        </p:tav>
                                        <p:tav tm="100000">
                                          <p:val>
                                            <p:strVal val="#ppt_x"/>
                                          </p:val>
                                        </p:tav>
                                      </p:tavLst>
                                    </p:anim>
                                    <p:anim calcmode="lin" valueType="num">
                                      <p:cBhvr>
                                        <p:cTn id="394" dur="1000" fill="hold"/>
                                        <p:tgtEl>
                                          <p:spTgt spid="158"/>
                                        </p:tgtEl>
                                        <p:attrNameLst>
                                          <p:attrName>ppt_y</p:attrName>
                                        </p:attrNameLst>
                                      </p:cBhvr>
                                      <p:tavLst>
                                        <p:tav tm="0">
                                          <p:val>
                                            <p:strVal val="#ppt_y+.1"/>
                                          </p:val>
                                        </p:tav>
                                        <p:tav tm="100000">
                                          <p:val>
                                            <p:strVal val="#ppt_y"/>
                                          </p:val>
                                        </p:tav>
                                      </p:tavLst>
                                    </p:anim>
                                  </p:childTnLst>
                                </p:cTn>
                              </p:par>
                              <p:par>
                                <p:cTn id="395" presetID="42" presetClass="entr" presetSubtype="0" fill="hold" grpId="0" nodeType="withEffect">
                                  <p:stCondLst>
                                    <p:cond delay="0"/>
                                  </p:stCondLst>
                                  <p:childTnLst>
                                    <p:set>
                                      <p:cBhvr>
                                        <p:cTn id="396" dur="1" fill="hold">
                                          <p:stCondLst>
                                            <p:cond delay="0"/>
                                          </p:stCondLst>
                                        </p:cTn>
                                        <p:tgtEl>
                                          <p:spTgt spid="159"/>
                                        </p:tgtEl>
                                        <p:attrNameLst>
                                          <p:attrName>style.visibility</p:attrName>
                                        </p:attrNameLst>
                                      </p:cBhvr>
                                      <p:to>
                                        <p:strVal val="visible"/>
                                      </p:to>
                                    </p:set>
                                    <p:animEffect transition="in" filter="fade">
                                      <p:cBhvr>
                                        <p:cTn id="397" dur="1000"/>
                                        <p:tgtEl>
                                          <p:spTgt spid="159"/>
                                        </p:tgtEl>
                                      </p:cBhvr>
                                    </p:animEffect>
                                    <p:anim calcmode="lin" valueType="num">
                                      <p:cBhvr>
                                        <p:cTn id="398" dur="1000" fill="hold"/>
                                        <p:tgtEl>
                                          <p:spTgt spid="159"/>
                                        </p:tgtEl>
                                        <p:attrNameLst>
                                          <p:attrName>ppt_x</p:attrName>
                                        </p:attrNameLst>
                                      </p:cBhvr>
                                      <p:tavLst>
                                        <p:tav tm="0">
                                          <p:val>
                                            <p:strVal val="#ppt_x"/>
                                          </p:val>
                                        </p:tav>
                                        <p:tav tm="100000">
                                          <p:val>
                                            <p:strVal val="#ppt_x"/>
                                          </p:val>
                                        </p:tav>
                                      </p:tavLst>
                                    </p:anim>
                                    <p:anim calcmode="lin" valueType="num">
                                      <p:cBhvr>
                                        <p:cTn id="399" dur="1000" fill="hold"/>
                                        <p:tgtEl>
                                          <p:spTgt spid="159"/>
                                        </p:tgtEl>
                                        <p:attrNameLst>
                                          <p:attrName>ppt_y</p:attrName>
                                        </p:attrNameLst>
                                      </p:cBhvr>
                                      <p:tavLst>
                                        <p:tav tm="0">
                                          <p:val>
                                            <p:strVal val="#ppt_y+.1"/>
                                          </p:val>
                                        </p:tav>
                                        <p:tav tm="100000">
                                          <p:val>
                                            <p:strVal val="#ppt_y"/>
                                          </p:val>
                                        </p:tav>
                                      </p:tavLst>
                                    </p:anim>
                                  </p:childTnLst>
                                </p:cTn>
                              </p:par>
                              <p:par>
                                <p:cTn id="400" presetID="42" presetClass="entr" presetSubtype="0" fill="hold" grpId="0" nodeType="withEffect">
                                  <p:stCondLst>
                                    <p:cond delay="0"/>
                                  </p:stCondLst>
                                  <p:childTnLst>
                                    <p:set>
                                      <p:cBhvr>
                                        <p:cTn id="401" dur="1" fill="hold">
                                          <p:stCondLst>
                                            <p:cond delay="0"/>
                                          </p:stCondLst>
                                        </p:cTn>
                                        <p:tgtEl>
                                          <p:spTgt spid="167"/>
                                        </p:tgtEl>
                                        <p:attrNameLst>
                                          <p:attrName>style.visibility</p:attrName>
                                        </p:attrNameLst>
                                      </p:cBhvr>
                                      <p:to>
                                        <p:strVal val="visible"/>
                                      </p:to>
                                    </p:set>
                                    <p:animEffect transition="in" filter="fade">
                                      <p:cBhvr>
                                        <p:cTn id="402" dur="1000"/>
                                        <p:tgtEl>
                                          <p:spTgt spid="167"/>
                                        </p:tgtEl>
                                      </p:cBhvr>
                                    </p:animEffect>
                                    <p:anim calcmode="lin" valueType="num">
                                      <p:cBhvr>
                                        <p:cTn id="403" dur="1000" fill="hold"/>
                                        <p:tgtEl>
                                          <p:spTgt spid="167"/>
                                        </p:tgtEl>
                                        <p:attrNameLst>
                                          <p:attrName>ppt_x</p:attrName>
                                        </p:attrNameLst>
                                      </p:cBhvr>
                                      <p:tavLst>
                                        <p:tav tm="0">
                                          <p:val>
                                            <p:strVal val="#ppt_x"/>
                                          </p:val>
                                        </p:tav>
                                        <p:tav tm="100000">
                                          <p:val>
                                            <p:strVal val="#ppt_x"/>
                                          </p:val>
                                        </p:tav>
                                      </p:tavLst>
                                    </p:anim>
                                    <p:anim calcmode="lin" valueType="num">
                                      <p:cBhvr>
                                        <p:cTn id="404"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P spid="86" grpId="0" animBg="1"/>
      <p:bldP spid="87" grpId="0" animBg="1"/>
      <p:bldP spid="88" grpId="0"/>
      <p:bldP spid="89" grpId="0"/>
      <p:bldP spid="90" grpId="0"/>
      <p:bldP spid="91" grpId="0" animBg="1"/>
      <p:bldP spid="92" grpId="0" animBg="1"/>
      <p:bldP spid="93" grpId="0" animBg="1"/>
      <p:bldP spid="94" grpId="0" animBg="1"/>
      <p:bldP spid="95" grpId="0" animBg="1"/>
      <p:bldP spid="96" grpId="0" animBg="1"/>
      <p:bldP spid="97" grpId="0" animBg="1"/>
      <p:bldP spid="98" grpId="0"/>
      <p:bldP spid="99" grpId="0"/>
      <p:bldP spid="100" grpId="0"/>
      <p:bldP spid="101" grpId="0" animBg="1"/>
      <p:bldP spid="102" grpId="0" animBg="1"/>
      <p:bldP spid="103" grpId="0" animBg="1"/>
      <p:bldP spid="104" grpId="0" animBg="1"/>
      <p:bldP spid="105" grpId="0" animBg="1"/>
      <p:bldP spid="106" grpId="0" animBg="1"/>
      <p:bldP spid="107" grpId="0" animBg="1"/>
      <p:bldP spid="108" grpId="0"/>
      <p:bldP spid="109" grpId="0"/>
      <p:bldP spid="110" grpId="0"/>
      <p:bldP spid="111" grpId="0" animBg="1"/>
      <p:bldP spid="112" grpId="0" animBg="1"/>
      <p:bldP spid="113" grpId="0" animBg="1"/>
      <p:bldP spid="114" grpId="0" animBg="1"/>
      <p:bldP spid="115" grpId="0" animBg="1"/>
      <p:bldP spid="116" grpId="0" animBg="1"/>
      <p:bldP spid="117" grpId="0" animBg="1"/>
      <p:bldP spid="118" grpId="0"/>
      <p:bldP spid="119" grpId="0"/>
      <p:bldP spid="120" grpId="0"/>
      <p:bldP spid="121" grpId="0" animBg="1"/>
      <p:bldP spid="122" grpId="0" animBg="1"/>
      <p:bldP spid="123" grpId="0" animBg="1"/>
      <p:bldP spid="124" grpId="0" animBg="1"/>
      <p:bldP spid="125" grpId="0" animBg="1"/>
      <p:bldP spid="126" grpId="0" animBg="1"/>
      <p:bldP spid="127" grpId="0" animBg="1"/>
      <p:bldP spid="128" grpId="0"/>
      <p:bldP spid="129" grpId="0"/>
      <p:bldP spid="130" grpId="0"/>
      <p:bldP spid="131" grpId="0" animBg="1"/>
      <p:bldP spid="132" grpId="0" animBg="1"/>
      <p:bldP spid="133" grpId="0" animBg="1"/>
      <p:bldP spid="134" grpId="0" animBg="1"/>
      <p:bldP spid="135" grpId="0" animBg="1"/>
      <p:bldP spid="136" grpId="0" animBg="1"/>
      <p:bldP spid="137" grpId="0" animBg="1"/>
      <p:bldP spid="138" grpId="0"/>
      <p:bldP spid="139" grpId="0"/>
      <p:bldP spid="140" grpId="0"/>
      <p:bldP spid="150" grpId="0" animBg="1"/>
      <p:bldP spid="151" grpId="0" animBg="1"/>
      <p:bldP spid="152" grpId="0" animBg="1"/>
      <p:bldP spid="153" grpId="0" animBg="1"/>
      <p:bldP spid="154" grpId="0" animBg="1"/>
      <p:bldP spid="155" grpId="0" animBg="1"/>
      <p:bldP spid="156" grpId="0" animBg="1"/>
      <p:bldP spid="157" grpId="0"/>
      <p:bldP spid="158" grpId="0"/>
      <p:bldP spid="159" grpId="0"/>
      <p:bldP spid="164" grpId="0" animBg="1"/>
      <p:bldP spid="166" grpId="0" animBg="1"/>
      <p:bldP spid="16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type="body" idx="4294967295"/>
          </p:nvPr>
        </p:nvSpPr>
        <p:spPr>
          <a:xfrm>
            <a:off x="107504" y="836712"/>
            <a:ext cx="8496944" cy="5544616"/>
          </a:xfrm>
        </p:spPr>
        <p:txBody>
          <a:bodyPr>
            <a:normAutofit lnSpcReduction="10000"/>
          </a:bodyPr>
          <a:lstStyle/>
          <a:p>
            <a:pPr>
              <a:spcAft>
                <a:spcPct val="20000"/>
              </a:spcAft>
            </a:pPr>
            <a:r>
              <a:rPr lang="zh-CN" altLang="en-US" sz="2800" b="1" dirty="0" smtClean="0">
                <a:solidFill>
                  <a:schemeClr val="tx2"/>
                </a:solidFill>
                <a:latin typeface="Times New Roman" panose="02020603050405020304" pitchFamily="18" charset="0"/>
                <a:ea typeface="幼圆" panose="02010509060101010101" pitchFamily="49" charset="-122"/>
                <a:cs typeface="Times New Roman" panose="02020603050405020304" pitchFamily="18" charset="0"/>
              </a:rPr>
              <a:t>谓词公式</a:t>
            </a:r>
            <a:endParaRPr lang="zh-CN" altLang="en-US" sz="2800" b="1" dirty="0">
              <a:solidFill>
                <a:schemeClr val="tx2"/>
              </a:solidFill>
              <a:latin typeface="Times New Roman" panose="02020603050405020304" pitchFamily="18" charset="0"/>
              <a:ea typeface="幼圆" panose="02010509060101010101" pitchFamily="49" charset="-122"/>
              <a:cs typeface="Times New Roman" panose="02020603050405020304" pitchFamily="18" charset="0"/>
            </a:endParaRPr>
          </a:p>
          <a:p>
            <a:pPr lvl="1">
              <a:spcAft>
                <a:spcPct val="20000"/>
              </a:spcAft>
              <a:buClr>
                <a:schemeClr val="hlink"/>
              </a:buClr>
              <a:buFont typeface="Wingdings" panose="05000000000000000000" pitchFamily="2" charset="2"/>
              <a:buChar char="ü"/>
            </a:pPr>
            <a:r>
              <a:rPr lang="zh-CN" altLang="en-US" sz="2400" b="1" dirty="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原子谓词公式</a:t>
            </a:r>
            <a:r>
              <a:rPr lang="zh-CN" altLang="en-US" sz="2400" b="1" dirty="0" smtClean="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用</a:t>
            </a:r>
            <a:r>
              <a:rPr lang="en-US" altLang="zh-CN" sz="2400" b="1" dirty="0" smtClean="0">
                <a:latin typeface="Times New Roman" panose="02020603050405020304" pitchFamily="18" charset="0"/>
                <a:cs typeface="Times New Roman" panose="02020603050405020304" pitchFamily="18" charset="0"/>
              </a:rPr>
              <a:t>P(</a:t>
            </a:r>
            <a:r>
              <a:rPr lang="en-US" altLang="zh-CN" sz="2400" b="1" i="1" dirty="0" smtClean="0">
                <a:latin typeface="Times New Roman" panose="02020603050405020304" pitchFamily="18" charset="0"/>
                <a:cs typeface="Times New Roman" panose="02020603050405020304" pitchFamily="18" charset="0"/>
              </a:rPr>
              <a:t>x</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,x</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表示一个</a:t>
            </a:r>
            <a:r>
              <a:rPr lang="en-US" altLang="zh-CN" sz="2400" b="1" dirty="0" smtClean="0">
                <a:latin typeface="Times New Roman" panose="02020603050405020304" pitchFamily="18" charset="0"/>
                <a:cs typeface="Times New Roman" panose="02020603050405020304" pitchFamily="18" charset="0"/>
              </a:rPr>
              <a:t>n</a:t>
            </a:r>
            <a:r>
              <a:rPr lang="zh-CN" altLang="en-US" sz="2400" b="1" dirty="0" smtClean="0">
                <a:latin typeface="Times New Roman" panose="02020603050405020304" pitchFamily="18" charset="0"/>
                <a:cs typeface="Times New Roman" panose="02020603050405020304" pitchFamily="18" charset="0"/>
              </a:rPr>
              <a:t>元谓词公式，其中</a:t>
            </a:r>
            <a:r>
              <a:rPr lang="en-US" altLang="zh-CN" sz="2400" b="1" dirty="0" smtClean="0">
                <a:latin typeface="Times New Roman" panose="02020603050405020304" pitchFamily="18" charset="0"/>
                <a:cs typeface="Times New Roman" panose="02020603050405020304" pitchFamily="18" charset="0"/>
              </a:rPr>
              <a:t>P</a:t>
            </a:r>
            <a:r>
              <a:rPr lang="zh-CN" altLang="en-US" sz="2400" b="1" dirty="0" smtClean="0">
                <a:latin typeface="Times New Roman" panose="02020603050405020304" pitchFamily="18" charset="0"/>
                <a:cs typeface="Times New Roman" panose="02020603050405020304" pitchFamily="18" charset="0"/>
              </a:rPr>
              <a:t>为</a:t>
            </a:r>
            <a:r>
              <a:rPr lang="en-US" altLang="zh-CN" sz="2400" b="1" dirty="0" smtClean="0">
                <a:latin typeface="Times New Roman" panose="02020603050405020304" pitchFamily="18" charset="0"/>
                <a:cs typeface="Times New Roman" panose="02020603050405020304" pitchFamily="18" charset="0"/>
              </a:rPr>
              <a:t>n</a:t>
            </a:r>
            <a:r>
              <a:rPr lang="zh-CN" altLang="en-US" sz="2400" b="1" dirty="0" smtClean="0">
                <a:latin typeface="Times New Roman" panose="02020603050405020304" pitchFamily="18" charset="0"/>
                <a:cs typeface="Times New Roman" panose="02020603050405020304" pitchFamily="18" charset="0"/>
              </a:rPr>
              <a:t>元谓词，</a:t>
            </a:r>
            <a:r>
              <a:rPr lang="en-US" altLang="zh-CN" sz="2400" b="1" dirty="0">
                <a:latin typeface="Times New Roman" panose="02020603050405020304" pitchFamily="18" charset="0"/>
                <a:cs typeface="Times New Roman" panose="02020603050405020304" pitchFamily="18" charset="0"/>
              </a:rPr>
              <a:t> P(</a:t>
            </a:r>
            <a:r>
              <a:rPr lang="en-US" altLang="zh-CN" sz="2400" b="1" i="1" dirty="0">
                <a:latin typeface="Times New Roman" panose="02020603050405020304" pitchFamily="18" charset="0"/>
                <a:cs typeface="Times New Roman" panose="02020603050405020304" pitchFamily="18" charset="0"/>
              </a:rPr>
              <a:t>x</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,x</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x</a:t>
            </a:r>
            <a:r>
              <a:rPr lang="en-US" altLang="zh-CN" sz="2400" b="1" i="1" baseline="-25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为客体变量或变元。通常把叫做谓词演算的原子公式，或原子谓词公式。</a:t>
            </a:r>
            <a:endParaRPr lang="zh-CN" altLang="en-US" sz="2400" b="1" dirty="0">
              <a:latin typeface="Times New Roman" panose="02020603050405020304" pitchFamily="18" charset="0"/>
              <a:ea typeface="隶书" panose="02010509060101010101" pitchFamily="49" charset="-122"/>
              <a:cs typeface="Times New Roman" panose="02020603050405020304" pitchFamily="18" charset="0"/>
            </a:endParaRPr>
          </a:p>
          <a:p>
            <a:pPr lvl="1">
              <a:spcAft>
                <a:spcPct val="20000"/>
              </a:spcAft>
              <a:buClr>
                <a:schemeClr val="hlink"/>
              </a:buClr>
              <a:buFont typeface="Wingdings" panose="05000000000000000000" pitchFamily="2" charset="2"/>
              <a:buChar char="ü"/>
            </a:pPr>
            <a:r>
              <a:rPr lang="zh-CN" altLang="en-US" sz="2400" b="1" dirty="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分子谓词公式：</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可以用</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连词</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把原子谓词公式组成复合谓词公式，并把它叫做分子谓词公式。</a:t>
            </a:r>
            <a:endParaRPr lang="zh-CN" altLang="en-US" sz="2400" b="1" dirty="0">
              <a:latin typeface="Times New Roman" panose="02020603050405020304" pitchFamily="18" charset="0"/>
              <a:ea typeface="隶书" panose="02010509060101010101" pitchFamily="49" charset="-122"/>
              <a:cs typeface="Times New Roman" panose="02020603050405020304" pitchFamily="18" charset="0"/>
            </a:endParaRPr>
          </a:p>
          <a:p>
            <a:pPr lvl="1">
              <a:spcAft>
                <a:spcPct val="20000"/>
              </a:spcAft>
              <a:buClr>
                <a:schemeClr val="hlink"/>
              </a:buClr>
              <a:buFont typeface="Wingdings" panose="05000000000000000000" pitchFamily="2" charset="2"/>
              <a:buChar char="ü"/>
            </a:pPr>
            <a:r>
              <a:rPr lang="zh-CN" altLang="en-US" sz="2400" b="1" dirty="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合式公式（</a:t>
            </a:r>
            <a:r>
              <a:rPr lang="en-US" altLang="zh-CN" sz="2400" b="1" dirty="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WFF</a:t>
            </a:r>
            <a:r>
              <a:rPr lang="zh-CN" altLang="en-US" sz="2400" b="1" dirty="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a:t>
            </a:r>
            <a:r>
              <a:rPr lang="en-US" altLang="zh-CN" sz="2400" b="1" dirty="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Well-formed Formulas</a:t>
            </a:r>
            <a:r>
              <a:rPr lang="zh-CN" altLang="en-US" sz="2400" b="1" dirty="0">
                <a:solidFill>
                  <a:srgbClr val="009900"/>
                </a:solidFill>
                <a:latin typeface="Times New Roman" panose="02020603050405020304" pitchFamily="18" charset="0"/>
                <a:ea typeface="隶书" panose="02010509060101010101" pitchFamily="49"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通常把</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合式公式</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叫做</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谓词公式</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，递归定义如下：</a:t>
            </a:r>
          </a:p>
          <a:p>
            <a:pPr marL="686074" lvl="2" indent="0">
              <a:spcBef>
                <a:spcPct val="10000"/>
              </a:spcBef>
              <a:spcAft>
                <a:spcPct val="10000"/>
              </a:spcAft>
              <a:buClr>
                <a:srgbClr val="5B2ABC"/>
              </a:buClr>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原子谓词公式是合式公式</a:t>
            </a:r>
          </a:p>
          <a:p>
            <a:pPr marL="686074" lvl="2" indent="0">
              <a:spcBef>
                <a:spcPct val="10000"/>
              </a:spcBef>
              <a:spcAft>
                <a:spcPct val="10000"/>
              </a:spcAft>
              <a:buClr>
                <a:srgbClr val="5B2ABC"/>
              </a:buClr>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为合式公式，</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则</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也是一个合式公式</a:t>
            </a:r>
          </a:p>
          <a:p>
            <a:pPr marL="686074" lvl="2" indent="0">
              <a:spcBef>
                <a:spcPct val="10000"/>
              </a:spcBef>
              <a:spcAft>
                <a:spcPct val="10000"/>
              </a:spcAft>
              <a:buClr>
                <a:srgbClr val="5B2ABC"/>
              </a:buClr>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是合式公式，则</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el-GR"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也都是合式公式</a:t>
            </a:r>
          </a:p>
          <a:p>
            <a:pPr marL="686074" lvl="2" indent="0">
              <a:spcBef>
                <a:spcPct val="10000"/>
              </a:spcBef>
              <a:spcAft>
                <a:spcPct val="10000"/>
              </a:spcAft>
              <a:buClr>
                <a:srgbClr val="5B2ABC"/>
              </a:buClr>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是合式公式，</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中的自由变量，</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则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都是合式公式</a:t>
            </a:r>
          </a:p>
          <a:p>
            <a:pPr marL="686074" lvl="2" indent="0">
              <a:spcBef>
                <a:spcPct val="10000"/>
              </a:spcBef>
              <a:spcAft>
                <a:spcPct val="10000"/>
              </a:spcAft>
              <a:buClr>
                <a:srgbClr val="5B2ABC"/>
              </a:buClr>
              <a:buNone/>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(5) </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运用有限步上述规则</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至</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求得的那些</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公式</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合式公式。</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013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23">
                                            <p:txEl>
                                              <p:pRg st="1" end="1"/>
                                            </p:txEl>
                                          </p:spTgt>
                                        </p:tgtEl>
                                        <p:attrNameLst>
                                          <p:attrName>style.visibility</p:attrName>
                                        </p:attrNameLst>
                                      </p:cBhvr>
                                      <p:to>
                                        <p:strVal val="visible"/>
                                      </p:to>
                                    </p:set>
                                    <p:animEffect transition="in" filter="fade">
                                      <p:cBhvr>
                                        <p:cTn id="7" dur="1000"/>
                                        <p:tgtEl>
                                          <p:spTgt spid="440323">
                                            <p:txEl>
                                              <p:pRg st="1" end="1"/>
                                            </p:txEl>
                                          </p:spTgt>
                                        </p:tgtEl>
                                      </p:cBhvr>
                                    </p:animEffect>
                                    <p:anim calcmode="lin" valueType="num">
                                      <p:cBhvr>
                                        <p:cTn id="8" dur="1000" fill="hold"/>
                                        <p:tgtEl>
                                          <p:spTgt spid="4403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403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0323">
                                            <p:txEl>
                                              <p:pRg st="2" end="2"/>
                                            </p:txEl>
                                          </p:spTgt>
                                        </p:tgtEl>
                                        <p:attrNameLst>
                                          <p:attrName>style.visibility</p:attrName>
                                        </p:attrNameLst>
                                      </p:cBhvr>
                                      <p:to>
                                        <p:strVal val="visible"/>
                                      </p:to>
                                    </p:set>
                                    <p:animEffect transition="in" filter="fade">
                                      <p:cBhvr>
                                        <p:cTn id="14" dur="1000"/>
                                        <p:tgtEl>
                                          <p:spTgt spid="440323">
                                            <p:txEl>
                                              <p:pRg st="2" end="2"/>
                                            </p:txEl>
                                          </p:spTgt>
                                        </p:tgtEl>
                                      </p:cBhvr>
                                    </p:animEffect>
                                    <p:anim calcmode="lin" valueType="num">
                                      <p:cBhvr>
                                        <p:cTn id="15" dur="1000" fill="hold"/>
                                        <p:tgtEl>
                                          <p:spTgt spid="44032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403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40323">
                                            <p:txEl>
                                              <p:pRg st="3" end="3"/>
                                            </p:txEl>
                                          </p:spTgt>
                                        </p:tgtEl>
                                        <p:attrNameLst>
                                          <p:attrName>style.visibility</p:attrName>
                                        </p:attrNameLst>
                                      </p:cBhvr>
                                      <p:to>
                                        <p:strVal val="visible"/>
                                      </p:to>
                                    </p:set>
                                    <p:animEffect transition="in" filter="fade">
                                      <p:cBhvr>
                                        <p:cTn id="21" dur="1000"/>
                                        <p:tgtEl>
                                          <p:spTgt spid="440323">
                                            <p:txEl>
                                              <p:pRg st="3" end="3"/>
                                            </p:txEl>
                                          </p:spTgt>
                                        </p:tgtEl>
                                      </p:cBhvr>
                                    </p:animEffect>
                                    <p:anim calcmode="lin" valueType="num">
                                      <p:cBhvr>
                                        <p:cTn id="22" dur="1000" fill="hold"/>
                                        <p:tgtEl>
                                          <p:spTgt spid="44032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403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40323">
                                            <p:txEl>
                                              <p:pRg st="4" end="4"/>
                                            </p:txEl>
                                          </p:spTgt>
                                        </p:tgtEl>
                                        <p:attrNameLst>
                                          <p:attrName>style.visibility</p:attrName>
                                        </p:attrNameLst>
                                      </p:cBhvr>
                                      <p:to>
                                        <p:strVal val="visible"/>
                                      </p:to>
                                    </p:set>
                                    <p:animEffect transition="in" filter="fade">
                                      <p:cBhvr>
                                        <p:cTn id="28" dur="1000"/>
                                        <p:tgtEl>
                                          <p:spTgt spid="440323">
                                            <p:txEl>
                                              <p:pRg st="4" end="4"/>
                                            </p:txEl>
                                          </p:spTgt>
                                        </p:tgtEl>
                                      </p:cBhvr>
                                    </p:animEffect>
                                    <p:anim calcmode="lin" valueType="num">
                                      <p:cBhvr>
                                        <p:cTn id="29" dur="1000" fill="hold"/>
                                        <p:tgtEl>
                                          <p:spTgt spid="44032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403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0323">
                                            <p:txEl>
                                              <p:pRg st="5" end="5"/>
                                            </p:txEl>
                                          </p:spTgt>
                                        </p:tgtEl>
                                        <p:attrNameLst>
                                          <p:attrName>style.visibility</p:attrName>
                                        </p:attrNameLst>
                                      </p:cBhvr>
                                      <p:to>
                                        <p:strVal val="visible"/>
                                      </p:to>
                                    </p:set>
                                    <p:animEffect transition="in" filter="fade">
                                      <p:cBhvr>
                                        <p:cTn id="35" dur="1000"/>
                                        <p:tgtEl>
                                          <p:spTgt spid="440323">
                                            <p:txEl>
                                              <p:pRg st="5" end="5"/>
                                            </p:txEl>
                                          </p:spTgt>
                                        </p:tgtEl>
                                      </p:cBhvr>
                                    </p:animEffect>
                                    <p:anim calcmode="lin" valueType="num">
                                      <p:cBhvr>
                                        <p:cTn id="36" dur="1000" fill="hold"/>
                                        <p:tgtEl>
                                          <p:spTgt spid="44032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403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40323">
                                            <p:txEl>
                                              <p:pRg st="6" end="6"/>
                                            </p:txEl>
                                          </p:spTgt>
                                        </p:tgtEl>
                                        <p:attrNameLst>
                                          <p:attrName>style.visibility</p:attrName>
                                        </p:attrNameLst>
                                      </p:cBhvr>
                                      <p:to>
                                        <p:strVal val="visible"/>
                                      </p:to>
                                    </p:set>
                                    <p:animEffect transition="in" filter="fade">
                                      <p:cBhvr>
                                        <p:cTn id="42" dur="1000"/>
                                        <p:tgtEl>
                                          <p:spTgt spid="440323">
                                            <p:txEl>
                                              <p:pRg st="6" end="6"/>
                                            </p:txEl>
                                          </p:spTgt>
                                        </p:tgtEl>
                                      </p:cBhvr>
                                    </p:animEffect>
                                    <p:anim calcmode="lin" valueType="num">
                                      <p:cBhvr>
                                        <p:cTn id="43" dur="1000" fill="hold"/>
                                        <p:tgtEl>
                                          <p:spTgt spid="44032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403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40323">
                                            <p:txEl>
                                              <p:pRg st="7" end="7"/>
                                            </p:txEl>
                                          </p:spTgt>
                                        </p:tgtEl>
                                        <p:attrNameLst>
                                          <p:attrName>style.visibility</p:attrName>
                                        </p:attrNameLst>
                                      </p:cBhvr>
                                      <p:to>
                                        <p:strVal val="visible"/>
                                      </p:to>
                                    </p:set>
                                    <p:animEffect transition="in" filter="fade">
                                      <p:cBhvr>
                                        <p:cTn id="49" dur="1000"/>
                                        <p:tgtEl>
                                          <p:spTgt spid="440323">
                                            <p:txEl>
                                              <p:pRg st="7" end="7"/>
                                            </p:txEl>
                                          </p:spTgt>
                                        </p:tgtEl>
                                      </p:cBhvr>
                                    </p:animEffect>
                                    <p:anim calcmode="lin" valueType="num">
                                      <p:cBhvr>
                                        <p:cTn id="50" dur="1000" fill="hold"/>
                                        <p:tgtEl>
                                          <p:spTgt spid="44032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403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40323">
                                            <p:txEl>
                                              <p:pRg st="8" end="8"/>
                                            </p:txEl>
                                          </p:spTgt>
                                        </p:tgtEl>
                                        <p:attrNameLst>
                                          <p:attrName>style.visibility</p:attrName>
                                        </p:attrNameLst>
                                      </p:cBhvr>
                                      <p:to>
                                        <p:strVal val="visible"/>
                                      </p:to>
                                    </p:set>
                                    <p:animEffect transition="in" filter="fade">
                                      <p:cBhvr>
                                        <p:cTn id="56" dur="1000"/>
                                        <p:tgtEl>
                                          <p:spTgt spid="440323">
                                            <p:txEl>
                                              <p:pRg st="8" end="8"/>
                                            </p:txEl>
                                          </p:spTgt>
                                        </p:tgtEl>
                                      </p:cBhvr>
                                    </p:animEffect>
                                    <p:anim calcmode="lin" valueType="num">
                                      <p:cBhvr>
                                        <p:cTn id="57" dur="1000" fill="hold"/>
                                        <p:tgtEl>
                                          <p:spTgt spid="44032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403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idx="4294967295"/>
          </p:nvPr>
        </p:nvSpPr>
        <p:spPr>
          <a:xfrm>
            <a:off x="179512" y="1052736"/>
            <a:ext cx="8229600" cy="4525963"/>
          </a:xfrm>
        </p:spPr>
        <p:txBody>
          <a:bodyPr/>
          <a:lstStyle/>
          <a:p>
            <a:r>
              <a:rPr lang="zh-CN" altLang="en-US" sz="2800" b="1" dirty="0">
                <a:solidFill>
                  <a:schemeClr val="tx2"/>
                </a:solidFill>
                <a:latin typeface="幼圆" panose="02010509060101010101" pitchFamily="49" charset="-122"/>
                <a:ea typeface="幼圆" panose="02010509060101010101" pitchFamily="49" charset="-122"/>
              </a:rPr>
              <a:t>合式公式的性质</a:t>
            </a:r>
          </a:p>
          <a:p>
            <a:pPr lvl="1">
              <a:buClr>
                <a:schemeClr val="hlink"/>
              </a:buClr>
              <a:buFont typeface="Wingdings" panose="05000000000000000000" pitchFamily="2" charset="2"/>
              <a:buChar char="ü"/>
            </a:pPr>
            <a:r>
              <a:rPr lang="zh-CN" altLang="en-US" sz="2400" b="1" dirty="0">
                <a:ea typeface="宋体" panose="02010600030101010101" pitchFamily="2" charset="-122"/>
              </a:rPr>
              <a:t>若</a:t>
            </a:r>
            <a:r>
              <a:rPr lang="en-US" altLang="zh-CN" sz="2400" b="1" dirty="0">
                <a:ea typeface="宋体" panose="02010600030101010101" pitchFamily="2" charset="-122"/>
              </a:rPr>
              <a:t>P</a:t>
            </a:r>
            <a:r>
              <a:rPr lang="zh-CN" altLang="en-US" sz="2400" b="1" dirty="0">
                <a:ea typeface="宋体" panose="02010600030101010101" pitchFamily="2" charset="-122"/>
              </a:rPr>
              <a:t>、</a:t>
            </a:r>
            <a:r>
              <a:rPr lang="en-US" altLang="zh-CN" sz="2400" b="1" dirty="0">
                <a:ea typeface="宋体" panose="02010600030101010101" pitchFamily="2" charset="-122"/>
              </a:rPr>
              <a:t>Q</a:t>
            </a:r>
            <a:r>
              <a:rPr lang="zh-CN" altLang="en-US" sz="2400" b="1" dirty="0">
                <a:ea typeface="宋体" panose="02010600030101010101" pitchFamily="2" charset="-122"/>
              </a:rPr>
              <a:t>是两个合式公式，则由这两个合式公式所组成的复合表达式可由下列真值表给出。</a:t>
            </a:r>
          </a:p>
          <a:p>
            <a:endParaRPr lang="zh-CN" altLang="en-US" b="1" dirty="0">
              <a:ea typeface="宋体" panose="02010600030101010101" pitchFamily="2" charset="-122"/>
            </a:endParaRPr>
          </a:p>
        </p:txBody>
      </p:sp>
      <p:graphicFrame>
        <p:nvGraphicFramePr>
          <p:cNvPr id="444420" name="Group 4"/>
          <p:cNvGraphicFramePr>
            <a:graphicFrameLocks noGrp="1"/>
          </p:cNvGraphicFramePr>
          <p:nvPr>
            <p:extLst/>
          </p:nvPr>
        </p:nvGraphicFramePr>
        <p:xfrm>
          <a:off x="971600" y="2708920"/>
          <a:ext cx="6577014" cy="2286000"/>
        </p:xfrm>
        <a:graphic>
          <a:graphicData uri="http://schemas.openxmlformats.org/drawingml/2006/table">
            <a:tbl>
              <a:tblPr/>
              <a:tblGrid>
                <a:gridCol w="940157"/>
                <a:gridCol w="938796"/>
                <a:gridCol w="938796"/>
                <a:gridCol w="940157"/>
                <a:gridCol w="938796"/>
                <a:gridCol w="940156"/>
                <a:gridCol w="940156"/>
              </a:tblGrid>
              <a:tr h="434975">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P</a:t>
                      </a:r>
                      <a:r>
                        <a:rPr kumimoji="0" lang="en-US" altLang="zh-CN" sz="24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P</a:t>
                      </a:r>
                      <a:r>
                        <a:rPr kumimoji="0" lang="el-GR" altLang="zh-CN" sz="2400" b="1" i="0" u="none" strike="noStrike" cap="none" normalizeH="0" baseline="0" smtClean="0">
                          <a:ln>
                            <a:noFill/>
                          </a:ln>
                          <a:solidFill>
                            <a:schemeClr val="tx2"/>
                          </a:solidFill>
                          <a:effectLst/>
                          <a:latin typeface="宋体" panose="02010600030101010101" pitchFamily="2" charset="-122"/>
                          <a:cs typeface="Arial" panose="020B0604020202020204" pitchFamily="34" charset="0"/>
                        </a:rPr>
                        <a:t>∧</a:t>
                      </a:r>
                      <a:r>
                        <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P</a:t>
                      </a:r>
                      <a:r>
                        <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cs typeface="Arial" panose="020B0604020202020204"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P</a:t>
                      </a:r>
                      <a:r>
                        <a:rPr kumimoji="0" lang="en-US" altLang="zh-CN"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029809"/>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029809"/>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029809"/>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029809"/>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smtClean="0">
                          <a:ln>
                            <a:noFill/>
                          </a:ln>
                          <a:solidFill>
                            <a:srgbClr val="029809"/>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029809"/>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accent2"/>
                        </a:buClr>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dirty="0" smtClean="0">
                          <a:ln>
                            <a:noFill/>
                          </a:ln>
                          <a:solidFill>
                            <a:srgbClr val="029809"/>
                          </a:solidFill>
                          <a:effectLst/>
                          <a:latin typeface="Arial" panose="020B060402020202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8758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fade">
                                      <p:cBhvr>
                                        <p:cTn id="7" dur="1000"/>
                                        <p:tgtEl>
                                          <p:spTgt spid="444420"/>
                                        </p:tgtEl>
                                      </p:cBhvr>
                                    </p:animEffect>
                                    <p:anim calcmode="lin" valueType="num">
                                      <p:cBhvr>
                                        <p:cTn id="8" dur="1000" fill="hold"/>
                                        <p:tgtEl>
                                          <p:spTgt spid="444420"/>
                                        </p:tgtEl>
                                        <p:attrNameLst>
                                          <p:attrName>ppt_x</p:attrName>
                                        </p:attrNameLst>
                                      </p:cBhvr>
                                      <p:tavLst>
                                        <p:tav tm="0">
                                          <p:val>
                                            <p:strVal val="#ppt_x"/>
                                          </p:val>
                                        </p:tav>
                                        <p:tav tm="100000">
                                          <p:val>
                                            <p:strVal val="#ppt_x"/>
                                          </p:val>
                                        </p:tav>
                                      </p:tavLst>
                                    </p:anim>
                                    <p:anim calcmode="lin" valueType="num">
                                      <p:cBhvr>
                                        <p:cTn id="9" dur="1000" fill="hold"/>
                                        <p:tgtEl>
                                          <p:spTgt spid="4444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type="body" idx="4294967295"/>
          </p:nvPr>
        </p:nvSpPr>
        <p:spPr>
          <a:xfrm>
            <a:off x="0" y="908720"/>
            <a:ext cx="8892480" cy="4525963"/>
          </a:xfrm>
        </p:spPr>
        <p:txBody>
          <a:bodyPr>
            <a:noAutofit/>
          </a:bodyPr>
          <a:lstStyle/>
          <a:p>
            <a:pPr lvl="1">
              <a:spcAft>
                <a:spcPct val="20000"/>
              </a:spcAft>
              <a:buClr>
                <a:schemeClr val="hlink"/>
              </a:buClr>
              <a:buFont typeface="Wingdings" panose="05000000000000000000" pitchFamily="2" charset="2"/>
              <a:buChar char="ü"/>
            </a:pPr>
            <a:r>
              <a:rPr lang="zh-CN" altLang="en-US" sz="2400" b="1" dirty="0" smtClean="0">
                <a:ea typeface="宋体" panose="02010600030101010101" pitchFamily="2" charset="-122"/>
              </a:rPr>
              <a:t>如果</a:t>
            </a:r>
            <a:r>
              <a:rPr lang="zh-CN" altLang="en-US" sz="2400" b="1" dirty="0">
                <a:ea typeface="宋体" panose="02010600030101010101" pitchFamily="2" charset="-122"/>
              </a:rPr>
              <a:t>两个合式公式，无论如何解释，其真值表都是相同的，那么我们就称此两合式公式是</a:t>
            </a:r>
            <a:r>
              <a:rPr lang="zh-CN" altLang="en-US" sz="2400" b="1" dirty="0">
                <a:solidFill>
                  <a:srgbClr val="FF0000"/>
                </a:solidFill>
                <a:ea typeface="宋体" panose="02010600030101010101" pitchFamily="2" charset="-122"/>
              </a:rPr>
              <a:t>等价的</a:t>
            </a:r>
            <a:r>
              <a:rPr lang="zh-CN" altLang="en-US" sz="2400" b="1" dirty="0">
                <a:ea typeface="宋体" panose="02010600030101010101" pitchFamily="2" charset="-122"/>
              </a:rPr>
              <a:t>。</a:t>
            </a:r>
          </a:p>
          <a:p>
            <a:pPr lvl="1">
              <a:spcAft>
                <a:spcPct val="20000"/>
              </a:spcAft>
              <a:buClr>
                <a:schemeClr val="hlink"/>
              </a:buClr>
              <a:buFont typeface="Wingdings" panose="05000000000000000000" pitchFamily="2" charset="2"/>
              <a:buChar char="ü"/>
            </a:pPr>
            <a:r>
              <a:rPr lang="zh-CN" altLang="en-US" sz="2400" b="1" dirty="0">
                <a:ea typeface="宋体" panose="02010600030101010101" pitchFamily="2" charset="-122"/>
              </a:rPr>
              <a:t>应用上述真值表可以确立下列等价关系：</a:t>
            </a:r>
          </a:p>
          <a:p>
            <a:pPr marL="686074" lvl="2" indent="0">
              <a:buClr>
                <a:srgbClr val="5B2ABC"/>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）否定之否定：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 ) =  P</a:t>
            </a:r>
          </a:p>
          <a:p>
            <a:pPr marL="686074" lvl="2" indent="0">
              <a:buClr>
                <a:srgbClr val="5B2ABC"/>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smtClean="0">
                <a:latin typeface="Times New Roman" panose="02020603050405020304" pitchFamily="18" charset="0"/>
                <a:ea typeface="宋体" panose="02010600030101010101" pitchFamily="2" charset="-122"/>
              </a:rPr>
              <a:t>）</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smtClean="0">
                <a:latin typeface="Times New Roman" panose="02020603050405020304" pitchFamily="18" charset="0"/>
                <a:ea typeface="宋体" panose="02010600030101010101" pitchFamily="2" charset="-122"/>
              </a:rPr>
              <a:t>Q =  ~ </a:t>
            </a: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a:t>
            </a:r>
            <a:r>
              <a:rPr lang="zh-CN" altLang="en-US" sz="2400" b="1" dirty="0" smtClean="0">
                <a:latin typeface="Times New Roman" panose="02020603050405020304" pitchFamily="18" charset="0"/>
                <a:ea typeface="宋体" panose="02010600030101010101" pitchFamily="2" charset="-122"/>
              </a:rPr>
              <a:t>，或者</a:t>
            </a:r>
            <a:r>
              <a:rPr lang="en-US" altLang="zh-CN" sz="2400" b="1" dirty="0" smtClean="0">
                <a:latin typeface="Times New Roman" panose="02020603050405020304" pitchFamily="18" charset="0"/>
                <a:ea typeface="宋体" panose="02010600030101010101" pitchFamily="2" charset="-122"/>
              </a:rPr>
              <a:t> ~ </a:t>
            </a:r>
            <a:r>
              <a:rPr lang="en-US" altLang="zh-CN" sz="2400" b="1"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smtClean="0">
                <a:latin typeface="Times New Roman" panose="02020603050405020304" pitchFamily="18" charset="0"/>
                <a:ea typeface="宋体" panose="02010600030101010101" pitchFamily="2" charset="-122"/>
              </a:rPr>
              <a:t>Q =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Q</a:t>
            </a:r>
            <a:endParaRPr lang="zh-CN" altLang="en-US" sz="2400" b="1" dirty="0">
              <a:latin typeface="Times New Roman" panose="02020603050405020304" pitchFamily="18" charset="0"/>
              <a:ea typeface="宋体" panose="02010600030101010101" pitchFamily="2" charset="-122"/>
            </a:endParaRPr>
          </a:p>
          <a:p>
            <a:pPr marL="686074" lvl="2" indent="0">
              <a:buClr>
                <a:srgbClr val="5B2ABC"/>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）狄 </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摩根定律： </a:t>
            </a:r>
          </a:p>
          <a:p>
            <a:pPr lvl="3">
              <a:buClr>
                <a:srgbClr val="FF0000"/>
              </a:buClr>
              <a:buFontTx/>
              <a:buChar char="•"/>
            </a:pP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 =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Q</a:t>
            </a:r>
            <a:endParaRPr lang="zh-CN" altLang="en-US" sz="2400" b="1" dirty="0">
              <a:latin typeface="Times New Roman" panose="02020603050405020304" pitchFamily="18" charset="0"/>
              <a:ea typeface="宋体" panose="02010600030101010101" pitchFamily="2" charset="-122"/>
            </a:endParaRPr>
          </a:p>
          <a:p>
            <a:pPr lvl="3">
              <a:buClr>
                <a:srgbClr val="FF0000"/>
              </a:buClr>
              <a:buFontTx/>
              <a:buChar char="•"/>
            </a:pP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 =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Q</a:t>
            </a:r>
          </a:p>
          <a:p>
            <a:pPr marL="686074" lvl="2" indent="0">
              <a:buClr>
                <a:srgbClr val="5B2ABC"/>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）分配律：</a:t>
            </a:r>
          </a:p>
          <a:p>
            <a:pPr lvl="3">
              <a:buClr>
                <a:srgbClr val="FF0000"/>
              </a:buClr>
              <a:buFontTx/>
              <a:buChar char="•"/>
            </a:pP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 Q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R ) = (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 R )</a:t>
            </a:r>
            <a:endParaRPr lang="zh-CN" altLang="en-US" sz="2400" b="1" dirty="0">
              <a:latin typeface="Times New Roman" panose="02020603050405020304" pitchFamily="18" charset="0"/>
              <a:ea typeface="宋体" panose="02010600030101010101" pitchFamily="2" charset="-122"/>
            </a:endParaRPr>
          </a:p>
          <a:p>
            <a:pPr lvl="3">
              <a:buClr>
                <a:srgbClr val="FF0000"/>
              </a:buClr>
              <a:buFontTx/>
              <a:buChar char="•"/>
            </a:pP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 ( Q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R ) = (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Q )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R )</a:t>
            </a:r>
            <a:endParaRPr lang="zh-CN" altLang="en-US" sz="24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2490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Effect transition="in" filter="fade">
                                      <p:cBhvr>
                                        <p:cTn id="7" dur="1000"/>
                                        <p:tgtEl>
                                          <p:spTgt spid="445443">
                                            <p:txEl>
                                              <p:pRg st="0" end="0"/>
                                            </p:txEl>
                                          </p:spTgt>
                                        </p:tgtEl>
                                      </p:cBhvr>
                                    </p:animEffect>
                                    <p:anim calcmode="lin" valueType="num">
                                      <p:cBhvr>
                                        <p:cTn id="8" dur="1000" fill="hold"/>
                                        <p:tgtEl>
                                          <p:spTgt spid="4454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54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5443">
                                            <p:txEl>
                                              <p:pRg st="1" end="1"/>
                                            </p:txEl>
                                          </p:spTgt>
                                        </p:tgtEl>
                                        <p:attrNameLst>
                                          <p:attrName>style.visibility</p:attrName>
                                        </p:attrNameLst>
                                      </p:cBhvr>
                                      <p:to>
                                        <p:strVal val="visible"/>
                                      </p:to>
                                    </p:set>
                                    <p:animEffect transition="in" filter="fade">
                                      <p:cBhvr>
                                        <p:cTn id="14" dur="1000"/>
                                        <p:tgtEl>
                                          <p:spTgt spid="445443">
                                            <p:txEl>
                                              <p:pRg st="1" end="1"/>
                                            </p:txEl>
                                          </p:spTgt>
                                        </p:tgtEl>
                                      </p:cBhvr>
                                    </p:animEffect>
                                    <p:anim calcmode="lin" valueType="num">
                                      <p:cBhvr>
                                        <p:cTn id="15" dur="1000" fill="hold"/>
                                        <p:tgtEl>
                                          <p:spTgt spid="4454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54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45443">
                                            <p:txEl>
                                              <p:pRg st="2" end="2"/>
                                            </p:txEl>
                                          </p:spTgt>
                                        </p:tgtEl>
                                        <p:attrNameLst>
                                          <p:attrName>style.visibility</p:attrName>
                                        </p:attrNameLst>
                                      </p:cBhvr>
                                      <p:to>
                                        <p:strVal val="visible"/>
                                      </p:to>
                                    </p:set>
                                    <p:animEffect transition="in" filter="fade">
                                      <p:cBhvr>
                                        <p:cTn id="21" dur="1000"/>
                                        <p:tgtEl>
                                          <p:spTgt spid="445443">
                                            <p:txEl>
                                              <p:pRg st="2" end="2"/>
                                            </p:txEl>
                                          </p:spTgt>
                                        </p:tgtEl>
                                      </p:cBhvr>
                                    </p:animEffect>
                                    <p:anim calcmode="lin" valueType="num">
                                      <p:cBhvr>
                                        <p:cTn id="22" dur="1000" fill="hold"/>
                                        <p:tgtEl>
                                          <p:spTgt spid="4454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454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45443">
                                            <p:txEl>
                                              <p:pRg st="3" end="3"/>
                                            </p:txEl>
                                          </p:spTgt>
                                        </p:tgtEl>
                                        <p:attrNameLst>
                                          <p:attrName>style.visibility</p:attrName>
                                        </p:attrNameLst>
                                      </p:cBhvr>
                                      <p:to>
                                        <p:strVal val="visible"/>
                                      </p:to>
                                    </p:set>
                                    <p:animEffect transition="in" filter="fade">
                                      <p:cBhvr>
                                        <p:cTn id="28" dur="1000"/>
                                        <p:tgtEl>
                                          <p:spTgt spid="445443">
                                            <p:txEl>
                                              <p:pRg st="3" end="3"/>
                                            </p:txEl>
                                          </p:spTgt>
                                        </p:tgtEl>
                                      </p:cBhvr>
                                    </p:animEffect>
                                    <p:anim calcmode="lin" valueType="num">
                                      <p:cBhvr>
                                        <p:cTn id="29" dur="1000" fill="hold"/>
                                        <p:tgtEl>
                                          <p:spTgt spid="4454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454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45443">
                                            <p:txEl>
                                              <p:pRg st="4" end="4"/>
                                            </p:txEl>
                                          </p:spTgt>
                                        </p:tgtEl>
                                        <p:attrNameLst>
                                          <p:attrName>style.visibility</p:attrName>
                                        </p:attrNameLst>
                                      </p:cBhvr>
                                      <p:to>
                                        <p:strVal val="visible"/>
                                      </p:to>
                                    </p:set>
                                    <p:animEffect transition="in" filter="fade">
                                      <p:cBhvr>
                                        <p:cTn id="35" dur="1000"/>
                                        <p:tgtEl>
                                          <p:spTgt spid="445443">
                                            <p:txEl>
                                              <p:pRg st="4" end="4"/>
                                            </p:txEl>
                                          </p:spTgt>
                                        </p:tgtEl>
                                      </p:cBhvr>
                                    </p:animEffect>
                                    <p:anim calcmode="lin" valueType="num">
                                      <p:cBhvr>
                                        <p:cTn id="36" dur="1000" fill="hold"/>
                                        <p:tgtEl>
                                          <p:spTgt spid="4454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454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45443">
                                            <p:txEl>
                                              <p:pRg st="5" end="5"/>
                                            </p:txEl>
                                          </p:spTgt>
                                        </p:tgtEl>
                                        <p:attrNameLst>
                                          <p:attrName>style.visibility</p:attrName>
                                        </p:attrNameLst>
                                      </p:cBhvr>
                                      <p:to>
                                        <p:strVal val="visible"/>
                                      </p:to>
                                    </p:set>
                                    <p:animEffect transition="in" filter="fade">
                                      <p:cBhvr>
                                        <p:cTn id="42" dur="1000"/>
                                        <p:tgtEl>
                                          <p:spTgt spid="445443">
                                            <p:txEl>
                                              <p:pRg st="5" end="5"/>
                                            </p:txEl>
                                          </p:spTgt>
                                        </p:tgtEl>
                                      </p:cBhvr>
                                    </p:animEffect>
                                    <p:anim calcmode="lin" valueType="num">
                                      <p:cBhvr>
                                        <p:cTn id="43" dur="1000" fill="hold"/>
                                        <p:tgtEl>
                                          <p:spTgt spid="4454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454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45443">
                                            <p:txEl>
                                              <p:pRg st="6" end="6"/>
                                            </p:txEl>
                                          </p:spTgt>
                                        </p:tgtEl>
                                        <p:attrNameLst>
                                          <p:attrName>style.visibility</p:attrName>
                                        </p:attrNameLst>
                                      </p:cBhvr>
                                      <p:to>
                                        <p:strVal val="visible"/>
                                      </p:to>
                                    </p:set>
                                    <p:animEffect transition="in" filter="fade">
                                      <p:cBhvr>
                                        <p:cTn id="49" dur="1000"/>
                                        <p:tgtEl>
                                          <p:spTgt spid="445443">
                                            <p:txEl>
                                              <p:pRg st="6" end="6"/>
                                            </p:txEl>
                                          </p:spTgt>
                                        </p:tgtEl>
                                      </p:cBhvr>
                                    </p:animEffect>
                                    <p:anim calcmode="lin" valueType="num">
                                      <p:cBhvr>
                                        <p:cTn id="50" dur="1000" fill="hold"/>
                                        <p:tgtEl>
                                          <p:spTgt spid="4454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454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45443">
                                            <p:txEl>
                                              <p:pRg st="7" end="7"/>
                                            </p:txEl>
                                          </p:spTgt>
                                        </p:tgtEl>
                                        <p:attrNameLst>
                                          <p:attrName>style.visibility</p:attrName>
                                        </p:attrNameLst>
                                      </p:cBhvr>
                                      <p:to>
                                        <p:strVal val="visible"/>
                                      </p:to>
                                    </p:set>
                                    <p:animEffect transition="in" filter="fade">
                                      <p:cBhvr>
                                        <p:cTn id="56" dur="1000"/>
                                        <p:tgtEl>
                                          <p:spTgt spid="445443">
                                            <p:txEl>
                                              <p:pRg st="7" end="7"/>
                                            </p:txEl>
                                          </p:spTgt>
                                        </p:tgtEl>
                                      </p:cBhvr>
                                    </p:animEffect>
                                    <p:anim calcmode="lin" valueType="num">
                                      <p:cBhvr>
                                        <p:cTn id="57" dur="1000" fill="hold"/>
                                        <p:tgtEl>
                                          <p:spTgt spid="44544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454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45443">
                                            <p:txEl>
                                              <p:pRg st="8" end="8"/>
                                            </p:txEl>
                                          </p:spTgt>
                                        </p:tgtEl>
                                        <p:attrNameLst>
                                          <p:attrName>style.visibility</p:attrName>
                                        </p:attrNameLst>
                                      </p:cBhvr>
                                      <p:to>
                                        <p:strVal val="visible"/>
                                      </p:to>
                                    </p:set>
                                    <p:animEffect transition="in" filter="fade">
                                      <p:cBhvr>
                                        <p:cTn id="63" dur="1000"/>
                                        <p:tgtEl>
                                          <p:spTgt spid="445443">
                                            <p:txEl>
                                              <p:pRg st="8" end="8"/>
                                            </p:txEl>
                                          </p:spTgt>
                                        </p:tgtEl>
                                      </p:cBhvr>
                                    </p:animEffect>
                                    <p:anim calcmode="lin" valueType="num">
                                      <p:cBhvr>
                                        <p:cTn id="64" dur="1000" fill="hold"/>
                                        <p:tgtEl>
                                          <p:spTgt spid="44544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454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45443">
                                            <p:txEl>
                                              <p:pRg st="9" end="9"/>
                                            </p:txEl>
                                          </p:spTgt>
                                        </p:tgtEl>
                                        <p:attrNameLst>
                                          <p:attrName>style.visibility</p:attrName>
                                        </p:attrNameLst>
                                      </p:cBhvr>
                                      <p:to>
                                        <p:strVal val="visible"/>
                                      </p:to>
                                    </p:set>
                                    <p:animEffect transition="in" filter="fade">
                                      <p:cBhvr>
                                        <p:cTn id="70" dur="1000"/>
                                        <p:tgtEl>
                                          <p:spTgt spid="445443">
                                            <p:txEl>
                                              <p:pRg st="9" end="9"/>
                                            </p:txEl>
                                          </p:spTgt>
                                        </p:tgtEl>
                                      </p:cBhvr>
                                    </p:animEffect>
                                    <p:anim calcmode="lin" valueType="num">
                                      <p:cBhvr>
                                        <p:cTn id="71" dur="1000" fill="hold"/>
                                        <p:tgtEl>
                                          <p:spTgt spid="44544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454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body" idx="4294967295"/>
          </p:nvPr>
        </p:nvSpPr>
        <p:spPr>
          <a:xfrm>
            <a:off x="27355" y="1556792"/>
            <a:ext cx="8229600" cy="4525963"/>
          </a:xfrm>
        </p:spPr>
        <p:txBody>
          <a:bodyPr>
            <a:noAutofit/>
          </a:bodyPr>
          <a:lstStyle/>
          <a:p>
            <a:pPr marL="686074" lvl="2" indent="0">
              <a:buClr>
                <a:srgbClr val="5B2ABC"/>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）交换律： </a:t>
            </a:r>
          </a:p>
          <a:p>
            <a:pPr lvl="3">
              <a:buClr>
                <a:srgbClr val="FF0000"/>
              </a:buClr>
              <a:buFontTx/>
              <a:buChar char="•"/>
            </a:pP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 Q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P</a:t>
            </a:r>
          </a:p>
          <a:p>
            <a:pPr lvl="3">
              <a:buClr>
                <a:srgbClr val="FF0000"/>
              </a:buClr>
              <a:buFontTx/>
              <a:buChar char="•"/>
            </a:pP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 Q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P</a:t>
            </a:r>
          </a:p>
          <a:p>
            <a:pPr marL="686074" lvl="2" indent="0">
              <a:buClr>
                <a:srgbClr val="5B2ABC"/>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6</a:t>
            </a:r>
            <a:r>
              <a:rPr lang="zh-CN" altLang="en-US" sz="2400" b="1" dirty="0">
                <a:latin typeface="Times New Roman" panose="02020603050405020304" pitchFamily="18" charset="0"/>
                <a:ea typeface="宋体" panose="02010600030101010101" pitchFamily="2" charset="-122"/>
              </a:rPr>
              <a:t>）结合律：</a:t>
            </a:r>
          </a:p>
          <a:p>
            <a:pPr lvl="3">
              <a:buClr>
                <a:srgbClr val="FF0000"/>
              </a:buClr>
              <a:buFontTx/>
              <a:buChar char="•"/>
            </a:pP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 Q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R ) = (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R</a:t>
            </a:r>
          </a:p>
          <a:p>
            <a:pPr lvl="3">
              <a:buClr>
                <a:srgbClr val="FF0000"/>
              </a:buClr>
              <a:buFontTx/>
              <a:buChar char="•"/>
            </a:pPr>
            <a:r>
              <a:rPr lang="en-US" altLang="zh-CN" sz="2400" b="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 Q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R ) = ( 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Q )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R</a:t>
            </a:r>
            <a:endParaRPr lang="zh-CN" altLang="en-US" sz="2400" b="1" dirty="0">
              <a:latin typeface="Times New Roman" panose="02020603050405020304" pitchFamily="18" charset="0"/>
              <a:ea typeface="宋体" panose="02010600030101010101" pitchFamily="2" charset="-122"/>
            </a:endParaRPr>
          </a:p>
          <a:p>
            <a:pPr marL="686074" lvl="2" indent="0">
              <a:buClr>
                <a:srgbClr val="5B2ABC"/>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7</a:t>
            </a:r>
            <a:r>
              <a:rPr lang="zh-CN" altLang="en-US" sz="2400" b="1" dirty="0">
                <a:latin typeface="Times New Roman" panose="02020603050405020304" pitchFamily="18" charset="0"/>
                <a:ea typeface="宋体" panose="02010600030101010101" pitchFamily="2" charset="-122"/>
              </a:rPr>
              <a:t>）逆否率：</a:t>
            </a:r>
          </a:p>
          <a:p>
            <a:pPr lvl="3">
              <a:buClr>
                <a:srgbClr val="FF0000"/>
              </a:buClr>
              <a:buFontTx/>
              <a:buChar char="•"/>
            </a:pPr>
            <a:r>
              <a:rPr lang="en-US" altLang="zh-CN" sz="2400" b="1" dirty="0" smtClean="0">
                <a:latin typeface="Times New Roman" panose="02020603050405020304" pitchFamily="18" charset="0"/>
                <a:ea typeface="宋体" panose="02010600030101010101" pitchFamily="2" charset="-122"/>
              </a:rPr>
              <a:t> P</a:t>
            </a:r>
            <a:r>
              <a:rPr lang="en-US" altLang="zh-CN" sz="2400" b="1" dirty="0" smtClean="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smtClean="0">
                <a:latin typeface="Times New Roman" panose="02020603050405020304" pitchFamily="18" charset="0"/>
                <a:ea typeface="宋体" panose="02010600030101010101" pitchFamily="2" charset="-122"/>
              </a:rPr>
              <a:t>Q </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 </a:t>
            </a:r>
            <a:r>
              <a:rPr lang="en-US" altLang="zh-CN" sz="2400" b="1" dirty="0">
                <a:latin typeface="Times New Roman" panose="02020603050405020304" pitchFamily="18" charset="0"/>
                <a:ea typeface="宋体" panose="02010600030101010101" pitchFamily="2" charset="-122"/>
              </a:rPr>
              <a:t>Q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 </a:t>
            </a:r>
            <a:r>
              <a:rPr lang="en-US" altLang="zh-CN" sz="2400" b="1" dirty="0" smtClean="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937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 calcmode="lin" valueType="num">
                                      <p:cBhvr additive="base">
                                        <p:cTn id="7" dur="500" fill="hold"/>
                                        <p:tgtEl>
                                          <p:spTgt spid="446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6467">
                                            <p:txEl>
                                              <p:pRg st="1" end="1"/>
                                            </p:txEl>
                                          </p:spTgt>
                                        </p:tgtEl>
                                        <p:attrNameLst>
                                          <p:attrName>style.visibility</p:attrName>
                                        </p:attrNameLst>
                                      </p:cBhvr>
                                      <p:to>
                                        <p:strVal val="visible"/>
                                      </p:to>
                                    </p:set>
                                    <p:anim calcmode="lin" valueType="num">
                                      <p:cBhvr additive="base">
                                        <p:cTn id="13" dur="500" fill="hold"/>
                                        <p:tgtEl>
                                          <p:spTgt spid="446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6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6467">
                                            <p:txEl>
                                              <p:pRg st="2" end="2"/>
                                            </p:txEl>
                                          </p:spTgt>
                                        </p:tgtEl>
                                        <p:attrNameLst>
                                          <p:attrName>style.visibility</p:attrName>
                                        </p:attrNameLst>
                                      </p:cBhvr>
                                      <p:to>
                                        <p:strVal val="visible"/>
                                      </p:to>
                                    </p:set>
                                    <p:anim calcmode="lin" valueType="num">
                                      <p:cBhvr additive="base">
                                        <p:cTn id="19" dur="500" fill="hold"/>
                                        <p:tgtEl>
                                          <p:spTgt spid="446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6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6467">
                                            <p:txEl>
                                              <p:pRg st="3" end="3"/>
                                            </p:txEl>
                                          </p:spTgt>
                                        </p:tgtEl>
                                        <p:attrNameLst>
                                          <p:attrName>style.visibility</p:attrName>
                                        </p:attrNameLst>
                                      </p:cBhvr>
                                      <p:to>
                                        <p:strVal val="visible"/>
                                      </p:to>
                                    </p:set>
                                    <p:anim calcmode="lin" valueType="num">
                                      <p:cBhvr additive="base">
                                        <p:cTn id="25" dur="500" fill="hold"/>
                                        <p:tgtEl>
                                          <p:spTgt spid="446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6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6467">
                                            <p:txEl>
                                              <p:pRg st="4" end="4"/>
                                            </p:txEl>
                                          </p:spTgt>
                                        </p:tgtEl>
                                        <p:attrNameLst>
                                          <p:attrName>style.visibility</p:attrName>
                                        </p:attrNameLst>
                                      </p:cBhvr>
                                      <p:to>
                                        <p:strVal val="visible"/>
                                      </p:to>
                                    </p:set>
                                    <p:anim calcmode="lin" valueType="num">
                                      <p:cBhvr additive="base">
                                        <p:cTn id="31" dur="500" fill="hold"/>
                                        <p:tgtEl>
                                          <p:spTgt spid="446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6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6467">
                                            <p:txEl>
                                              <p:pRg st="5" end="5"/>
                                            </p:txEl>
                                          </p:spTgt>
                                        </p:tgtEl>
                                        <p:attrNameLst>
                                          <p:attrName>style.visibility</p:attrName>
                                        </p:attrNameLst>
                                      </p:cBhvr>
                                      <p:to>
                                        <p:strVal val="visible"/>
                                      </p:to>
                                    </p:set>
                                    <p:anim calcmode="lin" valueType="num">
                                      <p:cBhvr additive="base">
                                        <p:cTn id="37" dur="500" fill="hold"/>
                                        <p:tgtEl>
                                          <p:spTgt spid="446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6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6467">
                                            <p:txEl>
                                              <p:pRg st="6" end="6"/>
                                            </p:txEl>
                                          </p:spTgt>
                                        </p:tgtEl>
                                        <p:attrNameLst>
                                          <p:attrName>style.visibility</p:attrName>
                                        </p:attrNameLst>
                                      </p:cBhvr>
                                      <p:to>
                                        <p:strVal val="visible"/>
                                      </p:to>
                                    </p:set>
                                    <p:anim calcmode="lin" valueType="num">
                                      <p:cBhvr additive="base">
                                        <p:cTn id="43" dur="500" fill="hold"/>
                                        <p:tgtEl>
                                          <p:spTgt spid="4464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46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46467">
                                            <p:txEl>
                                              <p:pRg st="7" end="7"/>
                                            </p:txEl>
                                          </p:spTgt>
                                        </p:tgtEl>
                                        <p:attrNameLst>
                                          <p:attrName>style.visibility</p:attrName>
                                        </p:attrNameLst>
                                      </p:cBhvr>
                                      <p:to>
                                        <p:strVal val="visible"/>
                                      </p:to>
                                    </p:set>
                                    <p:anim calcmode="lin" valueType="num">
                                      <p:cBhvr additive="base">
                                        <p:cTn id="49" dur="500" fill="hold"/>
                                        <p:tgtEl>
                                          <p:spTgt spid="4464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6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noChangeArrowheads="1"/>
          </p:cNvSpPr>
          <p:nvPr>
            <p:ph type="body" idx="4294967295"/>
          </p:nvPr>
        </p:nvSpPr>
        <p:spPr>
          <a:xfrm>
            <a:off x="395536" y="1124744"/>
            <a:ext cx="8229600" cy="4525963"/>
          </a:xfrm>
        </p:spPr>
        <p:txBody>
          <a:bodyPr>
            <a:normAutofit/>
          </a:bodyPr>
          <a:lstStyle/>
          <a:p>
            <a:pPr lvl="1">
              <a:buClr>
                <a:schemeClr val="hlink"/>
              </a:buClr>
              <a:buFont typeface="Wingdings" panose="05000000000000000000" pitchFamily="2" charset="2"/>
              <a:buChar char="ü"/>
            </a:pPr>
            <a:r>
              <a:rPr lang="zh-CN" altLang="en-US" sz="2800" b="1" dirty="0">
                <a:ea typeface="宋体" panose="02010600030101010101" pitchFamily="2" charset="-122"/>
              </a:rPr>
              <a:t>此外还可以确立下列等价关系：</a:t>
            </a:r>
          </a:p>
          <a:p>
            <a:pPr lvl="2">
              <a:buClr>
                <a:srgbClr val="5B2ABC"/>
              </a:buClr>
              <a:buFont typeface="Wingdings" panose="05000000000000000000" pitchFamily="2" charset="2"/>
              <a:buChar char="p"/>
            </a:pPr>
            <a:r>
              <a:rPr lang="en-US" altLang="zh-CN" sz="2400" b="1" dirty="0">
                <a:solidFill>
                  <a:srgbClr val="002774"/>
                </a:solidFill>
                <a:latin typeface="Times New Roman" panose="02020603050405020304" pitchFamily="18" charset="0"/>
                <a:ea typeface="宋体" panose="02010600030101010101" pitchFamily="2" charset="-122"/>
              </a:rPr>
              <a:t> </a:t>
            </a:r>
            <a:r>
              <a:rPr lang="en-US" altLang="zh-CN" sz="2400" b="1" dirty="0" smtClean="0">
                <a:solidFill>
                  <a:srgbClr val="002774"/>
                </a:solidFill>
                <a:latin typeface="Times New Roman" panose="02020603050405020304" pitchFamily="18" charset="0"/>
                <a:ea typeface="宋体" panose="02010600030101010101" pitchFamily="2" charset="-122"/>
              </a:rPr>
              <a:t>~ </a:t>
            </a:r>
            <a:r>
              <a:rPr lang="en-US" altLang="zh-CN" sz="2400" b="1" dirty="0">
                <a:solidFill>
                  <a:srgbClr val="002774"/>
                </a:solidFill>
                <a:latin typeface="Times New Roman" panose="02020603050405020304" pitchFamily="18" charset="0"/>
                <a:ea typeface="宋体" panose="02010600030101010101" pitchFamily="2" charset="-122"/>
              </a:rPr>
              <a:t>(</a:t>
            </a:r>
            <a:r>
              <a:rPr lang="en-US" altLang="zh-CN" sz="2400" b="1" dirty="0">
                <a:solidFill>
                  <a:srgbClr val="002774"/>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2774"/>
                </a:solidFill>
                <a:latin typeface="Times New Roman" panose="02020603050405020304" pitchFamily="18" charset="0"/>
                <a:ea typeface="宋体" panose="02010600030101010101" pitchFamily="2" charset="-122"/>
              </a:rPr>
              <a:t> </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 (</a:t>
            </a:r>
            <a:r>
              <a:rPr lang="en-US" altLang="zh-CN" sz="2400" b="1" dirty="0">
                <a:solidFill>
                  <a:srgbClr val="002774"/>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 </a:t>
            </a:r>
            <a:r>
              <a:rPr lang="en-US" altLang="zh-CN" sz="2400" b="1" dirty="0" smtClean="0">
                <a:solidFill>
                  <a:srgbClr val="002774"/>
                </a:solidFill>
                <a:latin typeface="Times New Roman" panose="02020603050405020304" pitchFamily="18" charset="0"/>
                <a:ea typeface="宋体" panose="02010600030101010101" pitchFamily="2" charset="-122"/>
              </a:rPr>
              <a:t>~ </a:t>
            </a:r>
            <a:r>
              <a:rPr lang="en-US" altLang="zh-CN" sz="2400" b="1" dirty="0">
                <a:solidFill>
                  <a:srgbClr val="002774"/>
                </a:solidFill>
                <a:latin typeface="Times New Roman" panose="02020603050405020304" pitchFamily="18" charset="0"/>
                <a:ea typeface="宋体" panose="02010600030101010101" pitchFamily="2" charset="-122"/>
              </a:rPr>
              <a:t>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a:t>
            </a:r>
          </a:p>
          <a:p>
            <a:pPr marL="686074" lvl="2" indent="0">
              <a:buClr>
                <a:srgbClr val="5B2ABC"/>
              </a:buClr>
              <a:buNone/>
            </a:pPr>
            <a:r>
              <a:rPr lang="en-US" altLang="zh-CN" sz="2400" b="1" dirty="0" smtClean="0">
                <a:solidFill>
                  <a:srgbClr val="002774"/>
                </a:solidFill>
                <a:latin typeface="Times New Roman" panose="02020603050405020304" pitchFamily="18" charset="0"/>
                <a:ea typeface="宋体" panose="02010600030101010101" pitchFamily="2" charset="-122"/>
              </a:rPr>
              <a:t>    ~ </a:t>
            </a:r>
            <a:r>
              <a:rPr lang="en-US" altLang="zh-CN" sz="2400" b="1" dirty="0">
                <a:solidFill>
                  <a:srgbClr val="002774"/>
                </a:solidFill>
                <a:latin typeface="Times New Roman" panose="02020603050405020304" pitchFamily="18" charset="0"/>
                <a:ea typeface="宋体" panose="02010600030101010101" pitchFamily="2" charset="-122"/>
              </a:rPr>
              <a:t>(</a:t>
            </a:r>
            <a:r>
              <a:rPr lang="en-US" altLang="zh-CN" sz="2400" b="1" dirty="0">
                <a:solidFill>
                  <a:srgbClr val="002774"/>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 (</a:t>
            </a:r>
            <a:r>
              <a:rPr lang="en-US" altLang="zh-CN" sz="2400" b="1" dirty="0">
                <a:solidFill>
                  <a:srgbClr val="002774"/>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2774"/>
                </a:solidFill>
                <a:latin typeface="Times New Roman" panose="02020603050405020304" pitchFamily="18" charset="0"/>
                <a:ea typeface="宋体" panose="02010600030101010101" pitchFamily="2" charset="-122"/>
              </a:rPr>
              <a:t> </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 </a:t>
            </a:r>
            <a:r>
              <a:rPr lang="en-US" altLang="zh-CN" sz="2400" b="1" dirty="0" smtClean="0">
                <a:solidFill>
                  <a:srgbClr val="002774"/>
                </a:solidFill>
                <a:latin typeface="Times New Roman" panose="02020603050405020304" pitchFamily="18" charset="0"/>
                <a:ea typeface="宋体" panose="02010600030101010101" pitchFamily="2" charset="-122"/>
              </a:rPr>
              <a:t>~ </a:t>
            </a:r>
            <a:r>
              <a:rPr lang="en-US" altLang="zh-CN" sz="2400" b="1" dirty="0">
                <a:solidFill>
                  <a:srgbClr val="002774"/>
                </a:solidFill>
                <a:latin typeface="Times New Roman" panose="02020603050405020304" pitchFamily="18" charset="0"/>
                <a:ea typeface="宋体" panose="02010600030101010101" pitchFamily="2" charset="-122"/>
              </a:rPr>
              <a:t>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2774"/>
                </a:solidFill>
                <a:latin typeface="Times New Roman" panose="02020603050405020304" pitchFamily="18" charset="0"/>
                <a:ea typeface="宋体" panose="02010600030101010101" pitchFamily="2" charset="-122"/>
              </a:rPr>
              <a:t>) ]</a:t>
            </a:r>
          </a:p>
          <a:p>
            <a:pPr lvl="2">
              <a:buClr>
                <a:srgbClr val="5B2ABC"/>
              </a:buClr>
              <a:buFont typeface="Wingdings" panose="05000000000000000000" pitchFamily="2" charset="2"/>
              <a:buChar char="p"/>
            </a:pPr>
            <a:r>
              <a:rPr lang="en-US" altLang="zh-CN" sz="2400" b="1" dirty="0">
                <a:solidFill>
                  <a:srgbClr val="00339A"/>
                </a:solidFill>
                <a:latin typeface="Times New Roman" panose="02020603050405020304" pitchFamily="18" charset="0"/>
                <a:ea typeface="宋体" panose="02010600030101010101" pitchFamily="2" charset="-122"/>
              </a:rPr>
              <a:t> (</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 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339A"/>
                </a:solidFill>
                <a:latin typeface="Times New Roman" panose="02020603050405020304" pitchFamily="18" charset="0"/>
                <a:ea typeface="宋体" panose="02010600030101010101" pitchFamily="2" charset="-122"/>
              </a:rPr>
              <a:t>Q(</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 = (</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339A"/>
                </a:solidFill>
                <a:latin typeface="Times New Roman" panose="02020603050405020304" pitchFamily="18" charset="0"/>
                <a:ea typeface="宋体" panose="02010600030101010101" pitchFamily="2" charset="-122"/>
              </a:rPr>
              <a:t>(</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Q(</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a:t>
            </a:r>
          </a:p>
          <a:p>
            <a:pPr marL="686074" lvl="2" indent="0">
              <a:buClr>
                <a:srgbClr val="5B2ABC"/>
              </a:buClr>
              <a:buNone/>
            </a:pPr>
            <a:r>
              <a:rPr lang="en-US" altLang="zh-CN" sz="2400" b="1" dirty="0" smtClean="0">
                <a:solidFill>
                  <a:srgbClr val="00339A"/>
                </a:solidFill>
                <a:latin typeface="Times New Roman" panose="02020603050405020304" pitchFamily="18" charset="0"/>
                <a:ea typeface="宋体" panose="02010600030101010101" pitchFamily="2" charset="-122"/>
              </a:rPr>
              <a:t>     </a:t>
            </a:r>
            <a:r>
              <a:rPr lang="en-US" altLang="zh-CN" sz="2400" b="1" dirty="0">
                <a:solidFill>
                  <a:srgbClr val="00339A"/>
                </a:solidFill>
                <a:latin typeface="Times New Roman" panose="02020603050405020304" pitchFamily="18" charset="0"/>
                <a:ea typeface="宋体" panose="02010600030101010101" pitchFamily="2" charset="-122"/>
              </a:rPr>
              <a:t>(</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 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339A"/>
                </a:solidFill>
                <a:latin typeface="Times New Roman" panose="02020603050405020304" pitchFamily="18" charset="0"/>
                <a:ea typeface="宋体" panose="02010600030101010101" pitchFamily="2" charset="-122"/>
              </a:rPr>
              <a:t>Q(</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 = (</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P(</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339A"/>
                </a:solidFill>
                <a:latin typeface="Times New Roman" panose="02020603050405020304" pitchFamily="18" charset="0"/>
                <a:ea typeface="宋体" panose="02010600030101010101" pitchFamily="2" charset="-122"/>
              </a:rPr>
              <a:t>(</a:t>
            </a:r>
            <a:r>
              <a:rPr lang="en-US" altLang="zh-CN" sz="2400" b="1" dirty="0">
                <a:solidFill>
                  <a:srgbClr val="00339A"/>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Q(</a:t>
            </a:r>
            <a:r>
              <a:rPr lang="en-US" altLang="zh-CN" sz="2400" b="1" i="1" dirty="0">
                <a:solidFill>
                  <a:srgbClr val="002774"/>
                </a:solidFill>
                <a:latin typeface="Times New Roman" panose="02020603050405020304" pitchFamily="18" charset="0"/>
                <a:ea typeface="宋体" panose="02010600030101010101" pitchFamily="2" charset="-122"/>
              </a:rPr>
              <a:t>x</a:t>
            </a:r>
            <a:r>
              <a:rPr lang="en-US" altLang="zh-CN" sz="2400" b="1" dirty="0">
                <a:solidFill>
                  <a:srgbClr val="00339A"/>
                </a:solidFill>
                <a:latin typeface="Times New Roman" panose="02020603050405020304" pitchFamily="18" charset="0"/>
                <a:ea typeface="宋体" panose="02010600030101010101" pitchFamily="2" charset="-122"/>
              </a:rPr>
              <a:t>) </a:t>
            </a:r>
          </a:p>
          <a:p>
            <a:pPr lvl="2">
              <a:buClr>
                <a:srgbClr val="5B2ABC"/>
              </a:buClr>
              <a:buFont typeface="Wingdings" panose="05000000000000000000" pitchFamily="2" charset="2"/>
              <a:buChar char="p"/>
            </a:pPr>
            <a:r>
              <a:rPr lang="en-US" altLang="zh-CN" sz="2400" b="1" dirty="0">
                <a:solidFill>
                  <a:srgbClr val="004BE2"/>
                </a:solidFill>
                <a:latin typeface="Times New Roman" panose="02020603050405020304" pitchFamily="18" charset="0"/>
                <a:ea typeface="宋体" panose="02010600030101010101" pitchFamily="2" charset="-122"/>
              </a:rPr>
              <a:t> (</a:t>
            </a:r>
            <a:r>
              <a:rPr lang="en-US" altLang="zh-CN" sz="2400" b="1" dirty="0">
                <a:solidFill>
                  <a:srgbClr val="004BE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4BE2"/>
                </a:solidFill>
                <a:latin typeface="Times New Roman" panose="02020603050405020304" pitchFamily="18" charset="0"/>
                <a:ea typeface="宋体" panose="02010600030101010101" pitchFamily="2" charset="-122"/>
              </a:rPr>
              <a:t>x</a:t>
            </a:r>
            <a:r>
              <a:rPr lang="en-US" altLang="zh-CN" sz="2400" b="1" dirty="0">
                <a:solidFill>
                  <a:srgbClr val="004BE2"/>
                </a:solidFill>
                <a:latin typeface="Times New Roman" panose="02020603050405020304" pitchFamily="18" charset="0"/>
                <a:ea typeface="宋体" panose="02010600030101010101" pitchFamily="2" charset="-122"/>
              </a:rPr>
              <a:t>) P(</a:t>
            </a:r>
            <a:r>
              <a:rPr lang="en-US" altLang="zh-CN" sz="2400" b="1" i="1" dirty="0">
                <a:solidFill>
                  <a:srgbClr val="004BE2"/>
                </a:solidFill>
                <a:latin typeface="Times New Roman" panose="02020603050405020304" pitchFamily="18" charset="0"/>
                <a:ea typeface="宋体" panose="02010600030101010101" pitchFamily="2" charset="-122"/>
              </a:rPr>
              <a:t>x</a:t>
            </a:r>
            <a:r>
              <a:rPr lang="en-US" altLang="zh-CN" sz="2400" b="1" dirty="0">
                <a:solidFill>
                  <a:srgbClr val="004BE2"/>
                </a:solidFill>
                <a:latin typeface="Times New Roman" panose="02020603050405020304" pitchFamily="18" charset="0"/>
                <a:ea typeface="宋体" panose="02010600030101010101" pitchFamily="2" charset="-122"/>
              </a:rPr>
              <a:t>) = (</a:t>
            </a:r>
            <a:r>
              <a:rPr lang="en-US" altLang="zh-CN" sz="2400" b="1" dirty="0">
                <a:solidFill>
                  <a:srgbClr val="004BE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4BE2"/>
                </a:solidFill>
                <a:latin typeface="Times New Roman" panose="02020603050405020304" pitchFamily="18" charset="0"/>
                <a:ea typeface="宋体" panose="02010600030101010101" pitchFamily="2" charset="-122"/>
              </a:rPr>
              <a:t>y</a:t>
            </a:r>
            <a:r>
              <a:rPr lang="en-US" altLang="zh-CN" sz="2400" b="1" dirty="0">
                <a:solidFill>
                  <a:srgbClr val="004BE2"/>
                </a:solidFill>
                <a:latin typeface="Times New Roman" panose="02020603050405020304" pitchFamily="18" charset="0"/>
                <a:ea typeface="宋体" panose="02010600030101010101" pitchFamily="2" charset="-122"/>
              </a:rPr>
              <a:t>) P(</a:t>
            </a:r>
            <a:r>
              <a:rPr lang="en-US" altLang="zh-CN" sz="2400" b="1" i="1" dirty="0">
                <a:solidFill>
                  <a:srgbClr val="004BE2"/>
                </a:solidFill>
                <a:latin typeface="Times New Roman" panose="02020603050405020304" pitchFamily="18" charset="0"/>
                <a:ea typeface="宋体" panose="02010600030101010101" pitchFamily="2" charset="-122"/>
              </a:rPr>
              <a:t>y</a:t>
            </a:r>
            <a:r>
              <a:rPr lang="en-US" altLang="zh-CN" sz="2400" b="1" dirty="0">
                <a:solidFill>
                  <a:srgbClr val="004BE2"/>
                </a:solidFill>
                <a:latin typeface="Times New Roman" panose="02020603050405020304" pitchFamily="18" charset="0"/>
                <a:ea typeface="宋体" panose="02010600030101010101" pitchFamily="2" charset="-122"/>
              </a:rPr>
              <a:t>) </a:t>
            </a:r>
          </a:p>
          <a:p>
            <a:pPr marL="686074" lvl="2" indent="0">
              <a:buClr>
                <a:srgbClr val="5B2ABC"/>
              </a:buClr>
              <a:buNone/>
            </a:pPr>
            <a:r>
              <a:rPr lang="en-US" altLang="zh-CN" sz="2400" b="1" dirty="0" smtClean="0">
                <a:solidFill>
                  <a:srgbClr val="004BE2"/>
                </a:solidFill>
                <a:latin typeface="Times New Roman" panose="02020603050405020304" pitchFamily="18" charset="0"/>
                <a:ea typeface="宋体" panose="02010600030101010101" pitchFamily="2" charset="-122"/>
              </a:rPr>
              <a:t>    </a:t>
            </a:r>
            <a:r>
              <a:rPr lang="en-US" altLang="zh-CN" sz="2400" b="1" dirty="0">
                <a:solidFill>
                  <a:srgbClr val="004BE2"/>
                </a:solidFill>
                <a:latin typeface="Times New Roman" panose="02020603050405020304" pitchFamily="18" charset="0"/>
                <a:ea typeface="宋体" panose="02010600030101010101" pitchFamily="2" charset="-122"/>
              </a:rPr>
              <a:t>(</a:t>
            </a:r>
            <a:r>
              <a:rPr lang="en-US" altLang="zh-CN" sz="2400" b="1" dirty="0">
                <a:solidFill>
                  <a:srgbClr val="004BE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4BE2"/>
                </a:solidFill>
                <a:latin typeface="Times New Roman" panose="02020603050405020304" pitchFamily="18" charset="0"/>
                <a:ea typeface="宋体" panose="02010600030101010101" pitchFamily="2" charset="-122"/>
              </a:rPr>
              <a:t> </a:t>
            </a:r>
            <a:r>
              <a:rPr lang="en-US" altLang="zh-CN" sz="2400" b="1" i="1" dirty="0">
                <a:solidFill>
                  <a:srgbClr val="004BE2"/>
                </a:solidFill>
                <a:latin typeface="Times New Roman" panose="02020603050405020304" pitchFamily="18" charset="0"/>
                <a:ea typeface="宋体" panose="02010600030101010101" pitchFamily="2" charset="-122"/>
              </a:rPr>
              <a:t>x</a:t>
            </a:r>
            <a:r>
              <a:rPr lang="en-US" altLang="zh-CN" sz="2400" b="1" dirty="0">
                <a:solidFill>
                  <a:srgbClr val="004BE2"/>
                </a:solidFill>
                <a:latin typeface="Times New Roman" panose="02020603050405020304" pitchFamily="18" charset="0"/>
                <a:ea typeface="宋体" panose="02010600030101010101" pitchFamily="2" charset="-122"/>
              </a:rPr>
              <a:t>) P(</a:t>
            </a:r>
            <a:r>
              <a:rPr lang="en-US" altLang="zh-CN" sz="2400" b="1" i="1" dirty="0">
                <a:solidFill>
                  <a:srgbClr val="004BE2"/>
                </a:solidFill>
                <a:latin typeface="Times New Roman" panose="02020603050405020304" pitchFamily="18" charset="0"/>
                <a:ea typeface="宋体" panose="02010600030101010101" pitchFamily="2" charset="-122"/>
              </a:rPr>
              <a:t>x</a:t>
            </a:r>
            <a:r>
              <a:rPr lang="en-US" altLang="zh-CN" sz="2400" b="1" dirty="0">
                <a:solidFill>
                  <a:srgbClr val="004BE2"/>
                </a:solidFill>
                <a:latin typeface="Times New Roman" panose="02020603050405020304" pitchFamily="18" charset="0"/>
                <a:ea typeface="宋体" panose="02010600030101010101" pitchFamily="2" charset="-122"/>
              </a:rPr>
              <a:t>) = (</a:t>
            </a:r>
            <a:r>
              <a:rPr lang="en-US" altLang="zh-CN" sz="2400" b="1" dirty="0">
                <a:solidFill>
                  <a:srgbClr val="004BE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4BE2"/>
                </a:solidFill>
                <a:latin typeface="Times New Roman" panose="02020603050405020304" pitchFamily="18" charset="0"/>
                <a:ea typeface="宋体" panose="02010600030101010101" pitchFamily="2" charset="-122"/>
              </a:rPr>
              <a:t> </a:t>
            </a:r>
            <a:r>
              <a:rPr lang="en-US" altLang="zh-CN" sz="2400" b="1" i="1" dirty="0">
                <a:solidFill>
                  <a:srgbClr val="004BE2"/>
                </a:solidFill>
                <a:latin typeface="Times New Roman" panose="02020603050405020304" pitchFamily="18" charset="0"/>
                <a:ea typeface="宋体" panose="02010600030101010101" pitchFamily="2" charset="-122"/>
              </a:rPr>
              <a:t>y</a:t>
            </a:r>
            <a:r>
              <a:rPr lang="en-US" altLang="zh-CN" sz="2400" b="1" dirty="0">
                <a:solidFill>
                  <a:srgbClr val="004BE2"/>
                </a:solidFill>
                <a:latin typeface="Times New Roman" panose="02020603050405020304" pitchFamily="18" charset="0"/>
                <a:ea typeface="宋体" panose="02010600030101010101" pitchFamily="2" charset="-122"/>
              </a:rPr>
              <a:t>) P(</a:t>
            </a:r>
            <a:r>
              <a:rPr lang="en-US" altLang="zh-CN" sz="2400" b="1" i="1" dirty="0">
                <a:solidFill>
                  <a:srgbClr val="004BE2"/>
                </a:solidFill>
                <a:latin typeface="Times New Roman" panose="02020603050405020304" pitchFamily="18" charset="0"/>
                <a:ea typeface="宋体" panose="02010600030101010101" pitchFamily="2" charset="-122"/>
              </a:rPr>
              <a:t>y</a:t>
            </a:r>
            <a:r>
              <a:rPr lang="en-US" altLang="zh-CN" sz="2400" b="1" dirty="0">
                <a:solidFill>
                  <a:srgbClr val="004BE2"/>
                </a:solidFill>
                <a:latin typeface="Times New Roman" panose="02020603050405020304" pitchFamily="18" charset="0"/>
                <a:ea typeface="宋体" panose="02010600030101010101" pitchFamily="2" charset="-122"/>
              </a:rPr>
              <a:t>) </a:t>
            </a:r>
          </a:p>
          <a:p>
            <a:pPr lvl="2">
              <a:buClr>
                <a:srgbClr val="5B2ABC"/>
              </a:buClr>
              <a:buFont typeface="Wingdings" panose="05000000000000000000" pitchFamily="2" charset="2"/>
              <a:buChar char="p"/>
            </a:pPr>
            <a:endParaRPr lang="zh-CN" altLang="en-US" sz="2400" b="1" dirty="0">
              <a:solidFill>
                <a:srgbClr val="004BE2"/>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2381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Effect transition="in" filter="barn(inVertical)">
                                      <p:cBhvr>
                                        <p:cTn id="7" dur="500"/>
                                        <p:tgtEl>
                                          <p:spTgt spid="447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7491">
                                            <p:txEl>
                                              <p:pRg st="1" end="1"/>
                                            </p:txEl>
                                          </p:spTgt>
                                        </p:tgtEl>
                                        <p:attrNameLst>
                                          <p:attrName>style.visibility</p:attrName>
                                        </p:attrNameLst>
                                      </p:cBhvr>
                                      <p:to>
                                        <p:strVal val="visible"/>
                                      </p:to>
                                    </p:set>
                                    <p:animEffect transition="in" filter="barn(inVertical)">
                                      <p:cBhvr>
                                        <p:cTn id="12" dur="500"/>
                                        <p:tgtEl>
                                          <p:spTgt spid="447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47491">
                                            <p:txEl>
                                              <p:pRg st="2" end="2"/>
                                            </p:txEl>
                                          </p:spTgt>
                                        </p:tgtEl>
                                        <p:attrNameLst>
                                          <p:attrName>style.visibility</p:attrName>
                                        </p:attrNameLst>
                                      </p:cBhvr>
                                      <p:to>
                                        <p:strVal val="visible"/>
                                      </p:to>
                                    </p:set>
                                    <p:animEffect transition="in" filter="barn(inVertical)">
                                      <p:cBhvr>
                                        <p:cTn id="17" dur="500"/>
                                        <p:tgtEl>
                                          <p:spTgt spid="447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47491">
                                            <p:txEl>
                                              <p:pRg st="3" end="3"/>
                                            </p:txEl>
                                          </p:spTgt>
                                        </p:tgtEl>
                                        <p:attrNameLst>
                                          <p:attrName>style.visibility</p:attrName>
                                        </p:attrNameLst>
                                      </p:cBhvr>
                                      <p:to>
                                        <p:strVal val="visible"/>
                                      </p:to>
                                    </p:set>
                                    <p:animEffect transition="in" filter="barn(inVertical)">
                                      <p:cBhvr>
                                        <p:cTn id="22" dur="500"/>
                                        <p:tgtEl>
                                          <p:spTgt spid="447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47491">
                                            <p:txEl>
                                              <p:pRg st="4" end="4"/>
                                            </p:txEl>
                                          </p:spTgt>
                                        </p:tgtEl>
                                        <p:attrNameLst>
                                          <p:attrName>style.visibility</p:attrName>
                                        </p:attrNameLst>
                                      </p:cBhvr>
                                      <p:to>
                                        <p:strVal val="visible"/>
                                      </p:to>
                                    </p:set>
                                    <p:animEffect transition="in" filter="barn(inVertical)">
                                      <p:cBhvr>
                                        <p:cTn id="27" dur="500"/>
                                        <p:tgtEl>
                                          <p:spTgt spid="4474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47491">
                                            <p:txEl>
                                              <p:pRg st="5" end="5"/>
                                            </p:txEl>
                                          </p:spTgt>
                                        </p:tgtEl>
                                        <p:attrNameLst>
                                          <p:attrName>style.visibility</p:attrName>
                                        </p:attrNameLst>
                                      </p:cBhvr>
                                      <p:to>
                                        <p:strVal val="visible"/>
                                      </p:to>
                                    </p:set>
                                    <p:animEffect transition="in" filter="barn(inVertical)">
                                      <p:cBhvr>
                                        <p:cTn id="32" dur="500"/>
                                        <p:tgtEl>
                                          <p:spTgt spid="447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47491">
                                            <p:txEl>
                                              <p:pRg st="6" end="6"/>
                                            </p:txEl>
                                          </p:spTgt>
                                        </p:tgtEl>
                                        <p:attrNameLst>
                                          <p:attrName>style.visibility</p:attrName>
                                        </p:attrNameLst>
                                      </p:cBhvr>
                                      <p:to>
                                        <p:strVal val="visible"/>
                                      </p:to>
                                    </p:set>
                                    <p:animEffect transition="in" filter="barn(inVertical)">
                                      <p:cBhvr>
                                        <p:cTn id="37" dur="500"/>
                                        <p:tgtEl>
                                          <p:spTgt spid="4474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3528" y="1052736"/>
            <a:ext cx="8102691" cy="5544616"/>
          </a:xfrm>
          <a:prstGeom prst="rect">
            <a:avLst/>
          </a:prstGeom>
        </p:spPr>
        <p:txBody>
          <a:bodyPr vert="horz" lIns="91440" tIns="45720" rIns="91440" bIns="45720" rtlCol="0">
            <a:normAutofit/>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spcAft>
                <a:spcPct val="20000"/>
              </a:spcAft>
            </a:pPr>
            <a:r>
              <a:rPr lang="zh-CN" altLang="en-US" sz="2800" b="1" dirty="0" smtClean="0">
                <a:solidFill>
                  <a:schemeClr val="tx2"/>
                </a:solidFill>
                <a:latin typeface="幼圆" panose="02010509060101010101" pitchFamily="49" charset="-122"/>
                <a:ea typeface="幼圆" panose="02010509060101010101" pitchFamily="49" charset="-122"/>
              </a:rPr>
              <a:t>一阶谓词逻辑的知识表示方法</a:t>
            </a:r>
            <a:endParaRPr lang="en-US" altLang="zh-CN" sz="2800" b="1" dirty="0" smtClean="0">
              <a:solidFill>
                <a:schemeClr val="tx2"/>
              </a:solidFill>
              <a:latin typeface="幼圆" panose="02010509060101010101" pitchFamily="49" charset="-122"/>
              <a:ea typeface="幼圆" panose="02010509060101010101" pitchFamily="49" charset="-122"/>
            </a:endParaRPr>
          </a:p>
          <a:p>
            <a:pPr lvl="2">
              <a:spcBef>
                <a:spcPct val="10000"/>
              </a:spcBef>
              <a:spcAft>
                <a:spcPct val="10000"/>
              </a:spcAft>
              <a:buClr>
                <a:srgbClr val="5B2ABC"/>
              </a:buClr>
              <a:buFont typeface="Wingdings" panose="05000000000000000000" pitchFamily="2" charset="2"/>
              <a:buChar char="p"/>
            </a:pPr>
            <a:r>
              <a:rPr lang="zh-CN" altLang="en-US" sz="2400" b="1" dirty="0" smtClean="0">
                <a:ea typeface="宋体" panose="02010600030101010101" pitchFamily="2" charset="-122"/>
              </a:rPr>
              <a:t>谓词逻辑适合于表示事物的状态、属性、概念等事实性的知识，也可以用来表示事物间确定的因果关系，即规则。</a:t>
            </a:r>
            <a:endParaRPr lang="en-US" altLang="zh-CN" sz="2400" b="1" dirty="0" smtClean="0">
              <a:ea typeface="宋体" panose="02010600030101010101" pitchFamily="2" charset="-122"/>
            </a:endParaRPr>
          </a:p>
          <a:p>
            <a:pPr lvl="2">
              <a:spcBef>
                <a:spcPct val="10000"/>
              </a:spcBef>
              <a:spcAft>
                <a:spcPct val="10000"/>
              </a:spcAft>
              <a:buClr>
                <a:srgbClr val="5B2ABC"/>
              </a:buClr>
              <a:buFont typeface="Wingdings" panose="05000000000000000000" pitchFamily="2" charset="2"/>
              <a:buChar char="ü"/>
            </a:pPr>
            <a:r>
              <a:rPr lang="zh-CN" altLang="en-US" sz="2400" b="1" dirty="0">
                <a:solidFill>
                  <a:srgbClr val="006600"/>
                </a:solidFill>
              </a:rPr>
              <a:t>事实的</a:t>
            </a:r>
            <a:r>
              <a:rPr lang="zh-CN" altLang="en-US" sz="2400" b="1" dirty="0" smtClean="0">
                <a:solidFill>
                  <a:srgbClr val="006600"/>
                </a:solidFill>
              </a:rPr>
              <a:t>表示</a:t>
            </a:r>
            <a:r>
              <a:rPr lang="zh-CN" altLang="en-US" sz="2400" b="1" dirty="0" smtClean="0">
                <a:solidFill>
                  <a:srgbClr val="006600"/>
                </a:solidFill>
                <a:ea typeface="宋体" panose="02010600030101010101" pitchFamily="2" charset="-122"/>
              </a:rPr>
              <a:t>：</a:t>
            </a:r>
            <a:r>
              <a:rPr lang="zh-CN" altLang="en-US" sz="2400" b="1" dirty="0" smtClean="0">
                <a:ea typeface="宋体" panose="02010600030101010101" pitchFamily="2" charset="-122"/>
              </a:rPr>
              <a:t>用谓词公式的与或形表示，例如：</a:t>
            </a:r>
            <a:endParaRPr lang="en-US" altLang="zh-CN" sz="2400" b="1" dirty="0" smtClean="0">
              <a:ea typeface="宋体" panose="02010600030101010101" pitchFamily="2" charset="-122"/>
            </a:endParaRPr>
          </a:p>
          <a:p>
            <a:pPr marL="686074" lvl="2" indent="0">
              <a:spcBef>
                <a:spcPct val="10000"/>
              </a:spcBef>
              <a:spcAft>
                <a:spcPct val="10000"/>
              </a:spcAft>
              <a:buClr>
                <a:srgbClr val="5B2ABC"/>
              </a:buClr>
              <a:buNone/>
            </a:pPr>
            <a:r>
              <a:rPr lang="en-US" altLang="zh-CN" sz="2400" b="1" dirty="0">
                <a:ea typeface="宋体" panose="02010600030101010101" pitchFamily="2" charset="-122"/>
              </a:rPr>
              <a:t> </a:t>
            </a:r>
            <a:r>
              <a:rPr lang="en-US" altLang="zh-CN" sz="2400" b="1" dirty="0" smtClean="0">
                <a:ea typeface="宋体" panose="02010600030101010101" pitchFamily="2" charset="-122"/>
              </a:rPr>
              <a:t>    A</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B</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C</a:t>
            </a:r>
            <a:r>
              <a:rPr lang="zh-CN" altLang="en-US" sz="2400" b="1" dirty="0" smtClean="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a:t>
            </a:r>
            <a:r>
              <a:rPr lang="en-US" altLang="zh-CN" sz="2400" b="1" dirty="0"/>
              <a:t>A</a:t>
            </a:r>
            <a:r>
              <a:rPr lang="en-US" altLang="zh-CN" sz="2400" b="1" dirty="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rPr>
              <a:t> </a:t>
            </a:r>
            <a:r>
              <a:rPr lang="en-US" altLang="zh-CN" sz="2400" b="1" dirty="0">
                <a:latin typeface="Times New Roman" panose="02020603050405020304" pitchFamily="18" charset="0"/>
              </a:rPr>
              <a:t>B</a:t>
            </a:r>
            <a:r>
              <a:rPr lang="en-US" altLang="zh-CN" sz="2400" b="1" dirty="0">
                <a:latin typeface="Times New Roman" panose="02020603050405020304" pitchFamily="18" charset="0"/>
                <a:sym typeface="Symbol" panose="05050102010706020507" pitchFamily="18" charset="2"/>
              </a:rPr>
              <a:t>  </a:t>
            </a:r>
            <a:r>
              <a:rPr lang="en-US" altLang="zh-CN" sz="2400" b="1" dirty="0" smtClean="0">
                <a:latin typeface="Times New Roman" panose="02020603050405020304" pitchFamily="18" charset="0"/>
              </a:rPr>
              <a:t>C</a:t>
            </a:r>
            <a:endParaRPr lang="en-US" altLang="zh-CN" sz="2400" b="1" dirty="0" smtClean="0">
              <a:ea typeface="宋体" panose="02010600030101010101" pitchFamily="2" charset="-122"/>
            </a:endParaRPr>
          </a:p>
          <a:p>
            <a:pPr lvl="2">
              <a:spcBef>
                <a:spcPct val="10000"/>
              </a:spcBef>
              <a:spcAft>
                <a:spcPct val="10000"/>
              </a:spcAft>
              <a:buClr>
                <a:srgbClr val="5B2ABC"/>
              </a:buClr>
              <a:buFont typeface="Wingdings" panose="05000000000000000000" pitchFamily="2" charset="2"/>
              <a:buChar char="ü"/>
            </a:pPr>
            <a:r>
              <a:rPr lang="zh-CN" altLang="en-US" sz="2400" b="1" dirty="0" smtClean="0">
                <a:solidFill>
                  <a:srgbClr val="006600"/>
                </a:solidFill>
                <a:ea typeface="宋体" panose="02010600030101010101" pitchFamily="2" charset="-122"/>
              </a:rPr>
              <a:t>规则的表示：</a:t>
            </a:r>
            <a:r>
              <a:rPr lang="zh-CN" altLang="en-US" sz="2400" b="1" dirty="0" smtClean="0">
                <a:ea typeface="宋体" panose="02010600030101010101" pitchFamily="2" charset="-122"/>
              </a:rPr>
              <a:t>用蕴含式表示，例如</a:t>
            </a:r>
            <a:endParaRPr lang="en-US" altLang="zh-CN" sz="2400" b="1" dirty="0" smtClean="0">
              <a:ea typeface="宋体" panose="02010600030101010101" pitchFamily="2" charset="-122"/>
            </a:endParaRPr>
          </a:p>
          <a:p>
            <a:pPr marL="686074" lvl="2" indent="0">
              <a:spcBef>
                <a:spcPct val="10000"/>
              </a:spcBef>
              <a:spcAft>
                <a:spcPct val="10000"/>
              </a:spcAft>
              <a:buClr>
                <a:srgbClr val="5B2ABC"/>
              </a:buClr>
              <a:buNone/>
            </a:pPr>
            <a:r>
              <a:rPr lang="en-US" altLang="zh-CN" sz="2400" b="1" dirty="0">
                <a:ea typeface="宋体" panose="02010600030101010101" pitchFamily="2" charset="-122"/>
              </a:rPr>
              <a:t> </a:t>
            </a:r>
            <a:r>
              <a:rPr lang="en-US" altLang="zh-CN" sz="2400" b="1" dirty="0" smtClean="0">
                <a:ea typeface="宋体" panose="02010600030101010101" pitchFamily="2" charset="-122"/>
              </a:rPr>
              <a:t>    </a:t>
            </a:r>
            <a:r>
              <a:rPr lang="zh-CN" altLang="en-US" sz="2400" b="1" dirty="0" smtClean="0">
                <a:ea typeface="宋体" panose="02010600030101010101" pitchFamily="2" charset="-122"/>
              </a:rPr>
              <a:t>如果</a:t>
            </a:r>
            <a:r>
              <a:rPr lang="en-US" altLang="zh-CN" sz="2400" b="1" dirty="0" smtClean="0">
                <a:ea typeface="宋体" panose="02010600030101010101" pitchFamily="2" charset="-122"/>
              </a:rPr>
              <a:t>X</a:t>
            </a:r>
            <a:r>
              <a:rPr lang="zh-CN" altLang="en-US" sz="2400" b="1" dirty="0" smtClean="0">
                <a:ea typeface="宋体" panose="02010600030101010101" pitchFamily="2" charset="-122"/>
              </a:rPr>
              <a:t>，则</a:t>
            </a:r>
            <a:r>
              <a:rPr lang="en-US" altLang="zh-CN" sz="2400" b="1" dirty="0" smtClean="0">
                <a:ea typeface="宋体" panose="02010600030101010101" pitchFamily="2" charset="-122"/>
              </a:rPr>
              <a:t>Y</a:t>
            </a:r>
          </a:p>
          <a:p>
            <a:pPr marL="686074" lvl="2" indent="0">
              <a:spcBef>
                <a:spcPct val="10000"/>
              </a:spcBef>
              <a:spcAft>
                <a:spcPct val="10000"/>
              </a:spcAft>
              <a:buClr>
                <a:srgbClr val="5B2ABC"/>
              </a:buClr>
              <a:buNone/>
            </a:pPr>
            <a:r>
              <a:rPr lang="en-US" altLang="zh-CN" sz="2400" b="1" dirty="0">
                <a:ea typeface="宋体" panose="02010600030101010101" pitchFamily="2" charset="-122"/>
              </a:rPr>
              <a:t> </a:t>
            </a:r>
            <a:r>
              <a:rPr lang="en-US" altLang="zh-CN" sz="2400" b="1" dirty="0" smtClean="0">
                <a:ea typeface="宋体" panose="02010600030101010101" pitchFamily="2" charset="-122"/>
              </a:rPr>
              <a:t>    X</a:t>
            </a:r>
            <a:r>
              <a:rPr lang="en-US" altLang="zh-CN" sz="2400" b="1" dirty="0">
                <a:latin typeface="Times New Roman" panose="02020603050405020304" pitchFamily="18" charset="0"/>
                <a:sym typeface="Symbol" panose="05050102010706020507" pitchFamily="18" charset="2"/>
              </a:rPr>
              <a:t>  </a:t>
            </a:r>
            <a:r>
              <a:rPr lang="en-US" altLang="zh-CN" sz="2400" b="1" dirty="0" smtClean="0">
                <a:ea typeface="宋体" panose="02010600030101010101" pitchFamily="2" charset="-122"/>
              </a:rPr>
              <a:t>Y</a:t>
            </a:r>
          </a:p>
        </p:txBody>
      </p:sp>
    </p:spTree>
    <p:extLst>
      <p:ext uri="{BB962C8B-B14F-4D97-AF65-F5344CB8AC3E}">
        <p14:creationId xmlns:p14="http://schemas.microsoft.com/office/powerpoint/2010/main" val="33339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268760"/>
            <a:ext cx="8136904" cy="3797963"/>
          </a:xfrm>
          <a:prstGeom prst="rect">
            <a:avLst/>
          </a:prstGeom>
        </p:spPr>
        <p:txBody>
          <a:bodyPr wrap="square">
            <a:spAutoFit/>
          </a:bodyPr>
          <a:lstStyle/>
          <a:p>
            <a:pPr lvl="2">
              <a:spcBef>
                <a:spcPct val="10000"/>
              </a:spcBef>
              <a:spcAft>
                <a:spcPct val="10000"/>
              </a:spcAft>
              <a:buClr>
                <a:srgbClr val="5B2ABC"/>
              </a:buClr>
            </a:pPr>
            <a:r>
              <a:rPr lang="zh-CN" altLang="en-US" sz="2800" b="1" dirty="0" smtClean="0">
                <a:solidFill>
                  <a:schemeClr val="tx2"/>
                </a:solidFill>
                <a:latin typeface="幼圆" panose="02010509060101010101" pitchFamily="49" charset="-122"/>
                <a:ea typeface="幼圆" panose="02010509060101010101" pitchFamily="49" charset="-122"/>
              </a:rPr>
              <a:t>谓词公式表示知识的步骤：</a:t>
            </a:r>
            <a:endParaRPr lang="en-US" altLang="zh-CN" sz="2800" b="1" dirty="0">
              <a:solidFill>
                <a:schemeClr val="tx2"/>
              </a:solidFill>
              <a:latin typeface="幼圆" panose="02010509060101010101" pitchFamily="49" charset="-122"/>
              <a:ea typeface="幼圆" panose="02010509060101010101" pitchFamily="49" charset="-122"/>
            </a:endParaRPr>
          </a:p>
          <a:p>
            <a:pPr lvl="2">
              <a:spcBef>
                <a:spcPct val="10000"/>
              </a:spcBef>
              <a:spcAft>
                <a:spcPct val="10000"/>
              </a:spcAft>
              <a:buClr>
                <a:srgbClr val="5B2ABC"/>
              </a:buClr>
              <a:buFont typeface="Wingdings" panose="05000000000000000000" pitchFamily="2" charset="2"/>
              <a:buChar char="p"/>
            </a:pPr>
            <a:r>
              <a:rPr lang="zh-CN" altLang="en-US" sz="2800" b="1" dirty="0"/>
              <a:t>定义谓词及个体，</a:t>
            </a:r>
            <a:r>
              <a:rPr lang="zh-CN" altLang="en-US" sz="2800" b="1" dirty="0" smtClean="0"/>
              <a:t>确定每个谓词及个体的</a:t>
            </a:r>
            <a:r>
              <a:rPr lang="zh-CN" altLang="en-US" sz="2800" b="1" dirty="0"/>
              <a:t>确切</a:t>
            </a:r>
            <a:r>
              <a:rPr lang="zh-CN" altLang="en-US" sz="2800" b="1" dirty="0" smtClean="0"/>
              <a:t>语义。</a:t>
            </a:r>
            <a:endParaRPr lang="en-US" altLang="zh-CN" sz="2800" b="1" dirty="0" smtClean="0"/>
          </a:p>
          <a:p>
            <a:pPr lvl="2">
              <a:spcBef>
                <a:spcPct val="10000"/>
              </a:spcBef>
              <a:spcAft>
                <a:spcPct val="10000"/>
              </a:spcAft>
              <a:buClr>
                <a:srgbClr val="5B2ABC"/>
              </a:buClr>
              <a:buFont typeface="Wingdings" panose="05000000000000000000" pitchFamily="2" charset="2"/>
              <a:buChar char="p"/>
            </a:pPr>
            <a:r>
              <a:rPr lang="zh-CN" altLang="en-US" sz="2800" b="1" dirty="0" smtClean="0"/>
              <a:t>根据所要表达的事物或概念，为每个谓词中的变元赋以特定的值。</a:t>
            </a:r>
            <a:endParaRPr lang="en-US" altLang="zh-CN" sz="2800" b="1" dirty="0" smtClean="0"/>
          </a:p>
          <a:p>
            <a:pPr lvl="2">
              <a:spcBef>
                <a:spcPct val="10000"/>
              </a:spcBef>
              <a:spcAft>
                <a:spcPct val="10000"/>
              </a:spcAft>
              <a:buClr>
                <a:srgbClr val="5B2ABC"/>
              </a:buClr>
              <a:buFont typeface="Wingdings" panose="05000000000000000000" pitchFamily="2" charset="2"/>
              <a:buChar char="p"/>
            </a:pPr>
            <a:r>
              <a:rPr lang="zh-CN" altLang="en-US" sz="2800" b="1" dirty="0" smtClean="0"/>
              <a:t>根据所要表达的知识的语义，用适当的连接符号将各个谓词连接起来，形成一个谓词公式表达一个完整的意义</a:t>
            </a:r>
            <a:r>
              <a:rPr lang="zh-CN" altLang="en-US" sz="2800" b="1" dirty="0"/>
              <a:t>。</a:t>
            </a:r>
          </a:p>
        </p:txBody>
      </p:sp>
    </p:spTree>
    <p:extLst>
      <p:ext uri="{BB962C8B-B14F-4D97-AF65-F5344CB8AC3E}">
        <p14:creationId xmlns:p14="http://schemas.microsoft.com/office/powerpoint/2010/main" val="389207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type="body" idx="4294967295"/>
          </p:nvPr>
        </p:nvSpPr>
        <p:spPr>
          <a:xfrm>
            <a:off x="251520" y="1196752"/>
            <a:ext cx="8229600" cy="4525963"/>
          </a:xfrm>
        </p:spPr>
        <p:txBody>
          <a:bodyPr>
            <a:noAutofit/>
          </a:bodyPr>
          <a:lstStyle/>
          <a:p>
            <a:pPr lvl="1">
              <a:buClr>
                <a:schemeClr val="hlink"/>
              </a:buClr>
              <a:buFont typeface="Wingdings" panose="05000000000000000000" pitchFamily="2" charset="2"/>
              <a:buChar char="ü"/>
            </a:pPr>
            <a:r>
              <a:rPr lang="zh-CN" altLang="en-US" sz="2800" b="1" dirty="0" smtClean="0">
                <a:solidFill>
                  <a:srgbClr val="029809"/>
                </a:solidFill>
                <a:ea typeface="宋体" panose="02010600030101010101" pitchFamily="2" charset="-122"/>
              </a:rPr>
              <a:t>例</a:t>
            </a:r>
            <a:r>
              <a:rPr lang="en-US" altLang="zh-CN" sz="2800" b="1" dirty="0" smtClean="0">
                <a:solidFill>
                  <a:srgbClr val="029809"/>
                </a:solidFill>
                <a:ea typeface="宋体" panose="02010600030101010101" pitchFamily="2" charset="-122"/>
              </a:rPr>
              <a:t>1</a:t>
            </a:r>
            <a:r>
              <a:rPr lang="zh-CN" altLang="en-US" sz="2800" b="1" dirty="0" smtClean="0">
                <a:solidFill>
                  <a:srgbClr val="029809"/>
                </a:solidFill>
                <a:ea typeface="宋体" panose="02010600030101010101" pitchFamily="2" charset="-122"/>
              </a:rPr>
              <a:t>：</a:t>
            </a:r>
            <a:r>
              <a:rPr lang="zh-CN" altLang="en-US" sz="2800" b="1" dirty="0">
                <a:solidFill>
                  <a:srgbClr val="3E1D81"/>
                </a:solidFill>
                <a:ea typeface="宋体" panose="02010600030101010101" pitchFamily="2" charset="-122"/>
              </a:rPr>
              <a:t>设有下列知识</a:t>
            </a:r>
          </a:p>
          <a:p>
            <a:pPr lvl="3"/>
            <a:r>
              <a:rPr lang="zh-CN" altLang="en-US" sz="2800" b="1" dirty="0">
                <a:solidFill>
                  <a:srgbClr val="3E1D81"/>
                </a:solidFill>
                <a:ea typeface="宋体" panose="02010600030101010101" pitchFamily="2" charset="-122"/>
              </a:rPr>
              <a:t>①刘欢比他父亲出名。</a:t>
            </a:r>
          </a:p>
          <a:p>
            <a:pPr lvl="3"/>
            <a:r>
              <a:rPr lang="zh-CN" altLang="en-US" sz="2800" b="1" dirty="0">
                <a:solidFill>
                  <a:srgbClr val="3E1D81"/>
                </a:solidFill>
                <a:ea typeface="宋体" panose="02010600030101010101" pitchFamily="2" charset="-122"/>
              </a:rPr>
              <a:t>②高扬是计算机系的一名学生，但他不喜欢编程 。 </a:t>
            </a:r>
          </a:p>
          <a:p>
            <a:pPr lvl="3"/>
            <a:r>
              <a:rPr lang="zh-CN" altLang="en-US" sz="2800" b="1" dirty="0">
                <a:solidFill>
                  <a:srgbClr val="3E1D81"/>
                </a:solidFill>
                <a:ea typeface="宋体" panose="02010600030101010101" pitchFamily="2" charset="-122"/>
              </a:rPr>
              <a:t>③任何整数或者为正或者为负。</a:t>
            </a:r>
          </a:p>
          <a:p>
            <a:pPr eaLnBrk="0" hangingPunct="0">
              <a:spcAft>
                <a:spcPct val="20000"/>
              </a:spcAft>
              <a:buClrTx/>
              <a:buFontTx/>
              <a:buNone/>
            </a:pPr>
            <a:r>
              <a:rPr lang="zh-CN" altLang="en-US" sz="2800" b="1" dirty="0">
                <a:solidFill>
                  <a:srgbClr val="3E1D81"/>
                </a:solidFill>
                <a:effectLst>
                  <a:outerShdw blurRad="38100" dist="38100" dir="2700000" algn="tl">
                    <a:srgbClr val="C0C0C0"/>
                  </a:outerShdw>
                </a:effectLst>
                <a:ea typeface="宋体" panose="02010600030101010101" pitchFamily="2" charset="-122"/>
              </a:rPr>
              <a:t>	</a:t>
            </a:r>
            <a:endParaRPr lang="zh-CN" altLang="en-US" sz="2800" b="1" dirty="0">
              <a:solidFill>
                <a:srgbClr val="3E1D81"/>
              </a:solidFill>
              <a:ea typeface="宋体" panose="02010600030101010101" pitchFamily="2" charset="-122"/>
            </a:endParaRPr>
          </a:p>
          <a:p>
            <a:pPr lvl="3"/>
            <a:endParaRPr lang="zh-CN" altLang="en-US" sz="2800" b="1" dirty="0">
              <a:solidFill>
                <a:srgbClr val="3E1D81"/>
              </a:solidFill>
              <a:ea typeface="宋体" panose="02010600030101010101" pitchFamily="2" charset="-122"/>
            </a:endParaRPr>
          </a:p>
        </p:txBody>
      </p:sp>
    </p:spTree>
    <p:extLst>
      <p:ext uri="{BB962C8B-B14F-4D97-AF65-F5344CB8AC3E}">
        <p14:creationId xmlns:p14="http://schemas.microsoft.com/office/powerpoint/2010/main" val="18738382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96752"/>
            <a:ext cx="8136904" cy="5047536"/>
          </a:xfrm>
          <a:prstGeom prst="rect">
            <a:avLst/>
          </a:prstGeom>
        </p:spPr>
        <p:txBody>
          <a:bodyPr wrap="square">
            <a:spAutoFit/>
          </a:bodyPr>
          <a:lstStyle/>
          <a:p>
            <a:pPr marL="0" lvl="3">
              <a:lnSpc>
                <a:spcPct val="150000"/>
              </a:lnSpc>
            </a:pPr>
            <a:r>
              <a:rPr lang="zh-CN" altLang="en-US" sz="2800" b="1" dirty="0">
                <a:solidFill>
                  <a:srgbClr val="3E1D81"/>
                </a:solidFill>
                <a:latin typeface="Times New Roman" panose="02020603050405020304" pitchFamily="18" charset="0"/>
                <a:cs typeface="Times New Roman" panose="02020603050405020304" pitchFamily="18" charset="0"/>
              </a:rPr>
              <a:t>①刘欢比他父亲出名</a:t>
            </a:r>
            <a:r>
              <a:rPr lang="zh-CN" altLang="en-US" sz="2800" b="1" dirty="0" smtClean="0">
                <a:solidFill>
                  <a:srgbClr val="3E1D81"/>
                </a:solidFill>
                <a:latin typeface="Times New Roman" panose="02020603050405020304" pitchFamily="18" charset="0"/>
                <a:cs typeface="Times New Roman" panose="02020603050405020304" pitchFamily="18" charset="0"/>
              </a:rPr>
              <a:t>。</a:t>
            </a:r>
            <a:endParaRPr lang="en-US" altLang="zh-CN" sz="2800" b="1" dirty="0">
              <a:solidFill>
                <a:srgbClr val="3E1D81"/>
              </a:solidFill>
              <a:latin typeface="Times New Roman" panose="02020603050405020304" pitchFamily="18" charset="0"/>
              <a:cs typeface="Times New Roman" panose="02020603050405020304" pitchFamily="18" charset="0"/>
            </a:endParaRPr>
          </a:p>
          <a:p>
            <a:pPr marL="457200" lvl="3" indent="-457200">
              <a:lnSpc>
                <a:spcPct val="150000"/>
              </a:lnSpc>
              <a:buFont typeface="Wingdings" panose="05000000000000000000" pitchFamily="2" charset="2"/>
              <a:buChar char="ü"/>
            </a:pPr>
            <a:r>
              <a:rPr lang="zh-CN" altLang="en-US" sz="2800" b="1" dirty="0" smtClean="0">
                <a:solidFill>
                  <a:srgbClr val="3E1D81"/>
                </a:solidFill>
                <a:latin typeface="Times New Roman" panose="02020603050405020304" pitchFamily="18" charset="0"/>
                <a:cs typeface="Times New Roman" panose="02020603050405020304" pitchFamily="18" charset="0"/>
              </a:rPr>
              <a:t>定义谓词如下</a:t>
            </a:r>
            <a:endParaRPr lang="en-US" altLang="zh-CN" sz="2800" b="1" dirty="0">
              <a:solidFill>
                <a:srgbClr val="3E1D81"/>
              </a:solidFill>
              <a:latin typeface="Times New Roman" panose="02020603050405020304" pitchFamily="18" charset="0"/>
              <a:cs typeface="Times New Roman" panose="02020603050405020304" pitchFamily="18" charset="0"/>
            </a:endParaRPr>
          </a:p>
          <a:p>
            <a:pPr marL="0" lvl="3">
              <a:lnSpc>
                <a:spcPct val="150000"/>
              </a:lnSpc>
            </a:pPr>
            <a:r>
              <a:rPr lang="en-US" altLang="zh-CN" sz="2800" b="1" dirty="0" smtClean="0">
                <a:solidFill>
                  <a:srgbClr val="3E1D81"/>
                </a:solidFill>
                <a:latin typeface="Times New Roman" panose="02020603050405020304" pitchFamily="18" charset="0"/>
                <a:cs typeface="Times New Roman" panose="02020603050405020304" pitchFamily="18" charset="0"/>
              </a:rPr>
              <a:t>      FAMOUS(</a:t>
            </a:r>
            <a:r>
              <a:rPr lang="en-US" altLang="zh-CN" sz="2800" b="1" i="1" dirty="0" smtClean="0">
                <a:solidFill>
                  <a:srgbClr val="3E1D81"/>
                </a:solidFill>
                <a:latin typeface="Times New Roman" panose="02020603050405020304" pitchFamily="18" charset="0"/>
                <a:cs typeface="Times New Roman" panose="02020603050405020304" pitchFamily="18" charset="0"/>
              </a:rPr>
              <a:t>x</a:t>
            </a: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i="1" dirty="0">
                <a:solidFill>
                  <a:srgbClr val="3E1D81"/>
                </a:solidFill>
                <a:latin typeface="Times New Roman" panose="02020603050405020304" pitchFamily="18" charset="0"/>
                <a:cs typeface="Times New Roman" panose="02020603050405020304" pitchFamily="18" charset="0"/>
              </a:rPr>
              <a:t>y</a:t>
            </a:r>
            <a:r>
              <a:rPr lang="en-US" altLang="zh-CN" sz="2800" b="1" dirty="0">
                <a:solidFill>
                  <a:srgbClr val="3E1D81"/>
                </a:solidFill>
                <a:latin typeface="Times New Roman" panose="02020603050405020304" pitchFamily="18" charset="0"/>
                <a:cs typeface="Times New Roman" panose="02020603050405020304" pitchFamily="18" charset="0"/>
              </a:rPr>
              <a:t>) :   </a:t>
            </a:r>
            <a:r>
              <a:rPr lang="en-US" altLang="zh-CN" sz="2800" b="1" i="1" dirty="0">
                <a:solidFill>
                  <a:srgbClr val="3E1D81"/>
                </a:solidFill>
                <a:latin typeface="Times New Roman" panose="02020603050405020304" pitchFamily="18" charset="0"/>
                <a:cs typeface="Times New Roman" panose="02020603050405020304" pitchFamily="18" charset="0"/>
              </a:rPr>
              <a:t>x</a:t>
            </a:r>
            <a:r>
              <a:rPr lang="zh-CN" altLang="en-US" sz="2800" b="1" dirty="0">
                <a:solidFill>
                  <a:srgbClr val="3E1D81"/>
                </a:solidFill>
                <a:latin typeface="Times New Roman" panose="02020603050405020304" pitchFamily="18" charset="0"/>
                <a:cs typeface="Times New Roman" panose="02020603050405020304" pitchFamily="18" charset="0"/>
              </a:rPr>
              <a:t>比</a:t>
            </a:r>
            <a:r>
              <a:rPr lang="en-US" altLang="zh-CN" sz="2800" b="1" i="1" dirty="0">
                <a:solidFill>
                  <a:srgbClr val="3E1D81"/>
                </a:solidFill>
                <a:latin typeface="Times New Roman" panose="02020603050405020304" pitchFamily="18" charset="0"/>
                <a:cs typeface="Times New Roman" panose="02020603050405020304" pitchFamily="18" charset="0"/>
              </a:rPr>
              <a:t>y</a:t>
            </a:r>
            <a:r>
              <a:rPr lang="zh-CN" altLang="en-US" sz="2800" b="1" dirty="0" smtClean="0">
                <a:solidFill>
                  <a:srgbClr val="3E1D81"/>
                </a:solidFill>
                <a:latin typeface="Times New Roman" panose="02020603050405020304" pitchFamily="18" charset="0"/>
                <a:cs typeface="Times New Roman" panose="02020603050405020304" pitchFamily="18" charset="0"/>
              </a:rPr>
              <a:t>出名</a:t>
            </a:r>
            <a:endParaRPr lang="en-US" altLang="zh-CN" sz="2800" b="1" dirty="0" smtClean="0">
              <a:solidFill>
                <a:srgbClr val="3E1D81"/>
              </a:solidFill>
              <a:latin typeface="Times New Roman" panose="02020603050405020304" pitchFamily="18" charset="0"/>
              <a:cs typeface="Times New Roman" panose="02020603050405020304" pitchFamily="18" charset="0"/>
            </a:endParaRPr>
          </a:p>
          <a:p>
            <a:pPr marL="0" lvl="3">
              <a:lnSpc>
                <a:spcPct val="150000"/>
              </a:lnSpc>
            </a:pP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dirty="0" smtClean="0">
                <a:solidFill>
                  <a:srgbClr val="3E1D81"/>
                </a:solidFill>
                <a:latin typeface="Times New Roman" panose="02020603050405020304" pitchFamily="18" charset="0"/>
                <a:cs typeface="Times New Roman" panose="02020603050405020304" pitchFamily="18" charset="0"/>
              </a:rPr>
              <a:t>     </a:t>
            </a:r>
            <a:r>
              <a:rPr lang="zh-CN" altLang="en-US" sz="2800" b="1" dirty="0" smtClean="0">
                <a:solidFill>
                  <a:srgbClr val="3E1D81"/>
                </a:solidFill>
                <a:latin typeface="Times New Roman" panose="02020603050405020304" pitchFamily="18" charset="0"/>
                <a:cs typeface="Times New Roman" panose="02020603050405020304" pitchFamily="18" charset="0"/>
              </a:rPr>
              <a:t>其中涉及的个体有：刘欢</a:t>
            </a:r>
            <a:r>
              <a:rPr lang="en-US" altLang="zh-CN" sz="2800" b="1" dirty="0" smtClean="0">
                <a:solidFill>
                  <a:srgbClr val="3E1D81"/>
                </a:solidFill>
                <a:latin typeface="Times New Roman" panose="02020603050405020304" pitchFamily="18" charset="0"/>
                <a:cs typeface="Times New Roman" panose="02020603050405020304" pitchFamily="18" charset="0"/>
              </a:rPr>
              <a:t>(</a:t>
            </a:r>
            <a:r>
              <a:rPr lang="en-US" altLang="zh-CN" sz="2800" b="1" dirty="0" err="1" smtClean="0">
                <a:solidFill>
                  <a:srgbClr val="3E1D81"/>
                </a:solidFill>
                <a:latin typeface="Times New Roman" panose="02020603050405020304" pitchFamily="18" charset="0"/>
                <a:cs typeface="Times New Roman" panose="02020603050405020304" pitchFamily="18" charset="0"/>
              </a:rPr>
              <a:t>liuhuan</a:t>
            </a:r>
            <a:r>
              <a:rPr lang="en-US" altLang="zh-CN" sz="2800" b="1" dirty="0" smtClean="0">
                <a:solidFill>
                  <a:srgbClr val="3E1D81"/>
                </a:solidFill>
                <a:latin typeface="Times New Roman" panose="02020603050405020304" pitchFamily="18" charset="0"/>
                <a:cs typeface="Times New Roman" panose="02020603050405020304" pitchFamily="18" charset="0"/>
              </a:rPr>
              <a:t>)</a:t>
            </a:r>
            <a:r>
              <a:rPr lang="zh-CN" altLang="en-US" sz="2800" b="1" dirty="0" smtClean="0">
                <a:solidFill>
                  <a:srgbClr val="3E1D81"/>
                </a:solidFill>
                <a:latin typeface="Times New Roman" panose="02020603050405020304" pitchFamily="18" charset="0"/>
                <a:cs typeface="Times New Roman" panose="02020603050405020304" pitchFamily="18" charset="0"/>
              </a:rPr>
              <a:t>以及函数</a:t>
            </a:r>
            <a:r>
              <a:rPr lang="en-US" altLang="zh-CN" sz="2800" b="1" dirty="0" smtClean="0">
                <a:solidFill>
                  <a:srgbClr val="3E1D81"/>
                </a:solidFill>
                <a:latin typeface="Times New Roman" panose="02020603050405020304" pitchFamily="18" charset="0"/>
                <a:cs typeface="Times New Roman" panose="02020603050405020304" pitchFamily="18" charset="0"/>
              </a:rPr>
              <a:t>father(</a:t>
            </a:r>
            <a:r>
              <a:rPr lang="en-US" altLang="zh-CN" sz="2800" b="1" dirty="0" err="1" smtClean="0">
                <a:solidFill>
                  <a:srgbClr val="3E1D81"/>
                </a:solidFill>
                <a:latin typeface="Times New Roman" panose="02020603050405020304" pitchFamily="18" charset="0"/>
                <a:cs typeface="Times New Roman" panose="02020603050405020304" pitchFamily="18" charset="0"/>
              </a:rPr>
              <a:t>liuhuan</a:t>
            </a:r>
            <a:r>
              <a:rPr lang="en-US" altLang="zh-CN" sz="2800" b="1" dirty="0" smtClean="0">
                <a:solidFill>
                  <a:srgbClr val="3E1D81"/>
                </a:solidFill>
                <a:latin typeface="Times New Roman" panose="02020603050405020304" pitchFamily="18" charset="0"/>
                <a:cs typeface="Times New Roman" panose="02020603050405020304" pitchFamily="18" charset="0"/>
              </a:rPr>
              <a:t>)</a:t>
            </a:r>
            <a:r>
              <a:rPr lang="zh-CN" altLang="en-US" sz="2800" b="1" dirty="0" smtClean="0">
                <a:solidFill>
                  <a:srgbClr val="3E1D81"/>
                </a:solidFill>
                <a:latin typeface="Times New Roman" panose="02020603050405020304" pitchFamily="18" charset="0"/>
                <a:cs typeface="Times New Roman" panose="02020603050405020304" pitchFamily="18" charset="0"/>
              </a:rPr>
              <a:t>表示刘欢的父亲。</a:t>
            </a:r>
            <a:endParaRPr lang="en-US" altLang="zh-CN" sz="2800" b="1" dirty="0">
              <a:solidFill>
                <a:srgbClr val="3E1D81"/>
              </a:solidFill>
              <a:latin typeface="Times New Roman" panose="02020603050405020304" pitchFamily="18" charset="0"/>
              <a:cs typeface="Times New Roman" panose="02020603050405020304" pitchFamily="18" charset="0"/>
            </a:endParaRPr>
          </a:p>
          <a:p>
            <a:pPr marL="457200" lvl="3" indent="-457200">
              <a:lnSpc>
                <a:spcPct val="150000"/>
              </a:lnSpc>
              <a:buFont typeface="Wingdings" panose="05000000000000000000" pitchFamily="2" charset="2"/>
              <a:buChar char="ü"/>
            </a:pPr>
            <a:r>
              <a:rPr lang="zh-CN" altLang="en-US" sz="2800" b="1" dirty="0" smtClean="0">
                <a:solidFill>
                  <a:srgbClr val="3E1D81"/>
                </a:solidFill>
                <a:latin typeface="Times New Roman" panose="02020603050405020304" pitchFamily="18" charset="0"/>
                <a:cs typeface="Times New Roman" panose="02020603050405020304" pitchFamily="18" charset="0"/>
              </a:rPr>
              <a:t> 将这些个体带入谓词中，得到</a:t>
            </a:r>
            <a:endParaRPr lang="en-US" altLang="zh-CN" sz="2800" dirty="0" smtClean="0">
              <a:latin typeface="Times New Roman" panose="02020603050405020304" pitchFamily="18" charset="0"/>
              <a:cs typeface="Times New Roman" panose="02020603050405020304" pitchFamily="18" charset="0"/>
            </a:endParaRPr>
          </a:p>
          <a:p>
            <a:pPr marL="0" lvl="3">
              <a:lnSpc>
                <a:spcPct val="150000"/>
              </a:lnSpc>
            </a:pP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      FAMOUS( </a:t>
            </a:r>
            <a:r>
              <a:rPr lang="en-US" altLang="zh-CN" sz="2800" b="1" dirty="0" err="1">
                <a:solidFill>
                  <a:srgbClr val="FF0000"/>
                </a:solidFill>
                <a:latin typeface="Times New Roman" panose="02020603050405020304" pitchFamily="18" charset="0"/>
                <a:cs typeface="Times New Roman" panose="02020603050405020304" pitchFamily="18" charset="0"/>
              </a:rPr>
              <a:t>liuhuan</a:t>
            </a:r>
            <a:r>
              <a:rPr lang="en-US" altLang="zh-CN" sz="2800" b="1" dirty="0">
                <a:solidFill>
                  <a:srgbClr val="FF0000"/>
                </a:solidFill>
                <a:latin typeface="Times New Roman" panose="02020603050405020304" pitchFamily="18" charset="0"/>
                <a:cs typeface="Times New Roman" panose="02020603050405020304" pitchFamily="18" charset="0"/>
              </a:rPr>
              <a:t>, father</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err="1">
                <a:solidFill>
                  <a:srgbClr val="FF0000"/>
                </a:solidFill>
                <a:latin typeface="Times New Roman" panose="02020603050405020304" pitchFamily="18" charset="0"/>
                <a:cs typeface="Times New Roman" panose="02020603050405020304" pitchFamily="18" charset="0"/>
              </a:rPr>
              <a:t>liuhuan</a:t>
            </a:r>
            <a:r>
              <a:rPr lang="en-US" altLang="zh-CN" sz="2800" b="1" dirty="0">
                <a:solidFill>
                  <a:srgbClr val="FF0000"/>
                </a:solidFill>
                <a:latin typeface="Times New Roman" panose="02020603050405020304" pitchFamily="18" charset="0"/>
                <a:cs typeface="Times New Roman" panose="02020603050405020304" pitchFamily="18" charset="0"/>
              </a:rPr>
              <a:t> ))</a:t>
            </a:r>
          </a:p>
          <a:p>
            <a:pPr lvl="3"/>
            <a:endParaRPr lang="zh-CN" altLang="en-US" sz="2800" b="1" dirty="0">
              <a:solidFill>
                <a:srgbClr val="3E1D8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01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2" y="908720"/>
            <a:ext cx="9260378" cy="5306068"/>
          </a:xfrm>
          <a:prstGeom prst="rect">
            <a:avLst/>
          </a:prstGeom>
        </p:spPr>
        <p:txBody>
          <a:bodyPr wrap="square">
            <a:spAutoFit/>
          </a:bodyPr>
          <a:lstStyle/>
          <a:p>
            <a:pPr marL="0" lvl="3">
              <a:lnSpc>
                <a:spcPct val="110000"/>
              </a:lnSpc>
            </a:pPr>
            <a:r>
              <a:rPr lang="zh-CN" altLang="en-US" sz="2800" b="1" dirty="0">
                <a:solidFill>
                  <a:srgbClr val="3E1D81"/>
                </a:solidFill>
                <a:latin typeface="Times New Roman" panose="02020603050405020304" pitchFamily="18" charset="0"/>
                <a:cs typeface="Times New Roman" panose="02020603050405020304" pitchFamily="18" charset="0"/>
              </a:rPr>
              <a:t>②高扬是计算机系的一名学生，但他不喜欢</a:t>
            </a:r>
            <a:r>
              <a:rPr lang="zh-CN" altLang="en-US" sz="2800" b="1" dirty="0" smtClean="0">
                <a:solidFill>
                  <a:srgbClr val="3E1D81"/>
                </a:solidFill>
                <a:latin typeface="Times New Roman" panose="02020603050405020304" pitchFamily="18" charset="0"/>
                <a:cs typeface="Times New Roman" panose="02020603050405020304" pitchFamily="18" charset="0"/>
              </a:rPr>
              <a:t>编程。 </a:t>
            </a:r>
            <a:endParaRPr lang="en-US" altLang="zh-CN" sz="2800" b="1" dirty="0">
              <a:solidFill>
                <a:srgbClr val="3E1D81"/>
              </a:solidFill>
              <a:latin typeface="Times New Roman" panose="02020603050405020304" pitchFamily="18" charset="0"/>
              <a:cs typeface="Times New Roman" panose="02020603050405020304" pitchFamily="18" charset="0"/>
            </a:endParaRPr>
          </a:p>
          <a:p>
            <a:pPr marL="342900" lvl="3" indent="-342900">
              <a:lnSpc>
                <a:spcPct val="110000"/>
              </a:lnSpc>
              <a:buFont typeface="Wingdings" panose="05000000000000000000" pitchFamily="2" charset="2"/>
              <a:buChar char="ü"/>
            </a:pPr>
            <a:r>
              <a:rPr lang="zh-CN" altLang="en-US" sz="2800" b="1" dirty="0">
                <a:solidFill>
                  <a:srgbClr val="3E1D81"/>
                </a:solidFill>
                <a:latin typeface="Times New Roman" panose="02020603050405020304" pitchFamily="18" charset="0"/>
                <a:cs typeface="Times New Roman" panose="02020603050405020304" pitchFamily="18" charset="0"/>
              </a:rPr>
              <a:t>定义</a:t>
            </a:r>
            <a:r>
              <a:rPr lang="zh-CN" altLang="en-US" sz="2800" b="1" dirty="0" smtClean="0">
                <a:solidFill>
                  <a:srgbClr val="3E1D81"/>
                </a:solidFill>
                <a:latin typeface="Times New Roman" panose="02020603050405020304" pitchFamily="18" charset="0"/>
                <a:cs typeface="Times New Roman" panose="02020603050405020304" pitchFamily="18" charset="0"/>
              </a:rPr>
              <a:t>谓词如下</a:t>
            </a:r>
            <a:endParaRPr lang="en-US" altLang="zh-CN" sz="2800" b="1" dirty="0">
              <a:solidFill>
                <a:srgbClr val="3E1D81"/>
              </a:solidFill>
              <a:latin typeface="Times New Roman" panose="02020603050405020304" pitchFamily="18" charset="0"/>
              <a:cs typeface="Times New Roman" panose="02020603050405020304" pitchFamily="18" charset="0"/>
            </a:endParaRPr>
          </a:p>
          <a:p>
            <a:pPr lvl="3">
              <a:lnSpc>
                <a:spcPct val="110000"/>
              </a:lnSpc>
            </a:pPr>
            <a:r>
              <a:rPr lang="en-US" altLang="zh-CN" sz="2800" b="1" dirty="0" smtClean="0">
                <a:solidFill>
                  <a:srgbClr val="3E1D81"/>
                </a:solidFill>
                <a:latin typeface="Times New Roman" panose="02020603050405020304" pitchFamily="18" charset="0"/>
                <a:cs typeface="Times New Roman" panose="02020603050405020304" pitchFamily="18" charset="0"/>
              </a:rPr>
              <a:t>COMPUTER(</a:t>
            </a:r>
            <a:r>
              <a:rPr lang="en-US" altLang="zh-CN" sz="2800" b="1" i="1" dirty="0" smtClean="0">
                <a:solidFill>
                  <a:srgbClr val="3E1D81"/>
                </a:solidFill>
                <a:latin typeface="Times New Roman" panose="02020603050405020304" pitchFamily="18" charset="0"/>
                <a:cs typeface="Times New Roman" panose="02020603050405020304" pitchFamily="18" charset="0"/>
              </a:rPr>
              <a:t>x</a:t>
            </a:r>
            <a:r>
              <a:rPr lang="en-US" altLang="zh-CN" sz="2800" b="1" dirty="0" smtClean="0">
                <a:solidFill>
                  <a:srgbClr val="3E1D81"/>
                </a:solidFill>
                <a:latin typeface="Times New Roman" panose="02020603050405020304" pitchFamily="18" charset="0"/>
                <a:cs typeface="Times New Roman" panose="02020603050405020304" pitchFamily="18" charset="0"/>
              </a:rPr>
              <a:t>) </a:t>
            </a: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i="1" dirty="0" smtClean="0">
                <a:solidFill>
                  <a:srgbClr val="3E1D81"/>
                </a:solidFill>
                <a:latin typeface="Times New Roman" panose="02020603050405020304" pitchFamily="18" charset="0"/>
                <a:cs typeface="Times New Roman" panose="02020603050405020304" pitchFamily="18" charset="0"/>
              </a:rPr>
              <a:t>x</a:t>
            </a:r>
            <a:r>
              <a:rPr lang="zh-CN" altLang="en-US" sz="2800" b="1" dirty="0" smtClean="0">
                <a:solidFill>
                  <a:srgbClr val="3E1D81"/>
                </a:solidFill>
                <a:latin typeface="Times New Roman" panose="02020603050405020304" pitchFamily="18" charset="0"/>
                <a:cs typeface="Times New Roman" panose="02020603050405020304" pitchFamily="18" charset="0"/>
              </a:rPr>
              <a:t>是</a:t>
            </a:r>
            <a:r>
              <a:rPr lang="zh-CN" altLang="en-US" sz="2800" b="1" dirty="0">
                <a:solidFill>
                  <a:srgbClr val="3E1D81"/>
                </a:solidFill>
                <a:latin typeface="Times New Roman" panose="02020603050405020304" pitchFamily="18" charset="0"/>
                <a:cs typeface="Times New Roman" panose="02020603050405020304" pitchFamily="18" charset="0"/>
              </a:rPr>
              <a:t>计算机系</a:t>
            </a:r>
            <a:r>
              <a:rPr lang="zh-CN" altLang="en-US" sz="2800" b="1" dirty="0" smtClean="0">
                <a:solidFill>
                  <a:srgbClr val="3E1D81"/>
                </a:solidFill>
                <a:latin typeface="Times New Roman" panose="02020603050405020304" pitchFamily="18" charset="0"/>
                <a:cs typeface="Times New Roman" panose="02020603050405020304" pitchFamily="18" charset="0"/>
              </a:rPr>
              <a:t>的学生</a:t>
            </a:r>
            <a:endParaRPr lang="zh-CN" altLang="en-US" sz="2800" b="1" dirty="0">
              <a:solidFill>
                <a:srgbClr val="3E1D81"/>
              </a:solidFill>
              <a:latin typeface="Times New Roman" panose="02020603050405020304" pitchFamily="18" charset="0"/>
              <a:cs typeface="Times New Roman" panose="02020603050405020304" pitchFamily="18" charset="0"/>
            </a:endParaRPr>
          </a:p>
          <a:p>
            <a:pPr lvl="3">
              <a:lnSpc>
                <a:spcPct val="110000"/>
              </a:lnSpc>
            </a:pPr>
            <a:r>
              <a:rPr lang="en-US" altLang="zh-CN" sz="2800" b="1" dirty="0">
                <a:solidFill>
                  <a:srgbClr val="3E1D81"/>
                </a:solidFill>
                <a:latin typeface="Times New Roman" panose="02020603050405020304" pitchFamily="18" charset="0"/>
                <a:cs typeface="Times New Roman" panose="02020603050405020304" pitchFamily="18" charset="0"/>
              </a:rPr>
              <a:t>LIKE(</a:t>
            </a:r>
            <a:r>
              <a:rPr lang="en-US" altLang="zh-CN" sz="2800" b="1" i="1" dirty="0">
                <a:solidFill>
                  <a:srgbClr val="3E1D81"/>
                </a:solidFill>
                <a:latin typeface="Times New Roman" panose="02020603050405020304" pitchFamily="18" charset="0"/>
                <a:cs typeface="Times New Roman" panose="02020603050405020304" pitchFamily="18" charset="0"/>
              </a:rPr>
              <a:t>x</a:t>
            </a: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i="1" dirty="0">
                <a:solidFill>
                  <a:srgbClr val="3E1D81"/>
                </a:solidFill>
                <a:latin typeface="Times New Roman" panose="02020603050405020304" pitchFamily="18" charset="0"/>
                <a:cs typeface="Times New Roman" panose="02020603050405020304" pitchFamily="18" charset="0"/>
              </a:rPr>
              <a:t>y</a:t>
            </a:r>
            <a:r>
              <a:rPr lang="en-US" altLang="zh-CN" sz="2800" b="1" dirty="0" smtClean="0">
                <a:solidFill>
                  <a:srgbClr val="3E1D81"/>
                </a:solidFill>
                <a:latin typeface="Times New Roman" panose="02020603050405020304" pitchFamily="18" charset="0"/>
                <a:cs typeface="Times New Roman" panose="02020603050405020304" pitchFamily="18" charset="0"/>
              </a:rPr>
              <a:t>) </a:t>
            </a: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i="1" dirty="0">
                <a:solidFill>
                  <a:srgbClr val="3E1D81"/>
                </a:solidFill>
                <a:latin typeface="Times New Roman" panose="02020603050405020304" pitchFamily="18" charset="0"/>
                <a:cs typeface="Times New Roman" panose="02020603050405020304" pitchFamily="18" charset="0"/>
              </a:rPr>
              <a:t>x</a:t>
            </a:r>
            <a:r>
              <a:rPr lang="en-US" altLang="zh-CN" sz="2800" b="1" dirty="0">
                <a:solidFill>
                  <a:srgbClr val="3E1D81"/>
                </a:solidFill>
                <a:latin typeface="Times New Roman" panose="02020603050405020304" pitchFamily="18" charset="0"/>
                <a:cs typeface="Times New Roman" panose="02020603050405020304" pitchFamily="18" charset="0"/>
              </a:rPr>
              <a:t> </a:t>
            </a:r>
            <a:r>
              <a:rPr lang="zh-CN" altLang="en-US" sz="2800" b="1" dirty="0">
                <a:solidFill>
                  <a:srgbClr val="3E1D81"/>
                </a:solidFill>
                <a:latin typeface="Times New Roman" panose="02020603050405020304" pitchFamily="18" charset="0"/>
                <a:cs typeface="Times New Roman" panose="02020603050405020304" pitchFamily="18" charset="0"/>
              </a:rPr>
              <a:t>喜欢 </a:t>
            </a:r>
            <a:r>
              <a:rPr lang="en-US" altLang="zh-CN" sz="2800" b="1" i="1" dirty="0" smtClean="0">
                <a:solidFill>
                  <a:srgbClr val="3E1D81"/>
                </a:solidFill>
                <a:latin typeface="Times New Roman" panose="02020603050405020304" pitchFamily="18" charset="0"/>
                <a:cs typeface="Times New Roman" panose="02020603050405020304" pitchFamily="18" charset="0"/>
              </a:rPr>
              <a:t>y</a:t>
            </a:r>
          </a:p>
          <a:p>
            <a:pPr lvl="3">
              <a:lnSpc>
                <a:spcPct val="110000"/>
              </a:lnSpc>
            </a:pPr>
            <a:r>
              <a:rPr lang="zh-CN" altLang="en-US" sz="2800" b="1" dirty="0" smtClean="0">
                <a:solidFill>
                  <a:srgbClr val="3E1D81"/>
                </a:solidFill>
                <a:latin typeface="Times New Roman" panose="02020603050405020304" pitchFamily="18" charset="0"/>
                <a:cs typeface="Times New Roman" panose="02020603050405020304" pitchFamily="18" charset="0"/>
              </a:rPr>
              <a:t>其中</a:t>
            </a:r>
            <a:r>
              <a:rPr lang="zh-CN" altLang="en-US" sz="2800" b="1" dirty="0">
                <a:solidFill>
                  <a:srgbClr val="3E1D81"/>
                </a:solidFill>
                <a:latin typeface="Times New Roman" panose="02020603050405020304" pitchFamily="18" charset="0"/>
                <a:cs typeface="Times New Roman" panose="02020603050405020304" pitchFamily="18" charset="0"/>
              </a:rPr>
              <a:t>涉及的个体有：高扬</a:t>
            </a:r>
            <a:r>
              <a:rPr lang="en-US" altLang="zh-CN" sz="2800" b="1" dirty="0">
                <a:solidFill>
                  <a:srgbClr val="3E1D81"/>
                </a:solidFill>
                <a:latin typeface="Times New Roman" panose="02020603050405020304" pitchFamily="18" charset="0"/>
                <a:cs typeface="Times New Roman" panose="02020603050405020304" pitchFamily="18" charset="0"/>
              </a:rPr>
              <a:t>(</a:t>
            </a:r>
            <a:r>
              <a:rPr lang="en-US" altLang="zh-CN" sz="2800" b="1" dirty="0" err="1">
                <a:solidFill>
                  <a:srgbClr val="3E1D81"/>
                </a:solidFill>
                <a:latin typeface="Times New Roman" panose="02020603050405020304" pitchFamily="18" charset="0"/>
                <a:cs typeface="Times New Roman" panose="02020603050405020304" pitchFamily="18" charset="0"/>
              </a:rPr>
              <a:t>gaoyang</a:t>
            </a:r>
            <a:r>
              <a:rPr lang="en-US" altLang="zh-CN" sz="2800" b="1" dirty="0" smtClean="0">
                <a:solidFill>
                  <a:srgbClr val="3E1D81"/>
                </a:solidFill>
                <a:latin typeface="Times New Roman" panose="02020603050405020304" pitchFamily="18" charset="0"/>
                <a:cs typeface="Times New Roman" panose="02020603050405020304" pitchFamily="18" charset="0"/>
              </a:rPr>
              <a:t>)</a:t>
            </a:r>
            <a:r>
              <a:rPr lang="zh-CN" altLang="en-US" sz="2800" b="1" dirty="0" smtClean="0">
                <a:solidFill>
                  <a:srgbClr val="3E1D81"/>
                </a:solidFill>
                <a:latin typeface="Times New Roman" panose="02020603050405020304" pitchFamily="18" charset="0"/>
                <a:cs typeface="Times New Roman" panose="02020603050405020304" pitchFamily="18" charset="0"/>
              </a:rPr>
              <a:t>、编程</a:t>
            </a:r>
            <a:r>
              <a:rPr lang="en-US" altLang="zh-CN" sz="2800" b="1" dirty="0" smtClean="0">
                <a:solidFill>
                  <a:srgbClr val="3E1D81"/>
                </a:solidFill>
                <a:latin typeface="Times New Roman" panose="02020603050405020304" pitchFamily="18" charset="0"/>
                <a:cs typeface="Times New Roman" panose="02020603050405020304" pitchFamily="18" charset="0"/>
              </a:rPr>
              <a:t>(programming)</a:t>
            </a:r>
            <a:r>
              <a:rPr lang="zh-CN" altLang="en-US" sz="2800" b="1" dirty="0" smtClean="0">
                <a:solidFill>
                  <a:srgbClr val="3E1D81"/>
                </a:solidFill>
                <a:latin typeface="Times New Roman" panose="02020603050405020304" pitchFamily="18" charset="0"/>
                <a:cs typeface="Times New Roman" panose="02020603050405020304" pitchFamily="18" charset="0"/>
              </a:rPr>
              <a:t>。</a:t>
            </a:r>
            <a:endParaRPr lang="zh-CN" altLang="en-US" sz="2800" b="1" dirty="0">
              <a:solidFill>
                <a:srgbClr val="3E1D81"/>
              </a:solidFill>
              <a:latin typeface="Times New Roman" panose="02020603050405020304" pitchFamily="18" charset="0"/>
              <a:cs typeface="Times New Roman" panose="02020603050405020304" pitchFamily="18" charset="0"/>
            </a:endParaRPr>
          </a:p>
          <a:p>
            <a:pPr marL="457200" lvl="3" indent="-457200">
              <a:lnSpc>
                <a:spcPct val="110000"/>
              </a:lnSpc>
              <a:buFont typeface="Wingdings" panose="05000000000000000000" pitchFamily="2" charset="2"/>
              <a:buChar char="ü"/>
            </a:pPr>
            <a:r>
              <a:rPr lang="zh-CN" altLang="en-US" sz="2800" b="1" dirty="0">
                <a:solidFill>
                  <a:srgbClr val="3E1D81"/>
                </a:solidFill>
                <a:latin typeface="Times New Roman" panose="02020603050405020304" pitchFamily="18" charset="0"/>
                <a:cs typeface="Times New Roman" panose="02020603050405020304" pitchFamily="18" charset="0"/>
              </a:rPr>
              <a:t> </a:t>
            </a:r>
            <a:r>
              <a:rPr lang="zh-CN" altLang="en-US" sz="2800" b="1" dirty="0" smtClean="0">
                <a:solidFill>
                  <a:srgbClr val="3E1D81"/>
                </a:solidFill>
                <a:latin typeface="Times New Roman" panose="02020603050405020304" pitchFamily="18" charset="0"/>
                <a:cs typeface="Times New Roman" panose="02020603050405020304" pitchFamily="18" charset="0"/>
              </a:rPr>
              <a:t>将这些个体带入谓词中，得到</a:t>
            </a:r>
            <a:endParaRPr lang="en-US" altLang="zh-CN" sz="2800" b="1" dirty="0" smtClean="0">
              <a:solidFill>
                <a:srgbClr val="3E1D81"/>
              </a:solidFill>
              <a:latin typeface="Times New Roman" panose="02020603050405020304" pitchFamily="18" charset="0"/>
              <a:cs typeface="Times New Roman" panose="02020603050405020304" pitchFamily="18" charset="0"/>
            </a:endParaRPr>
          </a:p>
          <a:p>
            <a:pPr marL="0" lvl="3">
              <a:lnSpc>
                <a:spcPct val="110000"/>
              </a:lnSpc>
            </a:pP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dirty="0" smtClean="0">
                <a:solidFill>
                  <a:srgbClr val="3E1D81"/>
                </a:solidFill>
                <a:latin typeface="Times New Roman" panose="02020603050405020304" pitchFamily="18" charset="0"/>
                <a:cs typeface="Times New Roman" panose="02020603050405020304" pitchFamily="18" charset="0"/>
              </a:rPr>
              <a:t>    </a:t>
            </a:r>
            <a:r>
              <a:rPr lang="en-US" altLang="zh-CN" sz="2800" b="1" dirty="0">
                <a:solidFill>
                  <a:srgbClr val="3E1D81"/>
                </a:solidFill>
                <a:latin typeface="Times New Roman" panose="02020603050405020304" pitchFamily="18" charset="0"/>
                <a:cs typeface="Times New Roman" panose="02020603050405020304" pitchFamily="18" charset="0"/>
              </a:rPr>
              <a:t>COMPUTER(</a:t>
            </a:r>
            <a:r>
              <a:rPr lang="en-US" altLang="zh-CN" sz="2800" b="1" dirty="0" err="1">
                <a:solidFill>
                  <a:srgbClr val="3E1D81"/>
                </a:solidFill>
                <a:latin typeface="Times New Roman" panose="02020603050405020304" pitchFamily="18" charset="0"/>
                <a:cs typeface="Times New Roman" panose="02020603050405020304" pitchFamily="18" charset="0"/>
              </a:rPr>
              <a:t>gaoyang</a:t>
            </a:r>
            <a:r>
              <a:rPr lang="en-US" altLang="zh-CN" sz="2800" b="1" dirty="0">
                <a:solidFill>
                  <a:srgbClr val="3E1D81"/>
                </a:solidFill>
                <a:latin typeface="Times New Roman" panose="02020603050405020304" pitchFamily="18" charset="0"/>
                <a:cs typeface="Times New Roman" panose="02020603050405020304" pitchFamily="18" charset="0"/>
              </a:rPr>
              <a:t>)</a:t>
            </a:r>
            <a:r>
              <a:rPr lang="zh-CN" altLang="en-US" sz="2800" b="1" dirty="0" smtClean="0">
                <a:solidFill>
                  <a:srgbClr val="3E1D81"/>
                </a:solidFill>
                <a:latin typeface="Times New Roman" panose="02020603050405020304" pitchFamily="18" charset="0"/>
                <a:cs typeface="Times New Roman" panose="02020603050405020304" pitchFamily="18" charset="0"/>
              </a:rPr>
              <a:t>，</a:t>
            </a:r>
            <a:r>
              <a:rPr lang="en-US" altLang="zh-CN" sz="2800" b="1" dirty="0" smtClean="0">
                <a:solidFill>
                  <a:srgbClr val="3E1D81"/>
                </a:solidFill>
                <a:latin typeface="Times New Roman" panose="02020603050405020304" pitchFamily="18" charset="0"/>
                <a:cs typeface="Times New Roman" panose="02020603050405020304" pitchFamily="18" charset="0"/>
              </a:rPr>
              <a:t>LIKE(</a:t>
            </a:r>
            <a:r>
              <a:rPr lang="en-US" altLang="zh-CN" sz="2800" b="1" dirty="0" err="1" smtClean="0">
                <a:solidFill>
                  <a:srgbClr val="3E1D81"/>
                </a:solidFill>
                <a:latin typeface="Times New Roman" panose="02020603050405020304" pitchFamily="18" charset="0"/>
                <a:cs typeface="Times New Roman" panose="02020603050405020304" pitchFamily="18" charset="0"/>
              </a:rPr>
              <a:t>gaoyang</a:t>
            </a:r>
            <a:r>
              <a:rPr lang="en-US" altLang="zh-CN" sz="2800" b="1" dirty="0">
                <a:solidFill>
                  <a:srgbClr val="3E1D81"/>
                </a:solidFill>
                <a:latin typeface="Times New Roman" panose="02020603050405020304" pitchFamily="18" charset="0"/>
                <a:cs typeface="Times New Roman" panose="02020603050405020304" pitchFamily="18" charset="0"/>
              </a:rPr>
              <a:t>, programing)</a:t>
            </a:r>
          </a:p>
          <a:p>
            <a:pPr marL="457200" lvl="3" indent="-457200">
              <a:lnSpc>
                <a:spcPct val="110000"/>
              </a:lnSpc>
              <a:buFont typeface="Wingdings" panose="05000000000000000000" pitchFamily="2" charset="2"/>
              <a:buChar char="ü"/>
            </a:pPr>
            <a:r>
              <a:rPr lang="zh-CN" altLang="en-US" sz="2800" b="1" dirty="0">
                <a:solidFill>
                  <a:srgbClr val="3E1D81"/>
                </a:solidFill>
                <a:latin typeface="Times New Roman" panose="02020603050405020304" pitchFamily="18" charset="0"/>
                <a:cs typeface="Times New Roman" panose="02020603050405020304" pitchFamily="18" charset="0"/>
              </a:rPr>
              <a:t>根据语义，用逻辑连接词将它们连接起来，就得到了表示上述知识的谓词公式：</a:t>
            </a: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COMPUTER(</a:t>
            </a:r>
            <a:r>
              <a:rPr lang="en-US" altLang="zh-CN" sz="2800" b="1" dirty="0" err="1" smtClean="0">
                <a:solidFill>
                  <a:srgbClr val="FF0000"/>
                </a:solidFill>
                <a:latin typeface="Times New Roman" panose="02020603050405020304" pitchFamily="18" charset="0"/>
                <a:cs typeface="Times New Roman" panose="02020603050405020304" pitchFamily="18" charset="0"/>
              </a:rPr>
              <a:t>gaoyang</a:t>
            </a:r>
            <a:r>
              <a:rPr lang="en-US" altLang="zh-CN" sz="2800" b="1" dirty="0">
                <a:solidFill>
                  <a:srgbClr val="FF0000"/>
                </a:solidFill>
                <a:latin typeface="Times New Roman" panose="02020603050405020304" pitchFamily="18" charset="0"/>
                <a:cs typeface="Times New Roman" panose="02020603050405020304" pitchFamily="18" charset="0"/>
              </a:rPr>
              <a:t>)∧~LIKE(</a:t>
            </a:r>
            <a:r>
              <a:rPr lang="en-US" altLang="zh-CN" sz="2800" b="1" dirty="0" err="1">
                <a:solidFill>
                  <a:srgbClr val="FF0000"/>
                </a:solidFill>
                <a:latin typeface="Times New Roman" panose="02020603050405020304" pitchFamily="18" charset="0"/>
                <a:cs typeface="Times New Roman" panose="02020603050405020304" pitchFamily="18" charset="0"/>
              </a:rPr>
              <a:t>gaoyang</a:t>
            </a:r>
            <a:r>
              <a:rPr lang="en-US" altLang="zh-CN" sz="2800" b="1" dirty="0">
                <a:solidFill>
                  <a:srgbClr val="FF0000"/>
                </a:solidFill>
                <a:latin typeface="Times New Roman" panose="02020603050405020304" pitchFamily="18" charset="0"/>
                <a:cs typeface="Times New Roman" panose="02020603050405020304" pitchFamily="18" charset="0"/>
              </a:rPr>
              <a:t>, programing)</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68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908720"/>
            <a:ext cx="3591958"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状态空间法</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069466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96752"/>
            <a:ext cx="7488832" cy="5262979"/>
          </a:xfrm>
          <a:prstGeom prst="rect">
            <a:avLst/>
          </a:prstGeom>
        </p:spPr>
        <p:txBody>
          <a:bodyPr wrap="square">
            <a:spAutoFit/>
          </a:bodyPr>
          <a:lstStyle/>
          <a:p>
            <a:pPr marL="0" lvl="3">
              <a:lnSpc>
                <a:spcPct val="150000"/>
              </a:lnSpc>
            </a:pPr>
            <a:r>
              <a:rPr lang="zh-CN" altLang="en-US" sz="2800" b="1" dirty="0">
                <a:solidFill>
                  <a:srgbClr val="3E1D81"/>
                </a:solidFill>
                <a:latin typeface="Times New Roman" panose="02020603050405020304" pitchFamily="18" charset="0"/>
                <a:cs typeface="Times New Roman" panose="02020603050405020304" pitchFamily="18" charset="0"/>
              </a:rPr>
              <a:t>③任何整数或者为正或者为负。</a:t>
            </a:r>
          </a:p>
          <a:p>
            <a:pPr marL="457200" lvl="3" indent="-457200">
              <a:lnSpc>
                <a:spcPct val="150000"/>
              </a:lnSpc>
              <a:buFont typeface="Wingdings" panose="05000000000000000000" pitchFamily="2" charset="2"/>
              <a:buChar char="ü"/>
            </a:pPr>
            <a:r>
              <a:rPr lang="zh-CN" altLang="en-US" sz="2800" b="1" dirty="0" smtClean="0">
                <a:solidFill>
                  <a:srgbClr val="3E1D81"/>
                </a:solidFill>
                <a:latin typeface="Times New Roman" panose="02020603050405020304" pitchFamily="18" charset="0"/>
                <a:cs typeface="Times New Roman" panose="02020603050405020304" pitchFamily="18" charset="0"/>
              </a:rPr>
              <a:t>定义谓词：  </a:t>
            </a:r>
            <a:r>
              <a:rPr lang="en-US" altLang="zh-CN" sz="2800" b="1" dirty="0" smtClean="0">
                <a:solidFill>
                  <a:srgbClr val="3E1D81"/>
                </a:solidFill>
                <a:latin typeface="Times New Roman" panose="02020603050405020304" pitchFamily="18" charset="0"/>
                <a:cs typeface="Times New Roman" panose="02020603050405020304" pitchFamily="18" charset="0"/>
              </a:rPr>
              <a:t>I(</a:t>
            </a:r>
            <a:r>
              <a:rPr lang="en-US" altLang="zh-CN" sz="2800" b="1" i="1" dirty="0" smtClean="0">
                <a:solidFill>
                  <a:srgbClr val="3E1D81"/>
                </a:solidFill>
                <a:latin typeface="Times New Roman" panose="02020603050405020304" pitchFamily="18" charset="0"/>
                <a:cs typeface="Times New Roman" panose="02020603050405020304" pitchFamily="18" charset="0"/>
              </a:rPr>
              <a:t>x</a:t>
            </a:r>
            <a:r>
              <a:rPr lang="en-US" altLang="zh-CN" sz="2800" b="1" dirty="0">
                <a:solidFill>
                  <a:srgbClr val="3E1D81"/>
                </a:solidFill>
                <a:latin typeface="Times New Roman" panose="02020603050405020304" pitchFamily="18" charset="0"/>
                <a:cs typeface="Times New Roman" panose="02020603050405020304" pitchFamily="18" charset="0"/>
              </a:rPr>
              <a:t>)</a:t>
            </a:r>
            <a:r>
              <a:rPr lang="zh-CN" altLang="en-US" sz="2800" b="1" dirty="0">
                <a:solidFill>
                  <a:srgbClr val="3E1D81"/>
                </a:solidFill>
                <a:latin typeface="Times New Roman" panose="02020603050405020304" pitchFamily="18" charset="0"/>
                <a:cs typeface="Times New Roman" panose="02020603050405020304" pitchFamily="18" charset="0"/>
              </a:rPr>
              <a:t>表示“</a:t>
            </a:r>
            <a:r>
              <a:rPr lang="en-US" altLang="zh-CN" sz="2800" b="1" i="1" dirty="0">
                <a:solidFill>
                  <a:srgbClr val="3E1D81"/>
                </a:solidFill>
                <a:latin typeface="Times New Roman" panose="02020603050405020304" pitchFamily="18" charset="0"/>
                <a:cs typeface="Times New Roman" panose="02020603050405020304" pitchFamily="18" charset="0"/>
              </a:rPr>
              <a:t>x</a:t>
            </a:r>
            <a:r>
              <a:rPr lang="zh-CN" altLang="en-US" sz="2800" b="1" dirty="0">
                <a:solidFill>
                  <a:srgbClr val="3E1D81"/>
                </a:solidFill>
                <a:latin typeface="Times New Roman" panose="02020603050405020304" pitchFamily="18" charset="0"/>
                <a:cs typeface="Times New Roman" panose="02020603050405020304" pitchFamily="18" charset="0"/>
              </a:rPr>
              <a:t>是整数</a:t>
            </a:r>
            <a:r>
              <a:rPr lang="zh-CN" altLang="en-US" sz="2800" b="1" dirty="0" smtClean="0">
                <a:solidFill>
                  <a:srgbClr val="3E1D81"/>
                </a:solidFill>
                <a:latin typeface="Times New Roman" panose="02020603050405020304" pitchFamily="18" charset="0"/>
                <a:cs typeface="Times New Roman" panose="02020603050405020304" pitchFamily="18" charset="0"/>
              </a:rPr>
              <a:t>”</a:t>
            </a:r>
            <a:endParaRPr lang="en-US" altLang="zh-CN" sz="2800" b="1" dirty="0" smtClean="0">
              <a:solidFill>
                <a:srgbClr val="3E1D81"/>
              </a:solidFill>
              <a:latin typeface="Times New Roman" panose="02020603050405020304" pitchFamily="18" charset="0"/>
              <a:cs typeface="Times New Roman" panose="02020603050405020304" pitchFamily="18" charset="0"/>
            </a:endParaRPr>
          </a:p>
          <a:p>
            <a:pPr marL="0" lvl="3">
              <a:lnSpc>
                <a:spcPct val="150000"/>
              </a:lnSpc>
            </a:pPr>
            <a:r>
              <a:rPr lang="en-US" altLang="zh-CN" sz="2800" b="1" dirty="0" smtClean="0">
                <a:solidFill>
                  <a:srgbClr val="3E1D81"/>
                </a:solidFill>
                <a:latin typeface="Times New Roman" panose="02020603050405020304" pitchFamily="18" charset="0"/>
                <a:cs typeface="Times New Roman" panose="02020603050405020304" pitchFamily="18" charset="0"/>
              </a:rPr>
              <a:t>                           P(</a:t>
            </a:r>
            <a:r>
              <a:rPr lang="en-US" altLang="zh-CN" sz="2800" b="1" i="1" dirty="0" smtClean="0">
                <a:solidFill>
                  <a:srgbClr val="3E1D81"/>
                </a:solidFill>
                <a:latin typeface="Times New Roman" panose="02020603050405020304" pitchFamily="18" charset="0"/>
                <a:cs typeface="Times New Roman" panose="02020603050405020304" pitchFamily="18" charset="0"/>
              </a:rPr>
              <a:t>x</a:t>
            </a:r>
            <a:r>
              <a:rPr lang="en-US" altLang="zh-CN" sz="2800" b="1" dirty="0">
                <a:solidFill>
                  <a:srgbClr val="3E1D81"/>
                </a:solidFill>
                <a:latin typeface="Times New Roman" panose="02020603050405020304" pitchFamily="18" charset="0"/>
                <a:cs typeface="Times New Roman" panose="02020603050405020304" pitchFamily="18" charset="0"/>
              </a:rPr>
              <a:t>)</a:t>
            </a:r>
            <a:r>
              <a:rPr lang="zh-CN" altLang="en-US" sz="2800" b="1" dirty="0">
                <a:solidFill>
                  <a:srgbClr val="3E1D81"/>
                </a:solidFill>
                <a:latin typeface="Times New Roman" panose="02020603050405020304" pitchFamily="18" charset="0"/>
                <a:cs typeface="Times New Roman" panose="02020603050405020304" pitchFamily="18" charset="0"/>
              </a:rPr>
              <a:t>表示“</a:t>
            </a:r>
            <a:r>
              <a:rPr lang="en-US" altLang="zh-CN" sz="2800" b="1" i="1" dirty="0">
                <a:solidFill>
                  <a:srgbClr val="3E1D81"/>
                </a:solidFill>
                <a:latin typeface="Times New Roman" panose="02020603050405020304" pitchFamily="18" charset="0"/>
                <a:cs typeface="Times New Roman" panose="02020603050405020304" pitchFamily="18" charset="0"/>
              </a:rPr>
              <a:t>x</a:t>
            </a:r>
            <a:r>
              <a:rPr lang="zh-CN" altLang="en-US" sz="2800" b="1" dirty="0">
                <a:solidFill>
                  <a:srgbClr val="3E1D81"/>
                </a:solidFill>
                <a:latin typeface="Times New Roman" panose="02020603050405020304" pitchFamily="18" charset="0"/>
                <a:cs typeface="Times New Roman" panose="02020603050405020304" pitchFamily="18" charset="0"/>
              </a:rPr>
              <a:t>是正数</a:t>
            </a:r>
            <a:r>
              <a:rPr lang="zh-CN" altLang="en-US" sz="2800" b="1" dirty="0" smtClean="0">
                <a:solidFill>
                  <a:srgbClr val="3E1D81"/>
                </a:solidFill>
                <a:latin typeface="Times New Roman" panose="02020603050405020304" pitchFamily="18" charset="0"/>
                <a:cs typeface="Times New Roman" panose="02020603050405020304" pitchFamily="18" charset="0"/>
              </a:rPr>
              <a:t>”</a:t>
            </a:r>
            <a:endParaRPr lang="en-US" altLang="zh-CN" sz="2800" b="1" dirty="0" smtClean="0">
              <a:solidFill>
                <a:srgbClr val="3E1D81"/>
              </a:solidFill>
              <a:latin typeface="Times New Roman" panose="02020603050405020304" pitchFamily="18" charset="0"/>
              <a:cs typeface="Times New Roman" panose="02020603050405020304" pitchFamily="18" charset="0"/>
            </a:endParaRPr>
          </a:p>
          <a:p>
            <a:pPr marL="0" lvl="3">
              <a:lnSpc>
                <a:spcPct val="150000"/>
              </a:lnSpc>
            </a:pPr>
            <a:r>
              <a:rPr lang="en-US" altLang="zh-CN" sz="2800" b="1" dirty="0">
                <a:solidFill>
                  <a:srgbClr val="3E1D81"/>
                </a:solidFill>
                <a:latin typeface="Times New Roman" panose="02020603050405020304" pitchFamily="18" charset="0"/>
                <a:cs typeface="Times New Roman" panose="02020603050405020304" pitchFamily="18" charset="0"/>
              </a:rPr>
              <a:t> </a:t>
            </a:r>
            <a:r>
              <a:rPr lang="en-US" altLang="zh-CN" sz="2800" b="1" dirty="0" smtClean="0">
                <a:solidFill>
                  <a:srgbClr val="3E1D81"/>
                </a:solidFill>
                <a:latin typeface="Times New Roman" panose="02020603050405020304" pitchFamily="18" charset="0"/>
                <a:cs typeface="Times New Roman" panose="02020603050405020304" pitchFamily="18" charset="0"/>
              </a:rPr>
              <a:t>                          N(</a:t>
            </a:r>
            <a:r>
              <a:rPr lang="en-US" altLang="zh-CN" sz="2800" b="1" i="1" dirty="0">
                <a:solidFill>
                  <a:srgbClr val="3E1D81"/>
                </a:solidFill>
                <a:latin typeface="Times New Roman" panose="02020603050405020304" pitchFamily="18" charset="0"/>
                <a:cs typeface="Times New Roman" panose="02020603050405020304" pitchFamily="18" charset="0"/>
              </a:rPr>
              <a:t>x</a:t>
            </a:r>
            <a:r>
              <a:rPr lang="en-US" altLang="zh-CN" sz="2800" b="1" dirty="0">
                <a:solidFill>
                  <a:srgbClr val="3E1D81"/>
                </a:solidFill>
                <a:latin typeface="Times New Roman" panose="02020603050405020304" pitchFamily="18" charset="0"/>
                <a:cs typeface="Times New Roman" panose="02020603050405020304" pitchFamily="18" charset="0"/>
              </a:rPr>
              <a:t>)</a:t>
            </a:r>
            <a:r>
              <a:rPr lang="zh-CN" altLang="en-US" sz="2800" b="1" dirty="0">
                <a:solidFill>
                  <a:srgbClr val="3E1D81"/>
                </a:solidFill>
                <a:latin typeface="Times New Roman" panose="02020603050405020304" pitchFamily="18" charset="0"/>
                <a:cs typeface="Times New Roman" panose="02020603050405020304" pitchFamily="18" charset="0"/>
              </a:rPr>
              <a:t>表示“</a:t>
            </a:r>
            <a:r>
              <a:rPr lang="en-US" altLang="zh-CN" sz="2800" b="1" i="1" dirty="0">
                <a:solidFill>
                  <a:srgbClr val="3E1D81"/>
                </a:solidFill>
                <a:latin typeface="Times New Roman" panose="02020603050405020304" pitchFamily="18" charset="0"/>
                <a:cs typeface="Times New Roman" panose="02020603050405020304" pitchFamily="18" charset="0"/>
              </a:rPr>
              <a:t>x</a:t>
            </a:r>
            <a:r>
              <a:rPr lang="zh-CN" altLang="en-US" sz="2800" b="1" dirty="0">
                <a:solidFill>
                  <a:srgbClr val="3E1D81"/>
                </a:solidFill>
                <a:latin typeface="Times New Roman" panose="02020603050405020304" pitchFamily="18" charset="0"/>
                <a:cs typeface="Times New Roman" panose="02020603050405020304" pitchFamily="18" charset="0"/>
              </a:rPr>
              <a:t>是负数</a:t>
            </a:r>
            <a:r>
              <a:rPr lang="zh-CN" altLang="en-US" sz="2800" b="1" dirty="0" smtClean="0">
                <a:solidFill>
                  <a:srgbClr val="3E1D81"/>
                </a:solidFill>
                <a:latin typeface="Times New Roman" panose="02020603050405020304" pitchFamily="18" charset="0"/>
                <a:cs typeface="Times New Roman" panose="02020603050405020304" pitchFamily="18" charset="0"/>
              </a:rPr>
              <a:t>”</a:t>
            </a:r>
            <a:endParaRPr lang="en-US" altLang="zh-CN" sz="2800" b="1" dirty="0" smtClean="0">
              <a:solidFill>
                <a:srgbClr val="3E1D81"/>
              </a:solidFill>
              <a:latin typeface="Times New Roman" panose="02020603050405020304" pitchFamily="18" charset="0"/>
              <a:cs typeface="Times New Roman" panose="02020603050405020304" pitchFamily="18" charset="0"/>
            </a:endParaRPr>
          </a:p>
          <a:p>
            <a:pPr marL="457200" lvl="3" indent="-457200">
              <a:lnSpc>
                <a:spcPct val="150000"/>
              </a:lnSpc>
              <a:buFont typeface="Wingdings" panose="05000000000000000000" pitchFamily="2" charset="2"/>
              <a:buChar char="ü"/>
            </a:pPr>
            <a:r>
              <a:rPr lang="zh-CN" altLang="en-US" sz="2800" b="1" dirty="0">
                <a:solidFill>
                  <a:srgbClr val="3E1D81"/>
                </a:solidFill>
                <a:latin typeface="Times New Roman" panose="02020603050405020304" pitchFamily="18" charset="0"/>
                <a:cs typeface="Times New Roman" panose="02020603050405020304" pitchFamily="18" charset="0"/>
              </a:rPr>
              <a:t>此时可用谓词公式把上述知识表示为</a:t>
            </a:r>
            <a:r>
              <a:rPr lang="en-US" altLang="zh-CN" sz="2800" b="1" dirty="0">
                <a:solidFill>
                  <a:srgbClr val="3E1D81"/>
                </a:solidFill>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0" lvl="3">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solidFill>
                  <a:srgbClr val="FF0000"/>
                </a:solidFill>
                <a:latin typeface="Times New Roman" panose="02020603050405020304" pitchFamily="18" charset="0"/>
                <a:cs typeface="Times New Roman" panose="02020603050405020304" pitchFamily="18" charset="0"/>
              </a:rPr>
              <a:t>x</a:t>
            </a:r>
            <a:r>
              <a:rPr lang="en-US" altLang="zh-CN" sz="2800" b="1" dirty="0">
                <a:solidFill>
                  <a:srgbClr val="FF0000"/>
                </a:solidFill>
                <a:latin typeface="Times New Roman" panose="02020603050405020304" pitchFamily="18" charset="0"/>
                <a:cs typeface="Times New Roman" panose="02020603050405020304" pitchFamily="18" charset="0"/>
              </a:rPr>
              <a:t>)(I(</a:t>
            </a:r>
            <a:r>
              <a:rPr lang="en-US" altLang="zh-CN" sz="2800" b="1" i="1" dirty="0">
                <a:solidFill>
                  <a:srgbClr val="FF0000"/>
                </a:solidFill>
                <a:latin typeface="Times New Roman" panose="02020603050405020304" pitchFamily="18" charset="0"/>
                <a:cs typeface="Times New Roman" panose="02020603050405020304" pitchFamily="18" charset="0"/>
              </a:rPr>
              <a:t>x</a:t>
            </a:r>
            <a:r>
              <a:rPr lang="en-US" altLang="zh-CN" sz="2800" b="1" dirty="0">
                <a:solidFill>
                  <a:srgbClr val="FF0000"/>
                </a:solidFill>
                <a:latin typeface="Times New Roman" panose="02020603050405020304" pitchFamily="18" charset="0"/>
                <a:cs typeface="Times New Roman" panose="02020603050405020304" pitchFamily="18" charset="0"/>
              </a:rPr>
              <a:t>) →(P(x) ∨ N(x)))</a:t>
            </a:r>
          </a:p>
          <a:p>
            <a:pPr marL="0" lvl="3">
              <a:lnSpc>
                <a:spcPct val="150000"/>
              </a:lnSpc>
            </a:pPr>
            <a:endParaRPr lang="zh-CN" altLang="en-US" sz="2800" b="1" dirty="0">
              <a:solidFill>
                <a:srgbClr val="3E1D81"/>
              </a:solidFill>
              <a:latin typeface="Times New Roman" panose="02020603050405020304" pitchFamily="18" charset="0"/>
              <a:cs typeface="Times New Roman" panose="02020603050405020304" pitchFamily="18" charset="0"/>
            </a:endParaRPr>
          </a:p>
          <a:p>
            <a:pPr marL="0" lvl="3">
              <a:lnSpc>
                <a:spcPct val="150000"/>
              </a:lnSpc>
            </a:pPr>
            <a:endParaRPr lang="zh-CN" altLang="en-US" sz="2800" b="1" dirty="0">
              <a:solidFill>
                <a:srgbClr val="3E1D8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84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type="body" idx="4294967295"/>
          </p:nvPr>
        </p:nvSpPr>
        <p:spPr>
          <a:xfrm>
            <a:off x="-180528" y="1077118"/>
            <a:ext cx="8229600" cy="4525963"/>
          </a:xfrm>
        </p:spPr>
        <p:txBody>
          <a:bodyPr>
            <a:noAutofit/>
          </a:bodyPr>
          <a:lstStyle/>
          <a:p>
            <a:pPr lvl="1">
              <a:spcAft>
                <a:spcPct val="20000"/>
              </a:spcAft>
              <a:buClr>
                <a:schemeClr val="hlink"/>
              </a:buClr>
              <a:buFont typeface="Wingdings" panose="05000000000000000000" pitchFamily="2" charset="2"/>
              <a:buChar char="ü"/>
            </a:pPr>
            <a:r>
              <a:rPr lang="zh-CN" altLang="en-US" sz="24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4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用谓词逻辑描述右图中的房子的概念</a:t>
            </a:r>
          </a:p>
          <a:p>
            <a:pPr lvl="2">
              <a:spcAft>
                <a:spcPct val="20000"/>
              </a:spcAft>
              <a:buClr>
                <a:schemeClr val="tx2"/>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个体 ：</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 , B</a:t>
            </a:r>
          </a:p>
          <a:p>
            <a:pPr lvl="2">
              <a:spcAft>
                <a:spcPct val="20000"/>
              </a:spcAft>
              <a:buClr>
                <a:schemeClr val="tx2"/>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谓词 ：</a:t>
            </a:r>
          </a:p>
          <a:p>
            <a:pPr lvl="3">
              <a:spcAft>
                <a:spcPct val="20000"/>
              </a:spcAft>
              <a:buClr>
                <a:schemeClr val="hlink"/>
              </a:buClr>
              <a:buFont typeface="Wingdings" panose="05000000000000000000" pitchFamily="2" charset="2"/>
              <a:buChar char="Ø"/>
            </a:pPr>
            <a:r>
              <a:rPr lang="en-US" altLang="zh-CN"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SUPPORT(</a:t>
            </a:r>
            <a:r>
              <a:rPr lang="en-US" altLang="zh-CN" sz="2400" b="1" i="1" dirty="0" err="1"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b="1" i="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被</a:t>
            </a:r>
            <a:r>
              <a:rPr lang="en-US" altLang="zh-CN" sz="2400" b="1" i="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撑</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着 </a:t>
            </a:r>
          </a:p>
          <a:p>
            <a:pPr lvl="3">
              <a:spcAft>
                <a:spcPct val="20000"/>
              </a:spcAft>
              <a:buClr>
                <a:schemeClr val="hlink"/>
              </a:buClr>
              <a:buFont typeface="Wingdings" panose="05000000000000000000" pitchFamily="2" charset="2"/>
              <a:buChar char="Ø"/>
            </a:pP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WEDRE </a:t>
            </a:r>
            <a:r>
              <a:rPr lang="en-US" altLang="zh-CN"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b="1" i="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楔形块 </a:t>
            </a:r>
          </a:p>
          <a:p>
            <a:pPr lvl="3">
              <a:spcAft>
                <a:spcPct val="20000"/>
              </a:spcAft>
              <a:buClr>
                <a:schemeClr val="hlink"/>
              </a:buClr>
              <a:buFont typeface="Wingdings" panose="05000000000000000000" pitchFamily="2" charset="2"/>
              <a:buChar char="Ø"/>
            </a:pPr>
            <a:r>
              <a:rPr lang="en-US" altLang="zh-CN"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BRICK(</a:t>
            </a:r>
            <a:r>
              <a:rPr lang="en-US" altLang="zh-CN" sz="2400" b="1" i="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b="1" i="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长方块 </a:t>
            </a:r>
          </a:p>
          <a:p>
            <a:pPr lvl="2">
              <a:spcAft>
                <a:spcPct val="20000"/>
              </a:spcAft>
              <a:buClr>
                <a:schemeClr val="tx2"/>
              </a:buClr>
              <a:buFont typeface="Wingdings" panose="05000000000000000000" pitchFamily="2" charset="2"/>
              <a:buChar char="p"/>
            </a:pPr>
            <a:r>
              <a:rPr lang="zh-CN" altLang="en-US"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b="1" i="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smtClean="0">
                <a:solidFill>
                  <a:srgbClr val="3E1D8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是个体变元，它们的个体域｛</a:t>
            </a:r>
            <a:r>
              <a:rPr lang="en-US" altLang="zh-CN"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A,B</a:t>
            </a: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a:t>
            </a:r>
          </a:p>
          <a:p>
            <a:pPr lvl="2">
              <a:spcAft>
                <a:spcPct val="20000"/>
              </a:spcAft>
              <a:buClr>
                <a:schemeClr val="tx2"/>
              </a:buClr>
              <a:buFont typeface="Wingdings" panose="05000000000000000000" pitchFamily="2" charset="2"/>
              <a:buChar char="p"/>
            </a:pPr>
            <a:r>
              <a:rPr lang="zh-CN" altLang="en-US" sz="2400" b="1" dirty="0">
                <a:solidFill>
                  <a:srgbClr val="3E1D81"/>
                </a:solidFill>
                <a:latin typeface="Times New Roman" panose="02020603050405020304" pitchFamily="18" charset="0"/>
                <a:ea typeface="宋体" panose="02010600030101010101" pitchFamily="2" charset="-122"/>
                <a:cs typeface="Times New Roman" panose="02020603050405020304" pitchFamily="18" charset="0"/>
              </a:rPr>
              <a:t>房子的概念可以表示成一组合式谓词公式的合取式：</a:t>
            </a:r>
          </a:p>
          <a:p>
            <a:pPr lvl="1">
              <a:spcAft>
                <a:spcPct val="20000"/>
              </a:spcAft>
              <a:buFont typeface="Wingdings" panose="05000000000000000000" pitchFamily="2" charset="2"/>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SUPPORT(A,B) ∧WEDGE( A ) ∧BRICK( B )</a:t>
            </a:r>
            <a:endParaRPr lang="zh-CN" altLang="en-US"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43396" name="Picture 4"/>
          <p:cNvPicPr>
            <a:picLocks noChangeAspect="1" noChangeArrowheads="1"/>
          </p:cNvPicPr>
          <p:nvPr/>
        </p:nvPicPr>
        <p:blipFill>
          <a:blip r:embed="rId2">
            <a:extLst>
              <a:ext uri="{28A0092B-C50C-407E-A947-70E740481C1C}">
                <a14:useLocalDpi xmlns:a14="http://schemas.microsoft.com/office/drawing/2010/main" val="0"/>
              </a:ext>
            </a:extLst>
          </a:blip>
          <a:srcRect l="4068" r="5754"/>
          <a:stretch>
            <a:fillRect/>
          </a:stretch>
        </p:blipFill>
        <p:spPr bwMode="auto">
          <a:xfrm>
            <a:off x="6334125" y="1219200"/>
            <a:ext cx="2733675" cy="21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4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3395">
                                            <p:txEl>
                                              <p:pRg st="1" end="1"/>
                                            </p:txEl>
                                          </p:spTgt>
                                        </p:tgtEl>
                                        <p:attrNameLst>
                                          <p:attrName>style.visibility</p:attrName>
                                        </p:attrNameLst>
                                      </p:cBhvr>
                                      <p:to>
                                        <p:strVal val="visible"/>
                                      </p:to>
                                    </p:set>
                                    <p:anim calcmode="lin" valueType="num">
                                      <p:cBhvr additive="base">
                                        <p:cTn id="7" dur="500" fill="hold"/>
                                        <p:tgtEl>
                                          <p:spTgt spid="443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3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3395">
                                            <p:txEl>
                                              <p:pRg st="2" end="2"/>
                                            </p:txEl>
                                          </p:spTgt>
                                        </p:tgtEl>
                                        <p:attrNameLst>
                                          <p:attrName>style.visibility</p:attrName>
                                        </p:attrNameLst>
                                      </p:cBhvr>
                                      <p:to>
                                        <p:strVal val="visible"/>
                                      </p:to>
                                    </p:set>
                                    <p:anim calcmode="lin" valueType="num">
                                      <p:cBhvr additive="base">
                                        <p:cTn id="13" dur="500" fill="hold"/>
                                        <p:tgtEl>
                                          <p:spTgt spid="4433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3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3395">
                                            <p:txEl>
                                              <p:pRg st="3" end="3"/>
                                            </p:txEl>
                                          </p:spTgt>
                                        </p:tgtEl>
                                        <p:attrNameLst>
                                          <p:attrName>style.visibility</p:attrName>
                                        </p:attrNameLst>
                                      </p:cBhvr>
                                      <p:to>
                                        <p:strVal val="visible"/>
                                      </p:to>
                                    </p:set>
                                    <p:anim calcmode="lin" valueType="num">
                                      <p:cBhvr additive="base">
                                        <p:cTn id="19" dur="500" fill="hold"/>
                                        <p:tgtEl>
                                          <p:spTgt spid="4433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3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3395">
                                            <p:txEl>
                                              <p:pRg st="4" end="4"/>
                                            </p:txEl>
                                          </p:spTgt>
                                        </p:tgtEl>
                                        <p:attrNameLst>
                                          <p:attrName>style.visibility</p:attrName>
                                        </p:attrNameLst>
                                      </p:cBhvr>
                                      <p:to>
                                        <p:strVal val="visible"/>
                                      </p:to>
                                    </p:set>
                                    <p:anim calcmode="lin" valueType="num">
                                      <p:cBhvr additive="base">
                                        <p:cTn id="25" dur="500" fill="hold"/>
                                        <p:tgtEl>
                                          <p:spTgt spid="4433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3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3395">
                                            <p:txEl>
                                              <p:pRg st="5" end="5"/>
                                            </p:txEl>
                                          </p:spTgt>
                                        </p:tgtEl>
                                        <p:attrNameLst>
                                          <p:attrName>style.visibility</p:attrName>
                                        </p:attrNameLst>
                                      </p:cBhvr>
                                      <p:to>
                                        <p:strVal val="visible"/>
                                      </p:to>
                                    </p:set>
                                    <p:anim calcmode="lin" valueType="num">
                                      <p:cBhvr additive="base">
                                        <p:cTn id="31" dur="500" fill="hold"/>
                                        <p:tgtEl>
                                          <p:spTgt spid="4433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3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3395">
                                            <p:txEl>
                                              <p:pRg st="6" end="6"/>
                                            </p:txEl>
                                          </p:spTgt>
                                        </p:tgtEl>
                                        <p:attrNameLst>
                                          <p:attrName>style.visibility</p:attrName>
                                        </p:attrNameLst>
                                      </p:cBhvr>
                                      <p:to>
                                        <p:strVal val="visible"/>
                                      </p:to>
                                    </p:set>
                                    <p:anim calcmode="lin" valueType="num">
                                      <p:cBhvr additive="base">
                                        <p:cTn id="37" dur="500" fill="hold"/>
                                        <p:tgtEl>
                                          <p:spTgt spid="4433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3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3395">
                                            <p:txEl>
                                              <p:pRg st="7" end="7"/>
                                            </p:txEl>
                                          </p:spTgt>
                                        </p:tgtEl>
                                        <p:attrNameLst>
                                          <p:attrName>style.visibility</p:attrName>
                                        </p:attrNameLst>
                                      </p:cBhvr>
                                      <p:to>
                                        <p:strVal val="visible"/>
                                      </p:to>
                                    </p:set>
                                    <p:anim calcmode="lin" valueType="num">
                                      <p:cBhvr additive="base">
                                        <p:cTn id="43" dur="500" fill="hold"/>
                                        <p:tgtEl>
                                          <p:spTgt spid="44339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433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43395">
                                            <p:txEl>
                                              <p:pRg st="8" end="8"/>
                                            </p:txEl>
                                          </p:spTgt>
                                        </p:tgtEl>
                                        <p:attrNameLst>
                                          <p:attrName>style.visibility</p:attrName>
                                        </p:attrNameLst>
                                      </p:cBhvr>
                                      <p:to>
                                        <p:strVal val="visible"/>
                                      </p:to>
                                    </p:set>
                                    <p:anim calcmode="lin" valueType="num">
                                      <p:cBhvr additive="base">
                                        <p:cTn id="49" dur="500" fill="hold"/>
                                        <p:tgtEl>
                                          <p:spTgt spid="44339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33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9552" y="1052736"/>
            <a:ext cx="7772400" cy="4543425"/>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lnSpc>
                <a:spcPct val="120000"/>
              </a:lnSpc>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利用一阶谓词逻辑的形式语言，把逻辑推理的自然语言，转换为符号表达式的推演变换。</a:t>
            </a:r>
          </a:p>
          <a:p>
            <a:pPr>
              <a:buClr>
                <a:srgbClr val="5B2ABC"/>
              </a:buClr>
              <a:buFont typeface="Wingdings" panose="05000000000000000000" pitchFamily="2" charset="2"/>
              <a:buChar char="p"/>
            </a:pPr>
            <a:r>
              <a:rPr lang="zh-CN" altLang="en-US" sz="24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rPr>
              <a:t>例：</a:t>
            </a:r>
            <a:endParaRPr lang="en-US" altLang="zh-CN" sz="24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Clr>
                <a:srgbClr val="5B2ABC"/>
              </a:buClr>
              <a:buNone/>
            </a:pPr>
            <a:r>
              <a:rPr lang="en-US" altLang="zh-CN" sz="2400" b="1" dirty="0">
                <a:solidFill>
                  <a:srgbClr val="02980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前提：</a:t>
            </a:r>
            <a:r>
              <a:rPr lang="en-US" altLang="zh-CN"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）凡是大学生都学过计算机  </a:t>
            </a:r>
            <a:r>
              <a:rPr lang="en-US" altLang="zh-CN"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）小王是大学生</a:t>
            </a:r>
          </a:p>
          <a:p>
            <a:pPr>
              <a:lnSpc>
                <a:spcPct val="120000"/>
              </a:lnSpc>
              <a:buFont typeface="Wingdings" panose="05000000000000000000" pitchFamily="2" charset="2"/>
              <a:buNone/>
            </a:pPr>
            <a:r>
              <a:rPr lang="en-US" altLang="zh-CN"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问：小王学过计算机吗？</a:t>
            </a:r>
            <a:endParaRPr lang="en-US" altLang="zh-CN" sz="24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答：谓词公式： </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smtClean="0">
                <a:latin typeface="Times New Roman" panose="02020603050405020304" pitchFamily="18" charset="0"/>
                <a:cs typeface="Times New Roman" panose="02020603050405020304" pitchFamily="18" charset="0"/>
              </a:rPr>
              <a:t>x</a:t>
            </a:r>
            <a:r>
              <a:rPr kumimoji="1" lang="en-US" altLang="zh-CN" sz="2400" b="1" dirty="0" smtClean="0">
                <a:latin typeface="Times New Roman" panose="02020603050405020304" pitchFamily="18" charset="0"/>
                <a:cs typeface="Times New Roman" panose="02020603050405020304" pitchFamily="18" charset="0"/>
              </a:rPr>
              <a:t>)(S(</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t>
            </a:r>
            <a:r>
              <a:rPr kumimoji="1"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x</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2)S(</a:t>
            </a:r>
            <a:r>
              <a:rPr kumimoji="1"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w</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endPar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endParaRPr>
          </a:p>
          <a:p>
            <a:pPr lvl="1">
              <a:lnSpc>
                <a:spcPct val="120000"/>
              </a:lnSpc>
              <a:buFont typeface="Wingdings" panose="05000000000000000000" pitchFamily="2" charset="2"/>
              <a:buNone/>
            </a:pPr>
            <a:r>
              <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                 推理：</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1</a:t>
            </a:r>
            <a:r>
              <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dirty="0" smtClean="0">
                <a:latin typeface="Times New Roman" panose="02020603050405020304" pitchFamily="18" charset="0"/>
                <a:cs typeface="Times New Roman" panose="02020603050405020304" pitchFamily="18" charset="0"/>
              </a:rPr>
              <a:t>)(S(</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t>
            </a:r>
            <a:r>
              <a:rPr kumimoji="1"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x</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p>
          <a:p>
            <a:pPr lvl="1">
              <a:lnSpc>
                <a:spcPct val="120000"/>
              </a:lnSpc>
              <a:buFont typeface="Wingdings" panose="05000000000000000000" pitchFamily="2" charset="2"/>
              <a:buNone/>
            </a:pP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2</a:t>
            </a:r>
            <a:r>
              <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rPr>
              <a:t>S(</a:t>
            </a:r>
            <a:r>
              <a:rPr kumimoji="1" lang="en-US" altLang="zh-CN" sz="2400" b="1" i="1" dirty="0">
                <a:latin typeface="Times New Roman" panose="02020603050405020304" pitchFamily="18" charset="0"/>
                <a:cs typeface="Times New Roman" panose="02020603050405020304" pitchFamily="18" charset="0"/>
                <a:sym typeface="Symbol" panose="05050102010706020507" pitchFamily="18" charset="2"/>
              </a:rPr>
              <a:t>w</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t>
            </a:r>
            <a:r>
              <a:rPr kumimoji="1" lang="en-US" altLang="zh-CN" sz="2400" b="1" i="1" dirty="0">
                <a:latin typeface="Times New Roman" panose="02020603050405020304" pitchFamily="18" charset="0"/>
                <a:cs typeface="Times New Roman" panose="02020603050405020304" pitchFamily="18" charset="0"/>
                <a:sym typeface="Symbol" panose="05050102010706020507" pitchFamily="18" charset="2"/>
              </a:rPr>
              <a:t>w</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p>
          <a:p>
            <a:pPr lvl="1">
              <a:lnSpc>
                <a:spcPct val="120000"/>
              </a:lnSpc>
              <a:buFont typeface="Wingdings" panose="05000000000000000000" pitchFamily="2" charset="2"/>
              <a:buNone/>
            </a:pP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3</a:t>
            </a:r>
            <a:r>
              <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S(</a:t>
            </a:r>
            <a:r>
              <a:rPr kumimoji="1" lang="en-US" altLang="zh-CN" sz="2400" b="1" i="1" dirty="0">
                <a:latin typeface="Times New Roman" panose="02020603050405020304" pitchFamily="18" charset="0"/>
                <a:cs typeface="Times New Roman" panose="02020603050405020304" pitchFamily="18" charset="0"/>
                <a:sym typeface="Symbol" panose="05050102010706020507" pitchFamily="18" charset="2"/>
              </a:rPr>
              <a:t>w</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endPar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endParaRPr>
          </a:p>
          <a:p>
            <a:pPr lvl="1">
              <a:lnSpc>
                <a:spcPct val="120000"/>
              </a:lnSpc>
              <a:buFont typeface="Wingdings" panose="05000000000000000000" pitchFamily="2" charset="2"/>
              <a:buNone/>
            </a:pPr>
            <a:r>
              <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4</a:t>
            </a:r>
            <a:r>
              <a:rPr kumimoji="1"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t>
            </a:r>
            <a:r>
              <a:rPr kumimoji="1"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w</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dirty="0" smtClean="0">
              <a:latin typeface="Times New Roman" panose="02020603050405020304" pitchFamily="18" charset="0"/>
              <a:cs typeface="Times New Roman" panose="02020603050405020304" pitchFamily="18" charset="0"/>
            </a:endParaRPr>
          </a:p>
          <a:p>
            <a:pPr>
              <a:lnSpc>
                <a:spcPct val="90000"/>
              </a:lnSpc>
            </a:pPr>
            <a:endParaRPr lang="zh-CN"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41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494" y="836712"/>
            <a:ext cx="9144000" cy="5616624"/>
          </a:xfrm>
          <a:prstGeom prst="rect">
            <a:avLst/>
          </a:prstGeom>
        </p:spPr>
        <p:txBody>
          <a:bodyPr/>
          <a:lstStyle>
            <a:lvl1pPr marL="257278" indent="-257278" algn="l" defTabSz="686074" rtl="0" eaLnBrk="1" latinLnBrk="0" hangingPunct="1">
              <a:spcBef>
                <a:spcPct val="20000"/>
              </a:spcBef>
              <a:buFont typeface="Arial" pitchFamily="34" charset="0"/>
              <a:buChar char="•"/>
              <a:defRPr sz="2401" kern="1200">
                <a:solidFill>
                  <a:schemeClr val="tx1"/>
                </a:solidFill>
                <a:latin typeface="+mn-lt"/>
                <a:ea typeface="+mn-ea"/>
                <a:cs typeface="+mn-cs"/>
              </a:defRPr>
            </a:lvl1pPr>
            <a:lvl2pPr marL="557435" indent="-214398" algn="l" defTabSz="686074"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593" indent="-171519" algn="l" defTabSz="686074" rtl="0" eaLnBrk="1" latinLnBrk="0" hangingPunct="1">
              <a:spcBef>
                <a:spcPct val="20000"/>
              </a:spcBef>
              <a:buFont typeface="Arial" pitchFamily="34" charset="0"/>
              <a:buChar char="•"/>
              <a:defRPr sz="1801" kern="1200">
                <a:solidFill>
                  <a:schemeClr val="tx1"/>
                </a:solidFill>
                <a:latin typeface="+mn-lt"/>
                <a:ea typeface="+mn-ea"/>
                <a:cs typeface="+mn-cs"/>
              </a:defRPr>
            </a:lvl3pPr>
            <a:lvl4pPr marL="1200630"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4pPr>
            <a:lvl5pPr marL="1543667"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5pPr>
            <a:lvl6pPr marL="1886704"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6pPr>
            <a:lvl7pPr marL="2229742"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7pPr>
            <a:lvl8pPr marL="2572779"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8pPr>
            <a:lvl9pPr marL="2915816" indent="-171519" algn="l" defTabSz="686074" rtl="0" eaLnBrk="1" latinLnBrk="0" hangingPunct="1">
              <a:spcBef>
                <a:spcPct val="20000"/>
              </a:spcBef>
              <a:buFont typeface="Arial" pitchFamily="34" charset="0"/>
              <a:buChar char="•"/>
              <a:defRPr sz="1501" kern="1200">
                <a:solidFill>
                  <a:schemeClr val="tx1"/>
                </a:solidFill>
                <a:latin typeface="+mn-lt"/>
                <a:ea typeface="+mn-ea"/>
                <a:cs typeface="+mn-cs"/>
              </a:defRPr>
            </a:lvl9pPr>
          </a:lstStyle>
          <a:p>
            <a:pPr>
              <a:buClr>
                <a:srgbClr val="5B2ABC"/>
              </a:buClr>
              <a:buFont typeface="Wingdings" panose="05000000000000000000" pitchFamily="2" charset="2"/>
              <a:buChar char="p"/>
            </a:pPr>
            <a:r>
              <a:rPr lang="zh-CN" altLang="en-US" sz="2800" b="1" dirty="0" smtClean="0">
                <a:solidFill>
                  <a:srgbClr val="029809"/>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800" b="1" dirty="0" smtClean="0">
                <a:solidFill>
                  <a:srgbClr val="5B2ABC"/>
                </a:solidFill>
                <a:latin typeface="Times New Roman" panose="02020603050405020304" pitchFamily="18" charset="0"/>
                <a:ea typeface="宋体" panose="02010600030101010101" pitchFamily="2" charset="-122"/>
                <a:cs typeface="Times New Roman" panose="02020603050405020304" pitchFamily="18" charset="0"/>
              </a:rPr>
              <a:t>For </a:t>
            </a:r>
            <a:r>
              <a:rPr lang="en-US" altLang="zh-CN" sz="28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every set </a:t>
            </a:r>
            <a:r>
              <a:rPr lang="en-US" altLang="zh-CN" sz="2800" b="1" i="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 there is a set </a:t>
            </a:r>
            <a:r>
              <a:rPr lang="en-US" altLang="zh-CN" sz="2800" b="1" i="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8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 such that cardinality of </a:t>
            </a:r>
            <a:r>
              <a:rPr lang="en-US" altLang="zh-CN" sz="2800" b="1" i="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8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 is great than the cardinality of </a:t>
            </a:r>
            <a:r>
              <a:rPr lang="en-US" altLang="zh-CN" sz="2800" b="1" i="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b="1" dirty="0">
                <a:solidFill>
                  <a:srgbClr val="5B2ABC"/>
                </a:solidFill>
                <a:latin typeface="Times New Roman" panose="02020603050405020304" pitchFamily="18" charset="0"/>
                <a:ea typeface="宋体" panose="02010600030101010101" pitchFamily="2" charset="-122"/>
                <a:cs typeface="Times New Roman" panose="02020603050405020304" pitchFamily="18" charset="0"/>
              </a:rPr>
              <a:t>.</a:t>
            </a:r>
          </a:p>
          <a:p>
            <a:pPr marL="342900" lvl="3" indent="-342900">
              <a:lnSpc>
                <a:spcPct val="110000"/>
              </a:lnSpc>
              <a:buFont typeface="Wingdings" panose="05000000000000000000" pitchFamily="2" charset="2"/>
              <a:buChar char="ü"/>
            </a:pPr>
            <a:r>
              <a:rPr lang="zh-CN" altLang="en-US" sz="2800" b="1" dirty="0">
                <a:latin typeface="Times New Roman" panose="02020603050405020304" pitchFamily="18" charset="0"/>
                <a:cs typeface="Times New Roman" panose="02020603050405020304" pitchFamily="18" charset="0"/>
              </a:rPr>
              <a:t>答：</a:t>
            </a:r>
            <a:r>
              <a:rPr lang="zh-CN" altLang="en-US" sz="2400" b="1" dirty="0" smtClean="0">
                <a:solidFill>
                  <a:srgbClr val="3E1D81"/>
                </a:solidFill>
                <a:latin typeface="Times New Roman" panose="02020603050405020304" pitchFamily="18" charset="0"/>
                <a:cs typeface="Times New Roman" panose="02020603050405020304" pitchFamily="18" charset="0"/>
              </a:rPr>
              <a:t>定义</a:t>
            </a:r>
            <a:r>
              <a:rPr lang="zh-CN" altLang="en-US" sz="2400" b="1" dirty="0">
                <a:solidFill>
                  <a:srgbClr val="3E1D81"/>
                </a:solidFill>
                <a:latin typeface="Times New Roman" panose="02020603050405020304" pitchFamily="18" charset="0"/>
                <a:cs typeface="Times New Roman" panose="02020603050405020304" pitchFamily="18" charset="0"/>
              </a:rPr>
              <a:t>谓词如下</a:t>
            </a:r>
            <a:endParaRPr lang="en-US" altLang="zh-CN" sz="2400" b="1" dirty="0">
              <a:solidFill>
                <a:srgbClr val="3E1D81"/>
              </a:solidFill>
              <a:latin typeface="Times New Roman" panose="02020603050405020304" pitchFamily="18" charset="0"/>
              <a:cs typeface="Times New Roman" panose="02020603050405020304" pitchFamily="18" charset="0"/>
            </a:endParaRPr>
          </a:p>
          <a:p>
            <a:pPr lvl="3">
              <a:lnSpc>
                <a:spcPct val="110000"/>
              </a:lnSpc>
            </a:pPr>
            <a:r>
              <a:rPr lang="en-US" altLang="zh-CN" sz="2400" b="1" dirty="0" smtClean="0">
                <a:solidFill>
                  <a:srgbClr val="3E1D81"/>
                </a:solidFill>
                <a:latin typeface="Times New Roman" panose="02020603050405020304" pitchFamily="18" charset="0"/>
                <a:cs typeface="Times New Roman" panose="02020603050405020304" pitchFamily="18" charset="0"/>
              </a:rPr>
              <a:t>SET(</a:t>
            </a:r>
            <a:r>
              <a:rPr lang="en-US" altLang="zh-CN" sz="2400" b="1" i="1" dirty="0" smtClean="0">
                <a:solidFill>
                  <a:srgbClr val="3E1D81"/>
                </a:solidFill>
                <a:latin typeface="Times New Roman" panose="02020603050405020304" pitchFamily="18" charset="0"/>
                <a:cs typeface="Times New Roman" panose="02020603050405020304" pitchFamily="18" charset="0"/>
              </a:rPr>
              <a:t>s</a:t>
            </a:r>
            <a:r>
              <a:rPr lang="en-US" altLang="zh-CN" sz="2400" b="1" dirty="0" smtClean="0">
                <a:solidFill>
                  <a:srgbClr val="3E1D81"/>
                </a:solidFill>
                <a:latin typeface="Times New Roman" panose="02020603050405020304" pitchFamily="18" charset="0"/>
                <a:cs typeface="Times New Roman" panose="02020603050405020304" pitchFamily="18" charset="0"/>
              </a:rPr>
              <a:t>) </a:t>
            </a:r>
            <a:r>
              <a:rPr lang="en-US" altLang="zh-CN" sz="2400" b="1" dirty="0">
                <a:solidFill>
                  <a:srgbClr val="3E1D81"/>
                </a:solidFill>
                <a:latin typeface="Times New Roman" panose="02020603050405020304" pitchFamily="18" charset="0"/>
                <a:cs typeface="Times New Roman" panose="02020603050405020304" pitchFamily="18" charset="0"/>
              </a:rPr>
              <a:t>: </a:t>
            </a:r>
            <a:r>
              <a:rPr lang="en-US" altLang="zh-CN" sz="2400" b="1" i="1" dirty="0" smtClean="0">
                <a:solidFill>
                  <a:srgbClr val="3E1D81"/>
                </a:solidFill>
                <a:latin typeface="Times New Roman" panose="02020603050405020304" pitchFamily="18" charset="0"/>
                <a:cs typeface="Times New Roman" panose="02020603050405020304" pitchFamily="18" charset="0"/>
              </a:rPr>
              <a:t>s</a:t>
            </a:r>
            <a:r>
              <a:rPr lang="zh-CN" altLang="en-US" sz="2400" b="1" dirty="0" smtClean="0">
                <a:solidFill>
                  <a:srgbClr val="3E1D81"/>
                </a:solidFill>
                <a:latin typeface="Times New Roman" panose="02020603050405020304" pitchFamily="18" charset="0"/>
                <a:cs typeface="Times New Roman" panose="02020603050405020304" pitchFamily="18" charset="0"/>
              </a:rPr>
              <a:t>是个集合</a:t>
            </a:r>
            <a:endParaRPr lang="zh-CN" altLang="en-US" sz="2400" b="1" dirty="0">
              <a:solidFill>
                <a:srgbClr val="3E1D81"/>
              </a:solidFill>
              <a:latin typeface="Times New Roman" panose="02020603050405020304" pitchFamily="18" charset="0"/>
              <a:cs typeface="Times New Roman" panose="02020603050405020304" pitchFamily="18" charset="0"/>
            </a:endParaRPr>
          </a:p>
          <a:p>
            <a:pPr lvl="3">
              <a:lnSpc>
                <a:spcPct val="110000"/>
              </a:lnSpc>
            </a:pPr>
            <a:r>
              <a:rPr lang="en-US" altLang="zh-CN" sz="2400" b="1" dirty="0" smtClean="0">
                <a:solidFill>
                  <a:srgbClr val="3E1D81"/>
                </a:solidFill>
                <a:latin typeface="Times New Roman" panose="02020603050405020304" pitchFamily="18" charset="0"/>
                <a:cs typeface="Times New Roman" panose="02020603050405020304" pitchFamily="18" charset="0"/>
              </a:rPr>
              <a:t>CARD(</a:t>
            </a:r>
            <a:r>
              <a:rPr lang="en-US" altLang="zh-CN" sz="2400" b="1" i="1" dirty="0" smtClean="0">
                <a:solidFill>
                  <a:srgbClr val="3E1D81"/>
                </a:solidFill>
                <a:latin typeface="Times New Roman" panose="02020603050405020304" pitchFamily="18" charset="0"/>
                <a:cs typeface="Times New Roman" panose="02020603050405020304" pitchFamily="18" charset="0"/>
              </a:rPr>
              <a:t>a</a:t>
            </a:r>
            <a:r>
              <a:rPr lang="en-US" altLang="zh-CN" sz="2400" b="1" dirty="0" smtClean="0">
                <a:solidFill>
                  <a:srgbClr val="3E1D81"/>
                </a:solidFill>
                <a:latin typeface="Times New Roman" panose="02020603050405020304" pitchFamily="18" charset="0"/>
                <a:cs typeface="Times New Roman" panose="02020603050405020304" pitchFamily="18" charset="0"/>
              </a:rPr>
              <a:t>, </a:t>
            </a:r>
            <a:r>
              <a:rPr lang="en-US" altLang="zh-CN" sz="2400" b="1" i="1" dirty="0" smtClean="0">
                <a:solidFill>
                  <a:srgbClr val="3E1D81"/>
                </a:solidFill>
                <a:latin typeface="Times New Roman" panose="02020603050405020304" pitchFamily="18" charset="0"/>
                <a:cs typeface="Times New Roman" panose="02020603050405020304" pitchFamily="18" charset="0"/>
              </a:rPr>
              <a:t>b</a:t>
            </a:r>
            <a:r>
              <a:rPr lang="en-US" altLang="zh-CN" sz="2400" b="1" dirty="0" smtClean="0">
                <a:solidFill>
                  <a:srgbClr val="3E1D81"/>
                </a:solidFill>
                <a:latin typeface="Times New Roman" panose="02020603050405020304" pitchFamily="18" charset="0"/>
                <a:cs typeface="Times New Roman" panose="02020603050405020304" pitchFamily="18" charset="0"/>
              </a:rPr>
              <a:t>) </a:t>
            </a:r>
            <a:r>
              <a:rPr lang="en-US" altLang="zh-CN" sz="2400" b="1" dirty="0">
                <a:solidFill>
                  <a:srgbClr val="3E1D81"/>
                </a:solidFill>
                <a:latin typeface="Times New Roman" panose="02020603050405020304" pitchFamily="18" charset="0"/>
                <a:cs typeface="Times New Roman" panose="02020603050405020304" pitchFamily="18" charset="0"/>
              </a:rPr>
              <a:t>: </a:t>
            </a:r>
            <a:r>
              <a:rPr lang="en-US" altLang="zh-CN" sz="2400" b="1" i="1" dirty="0" smtClean="0">
                <a:solidFill>
                  <a:srgbClr val="3E1D81"/>
                </a:solidFill>
                <a:latin typeface="Times New Roman" panose="02020603050405020304" pitchFamily="18" charset="0"/>
                <a:cs typeface="Times New Roman" panose="02020603050405020304" pitchFamily="18" charset="0"/>
              </a:rPr>
              <a:t>b</a:t>
            </a:r>
            <a:r>
              <a:rPr lang="en-US" altLang="zh-CN" sz="2400" b="1" dirty="0" smtClean="0">
                <a:solidFill>
                  <a:srgbClr val="3E1D81"/>
                </a:solidFill>
                <a:latin typeface="Times New Roman" panose="02020603050405020304" pitchFamily="18" charset="0"/>
                <a:cs typeface="Times New Roman" panose="02020603050405020304" pitchFamily="18" charset="0"/>
              </a:rPr>
              <a:t> </a:t>
            </a:r>
            <a:r>
              <a:rPr lang="zh-CN" altLang="en-US" sz="2400" b="1" dirty="0" smtClean="0">
                <a:solidFill>
                  <a:srgbClr val="3E1D81"/>
                </a:solidFill>
                <a:latin typeface="Times New Roman" panose="02020603050405020304" pitchFamily="18" charset="0"/>
                <a:cs typeface="Times New Roman" panose="02020603050405020304" pitchFamily="18" charset="0"/>
              </a:rPr>
              <a:t>是 </a:t>
            </a:r>
            <a:r>
              <a:rPr lang="en-US" altLang="zh-CN" sz="2400" b="1" i="1" dirty="0" smtClean="0">
                <a:solidFill>
                  <a:srgbClr val="3E1D81"/>
                </a:solidFill>
                <a:latin typeface="Times New Roman" panose="02020603050405020304" pitchFamily="18" charset="0"/>
                <a:cs typeface="Times New Roman" panose="02020603050405020304" pitchFamily="18" charset="0"/>
              </a:rPr>
              <a:t>a </a:t>
            </a:r>
            <a:r>
              <a:rPr lang="zh-CN" altLang="en-US" sz="2400" b="1" dirty="0" smtClean="0">
                <a:solidFill>
                  <a:srgbClr val="3E1D81"/>
                </a:solidFill>
                <a:latin typeface="Times New Roman" panose="02020603050405020304" pitchFamily="18" charset="0"/>
                <a:cs typeface="Times New Roman" panose="02020603050405020304" pitchFamily="18" charset="0"/>
              </a:rPr>
              <a:t>的基数</a:t>
            </a:r>
            <a:endParaRPr lang="en-US" altLang="zh-CN" sz="2400" b="1" dirty="0" smtClean="0">
              <a:solidFill>
                <a:srgbClr val="3E1D81"/>
              </a:solidFill>
              <a:latin typeface="Times New Roman" panose="02020603050405020304" pitchFamily="18" charset="0"/>
              <a:cs typeface="Times New Roman" panose="02020603050405020304" pitchFamily="18" charset="0"/>
            </a:endParaRPr>
          </a:p>
          <a:p>
            <a:pPr lvl="3">
              <a:lnSpc>
                <a:spcPct val="110000"/>
              </a:lnSpc>
            </a:pPr>
            <a:r>
              <a:rPr lang="en-US" altLang="zh-CN" sz="2400" b="1" i="1" dirty="0" smtClean="0">
                <a:solidFill>
                  <a:srgbClr val="3E1D81"/>
                </a:solidFill>
                <a:latin typeface="Times New Roman" panose="02020603050405020304" pitchFamily="18" charset="0"/>
                <a:cs typeface="Times New Roman" panose="02020603050405020304" pitchFamily="18" charset="0"/>
              </a:rPr>
              <a:t>G(</a:t>
            </a:r>
            <a:r>
              <a:rPr lang="en-US" altLang="zh-CN" sz="2400" b="1" i="1" dirty="0" err="1" smtClean="0">
                <a:solidFill>
                  <a:srgbClr val="3E1D81"/>
                </a:solidFill>
                <a:latin typeface="Times New Roman" panose="02020603050405020304" pitchFamily="18" charset="0"/>
                <a:cs typeface="Times New Roman" panose="02020603050405020304" pitchFamily="18" charset="0"/>
              </a:rPr>
              <a:t>a,b</a:t>
            </a:r>
            <a:r>
              <a:rPr lang="en-US" altLang="zh-CN" sz="2400" b="1" i="1" dirty="0" smtClean="0">
                <a:solidFill>
                  <a:srgbClr val="3E1D81"/>
                </a:solidFill>
                <a:latin typeface="Times New Roman" panose="02020603050405020304" pitchFamily="18" charset="0"/>
                <a:cs typeface="Times New Roman" panose="02020603050405020304" pitchFamily="18" charset="0"/>
              </a:rPr>
              <a:t>)</a:t>
            </a:r>
            <a:r>
              <a:rPr lang="en-US" altLang="zh-CN" sz="2400" b="1" dirty="0" smtClean="0">
                <a:solidFill>
                  <a:srgbClr val="3E1D81"/>
                </a:solidFill>
                <a:latin typeface="Times New Roman" panose="02020603050405020304" pitchFamily="18" charset="0"/>
                <a:cs typeface="Times New Roman" panose="02020603050405020304" pitchFamily="18" charset="0"/>
              </a:rPr>
              <a:t> : </a:t>
            </a:r>
            <a:r>
              <a:rPr lang="en-US" altLang="zh-CN" sz="2400" b="1" i="1" dirty="0" smtClean="0">
                <a:solidFill>
                  <a:srgbClr val="3E1D81"/>
                </a:solidFill>
                <a:latin typeface="Times New Roman" panose="02020603050405020304" pitchFamily="18" charset="0"/>
                <a:cs typeface="Times New Roman" panose="02020603050405020304" pitchFamily="18" charset="0"/>
              </a:rPr>
              <a:t>a</a:t>
            </a:r>
            <a:r>
              <a:rPr lang="en-US" altLang="zh-CN" sz="2400" b="1" dirty="0" smtClean="0">
                <a:solidFill>
                  <a:srgbClr val="3E1D81"/>
                </a:solidFill>
                <a:latin typeface="Times New Roman" panose="02020603050405020304" pitchFamily="18" charset="0"/>
                <a:cs typeface="Times New Roman" panose="02020603050405020304" pitchFamily="18" charset="0"/>
              </a:rPr>
              <a:t> </a:t>
            </a:r>
            <a:r>
              <a:rPr lang="zh-CN" altLang="en-US" sz="2400" b="1" dirty="0" smtClean="0">
                <a:solidFill>
                  <a:srgbClr val="3E1D81"/>
                </a:solidFill>
                <a:latin typeface="Times New Roman" panose="02020603050405020304" pitchFamily="18" charset="0"/>
                <a:cs typeface="Times New Roman" panose="02020603050405020304" pitchFamily="18" charset="0"/>
              </a:rPr>
              <a:t>比 </a:t>
            </a:r>
            <a:r>
              <a:rPr lang="en-US" altLang="zh-CN" sz="2400" b="1" i="1" dirty="0" smtClean="0">
                <a:solidFill>
                  <a:srgbClr val="3E1D81"/>
                </a:solidFill>
                <a:latin typeface="Times New Roman" panose="02020603050405020304" pitchFamily="18" charset="0"/>
                <a:cs typeface="Times New Roman" panose="02020603050405020304" pitchFamily="18" charset="0"/>
              </a:rPr>
              <a:t>b </a:t>
            </a:r>
            <a:r>
              <a:rPr lang="zh-CN" altLang="en-US" sz="2400" b="1" dirty="0" smtClean="0">
                <a:solidFill>
                  <a:srgbClr val="3E1D81"/>
                </a:solidFill>
                <a:latin typeface="Times New Roman" panose="02020603050405020304" pitchFamily="18" charset="0"/>
                <a:cs typeface="Times New Roman" panose="02020603050405020304" pitchFamily="18" charset="0"/>
              </a:rPr>
              <a:t>大</a:t>
            </a:r>
            <a:endParaRPr lang="en-US" altLang="zh-CN" sz="2400" b="1" i="1" dirty="0" smtClean="0">
              <a:solidFill>
                <a:srgbClr val="3E1D81"/>
              </a:solidFill>
              <a:latin typeface="Times New Roman" panose="02020603050405020304" pitchFamily="18" charset="0"/>
              <a:cs typeface="Times New Roman" panose="02020603050405020304" pitchFamily="18" charset="0"/>
            </a:endParaRPr>
          </a:p>
          <a:p>
            <a:pPr marL="457200" lvl="3" indent="-457200">
              <a:lnSpc>
                <a:spcPct val="110000"/>
              </a:lnSpc>
              <a:buFont typeface="Wingdings" panose="05000000000000000000" pitchFamily="2" charset="2"/>
              <a:buChar char="ü"/>
            </a:pPr>
            <a:r>
              <a:rPr lang="zh-CN" altLang="en-US" sz="2400" b="1" dirty="0" smtClean="0">
                <a:solidFill>
                  <a:srgbClr val="3E1D81"/>
                </a:solidFill>
                <a:latin typeface="Times New Roman" panose="02020603050405020304" pitchFamily="18" charset="0"/>
                <a:cs typeface="Times New Roman" panose="02020603050405020304" pitchFamily="18" charset="0"/>
              </a:rPr>
              <a:t>将</a:t>
            </a:r>
            <a:r>
              <a:rPr lang="zh-CN" altLang="en-US" sz="2400" b="1" dirty="0">
                <a:solidFill>
                  <a:srgbClr val="3E1D81"/>
                </a:solidFill>
                <a:latin typeface="Times New Roman" panose="02020603050405020304" pitchFamily="18" charset="0"/>
                <a:cs typeface="Times New Roman" panose="02020603050405020304" pitchFamily="18" charset="0"/>
              </a:rPr>
              <a:t>涉及的个体带入谓词中，得到</a:t>
            </a:r>
            <a:endParaRPr lang="en-US" altLang="zh-CN" sz="2400" b="1" dirty="0">
              <a:solidFill>
                <a:srgbClr val="3E1D81"/>
              </a:solidFill>
              <a:latin typeface="Times New Roman" panose="02020603050405020304" pitchFamily="18" charset="0"/>
              <a:cs typeface="Times New Roman" panose="02020603050405020304" pitchFamily="18" charset="0"/>
            </a:endParaRPr>
          </a:p>
          <a:p>
            <a:pPr marL="0" lvl="3" indent="0" algn="ctr">
              <a:lnSpc>
                <a:spcPct val="110000"/>
              </a:lnSpc>
              <a:buNone/>
            </a:pPr>
            <a:r>
              <a:rPr lang="en-US" altLang="zh-CN" sz="2400" b="1" dirty="0" smtClean="0">
                <a:latin typeface="Times New Roman" panose="02020603050405020304" pitchFamily="18" charset="0"/>
                <a:cs typeface="Times New Roman" panose="02020603050405020304" pitchFamily="18" charset="0"/>
              </a:rPr>
              <a:t>SET(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 </a:t>
            </a:r>
            <a:r>
              <a:rPr kumimoji="1"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SET(</a:t>
            </a:r>
            <a:r>
              <a:rPr lang="en-US" altLang="zh-CN" sz="2400" b="1" i="1" dirty="0" smtClean="0">
                <a:latin typeface="Times New Roman" panose="02020603050405020304" pitchFamily="18" charset="0"/>
                <a:cs typeface="Times New Roman" panose="02020603050405020304" pitchFamily="18" charset="0"/>
              </a:rPr>
              <a:t>y</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CARD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u</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CARD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y</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G</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u</a:t>
            </a:r>
            <a:r>
              <a:rPr lang="en-US" altLang="zh-CN" sz="2400" b="1" dirty="0">
                <a:latin typeface="Times New Roman" panose="02020603050405020304" pitchFamily="18" charset="0"/>
                <a:cs typeface="Times New Roman" panose="02020603050405020304" pitchFamily="18" charset="0"/>
              </a:rPr>
              <a:t>)</a:t>
            </a:r>
            <a:r>
              <a:rPr lang="zh-CN" altLang="en-US" sz="2400" b="1" dirty="0" smtClean="0">
                <a:solidFill>
                  <a:srgbClr val="3E1D81"/>
                </a:solidFill>
                <a:latin typeface="Times New Roman" panose="02020603050405020304" pitchFamily="18" charset="0"/>
                <a:cs typeface="Times New Roman" panose="02020603050405020304" pitchFamily="18" charset="0"/>
              </a:rPr>
              <a:t> </a:t>
            </a:r>
            <a:endParaRPr lang="en-US" altLang="zh-CN" sz="2400" b="1" dirty="0" smtClean="0">
              <a:solidFill>
                <a:srgbClr val="3E1D81"/>
              </a:solidFill>
              <a:latin typeface="Times New Roman" panose="02020603050405020304" pitchFamily="18" charset="0"/>
              <a:cs typeface="Times New Roman" panose="02020603050405020304" pitchFamily="18" charset="0"/>
            </a:endParaRPr>
          </a:p>
          <a:p>
            <a:pPr marL="457200" lvl="3" indent="-457200">
              <a:lnSpc>
                <a:spcPct val="110000"/>
              </a:lnSpc>
              <a:buFont typeface="Wingdings" panose="05000000000000000000" pitchFamily="2" charset="2"/>
              <a:buChar char="ü"/>
            </a:pPr>
            <a:r>
              <a:rPr lang="zh-CN" altLang="en-US" sz="2400" b="1" dirty="0" smtClean="0">
                <a:solidFill>
                  <a:srgbClr val="3E1D81"/>
                </a:solidFill>
                <a:latin typeface="Times New Roman" panose="02020603050405020304" pitchFamily="18" charset="0"/>
                <a:cs typeface="Times New Roman" panose="02020603050405020304" pitchFamily="18" charset="0"/>
              </a:rPr>
              <a:t>根据语义，用逻辑连接词将它们连接起来，就得到了表示上述知识的谓词公式：</a:t>
            </a:r>
            <a:r>
              <a:rPr lang="en-US" altLang="zh-CN" sz="2400" b="1" dirty="0" smtClean="0">
                <a:solidFill>
                  <a:srgbClr val="3E1D81"/>
                </a:solidFill>
                <a:latin typeface="Times New Roman" panose="02020603050405020304" pitchFamily="18" charset="0"/>
                <a:cs typeface="Times New Roman" panose="02020603050405020304" pitchFamily="18" charset="0"/>
              </a:rPr>
              <a:t> </a:t>
            </a:r>
          </a:p>
          <a:p>
            <a:pPr marL="0" lvl="3" indent="0">
              <a:lnSpc>
                <a:spcPct val="110000"/>
              </a:lnSpc>
              <a:buNone/>
            </a:pPr>
            <a:r>
              <a:rPr lang="en-US" altLang="zh-CN" sz="2400" b="1" dirty="0" smtClean="0">
                <a:solidFill>
                  <a:srgbClr val="3E1D81"/>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){SET(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y</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u</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)[SET(</a:t>
            </a:r>
            <a:r>
              <a:rPr lang="en-US" altLang="zh-CN" sz="2400" b="1" i="1" dirty="0" smtClean="0">
                <a:latin typeface="Times New Roman" panose="02020603050405020304" pitchFamily="18" charset="0"/>
                <a:cs typeface="Times New Roman" panose="02020603050405020304" pitchFamily="18" charset="0"/>
              </a:rPr>
              <a:t>y</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CARD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u</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CARD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y</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G</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u</a:t>
            </a:r>
            <a:r>
              <a:rPr lang="en-US" altLang="zh-CN" sz="24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ct val="90000"/>
              </a:lnSpc>
            </a:pPr>
            <a:endParaRPr lang="zh-CN" alt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0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96752"/>
            <a:ext cx="8352928" cy="3471720"/>
          </a:xfrm>
          <a:prstGeom prst="rect">
            <a:avLst/>
          </a:prstGeom>
        </p:spPr>
        <p:txBody>
          <a:bodyPr wrap="square">
            <a:spAutoFit/>
          </a:bodyPr>
          <a:lstStyle/>
          <a:p>
            <a:pPr marL="257278" indent="-257278" defTabSz="686074">
              <a:spcBef>
                <a:spcPct val="20000"/>
              </a:spcBef>
              <a:spcAft>
                <a:spcPct val="20000"/>
              </a:spcAft>
              <a:buFont typeface="Arial" pitchFamily="34" charset="0"/>
              <a:buChar char="•"/>
            </a:pPr>
            <a:r>
              <a:rPr lang="en-US" altLang="zh-CN" sz="2800" b="1" dirty="0">
                <a:solidFill>
                  <a:schemeClr val="tx2"/>
                </a:solidFill>
                <a:latin typeface="幼圆" panose="02010509060101010101" pitchFamily="49" charset="-122"/>
                <a:ea typeface="幼圆" panose="02010509060101010101" pitchFamily="49" charset="-122"/>
              </a:rPr>
              <a:t>3</a:t>
            </a:r>
            <a:r>
              <a:rPr lang="zh-CN" altLang="en-US" sz="2800" b="1" dirty="0">
                <a:solidFill>
                  <a:schemeClr val="tx2"/>
                </a:solidFill>
                <a:latin typeface="幼圆" panose="02010509060101010101" pitchFamily="49" charset="-122"/>
                <a:ea typeface="幼圆" panose="02010509060101010101" pitchFamily="49" charset="-122"/>
              </a:rPr>
              <a:t>、置换与合一</a:t>
            </a:r>
          </a:p>
          <a:p>
            <a:endParaRPr lang="en-US" altLang="zh-CN" sz="2400" dirty="0" smtClean="0">
              <a:solidFill>
                <a:srgbClr val="0000FF"/>
              </a:solidFill>
              <a:latin typeface="+mj-lt"/>
              <a:ea typeface="+mj-ea"/>
              <a:cs typeface="+mj-cs"/>
            </a:endParaRPr>
          </a:p>
          <a:p>
            <a:r>
              <a:rPr lang="en-US" altLang="zh-CN" sz="2400" b="1" dirty="0">
                <a:solidFill>
                  <a:srgbClr val="0000FF"/>
                </a:solidFill>
                <a:latin typeface="+mj-lt"/>
                <a:ea typeface="+mj-ea"/>
                <a:cs typeface="+mj-cs"/>
              </a:rPr>
              <a:t> </a:t>
            </a:r>
            <a:r>
              <a:rPr lang="en-US" altLang="zh-CN" sz="2400" b="1" dirty="0" smtClean="0">
                <a:solidFill>
                  <a:srgbClr val="0000FF"/>
                </a:solidFill>
                <a:latin typeface="+mj-lt"/>
                <a:ea typeface="+mj-ea"/>
                <a:cs typeface="+mj-cs"/>
              </a:rPr>
              <a:t>        </a:t>
            </a:r>
            <a:r>
              <a:rPr lang="zh-CN" altLang="en-US" sz="2400" b="1" dirty="0" smtClean="0">
                <a:solidFill>
                  <a:srgbClr val="0000FF"/>
                </a:solidFill>
                <a:latin typeface="+mj-lt"/>
                <a:ea typeface="+mj-ea"/>
                <a:cs typeface="+mj-cs"/>
              </a:rPr>
              <a:t>为什么</a:t>
            </a:r>
            <a:r>
              <a:rPr lang="zh-CN" altLang="en-US" sz="2400" b="1" dirty="0">
                <a:solidFill>
                  <a:srgbClr val="0000FF"/>
                </a:solidFill>
                <a:latin typeface="+mj-lt"/>
                <a:ea typeface="+mj-ea"/>
                <a:cs typeface="+mj-cs"/>
              </a:rPr>
              <a:t>使用置换与合一？</a:t>
            </a:r>
            <a:r>
              <a:rPr lang="en-US" altLang="zh-CN" sz="2400" b="1" dirty="0">
                <a:solidFill>
                  <a:srgbClr val="0000FF"/>
                </a:solidFill>
                <a:latin typeface="+mj-lt"/>
                <a:ea typeface="+mj-ea"/>
                <a:cs typeface="+mj-cs"/>
              </a:rPr>
              <a:t/>
            </a:r>
            <a:br>
              <a:rPr lang="en-US" altLang="zh-CN" sz="2400" b="1" dirty="0">
                <a:solidFill>
                  <a:srgbClr val="0000FF"/>
                </a:solidFill>
                <a:latin typeface="+mj-lt"/>
                <a:ea typeface="+mj-ea"/>
                <a:cs typeface="+mj-cs"/>
              </a:rPr>
            </a:br>
            <a:r>
              <a:rPr lang="en-US" altLang="zh-CN" sz="2400" b="1" dirty="0">
                <a:latin typeface="+mj-lt"/>
                <a:ea typeface="+mj-ea"/>
                <a:cs typeface="+mj-cs"/>
              </a:rPr>
              <a:t>      </a:t>
            </a:r>
            <a:endParaRPr lang="en-US" altLang="zh-CN" sz="2400" b="1" dirty="0" smtClean="0">
              <a:latin typeface="+mj-lt"/>
              <a:ea typeface="+mj-ea"/>
              <a:cs typeface="+mj-cs"/>
            </a:endParaRPr>
          </a:p>
          <a:p>
            <a:r>
              <a:rPr lang="en-US" altLang="zh-CN" sz="2400" b="1" dirty="0">
                <a:latin typeface="+mj-lt"/>
                <a:ea typeface="+mj-ea"/>
                <a:cs typeface="+mj-cs"/>
              </a:rPr>
              <a:t> </a:t>
            </a:r>
            <a:r>
              <a:rPr lang="en-US" altLang="zh-CN" sz="2400" b="1" dirty="0" smtClean="0">
                <a:latin typeface="+mj-lt"/>
                <a:ea typeface="+mj-ea"/>
                <a:cs typeface="+mj-cs"/>
              </a:rPr>
              <a:t>        </a:t>
            </a:r>
            <a:r>
              <a:rPr lang="zh-CN" altLang="en-US" sz="2400" b="1" dirty="0" smtClean="0">
                <a:latin typeface="+mj-lt"/>
                <a:ea typeface="+mj-ea"/>
                <a:cs typeface="+mj-cs"/>
              </a:rPr>
              <a:t>置换</a:t>
            </a:r>
            <a:r>
              <a:rPr lang="zh-CN" altLang="en-US" sz="2400" b="1" dirty="0">
                <a:latin typeface="+mj-lt"/>
                <a:ea typeface="+mj-ea"/>
                <a:cs typeface="+mj-cs"/>
              </a:rPr>
              <a:t>和合一是为了处理谓词逻辑中子句之间的模式匹配而引进。</a:t>
            </a:r>
            <a:br>
              <a:rPr lang="zh-CN" altLang="en-US" sz="2400" b="1" dirty="0">
                <a:latin typeface="+mj-lt"/>
                <a:ea typeface="+mj-ea"/>
                <a:cs typeface="+mj-cs"/>
              </a:rPr>
            </a:br>
            <a:r>
              <a:rPr lang="zh-CN" altLang="en-US" sz="2400" b="1" dirty="0">
                <a:latin typeface="+mj-lt"/>
                <a:ea typeface="+mj-ea"/>
                <a:cs typeface="+mj-cs"/>
              </a:rPr>
              <a:t>     </a:t>
            </a:r>
            <a:r>
              <a:rPr lang="zh-CN" altLang="en-US" sz="2400" b="1" dirty="0" smtClean="0">
                <a:latin typeface="+mj-lt"/>
                <a:ea typeface="+mj-ea"/>
                <a:cs typeface="+mj-cs"/>
              </a:rPr>
              <a:t>    在</a:t>
            </a:r>
            <a:r>
              <a:rPr lang="zh-CN" altLang="en-US" sz="2400" b="1" dirty="0">
                <a:latin typeface="+mj-lt"/>
                <a:ea typeface="+mj-ea"/>
                <a:cs typeface="+mj-cs"/>
              </a:rPr>
              <a:t>谓词逻辑中，有些推理规则可应用于一定的合适公式和合适公式集，以产生新的合适公式。</a:t>
            </a:r>
            <a:r>
              <a:rPr lang="zh-CN" altLang="en-US" dirty="0"/>
              <a:t/>
            </a:r>
            <a:br>
              <a:rPr lang="zh-CN" altLang="en-US" dirty="0"/>
            </a:br>
            <a:endParaRPr lang="zh-CN" altLang="en-US" dirty="0"/>
          </a:p>
        </p:txBody>
      </p:sp>
    </p:spTree>
    <p:extLst>
      <p:ext uri="{BB962C8B-B14F-4D97-AF65-F5344CB8AC3E}">
        <p14:creationId xmlns:p14="http://schemas.microsoft.com/office/powerpoint/2010/main" val="9222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Grp="1" noChangeArrowheads="1"/>
          </p:cNvSpPr>
          <p:nvPr>
            <p:ph type="body" idx="4294967295"/>
          </p:nvPr>
        </p:nvSpPr>
        <p:spPr>
          <a:xfrm>
            <a:off x="0" y="980728"/>
            <a:ext cx="8424936" cy="5877272"/>
          </a:xfrm>
        </p:spPr>
        <p:txBody>
          <a:bodyPr>
            <a:normAutofit/>
          </a:bodyPr>
          <a:lstStyle/>
          <a:p>
            <a:pPr lvl="2">
              <a:spcAft>
                <a:spcPct val="20000"/>
              </a:spcAft>
              <a:buClr>
                <a:schemeClr val="folHlink"/>
              </a:buClr>
              <a:buFont typeface="Wingdings" panose="05000000000000000000" pitchFamily="2" charset="2"/>
              <a:buChar char="p"/>
            </a:pPr>
            <a:r>
              <a:rPr lang="zh-CN" altLang="en-US" sz="2400" b="1" dirty="0" smtClean="0">
                <a:solidFill>
                  <a:srgbClr val="029809"/>
                </a:solidFill>
                <a:ea typeface="宋体" panose="02010600030101010101" pitchFamily="2" charset="-122"/>
              </a:rPr>
              <a:t>置换</a:t>
            </a:r>
            <a:r>
              <a:rPr lang="zh-CN" altLang="en-US" sz="2400" b="1" dirty="0">
                <a:solidFill>
                  <a:srgbClr val="029809"/>
                </a:solidFill>
                <a:ea typeface="宋体" panose="02010600030101010101" pitchFamily="2" charset="-122"/>
              </a:rPr>
              <a:t>的定义：</a:t>
            </a:r>
            <a:r>
              <a:rPr lang="zh-CN" altLang="en-US" sz="2400" b="1" dirty="0">
                <a:latin typeface="宋体" panose="02010600030101010101" pitchFamily="2" charset="-122"/>
                <a:ea typeface="宋体" panose="02010600030101010101" pitchFamily="2" charset="-122"/>
              </a:rPr>
              <a:t>置换是</a:t>
            </a:r>
            <a:r>
              <a:rPr lang="zh-CN" altLang="en-US" sz="2400" b="1" dirty="0" smtClean="0">
                <a:latin typeface="宋体" panose="02010600030101010101" pitchFamily="2" charset="-122"/>
                <a:ea typeface="宋体" panose="02010600030101010101" pitchFamily="2" charset="-122"/>
              </a:rPr>
              <a:t>用</a:t>
            </a:r>
            <a:r>
              <a:rPr lang="zh-CN" altLang="en-US" sz="2400" b="1" dirty="0" smtClean="0">
                <a:solidFill>
                  <a:srgbClr val="FF0000"/>
                </a:solidFill>
                <a:latin typeface="宋体" panose="02010600030101010101" pitchFamily="2" charset="-122"/>
                <a:ea typeface="宋体" panose="02010600030101010101" pitchFamily="2" charset="-122"/>
              </a:rPr>
              <a:t>变量、</a:t>
            </a:r>
            <a:r>
              <a:rPr lang="zh-CN" altLang="en-US" sz="2400" b="1" dirty="0">
                <a:solidFill>
                  <a:srgbClr val="FF0000"/>
                </a:solidFill>
                <a:latin typeface="宋体" panose="02010600030101010101" pitchFamily="2" charset="-122"/>
                <a:ea typeface="宋体" panose="02010600030101010101" pitchFamily="2" charset="-122"/>
              </a:rPr>
              <a:t>常量、</a:t>
            </a:r>
            <a:r>
              <a:rPr lang="zh-CN" altLang="en-US" sz="2400" b="1" dirty="0" smtClean="0">
                <a:solidFill>
                  <a:srgbClr val="FF0000"/>
                </a:solidFill>
                <a:latin typeface="宋体" panose="02010600030101010101" pitchFamily="2" charset="-122"/>
                <a:ea typeface="宋体" panose="02010600030101010101" pitchFamily="2" charset="-122"/>
              </a:rPr>
              <a:t>函数置换项</a:t>
            </a:r>
            <a:r>
              <a:rPr lang="zh-CN" altLang="en-US" sz="2400" b="1" dirty="0" smtClean="0">
                <a:latin typeface="宋体" panose="02010600030101010101" pitchFamily="2" charset="-122"/>
                <a:ea typeface="宋体" panose="02010600030101010101" pitchFamily="2" charset="-122"/>
              </a:rPr>
              <a:t>来替换</a:t>
            </a:r>
            <a:r>
              <a:rPr lang="zh-CN" altLang="en-US" sz="2400" b="1" dirty="0" smtClean="0">
                <a:solidFill>
                  <a:srgbClr val="FF0000"/>
                </a:solidFill>
                <a:latin typeface="宋体" panose="02010600030101010101" pitchFamily="2" charset="-122"/>
                <a:ea typeface="宋体" panose="02010600030101010101" pitchFamily="2" charset="-122"/>
              </a:rPr>
              <a:t>变量</a:t>
            </a:r>
            <a:r>
              <a:rPr lang="zh-CN" altLang="en-US" sz="2400" b="1" dirty="0" smtClean="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使</a:t>
            </a:r>
            <a:r>
              <a:rPr lang="zh-CN" altLang="en-US" sz="2400" b="1" dirty="0" smtClean="0">
                <a:solidFill>
                  <a:srgbClr val="FF0000"/>
                </a:solidFill>
                <a:latin typeface="宋体" panose="02010600030101010101" pitchFamily="2" charset="-122"/>
                <a:ea typeface="宋体" panose="02010600030101010101" pitchFamily="2" charset="-122"/>
              </a:rPr>
              <a:t>该</a:t>
            </a:r>
            <a:r>
              <a:rPr lang="zh-CN" altLang="en-US" sz="2400" b="1" dirty="0">
                <a:solidFill>
                  <a:srgbClr val="FF0000"/>
                </a:solidFill>
                <a:latin typeface="宋体" panose="02010600030101010101" pitchFamily="2" charset="-122"/>
                <a:ea typeface="宋体" panose="02010600030101010101" pitchFamily="2" charset="-122"/>
              </a:rPr>
              <a:t>变量</a:t>
            </a:r>
            <a:r>
              <a:rPr lang="zh-CN" altLang="en-US" sz="2400" b="1" dirty="0" smtClean="0">
                <a:solidFill>
                  <a:srgbClr val="FF0000"/>
                </a:solidFill>
                <a:latin typeface="宋体" panose="02010600030101010101" pitchFamily="2" charset="-122"/>
                <a:ea typeface="宋体" panose="02010600030101010101" pitchFamily="2" charset="-122"/>
              </a:rPr>
              <a:t>不在</a:t>
            </a:r>
            <a:r>
              <a:rPr lang="zh-CN" altLang="en-US" sz="2400" b="1" dirty="0">
                <a:solidFill>
                  <a:srgbClr val="FF0000"/>
                </a:solidFill>
                <a:latin typeface="宋体" panose="02010600030101010101" pitchFamily="2" charset="-122"/>
                <a:ea typeface="宋体" panose="02010600030101010101" pitchFamily="2" charset="-122"/>
              </a:rPr>
              <a:t>公式中出现</a:t>
            </a:r>
            <a:r>
              <a:rPr lang="zh-CN" altLang="en-US" sz="2400" b="1" dirty="0">
                <a:latin typeface="宋体" panose="02010600030101010101" pitchFamily="2" charset="-122"/>
                <a:ea typeface="宋体" panose="02010600030101010101" pitchFamily="2" charset="-122"/>
              </a:rPr>
              <a:t>。</a:t>
            </a:r>
          </a:p>
          <a:p>
            <a:pPr lvl="2">
              <a:spcAft>
                <a:spcPct val="20000"/>
              </a:spcAft>
              <a:buClr>
                <a:schemeClr val="folHlink"/>
              </a:buClr>
              <a:buFont typeface="Wingdings" panose="05000000000000000000" pitchFamily="2" charset="2"/>
              <a:buChar char="p"/>
            </a:pPr>
            <a:r>
              <a:rPr lang="zh-CN" altLang="en-US" sz="2400" b="1" dirty="0">
                <a:latin typeface="Times New Roman" panose="02020603050405020304" pitchFamily="18" charset="0"/>
                <a:ea typeface="宋体" panose="02010600030101010101" pitchFamily="2" charset="-122"/>
              </a:rPr>
              <a:t>置换是形如</a:t>
            </a:r>
            <a:r>
              <a:rPr lang="en-US" altLang="zh-CN" sz="2400" b="1" dirty="0">
                <a:latin typeface="Times New Roman" panose="02020603050405020304" pitchFamily="18" charset="0"/>
                <a:ea typeface="宋体" panose="02010600030101010101" pitchFamily="2" charset="-122"/>
              </a:rPr>
              <a:t>{ t</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t</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t</a:t>
            </a:r>
            <a:r>
              <a:rPr lang="en-US" altLang="zh-CN" sz="2400" b="1" baseline="-25000" dirty="0" err="1">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x</a:t>
            </a:r>
            <a:r>
              <a:rPr lang="en-US" altLang="zh-CN" sz="2400" b="1" baseline="-25000" dirty="0" err="1">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的有限集合。</a:t>
            </a:r>
          </a:p>
          <a:p>
            <a:pPr lvl="3">
              <a:spcAft>
                <a:spcPct val="20000"/>
              </a:spcAft>
              <a:buClr>
                <a:schemeClr val="tx1"/>
              </a:buClr>
              <a:buFontTx/>
              <a:buChar char="•"/>
            </a:pP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t</a:t>
            </a:r>
            <a:r>
              <a:rPr lang="en-US" altLang="zh-CN" sz="2400" b="1" baseline="-25000" dirty="0" err="1">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是项</a:t>
            </a:r>
          </a:p>
          <a:p>
            <a:pPr lvl="3">
              <a:spcAft>
                <a:spcPct val="20000"/>
              </a:spcAft>
              <a:buClr>
                <a:schemeClr val="tx1"/>
              </a:buClr>
              <a:buFontTx/>
              <a:buChar char="•"/>
            </a:pP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x</a:t>
            </a:r>
            <a:r>
              <a:rPr lang="en-US" altLang="zh-CN" sz="2400" b="1" baseline="-25000" dirty="0" err="1">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是互不相同的变元</a:t>
            </a:r>
          </a:p>
          <a:p>
            <a:pPr lvl="3">
              <a:spcAft>
                <a:spcPct val="20000"/>
              </a:spcAft>
              <a:buClr>
                <a:schemeClr val="tx1"/>
              </a:buClr>
              <a:buFontTx/>
              <a:buChar char="•"/>
            </a:pP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表示用</a:t>
            </a: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项替换变元</a:t>
            </a: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，不允许</a:t>
            </a: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相同，也不允许变元</a:t>
            </a:r>
            <a:r>
              <a:rPr lang="en-US" altLang="zh-CN" sz="2400" b="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循环地出现在另一个</a:t>
            </a:r>
            <a:r>
              <a:rPr lang="en-US" altLang="zh-CN" sz="2400" b="1" dirty="0" err="1">
                <a:latin typeface="Times New Roman" panose="02020603050405020304" pitchFamily="18" charset="0"/>
                <a:ea typeface="宋体" panose="02010600030101010101" pitchFamily="2" charset="-122"/>
              </a:rPr>
              <a:t>t</a:t>
            </a:r>
            <a:r>
              <a:rPr lang="en-US" altLang="zh-CN" sz="2400" b="1" baseline="-25000" dirty="0" err="1">
                <a:latin typeface="Times New Roman" panose="02020603050405020304" pitchFamily="18" charset="0"/>
                <a:ea typeface="宋体" panose="02010600030101010101" pitchFamily="2" charset="-122"/>
              </a:rPr>
              <a:t>j</a:t>
            </a:r>
            <a:r>
              <a:rPr lang="zh-CN" altLang="en-US" sz="2400" b="1" dirty="0" smtClean="0">
                <a:latin typeface="Times New Roman" panose="02020603050405020304" pitchFamily="18" charset="0"/>
                <a:ea typeface="宋体" panose="02010600030101010101" pitchFamily="2" charset="-122"/>
              </a:rPr>
              <a:t>中</a:t>
            </a:r>
            <a:endParaRPr lang="en-US" altLang="zh-CN" sz="2400" b="1" dirty="0" smtClean="0">
              <a:latin typeface="Times New Roman" panose="02020603050405020304" pitchFamily="18" charset="0"/>
              <a:ea typeface="宋体" panose="02010600030101010101" pitchFamily="2" charset="-122"/>
            </a:endParaRPr>
          </a:p>
          <a:p>
            <a:pPr lvl="2">
              <a:buClr>
                <a:srgbClr val="642ED0"/>
              </a:buClr>
              <a:buFont typeface="Wingdings" panose="05000000000000000000" pitchFamily="2" charset="2"/>
              <a:buChar char="p"/>
            </a:pPr>
            <a:r>
              <a:rPr lang="zh-CN" altLang="en-US" sz="2400" b="1" dirty="0">
                <a:solidFill>
                  <a:srgbClr val="3E1D81"/>
                </a:solidFill>
                <a:latin typeface="Times New Roman" panose="02020603050405020304" pitchFamily="18" charset="0"/>
              </a:rPr>
              <a:t>例如</a:t>
            </a:r>
          </a:p>
          <a:p>
            <a:pPr lvl="3">
              <a:buClr>
                <a:schemeClr val="tx1"/>
              </a:buClr>
              <a:buFontTx/>
              <a:buChar char="•"/>
            </a:pPr>
            <a:r>
              <a:rPr lang="en-US" altLang="zh-CN" sz="2400" b="1" dirty="0">
                <a:solidFill>
                  <a:srgbClr val="3E1D81"/>
                </a:solidFill>
                <a:latin typeface="Times New Roman" panose="02020603050405020304" pitchFamily="18" charset="0"/>
              </a:rPr>
              <a:t>{a/x , f(b)/y </a:t>
            </a:r>
            <a:r>
              <a:rPr lang="zh-CN" altLang="en-US" sz="2400" b="1" dirty="0">
                <a:solidFill>
                  <a:srgbClr val="3E1D81"/>
                </a:solidFill>
                <a:latin typeface="Times New Roman" panose="02020603050405020304" pitchFamily="18" charset="0"/>
              </a:rPr>
              <a:t>，</a:t>
            </a:r>
            <a:r>
              <a:rPr lang="en-US" altLang="zh-CN" sz="2400" b="1" dirty="0">
                <a:solidFill>
                  <a:srgbClr val="3E1D81"/>
                </a:solidFill>
                <a:latin typeface="Times New Roman" panose="02020603050405020304" pitchFamily="18" charset="0"/>
              </a:rPr>
              <a:t>w/z} </a:t>
            </a:r>
            <a:r>
              <a:rPr lang="zh-CN" altLang="en-US" sz="2400" b="1" dirty="0">
                <a:solidFill>
                  <a:srgbClr val="3E1D81"/>
                </a:solidFill>
                <a:latin typeface="Times New Roman" panose="02020603050405020304" pitchFamily="18" charset="0"/>
              </a:rPr>
              <a:t>是一个置换</a:t>
            </a:r>
          </a:p>
          <a:p>
            <a:pPr lvl="3">
              <a:buClr>
                <a:schemeClr val="tx1"/>
              </a:buClr>
              <a:buFontTx/>
              <a:buChar char="•"/>
            </a:pPr>
            <a:r>
              <a:rPr lang="en-US" altLang="zh-CN" sz="2400" b="1" dirty="0">
                <a:solidFill>
                  <a:srgbClr val="3E1D81"/>
                </a:solidFill>
                <a:latin typeface="Times New Roman" panose="02020603050405020304" pitchFamily="18" charset="0"/>
              </a:rPr>
              <a:t>{g(y)/x , f(x)/y} </a:t>
            </a:r>
            <a:r>
              <a:rPr lang="zh-CN" altLang="en-US" sz="2400" b="1" dirty="0">
                <a:solidFill>
                  <a:srgbClr val="3E1D81"/>
                </a:solidFill>
                <a:latin typeface="Times New Roman" panose="02020603050405020304" pitchFamily="18" charset="0"/>
              </a:rPr>
              <a:t>不是一个置换</a:t>
            </a:r>
          </a:p>
          <a:p>
            <a:pPr lvl="3">
              <a:spcAft>
                <a:spcPct val="20000"/>
              </a:spcAft>
              <a:buClr>
                <a:schemeClr val="tx1"/>
              </a:buClr>
              <a:buFontTx/>
              <a:buChar char="•"/>
            </a:pPr>
            <a:endParaRPr lang="zh-CN" altLang="en-US" sz="1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048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fade">
                                      <p:cBhvr>
                                        <p:cTn id="7" dur="1000"/>
                                        <p:tgtEl>
                                          <p:spTgt spid="449539">
                                            <p:txEl>
                                              <p:pRg st="0" end="0"/>
                                            </p:txEl>
                                          </p:spTgt>
                                        </p:tgtEl>
                                      </p:cBhvr>
                                    </p:animEffect>
                                    <p:anim calcmode="lin" valueType="num">
                                      <p:cBhvr>
                                        <p:cTn id="8" dur="1000" fill="hold"/>
                                        <p:tgtEl>
                                          <p:spTgt spid="449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95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9539">
                                            <p:txEl>
                                              <p:pRg st="1" end="1"/>
                                            </p:txEl>
                                          </p:spTgt>
                                        </p:tgtEl>
                                        <p:attrNameLst>
                                          <p:attrName>style.visibility</p:attrName>
                                        </p:attrNameLst>
                                      </p:cBhvr>
                                      <p:to>
                                        <p:strVal val="visible"/>
                                      </p:to>
                                    </p:set>
                                    <p:animEffect transition="in" filter="fade">
                                      <p:cBhvr>
                                        <p:cTn id="14" dur="1000"/>
                                        <p:tgtEl>
                                          <p:spTgt spid="449539">
                                            <p:txEl>
                                              <p:pRg st="1" end="1"/>
                                            </p:txEl>
                                          </p:spTgt>
                                        </p:tgtEl>
                                      </p:cBhvr>
                                    </p:animEffect>
                                    <p:anim calcmode="lin" valueType="num">
                                      <p:cBhvr>
                                        <p:cTn id="15" dur="1000" fill="hold"/>
                                        <p:tgtEl>
                                          <p:spTgt spid="4495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9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49539">
                                            <p:txEl>
                                              <p:pRg st="2" end="2"/>
                                            </p:txEl>
                                          </p:spTgt>
                                        </p:tgtEl>
                                        <p:attrNameLst>
                                          <p:attrName>style.visibility</p:attrName>
                                        </p:attrNameLst>
                                      </p:cBhvr>
                                      <p:to>
                                        <p:strVal val="visible"/>
                                      </p:to>
                                    </p:set>
                                    <p:animEffect transition="in" filter="fade">
                                      <p:cBhvr>
                                        <p:cTn id="21" dur="1000"/>
                                        <p:tgtEl>
                                          <p:spTgt spid="449539">
                                            <p:txEl>
                                              <p:pRg st="2" end="2"/>
                                            </p:txEl>
                                          </p:spTgt>
                                        </p:tgtEl>
                                      </p:cBhvr>
                                    </p:animEffect>
                                    <p:anim calcmode="lin" valueType="num">
                                      <p:cBhvr>
                                        <p:cTn id="22" dur="1000" fill="hold"/>
                                        <p:tgtEl>
                                          <p:spTgt spid="4495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495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49539">
                                            <p:txEl>
                                              <p:pRg st="3" end="3"/>
                                            </p:txEl>
                                          </p:spTgt>
                                        </p:tgtEl>
                                        <p:attrNameLst>
                                          <p:attrName>style.visibility</p:attrName>
                                        </p:attrNameLst>
                                      </p:cBhvr>
                                      <p:to>
                                        <p:strVal val="visible"/>
                                      </p:to>
                                    </p:set>
                                    <p:animEffect transition="in" filter="fade">
                                      <p:cBhvr>
                                        <p:cTn id="28" dur="1000"/>
                                        <p:tgtEl>
                                          <p:spTgt spid="449539">
                                            <p:txEl>
                                              <p:pRg st="3" end="3"/>
                                            </p:txEl>
                                          </p:spTgt>
                                        </p:tgtEl>
                                      </p:cBhvr>
                                    </p:animEffect>
                                    <p:anim calcmode="lin" valueType="num">
                                      <p:cBhvr>
                                        <p:cTn id="29" dur="1000" fill="hold"/>
                                        <p:tgtEl>
                                          <p:spTgt spid="44953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495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9539">
                                            <p:txEl>
                                              <p:pRg st="4" end="4"/>
                                            </p:txEl>
                                          </p:spTgt>
                                        </p:tgtEl>
                                        <p:attrNameLst>
                                          <p:attrName>style.visibility</p:attrName>
                                        </p:attrNameLst>
                                      </p:cBhvr>
                                      <p:to>
                                        <p:strVal val="visible"/>
                                      </p:to>
                                    </p:set>
                                    <p:animEffect transition="in" filter="fade">
                                      <p:cBhvr>
                                        <p:cTn id="35" dur="1000"/>
                                        <p:tgtEl>
                                          <p:spTgt spid="449539">
                                            <p:txEl>
                                              <p:pRg st="4" end="4"/>
                                            </p:txEl>
                                          </p:spTgt>
                                        </p:tgtEl>
                                      </p:cBhvr>
                                    </p:animEffect>
                                    <p:anim calcmode="lin" valueType="num">
                                      <p:cBhvr>
                                        <p:cTn id="36" dur="1000" fill="hold"/>
                                        <p:tgtEl>
                                          <p:spTgt spid="44953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495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49539">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49539">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49539">
                                            <p:txEl>
                                              <p:pRg st="7" end="7"/>
                                            </p:txEl>
                                          </p:spTgt>
                                        </p:tgtEl>
                                        <p:attrNameLst>
                                          <p:attrName>style.visibility</p:attrName>
                                        </p:attrNameLst>
                                      </p:cBhvr>
                                      <p:to>
                                        <p:strVal val="visible"/>
                                      </p:to>
                                    </p:set>
                                    <p:anim calcmode="lin" valueType="num">
                                      <p:cBhvr additive="base">
                                        <p:cTn id="48" dur="500" fill="hold"/>
                                        <p:tgtEl>
                                          <p:spTgt spid="449539">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495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3" name="Rectangle 3"/>
          <p:cNvSpPr>
            <a:spLocks noGrp="1" noChangeArrowheads="1"/>
          </p:cNvSpPr>
          <p:nvPr>
            <p:ph type="body" idx="4294967295"/>
          </p:nvPr>
        </p:nvSpPr>
        <p:spPr>
          <a:xfrm>
            <a:off x="323528" y="980728"/>
            <a:ext cx="8352928" cy="5544616"/>
          </a:xfrm>
        </p:spPr>
        <p:txBody>
          <a:bodyPr>
            <a:noAutofit/>
          </a:bodyPr>
          <a:lstStyle/>
          <a:p>
            <a:pPr lvl="2">
              <a:buClr>
                <a:srgbClr val="642ED0"/>
              </a:buClr>
              <a:buFont typeface="Wingdings" panose="05000000000000000000" pitchFamily="2" charset="2"/>
              <a:buChar char="p"/>
            </a:pPr>
            <a:r>
              <a:rPr lang="zh-CN" altLang="en-US" sz="2400" b="1" dirty="0" smtClean="0">
                <a:solidFill>
                  <a:srgbClr val="3E1D81"/>
                </a:solidFill>
                <a:latin typeface="Times New Roman" panose="02020603050405020304" pitchFamily="18" charset="0"/>
                <a:ea typeface="宋体" panose="02010600030101010101" pitchFamily="2" charset="-122"/>
              </a:rPr>
              <a:t>例，</a:t>
            </a:r>
            <a:r>
              <a:rPr lang="zh-CN" altLang="en-US" sz="2400" b="1" dirty="0">
                <a:solidFill>
                  <a:srgbClr val="3E1D81"/>
                </a:solidFill>
                <a:latin typeface="Times New Roman" panose="02020603050405020304" pitchFamily="18" charset="0"/>
                <a:ea typeface="宋体" panose="02010600030101010101" pitchFamily="2" charset="-122"/>
              </a:rPr>
              <a:t>表达式 </a:t>
            </a:r>
            <a:r>
              <a:rPr lang="en-US" altLang="zh-CN" sz="2400" b="1" dirty="0">
                <a:solidFill>
                  <a:srgbClr val="3E1D81"/>
                </a:solidFill>
                <a:latin typeface="Times New Roman" panose="02020603050405020304" pitchFamily="18" charset="0"/>
                <a:ea typeface="宋体" panose="02010600030101010101" pitchFamily="2" charset="-122"/>
              </a:rPr>
              <a:t>P[x, f(y), B]</a:t>
            </a:r>
            <a:r>
              <a:rPr lang="zh-CN" altLang="en-US" sz="2400" b="1" dirty="0" smtClean="0">
                <a:solidFill>
                  <a:srgbClr val="3E1D81"/>
                </a:solidFill>
                <a:latin typeface="Times New Roman" panose="02020603050405020304" pitchFamily="18" charset="0"/>
                <a:ea typeface="宋体" panose="02010600030101010101" pitchFamily="2" charset="-122"/>
              </a:rPr>
              <a:t>的</a:t>
            </a:r>
            <a:r>
              <a:rPr lang="en-US" altLang="zh-CN" sz="2400" b="1" dirty="0" smtClean="0">
                <a:solidFill>
                  <a:srgbClr val="3E1D81"/>
                </a:solidFill>
                <a:latin typeface="Times New Roman" panose="02020603050405020304" pitchFamily="18" charset="0"/>
                <a:ea typeface="宋体" panose="02010600030101010101" pitchFamily="2" charset="-122"/>
              </a:rPr>
              <a:t>4</a:t>
            </a:r>
            <a:r>
              <a:rPr lang="zh-CN" altLang="en-US" sz="2400" b="1" dirty="0" smtClean="0">
                <a:solidFill>
                  <a:srgbClr val="3E1D81"/>
                </a:solidFill>
                <a:latin typeface="Times New Roman" panose="02020603050405020304" pitchFamily="18" charset="0"/>
                <a:ea typeface="宋体" panose="02010600030101010101" pitchFamily="2" charset="-122"/>
              </a:rPr>
              <a:t>个置换</a:t>
            </a:r>
            <a:r>
              <a:rPr lang="zh-CN" altLang="en-US" sz="2400" b="1" dirty="0">
                <a:solidFill>
                  <a:srgbClr val="3E1D81"/>
                </a:solidFill>
                <a:latin typeface="Times New Roman" panose="02020603050405020304" pitchFamily="18" charset="0"/>
                <a:ea typeface="宋体" panose="02010600030101010101" pitchFamily="2" charset="-122"/>
              </a:rPr>
              <a:t>为</a:t>
            </a:r>
          </a:p>
          <a:p>
            <a:pPr lvl="3">
              <a:buClr>
                <a:schemeClr val="tx1"/>
              </a:buClr>
              <a:buFontTx/>
              <a:buChar char="•"/>
            </a:pPr>
            <a:r>
              <a:rPr lang="en-US" altLang="zh-CN" sz="2400" b="1" dirty="0">
                <a:solidFill>
                  <a:srgbClr val="3E1D81"/>
                </a:solidFill>
                <a:latin typeface="Times New Roman" panose="02020603050405020304" pitchFamily="18" charset="0"/>
                <a:ea typeface="宋体" panose="02010600030101010101" pitchFamily="2" charset="-122"/>
              </a:rPr>
              <a:t>s1={ z/x, </a:t>
            </a:r>
            <a:r>
              <a:rPr lang="en-US" altLang="zh-CN" sz="2400" b="1" dirty="0" smtClean="0">
                <a:solidFill>
                  <a:srgbClr val="3E1D81"/>
                </a:solidFill>
                <a:latin typeface="Times New Roman" panose="02020603050405020304" pitchFamily="18" charset="0"/>
                <a:ea typeface="宋体" panose="02010600030101010101" pitchFamily="2" charset="-122"/>
              </a:rPr>
              <a:t>w/y }</a:t>
            </a:r>
            <a:r>
              <a:rPr lang="zh-CN" altLang="en-US" sz="2400" b="1" dirty="0">
                <a:solidFill>
                  <a:srgbClr val="3E1D81"/>
                </a:solidFill>
                <a:latin typeface="Times New Roman" panose="02020603050405020304" pitchFamily="18" charset="0"/>
                <a:ea typeface="宋体" panose="02010600030101010101" pitchFamily="2" charset="-122"/>
              </a:rPr>
              <a:t>； </a:t>
            </a:r>
            <a:endParaRPr lang="en-US" altLang="zh-CN" sz="2400" b="1" dirty="0" smtClean="0">
              <a:solidFill>
                <a:srgbClr val="3E1D81"/>
              </a:solidFill>
              <a:latin typeface="Times New Roman" panose="02020603050405020304" pitchFamily="18" charset="0"/>
              <a:ea typeface="宋体" panose="02010600030101010101" pitchFamily="2" charset="-122"/>
            </a:endParaRPr>
          </a:p>
          <a:p>
            <a:pPr lvl="3">
              <a:buClr>
                <a:schemeClr val="tx1"/>
              </a:buClr>
              <a:buFontTx/>
              <a:buChar char="•"/>
            </a:pPr>
            <a:r>
              <a:rPr lang="en-US" altLang="zh-CN" sz="2400" b="1" dirty="0" smtClean="0">
                <a:solidFill>
                  <a:srgbClr val="3E1D81"/>
                </a:solidFill>
                <a:latin typeface="Times New Roman" panose="02020603050405020304" pitchFamily="18" charset="0"/>
                <a:ea typeface="宋体" panose="02010600030101010101" pitchFamily="2" charset="-122"/>
              </a:rPr>
              <a:t>s2</a:t>
            </a:r>
            <a:r>
              <a:rPr lang="en-US" altLang="zh-CN" sz="2400" b="1" dirty="0">
                <a:solidFill>
                  <a:srgbClr val="3E1D81"/>
                </a:solidFill>
                <a:latin typeface="Times New Roman" panose="02020603050405020304" pitchFamily="18" charset="0"/>
                <a:ea typeface="宋体" panose="02010600030101010101" pitchFamily="2" charset="-122"/>
              </a:rPr>
              <a:t>={ </a:t>
            </a:r>
            <a:r>
              <a:rPr lang="en-US" altLang="zh-CN" sz="2400" b="1" dirty="0" smtClean="0">
                <a:solidFill>
                  <a:srgbClr val="3E1D81"/>
                </a:solidFill>
                <a:latin typeface="Times New Roman" panose="02020603050405020304" pitchFamily="18" charset="0"/>
                <a:ea typeface="宋体" panose="02010600030101010101" pitchFamily="2" charset="-122"/>
              </a:rPr>
              <a:t>A/y }</a:t>
            </a:r>
            <a:r>
              <a:rPr lang="zh-CN" altLang="en-US" sz="2400" b="1" dirty="0" smtClean="0">
                <a:solidFill>
                  <a:srgbClr val="3E1D81"/>
                </a:solidFill>
                <a:latin typeface="Times New Roman" panose="02020603050405020304" pitchFamily="18" charset="0"/>
                <a:ea typeface="宋体" panose="02010600030101010101" pitchFamily="2" charset="-122"/>
              </a:rPr>
              <a:t>；</a:t>
            </a:r>
            <a:endParaRPr lang="en-US" altLang="zh-CN" sz="2400" b="1" dirty="0" smtClean="0">
              <a:solidFill>
                <a:srgbClr val="3E1D81"/>
              </a:solidFill>
              <a:latin typeface="Times New Roman" panose="02020603050405020304" pitchFamily="18" charset="0"/>
              <a:ea typeface="宋体" panose="02010600030101010101" pitchFamily="2" charset="-122"/>
            </a:endParaRPr>
          </a:p>
          <a:p>
            <a:pPr lvl="3">
              <a:buClr>
                <a:schemeClr val="tx1"/>
              </a:buClr>
              <a:buFontTx/>
              <a:buChar char="•"/>
            </a:pPr>
            <a:r>
              <a:rPr lang="en-US" altLang="zh-CN" sz="2400" b="1" dirty="0" smtClean="0">
                <a:solidFill>
                  <a:srgbClr val="3E1D81"/>
                </a:solidFill>
                <a:latin typeface="Times New Roman" panose="02020603050405020304" pitchFamily="18" charset="0"/>
                <a:ea typeface="宋体" panose="02010600030101010101" pitchFamily="2" charset="-122"/>
              </a:rPr>
              <a:t>s3</a:t>
            </a:r>
            <a:r>
              <a:rPr lang="en-US" altLang="zh-CN" sz="2400" b="1" dirty="0">
                <a:solidFill>
                  <a:srgbClr val="3E1D81"/>
                </a:solidFill>
                <a:latin typeface="Times New Roman" panose="02020603050405020304" pitchFamily="18" charset="0"/>
                <a:ea typeface="宋体" panose="02010600030101010101" pitchFamily="2" charset="-122"/>
              </a:rPr>
              <a:t>={ q(z)/x ,</a:t>
            </a:r>
            <a:r>
              <a:rPr lang="zh-CN" altLang="en-US" sz="2400" b="1" dirty="0">
                <a:solidFill>
                  <a:srgbClr val="3E1D81"/>
                </a:solidFill>
                <a:latin typeface="Times New Roman" panose="02020603050405020304" pitchFamily="18" charset="0"/>
                <a:ea typeface="宋体" panose="02010600030101010101" pitchFamily="2" charset="-122"/>
              </a:rPr>
              <a:t> </a:t>
            </a:r>
            <a:r>
              <a:rPr lang="en-US" altLang="zh-CN" sz="2400" b="1" dirty="0" smtClean="0">
                <a:solidFill>
                  <a:srgbClr val="3E1D81"/>
                </a:solidFill>
                <a:latin typeface="Times New Roman" panose="02020603050405020304" pitchFamily="18" charset="0"/>
                <a:ea typeface="宋体" panose="02010600030101010101" pitchFamily="2" charset="-122"/>
              </a:rPr>
              <a:t>A/y }</a:t>
            </a:r>
            <a:r>
              <a:rPr lang="zh-CN" altLang="en-US" sz="2400" b="1" dirty="0">
                <a:solidFill>
                  <a:srgbClr val="3E1D81"/>
                </a:solidFill>
                <a:latin typeface="Times New Roman" panose="02020603050405020304" pitchFamily="18" charset="0"/>
                <a:ea typeface="宋体" panose="02010600030101010101" pitchFamily="2" charset="-122"/>
              </a:rPr>
              <a:t>； </a:t>
            </a:r>
            <a:endParaRPr lang="en-US" altLang="zh-CN" sz="2400" b="1" dirty="0" smtClean="0">
              <a:solidFill>
                <a:srgbClr val="3E1D81"/>
              </a:solidFill>
              <a:latin typeface="Times New Roman" panose="02020603050405020304" pitchFamily="18" charset="0"/>
              <a:ea typeface="宋体" panose="02010600030101010101" pitchFamily="2" charset="-122"/>
            </a:endParaRPr>
          </a:p>
          <a:p>
            <a:pPr lvl="3">
              <a:buClr>
                <a:schemeClr val="tx1"/>
              </a:buClr>
              <a:buFontTx/>
              <a:buChar char="•"/>
            </a:pPr>
            <a:r>
              <a:rPr lang="en-US" altLang="zh-CN" sz="2400" b="1" dirty="0" smtClean="0">
                <a:solidFill>
                  <a:srgbClr val="3E1D81"/>
                </a:solidFill>
                <a:latin typeface="Times New Roman" panose="02020603050405020304" pitchFamily="18" charset="0"/>
                <a:ea typeface="宋体" panose="02010600030101010101" pitchFamily="2" charset="-122"/>
              </a:rPr>
              <a:t>s4</a:t>
            </a:r>
            <a:r>
              <a:rPr lang="en-US" altLang="zh-CN" sz="2400" b="1" dirty="0">
                <a:solidFill>
                  <a:srgbClr val="3E1D81"/>
                </a:solidFill>
                <a:latin typeface="Times New Roman" panose="02020603050405020304" pitchFamily="18" charset="0"/>
                <a:ea typeface="宋体" panose="02010600030101010101" pitchFamily="2" charset="-122"/>
              </a:rPr>
              <a:t>={ c/x ,</a:t>
            </a:r>
            <a:r>
              <a:rPr lang="zh-CN" altLang="en-US" sz="2400" b="1" dirty="0">
                <a:solidFill>
                  <a:srgbClr val="3E1D81"/>
                </a:solidFill>
                <a:latin typeface="Times New Roman" panose="02020603050405020304" pitchFamily="18" charset="0"/>
                <a:ea typeface="宋体" panose="02010600030101010101" pitchFamily="2" charset="-122"/>
              </a:rPr>
              <a:t> </a:t>
            </a:r>
            <a:r>
              <a:rPr lang="en-US" altLang="zh-CN" sz="2400" b="1" dirty="0" smtClean="0">
                <a:solidFill>
                  <a:srgbClr val="3E1D81"/>
                </a:solidFill>
                <a:latin typeface="Times New Roman" panose="02020603050405020304" pitchFamily="18" charset="0"/>
                <a:ea typeface="宋体" panose="02010600030101010101" pitchFamily="2" charset="-122"/>
              </a:rPr>
              <a:t>A/y }</a:t>
            </a:r>
            <a:endParaRPr lang="en-US" altLang="zh-CN" sz="2400" b="1" dirty="0">
              <a:solidFill>
                <a:srgbClr val="3E1D81"/>
              </a:solidFill>
              <a:latin typeface="Times New Roman" panose="02020603050405020304" pitchFamily="18" charset="0"/>
              <a:ea typeface="宋体" panose="02010600030101010101" pitchFamily="2" charset="-122"/>
            </a:endParaRPr>
          </a:p>
          <a:p>
            <a:pPr lvl="2">
              <a:buClr>
                <a:schemeClr val="tx1"/>
              </a:buClr>
              <a:buFontTx/>
              <a:buNone/>
            </a:pPr>
            <a:r>
              <a:rPr lang="zh-CN" altLang="en-US" sz="2400" b="1" dirty="0">
                <a:solidFill>
                  <a:srgbClr val="3E1D81"/>
                </a:solidFill>
                <a:ea typeface="宋体" panose="02010600030101010101" pitchFamily="2" charset="-122"/>
              </a:rPr>
              <a:t>   用</a:t>
            </a:r>
            <a:r>
              <a:rPr lang="en-US" altLang="zh-CN" sz="2400" b="1" dirty="0" err="1">
                <a:solidFill>
                  <a:srgbClr val="3E1D81"/>
                </a:solidFill>
                <a:ea typeface="宋体" panose="02010600030101010101" pitchFamily="2" charset="-122"/>
              </a:rPr>
              <a:t>Es</a:t>
            </a:r>
            <a:r>
              <a:rPr lang="zh-CN" altLang="en-US" sz="2400" b="1" dirty="0">
                <a:solidFill>
                  <a:srgbClr val="3E1D81"/>
                </a:solidFill>
                <a:ea typeface="宋体" panose="02010600030101010101" pitchFamily="2" charset="-122"/>
              </a:rPr>
              <a:t>表示一个表达式</a:t>
            </a:r>
            <a:r>
              <a:rPr lang="en-US" altLang="zh-CN" sz="2400" b="1" dirty="0">
                <a:solidFill>
                  <a:srgbClr val="3E1D81"/>
                </a:solidFill>
                <a:ea typeface="宋体" panose="02010600030101010101" pitchFamily="2" charset="-122"/>
              </a:rPr>
              <a:t>E</a:t>
            </a:r>
            <a:r>
              <a:rPr lang="zh-CN" altLang="en-US" sz="2400" b="1" dirty="0">
                <a:solidFill>
                  <a:srgbClr val="3E1D81"/>
                </a:solidFill>
                <a:ea typeface="宋体" panose="02010600030101010101" pitchFamily="2" charset="-122"/>
              </a:rPr>
              <a:t>用置换</a:t>
            </a:r>
            <a:r>
              <a:rPr lang="en-US" altLang="zh-CN" sz="2400" b="1" dirty="0">
                <a:solidFill>
                  <a:srgbClr val="3E1D81"/>
                </a:solidFill>
                <a:ea typeface="宋体" panose="02010600030101010101" pitchFamily="2" charset="-122"/>
              </a:rPr>
              <a:t>s</a:t>
            </a:r>
            <a:r>
              <a:rPr lang="zh-CN" altLang="en-US" sz="2400" b="1" dirty="0">
                <a:solidFill>
                  <a:srgbClr val="3E1D81"/>
                </a:solidFill>
                <a:ea typeface="宋体" panose="02010600030101010101" pitchFamily="2" charset="-122"/>
              </a:rPr>
              <a:t>所得到的表达式的置换。于是，</a:t>
            </a:r>
            <a:r>
              <a:rPr lang="en-US" altLang="zh-CN" sz="2400" b="1" dirty="0">
                <a:solidFill>
                  <a:srgbClr val="3E1D81"/>
                </a:solidFill>
                <a:latin typeface="Times New Roman" panose="02020603050405020304" pitchFamily="18" charset="0"/>
                <a:ea typeface="宋体" panose="02010600030101010101" pitchFamily="2" charset="-122"/>
              </a:rPr>
              <a:t>P[x, f(y), B]</a:t>
            </a:r>
            <a:r>
              <a:rPr lang="zh-CN" altLang="en-US" sz="2400" b="1" dirty="0">
                <a:solidFill>
                  <a:srgbClr val="3E1D81"/>
                </a:solidFill>
                <a:latin typeface="Times New Roman" panose="02020603050405020304" pitchFamily="18" charset="0"/>
                <a:ea typeface="宋体" panose="02010600030101010101" pitchFamily="2" charset="-122"/>
              </a:rPr>
              <a:t>的</a:t>
            </a:r>
            <a:r>
              <a:rPr lang="en-US" altLang="zh-CN" sz="2400" b="1" dirty="0">
                <a:solidFill>
                  <a:srgbClr val="3E1D81"/>
                </a:solidFill>
                <a:latin typeface="Times New Roman" panose="02020603050405020304" pitchFamily="18" charset="0"/>
                <a:ea typeface="宋体" panose="02010600030101010101" pitchFamily="2" charset="-122"/>
              </a:rPr>
              <a:t>4</a:t>
            </a:r>
            <a:r>
              <a:rPr lang="zh-CN" altLang="en-US" sz="2400" b="1" dirty="0">
                <a:solidFill>
                  <a:srgbClr val="3E1D81"/>
                </a:solidFill>
                <a:latin typeface="Times New Roman" panose="02020603050405020304" pitchFamily="18" charset="0"/>
                <a:ea typeface="宋体" panose="02010600030101010101" pitchFamily="2" charset="-122"/>
              </a:rPr>
              <a:t>个置换如下：</a:t>
            </a:r>
          </a:p>
          <a:p>
            <a:pPr lvl="3">
              <a:buClr>
                <a:schemeClr val="tx1"/>
              </a:buClr>
              <a:buFontTx/>
              <a:buChar char="•"/>
            </a:pPr>
            <a:r>
              <a:rPr lang="en-US" altLang="zh-CN" sz="2400" b="1" dirty="0">
                <a:solidFill>
                  <a:srgbClr val="3E1D81"/>
                </a:solidFill>
                <a:latin typeface="Times New Roman" panose="02020603050405020304" pitchFamily="18" charset="0"/>
                <a:ea typeface="宋体" panose="02010600030101010101" pitchFamily="2" charset="-122"/>
              </a:rPr>
              <a:t>P[x, f(y), B] s1 = P[z, f(w), B] </a:t>
            </a:r>
          </a:p>
          <a:p>
            <a:pPr lvl="3">
              <a:buClr>
                <a:schemeClr val="tx1"/>
              </a:buClr>
              <a:buFontTx/>
              <a:buChar char="•"/>
            </a:pPr>
            <a:r>
              <a:rPr lang="en-US" altLang="zh-CN" sz="2400" b="1" dirty="0">
                <a:solidFill>
                  <a:srgbClr val="3E1D81"/>
                </a:solidFill>
                <a:latin typeface="Times New Roman" panose="02020603050405020304" pitchFamily="18" charset="0"/>
                <a:ea typeface="宋体" panose="02010600030101010101" pitchFamily="2" charset="-122"/>
              </a:rPr>
              <a:t>P[x, f(y), B] s2 = P[x, f(A), B] </a:t>
            </a:r>
          </a:p>
          <a:p>
            <a:pPr lvl="3">
              <a:buClr>
                <a:schemeClr val="tx1"/>
              </a:buClr>
              <a:buFontTx/>
              <a:buChar char="•"/>
            </a:pPr>
            <a:r>
              <a:rPr lang="en-US" altLang="zh-CN" sz="2400" b="1" dirty="0">
                <a:solidFill>
                  <a:srgbClr val="3E1D81"/>
                </a:solidFill>
                <a:latin typeface="Times New Roman" panose="02020603050405020304" pitchFamily="18" charset="0"/>
                <a:ea typeface="宋体" panose="02010600030101010101" pitchFamily="2" charset="-122"/>
              </a:rPr>
              <a:t>P[x, f(y), B] s3 = P[q(z), f(A), B] </a:t>
            </a:r>
          </a:p>
          <a:p>
            <a:pPr lvl="3">
              <a:buClr>
                <a:schemeClr val="tx1"/>
              </a:buClr>
              <a:buFontTx/>
              <a:buChar char="•"/>
            </a:pPr>
            <a:r>
              <a:rPr lang="en-US" altLang="zh-CN" sz="2400" b="1" dirty="0">
                <a:solidFill>
                  <a:srgbClr val="3E1D81"/>
                </a:solidFill>
                <a:latin typeface="Times New Roman" panose="02020603050405020304" pitchFamily="18" charset="0"/>
                <a:ea typeface="宋体" panose="02010600030101010101" pitchFamily="2" charset="-122"/>
              </a:rPr>
              <a:t>P[x, f(y), B] s4 = P[c, f(A), B] </a:t>
            </a:r>
            <a:endParaRPr lang="en-US" altLang="zh-CN" sz="2400" b="1" dirty="0" smtClean="0">
              <a:solidFill>
                <a:srgbClr val="3E1D81"/>
              </a:solidFill>
              <a:latin typeface="Times New Roman" panose="02020603050405020304" pitchFamily="18" charset="0"/>
              <a:ea typeface="宋体" panose="02010600030101010101" pitchFamily="2" charset="-122"/>
            </a:endParaRPr>
          </a:p>
          <a:p>
            <a:pPr lvl="3">
              <a:buClr>
                <a:schemeClr val="tx1"/>
              </a:buClr>
              <a:buFontTx/>
              <a:buChar char="•"/>
            </a:pPr>
            <a:endParaRPr lang="zh-CN" altLang="en-US" sz="2400" b="1" dirty="0">
              <a:solidFill>
                <a:srgbClr val="3E1D8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9184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animEffect transition="in" filter="fade">
                                      <p:cBhvr>
                                        <p:cTn id="7" dur="1000"/>
                                        <p:tgtEl>
                                          <p:spTgt spid="450563">
                                            <p:txEl>
                                              <p:pRg st="0" end="0"/>
                                            </p:txEl>
                                          </p:spTgt>
                                        </p:tgtEl>
                                      </p:cBhvr>
                                    </p:animEffect>
                                    <p:anim calcmode="lin" valueType="num">
                                      <p:cBhvr>
                                        <p:cTn id="8" dur="1000" fill="hold"/>
                                        <p:tgtEl>
                                          <p:spTgt spid="450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0563">
                                            <p:txEl>
                                              <p:pRg st="1" end="1"/>
                                            </p:txEl>
                                          </p:spTgt>
                                        </p:tgtEl>
                                        <p:attrNameLst>
                                          <p:attrName>style.visibility</p:attrName>
                                        </p:attrNameLst>
                                      </p:cBhvr>
                                      <p:to>
                                        <p:strVal val="visible"/>
                                      </p:to>
                                    </p:set>
                                    <p:animEffect transition="in" filter="fade">
                                      <p:cBhvr>
                                        <p:cTn id="14" dur="1000"/>
                                        <p:tgtEl>
                                          <p:spTgt spid="450563">
                                            <p:txEl>
                                              <p:pRg st="1" end="1"/>
                                            </p:txEl>
                                          </p:spTgt>
                                        </p:tgtEl>
                                      </p:cBhvr>
                                    </p:animEffect>
                                    <p:anim calcmode="lin" valueType="num">
                                      <p:cBhvr>
                                        <p:cTn id="15" dur="1000" fill="hold"/>
                                        <p:tgtEl>
                                          <p:spTgt spid="4505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05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0563">
                                            <p:txEl>
                                              <p:pRg st="2" end="2"/>
                                            </p:txEl>
                                          </p:spTgt>
                                        </p:tgtEl>
                                        <p:attrNameLst>
                                          <p:attrName>style.visibility</p:attrName>
                                        </p:attrNameLst>
                                      </p:cBhvr>
                                      <p:to>
                                        <p:strVal val="visible"/>
                                      </p:to>
                                    </p:set>
                                    <p:animEffect transition="in" filter="fade">
                                      <p:cBhvr>
                                        <p:cTn id="21" dur="1000"/>
                                        <p:tgtEl>
                                          <p:spTgt spid="450563">
                                            <p:txEl>
                                              <p:pRg st="2" end="2"/>
                                            </p:txEl>
                                          </p:spTgt>
                                        </p:tgtEl>
                                      </p:cBhvr>
                                    </p:animEffect>
                                    <p:anim calcmode="lin" valueType="num">
                                      <p:cBhvr>
                                        <p:cTn id="22" dur="1000" fill="hold"/>
                                        <p:tgtEl>
                                          <p:spTgt spid="4505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505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0563">
                                            <p:txEl>
                                              <p:pRg st="3" end="3"/>
                                            </p:txEl>
                                          </p:spTgt>
                                        </p:tgtEl>
                                        <p:attrNameLst>
                                          <p:attrName>style.visibility</p:attrName>
                                        </p:attrNameLst>
                                      </p:cBhvr>
                                      <p:to>
                                        <p:strVal val="visible"/>
                                      </p:to>
                                    </p:set>
                                    <p:animEffect transition="in" filter="fade">
                                      <p:cBhvr>
                                        <p:cTn id="28" dur="1000"/>
                                        <p:tgtEl>
                                          <p:spTgt spid="450563">
                                            <p:txEl>
                                              <p:pRg st="3" end="3"/>
                                            </p:txEl>
                                          </p:spTgt>
                                        </p:tgtEl>
                                      </p:cBhvr>
                                    </p:animEffect>
                                    <p:anim calcmode="lin" valueType="num">
                                      <p:cBhvr>
                                        <p:cTn id="29" dur="1000" fill="hold"/>
                                        <p:tgtEl>
                                          <p:spTgt spid="4505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505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0563">
                                            <p:txEl>
                                              <p:pRg st="4" end="4"/>
                                            </p:txEl>
                                          </p:spTgt>
                                        </p:tgtEl>
                                        <p:attrNameLst>
                                          <p:attrName>style.visibility</p:attrName>
                                        </p:attrNameLst>
                                      </p:cBhvr>
                                      <p:to>
                                        <p:strVal val="visible"/>
                                      </p:to>
                                    </p:set>
                                    <p:animEffect transition="in" filter="fade">
                                      <p:cBhvr>
                                        <p:cTn id="35" dur="1000"/>
                                        <p:tgtEl>
                                          <p:spTgt spid="450563">
                                            <p:txEl>
                                              <p:pRg st="4" end="4"/>
                                            </p:txEl>
                                          </p:spTgt>
                                        </p:tgtEl>
                                      </p:cBhvr>
                                    </p:animEffect>
                                    <p:anim calcmode="lin" valueType="num">
                                      <p:cBhvr>
                                        <p:cTn id="36" dur="1000" fill="hold"/>
                                        <p:tgtEl>
                                          <p:spTgt spid="4505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505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50563">
                                            <p:txEl>
                                              <p:pRg st="5" end="5"/>
                                            </p:txEl>
                                          </p:spTgt>
                                        </p:tgtEl>
                                        <p:attrNameLst>
                                          <p:attrName>style.visibility</p:attrName>
                                        </p:attrNameLst>
                                      </p:cBhvr>
                                      <p:to>
                                        <p:strVal val="visible"/>
                                      </p:to>
                                    </p:set>
                                    <p:animEffect transition="in" filter="fade">
                                      <p:cBhvr>
                                        <p:cTn id="42" dur="1000"/>
                                        <p:tgtEl>
                                          <p:spTgt spid="450563">
                                            <p:txEl>
                                              <p:pRg st="5" end="5"/>
                                            </p:txEl>
                                          </p:spTgt>
                                        </p:tgtEl>
                                      </p:cBhvr>
                                    </p:animEffect>
                                    <p:anim calcmode="lin" valueType="num">
                                      <p:cBhvr>
                                        <p:cTn id="43" dur="1000" fill="hold"/>
                                        <p:tgtEl>
                                          <p:spTgt spid="4505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505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50563">
                                            <p:txEl>
                                              <p:pRg st="6" end="6"/>
                                            </p:txEl>
                                          </p:spTgt>
                                        </p:tgtEl>
                                        <p:attrNameLst>
                                          <p:attrName>style.visibility</p:attrName>
                                        </p:attrNameLst>
                                      </p:cBhvr>
                                      <p:to>
                                        <p:strVal val="visible"/>
                                      </p:to>
                                    </p:set>
                                    <p:animEffect transition="in" filter="fade">
                                      <p:cBhvr>
                                        <p:cTn id="49" dur="1000"/>
                                        <p:tgtEl>
                                          <p:spTgt spid="450563">
                                            <p:txEl>
                                              <p:pRg st="6" end="6"/>
                                            </p:txEl>
                                          </p:spTgt>
                                        </p:tgtEl>
                                      </p:cBhvr>
                                    </p:animEffect>
                                    <p:anim calcmode="lin" valueType="num">
                                      <p:cBhvr>
                                        <p:cTn id="50" dur="1000" fill="hold"/>
                                        <p:tgtEl>
                                          <p:spTgt spid="4505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505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50563">
                                            <p:txEl>
                                              <p:pRg st="7" end="7"/>
                                            </p:txEl>
                                          </p:spTgt>
                                        </p:tgtEl>
                                        <p:attrNameLst>
                                          <p:attrName>style.visibility</p:attrName>
                                        </p:attrNameLst>
                                      </p:cBhvr>
                                      <p:to>
                                        <p:strVal val="visible"/>
                                      </p:to>
                                    </p:set>
                                    <p:animEffect transition="in" filter="fade">
                                      <p:cBhvr>
                                        <p:cTn id="56" dur="1000"/>
                                        <p:tgtEl>
                                          <p:spTgt spid="450563">
                                            <p:txEl>
                                              <p:pRg st="7" end="7"/>
                                            </p:txEl>
                                          </p:spTgt>
                                        </p:tgtEl>
                                      </p:cBhvr>
                                    </p:animEffect>
                                    <p:anim calcmode="lin" valueType="num">
                                      <p:cBhvr>
                                        <p:cTn id="57" dur="1000" fill="hold"/>
                                        <p:tgtEl>
                                          <p:spTgt spid="45056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5056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50563">
                                            <p:txEl>
                                              <p:pRg st="8" end="8"/>
                                            </p:txEl>
                                          </p:spTgt>
                                        </p:tgtEl>
                                        <p:attrNameLst>
                                          <p:attrName>style.visibility</p:attrName>
                                        </p:attrNameLst>
                                      </p:cBhvr>
                                      <p:to>
                                        <p:strVal val="visible"/>
                                      </p:to>
                                    </p:set>
                                    <p:animEffect transition="in" filter="fade">
                                      <p:cBhvr>
                                        <p:cTn id="63" dur="1000"/>
                                        <p:tgtEl>
                                          <p:spTgt spid="450563">
                                            <p:txEl>
                                              <p:pRg st="8" end="8"/>
                                            </p:txEl>
                                          </p:spTgt>
                                        </p:tgtEl>
                                      </p:cBhvr>
                                    </p:animEffect>
                                    <p:anim calcmode="lin" valueType="num">
                                      <p:cBhvr>
                                        <p:cTn id="64" dur="1000" fill="hold"/>
                                        <p:tgtEl>
                                          <p:spTgt spid="4505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5056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50563">
                                            <p:txEl>
                                              <p:pRg st="9" end="9"/>
                                            </p:txEl>
                                          </p:spTgt>
                                        </p:tgtEl>
                                        <p:attrNameLst>
                                          <p:attrName>style.visibility</p:attrName>
                                        </p:attrNameLst>
                                      </p:cBhvr>
                                      <p:to>
                                        <p:strVal val="visible"/>
                                      </p:to>
                                    </p:set>
                                    <p:animEffect transition="in" filter="fade">
                                      <p:cBhvr>
                                        <p:cTn id="70" dur="1000"/>
                                        <p:tgtEl>
                                          <p:spTgt spid="450563">
                                            <p:txEl>
                                              <p:pRg st="9" end="9"/>
                                            </p:txEl>
                                          </p:spTgt>
                                        </p:tgtEl>
                                      </p:cBhvr>
                                    </p:animEffect>
                                    <p:anim calcmode="lin" valueType="num">
                                      <p:cBhvr>
                                        <p:cTn id="71" dur="1000" fill="hold"/>
                                        <p:tgtEl>
                                          <p:spTgt spid="45056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5056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body" idx="4294967295"/>
          </p:nvPr>
        </p:nvSpPr>
        <p:spPr>
          <a:xfrm>
            <a:off x="251520" y="980728"/>
            <a:ext cx="8229600" cy="4525963"/>
          </a:xfrm>
        </p:spPr>
        <p:txBody>
          <a:bodyPr>
            <a:noAutofit/>
          </a:bodyPr>
          <a:lstStyle/>
          <a:p>
            <a:pPr lvl="1">
              <a:buClr>
                <a:schemeClr val="hlink"/>
              </a:buClr>
              <a:buFont typeface="Wingdings" panose="05000000000000000000" pitchFamily="2" charset="2"/>
              <a:buChar char="ü"/>
            </a:pPr>
            <a:r>
              <a:rPr lang="zh-CN" altLang="en-US" sz="3200" b="1" dirty="0" smtClean="0">
                <a:latin typeface="隶书" panose="02010509060101010101" pitchFamily="49" charset="-122"/>
                <a:ea typeface="隶书" panose="02010509060101010101" pitchFamily="49" charset="-122"/>
              </a:rPr>
              <a:t>合一</a:t>
            </a:r>
            <a:r>
              <a:rPr lang="zh-CN" altLang="en-US" sz="3200" b="1" dirty="0">
                <a:latin typeface="隶书" panose="02010509060101010101" pitchFamily="49" charset="-122"/>
                <a:ea typeface="隶书" panose="02010509060101010101" pitchFamily="49" charset="-122"/>
              </a:rPr>
              <a:t>（</a:t>
            </a:r>
            <a:r>
              <a:rPr lang="en-US" altLang="zh-CN" sz="3200" b="1" dirty="0">
                <a:latin typeface="隶书" panose="02010509060101010101" pitchFamily="49" charset="-122"/>
                <a:ea typeface="隶书" panose="02010509060101010101" pitchFamily="49" charset="-122"/>
              </a:rPr>
              <a:t>Unification</a:t>
            </a:r>
            <a:r>
              <a:rPr lang="zh-CN" altLang="en-US" sz="3200" b="1" dirty="0">
                <a:latin typeface="隶书" panose="02010509060101010101" pitchFamily="49" charset="-122"/>
                <a:ea typeface="隶书" panose="02010509060101010101" pitchFamily="49" charset="-122"/>
              </a:rPr>
              <a:t>）</a:t>
            </a:r>
          </a:p>
          <a:p>
            <a:pPr lvl="2">
              <a:buClr>
                <a:srgbClr val="642ED0"/>
              </a:buClr>
              <a:buFont typeface="Wingdings" panose="05000000000000000000" pitchFamily="2" charset="2"/>
              <a:buChar char="p"/>
            </a:pPr>
            <a:r>
              <a:rPr lang="zh-CN" altLang="en-US" sz="2800" b="1" dirty="0">
                <a:solidFill>
                  <a:srgbClr val="029809"/>
                </a:solidFill>
                <a:ea typeface="宋体" panose="02010600030101010101" pitchFamily="2" charset="-122"/>
              </a:rPr>
              <a:t>合一的定义：</a:t>
            </a:r>
            <a:r>
              <a:rPr lang="zh-CN" altLang="en-US" sz="2800" b="1" dirty="0">
                <a:ea typeface="宋体" panose="02010600030101010101" pitchFamily="2" charset="-122"/>
              </a:rPr>
              <a:t>寻找项对变量的</a:t>
            </a:r>
            <a:r>
              <a:rPr lang="zh-CN" altLang="en-US" sz="2800" b="1" dirty="0">
                <a:solidFill>
                  <a:srgbClr val="FF0000"/>
                </a:solidFill>
                <a:ea typeface="宋体" panose="02010600030101010101" pitchFamily="2" charset="-122"/>
              </a:rPr>
              <a:t>置换</a:t>
            </a:r>
            <a:r>
              <a:rPr lang="zh-CN" altLang="en-US" sz="2800" b="1" dirty="0">
                <a:ea typeface="宋体" panose="02010600030101010101" pitchFamily="2" charset="-122"/>
              </a:rPr>
              <a:t>，以使</a:t>
            </a:r>
            <a:r>
              <a:rPr lang="zh-CN" altLang="en-US" sz="2800" b="1" dirty="0">
                <a:solidFill>
                  <a:srgbClr val="FF0000"/>
                </a:solidFill>
                <a:ea typeface="宋体" panose="02010600030101010101" pitchFamily="2" charset="-122"/>
              </a:rPr>
              <a:t>两表达式一致</a:t>
            </a:r>
            <a:r>
              <a:rPr lang="zh-CN" altLang="en-US" sz="2800" b="1" dirty="0">
                <a:ea typeface="宋体" panose="02010600030101010101" pitchFamily="2" charset="-122"/>
              </a:rPr>
              <a:t>。</a:t>
            </a:r>
          </a:p>
          <a:p>
            <a:pPr lvl="2">
              <a:buClr>
                <a:srgbClr val="642ED0"/>
              </a:buClr>
              <a:buFont typeface="Wingdings" panose="05000000000000000000" pitchFamily="2" charset="2"/>
              <a:buChar char="p"/>
            </a:pPr>
            <a:r>
              <a:rPr lang="zh-CN" altLang="en-US" sz="2800" b="1" dirty="0">
                <a:ea typeface="宋体" panose="02010600030101010101" pitchFamily="2" charset="-122"/>
              </a:rPr>
              <a:t>如果一个置换</a:t>
            </a:r>
            <a:r>
              <a:rPr lang="en-US" altLang="zh-CN" sz="2800" b="1" dirty="0">
                <a:ea typeface="宋体" panose="02010600030101010101" pitchFamily="2" charset="-122"/>
              </a:rPr>
              <a:t>s</a:t>
            </a:r>
            <a:r>
              <a:rPr lang="zh-CN" altLang="en-US" sz="2800" b="1" dirty="0">
                <a:ea typeface="宋体" panose="02010600030101010101" pitchFamily="2" charset="-122"/>
              </a:rPr>
              <a:t>作用于表达式集合</a:t>
            </a:r>
            <a:r>
              <a:rPr lang="en-US" altLang="zh-CN" sz="2800" b="1" dirty="0">
                <a:ea typeface="宋体" panose="02010600030101010101" pitchFamily="2" charset="-122"/>
              </a:rPr>
              <a:t>{</a:t>
            </a:r>
            <a:r>
              <a:rPr lang="en-US" altLang="zh-CN" sz="2800" b="1" dirty="0" err="1">
                <a:ea typeface="宋体" panose="02010600030101010101" pitchFamily="2" charset="-122"/>
              </a:rPr>
              <a:t>E</a:t>
            </a:r>
            <a:r>
              <a:rPr lang="en-US" altLang="zh-CN" sz="2800" b="1" baseline="-25000" dirty="0" err="1">
                <a:ea typeface="宋体" panose="02010600030101010101" pitchFamily="2" charset="-122"/>
              </a:rPr>
              <a:t>i</a:t>
            </a:r>
            <a:r>
              <a:rPr lang="en-US" altLang="zh-CN" sz="2800" b="1" dirty="0">
                <a:ea typeface="宋体" panose="02010600030101010101" pitchFamily="2" charset="-122"/>
              </a:rPr>
              <a:t>}</a:t>
            </a:r>
            <a:r>
              <a:rPr lang="zh-CN" altLang="en-US" sz="2800" b="1" dirty="0">
                <a:ea typeface="宋体" panose="02010600030101010101" pitchFamily="2" charset="-122"/>
              </a:rPr>
              <a:t>的每个元素，用</a:t>
            </a:r>
            <a:r>
              <a:rPr lang="en-US" altLang="zh-CN" sz="2800" b="1" dirty="0">
                <a:ea typeface="宋体" panose="02010600030101010101" pitchFamily="2" charset="-122"/>
              </a:rPr>
              <a:t>{</a:t>
            </a:r>
            <a:r>
              <a:rPr lang="en-US" altLang="zh-CN" sz="2800" b="1" dirty="0" err="1">
                <a:ea typeface="宋体" panose="02010600030101010101" pitchFamily="2" charset="-122"/>
              </a:rPr>
              <a:t>E</a:t>
            </a:r>
            <a:r>
              <a:rPr lang="en-US" altLang="zh-CN" sz="2800" b="1" baseline="-25000" dirty="0" err="1">
                <a:ea typeface="宋体" panose="02010600030101010101" pitchFamily="2" charset="-122"/>
              </a:rPr>
              <a:t>i</a:t>
            </a:r>
            <a:r>
              <a:rPr lang="en-US" altLang="zh-CN" sz="2800" b="1" dirty="0">
                <a:ea typeface="宋体" panose="02010600030101010101" pitchFamily="2" charset="-122"/>
              </a:rPr>
              <a:t>}s</a:t>
            </a:r>
            <a:r>
              <a:rPr lang="zh-CN" altLang="en-US" sz="2800" b="1" dirty="0">
                <a:ea typeface="宋体" panose="02010600030101010101" pitchFamily="2" charset="-122"/>
              </a:rPr>
              <a:t>表示</a:t>
            </a:r>
            <a:r>
              <a:rPr lang="zh-CN" altLang="en-US" sz="2800" b="1" dirty="0" smtClean="0">
                <a:ea typeface="宋体" panose="02010600030101010101" pitchFamily="2" charset="-122"/>
              </a:rPr>
              <a:t>置换例的</a:t>
            </a:r>
            <a:r>
              <a:rPr lang="zh-CN" altLang="en-US" sz="2800" b="1" dirty="0">
                <a:ea typeface="宋体" panose="02010600030101010101" pitchFamily="2" charset="-122"/>
              </a:rPr>
              <a:t>集。称表达式</a:t>
            </a:r>
            <a:r>
              <a:rPr lang="en-US" altLang="zh-CN" sz="2800" b="1" dirty="0">
                <a:ea typeface="宋体" panose="02010600030101010101" pitchFamily="2" charset="-122"/>
              </a:rPr>
              <a:t>{</a:t>
            </a:r>
            <a:r>
              <a:rPr lang="en-US" altLang="zh-CN" sz="2800" b="1" dirty="0" err="1">
                <a:ea typeface="宋体" panose="02010600030101010101" pitchFamily="2" charset="-122"/>
              </a:rPr>
              <a:t>E</a:t>
            </a:r>
            <a:r>
              <a:rPr lang="en-US" altLang="zh-CN" sz="2800" b="1" baseline="-25000" dirty="0" err="1">
                <a:ea typeface="宋体" panose="02010600030101010101" pitchFamily="2" charset="-122"/>
              </a:rPr>
              <a:t>i</a:t>
            </a:r>
            <a:r>
              <a:rPr lang="en-US" altLang="zh-CN" sz="2800" b="1" dirty="0">
                <a:ea typeface="宋体" panose="02010600030101010101" pitchFamily="2" charset="-122"/>
              </a:rPr>
              <a:t>}</a:t>
            </a:r>
            <a:r>
              <a:rPr lang="zh-CN" altLang="en-US" sz="2800" b="1" dirty="0">
                <a:ea typeface="宋体" panose="02010600030101010101" pitchFamily="2" charset="-122"/>
              </a:rPr>
              <a:t>是</a:t>
            </a:r>
            <a:r>
              <a:rPr lang="zh-CN" altLang="en-US" sz="2800" b="1" dirty="0">
                <a:solidFill>
                  <a:srgbClr val="FF0000"/>
                </a:solidFill>
                <a:ea typeface="宋体" panose="02010600030101010101" pitchFamily="2" charset="-122"/>
              </a:rPr>
              <a:t>可合一</a:t>
            </a:r>
            <a:r>
              <a:rPr lang="zh-CN" altLang="en-US" sz="2800" b="1" dirty="0">
                <a:ea typeface="宋体" panose="02010600030101010101" pitchFamily="2" charset="-122"/>
              </a:rPr>
              <a:t>的，如果存在一个置换</a:t>
            </a:r>
            <a:r>
              <a:rPr lang="en-US" altLang="zh-CN" sz="2800" b="1" dirty="0">
                <a:ea typeface="宋体" panose="02010600030101010101" pitchFamily="2" charset="-122"/>
              </a:rPr>
              <a:t>s</a:t>
            </a:r>
            <a:r>
              <a:rPr lang="zh-CN" altLang="en-US" sz="2800" b="1" dirty="0">
                <a:ea typeface="宋体" panose="02010600030101010101" pitchFamily="2" charset="-122"/>
              </a:rPr>
              <a:t>使得：</a:t>
            </a:r>
          </a:p>
          <a:p>
            <a:pPr lvl="2">
              <a:buClr>
                <a:srgbClr val="642ED0"/>
              </a:buClr>
              <a:buFont typeface="Wingdings" panose="05000000000000000000" pitchFamily="2" charset="2"/>
              <a:buNone/>
            </a:pPr>
            <a:r>
              <a:rPr lang="en-US" altLang="zh-CN" sz="2800" b="1" dirty="0">
                <a:ea typeface="宋体" panose="02010600030101010101" pitchFamily="2" charset="-122"/>
              </a:rPr>
              <a:t>                         E</a:t>
            </a:r>
            <a:r>
              <a:rPr lang="en-US" altLang="zh-CN" sz="2800" b="1" baseline="-25000" dirty="0">
                <a:ea typeface="宋体" panose="02010600030101010101" pitchFamily="2" charset="-122"/>
              </a:rPr>
              <a:t>1</a:t>
            </a:r>
            <a:r>
              <a:rPr lang="en-US" altLang="zh-CN" sz="2800" b="1" dirty="0">
                <a:ea typeface="宋体" panose="02010600030101010101" pitchFamily="2" charset="-122"/>
              </a:rPr>
              <a:t>s = E</a:t>
            </a:r>
            <a:r>
              <a:rPr lang="en-US" altLang="zh-CN" sz="2800" b="1" baseline="-25000" dirty="0">
                <a:ea typeface="宋体" panose="02010600030101010101" pitchFamily="2" charset="-122"/>
              </a:rPr>
              <a:t>2</a:t>
            </a:r>
            <a:r>
              <a:rPr lang="en-US" altLang="zh-CN" sz="2800" b="1" dirty="0">
                <a:ea typeface="宋体" panose="02010600030101010101" pitchFamily="2" charset="-122"/>
              </a:rPr>
              <a:t>s =  E</a:t>
            </a:r>
            <a:r>
              <a:rPr lang="en-US" altLang="zh-CN" sz="2800" b="1" baseline="-25000" dirty="0">
                <a:ea typeface="宋体" panose="02010600030101010101" pitchFamily="2" charset="-122"/>
              </a:rPr>
              <a:t>3</a:t>
            </a:r>
            <a:r>
              <a:rPr lang="en-US" altLang="zh-CN" sz="2800" b="1" dirty="0">
                <a:ea typeface="宋体" panose="02010600030101010101" pitchFamily="2" charset="-122"/>
              </a:rPr>
              <a:t>s =……</a:t>
            </a:r>
          </a:p>
          <a:p>
            <a:pPr lvl="2">
              <a:buClr>
                <a:srgbClr val="642ED0"/>
              </a:buClr>
              <a:buFont typeface="Wingdings" panose="05000000000000000000" pitchFamily="2" charset="2"/>
              <a:buNone/>
            </a:pPr>
            <a:r>
              <a:rPr lang="zh-CN" altLang="en-US" sz="2800" b="1" dirty="0">
                <a:ea typeface="宋体" panose="02010600030101010101" pitchFamily="2" charset="-122"/>
              </a:rPr>
              <a:t>   那么，称此</a:t>
            </a:r>
            <a:r>
              <a:rPr lang="en-US" altLang="zh-CN" sz="2800" b="1" dirty="0">
                <a:ea typeface="宋体" panose="02010600030101010101" pitchFamily="2" charset="-122"/>
              </a:rPr>
              <a:t>s</a:t>
            </a:r>
            <a:r>
              <a:rPr lang="zh-CN" altLang="en-US" sz="2800" b="1" dirty="0">
                <a:ea typeface="宋体" panose="02010600030101010101" pitchFamily="2" charset="-122"/>
              </a:rPr>
              <a:t>为</a:t>
            </a:r>
            <a:r>
              <a:rPr lang="en-US" altLang="zh-CN" sz="2800" b="1" dirty="0">
                <a:ea typeface="宋体" panose="02010600030101010101" pitchFamily="2" charset="-122"/>
              </a:rPr>
              <a:t>{</a:t>
            </a:r>
            <a:r>
              <a:rPr lang="en-US" altLang="zh-CN" sz="2800" b="1" dirty="0" err="1">
                <a:ea typeface="宋体" panose="02010600030101010101" pitchFamily="2" charset="-122"/>
              </a:rPr>
              <a:t>E</a:t>
            </a:r>
            <a:r>
              <a:rPr lang="en-US" altLang="zh-CN" sz="2800" b="1" baseline="-25000" dirty="0" err="1">
                <a:ea typeface="宋体" panose="02010600030101010101" pitchFamily="2" charset="-122"/>
              </a:rPr>
              <a:t>i</a:t>
            </a:r>
            <a:r>
              <a:rPr lang="en-US" altLang="zh-CN" sz="2800" b="1" dirty="0">
                <a:ea typeface="宋体" panose="02010600030101010101" pitchFamily="2" charset="-122"/>
              </a:rPr>
              <a:t>}</a:t>
            </a:r>
            <a:r>
              <a:rPr lang="zh-CN" altLang="en-US" sz="2800" b="1" dirty="0">
                <a:ea typeface="宋体" panose="02010600030101010101" pitchFamily="2" charset="-122"/>
              </a:rPr>
              <a:t>的</a:t>
            </a:r>
            <a:r>
              <a:rPr lang="zh-CN" altLang="en-US" sz="2800" b="1" dirty="0">
                <a:solidFill>
                  <a:srgbClr val="FF0000"/>
                </a:solidFill>
                <a:ea typeface="宋体" panose="02010600030101010101" pitchFamily="2" charset="-122"/>
              </a:rPr>
              <a:t>合一者</a:t>
            </a:r>
            <a:r>
              <a:rPr lang="zh-CN" altLang="en-US" sz="2800" b="1" dirty="0">
                <a:ea typeface="宋体" panose="02010600030101010101" pitchFamily="2" charset="-122"/>
              </a:rPr>
              <a:t>（</a:t>
            </a:r>
            <a:r>
              <a:rPr lang="en-US" altLang="zh-CN" sz="2800" b="1" dirty="0">
                <a:ea typeface="宋体" panose="02010600030101010101" pitchFamily="2" charset="-122"/>
              </a:rPr>
              <a:t>unifier</a:t>
            </a:r>
            <a:r>
              <a:rPr lang="zh-CN" altLang="en-US" sz="2800" b="1" dirty="0">
                <a:ea typeface="宋体" panose="02010600030101010101" pitchFamily="2" charset="-122"/>
              </a:rPr>
              <a:t>），因为</a:t>
            </a:r>
            <a:r>
              <a:rPr lang="en-US" altLang="zh-CN" sz="2800" b="1" dirty="0">
                <a:ea typeface="宋体" panose="02010600030101010101" pitchFamily="2" charset="-122"/>
              </a:rPr>
              <a:t>s</a:t>
            </a:r>
            <a:r>
              <a:rPr lang="zh-CN" altLang="en-US" sz="2800" b="1" dirty="0">
                <a:ea typeface="宋体" panose="02010600030101010101" pitchFamily="2" charset="-122"/>
              </a:rPr>
              <a:t>的作用是使集合</a:t>
            </a:r>
            <a:r>
              <a:rPr lang="en-US" altLang="zh-CN" sz="2800" b="1" dirty="0">
                <a:ea typeface="宋体" panose="02010600030101010101" pitchFamily="2" charset="-122"/>
              </a:rPr>
              <a:t>{</a:t>
            </a:r>
            <a:r>
              <a:rPr lang="en-US" altLang="zh-CN" sz="2800" b="1" dirty="0" err="1">
                <a:ea typeface="宋体" panose="02010600030101010101" pitchFamily="2" charset="-122"/>
              </a:rPr>
              <a:t>E</a:t>
            </a:r>
            <a:r>
              <a:rPr lang="en-US" altLang="zh-CN" sz="2800" b="1" baseline="-25000" dirty="0" err="1">
                <a:ea typeface="宋体" panose="02010600030101010101" pitchFamily="2" charset="-122"/>
              </a:rPr>
              <a:t>i</a:t>
            </a:r>
            <a:r>
              <a:rPr lang="en-US" altLang="zh-CN" sz="2800" b="1" dirty="0">
                <a:ea typeface="宋体" panose="02010600030101010101" pitchFamily="2" charset="-122"/>
              </a:rPr>
              <a:t>}</a:t>
            </a:r>
            <a:r>
              <a:rPr lang="zh-CN" altLang="en-US" sz="2800" b="1" dirty="0">
                <a:ea typeface="宋体" panose="02010600030101010101" pitchFamily="2" charset="-122"/>
              </a:rPr>
              <a:t>成为单一形式</a:t>
            </a:r>
            <a:r>
              <a:rPr lang="zh-CN" altLang="en-US" sz="2800" b="1" dirty="0" smtClean="0">
                <a:ea typeface="宋体" panose="02010600030101010101" pitchFamily="2" charset="-122"/>
              </a:rPr>
              <a:t>。</a:t>
            </a:r>
            <a:endParaRPr lang="zh-CN" altLang="en-US" sz="2800" b="1" dirty="0">
              <a:ea typeface="宋体" panose="02010600030101010101" pitchFamily="2" charset="-122"/>
            </a:endParaRPr>
          </a:p>
        </p:txBody>
      </p:sp>
    </p:spTree>
    <p:extLst>
      <p:ext uri="{BB962C8B-B14F-4D97-AF65-F5344CB8AC3E}">
        <p14:creationId xmlns:p14="http://schemas.microsoft.com/office/powerpoint/2010/main" val="299663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2611">
                                            <p:txEl>
                                              <p:pRg st="1" end="1"/>
                                            </p:txEl>
                                          </p:spTgt>
                                        </p:tgtEl>
                                        <p:attrNameLst>
                                          <p:attrName>style.visibility</p:attrName>
                                        </p:attrNameLst>
                                      </p:cBhvr>
                                      <p:to>
                                        <p:strVal val="visible"/>
                                      </p:to>
                                    </p:set>
                                    <p:anim calcmode="lin" valueType="num">
                                      <p:cBhvr additive="base">
                                        <p:cTn id="7" dur="500" fill="hold"/>
                                        <p:tgtEl>
                                          <p:spTgt spid="452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2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2611">
                                            <p:txEl>
                                              <p:pRg st="2" end="2"/>
                                            </p:txEl>
                                          </p:spTgt>
                                        </p:tgtEl>
                                        <p:attrNameLst>
                                          <p:attrName>style.visibility</p:attrName>
                                        </p:attrNameLst>
                                      </p:cBhvr>
                                      <p:to>
                                        <p:strVal val="visible"/>
                                      </p:to>
                                    </p:set>
                                    <p:anim calcmode="lin" valueType="num">
                                      <p:cBhvr additive="base">
                                        <p:cTn id="13" dur="500" fill="hold"/>
                                        <p:tgtEl>
                                          <p:spTgt spid="4526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2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2611">
                                            <p:txEl>
                                              <p:pRg st="3" end="3"/>
                                            </p:txEl>
                                          </p:spTgt>
                                        </p:tgtEl>
                                        <p:attrNameLst>
                                          <p:attrName>style.visibility</p:attrName>
                                        </p:attrNameLst>
                                      </p:cBhvr>
                                      <p:to>
                                        <p:strVal val="visible"/>
                                      </p:to>
                                    </p:set>
                                    <p:anim calcmode="lin" valueType="num">
                                      <p:cBhvr additive="base">
                                        <p:cTn id="19" dur="500" fill="hold"/>
                                        <p:tgtEl>
                                          <p:spTgt spid="4526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2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2611">
                                            <p:txEl>
                                              <p:pRg st="4" end="4"/>
                                            </p:txEl>
                                          </p:spTgt>
                                        </p:tgtEl>
                                        <p:attrNameLst>
                                          <p:attrName>style.visibility</p:attrName>
                                        </p:attrNameLst>
                                      </p:cBhvr>
                                      <p:to>
                                        <p:strVal val="visible"/>
                                      </p:to>
                                    </p:set>
                                    <p:anim calcmode="lin" valueType="num">
                                      <p:cBhvr additive="base">
                                        <p:cTn id="25" dur="500" fill="hold"/>
                                        <p:tgtEl>
                                          <p:spTgt spid="4526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2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544" y="1268760"/>
            <a:ext cx="9044456" cy="5262979"/>
          </a:xfrm>
          <a:prstGeom prst="rect">
            <a:avLst/>
          </a:prstGeom>
        </p:spPr>
        <p:txBody>
          <a:bodyPr wrap="square">
            <a:spAutoFit/>
          </a:bodyPr>
          <a:lstStyle/>
          <a:p>
            <a:pPr marL="1257300" lvl="2" indent="-342900">
              <a:buFont typeface="Wingdings" panose="05000000000000000000" pitchFamily="2" charset="2"/>
              <a:buChar char="p"/>
            </a:pPr>
            <a:r>
              <a:rPr lang="zh-CN" altLang="en-US" sz="2800" b="1" dirty="0" smtClean="0">
                <a:solidFill>
                  <a:srgbClr val="3E1D81"/>
                </a:solidFill>
                <a:latin typeface="Times New Roman" panose="02020603050405020304" pitchFamily="18" charset="0"/>
                <a:sym typeface="Symbol" panose="05050102010706020507" pitchFamily="18" charset="2"/>
              </a:rPr>
              <a:t>例</a:t>
            </a:r>
            <a:r>
              <a:rPr lang="en-US" altLang="zh-CN" sz="2800" b="1" dirty="0">
                <a:solidFill>
                  <a:srgbClr val="3E1D81"/>
                </a:solidFill>
                <a:latin typeface="Times New Roman" panose="02020603050405020304" pitchFamily="18" charset="0"/>
                <a:sym typeface="Symbol" panose="05050102010706020507" pitchFamily="18" charset="2"/>
              </a:rPr>
              <a:t>: </a:t>
            </a:r>
            <a:r>
              <a:rPr lang="zh-CN" altLang="en-US" sz="2800" b="1" dirty="0">
                <a:solidFill>
                  <a:srgbClr val="3E1D81"/>
                </a:solidFill>
                <a:latin typeface="Times New Roman" panose="02020603050405020304" pitchFamily="18" charset="0"/>
                <a:sym typeface="Symbol" panose="05050102010706020507" pitchFamily="18" charset="2"/>
              </a:rPr>
              <a:t>表达式集</a:t>
            </a:r>
            <a:r>
              <a:rPr lang="en-US" altLang="zh-CN" sz="2800" b="1" dirty="0">
                <a:solidFill>
                  <a:srgbClr val="3E1D81"/>
                </a:solidFill>
                <a:latin typeface="Times New Roman" panose="02020603050405020304" pitchFamily="18" charset="0"/>
                <a:sym typeface="Symbol" panose="05050102010706020507" pitchFamily="18" charset="2"/>
              </a:rPr>
              <a:t>{P(x, f(y), B), P(x, f(B), B)}</a:t>
            </a:r>
            <a:r>
              <a:rPr lang="zh-CN" altLang="en-US" sz="2800" b="1" dirty="0">
                <a:solidFill>
                  <a:srgbClr val="3E1D81"/>
                </a:solidFill>
                <a:latin typeface="Times New Roman" panose="02020603050405020304" pitchFamily="18" charset="0"/>
                <a:sym typeface="Symbol" panose="05050102010706020507" pitchFamily="18" charset="2"/>
              </a:rPr>
              <a:t>的合一者为 </a:t>
            </a:r>
            <a:r>
              <a:rPr lang="en-US" altLang="zh-CN" sz="2800" b="1" dirty="0">
                <a:solidFill>
                  <a:srgbClr val="3E1D81"/>
                </a:solidFill>
                <a:latin typeface="Times New Roman" panose="02020603050405020304" pitchFamily="18" charset="0"/>
                <a:sym typeface="Symbol" panose="05050102010706020507" pitchFamily="18" charset="2"/>
              </a:rPr>
              <a:t> </a:t>
            </a:r>
          </a:p>
          <a:p>
            <a:pPr lvl="2" algn="ctr"/>
            <a:r>
              <a:rPr lang="en-US" altLang="zh-CN" sz="2800" b="1" dirty="0">
                <a:solidFill>
                  <a:srgbClr val="3E1D81"/>
                </a:solidFill>
                <a:latin typeface="Times New Roman" panose="02020603050405020304" pitchFamily="18" charset="0"/>
                <a:sym typeface="Symbol" panose="05050102010706020507" pitchFamily="18" charset="2"/>
              </a:rPr>
              <a:t>          </a:t>
            </a:r>
            <a:r>
              <a:rPr lang="en-US" altLang="zh-CN" sz="2800" b="1" dirty="0" smtClean="0">
                <a:latin typeface="Times New Roman" panose="02020603050405020304" pitchFamily="18" charset="0"/>
                <a:sym typeface="Symbol" panose="05050102010706020507" pitchFamily="18" charset="2"/>
              </a:rPr>
              <a:t>s={</a:t>
            </a:r>
            <a:r>
              <a:rPr lang="en-US" altLang="zh-CN" sz="2800" b="1" dirty="0">
                <a:latin typeface="Times New Roman" panose="02020603050405020304" pitchFamily="18" charset="0"/>
                <a:sym typeface="Symbol" panose="05050102010706020507" pitchFamily="18" charset="2"/>
              </a:rPr>
              <a:t>A/x, B/y}					</a:t>
            </a:r>
          </a:p>
          <a:p>
            <a:pPr lvl="2"/>
            <a:r>
              <a:rPr lang="en-US" altLang="zh-CN" sz="2800" b="1" dirty="0">
                <a:latin typeface="Times New Roman" panose="02020603050405020304" pitchFamily="18" charset="0"/>
                <a:sym typeface="Symbol" panose="05050102010706020507" pitchFamily="18" charset="2"/>
              </a:rPr>
              <a:t>      </a:t>
            </a:r>
            <a:r>
              <a:rPr lang="zh-CN" altLang="en-US" sz="2800" b="1" dirty="0" smtClean="0">
                <a:latin typeface="Times New Roman" panose="02020603050405020304" pitchFamily="18" charset="0"/>
                <a:sym typeface="Symbol" panose="05050102010706020507" pitchFamily="18" charset="2"/>
              </a:rPr>
              <a:t>因为</a:t>
            </a:r>
            <a:endParaRPr lang="en-US" altLang="zh-CN" sz="2800" b="1" dirty="0" smtClean="0">
              <a:latin typeface="Times New Roman" panose="02020603050405020304" pitchFamily="18" charset="0"/>
              <a:sym typeface="Symbol" panose="05050102010706020507" pitchFamily="18" charset="2"/>
            </a:endParaRPr>
          </a:p>
          <a:p>
            <a:pPr lvl="2"/>
            <a:r>
              <a:rPr lang="en-US" altLang="zh-CN" sz="2800" b="1" dirty="0">
                <a:latin typeface="Times New Roman" panose="02020603050405020304" pitchFamily="18" charset="0"/>
                <a:sym typeface="Symbol" panose="05050102010706020507" pitchFamily="18" charset="2"/>
              </a:rPr>
              <a:t> </a:t>
            </a:r>
            <a:r>
              <a:rPr lang="en-US" altLang="zh-CN" sz="2800" b="1" dirty="0" smtClean="0">
                <a:latin typeface="Times New Roman" panose="02020603050405020304" pitchFamily="18" charset="0"/>
                <a:sym typeface="Symbol" panose="05050102010706020507" pitchFamily="18" charset="2"/>
              </a:rPr>
              <a:t>             P(x</a:t>
            </a:r>
            <a:r>
              <a:rPr lang="en-US" altLang="zh-CN" sz="2800" b="1" dirty="0">
                <a:latin typeface="Times New Roman" panose="02020603050405020304" pitchFamily="18" charset="0"/>
                <a:sym typeface="Symbol" panose="05050102010706020507" pitchFamily="18" charset="2"/>
              </a:rPr>
              <a:t>, f(y), B</a:t>
            </a:r>
            <a:r>
              <a:rPr lang="en-US" altLang="zh-CN" sz="2800" b="1" dirty="0" smtClean="0">
                <a:latin typeface="Times New Roman" panose="02020603050405020304" pitchFamily="18" charset="0"/>
                <a:sym typeface="Symbol" panose="05050102010706020507" pitchFamily="18" charset="2"/>
              </a:rPr>
              <a:t>)</a:t>
            </a:r>
            <a:r>
              <a:rPr lang="zh-CN" altLang="zh-CN" sz="2800" b="1" dirty="0" smtClean="0">
                <a:latin typeface="Times New Roman" panose="02020603050405020304" pitchFamily="18" charset="0"/>
              </a:rPr>
              <a:t> </a:t>
            </a:r>
            <a:r>
              <a:rPr lang="en-US" altLang="zh-CN" sz="2800" b="1" dirty="0" smtClean="0">
                <a:latin typeface="Times New Roman" panose="02020603050405020304" pitchFamily="18" charset="0"/>
              </a:rPr>
              <a:t>s=P(x</a:t>
            </a:r>
            <a:r>
              <a:rPr lang="en-US" altLang="zh-CN" sz="2800" b="1" dirty="0">
                <a:latin typeface="Times New Roman" panose="02020603050405020304" pitchFamily="18" charset="0"/>
              </a:rPr>
              <a:t>, f(B), </a:t>
            </a:r>
            <a:r>
              <a:rPr lang="en-US" altLang="zh-CN" sz="2800" b="1" dirty="0" smtClean="0">
                <a:latin typeface="Times New Roman" panose="02020603050405020304" pitchFamily="18" charset="0"/>
              </a:rPr>
              <a:t>B)s=P(A</a:t>
            </a:r>
            <a:r>
              <a:rPr lang="en-US" altLang="zh-CN" sz="2800" b="1" dirty="0">
                <a:latin typeface="Times New Roman" panose="02020603050405020304" pitchFamily="18" charset="0"/>
              </a:rPr>
              <a:t>, f(B), B</a:t>
            </a:r>
            <a:r>
              <a:rPr lang="en-US" altLang="zh-CN" sz="2800" b="1" dirty="0" smtClean="0">
                <a:latin typeface="Times New Roman" panose="02020603050405020304" pitchFamily="18" charset="0"/>
              </a:rPr>
              <a:t>)</a:t>
            </a:r>
          </a:p>
          <a:p>
            <a:pPr lvl="2"/>
            <a:r>
              <a:rPr lang="zh-CN" altLang="en-US" sz="2800" b="1" dirty="0" smtClean="0">
                <a:latin typeface="Times New Roman" panose="02020603050405020304" pitchFamily="18" charset="0"/>
              </a:rPr>
              <a:t>      即</a:t>
            </a:r>
            <a:r>
              <a:rPr lang="en-US" altLang="zh-CN" sz="2800" b="1" dirty="0" smtClean="0">
                <a:latin typeface="Times New Roman" panose="02020603050405020304" pitchFamily="18" charset="0"/>
              </a:rPr>
              <a:t>s</a:t>
            </a:r>
            <a:r>
              <a:rPr lang="zh-CN" altLang="en-US" sz="2800" b="1" dirty="0" smtClean="0">
                <a:latin typeface="Times New Roman" panose="02020603050405020304" pitchFamily="18" charset="0"/>
              </a:rPr>
              <a:t>使</a:t>
            </a:r>
            <a:r>
              <a:rPr lang="en-US" altLang="zh-CN" sz="2800" b="1" dirty="0">
                <a:solidFill>
                  <a:srgbClr val="3E1D81"/>
                </a:solidFill>
                <a:latin typeface="Times New Roman" panose="02020603050405020304" pitchFamily="18" charset="0"/>
                <a:sym typeface="Symbol" panose="05050102010706020507" pitchFamily="18" charset="2"/>
              </a:rPr>
              <a:t>{P(x, f(y), B), P(x, f(B), B)}</a:t>
            </a:r>
            <a:r>
              <a:rPr lang="zh-CN" altLang="en-US" sz="2800" b="1" dirty="0" smtClean="0">
                <a:latin typeface="Times New Roman" panose="02020603050405020304" pitchFamily="18" charset="0"/>
              </a:rPr>
              <a:t>成为单一形式</a:t>
            </a:r>
            <a:endParaRPr lang="en-US" altLang="zh-CN" sz="2800" b="1" dirty="0" smtClean="0">
              <a:latin typeface="Times New Roman" panose="02020603050405020304" pitchFamily="18" charset="0"/>
            </a:endParaRPr>
          </a:p>
          <a:p>
            <a:pPr lvl="2"/>
            <a:endParaRPr lang="en-US" altLang="zh-CN" sz="2800" b="1" dirty="0">
              <a:latin typeface="Times New Roman" panose="02020603050405020304" pitchFamily="18" charset="0"/>
            </a:endParaRPr>
          </a:p>
          <a:p>
            <a:pPr lvl="2"/>
            <a:endParaRPr lang="en-US" altLang="zh-CN" sz="2800" b="1" dirty="0">
              <a:latin typeface="Times New Roman" panose="02020603050405020304" pitchFamily="18" charset="0"/>
            </a:endParaRPr>
          </a:p>
          <a:p>
            <a:pPr lvl="2">
              <a:buClr>
                <a:srgbClr val="642ED0"/>
              </a:buClr>
              <a:buFont typeface="Wingdings" panose="05000000000000000000" pitchFamily="2" charset="2"/>
              <a:buChar char="p"/>
            </a:pPr>
            <a:r>
              <a:rPr lang="zh-CN" altLang="en-US" sz="2800" b="1" dirty="0" smtClean="0">
                <a:solidFill>
                  <a:srgbClr val="3E1D81"/>
                </a:solidFill>
                <a:latin typeface="Times New Roman" panose="02020603050405020304" pitchFamily="18" charset="0"/>
              </a:rPr>
              <a:t>例：设有公式集</a:t>
            </a:r>
            <a:r>
              <a:rPr lang="zh-CN" altLang="en-US" sz="2800" b="1" dirty="0" smtClean="0">
                <a:solidFill>
                  <a:schemeClr val="folHlink"/>
                </a:solidFill>
                <a:latin typeface="Times New Roman" panose="02020603050405020304" pitchFamily="18" charset="0"/>
              </a:rPr>
              <a:t> </a:t>
            </a:r>
            <a:r>
              <a:rPr lang="en-US" altLang="zh-CN" sz="2800" b="1" dirty="0" smtClean="0">
                <a:latin typeface="Times New Roman" panose="02020603050405020304" pitchFamily="18" charset="0"/>
              </a:rPr>
              <a:t>E={P(x, y, f(y)),  P(a, g(x), z)}</a:t>
            </a:r>
            <a:r>
              <a:rPr lang="en-US" altLang="zh-CN" sz="2800" b="1" dirty="0" smtClean="0">
                <a:solidFill>
                  <a:schemeClr val="folHlink"/>
                </a:solidFill>
                <a:latin typeface="Times New Roman" panose="02020603050405020304" pitchFamily="18" charset="0"/>
              </a:rPr>
              <a:t>      </a:t>
            </a:r>
          </a:p>
          <a:p>
            <a:pPr lvl="3">
              <a:buClr>
                <a:srgbClr val="642ED0"/>
              </a:buClr>
              <a:buFont typeface="Wingdings" panose="05000000000000000000" pitchFamily="2" charset="2"/>
              <a:buNone/>
            </a:pPr>
            <a:r>
              <a:rPr lang="zh-CN" altLang="en-US" sz="2800" b="1" dirty="0" smtClean="0">
                <a:solidFill>
                  <a:srgbClr val="3E1D81"/>
                </a:solidFill>
                <a:latin typeface="Times New Roman" panose="02020603050405020304" pitchFamily="18" charset="0"/>
              </a:rPr>
              <a:t>      则下式是它的一个合一</a:t>
            </a:r>
            <a:endParaRPr lang="en-US" altLang="zh-CN" sz="2800" b="1" dirty="0" smtClean="0">
              <a:solidFill>
                <a:srgbClr val="3E1D81"/>
              </a:solidFill>
              <a:latin typeface="Times New Roman" panose="02020603050405020304" pitchFamily="18" charset="0"/>
            </a:endParaRPr>
          </a:p>
          <a:p>
            <a:pPr lvl="3">
              <a:buClr>
                <a:srgbClr val="642ED0"/>
              </a:buClr>
              <a:buFont typeface="Wingdings" panose="05000000000000000000" pitchFamily="2" charset="2"/>
              <a:buNone/>
            </a:pPr>
            <a:r>
              <a:rPr lang="en-US" altLang="zh-CN" sz="2800" b="1" dirty="0" smtClean="0">
                <a:solidFill>
                  <a:schemeClr val="folHlink"/>
                </a:solidFill>
                <a:latin typeface="Times New Roman" panose="02020603050405020304" pitchFamily="18" charset="0"/>
              </a:rPr>
              <a:t>         </a:t>
            </a:r>
            <a:r>
              <a:rPr lang="en-US" altLang="zh-CN" sz="2800" b="1" dirty="0">
                <a:latin typeface="Times New Roman" panose="02020603050405020304" pitchFamily="18" charset="0"/>
              </a:rPr>
              <a:t>s={a/x, g(a)/y, f(g(a))/z</a:t>
            </a:r>
            <a:r>
              <a:rPr lang="en-US" altLang="zh-CN" sz="2800" b="1" dirty="0" smtClean="0">
                <a:latin typeface="Times New Roman" panose="02020603050405020304" pitchFamily="18" charset="0"/>
              </a:rPr>
              <a:t>}</a:t>
            </a:r>
          </a:p>
          <a:p>
            <a:pPr lvl="3">
              <a:buClr>
                <a:srgbClr val="642ED0"/>
              </a:buClr>
              <a:buFont typeface="Wingdings" panose="05000000000000000000" pitchFamily="2" charset="2"/>
              <a:buNone/>
            </a:pPr>
            <a:endParaRPr lang="zh-CN" altLang="en-US" sz="2800" b="1" dirty="0"/>
          </a:p>
        </p:txBody>
      </p:sp>
    </p:spTree>
    <p:extLst>
      <p:ext uri="{BB962C8B-B14F-4D97-AF65-F5344CB8AC3E}">
        <p14:creationId xmlns:p14="http://schemas.microsoft.com/office/powerpoint/2010/main" val="2971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36712"/>
            <a:ext cx="9144000" cy="5780044"/>
          </a:xfrm>
          <a:prstGeom prst="rect">
            <a:avLst/>
          </a:prstGeom>
        </p:spPr>
        <p:txBody>
          <a:bodyPr wrap="square">
            <a:spAutoFit/>
          </a:bodyPr>
          <a:lstStyle/>
          <a:p>
            <a:pPr marL="800100" lvl="1" indent="-342900">
              <a:lnSpc>
                <a:spcPct val="120000"/>
              </a:lnSpc>
              <a:buFont typeface="Wingdings" panose="05000000000000000000" pitchFamily="2" charset="2"/>
              <a:buChar char="p"/>
            </a:pPr>
            <a:r>
              <a:rPr lang="zh-CN" altLang="en-US" sz="2800" b="1" dirty="0">
                <a:latin typeface="Times New Roman" panose="02020603050405020304" pitchFamily="18" charset="0"/>
              </a:rPr>
              <a:t>若对</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E</a:t>
            </a:r>
            <a:r>
              <a:rPr lang="zh-CN"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,E</a:t>
            </a:r>
            <a:r>
              <a:rPr lang="zh-CN"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sym typeface="Symbol" panose="05050102010706020507" pitchFamily="18" charset="2"/>
              </a:rPr>
              <a:t>E</a:t>
            </a:r>
            <a:r>
              <a:rPr lang="zh-CN" altLang="zh-CN" sz="2800" b="1" baseline="-25000" dirty="0" smtClean="0">
                <a:latin typeface="Times New Roman" panose="02020603050405020304" pitchFamily="18" charset="0"/>
              </a:rPr>
              <a:t>K</a:t>
            </a:r>
            <a:r>
              <a:rPr lang="en-US" altLang="zh-CN" sz="2800" b="1" dirty="0" smtClean="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的任一合一</a:t>
            </a:r>
            <a:r>
              <a:rPr lang="zh-CN" altLang="en-US" sz="2800" b="1" dirty="0" smtClean="0">
                <a:latin typeface="Times New Roman" panose="02020603050405020304" pitchFamily="18" charset="0"/>
                <a:sym typeface="Symbol" panose="05050102010706020507" pitchFamily="18" charset="2"/>
              </a:rPr>
              <a:t>者</a:t>
            </a:r>
            <a:r>
              <a:rPr lang="en-US" altLang="zh-CN" sz="2800" b="1" dirty="0">
                <a:latin typeface="Times New Roman" panose="02020603050405020304" pitchFamily="18" charset="0"/>
                <a:sym typeface="Symbol" panose="05050102010706020507" pitchFamily="18" charset="2"/>
              </a:rPr>
              <a:t>s </a:t>
            </a:r>
            <a:r>
              <a:rPr lang="zh-CN" altLang="en-US" sz="2800" b="1" dirty="0" smtClean="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存在</a:t>
            </a:r>
            <a:r>
              <a:rPr lang="zh-CN" altLang="en-US" sz="2800" b="1" dirty="0" smtClean="0">
                <a:latin typeface="Times New Roman" panose="02020603050405020304" pitchFamily="18" charset="0"/>
                <a:sym typeface="Symbol" panose="05050102010706020507" pitchFamily="18" charset="2"/>
              </a:rPr>
              <a:t>某个</a:t>
            </a:r>
            <a:r>
              <a:rPr lang="en-US" altLang="zh-CN" sz="2800" b="1" dirty="0">
                <a:latin typeface="Times New Roman" panose="02020603050405020304" pitchFamily="18" charset="0"/>
                <a:sym typeface="Symbol" panose="05050102010706020507" pitchFamily="18" charset="2"/>
              </a:rPr>
              <a:t>s’ </a:t>
            </a:r>
            <a:r>
              <a:rPr lang="zh-CN" altLang="en-US" sz="2800" b="1" dirty="0" smtClean="0">
                <a:latin typeface="Times New Roman" panose="02020603050405020304" pitchFamily="18" charset="0"/>
                <a:sym typeface="Symbol" panose="05050102010706020507" pitchFamily="18" charset="2"/>
              </a:rPr>
              <a:t>使得</a:t>
            </a:r>
            <a:endParaRPr lang="en-US" altLang="zh-CN" sz="2800" b="1" dirty="0" smtClean="0">
              <a:latin typeface="Times New Roman" panose="02020603050405020304" pitchFamily="18" charset="0"/>
              <a:sym typeface="Symbol" panose="05050102010706020507" pitchFamily="18" charset="2"/>
            </a:endParaRPr>
          </a:p>
          <a:p>
            <a:pPr lvl="1">
              <a:lnSpc>
                <a:spcPct val="120000"/>
              </a:lnSpc>
            </a:pPr>
            <a:r>
              <a:rPr lang="en-US" altLang="zh-CN" sz="2800" b="1" dirty="0" smtClean="0">
                <a:latin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rPr>
              <a:t>E</a:t>
            </a:r>
            <a:r>
              <a:rPr lang="en-US" altLang="zh-CN" sz="2800" b="1" baseline="-25000" dirty="0" err="1">
                <a:latin typeface="Times New Roman" panose="02020603050405020304" pitchFamily="18" charset="0"/>
              </a:rPr>
              <a:t>i</a:t>
            </a:r>
            <a:r>
              <a:rPr lang="en-US" altLang="zh-CN" sz="2800" b="1" dirty="0">
                <a:latin typeface="Times New Roman" panose="02020603050405020304" pitchFamily="18" charset="0"/>
                <a:sym typeface="Symbol" panose="05050102010706020507" pitchFamily="18" charset="2"/>
              </a:rPr>
              <a:t>} s ={</a:t>
            </a:r>
            <a:r>
              <a:rPr lang="en-US" altLang="zh-CN" sz="2800" b="1" dirty="0" err="1">
                <a:latin typeface="Times New Roman" panose="02020603050405020304" pitchFamily="18" charset="0"/>
              </a:rPr>
              <a:t>E</a:t>
            </a:r>
            <a:r>
              <a:rPr lang="en-US" altLang="zh-CN" sz="2800" b="1" baseline="-25000" dirty="0" err="1">
                <a:latin typeface="Times New Roman" panose="02020603050405020304" pitchFamily="18" charset="0"/>
              </a:rPr>
              <a:t>i</a:t>
            </a:r>
            <a:r>
              <a:rPr lang="en-US" altLang="zh-CN" sz="2800" b="1" dirty="0">
                <a:latin typeface="Times New Roman" panose="02020603050405020304" pitchFamily="18" charset="0"/>
                <a:sym typeface="Symbol" panose="05050102010706020507" pitchFamily="18" charset="2"/>
              </a:rPr>
              <a:t>} </a:t>
            </a:r>
            <a:r>
              <a:rPr lang="en-US" altLang="zh-CN" sz="2800" b="1" dirty="0" err="1" smtClean="0">
                <a:latin typeface="Times New Roman" panose="02020603050405020304" pitchFamily="18" charset="0"/>
                <a:sym typeface="Symbol" panose="05050102010706020507" pitchFamily="18" charset="2"/>
              </a:rPr>
              <a:t>gs</a:t>
            </a:r>
            <a:r>
              <a:rPr lang="en-US" altLang="zh-CN" sz="2800" b="1" dirty="0">
                <a:latin typeface="Times New Roman" panose="02020603050405020304" pitchFamily="18" charset="0"/>
                <a:sym typeface="Symbol" panose="05050102010706020507" pitchFamily="18" charset="2"/>
              </a:rPr>
              <a:t> ’</a:t>
            </a:r>
            <a:r>
              <a:rPr lang="en-US" altLang="zh-CN" sz="2800" b="1" dirty="0" smtClean="0">
                <a:latin typeface="Times New Roman" panose="02020603050405020304" pitchFamily="18" charset="0"/>
              </a:rPr>
              <a:t>, </a:t>
            </a:r>
          </a:p>
          <a:p>
            <a:pPr lvl="1">
              <a:lnSpc>
                <a:spcPct val="120000"/>
              </a:lnSpc>
            </a:pPr>
            <a:r>
              <a:rPr lang="zh-CN" altLang="en-US" sz="2800" b="1" dirty="0" smtClean="0">
                <a:latin typeface="Times New Roman" panose="02020603050405020304" pitchFamily="18" charset="0"/>
              </a:rPr>
              <a:t>且</a:t>
            </a:r>
            <a:r>
              <a:rPr lang="en-US" altLang="zh-CN" sz="2800" b="1" dirty="0" smtClean="0">
                <a:latin typeface="Times New Roman" panose="02020603050405020304" pitchFamily="18" charset="0"/>
              </a:rPr>
              <a:t>g</a:t>
            </a:r>
            <a:r>
              <a:rPr lang="zh-CN" altLang="en-US" sz="2800" b="1" dirty="0" smtClean="0">
                <a:latin typeface="Times New Roman" panose="02020603050405020304" pitchFamily="18" charset="0"/>
              </a:rPr>
              <a:t>也</a:t>
            </a:r>
            <a:r>
              <a:rPr lang="zh-CN" altLang="en-US" sz="2800" b="1" dirty="0">
                <a:latin typeface="Times New Roman" panose="02020603050405020304" pitchFamily="18" charset="0"/>
              </a:rPr>
              <a:t>为</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E</a:t>
            </a:r>
            <a:r>
              <a:rPr lang="zh-CN"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,E</a:t>
            </a:r>
            <a:r>
              <a:rPr lang="zh-CN"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,…,E</a:t>
            </a:r>
            <a:r>
              <a:rPr lang="zh-CN" altLang="zh-CN" sz="2800" b="1" baseline="-25000" dirty="0">
                <a:latin typeface="Times New Roman" panose="02020603050405020304" pitchFamily="18" charset="0"/>
              </a:rPr>
              <a:t>K</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的合一者</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则</a:t>
            </a:r>
            <a:r>
              <a:rPr lang="zh-CN" altLang="en-US" sz="2800" b="1" dirty="0" smtClean="0">
                <a:latin typeface="Times New Roman" panose="02020603050405020304" pitchFamily="18" charset="0"/>
                <a:sym typeface="Symbol" panose="05050102010706020507" pitchFamily="18" charset="2"/>
              </a:rPr>
              <a:t>称</a:t>
            </a:r>
            <a:r>
              <a:rPr lang="en-US" altLang="zh-CN" sz="2800" b="1" dirty="0" smtClean="0">
                <a:latin typeface="Times New Roman" panose="02020603050405020304" pitchFamily="18" charset="0"/>
                <a:sym typeface="Symbol" panose="05050102010706020507" pitchFamily="18" charset="2"/>
              </a:rPr>
              <a:t>g</a:t>
            </a:r>
            <a:r>
              <a:rPr lang="zh-CN" altLang="en-US" sz="2800" b="1" dirty="0" smtClean="0">
                <a:latin typeface="Times New Roman" panose="02020603050405020304" pitchFamily="18" charset="0"/>
                <a:sym typeface="Symbol" panose="05050102010706020507" pitchFamily="18" charset="2"/>
              </a:rPr>
              <a:t>为</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E</a:t>
            </a:r>
            <a:r>
              <a:rPr lang="zh-CN"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,E</a:t>
            </a:r>
            <a:r>
              <a:rPr lang="zh-CN"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sym typeface="Symbol" panose="05050102010706020507" pitchFamily="18" charset="2"/>
              </a:rPr>
              <a:t>E</a:t>
            </a:r>
            <a:r>
              <a:rPr lang="zh-CN" altLang="zh-CN" sz="2800" b="1" baseline="-25000" dirty="0" smtClean="0">
                <a:latin typeface="Times New Roman" panose="02020603050405020304" pitchFamily="18" charset="0"/>
              </a:rPr>
              <a:t>K</a:t>
            </a:r>
            <a:r>
              <a:rPr lang="en-US" altLang="zh-CN" sz="2800" b="1" dirty="0" smtClean="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的最一般的合一者</a:t>
            </a:r>
            <a:r>
              <a:rPr lang="en-US" altLang="zh-CN" sz="2800" b="1" dirty="0">
                <a:latin typeface="Times New Roman" panose="02020603050405020304" pitchFamily="18" charset="0"/>
                <a:sym typeface="Symbol" panose="05050102010706020507" pitchFamily="18" charset="2"/>
              </a:rPr>
              <a:t>(</a:t>
            </a:r>
            <a:r>
              <a:rPr kumimoji="1" lang="en-US" altLang="zh-CN" sz="2800" dirty="0" smtClean="0">
                <a:solidFill>
                  <a:schemeClr val="hlink"/>
                </a:solidFill>
                <a:sym typeface="Symbol" panose="05050102010706020507" pitchFamily="18" charset="2"/>
              </a:rPr>
              <a:t>most general unifier</a:t>
            </a:r>
            <a:r>
              <a:rPr kumimoji="1" lang="zh-CN" altLang="en-US" sz="2800" dirty="0" smtClean="0">
                <a:solidFill>
                  <a:schemeClr val="hlink"/>
                </a:solidFill>
                <a:sym typeface="Symbol" panose="05050102010706020507" pitchFamily="18" charset="2"/>
              </a:rPr>
              <a:t>，</a:t>
            </a:r>
            <a:r>
              <a:rPr kumimoji="1" lang="en-US" altLang="zh-CN" sz="2800" dirty="0" err="1" smtClean="0">
                <a:solidFill>
                  <a:schemeClr val="hlink"/>
                </a:solidFill>
                <a:sym typeface="Symbol" panose="05050102010706020507" pitchFamily="18" charset="2"/>
              </a:rPr>
              <a:t>mgu</a:t>
            </a:r>
            <a:r>
              <a:rPr lang="en-US" altLang="zh-CN" sz="2800" b="1" dirty="0" smtClean="0">
                <a:latin typeface="Times New Roman" panose="02020603050405020304" pitchFamily="18" charset="0"/>
                <a:sym typeface="Symbol" panose="05050102010706020507" pitchFamily="18" charset="2"/>
              </a:rPr>
              <a:t>)</a:t>
            </a:r>
            <a:r>
              <a:rPr lang="zh-CN" altLang="en-US" sz="2800" b="1" dirty="0" smtClean="0">
                <a:latin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sym typeface="Symbol" panose="05050102010706020507" pitchFamily="18" charset="2"/>
            </a:endParaRPr>
          </a:p>
          <a:p>
            <a:pPr marL="800100" lvl="1" indent="-342900">
              <a:lnSpc>
                <a:spcPct val="120000"/>
              </a:lnSpc>
              <a:buFont typeface="Wingdings" panose="05000000000000000000" pitchFamily="2" charset="2"/>
              <a:buChar char="p"/>
            </a:pPr>
            <a:r>
              <a:rPr lang="zh-CN" altLang="en-US" sz="2800" b="1" dirty="0">
                <a:solidFill>
                  <a:srgbClr val="3E1D81"/>
                </a:solidFill>
                <a:latin typeface="Times New Roman" panose="02020603050405020304" pitchFamily="18" charset="0"/>
              </a:rPr>
              <a:t>例：表达式集</a:t>
            </a:r>
            <a:r>
              <a:rPr lang="en-US" altLang="zh-CN" sz="2800" b="1" dirty="0">
                <a:solidFill>
                  <a:srgbClr val="3E1D81"/>
                </a:solidFill>
                <a:latin typeface="Times New Roman" panose="02020603050405020304" pitchFamily="18" charset="0"/>
              </a:rPr>
              <a:t>{P[</a:t>
            </a:r>
            <a:r>
              <a:rPr lang="en-US" altLang="zh-CN" sz="2800" b="1" dirty="0" err="1">
                <a:solidFill>
                  <a:srgbClr val="3E1D81"/>
                </a:solidFill>
                <a:latin typeface="Times New Roman" panose="02020603050405020304" pitchFamily="18" charset="0"/>
              </a:rPr>
              <a:t>x,f</a:t>
            </a:r>
            <a:r>
              <a:rPr lang="en-US" altLang="zh-CN" sz="2800" b="1" dirty="0">
                <a:solidFill>
                  <a:srgbClr val="3E1D81"/>
                </a:solidFill>
                <a:latin typeface="Times New Roman" panose="02020603050405020304" pitchFamily="18" charset="0"/>
              </a:rPr>
              <a:t>(y),B], P[</a:t>
            </a:r>
            <a:r>
              <a:rPr lang="en-US" altLang="zh-CN" sz="2800" b="1" dirty="0" err="1">
                <a:solidFill>
                  <a:srgbClr val="3E1D81"/>
                </a:solidFill>
                <a:latin typeface="Times New Roman" panose="02020603050405020304" pitchFamily="18" charset="0"/>
              </a:rPr>
              <a:t>x,f</a:t>
            </a:r>
            <a:r>
              <a:rPr lang="en-US" altLang="zh-CN" sz="2800" b="1" dirty="0">
                <a:solidFill>
                  <a:srgbClr val="3E1D81"/>
                </a:solidFill>
                <a:latin typeface="Times New Roman" panose="02020603050405020304" pitchFamily="18" charset="0"/>
              </a:rPr>
              <a:t>(B),B]}</a:t>
            </a:r>
            <a:r>
              <a:rPr lang="zh-CN" altLang="en-US" sz="2800" b="1" dirty="0">
                <a:solidFill>
                  <a:srgbClr val="3E1D81"/>
                </a:solidFill>
                <a:latin typeface="Times New Roman" panose="02020603050405020304" pitchFamily="18" charset="0"/>
              </a:rPr>
              <a:t>的合一者：</a:t>
            </a:r>
            <a:r>
              <a:rPr lang="en-US" altLang="zh-CN" sz="2800" b="1" dirty="0">
                <a:latin typeface="Times New Roman" panose="02020603050405020304" pitchFamily="18" charset="0"/>
              </a:rPr>
              <a:t>s1={A/</a:t>
            </a:r>
            <a:r>
              <a:rPr lang="en-US" altLang="zh-CN" sz="2800" b="1" dirty="0" err="1">
                <a:latin typeface="Times New Roman" panose="02020603050405020304" pitchFamily="18" charset="0"/>
              </a:rPr>
              <a:t>x,B</a:t>
            </a:r>
            <a:r>
              <a:rPr lang="en-US" altLang="zh-CN" sz="2800" b="1" dirty="0">
                <a:latin typeface="Times New Roman" panose="02020603050405020304" pitchFamily="18" charset="0"/>
              </a:rPr>
              <a:t>/y}</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s2={C/</a:t>
            </a:r>
            <a:r>
              <a:rPr lang="en-US" altLang="zh-CN" sz="2800" b="1" dirty="0" err="1">
                <a:latin typeface="Times New Roman" panose="02020603050405020304" pitchFamily="18" charset="0"/>
              </a:rPr>
              <a:t>x,B</a:t>
            </a:r>
            <a:r>
              <a:rPr lang="en-US" altLang="zh-CN" sz="2800" b="1" dirty="0">
                <a:latin typeface="Times New Roman" panose="02020603050405020304" pitchFamily="18" charset="0"/>
              </a:rPr>
              <a:t>/y}</a:t>
            </a:r>
          </a:p>
          <a:p>
            <a:pPr lvl="1">
              <a:lnSpc>
                <a:spcPct val="120000"/>
              </a:lnSpc>
            </a:pPr>
            <a:r>
              <a:rPr lang="en-US" altLang="zh-CN" sz="2800" b="1" dirty="0">
                <a:latin typeface="Times New Roman" panose="02020603050405020304" pitchFamily="18" charset="0"/>
              </a:rPr>
              <a:t>     P[</a:t>
            </a:r>
            <a:r>
              <a:rPr lang="en-US" altLang="zh-CN" sz="2800" b="1" dirty="0" err="1">
                <a:latin typeface="Times New Roman" panose="02020603050405020304" pitchFamily="18" charset="0"/>
              </a:rPr>
              <a:t>x,f</a:t>
            </a:r>
            <a:r>
              <a:rPr lang="en-US" altLang="zh-CN" sz="2800" b="1" dirty="0">
                <a:latin typeface="Times New Roman" panose="02020603050405020304" pitchFamily="18" charset="0"/>
              </a:rPr>
              <a:t>(y),B]s1= P[</a:t>
            </a:r>
            <a:r>
              <a:rPr lang="en-US" altLang="zh-CN" sz="2800" b="1" dirty="0" err="1">
                <a:latin typeface="Times New Roman" panose="02020603050405020304" pitchFamily="18" charset="0"/>
              </a:rPr>
              <a:t>A,f</a:t>
            </a:r>
            <a:r>
              <a:rPr lang="en-US" altLang="zh-CN" sz="2800" b="1" dirty="0">
                <a:latin typeface="Times New Roman" panose="02020603050405020304" pitchFamily="18" charset="0"/>
              </a:rPr>
              <a:t>(B),B]</a:t>
            </a:r>
          </a:p>
          <a:p>
            <a:pPr>
              <a:lnSpc>
                <a:spcPct val="120000"/>
              </a:lnSpc>
            </a:pPr>
            <a:r>
              <a:rPr lang="en-US" altLang="zh-CN" sz="2800" b="1" dirty="0">
                <a:latin typeface="Times New Roman" panose="02020603050405020304" pitchFamily="18" charset="0"/>
              </a:rPr>
              <a:t>          </a:t>
            </a:r>
            <a:r>
              <a:rPr lang="en-US" altLang="zh-CN" sz="2800" b="1" dirty="0" smtClean="0">
                <a:latin typeface="Times New Roman" panose="02020603050405020304" pitchFamily="18" charset="0"/>
              </a:rPr>
              <a:t>P[</a:t>
            </a:r>
            <a:r>
              <a:rPr lang="en-US" altLang="zh-CN" sz="2800" b="1" dirty="0" err="1" smtClean="0">
                <a:latin typeface="Times New Roman" panose="02020603050405020304" pitchFamily="18" charset="0"/>
              </a:rPr>
              <a:t>x,f</a:t>
            </a:r>
            <a:r>
              <a:rPr lang="en-US" altLang="zh-CN" sz="2800" b="1" dirty="0" smtClean="0">
                <a:latin typeface="Times New Roman" panose="02020603050405020304" pitchFamily="18" charset="0"/>
              </a:rPr>
              <a:t>(B</a:t>
            </a:r>
            <a:r>
              <a:rPr lang="en-US" altLang="zh-CN" sz="2800" b="1" dirty="0">
                <a:latin typeface="Times New Roman" panose="02020603050405020304" pitchFamily="18" charset="0"/>
              </a:rPr>
              <a:t>),B]s1= P[</a:t>
            </a:r>
            <a:r>
              <a:rPr lang="en-US" altLang="zh-CN" sz="2800" b="1" dirty="0" err="1">
                <a:latin typeface="Times New Roman" panose="02020603050405020304" pitchFamily="18" charset="0"/>
              </a:rPr>
              <a:t>A,f</a:t>
            </a:r>
            <a:r>
              <a:rPr lang="en-US" altLang="zh-CN" sz="2800" b="1" dirty="0">
                <a:latin typeface="Times New Roman" panose="02020603050405020304" pitchFamily="18" charset="0"/>
              </a:rPr>
              <a:t>(B),B]</a:t>
            </a:r>
          </a:p>
          <a:p>
            <a:pPr>
              <a:lnSpc>
                <a:spcPct val="120000"/>
              </a:lnSpc>
            </a:pPr>
            <a:r>
              <a:rPr lang="en-US" altLang="zh-CN" sz="2800" b="1" dirty="0">
                <a:solidFill>
                  <a:srgbClr val="3E1D81"/>
                </a:solidFill>
                <a:latin typeface="Times New Roman" panose="02020603050405020304" pitchFamily="18" charset="0"/>
              </a:rPr>
              <a:t>           s </a:t>
            </a:r>
            <a:r>
              <a:rPr lang="zh-CN" altLang="en-US" sz="2800" b="1" dirty="0">
                <a:solidFill>
                  <a:srgbClr val="3E1D81"/>
                </a:solidFill>
                <a:latin typeface="Times New Roman" panose="02020603050405020304" pitchFamily="18" charset="0"/>
              </a:rPr>
              <a:t>是集 </a:t>
            </a:r>
            <a:r>
              <a:rPr lang="en-US" altLang="zh-CN" sz="2800" b="1" dirty="0">
                <a:solidFill>
                  <a:srgbClr val="3E1D81"/>
                </a:solidFill>
                <a:latin typeface="Times New Roman" panose="02020603050405020304" pitchFamily="18" charset="0"/>
              </a:rPr>
              <a:t>{P[</a:t>
            </a:r>
            <a:r>
              <a:rPr lang="en-US" altLang="zh-CN" sz="2800" b="1" dirty="0" err="1">
                <a:solidFill>
                  <a:srgbClr val="3E1D81"/>
                </a:solidFill>
                <a:latin typeface="Times New Roman" panose="02020603050405020304" pitchFamily="18" charset="0"/>
              </a:rPr>
              <a:t>x,f</a:t>
            </a:r>
            <a:r>
              <a:rPr lang="en-US" altLang="zh-CN" sz="2800" b="1" dirty="0">
                <a:solidFill>
                  <a:srgbClr val="3E1D81"/>
                </a:solidFill>
                <a:latin typeface="Times New Roman" panose="02020603050405020304" pitchFamily="18" charset="0"/>
              </a:rPr>
              <a:t>(y),B], P[</a:t>
            </a:r>
            <a:r>
              <a:rPr lang="en-US" altLang="zh-CN" sz="2800" b="1" dirty="0" err="1">
                <a:solidFill>
                  <a:srgbClr val="3E1D81"/>
                </a:solidFill>
                <a:latin typeface="Times New Roman" panose="02020603050405020304" pitchFamily="18" charset="0"/>
              </a:rPr>
              <a:t>x,f</a:t>
            </a:r>
            <a:r>
              <a:rPr lang="en-US" altLang="zh-CN" sz="2800" b="1" dirty="0">
                <a:solidFill>
                  <a:srgbClr val="3E1D81"/>
                </a:solidFill>
                <a:latin typeface="Times New Roman" panose="02020603050405020304" pitchFamily="18" charset="0"/>
              </a:rPr>
              <a:t>(B),B]}</a:t>
            </a:r>
            <a:r>
              <a:rPr lang="zh-CN" altLang="en-US" sz="2800" b="1" dirty="0">
                <a:solidFill>
                  <a:srgbClr val="3E1D81"/>
                </a:solidFill>
                <a:latin typeface="Times New Roman" panose="02020603050405020304" pitchFamily="18" charset="0"/>
              </a:rPr>
              <a:t>的一个合一者，但不是最简单的，最简单的是</a:t>
            </a:r>
            <a:r>
              <a:rPr lang="en-US" altLang="zh-CN" sz="2800" b="1" dirty="0">
                <a:solidFill>
                  <a:srgbClr val="3E1D81"/>
                </a:solidFill>
                <a:latin typeface="Times New Roman" panose="02020603050405020304" pitchFamily="18" charset="0"/>
              </a:rPr>
              <a:t>g={B/y}</a:t>
            </a:r>
          </a:p>
          <a:p>
            <a:pPr lvl="1">
              <a:lnSpc>
                <a:spcPct val="120000"/>
              </a:lnSpc>
            </a:pPr>
            <a:endParaRPr lang="zh-CN" altLang="en-US" sz="2800" b="1" dirty="0">
              <a:latin typeface="Times New Roman" panose="02020603050405020304" pitchFamily="18" charset="0"/>
            </a:endParaRPr>
          </a:p>
        </p:txBody>
      </p:sp>
    </p:spTree>
    <p:extLst>
      <p:ext uri="{BB962C8B-B14F-4D97-AF65-F5344CB8AC3E}">
        <p14:creationId xmlns:p14="http://schemas.microsoft.com/office/powerpoint/2010/main" val="370053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1.2|2.9|33.1"/>
</p:tagLst>
</file>

<file path=ppt/tags/tag2.xml><?xml version="1.0" encoding="utf-8"?>
<p:tagLst xmlns:a="http://schemas.openxmlformats.org/drawingml/2006/main" xmlns:r="http://schemas.openxmlformats.org/officeDocument/2006/relationships" xmlns:p="http://schemas.openxmlformats.org/presentationml/2006/main">
  <p:tag name="TIMING" val="|1.2|3.9|2|3.2|8.8|14.9|8.2|6.9|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FF0000"/>
      </a:accent2>
      <a:accent3>
        <a:srgbClr val="9BBB59"/>
      </a:accent3>
      <a:accent4>
        <a:srgbClr val="8064A2"/>
      </a:accent4>
      <a:accent5>
        <a:srgbClr val="4BACC6"/>
      </a:accent5>
      <a:accent6>
        <a:srgbClr val="F79646"/>
      </a:accent6>
      <a:hlink>
        <a:srgbClr val="0000FF"/>
      </a:hlink>
      <a:folHlink>
        <a:srgbClr val="800080"/>
      </a:folHlink>
    </a:clrScheme>
    <a:fontScheme name="雅黑+Calibri组合">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15212</TotalTime>
  <Words>16785</Words>
  <Application>Microsoft Office PowerPoint</Application>
  <PresentationFormat>全屏显示(4:3)</PresentationFormat>
  <Paragraphs>2124</Paragraphs>
  <Slides>164</Slides>
  <Notes>90</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vt:i4>
      </vt:variant>
      <vt:variant>
        <vt:lpstr>幻灯片标题</vt:lpstr>
      </vt:variant>
      <vt:variant>
        <vt:i4>164</vt:i4>
      </vt:variant>
    </vt:vector>
  </HeadingPairs>
  <TitlesOfParts>
    <vt:vector size="191" baseType="lpstr">
      <vt:lpstr>Arial Unicode MS</vt:lpstr>
      <vt:lpstr>ZapfDingbats</vt:lpstr>
      <vt:lpstr>黑体</vt:lpstr>
      <vt:lpstr>华文仿宋</vt:lpstr>
      <vt:lpstr>华文细黑</vt:lpstr>
      <vt:lpstr>华文新魏</vt:lpstr>
      <vt:lpstr>华文行楷</vt:lpstr>
      <vt:lpstr>楷体_GB2312</vt:lpstr>
      <vt:lpstr>隶书</vt:lpstr>
      <vt:lpstr>宋体</vt:lpstr>
      <vt:lpstr>微软雅黑</vt:lpstr>
      <vt:lpstr>幼圆</vt:lpstr>
      <vt:lpstr>Arial</vt:lpstr>
      <vt:lpstr>Arial Rounded MT Bold</vt:lpstr>
      <vt:lpstr>Calibri</vt:lpstr>
      <vt:lpstr>Comic Sans MS</vt:lpstr>
      <vt:lpstr>Garamond</vt:lpstr>
      <vt:lpstr>Symbol</vt:lpstr>
      <vt:lpstr>Tahoma</vt:lpstr>
      <vt:lpstr>Times</vt:lpstr>
      <vt:lpstr>Times New Roman</vt:lpstr>
      <vt:lpstr>Wingdings</vt:lpstr>
      <vt:lpstr>Office 主题​​</vt:lpstr>
      <vt:lpstr>Office 主题</vt:lpstr>
      <vt:lpstr>公式</vt:lpstr>
      <vt:lpstr>Picture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状态空间法（State Space Representation）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猴子和香蕉问题</vt:lpstr>
      <vt:lpstr>PowerPoint 演示文稿</vt:lpstr>
      <vt:lpstr>PowerPoint 演示文稿</vt:lpstr>
      <vt:lpstr>猴子和香蕉问题的状态空间图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问题归约法（Problem Reduction Representation） </vt:lpstr>
      <vt:lpstr>PowerPoint 演示文稿</vt:lpstr>
      <vt:lpstr>PowerPoint 演示文稿</vt:lpstr>
      <vt:lpstr>汉诺塔问题的规约描述</vt:lpstr>
      <vt:lpstr>PowerPoint 演示文稿</vt:lpstr>
      <vt:lpstr>PowerPoint 演示文稿</vt:lpstr>
      <vt:lpstr>PowerPoint 演示文稿</vt:lpstr>
      <vt:lpstr>解题过程（3个圆盘问题）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课后思考题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语义网络法（ Semantic Network Representation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知识图谱的成功应用：现代搜索引擎</vt:lpstr>
      <vt:lpstr>面向知识图谱的Sogou搜索技术</vt:lpstr>
      <vt:lpstr>基于人工规则的语义理解</vt:lpstr>
      <vt:lpstr>企业知识图谱的建立</vt:lpstr>
      <vt:lpstr>知识图谱助力企业商业智能</vt:lpstr>
      <vt:lpstr>通用知识图谱 + 行业知识图谱</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gao zirong</cp:lastModifiedBy>
  <cp:revision>331</cp:revision>
  <dcterms:created xsi:type="dcterms:W3CDTF">2014-05-22T15:27:15Z</dcterms:created>
  <dcterms:modified xsi:type="dcterms:W3CDTF">2022-03-06T13:34:01Z</dcterms:modified>
</cp:coreProperties>
</file>