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9" r:id="rId2"/>
    <p:sldId id="281" r:id="rId3"/>
    <p:sldId id="369" r:id="rId4"/>
    <p:sldId id="370" r:id="rId5"/>
    <p:sldId id="283" r:id="rId6"/>
    <p:sldId id="284" r:id="rId7"/>
    <p:sldId id="285" r:id="rId8"/>
    <p:sldId id="286" r:id="rId9"/>
    <p:sldId id="371" r:id="rId10"/>
    <p:sldId id="287" r:id="rId11"/>
    <p:sldId id="263" r:id="rId12"/>
    <p:sldId id="260" r:id="rId13"/>
    <p:sldId id="366" r:id="rId14"/>
    <p:sldId id="367" r:id="rId15"/>
    <p:sldId id="364" r:id="rId16"/>
    <p:sldId id="375" r:id="rId17"/>
    <p:sldId id="374" r:id="rId18"/>
    <p:sldId id="289" r:id="rId19"/>
    <p:sldId id="290" r:id="rId20"/>
    <p:sldId id="291" r:id="rId21"/>
    <p:sldId id="292" r:id="rId22"/>
    <p:sldId id="293"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78" r:id="rId59"/>
    <p:sldId id="377" r:id="rId60"/>
    <p:sldId id="379" r:id="rId61"/>
    <p:sldId id="380" r:id="rId62"/>
    <p:sldId id="336" r:id="rId63"/>
    <p:sldId id="381" r:id="rId64"/>
    <p:sldId id="382" r:id="rId65"/>
    <p:sldId id="338" r:id="rId66"/>
    <p:sldId id="383" r:id="rId67"/>
    <p:sldId id="384" r:id="rId68"/>
    <p:sldId id="341" r:id="rId69"/>
    <p:sldId id="342" r:id="rId70"/>
    <p:sldId id="386" r:id="rId71"/>
    <p:sldId id="385" r:id="rId72"/>
    <p:sldId id="387" r:id="rId73"/>
    <p:sldId id="388" r:id="rId74"/>
    <p:sldId id="389" r:id="rId75"/>
    <p:sldId id="391" r:id="rId76"/>
    <p:sldId id="390" r:id="rId77"/>
    <p:sldId id="347" r:id="rId78"/>
    <p:sldId id="349" r:id="rId79"/>
    <p:sldId id="393" r:id="rId80"/>
    <p:sldId id="353" r:id="rId81"/>
    <p:sldId id="392" r:id="rId82"/>
    <p:sldId id="354" r:id="rId83"/>
    <p:sldId id="355" r:id="rId84"/>
    <p:sldId id="356" r:id="rId85"/>
    <p:sldId id="357" r:id="rId86"/>
    <p:sldId id="358" r:id="rId87"/>
    <p:sldId id="359" r:id="rId88"/>
    <p:sldId id="360" r:id="rId89"/>
    <p:sldId id="361" r:id="rId90"/>
    <p:sldId id="362" r:id="rId91"/>
    <p:sldId id="264" r:id="rId92"/>
  </p:sldIdLst>
  <p:sldSz cx="6858000" cy="5143500"/>
  <p:notesSz cx="6858000" cy="9144000"/>
  <p:custDataLst>
    <p:tags r:id="rId94"/>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3" pos="119" userDrawn="1">
          <p15:clr>
            <a:srgbClr val="A4A3A4"/>
          </p15:clr>
        </p15:guide>
        <p15:guide id="4" pos="4202" userDrawn="1">
          <p15:clr>
            <a:srgbClr val="A4A3A4"/>
          </p15:clr>
        </p15:guide>
        <p15:guide id="5"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0E5"/>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2" autoAdjust="0"/>
  </p:normalViewPr>
  <p:slideViewPr>
    <p:cSldViewPr>
      <p:cViewPr varScale="1">
        <p:scale>
          <a:sx n="89" d="100"/>
          <a:sy n="89" d="100"/>
        </p:scale>
        <p:origin x="1398" y="78"/>
      </p:cViewPr>
      <p:guideLst>
        <p:guide orient="horz" pos="1620"/>
        <p:guide pos="2160"/>
        <p:guide pos="119"/>
        <p:guide pos="4202"/>
        <p:guide pos="4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1.xml.rels><?xml version="1.0" encoding="UTF-8" standalone="yes"?>
<Relationships xmlns="http://schemas.openxmlformats.org/package/2006/relationships"><Relationship Id="rId1" Type="http://schemas.openxmlformats.org/officeDocument/2006/relationships/image" Target="../media/image64.png"/></Relationships>
</file>

<file path=ppt/diagrams/_rels/data12.xml.rels><?xml version="1.0" encoding="UTF-8" standalone="yes"?>
<Relationships xmlns="http://schemas.openxmlformats.org/package/2006/relationships"><Relationship Id="rId1" Type="http://schemas.openxmlformats.org/officeDocument/2006/relationships/image" Target="../media/image65.jpg"/></Relationships>
</file>

<file path=ppt/diagrams/_rels/data14.xml.rels><?xml version="1.0" encoding="UTF-8" standalone="yes"?>
<Relationships xmlns="http://schemas.openxmlformats.org/package/2006/relationships"><Relationship Id="rId1" Type="http://schemas.openxmlformats.org/officeDocument/2006/relationships/image" Target="../media/image66.jpg"/></Relationships>
</file>

<file path=ppt/diagrams/_rels/data16.xml.rels><?xml version="1.0" encoding="UTF-8" standalone="yes"?>
<Relationships xmlns="http://schemas.openxmlformats.org/package/2006/relationships"><Relationship Id="rId1" Type="http://schemas.openxmlformats.org/officeDocument/2006/relationships/image" Target="../media/image67.png"/></Relationships>
</file>

<file path=ppt/diagrams/_rels/data2.xml.rels><?xml version="1.0" encoding="UTF-8" standalone="yes"?>
<Relationships xmlns="http://schemas.openxmlformats.org/package/2006/relationships"><Relationship Id="rId1" Type="http://schemas.openxmlformats.org/officeDocument/2006/relationships/image" Target="../media/image59.png"/></Relationships>
</file>

<file path=ppt/diagrams/_rels/data4.xml.rels><?xml version="1.0" encoding="UTF-8" standalone="yes"?>
<Relationships xmlns="http://schemas.openxmlformats.org/package/2006/relationships"><Relationship Id="rId1" Type="http://schemas.openxmlformats.org/officeDocument/2006/relationships/image" Target="../media/image60.png"/></Relationships>
</file>

<file path=ppt/diagrams/_rels/data6.xml.rels><?xml version="1.0" encoding="UTF-8" standalone="yes"?>
<Relationships xmlns="http://schemas.openxmlformats.org/package/2006/relationships"><Relationship Id="rId1" Type="http://schemas.openxmlformats.org/officeDocument/2006/relationships/image" Target="../media/image61.png"/></Relationships>
</file>

<file path=ppt/diagrams/_rels/data8.xml.rels><?xml version="1.0" encoding="UTF-8" standalone="yes"?>
<Relationships xmlns="http://schemas.openxmlformats.org/package/2006/relationships"><Relationship Id="rId1" Type="http://schemas.openxmlformats.org/officeDocument/2006/relationships/image" Target="../media/image62.png"/></Relationships>
</file>

<file path=ppt/diagrams/_rels/data9.xml.rels><?xml version="1.0" encoding="UTF-8" standalone="yes"?>
<Relationships xmlns="http://schemas.openxmlformats.org/package/2006/relationships"><Relationship Id="rId1" Type="http://schemas.openxmlformats.org/officeDocument/2006/relationships/image" Target="../media/image63.jpg"/></Relationships>
</file>

<file path=ppt/diagrams/_rels/drawing11.xml.rels><?xml version="1.0" encoding="UTF-8" standalone="yes"?>
<Relationships xmlns="http://schemas.openxmlformats.org/package/2006/relationships"><Relationship Id="rId1" Type="http://schemas.openxmlformats.org/officeDocument/2006/relationships/image" Target="../media/image64.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65.jpg"/></Relationships>
</file>

<file path=ppt/diagrams/_rels/drawing14.xml.rels><?xml version="1.0" encoding="UTF-8" standalone="yes"?>
<Relationships xmlns="http://schemas.openxmlformats.org/package/2006/relationships"><Relationship Id="rId1" Type="http://schemas.openxmlformats.org/officeDocument/2006/relationships/image" Target="../media/image66.jpg"/></Relationships>
</file>

<file path=ppt/diagrams/_rels/drawing16.xml.rels><?xml version="1.0" encoding="UTF-8" standalone="yes"?>
<Relationships xmlns="http://schemas.openxmlformats.org/package/2006/relationships"><Relationship Id="rId1" Type="http://schemas.openxmlformats.org/officeDocument/2006/relationships/image" Target="../media/image6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60.png"/></Relationships>
</file>

<file path=ppt/diagrams/_rels/drawing6.xml.rels><?xml version="1.0" encoding="UTF-8" standalone="yes"?>
<Relationships xmlns="http://schemas.openxmlformats.org/package/2006/relationships"><Relationship Id="rId1" Type="http://schemas.openxmlformats.org/officeDocument/2006/relationships/image" Target="../media/image61.png"/></Relationships>
</file>

<file path=ppt/diagrams/_rels/drawing8.xml.rels><?xml version="1.0" encoding="UTF-8" standalone="yes"?>
<Relationships xmlns="http://schemas.openxmlformats.org/package/2006/relationships"><Relationship Id="rId1" Type="http://schemas.openxmlformats.org/officeDocument/2006/relationships/image" Target="../media/image6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6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27A636-D725-474D-BD87-48F2F7E06C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F05C0EF8-E8E3-4D71-9D91-10D1C52F6D44}" type="pres">
      <dgm:prSet presAssocID="{E127A636-D725-474D-BD87-48F2F7E06C7E}" presName="linearFlow" presStyleCnt="0">
        <dgm:presLayoutVars>
          <dgm:dir/>
          <dgm:resizeHandles val="exact"/>
        </dgm:presLayoutVars>
      </dgm:prSet>
      <dgm:spPr/>
      <dgm:t>
        <a:bodyPr/>
        <a:lstStyle/>
        <a:p>
          <a:endParaRPr lang="zh-CN" altLang="en-US"/>
        </a:p>
      </dgm:t>
    </dgm:pt>
  </dgm:ptLst>
  <dgm:cxnLst>
    <dgm:cxn modelId="{810CD2D7-CDC4-4DFC-B927-F5163B3B2BD9}" type="presOf" srcId="{E127A636-D725-474D-BD87-48F2F7E06C7E}" destId="{F05C0EF8-E8E3-4D71-9D91-10D1C52F6D44}"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27A636-D725-474D-BD87-48F2F7E06C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F05C0EF8-E8E3-4D71-9D91-10D1C52F6D44}" type="pres">
      <dgm:prSet presAssocID="{E127A636-D725-474D-BD87-48F2F7E06C7E}" presName="linearFlow" presStyleCnt="0">
        <dgm:presLayoutVars>
          <dgm:dir/>
          <dgm:resizeHandles val="exact"/>
        </dgm:presLayoutVars>
      </dgm:prSet>
      <dgm:spPr/>
      <dgm:t>
        <a:bodyPr/>
        <a:lstStyle/>
        <a:p>
          <a:endParaRPr lang="zh-CN" altLang="en-US"/>
        </a:p>
      </dgm:t>
    </dgm:pt>
  </dgm:ptLst>
  <dgm:cxnLst>
    <dgm:cxn modelId="{7FFF914C-A96F-47E8-8C44-6E3289B66461}" type="presOf" srcId="{E127A636-D725-474D-BD87-48F2F7E06C7E}" destId="{F05C0EF8-E8E3-4D71-9D91-10D1C52F6D44}"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B4191136-967D-44C4-982C-4AD5C189BD20}">
      <dgm:prSet/>
      <dgm:spPr/>
      <dgm:t>
        <a:bodyPr/>
        <a:lstStyle/>
        <a:p>
          <a:r>
            <a:rPr lang="zh-CN" altLang="en-US" b="1" dirty="0" smtClean="0">
              <a:solidFill>
                <a:schemeClr val="accent3">
                  <a:lumMod val="50000"/>
                </a:schemeClr>
              </a:solidFill>
            </a:rPr>
            <a:t>六、图像处理</a:t>
          </a:r>
          <a:endParaRPr lang="en-US" altLang="zh-CN" b="1" dirty="0" smtClean="0">
            <a:solidFill>
              <a:schemeClr val="accent3">
                <a:lumMod val="50000"/>
              </a:schemeClr>
            </a:solidFill>
          </a:endParaRPr>
        </a:p>
        <a:p>
          <a:r>
            <a:rPr lang="zh-CN" altLang="en-US" dirty="0" smtClean="0">
              <a:solidFill>
                <a:srgbClr val="000000"/>
              </a:solidFill>
            </a:rPr>
            <a:t>图像处理和模式识别是计算机视觉中的一个重要研究领域。在图像处理过程中，如扫描、特征提取、图像分割等不可避免地会产生一些误差，这些误差会影响到图像处理和模式识别的效果。如何使这些误差最小是使计算机视觉达到实用化的重要要求，遗传算法在图像处理中的优化计算方面有好的应用，目前已在图像恢复、图像边缘特征提取、几何形状识别等方面得到了应用。</a:t>
          </a:r>
          <a:endParaRPr lang="en-US" altLang="zh-CN" dirty="0">
            <a:solidFill>
              <a:srgbClr val="000000"/>
            </a:solidFill>
          </a:endParaRPr>
        </a:p>
      </dgm:t>
    </dgm:pt>
    <dgm:pt modelId="{142AD08E-5700-45FE-9F20-A7DB640A54EA}" type="parTrans" cxnId="{382F6766-24FF-4E96-89F7-3F6E785BE235}">
      <dgm:prSet/>
      <dgm:spPr/>
      <dgm:t>
        <a:bodyPr/>
        <a:lstStyle/>
        <a:p>
          <a:endParaRPr lang="zh-CN" altLang="en-US"/>
        </a:p>
      </dgm:t>
    </dgm:pt>
    <dgm:pt modelId="{782302A0-79F0-43FB-8A5E-2FE445A0E9FD}" type="sibTrans" cxnId="{382F6766-24FF-4E96-89F7-3F6E785BE235}">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3370033F-617A-4BF0-8036-B20C7FF8B03C}" type="pres">
      <dgm:prSet presAssocID="{B4191136-967D-44C4-982C-4AD5C189BD20}" presName="composite" presStyleCnt="0"/>
      <dgm:spPr/>
    </dgm:pt>
    <dgm:pt modelId="{113C8B9B-00D3-4B4C-8927-24250A91C39E}" type="pres">
      <dgm:prSet presAssocID="{B4191136-967D-44C4-982C-4AD5C189BD20}" presName="imgShp" presStyleLbl="fgImgPlace1" presStyleIdx="0" presStyleCnt="1" custLinFactNeighborX="-8082" custLinFactNeighborY="-3124"/>
      <dgm:spPr>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dgm:spPr>
    </dgm:pt>
    <dgm:pt modelId="{10F0B763-5CF9-4503-90BA-88DE412CA9E8}" type="pres">
      <dgm:prSet presAssocID="{B4191136-967D-44C4-982C-4AD5C189BD20}" presName="txShp" presStyleLbl="node1" presStyleIdx="0" presStyleCnt="1" custScaleX="128993" custScaleY="126486">
        <dgm:presLayoutVars>
          <dgm:bulletEnabled val="1"/>
        </dgm:presLayoutVars>
      </dgm:prSet>
      <dgm:spPr/>
      <dgm:t>
        <a:bodyPr/>
        <a:lstStyle/>
        <a:p>
          <a:endParaRPr lang="zh-CN" altLang="en-US"/>
        </a:p>
      </dgm:t>
    </dgm:pt>
  </dgm:ptLst>
  <dgm:cxnLst>
    <dgm:cxn modelId="{ADC389E4-BB35-4F2E-8CD5-7334DC44C60C}" type="presOf" srcId="{B4191136-967D-44C4-982C-4AD5C189BD20}" destId="{10F0B763-5CF9-4503-90BA-88DE412CA9E8}" srcOrd="0" destOrd="0" presId="urn:microsoft.com/office/officeart/2005/8/layout/vList3"/>
    <dgm:cxn modelId="{32450371-7ED0-4BF4-BDD0-23E07B2E12D0}" type="presOf" srcId="{95AA95E3-7CEE-4B28-A2E7-5BA2DC172DAD}" destId="{695A3631-CBCE-4976-A4AD-A923F4BFB3F9}" srcOrd="0" destOrd="0" presId="urn:microsoft.com/office/officeart/2005/8/layout/vList3"/>
    <dgm:cxn modelId="{382F6766-24FF-4E96-89F7-3F6E785BE235}" srcId="{95AA95E3-7CEE-4B28-A2E7-5BA2DC172DAD}" destId="{B4191136-967D-44C4-982C-4AD5C189BD20}" srcOrd="0" destOrd="0" parTransId="{142AD08E-5700-45FE-9F20-A7DB640A54EA}" sibTransId="{782302A0-79F0-43FB-8A5E-2FE445A0E9FD}"/>
    <dgm:cxn modelId="{CE4BFDEA-0A52-430A-9D36-42EE90D98DF2}" type="presParOf" srcId="{695A3631-CBCE-4976-A4AD-A923F4BFB3F9}" destId="{3370033F-617A-4BF0-8036-B20C7FF8B03C}" srcOrd="0" destOrd="0" presId="urn:microsoft.com/office/officeart/2005/8/layout/vList3"/>
    <dgm:cxn modelId="{43AB8A7E-7A5C-47D1-ACD1-04A4A03C291E}" type="presParOf" srcId="{3370033F-617A-4BF0-8036-B20C7FF8B03C}" destId="{113C8B9B-00D3-4B4C-8927-24250A91C39E}" srcOrd="0" destOrd="0" presId="urn:microsoft.com/office/officeart/2005/8/layout/vList3"/>
    <dgm:cxn modelId="{9CBDC234-AB7B-4442-88FC-9CB780717154}" type="presParOf" srcId="{3370033F-617A-4BF0-8036-B20C7FF8B03C}" destId="{10F0B763-5CF9-4503-90BA-88DE412CA9E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81B36A17-EF77-464B-9375-DE96288D0DC9}">
      <dgm:prSet custT="1"/>
      <dgm:spPr/>
      <dgm:t>
        <a:bodyPr/>
        <a:lstStyle/>
        <a:p>
          <a:pPr algn="ctr"/>
          <a:endParaRPr lang="en-US" altLang="zh-CN" sz="2400" b="1" dirty="0" smtClean="0">
            <a:solidFill>
              <a:schemeClr val="accent3">
                <a:lumMod val="50000"/>
              </a:schemeClr>
            </a:solidFill>
          </a:endParaRPr>
        </a:p>
        <a:p>
          <a:pPr algn="ctr"/>
          <a:r>
            <a:rPr lang="zh-CN" altLang="en-US" sz="2000" b="1" dirty="0" smtClean="0">
              <a:solidFill>
                <a:schemeClr val="accent3">
                  <a:lumMod val="50000"/>
                </a:schemeClr>
              </a:solidFill>
            </a:rPr>
            <a:t>七、机器学习</a:t>
          </a:r>
          <a:endParaRPr lang="en-US" altLang="zh-CN" sz="2000" b="1" dirty="0" smtClean="0">
            <a:solidFill>
              <a:schemeClr val="accent3">
                <a:lumMod val="50000"/>
              </a:schemeClr>
            </a:solidFill>
          </a:endParaRPr>
        </a:p>
        <a:p>
          <a:pPr algn="ctr"/>
          <a:r>
            <a:rPr lang="zh-CN" altLang="en-US" sz="1800" dirty="0" smtClean="0">
              <a:solidFill>
                <a:schemeClr val="bg1">
                  <a:lumMod val="10000"/>
                </a:schemeClr>
              </a:solidFill>
            </a:rPr>
            <a:t>学习能力是高级自适应系统所具备的能力之一，基于遗传算法的机器学习，特别是分类器系统，在很多领域中都得到了应用。例如，遗传算法被用于学习模糊控制规则，利用遗传算法来学习隶属度函数，从而更好地改进了模糊系统的性能；基于遗传算法的机器学习可用来调整人工神经网络的连接权，也可用于人工神经网络结构优化设计；分类器系统也在学习式多机器人路径规划系统中得到了成功的应用。  </a:t>
          </a:r>
          <a:endParaRPr lang="en-US" altLang="zh-CN" sz="1800" dirty="0" smtClean="0"/>
        </a:p>
        <a:p>
          <a:pPr algn="ctr"/>
          <a:endParaRPr lang="zh-CN" altLang="en-US" sz="1800" dirty="0"/>
        </a:p>
      </dgm:t>
    </dgm:pt>
    <dgm:pt modelId="{C5F901C6-348B-417E-86E7-AE825A126866}" type="parTrans" cxnId="{443EE1F5-AD09-479B-8C4E-63A618A0C113}">
      <dgm:prSet/>
      <dgm:spPr/>
      <dgm:t>
        <a:bodyPr/>
        <a:lstStyle/>
        <a:p>
          <a:endParaRPr lang="zh-CN" altLang="en-US"/>
        </a:p>
      </dgm:t>
    </dgm:pt>
    <dgm:pt modelId="{54265376-E1DE-4ECE-A107-2A40A4640275}" type="sibTrans" cxnId="{443EE1F5-AD09-479B-8C4E-63A618A0C113}">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EEADD6F5-68C0-4474-AD78-8CE4587E3360}" type="pres">
      <dgm:prSet presAssocID="{81B36A17-EF77-464B-9375-DE96288D0DC9}" presName="composite" presStyleCnt="0"/>
      <dgm:spPr/>
    </dgm:pt>
    <dgm:pt modelId="{5F2CA980-7C31-4733-B04B-80BDC66E398F}" type="pres">
      <dgm:prSet presAssocID="{81B36A17-EF77-464B-9375-DE96288D0DC9}" presName="imgShp" presStyleLbl="fgImgPlace1" presStyleIdx="0" presStyleCnt="1" custScaleX="92259" custScaleY="97318" custLinFactNeighborX="-8933" custLinFactNeighborY="268"/>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76" t="2766" r="176" b="2766"/>
          </a:stretch>
        </a:blipFill>
      </dgm:spPr>
    </dgm:pt>
    <dgm:pt modelId="{D6FD4DB6-C38D-47F4-80CC-D5947CAC33BD}" type="pres">
      <dgm:prSet presAssocID="{81B36A17-EF77-464B-9375-DE96288D0DC9}" presName="txShp" presStyleLbl="node1" presStyleIdx="0" presStyleCnt="1" custScaleX="136338" custScaleY="161304" custLinFactNeighborX="371" custLinFactNeighborY="570">
        <dgm:presLayoutVars>
          <dgm:bulletEnabled val="1"/>
        </dgm:presLayoutVars>
      </dgm:prSet>
      <dgm:spPr/>
      <dgm:t>
        <a:bodyPr/>
        <a:lstStyle/>
        <a:p>
          <a:endParaRPr lang="zh-CN" altLang="en-US"/>
        </a:p>
      </dgm:t>
    </dgm:pt>
  </dgm:ptLst>
  <dgm:cxnLst>
    <dgm:cxn modelId="{443EE1F5-AD09-479B-8C4E-63A618A0C113}" srcId="{95AA95E3-7CEE-4B28-A2E7-5BA2DC172DAD}" destId="{81B36A17-EF77-464B-9375-DE96288D0DC9}" srcOrd="0" destOrd="0" parTransId="{C5F901C6-348B-417E-86E7-AE825A126866}" sibTransId="{54265376-E1DE-4ECE-A107-2A40A4640275}"/>
    <dgm:cxn modelId="{9A5980C7-9A50-4FA3-B557-43A03F1B65EE}" type="presOf" srcId="{95AA95E3-7CEE-4B28-A2E7-5BA2DC172DAD}" destId="{695A3631-CBCE-4976-A4AD-A923F4BFB3F9}" srcOrd="0" destOrd="0" presId="urn:microsoft.com/office/officeart/2005/8/layout/vList3"/>
    <dgm:cxn modelId="{FB21922E-5F42-45BB-81A5-21FE0EBAC873}" type="presOf" srcId="{81B36A17-EF77-464B-9375-DE96288D0DC9}" destId="{D6FD4DB6-C38D-47F4-80CC-D5947CAC33BD}" srcOrd="0" destOrd="0" presId="urn:microsoft.com/office/officeart/2005/8/layout/vList3"/>
    <dgm:cxn modelId="{5D286223-BCB5-4722-AFBB-B284E6BC8CF4}" type="presParOf" srcId="{695A3631-CBCE-4976-A4AD-A923F4BFB3F9}" destId="{EEADD6F5-68C0-4474-AD78-8CE4587E3360}" srcOrd="0" destOrd="0" presId="urn:microsoft.com/office/officeart/2005/8/layout/vList3"/>
    <dgm:cxn modelId="{D086A793-76F8-4932-A2B1-1099ECE91C62}" type="presParOf" srcId="{EEADD6F5-68C0-4474-AD78-8CE4587E3360}" destId="{5F2CA980-7C31-4733-B04B-80BDC66E398F}" srcOrd="0" destOrd="0" presId="urn:microsoft.com/office/officeart/2005/8/layout/vList3"/>
    <dgm:cxn modelId="{01DD9173-D240-4EB7-AF80-8BEB9C816292}" type="presParOf" srcId="{EEADD6F5-68C0-4474-AD78-8CE4587E3360}" destId="{D6FD4DB6-C38D-47F4-80CC-D5947CAC33B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27A636-D725-474D-BD87-48F2F7E06C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F05C0EF8-E8E3-4D71-9D91-10D1C52F6D44}" type="pres">
      <dgm:prSet presAssocID="{E127A636-D725-474D-BD87-48F2F7E06C7E}" presName="linearFlow" presStyleCnt="0">
        <dgm:presLayoutVars>
          <dgm:dir/>
          <dgm:resizeHandles val="exact"/>
        </dgm:presLayoutVars>
      </dgm:prSet>
      <dgm:spPr/>
      <dgm:t>
        <a:bodyPr/>
        <a:lstStyle/>
        <a:p>
          <a:endParaRPr lang="zh-CN" altLang="en-US"/>
        </a:p>
      </dgm:t>
    </dgm:pt>
  </dgm:ptLst>
  <dgm:cxnLst>
    <dgm:cxn modelId="{371F62F9-AF42-4C0E-8EE7-3F98AFCF5D02}" type="presOf" srcId="{E127A636-D725-474D-BD87-48F2F7E06C7E}" destId="{F05C0EF8-E8E3-4D71-9D91-10D1C52F6D44}"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81B36A17-EF77-464B-9375-DE96288D0DC9}">
      <dgm:prSet custT="1"/>
      <dgm:spPr/>
      <dgm:t>
        <a:bodyPr/>
        <a:lstStyle/>
        <a:p>
          <a:pPr algn="ctr"/>
          <a:endParaRPr lang="en-US" altLang="zh-CN" sz="2000" b="1" dirty="0" smtClean="0">
            <a:solidFill>
              <a:schemeClr val="accent3">
                <a:lumMod val="50000"/>
              </a:schemeClr>
            </a:solidFill>
          </a:endParaRPr>
        </a:p>
        <a:p>
          <a:pPr algn="ctr"/>
          <a:r>
            <a:rPr lang="zh-CN" altLang="en-US" sz="1800" b="1" dirty="0" smtClean="0">
              <a:solidFill>
                <a:schemeClr val="accent3">
                  <a:lumMod val="50000"/>
                </a:schemeClr>
              </a:solidFill>
            </a:rPr>
            <a:t>八、遗传编程</a:t>
          </a:r>
          <a:endParaRPr lang="en-US" altLang="zh-CN" sz="1800" b="1" dirty="0" smtClean="0">
            <a:solidFill>
              <a:schemeClr val="accent3">
                <a:lumMod val="50000"/>
              </a:schemeClr>
            </a:solidFill>
          </a:endParaRPr>
        </a:p>
        <a:p>
          <a:pPr algn="ctr"/>
          <a:r>
            <a:rPr lang="en-US" altLang="en-US" sz="1600" dirty="0" smtClean="0">
              <a:solidFill>
                <a:schemeClr val="bg1">
                  <a:lumMod val="10000"/>
                </a:schemeClr>
              </a:solidFill>
            </a:rPr>
            <a:t>1989 </a:t>
          </a:r>
          <a:r>
            <a:rPr lang="zh-CN" altLang="en-US" sz="1600" dirty="0" smtClean="0">
              <a:solidFill>
                <a:schemeClr val="bg1">
                  <a:lumMod val="10000"/>
                </a:schemeClr>
              </a:solidFill>
            </a:rPr>
            <a:t>年，美国</a:t>
          </a:r>
          <a:r>
            <a:rPr lang="en-US" altLang="en-US" sz="1600" dirty="0" err="1" smtClean="0">
              <a:solidFill>
                <a:schemeClr val="bg1">
                  <a:lumMod val="10000"/>
                </a:schemeClr>
              </a:solidFill>
            </a:rPr>
            <a:t>Standford</a:t>
          </a:r>
          <a:r>
            <a:rPr lang="zh-CN" altLang="en-US" sz="1600" dirty="0" smtClean="0">
              <a:solidFill>
                <a:schemeClr val="bg1">
                  <a:lumMod val="10000"/>
                </a:schemeClr>
              </a:solidFill>
            </a:rPr>
            <a:t>大学的</a:t>
          </a:r>
          <a:r>
            <a:rPr lang="en-US" altLang="en-US" sz="1600" dirty="0" err="1" smtClean="0">
              <a:solidFill>
                <a:schemeClr val="bg1">
                  <a:lumMod val="10000"/>
                </a:schemeClr>
              </a:solidFill>
            </a:rPr>
            <a:t>Koza</a:t>
          </a:r>
          <a:r>
            <a:rPr lang="zh-CN" altLang="en-US" sz="1600" dirty="0" smtClean="0">
              <a:solidFill>
                <a:schemeClr val="bg1">
                  <a:lumMod val="10000"/>
                </a:schemeClr>
              </a:solidFill>
            </a:rPr>
            <a:t>教授发展了遗传编程的概念</a:t>
          </a:r>
          <a:r>
            <a:rPr lang="en-US" altLang="en-US" sz="1600" dirty="0" smtClean="0">
              <a:solidFill>
                <a:schemeClr val="bg1">
                  <a:lumMod val="10000"/>
                </a:schemeClr>
              </a:solidFill>
            </a:rPr>
            <a:t>,</a:t>
          </a:r>
          <a:r>
            <a:rPr lang="zh-CN" altLang="en-US" sz="1600" dirty="0" smtClean="0">
              <a:solidFill>
                <a:schemeClr val="bg1">
                  <a:lumMod val="10000"/>
                </a:schemeClr>
              </a:solidFill>
            </a:rPr>
            <a:t>其基木思想是</a:t>
          </a:r>
          <a:r>
            <a:rPr lang="en-US" altLang="en-US" sz="1600" dirty="0" smtClean="0">
              <a:solidFill>
                <a:schemeClr val="bg1">
                  <a:lumMod val="10000"/>
                </a:schemeClr>
              </a:solidFill>
            </a:rPr>
            <a:t>:</a:t>
          </a:r>
          <a:r>
            <a:rPr lang="zh-CN" altLang="en-US" sz="1600" dirty="0" smtClean="0">
              <a:solidFill>
                <a:schemeClr val="bg1">
                  <a:lumMod val="10000"/>
                </a:schemeClr>
              </a:solidFill>
            </a:rPr>
            <a:t>采用树型结构表示计算机程序</a:t>
          </a:r>
          <a:r>
            <a:rPr lang="en-US" altLang="en-US" sz="1600" dirty="0" smtClean="0">
              <a:solidFill>
                <a:schemeClr val="bg1">
                  <a:lumMod val="10000"/>
                </a:schemeClr>
              </a:solidFill>
            </a:rPr>
            <a:t>,</a:t>
          </a:r>
          <a:r>
            <a:rPr lang="zh-CN" altLang="en-US" sz="1600" dirty="0" smtClean="0">
              <a:solidFill>
                <a:schemeClr val="bg1">
                  <a:lumMod val="10000"/>
                </a:schemeClr>
              </a:solidFill>
            </a:rPr>
            <a:t>运用遗传算法的思想</a:t>
          </a:r>
          <a:r>
            <a:rPr lang="en-US" altLang="en-US" sz="1600" dirty="0" smtClean="0">
              <a:solidFill>
                <a:schemeClr val="bg1">
                  <a:lumMod val="10000"/>
                </a:schemeClr>
              </a:solidFill>
            </a:rPr>
            <a:t>,</a:t>
          </a:r>
          <a:r>
            <a:rPr lang="zh-CN" altLang="en-US" sz="1600" dirty="0" smtClean="0">
              <a:solidFill>
                <a:schemeClr val="bg1">
                  <a:lumMod val="10000"/>
                </a:schemeClr>
              </a:solidFill>
            </a:rPr>
            <a:t>通过自动生成计算机程序来解决问题。虽然遗传编程的理论尚米成热</a:t>
          </a:r>
          <a:r>
            <a:rPr lang="en-US" altLang="en-US" sz="1600" dirty="0" smtClean="0">
              <a:solidFill>
                <a:schemeClr val="bg1">
                  <a:lumMod val="10000"/>
                </a:schemeClr>
              </a:solidFill>
            </a:rPr>
            <a:t>,</a:t>
          </a:r>
          <a:r>
            <a:rPr lang="zh-CN" altLang="en-US" sz="1600" dirty="0" smtClean="0">
              <a:solidFill>
                <a:schemeClr val="bg1">
                  <a:lumMod val="10000"/>
                </a:schemeClr>
              </a:solidFill>
            </a:rPr>
            <a:t>应用也有一此限制</a:t>
          </a:r>
          <a:r>
            <a:rPr lang="en-US" altLang="en-US" sz="1600" dirty="0" smtClean="0">
              <a:solidFill>
                <a:schemeClr val="bg1">
                  <a:lumMod val="10000"/>
                </a:schemeClr>
              </a:solidFill>
            </a:rPr>
            <a:t>,</a:t>
          </a:r>
          <a:r>
            <a:rPr lang="zh-CN" altLang="en-US" sz="1600" dirty="0" smtClean="0">
              <a:solidFill>
                <a:schemeClr val="bg1">
                  <a:lumMod val="10000"/>
                </a:schemeClr>
              </a:solidFill>
            </a:rPr>
            <a:t>但它已成功地应用于人工智能、机器学习等领域。目前公开的遗传编程实验系统有十多个。例如，</a:t>
          </a:r>
          <a:r>
            <a:rPr lang="en-US" altLang="en-US" sz="1600" dirty="0" err="1" smtClean="0">
              <a:solidFill>
                <a:schemeClr val="bg1">
                  <a:lumMod val="10000"/>
                </a:schemeClr>
              </a:solidFill>
            </a:rPr>
            <a:t>Koza</a:t>
          </a:r>
          <a:r>
            <a:rPr lang="zh-CN" altLang="en-US" sz="1600" dirty="0" smtClean="0">
              <a:solidFill>
                <a:schemeClr val="bg1">
                  <a:lumMod val="10000"/>
                </a:schemeClr>
              </a:solidFill>
            </a:rPr>
            <a:t>开发的</a:t>
          </a:r>
          <a:r>
            <a:rPr lang="en-US" altLang="en-US" sz="1600" dirty="0" smtClean="0">
              <a:solidFill>
                <a:schemeClr val="bg1">
                  <a:lumMod val="10000"/>
                </a:schemeClr>
              </a:solidFill>
            </a:rPr>
            <a:t>ADF</a:t>
          </a:r>
          <a:r>
            <a:rPr lang="zh-CN" altLang="en-US" sz="1600" dirty="0" smtClean="0">
              <a:solidFill>
                <a:schemeClr val="bg1">
                  <a:lumMod val="10000"/>
                </a:schemeClr>
              </a:solidFill>
            </a:rPr>
            <a:t>系统，</a:t>
          </a:r>
          <a:r>
            <a:rPr lang="en-US" altLang="en-US" sz="1600" dirty="0" smtClean="0">
              <a:solidFill>
                <a:schemeClr val="bg1">
                  <a:lumMod val="10000"/>
                </a:schemeClr>
              </a:solidFill>
            </a:rPr>
            <a:t>While</a:t>
          </a:r>
          <a:r>
            <a:rPr lang="zh-CN" altLang="en-US" sz="1600" dirty="0" smtClean="0">
              <a:solidFill>
                <a:schemeClr val="bg1">
                  <a:lumMod val="10000"/>
                </a:schemeClr>
              </a:solidFill>
            </a:rPr>
            <a:t>开发的</a:t>
          </a:r>
          <a:r>
            <a:rPr lang="en-US" altLang="en-US" sz="1600" dirty="0" smtClean="0">
              <a:solidFill>
                <a:schemeClr val="bg1">
                  <a:lumMod val="10000"/>
                </a:schemeClr>
              </a:solidFill>
            </a:rPr>
            <a:t>GPELST</a:t>
          </a:r>
          <a:r>
            <a:rPr lang="zh-CN" altLang="en-US" sz="1600" dirty="0" smtClean="0">
              <a:solidFill>
                <a:schemeClr val="bg1">
                  <a:lumMod val="10000"/>
                </a:schemeClr>
              </a:solidFill>
            </a:rPr>
            <a:t>系统等。</a:t>
          </a:r>
          <a:endParaRPr lang="en-US" altLang="zh-CN" sz="1600" dirty="0" smtClean="0"/>
        </a:p>
        <a:p>
          <a:pPr algn="ctr"/>
          <a:endParaRPr lang="zh-CN" altLang="en-US" sz="1600" dirty="0"/>
        </a:p>
      </dgm:t>
    </dgm:pt>
    <dgm:pt modelId="{C5F901C6-348B-417E-86E7-AE825A126866}" type="parTrans" cxnId="{443EE1F5-AD09-479B-8C4E-63A618A0C113}">
      <dgm:prSet/>
      <dgm:spPr/>
      <dgm:t>
        <a:bodyPr/>
        <a:lstStyle/>
        <a:p>
          <a:endParaRPr lang="zh-CN" altLang="en-US"/>
        </a:p>
      </dgm:t>
    </dgm:pt>
    <dgm:pt modelId="{54265376-E1DE-4ECE-A107-2A40A4640275}" type="sibTrans" cxnId="{443EE1F5-AD09-479B-8C4E-63A618A0C113}">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EEADD6F5-68C0-4474-AD78-8CE4587E3360}" type="pres">
      <dgm:prSet presAssocID="{81B36A17-EF77-464B-9375-DE96288D0DC9}" presName="composite" presStyleCnt="0"/>
      <dgm:spPr/>
    </dgm:pt>
    <dgm:pt modelId="{5F2CA980-7C31-4733-B04B-80BDC66E398F}" type="pres">
      <dgm:prSet presAssocID="{81B36A17-EF77-464B-9375-DE96288D0DC9}" presName="imgShp" presStyleLbl="fgImgPlace1" presStyleIdx="0" presStyleCnt="1" custScaleX="92259" custScaleY="97318" custLinFactNeighborX="-10612" custLinFactNeighborY="-594"/>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D6FD4DB6-C38D-47F4-80CC-D5947CAC33BD}" type="pres">
      <dgm:prSet presAssocID="{81B36A17-EF77-464B-9375-DE96288D0DC9}" presName="txShp" presStyleLbl="node1" presStyleIdx="0" presStyleCnt="1" custScaleX="136234" custScaleY="155856" custLinFactNeighborX="371" custLinFactNeighborY="570">
        <dgm:presLayoutVars>
          <dgm:bulletEnabled val="1"/>
        </dgm:presLayoutVars>
      </dgm:prSet>
      <dgm:spPr/>
      <dgm:t>
        <a:bodyPr/>
        <a:lstStyle/>
        <a:p>
          <a:endParaRPr lang="zh-CN" altLang="en-US"/>
        </a:p>
      </dgm:t>
    </dgm:pt>
  </dgm:ptLst>
  <dgm:cxnLst>
    <dgm:cxn modelId="{443EE1F5-AD09-479B-8C4E-63A618A0C113}" srcId="{95AA95E3-7CEE-4B28-A2E7-5BA2DC172DAD}" destId="{81B36A17-EF77-464B-9375-DE96288D0DC9}" srcOrd="0" destOrd="0" parTransId="{C5F901C6-348B-417E-86E7-AE825A126866}" sibTransId="{54265376-E1DE-4ECE-A107-2A40A4640275}"/>
    <dgm:cxn modelId="{E89C31C2-A50F-4E74-A83D-2315B69A81CE}" type="presOf" srcId="{81B36A17-EF77-464B-9375-DE96288D0DC9}" destId="{D6FD4DB6-C38D-47F4-80CC-D5947CAC33BD}" srcOrd="0" destOrd="0" presId="urn:microsoft.com/office/officeart/2005/8/layout/vList3"/>
    <dgm:cxn modelId="{786DD19A-603F-4BE6-99B4-B6B02F374855}" type="presOf" srcId="{95AA95E3-7CEE-4B28-A2E7-5BA2DC172DAD}" destId="{695A3631-CBCE-4976-A4AD-A923F4BFB3F9}" srcOrd="0" destOrd="0" presId="urn:microsoft.com/office/officeart/2005/8/layout/vList3"/>
    <dgm:cxn modelId="{28CB8233-2362-4CDA-A540-8F91B6DDC714}" type="presParOf" srcId="{695A3631-CBCE-4976-A4AD-A923F4BFB3F9}" destId="{EEADD6F5-68C0-4474-AD78-8CE4587E3360}" srcOrd="0" destOrd="0" presId="urn:microsoft.com/office/officeart/2005/8/layout/vList3"/>
    <dgm:cxn modelId="{ACC06CC2-6B82-4757-9F6E-0E613BE6953E}" type="presParOf" srcId="{EEADD6F5-68C0-4474-AD78-8CE4587E3360}" destId="{5F2CA980-7C31-4733-B04B-80BDC66E398F}" srcOrd="0" destOrd="0" presId="urn:microsoft.com/office/officeart/2005/8/layout/vList3"/>
    <dgm:cxn modelId="{E5022BA3-7C6B-4680-A28F-38256C844B8C}" type="presParOf" srcId="{EEADD6F5-68C0-4474-AD78-8CE4587E3360}" destId="{D6FD4DB6-C38D-47F4-80CC-D5947CAC33BD}"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127A636-D725-474D-BD87-48F2F7E06C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F05C0EF8-E8E3-4D71-9D91-10D1C52F6D44}" type="pres">
      <dgm:prSet presAssocID="{E127A636-D725-474D-BD87-48F2F7E06C7E}" presName="linearFlow" presStyleCnt="0">
        <dgm:presLayoutVars>
          <dgm:dir/>
          <dgm:resizeHandles val="exact"/>
        </dgm:presLayoutVars>
      </dgm:prSet>
      <dgm:spPr/>
      <dgm:t>
        <a:bodyPr/>
        <a:lstStyle/>
        <a:p>
          <a:endParaRPr lang="zh-CN" altLang="en-US"/>
        </a:p>
      </dgm:t>
    </dgm:pt>
  </dgm:ptLst>
  <dgm:cxnLst>
    <dgm:cxn modelId="{C81B03FE-A0A7-44D4-A7D9-0C8DD8331C81}" type="presOf" srcId="{E127A636-D725-474D-BD87-48F2F7E06C7E}" destId="{F05C0EF8-E8E3-4D71-9D91-10D1C52F6D44}"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81B36A17-EF77-464B-9375-DE96288D0DC9}">
      <dgm:prSet custT="1"/>
      <dgm:spPr/>
      <dgm:t>
        <a:bodyPr/>
        <a:lstStyle/>
        <a:p>
          <a:pPr algn="ctr"/>
          <a:endParaRPr lang="en-US" altLang="zh-CN" sz="2400" b="1" dirty="0" smtClean="0">
            <a:solidFill>
              <a:schemeClr val="accent3">
                <a:lumMod val="50000"/>
              </a:schemeClr>
            </a:solidFill>
          </a:endParaRPr>
        </a:p>
        <a:p>
          <a:pPr algn="ctr"/>
          <a:r>
            <a:rPr lang="zh-CN" altLang="en-US" sz="2000" b="1" dirty="0" smtClean="0">
              <a:solidFill>
                <a:schemeClr val="accent3">
                  <a:lumMod val="50000"/>
                </a:schemeClr>
              </a:solidFill>
            </a:rPr>
            <a:t>九、机器监测诊断优化问题</a:t>
          </a:r>
          <a:endParaRPr lang="en-US" altLang="zh-CN" sz="2000" b="1" dirty="0" smtClean="0">
            <a:solidFill>
              <a:schemeClr val="accent3">
                <a:lumMod val="50000"/>
              </a:schemeClr>
            </a:solidFill>
          </a:endParaRPr>
        </a:p>
        <a:p>
          <a:pPr algn="ctr"/>
          <a:r>
            <a:rPr lang="zh-CN" altLang="en-US" sz="1800" dirty="0" smtClean="0">
              <a:solidFill>
                <a:schemeClr val="bg1">
                  <a:lumMod val="10000"/>
                </a:schemeClr>
              </a:solidFill>
            </a:rPr>
            <a:t>遗传算法能够应用于故障诊断模型不连续，不可导具有多个局部极值且传统的优化方法不能够应用的领域。</a:t>
          </a:r>
          <a:endParaRPr lang="en-US" altLang="zh-CN" sz="1800" dirty="0" smtClean="0">
            <a:solidFill>
              <a:schemeClr val="bg1">
                <a:lumMod val="10000"/>
              </a:schemeClr>
            </a:solidFill>
          </a:endParaRPr>
        </a:p>
        <a:p>
          <a:pPr algn="l"/>
          <a:r>
            <a:rPr lang="zh-CN" altLang="en-US" sz="1800" dirty="0" smtClean="0">
              <a:solidFill>
                <a:schemeClr val="bg1">
                  <a:lumMod val="10000"/>
                </a:schemeClr>
              </a:solidFill>
            </a:rPr>
            <a:t>  例特征选择、神经网络的机构设计和权值训练问题、小波消噪技术中的消噪阀设置问题，均具有很好的效果。</a:t>
          </a:r>
          <a:endParaRPr lang="en-US" altLang="zh-CN" sz="1800" dirty="0" smtClean="0"/>
        </a:p>
        <a:p>
          <a:pPr algn="ctr"/>
          <a:endParaRPr lang="zh-CN" altLang="en-US" sz="1800" dirty="0"/>
        </a:p>
      </dgm:t>
    </dgm:pt>
    <dgm:pt modelId="{C5F901C6-348B-417E-86E7-AE825A126866}" type="parTrans" cxnId="{443EE1F5-AD09-479B-8C4E-63A618A0C113}">
      <dgm:prSet/>
      <dgm:spPr/>
      <dgm:t>
        <a:bodyPr/>
        <a:lstStyle/>
        <a:p>
          <a:endParaRPr lang="zh-CN" altLang="en-US"/>
        </a:p>
      </dgm:t>
    </dgm:pt>
    <dgm:pt modelId="{54265376-E1DE-4ECE-A107-2A40A4640275}" type="sibTrans" cxnId="{443EE1F5-AD09-479B-8C4E-63A618A0C113}">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EEADD6F5-68C0-4474-AD78-8CE4587E3360}" type="pres">
      <dgm:prSet presAssocID="{81B36A17-EF77-464B-9375-DE96288D0DC9}" presName="composite" presStyleCnt="0"/>
      <dgm:spPr/>
    </dgm:pt>
    <dgm:pt modelId="{5F2CA980-7C31-4733-B04B-80BDC66E398F}" type="pres">
      <dgm:prSet presAssocID="{81B36A17-EF77-464B-9375-DE96288D0DC9}" presName="imgShp" presStyleLbl="fgImgPlace1" presStyleIdx="0" presStyleCnt="1" custScaleX="92259" custScaleY="97318" custLinFactNeighborX="-10612" custLinFactNeighborY="-594"/>
      <dgm:spPr>
        <a:blipFill rotWithShape="1">
          <a:blip xmlns:r="http://schemas.openxmlformats.org/officeDocument/2006/relationships" r:embed="rId1" cstate="print">
            <a:extLst>
              <a:ext uri="{28A0092B-C50C-407E-A947-70E740481C1C}">
                <a14:useLocalDpi xmlns:a14="http://schemas.microsoft.com/office/drawing/2010/main" val="0"/>
              </a:ext>
            </a:extLst>
          </a:blip>
          <a:stretch>
            <a:fillRect/>
          </a:stretch>
        </a:blipFill>
      </dgm:spPr>
    </dgm:pt>
    <dgm:pt modelId="{D6FD4DB6-C38D-47F4-80CC-D5947CAC33BD}" type="pres">
      <dgm:prSet presAssocID="{81B36A17-EF77-464B-9375-DE96288D0DC9}" presName="txShp" presStyleLbl="node1" presStyleIdx="0" presStyleCnt="1" custScaleX="136234" custScaleY="127750" custLinFactNeighborX="371" custLinFactNeighborY="570">
        <dgm:presLayoutVars>
          <dgm:bulletEnabled val="1"/>
        </dgm:presLayoutVars>
      </dgm:prSet>
      <dgm:spPr/>
      <dgm:t>
        <a:bodyPr/>
        <a:lstStyle/>
        <a:p>
          <a:endParaRPr lang="zh-CN" altLang="en-US"/>
        </a:p>
      </dgm:t>
    </dgm:pt>
  </dgm:ptLst>
  <dgm:cxnLst>
    <dgm:cxn modelId="{443EE1F5-AD09-479B-8C4E-63A618A0C113}" srcId="{95AA95E3-7CEE-4B28-A2E7-5BA2DC172DAD}" destId="{81B36A17-EF77-464B-9375-DE96288D0DC9}" srcOrd="0" destOrd="0" parTransId="{C5F901C6-348B-417E-86E7-AE825A126866}" sibTransId="{54265376-E1DE-4ECE-A107-2A40A4640275}"/>
    <dgm:cxn modelId="{C9613485-E40F-4536-B3C4-F7E150FA4663}" type="presOf" srcId="{95AA95E3-7CEE-4B28-A2E7-5BA2DC172DAD}" destId="{695A3631-CBCE-4976-A4AD-A923F4BFB3F9}" srcOrd="0" destOrd="0" presId="urn:microsoft.com/office/officeart/2005/8/layout/vList3"/>
    <dgm:cxn modelId="{7DC0365C-28B2-4E81-B271-88F57CB035F5}" type="presOf" srcId="{81B36A17-EF77-464B-9375-DE96288D0DC9}" destId="{D6FD4DB6-C38D-47F4-80CC-D5947CAC33BD}" srcOrd="0" destOrd="0" presId="urn:microsoft.com/office/officeart/2005/8/layout/vList3"/>
    <dgm:cxn modelId="{2A695AD6-C955-465D-9015-7E5964B6C319}" type="presParOf" srcId="{695A3631-CBCE-4976-A4AD-A923F4BFB3F9}" destId="{EEADD6F5-68C0-4474-AD78-8CE4587E3360}" srcOrd="0" destOrd="0" presId="urn:microsoft.com/office/officeart/2005/8/layout/vList3"/>
    <dgm:cxn modelId="{FEA13049-EB35-47C4-AA60-9AA001F6BB91}" type="presParOf" srcId="{EEADD6F5-68C0-4474-AD78-8CE4587E3360}" destId="{5F2CA980-7C31-4733-B04B-80BDC66E398F}" srcOrd="0" destOrd="0" presId="urn:microsoft.com/office/officeart/2005/8/layout/vList3"/>
    <dgm:cxn modelId="{8BA59AA5-EF65-493F-8D8B-E0DA80674180}" type="presParOf" srcId="{EEADD6F5-68C0-4474-AD78-8CE4587E3360}" destId="{D6FD4DB6-C38D-47F4-80CC-D5947CAC33BD}"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E551CFD9-7212-4149-AD30-8F6D15FE1A30}">
      <dgm:prSet/>
      <dgm:spPr/>
      <dgm:t>
        <a:bodyPr/>
        <a:lstStyle/>
        <a:p>
          <a:r>
            <a:rPr lang="zh-CN" altLang="en-US" b="1" dirty="0" smtClean="0">
              <a:solidFill>
                <a:schemeClr val="accent3">
                  <a:lumMod val="50000"/>
                </a:schemeClr>
              </a:solidFill>
              <a:latin typeface="Arial" pitchFamily="34" charset="0"/>
              <a:ea typeface="宋体" pitchFamily="2" charset="-122"/>
            </a:rPr>
            <a:t>一、函数的优化</a:t>
          </a:r>
          <a:endParaRPr lang="en-US" altLang="zh-CN" b="1" dirty="0" smtClean="0">
            <a:solidFill>
              <a:schemeClr val="accent3">
                <a:lumMod val="50000"/>
              </a:schemeClr>
            </a:solidFill>
            <a:latin typeface="Arial" pitchFamily="34" charset="0"/>
            <a:ea typeface="宋体" pitchFamily="2" charset="-122"/>
          </a:endParaRPr>
        </a:p>
        <a:p>
          <a:r>
            <a:rPr lang="zh-CN" altLang="en-US" dirty="0" smtClean="0">
              <a:solidFill>
                <a:srgbClr val="000000"/>
              </a:solidFill>
              <a:latin typeface="Arial" pitchFamily="34" charset="0"/>
              <a:ea typeface="宋体" pitchFamily="2" charset="-122"/>
            </a:rPr>
            <a:t>函数优化是遗传算法的经典应用领域，也是对遗传算法进行性能评价的常用算例。常规方法对于大规模、多峰多态函数、含离散变量等问题的有效解决存在许多困难。遗传算法简单易行、高效性及其普遍适应性，对一些非线性、多模型、多目标的函数优化问题，遗传算法能够可以方便地得到较好的结果。 </a:t>
          </a:r>
          <a:endParaRPr lang="zh-CN" altLang="en-US" dirty="0"/>
        </a:p>
      </dgm:t>
    </dgm:pt>
    <dgm:pt modelId="{5F6D8C50-C09E-4D5C-BE40-603905C4DBCE}" type="parTrans" cxnId="{E5B2A01A-E524-4925-B85D-B491BA0B149C}">
      <dgm:prSet/>
      <dgm:spPr/>
      <dgm:t>
        <a:bodyPr/>
        <a:lstStyle/>
        <a:p>
          <a:endParaRPr lang="zh-CN" altLang="en-US"/>
        </a:p>
      </dgm:t>
    </dgm:pt>
    <dgm:pt modelId="{BD13B1F0-2AA3-4343-A942-BC1F4BADC220}" type="sibTrans" cxnId="{E5B2A01A-E524-4925-B85D-B491BA0B149C}">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197D3DB0-E072-4F9F-A578-FCB14E83A6E0}" type="pres">
      <dgm:prSet presAssocID="{E551CFD9-7212-4149-AD30-8F6D15FE1A30}" presName="composite" presStyleCnt="0"/>
      <dgm:spPr/>
    </dgm:pt>
    <dgm:pt modelId="{C33E3411-D05B-4C06-9F0D-385F20167553}" type="pres">
      <dgm:prSet presAssocID="{E551CFD9-7212-4149-AD30-8F6D15FE1A30}" presName="imgShp" presStyleLbl="fgImgPlace1" presStyleIdx="0" presStyleCnt="1" custLinFactNeighborX="-16570" custLinFactNeighborY="-2917"/>
      <dgm:spPr>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dgm:spPr>
    </dgm:pt>
    <dgm:pt modelId="{4F114D93-74D1-4337-B10C-9E0132ED87F9}" type="pres">
      <dgm:prSet presAssocID="{E551CFD9-7212-4149-AD30-8F6D15FE1A30}" presName="txShp" presStyleLbl="node1" presStyleIdx="0" presStyleCnt="1" custScaleX="136415" custScaleY="143826" custLinFactNeighborX="3200" custLinFactNeighborY="0">
        <dgm:presLayoutVars>
          <dgm:bulletEnabled val="1"/>
        </dgm:presLayoutVars>
      </dgm:prSet>
      <dgm:spPr/>
      <dgm:t>
        <a:bodyPr/>
        <a:lstStyle/>
        <a:p>
          <a:endParaRPr lang="zh-CN" altLang="en-US"/>
        </a:p>
      </dgm:t>
    </dgm:pt>
  </dgm:ptLst>
  <dgm:cxnLst>
    <dgm:cxn modelId="{89AB4D74-D423-4B7D-B38C-89565723A58E}" type="presOf" srcId="{E551CFD9-7212-4149-AD30-8F6D15FE1A30}" destId="{4F114D93-74D1-4337-B10C-9E0132ED87F9}" srcOrd="0" destOrd="0" presId="urn:microsoft.com/office/officeart/2005/8/layout/vList3"/>
    <dgm:cxn modelId="{78475565-729A-4745-94BC-D047D8F1C097}" type="presOf" srcId="{95AA95E3-7CEE-4B28-A2E7-5BA2DC172DAD}" destId="{695A3631-CBCE-4976-A4AD-A923F4BFB3F9}" srcOrd="0" destOrd="0" presId="urn:microsoft.com/office/officeart/2005/8/layout/vList3"/>
    <dgm:cxn modelId="{E5B2A01A-E524-4925-B85D-B491BA0B149C}" srcId="{95AA95E3-7CEE-4B28-A2E7-5BA2DC172DAD}" destId="{E551CFD9-7212-4149-AD30-8F6D15FE1A30}" srcOrd="0" destOrd="0" parTransId="{5F6D8C50-C09E-4D5C-BE40-603905C4DBCE}" sibTransId="{BD13B1F0-2AA3-4343-A942-BC1F4BADC220}"/>
    <dgm:cxn modelId="{B2ABF3BC-4BCD-4885-9078-7D34E6B8740F}" type="presParOf" srcId="{695A3631-CBCE-4976-A4AD-A923F4BFB3F9}" destId="{197D3DB0-E072-4F9F-A578-FCB14E83A6E0}" srcOrd="0" destOrd="0" presId="urn:microsoft.com/office/officeart/2005/8/layout/vList3"/>
    <dgm:cxn modelId="{7170F026-ECE1-4533-B6BA-12091AA4C17F}" type="presParOf" srcId="{197D3DB0-E072-4F9F-A578-FCB14E83A6E0}" destId="{C33E3411-D05B-4C06-9F0D-385F20167553}" srcOrd="0" destOrd="0" presId="urn:microsoft.com/office/officeart/2005/8/layout/vList3"/>
    <dgm:cxn modelId="{DC1BA87B-70B6-478A-9D35-0030AEAC3F1A}" type="presParOf" srcId="{197D3DB0-E072-4F9F-A578-FCB14E83A6E0}" destId="{4F114D93-74D1-4337-B10C-9E0132ED87F9}"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27A636-D725-474D-BD87-48F2F7E06C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F05C0EF8-E8E3-4D71-9D91-10D1C52F6D44}" type="pres">
      <dgm:prSet presAssocID="{E127A636-D725-474D-BD87-48F2F7E06C7E}" presName="linearFlow" presStyleCnt="0">
        <dgm:presLayoutVars>
          <dgm:dir/>
          <dgm:resizeHandles val="exact"/>
        </dgm:presLayoutVars>
      </dgm:prSet>
      <dgm:spPr/>
      <dgm:t>
        <a:bodyPr/>
        <a:lstStyle/>
        <a:p>
          <a:endParaRPr lang="zh-CN" altLang="en-US"/>
        </a:p>
      </dgm:t>
    </dgm:pt>
  </dgm:ptLst>
  <dgm:cxnLst>
    <dgm:cxn modelId="{E0F7AE33-C190-48EB-8843-605A6E455E1B}" type="presOf" srcId="{E127A636-D725-474D-BD87-48F2F7E06C7E}" destId="{F05C0EF8-E8E3-4D71-9D91-10D1C52F6D44}"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E551CFD9-7212-4149-AD30-8F6D15FE1A30}">
      <dgm:prSet/>
      <dgm:spPr/>
      <dgm:t>
        <a:bodyPr/>
        <a:lstStyle/>
        <a:p>
          <a:r>
            <a:rPr lang="zh-CN" altLang="en-US" b="1" dirty="0" smtClean="0">
              <a:solidFill>
                <a:schemeClr val="accent3">
                  <a:lumMod val="50000"/>
                </a:schemeClr>
              </a:solidFill>
              <a:latin typeface="Arial" pitchFamily="34" charset="0"/>
              <a:ea typeface="宋体" pitchFamily="2" charset="-122"/>
            </a:rPr>
            <a:t>二、组合优化</a:t>
          </a:r>
          <a:endParaRPr lang="en-US" altLang="zh-CN" b="1" dirty="0" smtClean="0">
            <a:solidFill>
              <a:schemeClr val="accent3">
                <a:lumMod val="50000"/>
              </a:schemeClr>
            </a:solidFill>
            <a:latin typeface="Arial" pitchFamily="34" charset="0"/>
            <a:ea typeface="宋体" pitchFamily="2" charset="-122"/>
          </a:endParaRPr>
        </a:p>
        <a:p>
          <a:r>
            <a:rPr lang="zh-CN" altLang="en-US" dirty="0" smtClean="0">
              <a:solidFill>
                <a:srgbClr val="000000"/>
              </a:solidFill>
            </a:rPr>
            <a:t>随着问题规模的扩大或复杂化，优化问题的收索空间急剧扩大，有时在目前的计算机上用枚举法很难甚至不可能得到其精确最优解。对于这类复杂问题，人们已经意识到用遗传算法对于组合优化中的</a:t>
          </a:r>
          <a:r>
            <a:rPr lang="en-US" altLang="zh-CN" dirty="0" smtClean="0">
              <a:solidFill>
                <a:srgbClr val="000000"/>
              </a:solidFill>
            </a:rPr>
            <a:t>NP</a:t>
          </a:r>
          <a:r>
            <a:rPr lang="zh-CN" altLang="en-US" dirty="0" smtClean="0">
              <a:solidFill>
                <a:srgbClr val="000000"/>
              </a:solidFill>
            </a:rPr>
            <a:t>完全问题十分有效，能够得到其满意解</a:t>
          </a:r>
          <a:r>
            <a:rPr lang="zh-CN" altLang="en-US" b="1" dirty="0" smtClean="0">
              <a:solidFill>
                <a:srgbClr val="000000"/>
              </a:solidFill>
            </a:rPr>
            <a:t>。</a:t>
          </a:r>
          <a:endParaRPr lang="zh-CN" altLang="en-US" dirty="0"/>
        </a:p>
      </dgm:t>
    </dgm:pt>
    <dgm:pt modelId="{5F6D8C50-C09E-4D5C-BE40-603905C4DBCE}" type="parTrans" cxnId="{E5B2A01A-E524-4925-B85D-B491BA0B149C}">
      <dgm:prSet/>
      <dgm:spPr/>
      <dgm:t>
        <a:bodyPr/>
        <a:lstStyle/>
        <a:p>
          <a:endParaRPr lang="zh-CN" altLang="en-US"/>
        </a:p>
      </dgm:t>
    </dgm:pt>
    <dgm:pt modelId="{BD13B1F0-2AA3-4343-A942-BC1F4BADC220}" type="sibTrans" cxnId="{E5B2A01A-E524-4925-B85D-B491BA0B149C}">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197D3DB0-E072-4F9F-A578-FCB14E83A6E0}" type="pres">
      <dgm:prSet presAssocID="{E551CFD9-7212-4149-AD30-8F6D15FE1A30}" presName="composite" presStyleCnt="0"/>
      <dgm:spPr/>
    </dgm:pt>
    <dgm:pt modelId="{C33E3411-D05B-4C06-9F0D-385F20167553}" type="pres">
      <dgm:prSet presAssocID="{E551CFD9-7212-4149-AD30-8F6D15FE1A30}" presName="imgShp" presStyleLbl="fgImgPlace1" presStyleIdx="0" presStyleCnt="1" custLinFactNeighborX="-16570" custLinFactNeighborY="-2917">
        <dgm:style>
          <a:lnRef idx="1">
            <a:schemeClr val="accent1"/>
          </a:lnRef>
          <a:fillRef idx="3">
            <a:schemeClr val="accent1"/>
          </a:fillRef>
          <a:effectRef idx="2">
            <a:schemeClr val="accent1"/>
          </a:effectRef>
          <a:fontRef idx="minor">
            <a:schemeClr val="lt1"/>
          </a:fontRef>
        </dgm:style>
      </dgm:prSet>
      <dgm:spPr>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dgm:spPr>
    </dgm:pt>
    <dgm:pt modelId="{4F114D93-74D1-4337-B10C-9E0132ED87F9}" type="pres">
      <dgm:prSet presAssocID="{E551CFD9-7212-4149-AD30-8F6D15FE1A30}" presName="txShp" presStyleLbl="node1" presStyleIdx="0" presStyleCnt="1" custScaleX="136415" custScaleY="143826" custLinFactNeighborX="3200" custLinFactNeighborY="0">
        <dgm:presLayoutVars>
          <dgm:bulletEnabled val="1"/>
        </dgm:presLayoutVars>
      </dgm:prSet>
      <dgm:spPr/>
      <dgm:t>
        <a:bodyPr/>
        <a:lstStyle/>
        <a:p>
          <a:endParaRPr lang="zh-CN" altLang="en-US"/>
        </a:p>
      </dgm:t>
    </dgm:pt>
  </dgm:ptLst>
  <dgm:cxnLst>
    <dgm:cxn modelId="{FB270E63-B58C-4300-835B-CF1EA0BF46D0}" type="presOf" srcId="{95AA95E3-7CEE-4B28-A2E7-5BA2DC172DAD}" destId="{695A3631-CBCE-4976-A4AD-A923F4BFB3F9}" srcOrd="0" destOrd="0" presId="urn:microsoft.com/office/officeart/2005/8/layout/vList3"/>
    <dgm:cxn modelId="{E5B2A01A-E524-4925-B85D-B491BA0B149C}" srcId="{95AA95E3-7CEE-4B28-A2E7-5BA2DC172DAD}" destId="{E551CFD9-7212-4149-AD30-8F6D15FE1A30}" srcOrd="0" destOrd="0" parTransId="{5F6D8C50-C09E-4D5C-BE40-603905C4DBCE}" sibTransId="{BD13B1F0-2AA3-4343-A942-BC1F4BADC220}"/>
    <dgm:cxn modelId="{E5EDEE33-509D-4BFB-A7C8-968CE7612214}" type="presOf" srcId="{E551CFD9-7212-4149-AD30-8F6D15FE1A30}" destId="{4F114D93-74D1-4337-B10C-9E0132ED87F9}" srcOrd="0" destOrd="0" presId="urn:microsoft.com/office/officeart/2005/8/layout/vList3"/>
    <dgm:cxn modelId="{EF50665D-89F2-48B1-BAFF-A004E404C23D}" type="presParOf" srcId="{695A3631-CBCE-4976-A4AD-A923F4BFB3F9}" destId="{197D3DB0-E072-4F9F-A578-FCB14E83A6E0}" srcOrd="0" destOrd="0" presId="urn:microsoft.com/office/officeart/2005/8/layout/vList3"/>
    <dgm:cxn modelId="{637A2393-017D-4243-AF60-8D0D496E7258}" type="presParOf" srcId="{197D3DB0-E072-4F9F-A578-FCB14E83A6E0}" destId="{C33E3411-D05B-4C06-9F0D-385F20167553}" srcOrd="0" destOrd="0" presId="urn:microsoft.com/office/officeart/2005/8/layout/vList3"/>
    <dgm:cxn modelId="{10B882DD-E3A0-44F9-A908-62AA71594B91}" type="presParOf" srcId="{197D3DB0-E072-4F9F-A578-FCB14E83A6E0}" destId="{4F114D93-74D1-4337-B10C-9E0132ED87F9}"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27A636-D725-474D-BD87-48F2F7E06C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F05C0EF8-E8E3-4D71-9D91-10D1C52F6D44}" type="pres">
      <dgm:prSet presAssocID="{E127A636-D725-474D-BD87-48F2F7E06C7E}" presName="linearFlow" presStyleCnt="0">
        <dgm:presLayoutVars>
          <dgm:dir/>
          <dgm:resizeHandles val="exact"/>
        </dgm:presLayoutVars>
      </dgm:prSet>
      <dgm:spPr/>
      <dgm:t>
        <a:bodyPr/>
        <a:lstStyle/>
        <a:p>
          <a:endParaRPr lang="zh-CN" altLang="en-US"/>
        </a:p>
      </dgm:t>
    </dgm:pt>
  </dgm:ptLst>
  <dgm:cxnLst>
    <dgm:cxn modelId="{8B921BE0-744A-4152-BEFF-A91E2155D226}" type="presOf" srcId="{E127A636-D725-474D-BD87-48F2F7E06C7E}" destId="{F05C0EF8-E8E3-4D71-9D91-10D1C52F6D44}"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81B36A17-EF77-464B-9375-DE96288D0DC9}">
      <dgm:prSet/>
      <dgm:spPr/>
      <dgm:t>
        <a:bodyPr/>
        <a:lstStyle/>
        <a:p>
          <a:r>
            <a:rPr lang="zh-CN" altLang="en-US" b="1" dirty="0" smtClean="0">
              <a:solidFill>
                <a:schemeClr val="accent3">
                  <a:lumMod val="50000"/>
                </a:schemeClr>
              </a:solidFill>
            </a:rPr>
            <a:t>三、自动控制</a:t>
          </a:r>
          <a:endParaRPr lang="en-US" altLang="zh-CN" b="1" dirty="0" smtClean="0">
            <a:solidFill>
              <a:schemeClr val="accent3">
                <a:lumMod val="50000"/>
              </a:schemeClr>
            </a:solidFill>
          </a:endParaRPr>
        </a:p>
        <a:p>
          <a:r>
            <a:rPr lang="zh-CN" altLang="en-US" dirty="0" smtClean="0">
              <a:solidFill>
                <a:srgbClr val="000000"/>
              </a:solidFill>
            </a:rPr>
            <a:t>遗传算法借助搜索机制的随机性能够搜索问题域的全局最优解，因此在控制领域应用越来越多。例如用遗传算法进行航空控制系统的优化、基于遗传算法的模糊控制器优化设计、基于遗传算法的参数辨识、利用遗传算法进行人工神经网络的结构优化设计和权值学习，这些都显示出了遗传算法在控制领域中的良好应用前景</a:t>
          </a:r>
          <a:endParaRPr lang="zh-CN" altLang="en-US" dirty="0"/>
        </a:p>
      </dgm:t>
    </dgm:pt>
    <dgm:pt modelId="{C5F901C6-348B-417E-86E7-AE825A126866}" type="parTrans" cxnId="{443EE1F5-AD09-479B-8C4E-63A618A0C113}">
      <dgm:prSet/>
      <dgm:spPr/>
      <dgm:t>
        <a:bodyPr/>
        <a:lstStyle/>
        <a:p>
          <a:endParaRPr lang="zh-CN" altLang="en-US"/>
        </a:p>
      </dgm:t>
    </dgm:pt>
    <dgm:pt modelId="{54265376-E1DE-4ECE-A107-2A40A4640275}" type="sibTrans" cxnId="{443EE1F5-AD09-479B-8C4E-63A618A0C113}">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EEADD6F5-68C0-4474-AD78-8CE4587E3360}" type="pres">
      <dgm:prSet presAssocID="{81B36A17-EF77-464B-9375-DE96288D0DC9}" presName="composite" presStyleCnt="0"/>
      <dgm:spPr/>
    </dgm:pt>
    <dgm:pt modelId="{5F2CA980-7C31-4733-B04B-80BDC66E398F}" type="pres">
      <dgm:prSet presAssocID="{81B36A17-EF77-464B-9375-DE96288D0DC9}" presName="imgShp" presStyleLbl="fgImgPlace1" presStyleIdx="0" presStyleCnt="1" custLinFactNeighborX="-10612" custLinFactNeighborY="-594"/>
      <dgm:spPr>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dgm:spPr>
    </dgm:pt>
    <dgm:pt modelId="{D6FD4DB6-C38D-47F4-80CC-D5947CAC33BD}" type="pres">
      <dgm:prSet presAssocID="{81B36A17-EF77-464B-9375-DE96288D0DC9}" presName="txShp" presStyleLbl="node1" presStyleIdx="0" presStyleCnt="1" custScaleX="137384" custScaleY="131546">
        <dgm:presLayoutVars>
          <dgm:bulletEnabled val="1"/>
        </dgm:presLayoutVars>
      </dgm:prSet>
      <dgm:spPr/>
      <dgm:t>
        <a:bodyPr/>
        <a:lstStyle/>
        <a:p>
          <a:endParaRPr lang="zh-CN" altLang="en-US"/>
        </a:p>
      </dgm:t>
    </dgm:pt>
  </dgm:ptLst>
  <dgm:cxnLst>
    <dgm:cxn modelId="{443EE1F5-AD09-479B-8C4E-63A618A0C113}" srcId="{95AA95E3-7CEE-4B28-A2E7-5BA2DC172DAD}" destId="{81B36A17-EF77-464B-9375-DE96288D0DC9}" srcOrd="0" destOrd="0" parTransId="{C5F901C6-348B-417E-86E7-AE825A126866}" sibTransId="{54265376-E1DE-4ECE-A107-2A40A4640275}"/>
    <dgm:cxn modelId="{FF8EB306-B300-45A3-922D-3D74CA3C1AA8}" type="presOf" srcId="{81B36A17-EF77-464B-9375-DE96288D0DC9}" destId="{D6FD4DB6-C38D-47F4-80CC-D5947CAC33BD}" srcOrd="0" destOrd="0" presId="urn:microsoft.com/office/officeart/2005/8/layout/vList3"/>
    <dgm:cxn modelId="{8F35B540-E832-490E-AD6A-FC4CD8708B42}" type="presOf" srcId="{95AA95E3-7CEE-4B28-A2E7-5BA2DC172DAD}" destId="{695A3631-CBCE-4976-A4AD-A923F4BFB3F9}" srcOrd="0" destOrd="0" presId="urn:microsoft.com/office/officeart/2005/8/layout/vList3"/>
    <dgm:cxn modelId="{9285C3FC-616D-4B4A-9EEF-D48B3507BD19}" type="presParOf" srcId="{695A3631-CBCE-4976-A4AD-A923F4BFB3F9}" destId="{EEADD6F5-68C0-4474-AD78-8CE4587E3360}" srcOrd="0" destOrd="0" presId="urn:microsoft.com/office/officeart/2005/8/layout/vList3"/>
    <dgm:cxn modelId="{2CA4B627-CB0F-4AA6-9942-CAE12743AB47}" type="presParOf" srcId="{EEADD6F5-68C0-4474-AD78-8CE4587E3360}" destId="{5F2CA980-7C31-4733-B04B-80BDC66E398F}" srcOrd="0" destOrd="0" presId="urn:microsoft.com/office/officeart/2005/8/layout/vList3"/>
    <dgm:cxn modelId="{9B38D71E-56A0-416E-8664-92B23DB16AEF}" type="presParOf" srcId="{EEADD6F5-68C0-4474-AD78-8CE4587E3360}" destId="{D6FD4DB6-C38D-47F4-80CC-D5947CAC33BD}"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27A636-D725-474D-BD87-48F2F7E06C7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F05C0EF8-E8E3-4D71-9D91-10D1C52F6D44}" type="pres">
      <dgm:prSet presAssocID="{E127A636-D725-474D-BD87-48F2F7E06C7E}" presName="linearFlow" presStyleCnt="0">
        <dgm:presLayoutVars>
          <dgm:dir/>
          <dgm:resizeHandles val="exact"/>
        </dgm:presLayoutVars>
      </dgm:prSet>
      <dgm:spPr/>
      <dgm:t>
        <a:bodyPr/>
        <a:lstStyle/>
        <a:p>
          <a:endParaRPr lang="zh-CN" altLang="en-US"/>
        </a:p>
      </dgm:t>
    </dgm:pt>
  </dgm:ptLst>
  <dgm:cxnLst>
    <dgm:cxn modelId="{2BCE52C3-8E45-4DE5-B175-86FD2048734B}" type="presOf" srcId="{E127A636-D725-474D-BD87-48F2F7E06C7E}" destId="{F05C0EF8-E8E3-4D71-9D91-10D1C52F6D44}"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AF3BED85-ABDD-4CAC-88B6-AEC5BA9397DA}">
      <dgm:prSet/>
      <dgm:spPr/>
      <dgm:t>
        <a:bodyPr/>
        <a:lstStyle/>
        <a:p>
          <a:r>
            <a:rPr lang="zh-CN" altLang="en-US" b="1" dirty="0" smtClean="0">
              <a:solidFill>
                <a:schemeClr val="accent3">
                  <a:lumMod val="50000"/>
                </a:schemeClr>
              </a:solidFill>
            </a:rPr>
            <a:t>四、生产调度问题</a:t>
          </a:r>
          <a:endParaRPr lang="en-US" altLang="zh-CN" b="1" dirty="0" smtClean="0">
            <a:solidFill>
              <a:schemeClr val="accent3">
                <a:lumMod val="50000"/>
              </a:schemeClr>
            </a:solidFill>
          </a:endParaRPr>
        </a:p>
        <a:p>
          <a:r>
            <a:rPr lang="zh-CN" altLang="en-US" dirty="0" smtClean="0">
              <a:solidFill>
                <a:srgbClr val="000000"/>
              </a:solidFill>
            </a:rPr>
            <a:t>生产调度问题在许多情况下所建立起来的数学模型难以精确求解，即使经过一些简化之后可以进行求解，也会因简化太多而使得求解结果与实际相差甚远。因此，目前在现实生产中叶主要靠一些经验进行调度。在单价生产车间调度、流水线生产车间调度、生产规划、任务分配等方面遗传算法都得到了有效的应用。</a:t>
          </a:r>
          <a:endParaRPr lang="zh-CN" altLang="en-US" dirty="0">
            <a:solidFill>
              <a:srgbClr val="000000"/>
            </a:solidFill>
          </a:endParaRPr>
        </a:p>
      </dgm:t>
    </dgm:pt>
    <dgm:pt modelId="{C2B4DB75-769A-4C4D-B29D-70FF2B8DE637}" type="parTrans" cxnId="{B2EC238E-C5D7-4808-98EC-C4CA043EDA3D}">
      <dgm:prSet/>
      <dgm:spPr/>
      <dgm:t>
        <a:bodyPr/>
        <a:lstStyle/>
        <a:p>
          <a:endParaRPr lang="zh-CN" altLang="en-US"/>
        </a:p>
      </dgm:t>
    </dgm:pt>
    <dgm:pt modelId="{47B24FFE-7CFF-47BB-8248-1C84E9C5368D}" type="sibTrans" cxnId="{B2EC238E-C5D7-4808-98EC-C4CA043EDA3D}">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BDF88207-4B1C-4D88-92E5-227E89CBE369}" type="pres">
      <dgm:prSet presAssocID="{AF3BED85-ABDD-4CAC-88B6-AEC5BA9397DA}" presName="composite" presStyleCnt="0"/>
      <dgm:spPr/>
    </dgm:pt>
    <dgm:pt modelId="{CE57C022-7881-4A49-AD16-4C5A93B11618}" type="pres">
      <dgm:prSet presAssocID="{AF3BED85-ABDD-4CAC-88B6-AEC5BA9397DA}" presName="imgShp" presStyleLbl="fgImgPlace1" presStyleIdx="0" presStyleCnt="1" custScaleX="92426" custScaleY="97360" custLinFactNeighborX="-10240" custLinFactNeighborY="-6741"/>
      <dgm:spPr>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dgm:spPr>
    </dgm:pt>
    <dgm:pt modelId="{40DADDD5-8BC7-4889-82D1-60725A517157}" type="pres">
      <dgm:prSet presAssocID="{AF3BED85-ABDD-4CAC-88B6-AEC5BA9397DA}" presName="txShp" presStyleLbl="node1" presStyleIdx="0" presStyleCnt="1" custScaleX="139003" custScaleY="118416">
        <dgm:presLayoutVars>
          <dgm:bulletEnabled val="1"/>
        </dgm:presLayoutVars>
      </dgm:prSet>
      <dgm:spPr/>
      <dgm:t>
        <a:bodyPr/>
        <a:lstStyle/>
        <a:p>
          <a:endParaRPr lang="zh-CN" altLang="en-US"/>
        </a:p>
      </dgm:t>
    </dgm:pt>
  </dgm:ptLst>
  <dgm:cxnLst>
    <dgm:cxn modelId="{B2EC238E-C5D7-4808-98EC-C4CA043EDA3D}" srcId="{95AA95E3-7CEE-4B28-A2E7-5BA2DC172DAD}" destId="{AF3BED85-ABDD-4CAC-88B6-AEC5BA9397DA}" srcOrd="0" destOrd="0" parTransId="{C2B4DB75-769A-4C4D-B29D-70FF2B8DE637}" sibTransId="{47B24FFE-7CFF-47BB-8248-1C84E9C5368D}"/>
    <dgm:cxn modelId="{CBFC2AE9-A05F-4629-B9C7-F9F104CD84C3}" type="presOf" srcId="{AF3BED85-ABDD-4CAC-88B6-AEC5BA9397DA}" destId="{40DADDD5-8BC7-4889-82D1-60725A517157}" srcOrd="0" destOrd="0" presId="urn:microsoft.com/office/officeart/2005/8/layout/vList3"/>
    <dgm:cxn modelId="{911D42B5-7788-469A-96AB-2591F515A238}" type="presOf" srcId="{95AA95E3-7CEE-4B28-A2E7-5BA2DC172DAD}" destId="{695A3631-CBCE-4976-A4AD-A923F4BFB3F9}" srcOrd="0" destOrd="0" presId="urn:microsoft.com/office/officeart/2005/8/layout/vList3"/>
    <dgm:cxn modelId="{BD865465-0DAB-42CE-BD57-A3EA20CC412C}" type="presParOf" srcId="{695A3631-CBCE-4976-A4AD-A923F4BFB3F9}" destId="{BDF88207-4B1C-4D88-92E5-227E89CBE369}" srcOrd="0" destOrd="0" presId="urn:microsoft.com/office/officeart/2005/8/layout/vList3"/>
    <dgm:cxn modelId="{A4C9C6A8-1FFA-43FF-969D-18DE101EBDE6}" type="presParOf" srcId="{BDF88207-4B1C-4D88-92E5-227E89CBE369}" destId="{CE57C022-7881-4A49-AD16-4C5A93B11618}" srcOrd="0" destOrd="0" presId="urn:microsoft.com/office/officeart/2005/8/layout/vList3"/>
    <dgm:cxn modelId="{CDE3B945-40FC-4D0D-8FB8-9EAB1FA1FBD5}" type="presParOf" srcId="{BDF88207-4B1C-4D88-92E5-227E89CBE369}" destId="{40DADDD5-8BC7-4889-82D1-60725A517157}"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AA95E3-7CEE-4B28-A2E7-5BA2DC172DAD}" type="doc">
      <dgm:prSet loTypeId="urn:microsoft.com/office/officeart/2005/8/layout/vList3" loCatId="picture" qsTypeId="urn:microsoft.com/office/officeart/2005/8/quickstyle/simple5" qsCatId="simple" csTypeId="urn:microsoft.com/office/officeart/2005/8/colors/accent1_2" csCatId="accent1" phldr="1"/>
      <dgm:spPr/>
    </dgm:pt>
    <dgm:pt modelId="{81B36A17-EF77-464B-9375-DE96288D0DC9}">
      <dgm:prSet custT="1"/>
      <dgm:spPr/>
      <dgm:t>
        <a:bodyPr/>
        <a:lstStyle/>
        <a:p>
          <a:pPr algn="ctr"/>
          <a:endParaRPr lang="en-US" altLang="zh-CN" sz="2400" b="1" dirty="0" smtClean="0">
            <a:solidFill>
              <a:schemeClr val="accent3">
                <a:lumMod val="50000"/>
              </a:schemeClr>
            </a:solidFill>
          </a:endParaRPr>
        </a:p>
        <a:p>
          <a:pPr algn="ctr"/>
          <a:r>
            <a:rPr lang="zh-CN" altLang="en-US" sz="2000" b="1" dirty="0" smtClean="0">
              <a:solidFill>
                <a:schemeClr val="accent3">
                  <a:lumMod val="50000"/>
                </a:schemeClr>
              </a:solidFill>
            </a:rPr>
            <a:t>五、机器人学</a:t>
          </a:r>
          <a:endParaRPr lang="en-US" altLang="zh-CN" sz="2000" b="1" dirty="0" smtClean="0">
            <a:solidFill>
              <a:schemeClr val="accent3">
                <a:lumMod val="50000"/>
              </a:schemeClr>
            </a:solidFill>
          </a:endParaRPr>
        </a:p>
        <a:p>
          <a:pPr algn="ctr"/>
          <a:r>
            <a:rPr lang="zh-CN" altLang="en-US" sz="1800" dirty="0" smtClean="0">
              <a:solidFill>
                <a:schemeClr val="bg1">
                  <a:lumMod val="10000"/>
                </a:schemeClr>
              </a:solidFill>
            </a:rPr>
            <a:t>机器人是一类复杂的难以精确建模的人工系统，而遗传算法的起源就来自于人工自适应系统的研究。所以，机器人学理所当然地成为遗传算法的一个重要应用领域。例如，遗传算法已经在移动机器人路径规划、关节机器人运动轨迹规划、机器人逆运动学求解、细胞机器人的结构优化和行为协调等方而得到研究和应用。  </a:t>
          </a:r>
          <a:endParaRPr lang="en-US" altLang="zh-CN" sz="1800" dirty="0" smtClean="0"/>
        </a:p>
        <a:p>
          <a:pPr algn="ctr"/>
          <a:endParaRPr lang="zh-CN" altLang="en-US" sz="1800" dirty="0"/>
        </a:p>
      </dgm:t>
    </dgm:pt>
    <dgm:pt modelId="{C5F901C6-348B-417E-86E7-AE825A126866}" type="parTrans" cxnId="{443EE1F5-AD09-479B-8C4E-63A618A0C113}">
      <dgm:prSet/>
      <dgm:spPr/>
      <dgm:t>
        <a:bodyPr/>
        <a:lstStyle/>
        <a:p>
          <a:endParaRPr lang="zh-CN" altLang="en-US"/>
        </a:p>
      </dgm:t>
    </dgm:pt>
    <dgm:pt modelId="{54265376-E1DE-4ECE-A107-2A40A4640275}" type="sibTrans" cxnId="{443EE1F5-AD09-479B-8C4E-63A618A0C113}">
      <dgm:prSet/>
      <dgm:spPr/>
      <dgm:t>
        <a:bodyPr/>
        <a:lstStyle/>
        <a:p>
          <a:endParaRPr lang="zh-CN" altLang="en-US"/>
        </a:p>
      </dgm:t>
    </dgm:pt>
    <dgm:pt modelId="{695A3631-CBCE-4976-A4AD-A923F4BFB3F9}" type="pres">
      <dgm:prSet presAssocID="{95AA95E3-7CEE-4B28-A2E7-5BA2DC172DAD}" presName="linearFlow" presStyleCnt="0">
        <dgm:presLayoutVars>
          <dgm:dir/>
          <dgm:resizeHandles val="exact"/>
        </dgm:presLayoutVars>
      </dgm:prSet>
      <dgm:spPr/>
    </dgm:pt>
    <dgm:pt modelId="{EEADD6F5-68C0-4474-AD78-8CE4587E3360}" type="pres">
      <dgm:prSet presAssocID="{81B36A17-EF77-464B-9375-DE96288D0DC9}" presName="composite" presStyleCnt="0"/>
      <dgm:spPr/>
    </dgm:pt>
    <dgm:pt modelId="{5F2CA980-7C31-4733-B04B-80BDC66E398F}" type="pres">
      <dgm:prSet presAssocID="{81B36A17-EF77-464B-9375-DE96288D0DC9}" presName="imgShp" presStyleLbl="fgImgPlace1" presStyleIdx="0" presStyleCnt="1" custScaleX="92259" custScaleY="97318" custLinFactNeighborX="-5325" custLinFactNeighborY="-1141"/>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D6FD4DB6-C38D-47F4-80CC-D5947CAC33BD}" type="pres">
      <dgm:prSet presAssocID="{81B36A17-EF77-464B-9375-DE96288D0DC9}" presName="txShp" presStyleLbl="node1" presStyleIdx="0" presStyleCnt="1" custScaleX="137618" custScaleY="142351" custLinFactNeighborX="371" custLinFactNeighborY="570">
        <dgm:presLayoutVars>
          <dgm:bulletEnabled val="1"/>
        </dgm:presLayoutVars>
      </dgm:prSet>
      <dgm:spPr/>
      <dgm:t>
        <a:bodyPr/>
        <a:lstStyle/>
        <a:p>
          <a:endParaRPr lang="zh-CN" altLang="en-US"/>
        </a:p>
      </dgm:t>
    </dgm:pt>
  </dgm:ptLst>
  <dgm:cxnLst>
    <dgm:cxn modelId="{443EE1F5-AD09-479B-8C4E-63A618A0C113}" srcId="{95AA95E3-7CEE-4B28-A2E7-5BA2DC172DAD}" destId="{81B36A17-EF77-464B-9375-DE96288D0DC9}" srcOrd="0" destOrd="0" parTransId="{C5F901C6-348B-417E-86E7-AE825A126866}" sibTransId="{54265376-E1DE-4ECE-A107-2A40A4640275}"/>
    <dgm:cxn modelId="{CBC80E7E-A148-4DA7-9EE3-C838BF2B2568}" type="presOf" srcId="{95AA95E3-7CEE-4B28-A2E7-5BA2DC172DAD}" destId="{695A3631-CBCE-4976-A4AD-A923F4BFB3F9}" srcOrd="0" destOrd="0" presId="urn:microsoft.com/office/officeart/2005/8/layout/vList3"/>
    <dgm:cxn modelId="{E825DFC9-9B06-4795-AEB5-B9CCC08FD707}" type="presOf" srcId="{81B36A17-EF77-464B-9375-DE96288D0DC9}" destId="{D6FD4DB6-C38D-47F4-80CC-D5947CAC33BD}" srcOrd="0" destOrd="0" presId="urn:microsoft.com/office/officeart/2005/8/layout/vList3"/>
    <dgm:cxn modelId="{EFAA31DA-0258-4BFF-8C81-29C41F91AA97}" type="presParOf" srcId="{695A3631-CBCE-4976-A4AD-A923F4BFB3F9}" destId="{EEADD6F5-68C0-4474-AD78-8CE4587E3360}" srcOrd="0" destOrd="0" presId="urn:microsoft.com/office/officeart/2005/8/layout/vList3"/>
    <dgm:cxn modelId="{107CD7C2-269C-4FA6-B646-E29694B71589}" type="presParOf" srcId="{EEADD6F5-68C0-4474-AD78-8CE4587E3360}" destId="{5F2CA980-7C31-4733-B04B-80BDC66E398F}" srcOrd="0" destOrd="0" presId="urn:microsoft.com/office/officeart/2005/8/layout/vList3"/>
    <dgm:cxn modelId="{AC98BC8F-A738-41DC-B65E-2292A19373F7}" type="presParOf" srcId="{EEADD6F5-68C0-4474-AD78-8CE4587E3360}" destId="{D6FD4DB6-C38D-47F4-80CC-D5947CAC33B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0B763-5CF9-4503-90BA-88DE412CA9E8}">
      <dsp:nvSpPr>
        <dsp:cNvPr id="0" name=""/>
        <dsp:cNvSpPr/>
      </dsp:nvSpPr>
      <dsp:spPr>
        <a:xfrm rot="10800000">
          <a:off x="679632" y="216026"/>
          <a:ext cx="5466530" cy="2700295"/>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41413" tIns="57150" rIns="10668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chemeClr val="accent3">
                  <a:lumMod val="50000"/>
                </a:schemeClr>
              </a:solidFill>
            </a:rPr>
            <a:t>六、图像处理</a:t>
          </a:r>
          <a:endParaRPr lang="en-US" altLang="zh-CN" sz="1500" b="1" kern="1200" dirty="0" smtClean="0">
            <a:solidFill>
              <a:schemeClr val="accent3">
                <a:lumMod val="50000"/>
              </a:schemeClr>
            </a:solidFill>
          </a:endParaRPr>
        </a:p>
        <a:p>
          <a:pPr lvl="0" algn="ctr" defTabSz="666750">
            <a:lnSpc>
              <a:spcPct val="90000"/>
            </a:lnSpc>
            <a:spcBef>
              <a:spcPct val="0"/>
            </a:spcBef>
            <a:spcAft>
              <a:spcPct val="35000"/>
            </a:spcAft>
          </a:pPr>
          <a:r>
            <a:rPr lang="zh-CN" altLang="en-US" sz="1500" kern="1200" dirty="0" smtClean="0">
              <a:solidFill>
                <a:srgbClr val="000000"/>
              </a:solidFill>
            </a:rPr>
            <a:t>图像处理和模式识别是计算机视觉中的一个重要研究领域。在图像处理过程中，如扫描、特征提取、图像分割等不可避免地会产生一些误差，这些误差会影响到图像处理和模式识别的效果。如何使这些误差最小是使计算机视觉达到实用化的重要要求，遗传算法在图像处理中的优化计算方面有好的应用，目前已在图像恢复、图像边缘特征提取、几何形状识别等方面得到了应用。</a:t>
          </a:r>
          <a:endParaRPr lang="en-US" altLang="zh-CN" sz="1500" kern="1200" dirty="0">
            <a:solidFill>
              <a:srgbClr val="000000"/>
            </a:solidFill>
          </a:endParaRPr>
        </a:p>
      </dsp:txBody>
      <dsp:txXfrm rot="10800000">
        <a:off x="1354706" y="216026"/>
        <a:ext cx="4791456" cy="2700295"/>
      </dsp:txXfrm>
    </dsp:sp>
    <dsp:sp modelId="{113C8B9B-00D3-4B4C-8927-24250A91C39E}">
      <dsp:nvSpPr>
        <dsp:cNvPr id="0" name=""/>
        <dsp:cNvSpPr/>
      </dsp:nvSpPr>
      <dsp:spPr>
        <a:xfrm>
          <a:off x="54005" y="432052"/>
          <a:ext cx="2134857" cy="213485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D4DB6-C38D-47F4-80CC-D5947CAC33BD}">
      <dsp:nvSpPr>
        <dsp:cNvPr id="0" name=""/>
        <dsp:cNvSpPr/>
      </dsp:nvSpPr>
      <dsp:spPr>
        <a:xfrm rot="10800000">
          <a:off x="439663" y="84734"/>
          <a:ext cx="6046759" cy="360039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84274" tIns="91440" rIns="170688" bIns="91440" numCol="1" spcCol="1270" anchor="ctr" anchorCtr="0">
          <a:noAutofit/>
        </a:bodyPr>
        <a:lstStyle/>
        <a:p>
          <a:pPr lvl="0" algn="ctr" defTabSz="1066800">
            <a:lnSpc>
              <a:spcPct val="90000"/>
            </a:lnSpc>
            <a:spcBef>
              <a:spcPct val="0"/>
            </a:spcBef>
            <a:spcAft>
              <a:spcPct val="35000"/>
            </a:spcAft>
          </a:pPr>
          <a:endParaRPr lang="en-US" altLang="zh-CN" sz="2400" b="1" kern="1200" dirty="0" smtClean="0">
            <a:solidFill>
              <a:schemeClr val="accent3">
                <a:lumMod val="50000"/>
              </a:schemeClr>
            </a:solidFill>
          </a:endParaRPr>
        </a:p>
        <a:p>
          <a:pPr lvl="0" algn="ctr" defTabSz="1066800">
            <a:lnSpc>
              <a:spcPct val="90000"/>
            </a:lnSpc>
            <a:spcBef>
              <a:spcPct val="0"/>
            </a:spcBef>
            <a:spcAft>
              <a:spcPct val="35000"/>
            </a:spcAft>
          </a:pPr>
          <a:r>
            <a:rPr lang="zh-CN" altLang="en-US" sz="2000" b="1" kern="1200" dirty="0" smtClean="0">
              <a:solidFill>
                <a:schemeClr val="accent3">
                  <a:lumMod val="50000"/>
                </a:schemeClr>
              </a:solidFill>
            </a:rPr>
            <a:t>七、机器学习</a:t>
          </a:r>
          <a:endParaRPr lang="en-US" altLang="zh-CN" sz="2000" b="1" kern="1200" dirty="0" smtClean="0">
            <a:solidFill>
              <a:schemeClr val="accent3">
                <a:lumMod val="50000"/>
              </a:schemeClr>
            </a:solidFill>
          </a:endParaRPr>
        </a:p>
        <a:p>
          <a:pPr lvl="0" algn="ctr" defTabSz="1066800">
            <a:lnSpc>
              <a:spcPct val="90000"/>
            </a:lnSpc>
            <a:spcBef>
              <a:spcPct val="0"/>
            </a:spcBef>
            <a:spcAft>
              <a:spcPct val="35000"/>
            </a:spcAft>
          </a:pPr>
          <a:r>
            <a:rPr lang="zh-CN" altLang="en-US" sz="1800" kern="1200" dirty="0" smtClean="0">
              <a:solidFill>
                <a:schemeClr val="bg1">
                  <a:lumMod val="10000"/>
                </a:schemeClr>
              </a:solidFill>
            </a:rPr>
            <a:t>学习能力是高级自适应系统所具备的能力之一，基于遗传算法的机器学习，特别是分类器系统，在很多领域中都得到了应用。例如，遗传算法被用于学习模糊控制规则，利用遗传算法来学习隶属度函数，从而更好地改进了模糊系统的性能；基于遗传算法的机器学习可用来调整人工神经网络的连接权，也可用于人工神经网络结构优化设计；分类器系统也在学习式多机器人路径规划系统中得到了成功的应用。  </a:t>
          </a:r>
          <a:endParaRPr lang="en-US" altLang="zh-CN" sz="1800" kern="1200" dirty="0" smtClean="0"/>
        </a:p>
        <a:p>
          <a:pPr lvl="0" algn="ctr" defTabSz="1066800">
            <a:lnSpc>
              <a:spcPct val="90000"/>
            </a:lnSpc>
            <a:spcBef>
              <a:spcPct val="0"/>
            </a:spcBef>
            <a:spcAft>
              <a:spcPct val="35000"/>
            </a:spcAft>
          </a:pPr>
          <a:endParaRPr lang="zh-CN" altLang="en-US" sz="1800" kern="1200" dirty="0"/>
        </a:p>
      </dsp:txBody>
      <dsp:txXfrm rot="10800000">
        <a:off x="1339761" y="84734"/>
        <a:ext cx="5146661" cy="3600391"/>
      </dsp:txXfrm>
    </dsp:sp>
    <dsp:sp modelId="{5F2CA980-7C31-4733-B04B-80BDC66E398F}">
      <dsp:nvSpPr>
        <dsp:cNvPr id="0" name=""/>
        <dsp:cNvSpPr/>
      </dsp:nvSpPr>
      <dsp:spPr>
        <a:xfrm>
          <a:off x="1" y="792094"/>
          <a:ext cx="2059270" cy="2172190"/>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76" t="2766" r="176" b="2766"/>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D4DB6-C38D-47F4-80CC-D5947CAC33BD}">
      <dsp:nvSpPr>
        <dsp:cNvPr id="0" name=""/>
        <dsp:cNvSpPr/>
      </dsp:nvSpPr>
      <dsp:spPr>
        <a:xfrm rot="10800000">
          <a:off x="423412" y="204335"/>
          <a:ext cx="5773393" cy="33240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40493" tIns="76200" rIns="142240" bIns="76200" numCol="1" spcCol="1270" anchor="ctr" anchorCtr="0">
          <a:noAutofit/>
        </a:bodyPr>
        <a:lstStyle/>
        <a:p>
          <a:pPr lvl="0" algn="ctr" defTabSz="889000">
            <a:lnSpc>
              <a:spcPct val="90000"/>
            </a:lnSpc>
            <a:spcBef>
              <a:spcPct val="0"/>
            </a:spcBef>
            <a:spcAft>
              <a:spcPct val="35000"/>
            </a:spcAft>
          </a:pPr>
          <a:endParaRPr lang="en-US" altLang="zh-CN" sz="2000" b="1" kern="1200" dirty="0" smtClean="0">
            <a:solidFill>
              <a:schemeClr val="accent3">
                <a:lumMod val="50000"/>
              </a:schemeClr>
            </a:solidFill>
          </a:endParaRPr>
        </a:p>
        <a:p>
          <a:pPr lvl="0" algn="ctr" defTabSz="889000">
            <a:lnSpc>
              <a:spcPct val="90000"/>
            </a:lnSpc>
            <a:spcBef>
              <a:spcPct val="0"/>
            </a:spcBef>
            <a:spcAft>
              <a:spcPct val="35000"/>
            </a:spcAft>
          </a:pPr>
          <a:r>
            <a:rPr lang="zh-CN" altLang="en-US" sz="1800" b="1" kern="1200" dirty="0" smtClean="0">
              <a:solidFill>
                <a:schemeClr val="accent3">
                  <a:lumMod val="50000"/>
                </a:schemeClr>
              </a:solidFill>
            </a:rPr>
            <a:t>八、遗传编程</a:t>
          </a:r>
          <a:endParaRPr lang="en-US" altLang="zh-CN" sz="1800" b="1" kern="1200" dirty="0" smtClean="0">
            <a:solidFill>
              <a:schemeClr val="accent3">
                <a:lumMod val="50000"/>
              </a:schemeClr>
            </a:solidFill>
          </a:endParaRPr>
        </a:p>
        <a:p>
          <a:pPr lvl="0" algn="ctr" defTabSz="889000">
            <a:lnSpc>
              <a:spcPct val="90000"/>
            </a:lnSpc>
            <a:spcBef>
              <a:spcPct val="0"/>
            </a:spcBef>
            <a:spcAft>
              <a:spcPct val="35000"/>
            </a:spcAft>
          </a:pPr>
          <a:r>
            <a:rPr lang="en-US" altLang="en-US" sz="1600" kern="1200" dirty="0" smtClean="0">
              <a:solidFill>
                <a:schemeClr val="bg1">
                  <a:lumMod val="10000"/>
                </a:schemeClr>
              </a:solidFill>
            </a:rPr>
            <a:t>1989 </a:t>
          </a:r>
          <a:r>
            <a:rPr lang="zh-CN" altLang="en-US" sz="1600" kern="1200" dirty="0" smtClean="0">
              <a:solidFill>
                <a:schemeClr val="bg1">
                  <a:lumMod val="10000"/>
                </a:schemeClr>
              </a:solidFill>
            </a:rPr>
            <a:t>年，美国</a:t>
          </a:r>
          <a:r>
            <a:rPr lang="en-US" altLang="en-US" sz="1600" kern="1200" dirty="0" err="1" smtClean="0">
              <a:solidFill>
                <a:schemeClr val="bg1">
                  <a:lumMod val="10000"/>
                </a:schemeClr>
              </a:solidFill>
            </a:rPr>
            <a:t>Standford</a:t>
          </a:r>
          <a:r>
            <a:rPr lang="zh-CN" altLang="en-US" sz="1600" kern="1200" dirty="0" smtClean="0">
              <a:solidFill>
                <a:schemeClr val="bg1">
                  <a:lumMod val="10000"/>
                </a:schemeClr>
              </a:solidFill>
            </a:rPr>
            <a:t>大学的</a:t>
          </a:r>
          <a:r>
            <a:rPr lang="en-US" altLang="en-US" sz="1600" kern="1200" dirty="0" err="1" smtClean="0">
              <a:solidFill>
                <a:schemeClr val="bg1">
                  <a:lumMod val="10000"/>
                </a:schemeClr>
              </a:solidFill>
            </a:rPr>
            <a:t>Koza</a:t>
          </a:r>
          <a:r>
            <a:rPr lang="zh-CN" altLang="en-US" sz="1600" kern="1200" dirty="0" smtClean="0">
              <a:solidFill>
                <a:schemeClr val="bg1">
                  <a:lumMod val="10000"/>
                </a:schemeClr>
              </a:solidFill>
            </a:rPr>
            <a:t>教授发展了遗传编程的概念</a:t>
          </a:r>
          <a:r>
            <a:rPr lang="en-US" altLang="en-US" sz="1600" kern="1200" dirty="0" smtClean="0">
              <a:solidFill>
                <a:schemeClr val="bg1">
                  <a:lumMod val="10000"/>
                </a:schemeClr>
              </a:solidFill>
            </a:rPr>
            <a:t>,</a:t>
          </a:r>
          <a:r>
            <a:rPr lang="zh-CN" altLang="en-US" sz="1600" kern="1200" dirty="0" smtClean="0">
              <a:solidFill>
                <a:schemeClr val="bg1">
                  <a:lumMod val="10000"/>
                </a:schemeClr>
              </a:solidFill>
            </a:rPr>
            <a:t>其基木思想是</a:t>
          </a:r>
          <a:r>
            <a:rPr lang="en-US" altLang="en-US" sz="1600" kern="1200" dirty="0" smtClean="0">
              <a:solidFill>
                <a:schemeClr val="bg1">
                  <a:lumMod val="10000"/>
                </a:schemeClr>
              </a:solidFill>
            </a:rPr>
            <a:t>:</a:t>
          </a:r>
          <a:r>
            <a:rPr lang="zh-CN" altLang="en-US" sz="1600" kern="1200" dirty="0" smtClean="0">
              <a:solidFill>
                <a:schemeClr val="bg1">
                  <a:lumMod val="10000"/>
                </a:schemeClr>
              </a:solidFill>
            </a:rPr>
            <a:t>采用树型结构表示计算机程序</a:t>
          </a:r>
          <a:r>
            <a:rPr lang="en-US" altLang="en-US" sz="1600" kern="1200" dirty="0" smtClean="0">
              <a:solidFill>
                <a:schemeClr val="bg1">
                  <a:lumMod val="10000"/>
                </a:schemeClr>
              </a:solidFill>
            </a:rPr>
            <a:t>,</a:t>
          </a:r>
          <a:r>
            <a:rPr lang="zh-CN" altLang="en-US" sz="1600" kern="1200" dirty="0" smtClean="0">
              <a:solidFill>
                <a:schemeClr val="bg1">
                  <a:lumMod val="10000"/>
                </a:schemeClr>
              </a:solidFill>
            </a:rPr>
            <a:t>运用遗传算法的思想</a:t>
          </a:r>
          <a:r>
            <a:rPr lang="en-US" altLang="en-US" sz="1600" kern="1200" dirty="0" smtClean="0">
              <a:solidFill>
                <a:schemeClr val="bg1">
                  <a:lumMod val="10000"/>
                </a:schemeClr>
              </a:solidFill>
            </a:rPr>
            <a:t>,</a:t>
          </a:r>
          <a:r>
            <a:rPr lang="zh-CN" altLang="en-US" sz="1600" kern="1200" dirty="0" smtClean="0">
              <a:solidFill>
                <a:schemeClr val="bg1">
                  <a:lumMod val="10000"/>
                </a:schemeClr>
              </a:solidFill>
            </a:rPr>
            <a:t>通过自动生成计算机程序来解决问题。虽然遗传编程的理论尚米成热</a:t>
          </a:r>
          <a:r>
            <a:rPr lang="en-US" altLang="en-US" sz="1600" kern="1200" dirty="0" smtClean="0">
              <a:solidFill>
                <a:schemeClr val="bg1">
                  <a:lumMod val="10000"/>
                </a:schemeClr>
              </a:solidFill>
            </a:rPr>
            <a:t>,</a:t>
          </a:r>
          <a:r>
            <a:rPr lang="zh-CN" altLang="en-US" sz="1600" kern="1200" dirty="0" smtClean="0">
              <a:solidFill>
                <a:schemeClr val="bg1">
                  <a:lumMod val="10000"/>
                </a:schemeClr>
              </a:solidFill>
            </a:rPr>
            <a:t>应用也有一此限制</a:t>
          </a:r>
          <a:r>
            <a:rPr lang="en-US" altLang="en-US" sz="1600" kern="1200" dirty="0" smtClean="0">
              <a:solidFill>
                <a:schemeClr val="bg1">
                  <a:lumMod val="10000"/>
                </a:schemeClr>
              </a:solidFill>
            </a:rPr>
            <a:t>,</a:t>
          </a:r>
          <a:r>
            <a:rPr lang="zh-CN" altLang="en-US" sz="1600" kern="1200" dirty="0" smtClean="0">
              <a:solidFill>
                <a:schemeClr val="bg1">
                  <a:lumMod val="10000"/>
                </a:schemeClr>
              </a:solidFill>
            </a:rPr>
            <a:t>但它已成功地应用于人工智能、机器学习等领域。目前公开的遗传编程实验系统有十多个。例如，</a:t>
          </a:r>
          <a:r>
            <a:rPr lang="en-US" altLang="en-US" sz="1600" kern="1200" dirty="0" err="1" smtClean="0">
              <a:solidFill>
                <a:schemeClr val="bg1">
                  <a:lumMod val="10000"/>
                </a:schemeClr>
              </a:solidFill>
            </a:rPr>
            <a:t>Koza</a:t>
          </a:r>
          <a:r>
            <a:rPr lang="zh-CN" altLang="en-US" sz="1600" kern="1200" dirty="0" smtClean="0">
              <a:solidFill>
                <a:schemeClr val="bg1">
                  <a:lumMod val="10000"/>
                </a:schemeClr>
              </a:solidFill>
            </a:rPr>
            <a:t>开发的</a:t>
          </a:r>
          <a:r>
            <a:rPr lang="en-US" altLang="en-US" sz="1600" kern="1200" dirty="0" smtClean="0">
              <a:solidFill>
                <a:schemeClr val="bg1">
                  <a:lumMod val="10000"/>
                </a:schemeClr>
              </a:solidFill>
            </a:rPr>
            <a:t>ADF</a:t>
          </a:r>
          <a:r>
            <a:rPr lang="zh-CN" altLang="en-US" sz="1600" kern="1200" dirty="0" smtClean="0">
              <a:solidFill>
                <a:schemeClr val="bg1">
                  <a:lumMod val="10000"/>
                </a:schemeClr>
              </a:solidFill>
            </a:rPr>
            <a:t>系统，</a:t>
          </a:r>
          <a:r>
            <a:rPr lang="en-US" altLang="en-US" sz="1600" kern="1200" dirty="0" smtClean="0">
              <a:solidFill>
                <a:schemeClr val="bg1">
                  <a:lumMod val="10000"/>
                </a:schemeClr>
              </a:solidFill>
            </a:rPr>
            <a:t>While</a:t>
          </a:r>
          <a:r>
            <a:rPr lang="zh-CN" altLang="en-US" sz="1600" kern="1200" dirty="0" smtClean="0">
              <a:solidFill>
                <a:schemeClr val="bg1">
                  <a:lumMod val="10000"/>
                </a:schemeClr>
              </a:solidFill>
            </a:rPr>
            <a:t>开发的</a:t>
          </a:r>
          <a:r>
            <a:rPr lang="en-US" altLang="en-US" sz="1600" kern="1200" dirty="0" smtClean="0">
              <a:solidFill>
                <a:schemeClr val="bg1">
                  <a:lumMod val="10000"/>
                </a:schemeClr>
              </a:solidFill>
            </a:rPr>
            <a:t>GPELST</a:t>
          </a:r>
          <a:r>
            <a:rPr lang="zh-CN" altLang="en-US" sz="1600" kern="1200" dirty="0" smtClean="0">
              <a:solidFill>
                <a:schemeClr val="bg1">
                  <a:lumMod val="10000"/>
                </a:schemeClr>
              </a:solidFill>
            </a:rPr>
            <a:t>系统等。</a:t>
          </a:r>
          <a:endParaRPr lang="en-US" altLang="zh-CN" sz="1600" kern="1200" dirty="0" smtClean="0"/>
        </a:p>
        <a:p>
          <a:pPr lvl="0" algn="ctr" defTabSz="889000">
            <a:lnSpc>
              <a:spcPct val="90000"/>
            </a:lnSpc>
            <a:spcBef>
              <a:spcPct val="0"/>
            </a:spcBef>
            <a:spcAft>
              <a:spcPct val="35000"/>
            </a:spcAft>
          </a:pPr>
          <a:endParaRPr lang="zh-CN" altLang="en-US" sz="1600" kern="1200" dirty="0"/>
        </a:p>
      </dsp:txBody>
      <dsp:txXfrm rot="10800000">
        <a:off x="1254425" y="204335"/>
        <a:ext cx="4942380" cy="3324053"/>
      </dsp:txXfrm>
    </dsp:sp>
    <dsp:sp modelId="{5F2CA980-7C31-4733-B04B-80BDC66E398F}">
      <dsp:nvSpPr>
        <dsp:cNvPr id="0" name=""/>
        <dsp:cNvSpPr/>
      </dsp:nvSpPr>
      <dsp:spPr>
        <a:xfrm>
          <a:off x="0" y="803751"/>
          <a:ext cx="1967674" cy="20755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D4DB6-C38D-47F4-80CC-D5947CAC33BD}">
      <dsp:nvSpPr>
        <dsp:cNvPr id="0" name=""/>
        <dsp:cNvSpPr/>
      </dsp:nvSpPr>
      <dsp:spPr>
        <a:xfrm rot="10800000">
          <a:off x="423412" y="216022"/>
          <a:ext cx="5773393" cy="2724616"/>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40493" tIns="91440" rIns="170688" bIns="91440" numCol="1" spcCol="1270" anchor="ctr" anchorCtr="0">
          <a:noAutofit/>
        </a:bodyPr>
        <a:lstStyle/>
        <a:p>
          <a:pPr lvl="0" algn="ctr" defTabSz="1066800">
            <a:lnSpc>
              <a:spcPct val="90000"/>
            </a:lnSpc>
            <a:spcBef>
              <a:spcPct val="0"/>
            </a:spcBef>
            <a:spcAft>
              <a:spcPct val="35000"/>
            </a:spcAft>
          </a:pPr>
          <a:endParaRPr lang="en-US" altLang="zh-CN" sz="2400" b="1" kern="1200" dirty="0" smtClean="0">
            <a:solidFill>
              <a:schemeClr val="accent3">
                <a:lumMod val="50000"/>
              </a:schemeClr>
            </a:solidFill>
          </a:endParaRPr>
        </a:p>
        <a:p>
          <a:pPr lvl="0" algn="ctr" defTabSz="1066800">
            <a:lnSpc>
              <a:spcPct val="90000"/>
            </a:lnSpc>
            <a:spcBef>
              <a:spcPct val="0"/>
            </a:spcBef>
            <a:spcAft>
              <a:spcPct val="35000"/>
            </a:spcAft>
          </a:pPr>
          <a:r>
            <a:rPr lang="zh-CN" altLang="en-US" sz="2000" b="1" kern="1200" dirty="0" smtClean="0">
              <a:solidFill>
                <a:schemeClr val="accent3">
                  <a:lumMod val="50000"/>
                </a:schemeClr>
              </a:solidFill>
            </a:rPr>
            <a:t>九、机器监测诊断优化问题</a:t>
          </a:r>
          <a:endParaRPr lang="en-US" altLang="zh-CN" sz="2000" b="1" kern="1200" dirty="0" smtClean="0">
            <a:solidFill>
              <a:schemeClr val="accent3">
                <a:lumMod val="50000"/>
              </a:schemeClr>
            </a:solidFill>
          </a:endParaRPr>
        </a:p>
        <a:p>
          <a:pPr lvl="0" algn="ctr" defTabSz="1066800">
            <a:lnSpc>
              <a:spcPct val="90000"/>
            </a:lnSpc>
            <a:spcBef>
              <a:spcPct val="0"/>
            </a:spcBef>
            <a:spcAft>
              <a:spcPct val="35000"/>
            </a:spcAft>
          </a:pPr>
          <a:r>
            <a:rPr lang="zh-CN" altLang="en-US" sz="1800" kern="1200" dirty="0" smtClean="0">
              <a:solidFill>
                <a:schemeClr val="bg1">
                  <a:lumMod val="10000"/>
                </a:schemeClr>
              </a:solidFill>
            </a:rPr>
            <a:t>遗传算法能够应用于故障诊断模型不连续，不可导具有多个局部极值且传统的优化方法不能够应用的领域。</a:t>
          </a:r>
          <a:endParaRPr lang="en-US" altLang="zh-CN" sz="1800" kern="1200" dirty="0" smtClean="0">
            <a:solidFill>
              <a:schemeClr val="bg1">
                <a:lumMod val="10000"/>
              </a:schemeClr>
            </a:solidFill>
          </a:endParaRPr>
        </a:p>
        <a:p>
          <a:pPr lvl="0" algn="l" defTabSz="1066800">
            <a:lnSpc>
              <a:spcPct val="90000"/>
            </a:lnSpc>
            <a:spcBef>
              <a:spcPct val="0"/>
            </a:spcBef>
            <a:spcAft>
              <a:spcPct val="35000"/>
            </a:spcAft>
          </a:pPr>
          <a:r>
            <a:rPr lang="zh-CN" altLang="en-US" sz="1800" kern="1200" dirty="0" smtClean="0">
              <a:solidFill>
                <a:schemeClr val="bg1">
                  <a:lumMod val="10000"/>
                </a:schemeClr>
              </a:solidFill>
            </a:rPr>
            <a:t>  例特征选择、神经网络的机构设计和权值训练问题、小波消噪技术中的消噪阀设置问题，均具有很好的效果。</a:t>
          </a:r>
          <a:endParaRPr lang="en-US" altLang="zh-CN" sz="1800" kern="1200" dirty="0" smtClean="0"/>
        </a:p>
        <a:p>
          <a:pPr lvl="0" algn="ctr" defTabSz="1066800">
            <a:lnSpc>
              <a:spcPct val="90000"/>
            </a:lnSpc>
            <a:spcBef>
              <a:spcPct val="0"/>
            </a:spcBef>
            <a:spcAft>
              <a:spcPct val="35000"/>
            </a:spcAft>
          </a:pPr>
          <a:endParaRPr lang="zh-CN" altLang="en-US" sz="1800" kern="1200" dirty="0"/>
        </a:p>
      </dsp:txBody>
      <dsp:txXfrm rot="10800000">
        <a:off x="1104566" y="216022"/>
        <a:ext cx="5092239" cy="2724616"/>
      </dsp:txXfrm>
    </dsp:sp>
    <dsp:sp modelId="{5F2CA980-7C31-4733-B04B-80BDC66E398F}">
      <dsp:nvSpPr>
        <dsp:cNvPr id="0" name=""/>
        <dsp:cNvSpPr/>
      </dsp:nvSpPr>
      <dsp:spPr>
        <a:xfrm>
          <a:off x="0" y="515719"/>
          <a:ext cx="1967674" cy="2075571"/>
        </a:xfrm>
        <a:prstGeom prst="ellipse">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14D93-74D1-4337-B10C-9E0132ED87F9}">
      <dsp:nvSpPr>
        <dsp:cNvPr id="0" name=""/>
        <dsp:cNvSpPr/>
      </dsp:nvSpPr>
      <dsp:spPr>
        <a:xfrm rot="10800000">
          <a:off x="540066" y="108015"/>
          <a:ext cx="5389127" cy="286231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7588" tIns="64770" rIns="120904" bIns="64770" numCol="1" spcCol="1270" anchor="ctr" anchorCtr="0">
          <a:noAutofit/>
        </a:bodyPr>
        <a:lstStyle/>
        <a:p>
          <a:pPr lvl="0" algn="ctr" defTabSz="755650">
            <a:lnSpc>
              <a:spcPct val="90000"/>
            </a:lnSpc>
            <a:spcBef>
              <a:spcPct val="0"/>
            </a:spcBef>
            <a:spcAft>
              <a:spcPct val="35000"/>
            </a:spcAft>
          </a:pPr>
          <a:r>
            <a:rPr lang="zh-CN" altLang="en-US" sz="1700" b="1" kern="1200" dirty="0" smtClean="0">
              <a:solidFill>
                <a:schemeClr val="accent3">
                  <a:lumMod val="50000"/>
                </a:schemeClr>
              </a:solidFill>
              <a:latin typeface="Arial" pitchFamily="34" charset="0"/>
              <a:ea typeface="宋体" pitchFamily="2" charset="-122"/>
            </a:rPr>
            <a:t>一、函数的优化</a:t>
          </a:r>
          <a:endParaRPr lang="en-US" altLang="zh-CN" sz="1700" b="1" kern="1200" dirty="0" smtClean="0">
            <a:solidFill>
              <a:schemeClr val="accent3">
                <a:lumMod val="50000"/>
              </a:schemeClr>
            </a:solidFill>
            <a:latin typeface="Arial" pitchFamily="34" charset="0"/>
            <a:ea typeface="宋体" pitchFamily="2" charset="-122"/>
          </a:endParaRPr>
        </a:p>
        <a:p>
          <a:pPr lvl="0" algn="ctr" defTabSz="755650">
            <a:lnSpc>
              <a:spcPct val="90000"/>
            </a:lnSpc>
            <a:spcBef>
              <a:spcPct val="0"/>
            </a:spcBef>
            <a:spcAft>
              <a:spcPct val="35000"/>
            </a:spcAft>
          </a:pPr>
          <a:r>
            <a:rPr lang="zh-CN" altLang="en-US" sz="1700" kern="1200" dirty="0" smtClean="0">
              <a:solidFill>
                <a:srgbClr val="000000"/>
              </a:solidFill>
              <a:latin typeface="Arial" pitchFamily="34" charset="0"/>
              <a:ea typeface="宋体" pitchFamily="2" charset="-122"/>
            </a:rPr>
            <a:t>函数优化是遗传算法的经典应用领域，也是对遗传算法进行性能评价的常用算例。常规方法对于大规模、多峰多态函数、含离散变量等问题的有效解决存在许多困难。遗传算法简单易行、高效性及其普遍适应性，对一些非线性、多模型、多目标的函数优化问题，遗传算法能够可以方便地得到较好的结果。 </a:t>
          </a:r>
          <a:endParaRPr lang="zh-CN" altLang="en-US" sz="1700" kern="1200" dirty="0"/>
        </a:p>
      </dsp:txBody>
      <dsp:txXfrm rot="10800000">
        <a:off x="1255644" y="108015"/>
        <a:ext cx="4673549" cy="2862311"/>
      </dsp:txXfrm>
    </dsp:sp>
    <dsp:sp modelId="{C33E3411-D05B-4C06-9F0D-385F20167553}">
      <dsp:nvSpPr>
        <dsp:cNvPr id="0" name=""/>
        <dsp:cNvSpPr/>
      </dsp:nvSpPr>
      <dsp:spPr>
        <a:xfrm>
          <a:off x="0" y="486058"/>
          <a:ext cx="1990121" cy="199012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14D93-74D1-4337-B10C-9E0132ED87F9}">
      <dsp:nvSpPr>
        <dsp:cNvPr id="0" name=""/>
        <dsp:cNvSpPr/>
      </dsp:nvSpPr>
      <dsp:spPr>
        <a:xfrm rot="10800000">
          <a:off x="540066" y="108015"/>
          <a:ext cx="5389127" cy="2862311"/>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7588" tIns="68580" rIns="128016"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accent3">
                  <a:lumMod val="50000"/>
                </a:schemeClr>
              </a:solidFill>
              <a:latin typeface="Arial" pitchFamily="34" charset="0"/>
              <a:ea typeface="宋体" pitchFamily="2" charset="-122"/>
            </a:rPr>
            <a:t>二、组合优化</a:t>
          </a:r>
          <a:endParaRPr lang="en-US" altLang="zh-CN" sz="1800" b="1" kern="1200" dirty="0" smtClean="0">
            <a:solidFill>
              <a:schemeClr val="accent3">
                <a:lumMod val="50000"/>
              </a:schemeClr>
            </a:solidFill>
            <a:latin typeface="Arial" pitchFamily="34" charset="0"/>
            <a:ea typeface="宋体" pitchFamily="2" charset="-122"/>
          </a:endParaRPr>
        </a:p>
        <a:p>
          <a:pPr lvl="0" algn="ctr" defTabSz="800100">
            <a:lnSpc>
              <a:spcPct val="90000"/>
            </a:lnSpc>
            <a:spcBef>
              <a:spcPct val="0"/>
            </a:spcBef>
            <a:spcAft>
              <a:spcPct val="35000"/>
            </a:spcAft>
          </a:pPr>
          <a:r>
            <a:rPr lang="zh-CN" altLang="en-US" sz="1800" kern="1200" dirty="0" smtClean="0">
              <a:solidFill>
                <a:srgbClr val="000000"/>
              </a:solidFill>
            </a:rPr>
            <a:t>随着问题规模的扩大或复杂化，优化问题的收索空间急剧扩大，有时在目前的计算机上用枚举法很难甚至不可能得到其精确最优解。对于这类复杂问题，人们已经意识到用遗传算法对于组合优化中的</a:t>
          </a:r>
          <a:r>
            <a:rPr lang="en-US" altLang="zh-CN" sz="1800" kern="1200" dirty="0" smtClean="0">
              <a:solidFill>
                <a:srgbClr val="000000"/>
              </a:solidFill>
            </a:rPr>
            <a:t>NP</a:t>
          </a:r>
          <a:r>
            <a:rPr lang="zh-CN" altLang="en-US" sz="1800" kern="1200" dirty="0" smtClean="0">
              <a:solidFill>
                <a:srgbClr val="000000"/>
              </a:solidFill>
            </a:rPr>
            <a:t>完全问题十分有效，能够得到其满意解</a:t>
          </a:r>
          <a:r>
            <a:rPr lang="zh-CN" altLang="en-US" sz="1800" b="1" kern="1200" dirty="0" smtClean="0">
              <a:solidFill>
                <a:srgbClr val="000000"/>
              </a:solidFill>
            </a:rPr>
            <a:t>。</a:t>
          </a:r>
          <a:endParaRPr lang="zh-CN" altLang="en-US" sz="1800" kern="1200" dirty="0"/>
        </a:p>
      </dsp:txBody>
      <dsp:txXfrm rot="10800000">
        <a:off x="1255644" y="108015"/>
        <a:ext cx="4673549" cy="2862311"/>
      </dsp:txXfrm>
    </dsp:sp>
    <dsp:sp modelId="{C33E3411-D05B-4C06-9F0D-385F20167553}">
      <dsp:nvSpPr>
        <dsp:cNvPr id="0" name=""/>
        <dsp:cNvSpPr/>
      </dsp:nvSpPr>
      <dsp:spPr>
        <a:xfrm>
          <a:off x="0" y="486058"/>
          <a:ext cx="1990121" cy="199012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D4DB6-C38D-47F4-80CC-D5947CAC33BD}">
      <dsp:nvSpPr>
        <dsp:cNvPr id="0" name=""/>
        <dsp:cNvSpPr/>
      </dsp:nvSpPr>
      <dsp:spPr>
        <a:xfrm rot="10800000">
          <a:off x="412934" y="162014"/>
          <a:ext cx="5822128" cy="2808319"/>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41413" tIns="64770" rIns="120904" bIns="64770" numCol="1" spcCol="1270" anchor="ctr" anchorCtr="0">
          <a:noAutofit/>
        </a:bodyPr>
        <a:lstStyle/>
        <a:p>
          <a:pPr lvl="0" algn="ctr" defTabSz="755650">
            <a:lnSpc>
              <a:spcPct val="90000"/>
            </a:lnSpc>
            <a:spcBef>
              <a:spcPct val="0"/>
            </a:spcBef>
            <a:spcAft>
              <a:spcPct val="35000"/>
            </a:spcAft>
          </a:pPr>
          <a:r>
            <a:rPr lang="zh-CN" altLang="en-US" sz="1700" b="1" kern="1200" dirty="0" smtClean="0">
              <a:solidFill>
                <a:schemeClr val="accent3">
                  <a:lumMod val="50000"/>
                </a:schemeClr>
              </a:solidFill>
            </a:rPr>
            <a:t>三、自动控制</a:t>
          </a:r>
          <a:endParaRPr lang="en-US" altLang="zh-CN" sz="1700" b="1" kern="1200" dirty="0" smtClean="0">
            <a:solidFill>
              <a:schemeClr val="accent3">
                <a:lumMod val="50000"/>
              </a:schemeClr>
            </a:solidFill>
          </a:endParaRPr>
        </a:p>
        <a:p>
          <a:pPr lvl="0" algn="ctr" defTabSz="755650">
            <a:lnSpc>
              <a:spcPct val="90000"/>
            </a:lnSpc>
            <a:spcBef>
              <a:spcPct val="0"/>
            </a:spcBef>
            <a:spcAft>
              <a:spcPct val="35000"/>
            </a:spcAft>
          </a:pPr>
          <a:r>
            <a:rPr lang="zh-CN" altLang="en-US" sz="1700" kern="1200" dirty="0" smtClean="0">
              <a:solidFill>
                <a:srgbClr val="000000"/>
              </a:solidFill>
            </a:rPr>
            <a:t>遗传算法借助搜索机制的随机性能够搜索问题域的全局最优解，因此在控制领域应用越来越多。例如用遗传算法进行航空控制系统的优化、基于遗传算法的模糊控制器优化设计、基于遗传算法的参数辨识、利用遗传算法进行人工神经网络的结构优化设计和权值学习，这些都显示出了遗传算法在控制领域中的良好应用前景</a:t>
          </a:r>
          <a:endParaRPr lang="zh-CN" altLang="en-US" sz="1700" kern="1200" dirty="0"/>
        </a:p>
      </dsp:txBody>
      <dsp:txXfrm rot="10800000">
        <a:off x="1115014" y="162014"/>
        <a:ext cx="5120048" cy="2808319"/>
      </dsp:txXfrm>
    </dsp:sp>
    <dsp:sp modelId="{5F2CA980-7C31-4733-B04B-80BDC66E398F}">
      <dsp:nvSpPr>
        <dsp:cNvPr id="0" name=""/>
        <dsp:cNvSpPr/>
      </dsp:nvSpPr>
      <dsp:spPr>
        <a:xfrm>
          <a:off x="0" y="486064"/>
          <a:ext cx="2134857" cy="213485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ADDD5-8BC7-4889-82D1-60725A517157}">
      <dsp:nvSpPr>
        <dsp:cNvPr id="0" name=""/>
        <dsp:cNvSpPr/>
      </dsp:nvSpPr>
      <dsp:spPr>
        <a:xfrm rot="10800000">
          <a:off x="329215" y="270032"/>
          <a:ext cx="6040504" cy="259228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65347" tIns="60960" rIns="113792"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accent3">
                  <a:lumMod val="50000"/>
                </a:schemeClr>
              </a:solidFill>
            </a:rPr>
            <a:t>四、生产调度问题</a:t>
          </a:r>
          <a:endParaRPr lang="en-US" altLang="zh-CN" sz="1600" b="1" kern="1200" dirty="0" smtClean="0">
            <a:solidFill>
              <a:schemeClr val="accent3">
                <a:lumMod val="50000"/>
              </a:schemeClr>
            </a:solidFill>
          </a:endParaRPr>
        </a:p>
        <a:p>
          <a:pPr lvl="0" algn="ctr" defTabSz="711200">
            <a:lnSpc>
              <a:spcPct val="90000"/>
            </a:lnSpc>
            <a:spcBef>
              <a:spcPct val="0"/>
            </a:spcBef>
            <a:spcAft>
              <a:spcPct val="35000"/>
            </a:spcAft>
          </a:pPr>
          <a:r>
            <a:rPr lang="zh-CN" altLang="en-US" sz="1600" kern="1200" dirty="0" smtClean="0">
              <a:solidFill>
                <a:srgbClr val="000000"/>
              </a:solidFill>
            </a:rPr>
            <a:t>生产调度问题在许多情况下所建立起来的数学模型难以精确求解，即使经过一些简化之后可以进行求解，也会因简化太多而使得求解结果与实际相差甚远。因此，目前在现实生产中叶主要靠一些经验进行调度。在单价生产车间调度、流水线生产车间调度、生产规划、任务分配等方面遗传算法都得到了有效的应用。</a:t>
          </a:r>
          <a:endParaRPr lang="zh-CN" altLang="en-US" sz="1600" kern="1200" dirty="0">
            <a:solidFill>
              <a:srgbClr val="000000"/>
            </a:solidFill>
          </a:endParaRPr>
        </a:p>
      </dsp:txBody>
      <dsp:txXfrm rot="10800000">
        <a:off x="977286" y="270032"/>
        <a:ext cx="5392433" cy="2592283"/>
      </dsp:txXfrm>
    </dsp:sp>
    <dsp:sp modelId="{CE57C022-7881-4A49-AD16-4C5A93B11618}">
      <dsp:nvSpPr>
        <dsp:cNvPr id="0" name=""/>
        <dsp:cNvSpPr/>
      </dsp:nvSpPr>
      <dsp:spPr>
        <a:xfrm>
          <a:off x="0" y="352934"/>
          <a:ext cx="2023328" cy="213134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D4DB6-C38D-47F4-80CC-D5947CAC33BD}">
      <dsp:nvSpPr>
        <dsp:cNvPr id="0" name=""/>
        <dsp:cNvSpPr/>
      </dsp:nvSpPr>
      <dsp:spPr>
        <a:xfrm rot="10800000">
          <a:off x="379423" y="60319"/>
          <a:ext cx="5832045" cy="3036022"/>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40493" tIns="91440" rIns="170688" bIns="91440" numCol="1" spcCol="1270" anchor="ctr" anchorCtr="0">
          <a:noAutofit/>
        </a:bodyPr>
        <a:lstStyle/>
        <a:p>
          <a:pPr lvl="0" algn="ctr" defTabSz="1066800">
            <a:lnSpc>
              <a:spcPct val="90000"/>
            </a:lnSpc>
            <a:spcBef>
              <a:spcPct val="0"/>
            </a:spcBef>
            <a:spcAft>
              <a:spcPct val="35000"/>
            </a:spcAft>
          </a:pPr>
          <a:endParaRPr lang="en-US" altLang="zh-CN" sz="2400" b="1" kern="1200" dirty="0" smtClean="0">
            <a:solidFill>
              <a:schemeClr val="accent3">
                <a:lumMod val="50000"/>
              </a:schemeClr>
            </a:solidFill>
          </a:endParaRPr>
        </a:p>
        <a:p>
          <a:pPr lvl="0" algn="ctr" defTabSz="1066800">
            <a:lnSpc>
              <a:spcPct val="90000"/>
            </a:lnSpc>
            <a:spcBef>
              <a:spcPct val="0"/>
            </a:spcBef>
            <a:spcAft>
              <a:spcPct val="35000"/>
            </a:spcAft>
          </a:pPr>
          <a:r>
            <a:rPr lang="zh-CN" altLang="en-US" sz="2000" b="1" kern="1200" dirty="0" smtClean="0">
              <a:solidFill>
                <a:schemeClr val="accent3">
                  <a:lumMod val="50000"/>
                </a:schemeClr>
              </a:solidFill>
            </a:rPr>
            <a:t>五、机器人学</a:t>
          </a:r>
          <a:endParaRPr lang="en-US" altLang="zh-CN" sz="2000" b="1" kern="1200" dirty="0" smtClean="0">
            <a:solidFill>
              <a:schemeClr val="accent3">
                <a:lumMod val="50000"/>
              </a:schemeClr>
            </a:solidFill>
          </a:endParaRPr>
        </a:p>
        <a:p>
          <a:pPr lvl="0" algn="ctr" defTabSz="1066800">
            <a:lnSpc>
              <a:spcPct val="90000"/>
            </a:lnSpc>
            <a:spcBef>
              <a:spcPct val="0"/>
            </a:spcBef>
            <a:spcAft>
              <a:spcPct val="35000"/>
            </a:spcAft>
          </a:pPr>
          <a:r>
            <a:rPr lang="zh-CN" altLang="en-US" sz="1800" kern="1200" dirty="0" smtClean="0">
              <a:solidFill>
                <a:schemeClr val="bg1">
                  <a:lumMod val="10000"/>
                </a:schemeClr>
              </a:solidFill>
            </a:rPr>
            <a:t>机器人是一类复杂的难以精确建模的人工系统，而遗传算法的起源就来自于人工自适应系统的研究。所以，机器人学理所当然地成为遗传算法的一个重要应用领域。例如，遗传算法已经在移动机器人路径规划、关节机器人运动轨迹规划、机器人逆运动学求解、细胞机器人的结构优化和行为协调等方而得到研究和应用。  </a:t>
          </a:r>
          <a:endParaRPr lang="en-US" altLang="zh-CN" sz="1800" kern="1200" dirty="0" smtClean="0"/>
        </a:p>
        <a:p>
          <a:pPr lvl="0" algn="ctr" defTabSz="1066800">
            <a:lnSpc>
              <a:spcPct val="90000"/>
            </a:lnSpc>
            <a:spcBef>
              <a:spcPct val="0"/>
            </a:spcBef>
            <a:spcAft>
              <a:spcPct val="35000"/>
            </a:spcAft>
          </a:pPr>
          <a:endParaRPr lang="zh-CN" altLang="en-US" sz="1800" kern="1200" dirty="0"/>
        </a:p>
      </dsp:txBody>
      <dsp:txXfrm rot="10800000">
        <a:off x="1138428" y="60319"/>
        <a:ext cx="5073040" cy="3036022"/>
      </dsp:txXfrm>
    </dsp:sp>
    <dsp:sp modelId="{5F2CA980-7C31-4733-B04B-80BDC66E398F}">
      <dsp:nvSpPr>
        <dsp:cNvPr id="0" name=""/>
        <dsp:cNvSpPr/>
      </dsp:nvSpPr>
      <dsp:spPr>
        <a:xfrm>
          <a:off x="63391" y="504053"/>
          <a:ext cx="1967674" cy="207557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4" Type="http://schemas.openxmlformats.org/officeDocument/2006/relationships/image" Target="../media/image4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e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9D03E-ACBC-4E59-8098-0ACBE73157F5}" type="datetimeFigureOut">
              <a:rPr lang="zh-CN" altLang="en-US" smtClean="0"/>
              <a:t>2020/4/27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42CB1-0BD7-484C-A80A-5F75BD99D8D9}" type="slidenum">
              <a:rPr lang="zh-CN" altLang="en-US" smtClean="0"/>
              <a:t>‹#›</a:t>
            </a:fld>
            <a:endParaRPr lang="zh-CN" altLang="en-US"/>
          </a:p>
        </p:txBody>
      </p:sp>
    </p:spTree>
    <p:extLst>
      <p:ext uri="{BB962C8B-B14F-4D97-AF65-F5344CB8AC3E}">
        <p14:creationId xmlns:p14="http://schemas.microsoft.com/office/powerpoint/2010/main" val="33662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2</a:t>
            </a:fld>
            <a:endParaRPr lang="zh-CN" altLang="en-US"/>
          </a:p>
        </p:txBody>
      </p:sp>
    </p:spTree>
    <p:extLst>
      <p:ext uri="{BB962C8B-B14F-4D97-AF65-F5344CB8AC3E}">
        <p14:creationId xmlns:p14="http://schemas.microsoft.com/office/powerpoint/2010/main" val="1508784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8E44E-D135-49F9-BCF2-461DFE115156}" type="slidenum">
              <a:rPr lang="en-US" altLang="zh-CN"/>
              <a:pPr/>
              <a:t>21</a:t>
            </a:fld>
            <a:endParaRPr lang="en-US" altLang="zh-CN"/>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082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82312-2CEB-4119-B12E-BBF4C27C4396}" type="slidenum">
              <a:rPr lang="en-US" altLang="zh-CN"/>
              <a:pPr/>
              <a:t>22</a:t>
            </a:fld>
            <a:endParaRPr lang="en-US" altLang="zh-CN"/>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隶书" panose="02010509060101010101" pitchFamily="49" charset="-122"/>
                <a:ea typeface="隶书" panose="02010509060101010101" pitchFamily="49" charset="-122"/>
              </a:rPr>
              <a:t>形成了遗传算法的基本框架。</a:t>
            </a:r>
          </a:p>
          <a:p>
            <a:endParaRPr lang="zh-CN" altLang="zh-CN" dirty="0"/>
          </a:p>
        </p:txBody>
      </p:sp>
    </p:spTree>
    <p:extLst>
      <p:ext uri="{BB962C8B-B14F-4D97-AF65-F5344CB8AC3E}">
        <p14:creationId xmlns:p14="http://schemas.microsoft.com/office/powerpoint/2010/main" val="398676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24</a:t>
            </a:fld>
            <a:endParaRPr lang="zh-CN" altLang="en-US"/>
          </a:p>
        </p:txBody>
      </p:sp>
    </p:spTree>
    <p:extLst>
      <p:ext uri="{BB962C8B-B14F-4D97-AF65-F5344CB8AC3E}">
        <p14:creationId xmlns:p14="http://schemas.microsoft.com/office/powerpoint/2010/main" val="219760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p:spPr>
        <p:txBody>
          <a:bodyPr/>
          <a:lstStyle/>
          <a:p>
            <a:r>
              <a:rPr lang="zh-CN" altLang="en-US" dirty="0" smtClean="0"/>
              <a:t>许多应用问题的结构很复杂，但可以化为简单的位串形式编码来表示。</a:t>
            </a:r>
          </a:p>
        </p:txBody>
      </p:sp>
      <p:sp>
        <p:nvSpPr>
          <p:cNvPr id="7680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D6B918-330E-4682-A5A7-1438A0C873AD}" type="slidenum">
              <a:rPr lang="en-US" altLang="zh-CN" smtClean="0"/>
              <a:pPr/>
              <a:t>28</a:t>
            </a:fld>
            <a:endParaRPr lang="en-US" altLang="zh-CN" smtClean="0"/>
          </a:p>
        </p:txBody>
      </p:sp>
    </p:spTree>
    <p:extLst>
      <p:ext uri="{BB962C8B-B14F-4D97-AF65-F5344CB8AC3E}">
        <p14:creationId xmlns:p14="http://schemas.microsoft.com/office/powerpoint/2010/main" val="300921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None/>
            </a:pPr>
            <a:r>
              <a:rPr lang="en-US" altLang="zh-CN" sz="1200" dirty="0" smtClean="0"/>
              <a:t>00000</a:t>
            </a:r>
            <a:r>
              <a:rPr lang="zh-CN" altLang="en-US" sz="1200" dirty="0" smtClean="0"/>
              <a:t>表示</a:t>
            </a:r>
            <a:r>
              <a:rPr lang="en-US" altLang="zh-CN" sz="1200" i="1" dirty="0" smtClean="0"/>
              <a:t>x</a:t>
            </a:r>
            <a:r>
              <a:rPr lang="en-US" altLang="zh-CN" sz="1200" dirty="0" smtClean="0"/>
              <a:t>=0</a:t>
            </a:r>
            <a:r>
              <a:rPr lang="zh-CN" altLang="en-US" sz="1200" dirty="0" smtClean="0"/>
              <a:t>，</a:t>
            </a:r>
            <a:r>
              <a:rPr lang="en-US" altLang="zh-CN" sz="1200" dirty="0" smtClean="0"/>
              <a:t>11111</a:t>
            </a:r>
            <a:r>
              <a:rPr lang="zh-CN" altLang="en-US" sz="1200" dirty="0" smtClean="0"/>
              <a:t>表示</a:t>
            </a:r>
            <a:r>
              <a:rPr lang="en-US" altLang="zh-CN" sz="1200" i="1" dirty="0" smtClean="0"/>
              <a:t>x</a:t>
            </a:r>
            <a:r>
              <a:rPr lang="en-US" altLang="zh-CN" sz="1200" dirty="0" smtClean="0"/>
              <a:t>=31</a:t>
            </a:r>
            <a:r>
              <a:rPr lang="zh-CN" altLang="en-US" sz="1200" dirty="0" smtClean="0"/>
              <a:t>。</a:t>
            </a:r>
          </a:p>
          <a:p>
            <a:pPr>
              <a:lnSpc>
                <a:spcPct val="150000"/>
              </a:lnSpc>
              <a:spcBef>
                <a:spcPts val="0"/>
              </a:spcBef>
              <a:buFont typeface="Wingdings" panose="05000000000000000000" pitchFamily="2" charset="2"/>
              <a:buNone/>
            </a:pPr>
            <a:r>
              <a:rPr kumimoji="1" lang="en-US" altLang="zh-CN" sz="1200" i="1" dirty="0" smtClean="0">
                <a:latin typeface="Times New Roman" panose="02020603050405020304" pitchFamily="18" charset="0"/>
              </a:rPr>
              <a:t>s</a:t>
            </a:r>
            <a:r>
              <a:rPr kumimoji="1" lang="en-US" altLang="zh-CN" sz="1200" baseline="-25000" dirty="0" smtClean="0">
                <a:latin typeface="Times New Roman" panose="02020603050405020304" pitchFamily="18" charset="0"/>
              </a:rPr>
              <a:t>1</a:t>
            </a:r>
            <a:r>
              <a:rPr kumimoji="1" lang="en-US" altLang="zh-CN" sz="1200" dirty="0" smtClean="0">
                <a:latin typeface="Times New Roman" panose="02020603050405020304" pitchFamily="18" charset="0"/>
              </a:rPr>
              <a:t>= 13 (01101),  </a:t>
            </a:r>
            <a:r>
              <a:rPr kumimoji="1" lang="en-US" altLang="zh-CN" sz="1200" i="1" dirty="0" smtClean="0">
                <a:latin typeface="Times New Roman" panose="02020603050405020304" pitchFamily="18" charset="0"/>
              </a:rPr>
              <a:t>s</a:t>
            </a:r>
            <a:r>
              <a:rPr kumimoji="1" lang="en-US" altLang="zh-CN" sz="1200" baseline="-25000" dirty="0" smtClean="0">
                <a:latin typeface="Times New Roman" panose="02020603050405020304" pitchFamily="18" charset="0"/>
              </a:rPr>
              <a:t>2</a:t>
            </a:r>
            <a:r>
              <a:rPr kumimoji="1" lang="en-US" altLang="zh-CN" sz="1200" dirty="0" smtClean="0">
                <a:latin typeface="Times New Roman" panose="02020603050405020304" pitchFamily="18" charset="0"/>
              </a:rPr>
              <a:t>= 24 (11000)</a:t>
            </a:r>
            <a:endParaRPr kumimoji="1" lang="en-US" altLang="zh-CN" sz="1200" dirty="0" smtClean="0">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29</a:t>
            </a:fld>
            <a:endParaRPr lang="zh-CN" altLang="en-US"/>
          </a:p>
        </p:txBody>
      </p:sp>
    </p:spTree>
    <p:extLst>
      <p:ext uri="{BB962C8B-B14F-4D97-AF65-F5344CB8AC3E}">
        <p14:creationId xmlns:p14="http://schemas.microsoft.com/office/powerpoint/2010/main" val="310228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p:spPr>
        <p:txBody>
          <a:bodyPr/>
          <a:lstStyle/>
          <a:p>
            <a:r>
              <a:rPr lang="zh-CN" altLang="en-US" smtClean="0"/>
              <a:t>函数数值越大越好。</a:t>
            </a:r>
            <a:r>
              <a:rPr lang="en-US" altLang="zh-CN" smtClean="0"/>
              <a:t>Travel Salesman Problem</a:t>
            </a:r>
            <a:r>
              <a:rPr lang="zh-CN" altLang="en-US" smtClean="0"/>
              <a:t>目标是</a:t>
            </a:r>
            <a:r>
              <a:rPr lang="zh-CN" altLang="en-US" smtClean="0">
                <a:solidFill>
                  <a:srgbClr val="000000"/>
                </a:solidFill>
              </a:rPr>
              <a:t>路径总长度，从这里出发去往</a:t>
            </a:r>
            <a:r>
              <a:rPr lang="en-US" altLang="zh-CN" smtClean="0">
                <a:solidFill>
                  <a:srgbClr val="000000"/>
                </a:solidFill>
              </a:rPr>
              <a:t>n</a:t>
            </a:r>
            <a:r>
              <a:rPr lang="zh-CN" altLang="en-US" smtClean="0">
                <a:solidFill>
                  <a:srgbClr val="000000"/>
                </a:solidFill>
              </a:rPr>
              <a:t>个城市，每个地方去一次，不能去两次，每个地方都要去，让我走的路径最短，这是我的目标函数，所以我们可以用这个目标路径总长度来作为适应度函数，把目标总长度看做分母，这个数值越小这个适应度函数就越大，越好。</a:t>
            </a:r>
            <a:endParaRPr lang="zh-CN" altLang="en-US" smtClean="0"/>
          </a:p>
        </p:txBody>
      </p:sp>
      <p:sp>
        <p:nvSpPr>
          <p:cNvPr id="788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18F99C-D12B-405A-A84E-1089AD624B0D}" type="slidenum">
              <a:rPr lang="en-US" altLang="zh-CN" smtClean="0"/>
              <a:pPr/>
              <a:t>33</a:t>
            </a:fld>
            <a:endParaRPr lang="en-US" altLang="zh-CN" smtClean="0"/>
          </a:p>
        </p:txBody>
      </p:sp>
    </p:spTree>
    <p:extLst>
      <p:ext uri="{BB962C8B-B14F-4D97-AF65-F5344CB8AC3E}">
        <p14:creationId xmlns:p14="http://schemas.microsoft.com/office/powerpoint/2010/main" val="1918795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p:spPr>
        <p:txBody>
          <a:bodyPr/>
          <a:lstStyle/>
          <a:p>
            <a:endParaRPr lang="zh-CN" altLang="en-US" smtClean="0"/>
          </a:p>
        </p:txBody>
      </p:sp>
      <p:sp>
        <p:nvSpPr>
          <p:cNvPr id="809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D2D60C-70F3-4021-8B3C-7B62F78ED5AC}" type="slidenum">
              <a:rPr lang="en-US" altLang="zh-CN" smtClean="0"/>
              <a:pPr/>
              <a:t>35</a:t>
            </a:fld>
            <a:endParaRPr lang="en-US" altLang="zh-CN" smtClean="0"/>
          </a:p>
        </p:txBody>
      </p:sp>
    </p:spTree>
    <p:extLst>
      <p:ext uri="{BB962C8B-B14F-4D97-AF65-F5344CB8AC3E}">
        <p14:creationId xmlns:p14="http://schemas.microsoft.com/office/powerpoint/2010/main" val="2942647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简单遗传算法采用赌轮选择机制</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36</a:t>
            </a:fld>
            <a:endParaRPr lang="zh-CN" altLang="en-US"/>
          </a:p>
        </p:txBody>
      </p:sp>
    </p:spTree>
    <p:extLst>
      <p:ext uri="{BB962C8B-B14F-4D97-AF65-F5344CB8AC3E}">
        <p14:creationId xmlns:p14="http://schemas.microsoft.com/office/powerpoint/2010/main" val="3951900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p:spPr>
        <p:txBody>
          <a:bodyPr/>
          <a:lstStyle/>
          <a:p>
            <a:r>
              <a:rPr lang="zh-CN" altLang="en-US" smtClean="0"/>
              <a:t>交叉是人工操作，人类的操作是很难的。</a:t>
            </a:r>
            <a:endParaRPr lang="en-US" altLang="zh-CN" smtClean="0"/>
          </a:p>
          <a:p>
            <a:r>
              <a:rPr lang="en-US" altLang="zh-CN" smtClean="0"/>
              <a:t>P1P2</a:t>
            </a:r>
            <a:r>
              <a:rPr lang="zh-CN" altLang="en-US" smtClean="0"/>
              <a:t>一个父亲一个母亲，两个父辈的个体我们进行交叉，比如最后</a:t>
            </a:r>
            <a:r>
              <a:rPr lang="en-US" altLang="zh-CN" smtClean="0"/>
              <a:t>3</a:t>
            </a:r>
            <a:r>
              <a:rPr lang="zh-CN" altLang="en-US" smtClean="0"/>
              <a:t>个字符串的</a:t>
            </a:r>
            <a:r>
              <a:rPr lang="en-US" altLang="zh-CN" smtClean="0"/>
              <a:t>3</a:t>
            </a:r>
            <a:r>
              <a:rPr lang="zh-CN" altLang="en-US" smtClean="0"/>
              <a:t>个位置进行交叉，</a:t>
            </a:r>
            <a:r>
              <a:rPr lang="en-US" altLang="zh-CN" smtClean="0"/>
              <a:t>110</a:t>
            </a:r>
            <a:r>
              <a:rPr lang="zh-CN" altLang="en-US" smtClean="0"/>
              <a:t>下来，</a:t>
            </a:r>
            <a:r>
              <a:rPr lang="en-US" altLang="zh-CN" smtClean="0"/>
              <a:t>001</a:t>
            </a:r>
            <a:r>
              <a:rPr lang="zh-CN" altLang="en-US" smtClean="0"/>
              <a:t>上去，</a:t>
            </a:r>
            <a:r>
              <a:rPr lang="en-US" altLang="zh-CN" smtClean="0"/>
              <a:t>P1P2</a:t>
            </a:r>
            <a:r>
              <a:rPr lang="zh-CN" altLang="en-US" smtClean="0"/>
              <a:t>就变了，体现的特性是完全不一样的，甚至是变了种了。</a:t>
            </a:r>
          </a:p>
        </p:txBody>
      </p:sp>
      <p:sp>
        <p:nvSpPr>
          <p:cNvPr id="8294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D54774-4291-4405-BA8B-C8C34D26CB8F}" type="slidenum">
              <a:rPr lang="en-US" altLang="zh-CN" smtClean="0"/>
              <a:pPr/>
              <a:t>38</a:t>
            </a:fld>
            <a:endParaRPr lang="en-US" altLang="zh-CN" smtClean="0"/>
          </a:p>
        </p:txBody>
      </p:sp>
    </p:spTree>
    <p:extLst>
      <p:ext uri="{BB962C8B-B14F-4D97-AF65-F5344CB8AC3E}">
        <p14:creationId xmlns:p14="http://schemas.microsoft.com/office/powerpoint/2010/main" val="163888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p:spPr>
        <p:txBody>
          <a:bodyPr/>
          <a:lstStyle/>
          <a:p>
            <a:r>
              <a:rPr lang="zh-CN" altLang="en-US" dirty="0" smtClean="0"/>
              <a:t>变异比交叉严重的多</a:t>
            </a:r>
            <a:endParaRPr lang="en-US" altLang="zh-CN" dirty="0" smtClean="0"/>
          </a:p>
          <a:p>
            <a:r>
              <a:rPr lang="zh-CN" altLang="en-US" dirty="0" smtClean="0"/>
              <a:t>本来由第</a:t>
            </a:r>
            <a:r>
              <a:rPr lang="en-US" altLang="zh-CN" dirty="0" smtClean="0"/>
              <a:t>1</a:t>
            </a:r>
            <a:r>
              <a:rPr lang="zh-CN" altLang="en-US" dirty="0" smtClean="0"/>
              <a:t>个城市到第</a:t>
            </a:r>
            <a:r>
              <a:rPr lang="en-US" altLang="zh-CN" dirty="0" smtClean="0"/>
              <a:t>n</a:t>
            </a:r>
            <a:r>
              <a:rPr lang="zh-CN" altLang="en-US" dirty="0" smtClean="0"/>
              <a:t>个城市直接，依次把它们的路径排起来，现在中间我们把第</a:t>
            </a:r>
            <a:r>
              <a:rPr lang="en-US" altLang="zh-CN" dirty="0" smtClean="0"/>
              <a:t>k</a:t>
            </a:r>
            <a:r>
              <a:rPr lang="zh-CN" altLang="en-US" dirty="0" smtClean="0"/>
              <a:t>个拿到尾巴来，中间加个没有下标的</a:t>
            </a:r>
            <a:r>
              <a:rPr lang="en-US" altLang="zh-CN" dirty="0" smtClean="0"/>
              <a:t>w</a:t>
            </a:r>
            <a:r>
              <a:rPr lang="zh-CN" altLang="en-US" dirty="0" smtClean="0"/>
              <a:t>，这样的话这种个位串染色体就变了。</a:t>
            </a:r>
          </a:p>
        </p:txBody>
      </p:sp>
      <p:sp>
        <p:nvSpPr>
          <p:cNvPr id="849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38B4EE-9D10-4E91-8378-D51E9ED28478}" type="slidenum">
              <a:rPr lang="en-US" altLang="zh-CN" smtClean="0"/>
              <a:pPr/>
              <a:t>39</a:t>
            </a:fld>
            <a:endParaRPr lang="en-US" altLang="zh-CN" smtClean="0"/>
          </a:p>
        </p:txBody>
      </p:sp>
    </p:spTree>
    <p:extLst>
      <p:ext uri="{BB962C8B-B14F-4D97-AF65-F5344CB8AC3E}">
        <p14:creationId xmlns:p14="http://schemas.microsoft.com/office/powerpoint/2010/main" val="133137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3</a:t>
            </a:fld>
            <a:endParaRPr lang="zh-CN" altLang="en-US"/>
          </a:p>
        </p:txBody>
      </p:sp>
    </p:spTree>
    <p:extLst>
      <p:ext uri="{BB962C8B-B14F-4D97-AF65-F5344CB8AC3E}">
        <p14:creationId xmlns:p14="http://schemas.microsoft.com/office/powerpoint/2010/main" val="1804727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2B54F-379F-4259-8882-437CC4BFA738}" type="slidenum">
              <a:rPr lang="en-US" altLang="zh-CN"/>
              <a:pPr/>
              <a:t>40</a:t>
            </a:fld>
            <a:endParaRPr lang="en-US" altLang="zh-CN"/>
          </a:p>
        </p:txBody>
      </p:sp>
      <p:sp>
        <p:nvSpPr>
          <p:cNvPr id="5007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07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dirty="0" smtClean="0"/>
              <a:t>算法的停止条件最简单的有两种：完成了预先给定的进化代数则停止；种群中的最优个体在连续若干代没有改进或平均适应度在连续若干代没有改进时停止。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算到好的适应度取得最优的个体为止。</a:t>
            </a:r>
            <a:endParaRPr lang="zh-CN" altLang="zh-CN" dirty="0" smtClean="0"/>
          </a:p>
        </p:txBody>
      </p:sp>
    </p:spTree>
    <p:extLst>
      <p:ext uri="{BB962C8B-B14F-4D97-AF65-F5344CB8AC3E}">
        <p14:creationId xmlns:p14="http://schemas.microsoft.com/office/powerpoint/2010/main" val="3432631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latin typeface="Times New Roman" panose="02020603050405020304" pitchFamily="18" charset="0"/>
                <a:ea typeface="仿宋_GB2312" pitchFamily="49" charset="-122"/>
              </a:rPr>
              <a:t>原问题可转化为在区间［</a:t>
            </a:r>
            <a:r>
              <a:rPr kumimoji="1" lang="en-US" altLang="zh-CN" sz="1200" dirty="0" smtClean="0">
                <a:latin typeface="Times New Roman" panose="02020603050405020304" pitchFamily="18" charset="0"/>
                <a:ea typeface="仿宋_GB2312" pitchFamily="49" charset="-122"/>
              </a:rPr>
              <a:t>0, 31</a:t>
            </a:r>
            <a:r>
              <a:rPr kumimoji="1" lang="zh-CN" altLang="en-US" sz="1200" dirty="0" smtClean="0">
                <a:latin typeface="Times New Roman" panose="02020603050405020304" pitchFamily="18" charset="0"/>
                <a:ea typeface="仿宋_GB2312" pitchFamily="49" charset="-122"/>
              </a:rPr>
              <a:t>］中搜索能使</a:t>
            </a:r>
            <a:r>
              <a:rPr kumimoji="1" lang="en-US" altLang="zh-CN" sz="1200" dirty="0" smtClean="0">
                <a:latin typeface="Times New Roman" panose="02020603050405020304" pitchFamily="18" charset="0"/>
                <a:ea typeface="仿宋_GB2312" pitchFamily="49" charset="-122"/>
              </a:rPr>
              <a:t>f(x)</a:t>
            </a:r>
            <a:r>
              <a:rPr kumimoji="1" lang="zh-CN" altLang="en-US" sz="1200" dirty="0" smtClean="0">
                <a:latin typeface="Times New Roman" panose="02020603050405020304" pitchFamily="18" charset="0"/>
                <a:ea typeface="仿宋_GB2312" pitchFamily="49" charset="-122"/>
              </a:rPr>
              <a:t>取最大值的点</a:t>
            </a:r>
            <a:r>
              <a:rPr kumimoji="1" lang="en-US" altLang="zh-CN" sz="1200" i="1" dirty="0" smtClean="0">
                <a:latin typeface="Times New Roman" panose="02020603050405020304" pitchFamily="18" charset="0"/>
                <a:ea typeface="仿宋_GB2312" pitchFamily="49" charset="-122"/>
              </a:rPr>
              <a:t>x</a:t>
            </a:r>
            <a:r>
              <a:rPr kumimoji="1" lang="zh-CN" altLang="en-US" sz="1200" dirty="0" smtClean="0">
                <a:latin typeface="Times New Roman" panose="02020603050405020304" pitchFamily="18" charset="0"/>
                <a:ea typeface="仿宋_GB2312" pitchFamily="49" charset="-122"/>
              </a:rPr>
              <a:t>的问题。那么，［</a:t>
            </a:r>
            <a:r>
              <a:rPr kumimoji="1" lang="en-US" altLang="zh-CN" sz="1200" dirty="0" smtClean="0">
                <a:latin typeface="Times New Roman" panose="02020603050405020304" pitchFamily="18" charset="0"/>
                <a:ea typeface="仿宋_GB2312" pitchFamily="49" charset="-122"/>
              </a:rPr>
              <a:t>0, 31</a:t>
            </a:r>
            <a:r>
              <a:rPr kumimoji="1" lang="zh-CN" altLang="en-US" sz="1200" dirty="0" smtClean="0">
                <a:latin typeface="Times New Roman" panose="02020603050405020304" pitchFamily="18" charset="0"/>
                <a:ea typeface="仿宋_GB2312" pitchFamily="49" charset="-122"/>
              </a:rPr>
              <a:t>］ 中的点</a:t>
            </a:r>
            <a:r>
              <a:rPr kumimoji="1" lang="en-US" altLang="zh-CN" sz="1200" i="1" dirty="0" smtClean="0">
                <a:latin typeface="Times New Roman" panose="02020603050405020304" pitchFamily="18" charset="0"/>
                <a:ea typeface="仿宋_GB2312" pitchFamily="49" charset="-122"/>
              </a:rPr>
              <a:t>x</a:t>
            </a:r>
            <a:r>
              <a:rPr kumimoji="1" lang="zh-CN" altLang="en-US" sz="1200" dirty="0" smtClean="0">
                <a:latin typeface="Times New Roman" panose="02020603050405020304" pitchFamily="18" charset="0"/>
                <a:ea typeface="仿宋_GB2312" pitchFamily="49" charset="-122"/>
              </a:rPr>
              <a:t>就是个体</a:t>
            </a:r>
            <a:r>
              <a:rPr kumimoji="1" lang="en-US" altLang="zh-CN" sz="1200" dirty="0" smtClean="0">
                <a:latin typeface="Times New Roman" panose="02020603050405020304" pitchFamily="18" charset="0"/>
                <a:ea typeface="仿宋_GB2312" pitchFamily="49" charset="-122"/>
              </a:rPr>
              <a:t>, </a:t>
            </a:r>
            <a:r>
              <a:rPr kumimoji="1" lang="zh-CN" altLang="en-US" sz="1200" dirty="0" smtClean="0">
                <a:latin typeface="Times New Roman" panose="02020603050405020304" pitchFamily="18" charset="0"/>
                <a:ea typeface="仿宋_GB2312" pitchFamily="49" charset="-122"/>
              </a:rPr>
              <a:t>函数值</a:t>
            </a:r>
            <a:r>
              <a:rPr kumimoji="1" lang="en-US" altLang="zh-CN" sz="1200" i="1" dirty="0" smtClean="0">
                <a:latin typeface="Times New Roman" panose="02020603050405020304" pitchFamily="18" charset="0"/>
                <a:ea typeface="仿宋_GB2312" pitchFamily="49" charset="-122"/>
              </a:rPr>
              <a:t>f</a:t>
            </a:r>
            <a:r>
              <a:rPr kumimoji="1" lang="en-US" altLang="zh-CN" sz="1200" dirty="0" smtClean="0">
                <a:latin typeface="Times New Roman" panose="02020603050405020304" pitchFamily="18" charset="0"/>
                <a:ea typeface="仿宋_GB2312" pitchFamily="49" charset="-122"/>
              </a:rPr>
              <a:t>(</a:t>
            </a:r>
            <a:r>
              <a:rPr kumimoji="1" lang="en-US" altLang="zh-CN" sz="1200" i="1" dirty="0" smtClean="0">
                <a:latin typeface="Times New Roman" panose="02020603050405020304" pitchFamily="18" charset="0"/>
                <a:ea typeface="仿宋_GB2312" pitchFamily="49" charset="-122"/>
              </a:rPr>
              <a:t>x</a:t>
            </a:r>
            <a:r>
              <a:rPr kumimoji="1" lang="en-US" altLang="zh-CN" sz="1200" dirty="0" smtClean="0">
                <a:latin typeface="Times New Roman" panose="02020603050405020304" pitchFamily="18" charset="0"/>
                <a:ea typeface="仿宋_GB2312" pitchFamily="49" charset="-122"/>
              </a:rPr>
              <a:t>)</a:t>
            </a:r>
            <a:r>
              <a:rPr kumimoji="1" lang="zh-CN" altLang="en-US" sz="1200" dirty="0" smtClean="0">
                <a:latin typeface="Times New Roman" panose="02020603050405020304" pitchFamily="18" charset="0"/>
                <a:ea typeface="仿宋_GB2312" pitchFamily="49" charset="-122"/>
              </a:rPr>
              <a:t>恰好就可以作为</a:t>
            </a:r>
            <a:r>
              <a:rPr kumimoji="1" lang="en-US" altLang="zh-CN" sz="1200" i="1" dirty="0" smtClean="0">
                <a:latin typeface="Times New Roman" panose="02020603050405020304" pitchFamily="18" charset="0"/>
                <a:ea typeface="仿宋_GB2312" pitchFamily="49" charset="-122"/>
              </a:rPr>
              <a:t>x</a:t>
            </a:r>
            <a:r>
              <a:rPr kumimoji="1" lang="zh-CN" altLang="en-US" sz="1200" dirty="0" smtClean="0">
                <a:latin typeface="Times New Roman" panose="02020603050405020304" pitchFamily="18" charset="0"/>
                <a:ea typeface="仿宋_GB2312" pitchFamily="49" charset="-122"/>
              </a:rPr>
              <a:t>的适应度，区间［</a:t>
            </a:r>
            <a:r>
              <a:rPr kumimoji="1" lang="en-US" altLang="zh-CN" sz="1200" dirty="0" smtClean="0">
                <a:latin typeface="Times New Roman" panose="02020603050405020304" pitchFamily="18" charset="0"/>
                <a:ea typeface="仿宋_GB2312" pitchFamily="49" charset="-122"/>
              </a:rPr>
              <a:t>0, 31</a:t>
            </a:r>
            <a:r>
              <a:rPr kumimoji="1" lang="zh-CN" altLang="en-US" sz="1200" dirty="0" smtClean="0">
                <a:latin typeface="Times New Roman" panose="02020603050405020304" pitchFamily="18" charset="0"/>
                <a:ea typeface="仿宋_GB2312" pitchFamily="49" charset="-122"/>
              </a:rPr>
              <a:t>］就是一个</a:t>
            </a:r>
            <a:r>
              <a:rPr kumimoji="1" lang="en-US" altLang="zh-CN" sz="1200" dirty="0" smtClean="0">
                <a:latin typeface="Times New Roman" panose="02020603050405020304" pitchFamily="18" charset="0"/>
                <a:ea typeface="仿宋_GB2312" pitchFamily="49" charset="-122"/>
              </a:rPr>
              <a:t>(</a:t>
            </a:r>
            <a:r>
              <a:rPr kumimoji="1" lang="zh-CN" altLang="en-US" sz="1200" dirty="0" smtClean="0">
                <a:latin typeface="Times New Roman" panose="02020603050405020304" pitchFamily="18" charset="0"/>
                <a:ea typeface="仿宋_GB2312" pitchFamily="49" charset="-122"/>
              </a:rPr>
              <a:t>解</a:t>
            </a:r>
            <a:r>
              <a:rPr kumimoji="1" lang="en-US" altLang="zh-CN" sz="1200" dirty="0" smtClean="0">
                <a:latin typeface="Times New Roman" panose="02020603050405020304" pitchFamily="18" charset="0"/>
                <a:ea typeface="仿宋_GB2312" pitchFamily="49" charset="-122"/>
              </a:rPr>
              <a:t>)</a:t>
            </a:r>
            <a:r>
              <a:rPr kumimoji="1" lang="zh-CN" altLang="en-US" sz="1200" dirty="0" smtClean="0">
                <a:latin typeface="Times New Roman" panose="02020603050405020304" pitchFamily="18" charset="0"/>
                <a:ea typeface="仿宋_GB2312" pitchFamily="49" charset="-122"/>
              </a:rPr>
              <a:t>空间 。这样</a:t>
            </a:r>
            <a:r>
              <a:rPr kumimoji="1" lang="en-US" altLang="zh-CN" sz="1200" dirty="0" smtClean="0">
                <a:latin typeface="Times New Roman" panose="02020603050405020304" pitchFamily="18" charset="0"/>
                <a:ea typeface="仿宋_GB2312" pitchFamily="49" charset="-122"/>
              </a:rPr>
              <a:t>, </a:t>
            </a:r>
            <a:r>
              <a:rPr kumimoji="1" lang="zh-CN" altLang="en-US" sz="1200" dirty="0" smtClean="0">
                <a:latin typeface="Times New Roman" panose="02020603050405020304" pitchFamily="18" charset="0"/>
                <a:ea typeface="仿宋_GB2312" pitchFamily="49" charset="-122"/>
              </a:rPr>
              <a:t>只要能给出个体</a:t>
            </a:r>
            <a:r>
              <a:rPr kumimoji="1" lang="en-US" altLang="zh-CN" sz="1200" i="1" dirty="0" smtClean="0">
                <a:latin typeface="Times New Roman" panose="02020603050405020304" pitchFamily="18" charset="0"/>
                <a:ea typeface="仿宋_GB2312" pitchFamily="49" charset="-122"/>
              </a:rPr>
              <a:t>x</a:t>
            </a:r>
            <a:r>
              <a:rPr kumimoji="1" lang="zh-CN" altLang="en-US" sz="1200" dirty="0" smtClean="0">
                <a:latin typeface="Times New Roman" panose="02020603050405020304" pitchFamily="18" charset="0"/>
                <a:ea typeface="仿宋_GB2312" pitchFamily="49" charset="-122"/>
              </a:rPr>
              <a:t>的适当染色体编码</a:t>
            </a:r>
            <a:r>
              <a:rPr kumimoji="1" lang="en-US" altLang="zh-CN" sz="1200" dirty="0" smtClean="0">
                <a:latin typeface="Times New Roman" panose="02020603050405020304" pitchFamily="18" charset="0"/>
                <a:ea typeface="仿宋_GB2312" pitchFamily="49" charset="-122"/>
              </a:rPr>
              <a:t>, </a:t>
            </a:r>
            <a:r>
              <a:rPr kumimoji="1" lang="zh-CN" altLang="en-US" sz="1200" dirty="0" smtClean="0">
                <a:latin typeface="Times New Roman" panose="02020603050405020304" pitchFamily="18" charset="0"/>
                <a:ea typeface="仿宋_GB2312" pitchFamily="49" charset="-122"/>
              </a:rPr>
              <a:t>该问题就可以用遗传算法来解决。</a:t>
            </a:r>
            <a:endParaRPr kumimoji="0" lang="zh-CN" altLang="en-US" dirty="0" smtClean="0"/>
          </a:p>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42</a:t>
            </a:fld>
            <a:endParaRPr lang="zh-CN" altLang="en-US"/>
          </a:p>
        </p:txBody>
      </p:sp>
    </p:spTree>
    <p:extLst>
      <p:ext uri="{BB962C8B-B14F-4D97-AF65-F5344CB8AC3E}">
        <p14:creationId xmlns:p14="http://schemas.microsoft.com/office/powerpoint/2010/main" val="4146358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zh-CN" altLang="en-US" sz="1200" dirty="0" smtClean="0">
                <a:latin typeface="Times New Roman" panose="02020603050405020304" pitchFamily="18" charset="0"/>
              </a:rPr>
              <a:t>计算各代种群中的各个体的适应度</a:t>
            </a:r>
            <a:r>
              <a:rPr kumimoji="1" lang="en-US" altLang="zh-CN" sz="1200" dirty="0" smtClean="0">
                <a:latin typeface="Times New Roman" panose="02020603050405020304" pitchFamily="18" charset="0"/>
              </a:rPr>
              <a:t>, </a:t>
            </a:r>
            <a:r>
              <a:rPr kumimoji="1" lang="zh-CN" altLang="en-US" sz="1200" dirty="0" smtClean="0">
                <a:latin typeface="Times New Roman" panose="02020603050405020304" pitchFamily="18" charset="0"/>
              </a:rPr>
              <a:t>并对其染色体进行遗传操作</a:t>
            </a:r>
            <a:r>
              <a:rPr kumimoji="1" lang="en-US" altLang="zh-CN" sz="1200" dirty="0" smtClean="0">
                <a:latin typeface="Times New Roman" panose="02020603050405020304" pitchFamily="18" charset="0"/>
              </a:rPr>
              <a:t>,</a:t>
            </a:r>
            <a:r>
              <a:rPr kumimoji="1" lang="zh-CN" altLang="en-US" sz="1200" dirty="0" smtClean="0">
                <a:latin typeface="Times New Roman" panose="02020603050405020304" pitchFamily="18" charset="0"/>
              </a:rPr>
              <a:t>直到适应度最高的个体</a:t>
            </a:r>
            <a:r>
              <a:rPr kumimoji="1" lang="en-US" altLang="zh-CN" sz="1200" dirty="0" smtClean="0">
                <a:latin typeface="Times New Roman" panose="02020603050405020304" pitchFamily="18" charset="0"/>
              </a:rPr>
              <a:t>(</a:t>
            </a:r>
            <a:r>
              <a:rPr kumimoji="1" lang="zh-CN" altLang="en-US" sz="1200" dirty="0" smtClean="0">
                <a:latin typeface="Times New Roman" panose="02020603050405020304" pitchFamily="18" charset="0"/>
              </a:rPr>
              <a:t>即</a:t>
            </a:r>
            <a:r>
              <a:rPr kumimoji="1" lang="en-US" altLang="zh-CN" sz="1200" dirty="0" smtClean="0">
                <a:latin typeface="Times New Roman" panose="02020603050405020304" pitchFamily="18" charset="0"/>
              </a:rPr>
              <a:t>31</a:t>
            </a:r>
            <a:r>
              <a:rPr kumimoji="1" lang="zh-CN" altLang="en-US" sz="1200" dirty="0" smtClean="0">
                <a:latin typeface="Times New Roman" panose="02020603050405020304" pitchFamily="18" charset="0"/>
              </a:rPr>
              <a:t>（</a:t>
            </a:r>
            <a:r>
              <a:rPr kumimoji="1" lang="en-US" altLang="zh-CN" sz="1200" dirty="0" smtClean="0">
                <a:latin typeface="Times New Roman" panose="02020603050405020304" pitchFamily="18" charset="0"/>
              </a:rPr>
              <a:t>11111</a:t>
            </a:r>
            <a:r>
              <a:rPr kumimoji="1" lang="zh-CN" altLang="en-US" sz="1200" dirty="0" smtClean="0">
                <a:latin typeface="Times New Roman" panose="02020603050405020304" pitchFamily="18" charset="0"/>
              </a:rPr>
              <a:t>）</a:t>
            </a:r>
            <a:r>
              <a:rPr kumimoji="1" lang="en-US" altLang="zh-CN" sz="1200" dirty="0" smtClean="0">
                <a:latin typeface="Times New Roman" panose="02020603050405020304" pitchFamily="18" charset="0"/>
              </a:rPr>
              <a:t>)</a:t>
            </a:r>
            <a:r>
              <a:rPr kumimoji="1" lang="zh-CN" altLang="en-US" sz="1200" dirty="0" smtClean="0">
                <a:latin typeface="Times New Roman" panose="02020603050405020304" pitchFamily="18" charset="0"/>
              </a:rPr>
              <a:t>出现为止。 </a:t>
            </a:r>
          </a:p>
          <a:p>
            <a:pPr eaLnBrk="1" hangingPunct="1">
              <a:buFont typeface="Wingdings" panose="05000000000000000000" pitchFamily="2" charset="2"/>
              <a:buNone/>
            </a:pPr>
            <a:endParaRPr kumimoji="0" lang="zh-CN" altLang="en-US" dirty="0" smtClean="0"/>
          </a:p>
        </p:txBody>
      </p:sp>
      <p:sp>
        <p:nvSpPr>
          <p:cNvPr id="4" name="灯片编号占位符 3"/>
          <p:cNvSpPr>
            <a:spLocks noGrp="1"/>
          </p:cNvSpPr>
          <p:nvPr>
            <p:ph type="sldNum" sz="quarter" idx="10"/>
          </p:nvPr>
        </p:nvSpPr>
        <p:spPr/>
        <p:txBody>
          <a:bodyPr/>
          <a:lstStyle/>
          <a:p>
            <a:fld id="{689573E3-669F-44DB-8796-0189F33C4ABA}" type="slidenum">
              <a:rPr lang="zh-CN" altLang="en-US" smtClean="0"/>
              <a:t>43</a:t>
            </a:fld>
            <a:endParaRPr lang="zh-CN" altLang="en-US"/>
          </a:p>
        </p:txBody>
      </p:sp>
    </p:spTree>
    <p:extLst>
      <p:ext uri="{BB962C8B-B14F-4D97-AF65-F5344CB8AC3E}">
        <p14:creationId xmlns:p14="http://schemas.microsoft.com/office/powerpoint/2010/main" val="206563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44</a:t>
            </a:fld>
            <a:endParaRPr lang="zh-CN" altLang="en-US"/>
          </a:p>
        </p:txBody>
      </p:sp>
    </p:spTree>
    <p:extLst>
      <p:ext uri="{BB962C8B-B14F-4D97-AF65-F5344CB8AC3E}">
        <p14:creationId xmlns:p14="http://schemas.microsoft.com/office/powerpoint/2010/main" val="1520758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ym typeface="Symbol" panose="05050102010706020507" pitchFamily="18" charset="2"/>
              </a:rPr>
              <a:t>产生下一代群体；（</a:t>
            </a:r>
            <a:r>
              <a:rPr lang="zh-CN" altLang="en-US" sz="1200" dirty="0" smtClean="0">
                <a:solidFill>
                  <a:srgbClr val="FF0000"/>
                </a:solidFill>
                <a:sym typeface="Symbol" panose="05050102010706020507" pitchFamily="18" charset="2"/>
              </a:rPr>
              <a:t>选择概率按适应值大小采用轮盘赌的随机策略</a:t>
            </a:r>
            <a:r>
              <a:rPr lang="zh-CN" altLang="en-US" sz="1200" dirty="0" smtClean="0">
                <a:sym typeface="Symbol" panose="050501020107060205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smtClean="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latin typeface="Times New Roman" panose="02020603050405020304" pitchFamily="18" charset="0"/>
              </a:rPr>
              <a:t>在算法中赌轮选择法可用下面的子过程来模拟</a:t>
            </a:r>
            <a:r>
              <a:rPr kumimoji="1" lang="en-US" altLang="zh-CN" sz="1200" dirty="0" smtClean="0">
                <a:latin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46</a:t>
            </a:fld>
            <a:endParaRPr lang="zh-CN" altLang="en-US"/>
          </a:p>
        </p:txBody>
      </p:sp>
    </p:spTree>
    <p:extLst>
      <p:ext uri="{BB962C8B-B14F-4D97-AF65-F5344CB8AC3E}">
        <p14:creationId xmlns:p14="http://schemas.microsoft.com/office/powerpoint/2010/main" val="593202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1" i="0" u="none" strike="noStrike" kern="1200" cap="none" normalizeH="0" baseline="0" dirty="0" smtClean="0">
                <a:ln>
                  <a:noFill/>
                </a:ln>
                <a:solidFill>
                  <a:schemeClr val="tx1"/>
                </a:solidFill>
                <a:effectLst/>
                <a:latin typeface="Times New Roman" panose="02020603050405020304" pitchFamily="18" charset="0"/>
                <a:ea typeface="+mn-ea"/>
                <a:cs typeface="+mn-cs"/>
              </a:rPr>
              <a:t>（竖线表示交叉点） </a:t>
            </a:r>
          </a:p>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48</a:t>
            </a:fld>
            <a:endParaRPr lang="zh-CN" altLang="en-US"/>
          </a:p>
        </p:txBody>
      </p:sp>
    </p:spTree>
    <p:extLst>
      <p:ext uri="{BB962C8B-B14F-4D97-AF65-F5344CB8AC3E}">
        <p14:creationId xmlns:p14="http://schemas.microsoft.com/office/powerpoint/2010/main" val="1356268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ym typeface="Symbol" panose="05050102010706020507" pitchFamily="18" charset="2"/>
              </a:rPr>
              <a:t>01101</a:t>
            </a:r>
            <a:r>
              <a:rPr lang="zh-CN" altLang="en-US" sz="1200" dirty="0" smtClean="0">
                <a:sym typeface="Symbol" panose="05050102010706020507" pitchFamily="18" charset="2"/>
              </a:rPr>
              <a:t>，</a:t>
            </a:r>
            <a:r>
              <a:rPr lang="en-US" altLang="zh-CN" sz="1200" dirty="0" smtClean="0">
                <a:sym typeface="Symbol" panose="05050102010706020507" pitchFamily="18" charset="2"/>
              </a:rPr>
              <a:t>11000</a:t>
            </a:r>
            <a:r>
              <a:rPr lang="zh-CN" altLang="en-US" sz="1200" dirty="0" smtClean="0">
                <a:sym typeface="Symbol" panose="05050102010706020507" pitchFamily="18" charset="2"/>
              </a:rPr>
              <a:t>，</a:t>
            </a:r>
            <a:r>
              <a:rPr lang="en-US" altLang="zh-CN" sz="1200" dirty="0" smtClean="0">
                <a:sym typeface="Symbol" panose="05050102010706020507" pitchFamily="18" charset="2"/>
              </a:rPr>
              <a:t>01000</a:t>
            </a:r>
            <a:r>
              <a:rPr lang="zh-CN" altLang="en-US" sz="1200" dirty="0" smtClean="0">
                <a:sym typeface="Symbol" panose="05050102010706020507" pitchFamily="18" charset="2"/>
              </a:rPr>
              <a:t>，</a:t>
            </a:r>
            <a:r>
              <a:rPr lang="en-US" altLang="zh-CN" sz="1200" dirty="0" smtClean="0">
                <a:sym typeface="Symbol" panose="05050102010706020507" pitchFamily="18" charset="2"/>
              </a:rPr>
              <a:t>10011</a:t>
            </a:r>
          </a:p>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50</a:t>
            </a:fld>
            <a:endParaRPr lang="zh-CN" altLang="en-US"/>
          </a:p>
        </p:txBody>
      </p:sp>
    </p:spTree>
    <p:extLst>
      <p:ext uri="{BB962C8B-B14F-4D97-AF65-F5344CB8AC3E}">
        <p14:creationId xmlns:p14="http://schemas.microsoft.com/office/powerpoint/2010/main" val="915765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smtClean="0">
                <a:latin typeface="Times New Roman" panose="02020603050405020304" pitchFamily="18" charset="0"/>
              </a:rPr>
              <a:t>f(x)</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57</a:t>
            </a:fld>
            <a:endParaRPr lang="zh-CN" altLang="en-US"/>
          </a:p>
        </p:txBody>
      </p:sp>
    </p:spTree>
    <p:extLst>
      <p:ext uri="{BB962C8B-B14F-4D97-AF65-F5344CB8AC3E}">
        <p14:creationId xmlns:p14="http://schemas.microsoft.com/office/powerpoint/2010/main" val="1524340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求导</a:t>
            </a:r>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59</a:t>
            </a:fld>
            <a:endParaRPr lang="zh-CN" altLang="en-US"/>
          </a:p>
        </p:txBody>
      </p:sp>
    </p:spTree>
    <p:extLst>
      <p:ext uri="{BB962C8B-B14F-4D97-AF65-F5344CB8AC3E}">
        <p14:creationId xmlns:p14="http://schemas.microsoft.com/office/powerpoint/2010/main" val="196575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用一个二进制矢量表示一个染色体，由染色体来代表变量</a:t>
            </a:r>
            <a:r>
              <a:rPr lang="en-US" altLang="zh-CN" dirty="0" smtClean="0"/>
              <a:t>x</a:t>
            </a:r>
            <a:r>
              <a:rPr lang="zh-CN" altLang="en-US" dirty="0" smtClean="0"/>
              <a:t>的实数值，每个染色体的每一位二进制数称为遗传因子。矢量的长度取决于所要求的精度，在此取小数点后</a:t>
            </a:r>
            <a:r>
              <a:rPr lang="en-US" altLang="zh-CN" dirty="0" smtClean="0"/>
              <a:t>6</a:t>
            </a:r>
            <a:r>
              <a:rPr lang="zh-CN" altLang="en-US" dirty="0" smtClean="0"/>
              <a:t>位数。由于变量</a:t>
            </a:r>
            <a:r>
              <a:rPr lang="en-US" altLang="zh-CN" dirty="0" smtClean="0"/>
              <a:t>x</a:t>
            </a:r>
            <a:r>
              <a:rPr lang="zh-CN" altLang="en-US" dirty="0" smtClean="0"/>
              <a:t>的域长为</a:t>
            </a:r>
            <a:r>
              <a:rPr lang="en-US" altLang="zh-CN" dirty="0" smtClean="0"/>
              <a:t>3</a:t>
            </a:r>
            <a:r>
              <a:rPr lang="zh-CN" altLang="en-US" dirty="0" smtClean="0"/>
              <a:t>，则将</a:t>
            </a:r>
            <a:r>
              <a:rPr lang="en-US" altLang="zh-CN" dirty="0" smtClean="0"/>
              <a:t>【-1</a:t>
            </a:r>
            <a:r>
              <a:rPr lang="zh-CN" altLang="en-US" dirty="0" smtClean="0"/>
              <a:t>，</a:t>
            </a:r>
            <a:r>
              <a:rPr lang="en-US" altLang="zh-CN" dirty="0" smtClean="0"/>
              <a:t>2】</a:t>
            </a:r>
            <a:r>
              <a:rPr lang="zh-CN" altLang="en-US" dirty="0" smtClean="0"/>
              <a:t>均匀地分为</a:t>
            </a:r>
            <a:r>
              <a:rPr lang="en-US" altLang="zh-CN" dirty="0" smtClean="0"/>
              <a:t>3</a:t>
            </a:r>
            <a:r>
              <a:rPr lang="zh-CN" altLang="en-US" dirty="0" smtClean="0"/>
              <a:t>*</a:t>
            </a:r>
            <a:r>
              <a:rPr lang="en-US" altLang="zh-CN" dirty="0" smtClean="0"/>
              <a:t>1000000</a:t>
            </a:r>
            <a:r>
              <a:rPr lang="zh-CN" altLang="en-US" dirty="0" smtClean="0"/>
              <a:t>个等长的区间。</a:t>
            </a:r>
            <a:r>
              <a:rPr lang="en-US" altLang="zh-CN" dirty="0" smtClean="0"/>
              <a:t>2097152=2</a:t>
            </a:r>
            <a:r>
              <a:rPr lang="en-US" altLang="zh-CN" baseline="30000" dirty="0" smtClean="0"/>
              <a:t>21</a:t>
            </a:r>
            <a:r>
              <a:rPr lang="en-US" altLang="zh-CN" dirty="0" smtClean="0"/>
              <a:t>&lt;3000000&lt;=2</a:t>
            </a:r>
            <a:r>
              <a:rPr lang="en-US" altLang="zh-CN" baseline="30000" dirty="0" smtClean="0"/>
              <a:t>22</a:t>
            </a:r>
            <a:r>
              <a:rPr lang="en-US" altLang="zh-CN" dirty="0" smtClean="0"/>
              <a:t>=4194304</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61</a:t>
            </a:fld>
            <a:endParaRPr lang="zh-CN" altLang="en-US"/>
          </a:p>
        </p:txBody>
      </p:sp>
    </p:spTree>
    <p:extLst>
      <p:ext uri="{BB962C8B-B14F-4D97-AF65-F5344CB8AC3E}">
        <p14:creationId xmlns:p14="http://schemas.microsoft.com/office/powerpoint/2010/main" val="12774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latin typeface="楷体_GB2312" pitchFamily="49" charset="-122"/>
                <a:ea typeface="楷体_GB2312" pitchFamily="49" charset="-122"/>
              </a:rPr>
              <a:t> 最优化问题可以追溯到十分古老的极值问题，早在17世纪，英国科学家Newton发明微积分的时代，就已提出极值问题，后来又出现了Lagrange乘数法。</a:t>
            </a:r>
          </a:p>
          <a:p>
            <a:r>
              <a:rPr lang="zh-CN" altLang="zh-CN" sz="1200" dirty="0" smtClean="0">
                <a:latin typeface="楷体_GB2312" pitchFamily="49" charset="-122"/>
                <a:ea typeface="楷体_GB2312" pitchFamily="49" charset="-122"/>
              </a:rPr>
              <a:t>   1847年法国数学家</a:t>
            </a:r>
            <a:r>
              <a:rPr lang="zh-CN" altLang="en-US" sz="1200" b="0" i="0" kern="1200" dirty="0" smtClean="0">
                <a:solidFill>
                  <a:schemeClr val="tx1"/>
                </a:solidFill>
                <a:effectLst/>
                <a:latin typeface="+mn-lt"/>
                <a:ea typeface="+mn-ea"/>
                <a:cs typeface="+mn-cs"/>
              </a:rPr>
              <a:t>柯西</a:t>
            </a:r>
            <a:r>
              <a:rPr lang="zh-CN" altLang="zh-CN" sz="1200" dirty="0" smtClean="0">
                <a:latin typeface="楷体_GB2312" pitchFamily="49" charset="-122"/>
                <a:ea typeface="楷体_GB2312" pitchFamily="49" charset="-122"/>
              </a:rPr>
              <a:t>研究了函数值沿什么方向下降最快的问题，提出了最速下降法。</a:t>
            </a:r>
            <a:endParaRPr lang="en-US" altLang="zh-CN" sz="1200" dirty="0" smtClean="0">
              <a:latin typeface="楷体_GB2312" pitchFamily="49" charset="-122"/>
              <a:ea typeface="楷体_GB2312" pitchFamily="49" charset="-122"/>
            </a:endParaRPr>
          </a:p>
          <a:p>
            <a:r>
              <a:rPr lang="zh-CN" altLang="zh-CN" sz="1200" dirty="0" smtClean="0">
                <a:latin typeface="楷体_GB2312" pitchFamily="49" charset="-122"/>
                <a:ea typeface="楷体_GB2312" pitchFamily="49" charset="-122"/>
              </a:rPr>
              <a:t>1939年前苏联数学家</a:t>
            </a:r>
            <a:r>
              <a:rPr lang="zh-CN" altLang="en-US" sz="1200" b="0" i="0" kern="1200" dirty="0" smtClean="0">
                <a:solidFill>
                  <a:schemeClr val="tx1"/>
                </a:solidFill>
                <a:effectLst/>
                <a:latin typeface="+mn-lt"/>
                <a:ea typeface="+mn-ea"/>
                <a:cs typeface="+mn-cs"/>
              </a:rPr>
              <a:t>康托罗维奇</a:t>
            </a:r>
            <a:r>
              <a:rPr lang="zh-CN" altLang="zh-CN" sz="1200" dirty="0" smtClean="0">
                <a:latin typeface="楷体_GB2312" pitchFamily="49" charset="-122"/>
                <a:ea typeface="楷体_GB2312" pitchFamily="49" charset="-122"/>
              </a:rPr>
              <a:t>提出了解决下料问题和运输问题这两种线性规划问题的求解方法。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4</a:t>
            </a:fld>
            <a:endParaRPr lang="zh-CN" altLang="en-US"/>
          </a:p>
        </p:txBody>
      </p:sp>
    </p:spTree>
    <p:extLst>
      <p:ext uri="{BB962C8B-B14F-4D97-AF65-F5344CB8AC3E}">
        <p14:creationId xmlns:p14="http://schemas.microsoft.com/office/powerpoint/2010/main" val="622009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62</a:t>
            </a:fld>
            <a:endParaRPr lang="zh-CN" altLang="en-US"/>
          </a:p>
        </p:txBody>
      </p:sp>
    </p:spTree>
    <p:extLst>
      <p:ext uri="{BB962C8B-B14F-4D97-AF65-F5344CB8AC3E}">
        <p14:creationId xmlns:p14="http://schemas.microsoft.com/office/powerpoint/2010/main" val="3756738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这样，就可以将实数以二进制数表达</a:t>
            </a:r>
            <a:endParaRPr lang="en-US" altLang="zh-CN" dirty="0" smtClean="0"/>
          </a:p>
          <a:p>
            <a:r>
              <a:rPr lang="en-US" altLang="zh-CN" dirty="0" smtClean="0"/>
              <a:t>22</a:t>
            </a:r>
            <a:r>
              <a:rPr lang="zh-CN" altLang="en-US" dirty="0" smtClean="0"/>
              <a:t>位的</a:t>
            </a:r>
            <a:r>
              <a:rPr lang="en-US" altLang="zh-CN" dirty="0" smtClean="0"/>
              <a:t>0</a:t>
            </a:r>
            <a:r>
              <a:rPr lang="zh-CN" altLang="en-US" dirty="0" smtClean="0"/>
              <a:t>对应</a:t>
            </a:r>
            <a:r>
              <a:rPr lang="en-US" altLang="zh-CN" dirty="0" smtClean="0"/>
              <a:t>-1</a:t>
            </a:r>
            <a:r>
              <a:rPr lang="zh-CN" altLang="en-US" dirty="0" smtClean="0"/>
              <a:t>，</a:t>
            </a:r>
            <a:r>
              <a:rPr lang="en-US" altLang="zh-CN" dirty="0" smtClean="0"/>
              <a:t>22</a:t>
            </a:r>
            <a:r>
              <a:rPr lang="zh-CN" altLang="en-US" dirty="0" smtClean="0"/>
              <a:t>位</a:t>
            </a:r>
            <a:r>
              <a:rPr lang="en-US" altLang="zh-CN" dirty="0" smtClean="0"/>
              <a:t>1</a:t>
            </a:r>
            <a:r>
              <a:rPr lang="zh-CN" altLang="en-US" dirty="0" smtClean="0"/>
              <a:t>就对应</a:t>
            </a:r>
            <a:r>
              <a:rPr lang="en-US" altLang="zh-CN" dirty="0" smtClean="0"/>
              <a:t>2</a:t>
            </a:r>
          </a:p>
          <a:p>
            <a:r>
              <a:rPr lang="en-US" altLang="zh-CN" dirty="0" smtClean="0"/>
              <a:t>X’=1000101110110101000111=2288967</a:t>
            </a:r>
          </a:p>
          <a:p>
            <a:r>
              <a:rPr lang="en-US" altLang="zh-CN" dirty="0" smtClean="0"/>
              <a:t>X=-1.0+2288967*3/4194303=0.637197</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63</a:t>
            </a:fld>
            <a:endParaRPr lang="zh-CN" altLang="en-US"/>
          </a:p>
        </p:txBody>
      </p:sp>
    </p:spTree>
    <p:extLst>
      <p:ext uri="{BB962C8B-B14F-4D97-AF65-F5344CB8AC3E}">
        <p14:creationId xmlns:p14="http://schemas.microsoft.com/office/powerpoint/2010/main" val="1012740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种群类的构造函数中完成种群的初始化</a:t>
            </a:r>
            <a:r>
              <a:rPr lang="en-US" altLang="zh-CN" dirty="0" smtClean="0"/>
              <a:t>,200</a:t>
            </a:r>
            <a:r>
              <a:rPr lang="zh-CN" altLang="en-US" dirty="0" smtClean="0"/>
              <a:t>个随机产生的染色体</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65</a:t>
            </a:fld>
            <a:endParaRPr lang="zh-CN" altLang="en-US"/>
          </a:p>
        </p:txBody>
      </p:sp>
    </p:spTree>
    <p:extLst>
      <p:ext uri="{BB962C8B-B14F-4D97-AF65-F5344CB8AC3E}">
        <p14:creationId xmlns:p14="http://schemas.microsoft.com/office/powerpoint/2010/main" val="2431725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因此，适应度函数的选取至关重要，直接影响到遗传算法的收敛速度以及能否找到最优解。</a:t>
            </a:r>
            <a:endParaRPr lang="en-US" altLang="zh-CN" dirty="0" smtClean="0"/>
          </a:p>
          <a:p>
            <a:pPr marL="0" indent="0">
              <a:buNone/>
            </a:pPr>
            <a:r>
              <a:rPr lang="zh-CN" altLang="en-US" sz="2000" dirty="0" smtClean="0"/>
              <a:t>为群体中每个可能的确定长度的特征字符串指定一个适应值，它经常是问题本身所具有的。适应度函数必须有能力计算搜索空间中每个确定长度的特征字符串的适应值。</a:t>
            </a:r>
            <a:endParaRPr lang="en-US" altLang="zh-CN" sz="2000" dirty="0" smtClean="0"/>
          </a:p>
          <a:p>
            <a:pPr marL="0" indent="0">
              <a:buNone/>
            </a:pPr>
            <a:r>
              <a:rPr lang="en-US" altLang="zh-CN" sz="2000" dirty="0" smtClean="0"/>
              <a:t>    </a:t>
            </a:r>
            <a:r>
              <a:rPr lang="zh-CN" altLang="en-US" sz="2000" dirty="0" smtClean="0"/>
              <a:t>适应度函数将问题潜在解以适应值为标准进行评价。</a:t>
            </a:r>
            <a:r>
              <a:rPr lang="zh-CN" altLang="en-US" sz="2000" dirty="0" smtClean="0">
                <a:solidFill>
                  <a:srgbClr val="C00000"/>
                </a:solidFill>
              </a:rPr>
              <a:t>所对应的适应值越大，染色体越优。</a:t>
            </a:r>
            <a:endParaRPr lang="en-US" altLang="zh-CN" sz="2000" dirty="0" smtClean="0">
              <a:solidFill>
                <a:srgbClr val="C00000"/>
              </a:solidFill>
            </a:endParaRPr>
          </a:p>
          <a:p>
            <a:pPr marL="0" indent="0">
              <a:buNone/>
            </a:pPr>
            <a:r>
              <a:rPr lang="en-US" altLang="zh-CN" sz="2000" dirty="0" smtClean="0"/>
              <a:t>    </a:t>
            </a:r>
            <a:r>
              <a:rPr lang="zh-CN" altLang="en-US" sz="2000" dirty="0" smtClean="0"/>
              <a:t>本例中的适应度函数即为</a:t>
            </a:r>
            <a:r>
              <a:rPr lang="en-US" altLang="zh-CN" sz="2000" dirty="0" smtClean="0"/>
              <a:t>f(x)</a:t>
            </a:r>
            <a:r>
              <a:rPr lang="zh-CN" altLang="en-US" sz="2000" dirty="0" smtClean="0"/>
              <a:t>，</a:t>
            </a:r>
            <a:r>
              <a:rPr lang="en-US" altLang="zh-CN" sz="2000" dirty="0" err="1" smtClean="0">
                <a:solidFill>
                  <a:srgbClr val="C00000"/>
                </a:solidFill>
              </a:rPr>
              <a:t>eval</a:t>
            </a:r>
            <a:r>
              <a:rPr lang="en-US" altLang="zh-CN" sz="2000" dirty="0" smtClean="0">
                <a:solidFill>
                  <a:srgbClr val="C00000"/>
                </a:solidFill>
              </a:rPr>
              <a:t>(v)=f(x)</a:t>
            </a:r>
            <a:r>
              <a:rPr lang="zh-CN" altLang="en-US" sz="2000" dirty="0" smtClean="0"/>
              <a:t>，其中</a:t>
            </a:r>
            <a:r>
              <a:rPr lang="en-US" altLang="zh-CN" sz="2000" dirty="0" smtClean="0"/>
              <a:t>v</a:t>
            </a:r>
            <a:r>
              <a:rPr lang="zh-CN" altLang="en-US" sz="2000" dirty="0" smtClean="0"/>
              <a:t>代表染色体。</a:t>
            </a:r>
          </a:p>
          <a:p>
            <a:pPr lvl="1"/>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66</a:t>
            </a:fld>
            <a:endParaRPr lang="zh-CN" altLang="en-US"/>
          </a:p>
        </p:txBody>
      </p:sp>
    </p:spTree>
    <p:extLst>
      <p:ext uri="{BB962C8B-B14F-4D97-AF65-F5344CB8AC3E}">
        <p14:creationId xmlns:p14="http://schemas.microsoft.com/office/powerpoint/2010/main" val="4104177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C00000"/>
                </a:solidFill>
              </a:rPr>
              <a:t>Temp:</a:t>
            </a:r>
            <a:r>
              <a:rPr lang="zh-CN" altLang="en-US" sz="1200" dirty="0" smtClean="0">
                <a:solidFill>
                  <a:srgbClr val="C00000"/>
                </a:solidFill>
              </a:rPr>
              <a:t>把交叉位往前的都设置成</a:t>
            </a:r>
            <a:r>
              <a:rPr lang="en-US" altLang="zh-CN" sz="1200" dirty="0" smtClean="0">
                <a:solidFill>
                  <a:srgbClr val="C00000"/>
                </a:solidFill>
              </a:rPr>
              <a:t>1</a:t>
            </a:r>
            <a:r>
              <a:rPr lang="zh-CN" altLang="en-US" sz="1200" dirty="0" smtClean="0">
                <a:solidFill>
                  <a:srgbClr val="C00000"/>
                </a:solidFill>
              </a:rPr>
              <a:t>，之后的设置为</a:t>
            </a:r>
            <a:r>
              <a:rPr lang="en-US" altLang="zh-CN" sz="1200" dirty="0" smtClean="0">
                <a:solidFill>
                  <a:srgbClr val="C00000"/>
                </a:solidFill>
              </a:rPr>
              <a:t>0</a:t>
            </a:r>
          </a:p>
          <a:p>
            <a:r>
              <a:rPr lang="en-US" altLang="zh-CN" sz="1200" dirty="0" smtClean="0">
                <a:solidFill>
                  <a:srgbClr val="C00000"/>
                </a:solidFill>
              </a:rPr>
              <a:t>~temp</a:t>
            </a:r>
            <a:r>
              <a:rPr lang="zh-CN" altLang="en-US" sz="1200" dirty="0" smtClean="0">
                <a:solidFill>
                  <a:srgbClr val="C00000"/>
                </a:solidFill>
              </a:rPr>
              <a:t>：把交叉位往前的都设置成</a:t>
            </a:r>
            <a:r>
              <a:rPr lang="en-US" altLang="zh-CN" sz="1200" dirty="0" smtClean="0">
                <a:solidFill>
                  <a:srgbClr val="C00000"/>
                </a:solidFill>
              </a:rPr>
              <a:t>0</a:t>
            </a:r>
            <a:r>
              <a:rPr lang="zh-CN" altLang="en-US" sz="1200" dirty="0" smtClean="0">
                <a:solidFill>
                  <a:srgbClr val="C00000"/>
                </a:solidFill>
              </a:rPr>
              <a:t>，之后的设置为</a:t>
            </a:r>
            <a:r>
              <a:rPr lang="en-US" altLang="zh-CN" sz="1200" dirty="0" smtClean="0">
                <a:solidFill>
                  <a:srgbClr val="C00000"/>
                </a:solidFill>
              </a:rPr>
              <a:t>1</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68</a:t>
            </a:fld>
            <a:endParaRPr lang="zh-CN" altLang="en-US"/>
          </a:p>
        </p:txBody>
      </p:sp>
    </p:spTree>
    <p:extLst>
      <p:ext uri="{BB962C8B-B14F-4D97-AF65-F5344CB8AC3E}">
        <p14:creationId xmlns:p14="http://schemas.microsoft.com/office/powerpoint/2010/main" val="948512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向左移动</a:t>
            </a:r>
            <a:r>
              <a:rPr lang="en-US" altLang="zh-CN" dirty="0" err="1" smtClean="0"/>
              <a:t>i</a:t>
            </a:r>
            <a:r>
              <a:rPr lang="zh-CN" altLang="en-US" dirty="0" smtClean="0"/>
              <a:t>位</a:t>
            </a:r>
            <a:endParaRPr lang="en-US" altLang="zh-CN" dirty="0" smtClean="0"/>
          </a:p>
          <a:p>
            <a:r>
              <a:rPr lang="zh-CN" altLang="en-US" dirty="0" smtClean="0"/>
              <a:t>和</a:t>
            </a:r>
            <a:r>
              <a:rPr lang="en-US" altLang="zh-CN" dirty="0" smtClean="0"/>
              <a:t>0</a:t>
            </a:r>
            <a:r>
              <a:rPr lang="zh-CN" altLang="en-US" dirty="0" smtClean="0"/>
              <a:t>异或保持原样，和</a:t>
            </a:r>
            <a:r>
              <a:rPr lang="en-US" altLang="zh-CN" dirty="0" smtClean="0"/>
              <a:t>1</a:t>
            </a:r>
            <a:r>
              <a:rPr lang="zh-CN" altLang="en-US" dirty="0" smtClean="0"/>
              <a:t>异或变成相反数</a:t>
            </a:r>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71</a:t>
            </a:fld>
            <a:endParaRPr lang="zh-CN" altLang="en-US"/>
          </a:p>
        </p:txBody>
      </p:sp>
    </p:spTree>
    <p:extLst>
      <p:ext uri="{BB962C8B-B14F-4D97-AF65-F5344CB8AC3E}">
        <p14:creationId xmlns:p14="http://schemas.microsoft.com/office/powerpoint/2010/main" val="1352714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B050"/>
                </a:solidFill>
              </a:rPr>
              <a:t> </a:t>
            </a:r>
            <a:r>
              <a:rPr lang="zh-CN" altLang="en-US" sz="1200" dirty="0" smtClean="0">
                <a:solidFill>
                  <a:srgbClr val="00B050"/>
                </a:solidFill>
              </a:rPr>
              <a:t>每次遗传，选出</a:t>
            </a:r>
            <a:r>
              <a:rPr lang="en-US" altLang="zh-CN" sz="1200" dirty="0" smtClean="0">
                <a:solidFill>
                  <a:srgbClr val="00B050"/>
                </a:solidFill>
              </a:rPr>
              <a:t>f(x)</a:t>
            </a:r>
            <a:r>
              <a:rPr lang="zh-CN" altLang="en-US" sz="1200" dirty="0" smtClean="0">
                <a:solidFill>
                  <a:srgbClr val="00B050"/>
                </a:solidFill>
              </a:rPr>
              <a:t>排名前</a:t>
            </a:r>
            <a:r>
              <a:rPr lang="en-US" altLang="zh-CN" sz="1200" dirty="0" smtClean="0">
                <a:solidFill>
                  <a:srgbClr val="00B050"/>
                </a:solidFill>
              </a:rPr>
              <a:t>50%</a:t>
            </a:r>
            <a:r>
              <a:rPr lang="zh-CN" altLang="en-US" sz="1200" dirty="0" smtClean="0">
                <a:solidFill>
                  <a:srgbClr val="00B050"/>
                </a:solidFill>
              </a:rPr>
              <a:t>的个体进行遗传（排序方法），约</a:t>
            </a:r>
            <a:r>
              <a:rPr lang="en-US" altLang="zh-CN" sz="1200" dirty="0" smtClean="0">
                <a:solidFill>
                  <a:srgbClr val="00B050"/>
                </a:solidFill>
              </a:rPr>
              <a:t>1%</a:t>
            </a:r>
            <a:r>
              <a:rPr lang="zh-CN" altLang="en-US" sz="1200" dirty="0" smtClean="0">
                <a:solidFill>
                  <a:srgbClr val="00B050"/>
                </a:solidFill>
              </a:rPr>
              <a:t>个体变异，</a:t>
            </a:r>
            <a:r>
              <a:rPr lang="en-US" altLang="zh-CN" sz="1200" dirty="0" smtClean="0">
                <a:solidFill>
                  <a:srgbClr val="00B050"/>
                </a:solidFill>
              </a:rPr>
              <a:t>10%</a:t>
            </a:r>
            <a:r>
              <a:rPr lang="zh-CN" altLang="en-US" sz="1200" dirty="0" smtClean="0">
                <a:solidFill>
                  <a:srgbClr val="00B050"/>
                </a:solidFill>
              </a:rPr>
              <a:t>的个体发生交叉遗传，其余的直接遗传。</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72</a:t>
            </a:fld>
            <a:endParaRPr lang="zh-CN" altLang="en-US"/>
          </a:p>
        </p:txBody>
      </p:sp>
    </p:spTree>
    <p:extLst>
      <p:ext uri="{BB962C8B-B14F-4D97-AF65-F5344CB8AC3E}">
        <p14:creationId xmlns:p14="http://schemas.microsoft.com/office/powerpoint/2010/main" val="2212051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因为</a:t>
            </a:r>
            <a:r>
              <a:rPr lang="en-US" altLang="zh-CN" dirty="0" smtClean="0"/>
              <a:t>GA</a:t>
            </a:r>
            <a:r>
              <a:rPr lang="zh-CN" altLang="en-US" dirty="0" smtClean="0"/>
              <a:t>是寻找最小值，所以为了求这个函数的最大值，取</a:t>
            </a:r>
            <a:r>
              <a:rPr lang="en-US" altLang="zh-CN" dirty="0" smtClean="0"/>
              <a:t>f</a:t>
            </a:r>
            <a:r>
              <a:rPr lang="zh-CN" altLang="en-US" dirty="0" smtClean="0"/>
              <a:t>的相反数</a:t>
            </a:r>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76</a:t>
            </a:fld>
            <a:endParaRPr lang="zh-CN" altLang="en-US"/>
          </a:p>
        </p:txBody>
      </p:sp>
    </p:spTree>
    <p:extLst>
      <p:ext uri="{BB962C8B-B14F-4D97-AF65-F5344CB8AC3E}">
        <p14:creationId xmlns:p14="http://schemas.microsoft.com/office/powerpoint/2010/main" val="619208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PSO</a:t>
            </a:r>
            <a:r>
              <a:rPr lang="zh-CN" altLang="en-US" dirty="0" smtClean="0"/>
              <a:t>在实际应用中被证明是有效的，但目前还没有给出收敛性、收敛速度估计等方面的数学证明。</a:t>
            </a:r>
            <a:endParaRPr lang="en-US" altLang="zh-CN" dirty="0" smtClean="0"/>
          </a:p>
          <a:p>
            <a:r>
              <a:rPr lang="zh-CN" altLang="en-US" dirty="0" smtClean="0"/>
              <a:t>如何选择、优化、调整参数，使得算法既能够避免早熟又能比较快速地收敛，对工程实践有着重要意义。</a:t>
            </a:r>
            <a:endParaRPr lang="en-US" altLang="zh-CN" dirty="0" smtClean="0"/>
          </a:p>
          <a:p>
            <a:r>
              <a:rPr lang="zh-CN" altLang="en-US" dirty="0" smtClean="0"/>
              <a:t>如何将其他演化优化的优点和</a:t>
            </a:r>
            <a:r>
              <a:rPr lang="en-US" altLang="zh-CN" dirty="0" smtClean="0"/>
              <a:t>PSO</a:t>
            </a:r>
            <a:r>
              <a:rPr lang="zh-CN" altLang="en-US" dirty="0" smtClean="0"/>
              <a:t>优点结合，构造出有特色有实用价值的混合算法也是当前算法改进的一个重要方向。</a:t>
            </a:r>
            <a:endParaRPr lang="en-US" altLang="zh-CN" dirty="0" smtClean="0"/>
          </a:p>
          <a:p>
            <a:r>
              <a:rPr lang="zh-CN" altLang="en-US" smtClean="0"/>
              <a:t>算法的有效性必须在应用中才能体现，广泛</a:t>
            </a:r>
            <a:r>
              <a:rPr lang="zh-CN" altLang="en-US" dirty="0" smtClean="0"/>
              <a:t>地开拓</a:t>
            </a:r>
            <a:r>
              <a:rPr lang="en-US" altLang="zh-CN" dirty="0" smtClean="0"/>
              <a:t>PSO</a:t>
            </a:r>
            <a:r>
              <a:rPr lang="zh-CN" altLang="en-US" dirty="0" smtClean="0"/>
              <a:t>的应用领域，也对深化研究</a:t>
            </a:r>
            <a:r>
              <a:rPr lang="en-US" altLang="zh-CN" dirty="0" smtClean="0"/>
              <a:t>PSO</a:t>
            </a:r>
            <a:r>
              <a:rPr lang="zh-CN" altLang="en-US" dirty="0" smtClean="0"/>
              <a:t>算法非常有意义。</a:t>
            </a:r>
            <a:endParaRPr lang="en-US" altLang="zh-CN" dirty="0" smtClean="0"/>
          </a:p>
        </p:txBody>
      </p:sp>
      <p:sp>
        <p:nvSpPr>
          <p:cNvPr id="4" name="灯片编号占位符 3"/>
          <p:cNvSpPr>
            <a:spLocks noGrp="1"/>
          </p:cNvSpPr>
          <p:nvPr>
            <p:ph type="sldNum" sz="quarter" idx="10"/>
          </p:nvPr>
        </p:nvSpPr>
        <p:spPr/>
        <p:txBody>
          <a:bodyPr/>
          <a:lstStyle/>
          <a:p>
            <a:fld id="{689573E3-669F-44DB-8796-0189F33C4ABA}" type="slidenum">
              <a:rPr lang="zh-CN" altLang="en-US" smtClean="0"/>
              <a:t>78</a:t>
            </a:fld>
            <a:endParaRPr lang="zh-CN" altLang="en-US"/>
          </a:p>
        </p:txBody>
      </p:sp>
    </p:spTree>
    <p:extLst>
      <p:ext uri="{BB962C8B-B14F-4D97-AF65-F5344CB8AC3E}">
        <p14:creationId xmlns:p14="http://schemas.microsoft.com/office/powerpoint/2010/main" val="3514357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函数优化是遗传算法的经典应用领域，也是对遗传算法进行性能评价的常用算例。很多人构造出了各种各样的复杂形式的测试函数。有连续函数也有离散函数，有凸函数也有凹函数，有低维函数也有高维函数，有确定函数也有随机函数，有单峰值函数也有多峰值函数等。用这些几何特性各具特色的函数来评价遗传算法的性能，更能反映算法的本质效果而对于一些非线性、多模型、多目标的函数优化问题，用其他优化方法较难求解。而遗传算法却可以方便地得到较好的结果。</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82</a:t>
            </a:fld>
            <a:endParaRPr lang="zh-CN" altLang="en-US"/>
          </a:p>
        </p:txBody>
      </p:sp>
    </p:spTree>
    <p:extLst>
      <p:ext uri="{BB962C8B-B14F-4D97-AF65-F5344CB8AC3E}">
        <p14:creationId xmlns:p14="http://schemas.microsoft.com/office/powerpoint/2010/main" val="341249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选一个初始解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停止判据</a:t>
            </a:r>
            <a:r>
              <a:rPr lang="en-US" altLang="zh-CN" b="1" dirty="0" smtClean="0"/>
              <a:t>——</a:t>
            </a:r>
            <a:r>
              <a:rPr lang="zh-CN" altLang="en-US" b="1" dirty="0" smtClean="0"/>
              <a:t>停止规则最优性检验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向改进方向移动</a:t>
            </a:r>
            <a:r>
              <a:rPr lang="en-US" altLang="zh-CN" b="1" dirty="0" smtClean="0"/>
              <a:t>——</a:t>
            </a:r>
            <a:r>
              <a:rPr lang="zh-CN" altLang="en-US" b="1" dirty="0" smtClean="0"/>
              <a:t>改进解</a:t>
            </a:r>
          </a:p>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5</a:t>
            </a:fld>
            <a:endParaRPr lang="zh-CN" altLang="en-US"/>
          </a:p>
        </p:txBody>
      </p:sp>
    </p:spTree>
    <p:extLst>
      <p:ext uri="{BB962C8B-B14F-4D97-AF65-F5344CB8AC3E}">
        <p14:creationId xmlns:p14="http://schemas.microsoft.com/office/powerpoint/2010/main" val="4031062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问题规模的增大，组合优化问题的搜索空间也急剧扩大。有时在目前的计算机上用枚举法很难或甚至不可能求出其精确最优解。对这类复杂问题，人们已意识到应把主要精力放在寻求其满意解上，而遗传算法是寻求这种满意解的最佳工具之一。实践证明，遗传算法已经在求解旅行商问题、背包问题、装箱问题、布局优化、图形划分问题等各种具有</a:t>
            </a:r>
            <a:r>
              <a:rPr lang="en-US" altLang="zh-CN" dirty="0" smtClean="0"/>
              <a:t>NP</a:t>
            </a:r>
            <a:r>
              <a:rPr lang="zh-CN" altLang="en-US" dirty="0" smtClean="0"/>
              <a:t>难度的问题得到成功的应用。</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83</a:t>
            </a:fld>
            <a:endParaRPr lang="zh-CN" altLang="en-US"/>
          </a:p>
        </p:txBody>
      </p:sp>
    </p:spTree>
    <p:extLst>
      <p:ext uri="{BB962C8B-B14F-4D97-AF65-F5344CB8AC3E}">
        <p14:creationId xmlns:p14="http://schemas.microsoft.com/office/powerpoint/2010/main" val="3866458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自动控制领域中有很多与优化相关的问题需要求解。遗传算法已在其中得到了初步的应用，并显示出良好的效果。例如用遗传算法进行航空控制系统的优化、使用遗传算法设计空间交会控制器、基于遗传算法的模糊控制器的优化设计、基于遗传算法的参数辨识、基于遗传算法的模糊控制规则的学习、利用遗传算法进行人工神经网络的结构优化设计和权值学习等。都显出了遗传算法在这此领域中应用的可能性。</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84</a:t>
            </a:fld>
            <a:endParaRPr lang="zh-CN" altLang="en-US"/>
          </a:p>
        </p:txBody>
      </p:sp>
    </p:spTree>
    <p:extLst>
      <p:ext uri="{BB962C8B-B14F-4D97-AF65-F5344CB8AC3E}">
        <p14:creationId xmlns:p14="http://schemas.microsoft.com/office/powerpoint/2010/main" val="2538160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生产调度问题在很多情况下建立起来的数学模难以精确求解，即使经过一些简化之后可以进行求解</a:t>
            </a:r>
            <a:r>
              <a:rPr lang="en-US" altLang="zh-CN" dirty="0" smtClean="0"/>
              <a:t>.</a:t>
            </a:r>
            <a:r>
              <a:rPr lang="zh-CN" altLang="en-US" dirty="0" smtClean="0"/>
              <a:t>也会因简化得太多而使得求解结果与实际相差甚远。目前在现实生产中主要是靠一些经验来进行调度。现在遗传算法已成为解决复杂调度问题的有效下具。在单件生产车间调度、流水线生产间调度、生产规划、任务分配等方面遗传算法都得到了有效的应用。</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85</a:t>
            </a:fld>
            <a:endParaRPr lang="zh-CN" altLang="en-US"/>
          </a:p>
        </p:txBody>
      </p:sp>
    </p:spTree>
    <p:extLst>
      <p:ext uri="{BB962C8B-B14F-4D97-AF65-F5344CB8AC3E}">
        <p14:creationId xmlns:p14="http://schemas.microsoft.com/office/powerpoint/2010/main" val="299397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机器人是一类复杂的难以精确建模的人工系统，而遗传算法的起源就来自于人工自适应系统的研究。所以，机器人学理所当然地成为遗传算法的一个重要应用领域。例如，遗传算法已经在移动机器人路径规划、关节机器人运动轨迹规划、机器人逆运动学求解、细胞机器人的结构优化和行为协调等方而得到研究和应用。 </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86</a:t>
            </a:fld>
            <a:endParaRPr lang="zh-CN" altLang="en-US"/>
          </a:p>
        </p:txBody>
      </p:sp>
    </p:spTree>
    <p:extLst>
      <p:ext uri="{BB962C8B-B14F-4D97-AF65-F5344CB8AC3E}">
        <p14:creationId xmlns:p14="http://schemas.microsoft.com/office/powerpoint/2010/main" val="26568885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像处理是计算机视觉中的一个重要研究领域。在图像处理过程中，如扫描、特征提取、图像分割等不可避免地会存在一此误差，从而影响图像的效果。如何使这些误差最小是使计算机视觉达到实用化的重要要求。遗传算法在这些图像处理中的优化计算方面找到了用武之地。目前已在模式识别</a:t>
            </a:r>
            <a:r>
              <a:rPr lang="en-US" altLang="zh-CN" dirty="0" smtClean="0"/>
              <a:t>(</a:t>
            </a:r>
            <a:r>
              <a:rPr lang="zh-CN" altLang="en-US" dirty="0" smtClean="0"/>
              <a:t>包括汉字识别</a:t>
            </a:r>
            <a:r>
              <a:rPr lang="en-US" altLang="zh-CN" dirty="0" smtClean="0"/>
              <a:t>)</a:t>
            </a:r>
            <a:r>
              <a:rPr lang="zh-CN" altLang="en-US" dirty="0" smtClean="0"/>
              <a:t>、图像恢复、图像边缘特征提取等方而得到了应用。</a:t>
            </a:r>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87</a:t>
            </a:fld>
            <a:endParaRPr lang="zh-CN" altLang="en-US"/>
          </a:p>
        </p:txBody>
      </p:sp>
    </p:spTree>
    <p:extLst>
      <p:ext uri="{BB962C8B-B14F-4D97-AF65-F5344CB8AC3E}">
        <p14:creationId xmlns:p14="http://schemas.microsoft.com/office/powerpoint/2010/main" val="36108931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9573E3-669F-44DB-8796-0189F33C4ABA}" type="slidenum">
              <a:rPr lang="zh-CN" altLang="en-US" smtClean="0"/>
              <a:t>88</a:t>
            </a:fld>
            <a:endParaRPr lang="zh-CN" altLang="en-US"/>
          </a:p>
        </p:txBody>
      </p:sp>
    </p:spTree>
    <p:extLst>
      <p:ext uri="{BB962C8B-B14F-4D97-AF65-F5344CB8AC3E}">
        <p14:creationId xmlns:p14="http://schemas.microsoft.com/office/powerpoint/2010/main" val="334010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60000"/>
              </a:lnSpc>
              <a:buClr>
                <a:srgbClr val="3333FF"/>
              </a:buClr>
              <a:buFont typeface="Wingdings" panose="05000000000000000000" pitchFamily="2" charset="2"/>
              <a:buNone/>
            </a:pPr>
            <a:r>
              <a:rPr kumimoji="1" lang="zh-CN" altLang="en-US" sz="1200" b="1" dirty="0" smtClean="0">
                <a:latin typeface="Times New Roman" panose="02020603050405020304" pitchFamily="18" charset="0"/>
                <a:ea typeface="楷体_GB2312" pitchFamily="49" charset="-122"/>
              </a:rPr>
              <a:t>文化算法  （</a:t>
            </a:r>
            <a:r>
              <a:rPr kumimoji="1" lang="zh-CN" altLang="en-US" sz="1200" b="1" dirty="0" smtClean="0">
                <a:solidFill>
                  <a:srgbClr val="3333FF"/>
                </a:solidFill>
                <a:latin typeface="Times New Roman" panose="02020603050405020304" pitchFamily="18" charset="0"/>
                <a:ea typeface="楷体_GB2312" pitchFamily="49" charset="-122"/>
              </a:rPr>
              <a:t>模拟人类社会的演化过程</a:t>
            </a:r>
            <a:r>
              <a:rPr kumimoji="1" lang="zh-CN" altLang="en-US" sz="1200" b="1" dirty="0" smtClean="0">
                <a:latin typeface="Times New Roman" panose="02020603050405020304" pitchFamily="18" charset="0"/>
                <a:ea typeface="楷体_GB2312" pitchFamily="49" charset="-122"/>
              </a:rPr>
              <a:t>）</a:t>
            </a:r>
          </a:p>
          <a:p>
            <a:pPr algn="just" eaLnBrk="1" hangingPunct="1">
              <a:lnSpc>
                <a:spcPct val="160000"/>
              </a:lnSpc>
              <a:buClr>
                <a:srgbClr val="3333FF"/>
              </a:buClr>
              <a:buFont typeface="Wingdings" panose="05000000000000000000" pitchFamily="2" charset="2"/>
              <a:buNone/>
            </a:pPr>
            <a:r>
              <a:rPr kumimoji="1" lang="zh-CN" altLang="en-US" sz="1200" b="1" dirty="0" smtClean="0">
                <a:latin typeface="Times New Roman" panose="02020603050405020304" pitchFamily="18" charset="0"/>
                <a:ea typeface="楷体_GB2312" pitchFamily="49" charset="-122"/>
              </a:rPr>
              <a:t>人口迁移算法（</a:t>
            </a:r>
            <a:r>
              <a:rPr kumimoji="1" lang="zh-CN" altLang="en-US" sz="1200" b="1" dirty="0" smtClean="0">
                <a:solidFill>
                  <a:srgbClr val="3333FF"/>
                </a:solidFill>
                <a:latin typeface="Times New Roman" panose="02020603050405020304" pitchFamily="18" charset="0"/>
                <a:ea typeface="楷体_GB2312" pitchFamily="49" charset="-122"/>
              </a:rPr>
              <a:t>模拟人口流动与人口迁移</a:t>
            </a:r>
            <a:r>
              <a:rPr kumimoji="1" lang="zh-CN" altLang="en-US" sz="1200" b="1" dirty="0" smtClean="0">
                <a:latin typeface="Times New Roman" panose="02020603050405020304" pitchFamily="18" charset="0"/>
                <a:ea typeface="楷体_GB2312" pitchFamily="49" charset="-122"/>
              </a:rPr>
              <a:t>）</a:t>
            </a:r>
          </a:p>
          <a:p>
            <a:endParaRPr lang="zh-CN" altLang="en-US" dirty="0"/>
          </a:p>
        </p:txBody>
      </p:sp>
      <p:sp>
        <p:nvSpPr>
          <p:cNvPr id="4" name="灯片编号占位符 3"/>
          <p:cNvSpPr>
            <a:spLocks noGrp="1"/>
          </p:cNvSpPr>
          <p:nvPr>
            <p:ph type="sldNum" sz="quarter" idx="10"/>
          </p:nvPr>
        </p:nvSpPr>
        <p:spPr/>
        <p:txBody>
          <a:bodyPr/>
          <a:lstStyle/>
          <a:p>
            <a:fld id="{A0D42CB1-0BD7-484C-A80A-5F75BD99D8D9}" type="slidenum">
              <a:rPr lang="zh-CN" altLang="en-US" smtClean="0"/>
              <a:t>8</a:t>
            </a:fld>
            <a:endParaRPr lang="zh-CN" altLang="en-US"/>
          </a:p>
        </p:txBody>
      </p:sp>
    </p:spTree>
    <p:extLst>
      <p:ext uri="{BB962C8B-B14F-4D97-AF65-F5344CB8AC3E}">
        <p14:creationId xmlns:p14="http://schemas.microsoft.com/office/powerpoint/2010/main" val="134603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楷体_GB2312" pitchFamily="49" charset="-122"/>
              </a:defRPr>
            </a:lvl1pPr>
            <a:lvl2pPr marL="742950" indent="-285750" eaLnBrk="0" hangingPunct="0">
              <a:defRPr kumimoji="1" sz="2400">
                <a:solidFill>
                  <a:schemeClr val="tx1"/>
                </a:solidFill>
                <a:latin typeface="Times New Roman" panose="02020603050405020304" pitchFamily="18" charset="0"/>
                <a:ea typeface="楷体_GB2312" pitchFamily="49" charset="-122"/>
              </a:defRPr>
            </a:lvl2pPr>
            <a:lvl3pPr marL="1143000" indent="-228600" eaLnBrk="0" hangingPunct="0">
              <a:defRPr kumimoji="1" sz="2400">
                <a:solidFill>
                  <a:schemeClr val="tx1"/>
                </a:solidFill>
                <a:latin typeface="Times New Roman" panose="02020603050405020304" pitchFamily="18" charset="0"/>
                <a:ea typeface="楷体_GB2312" pitchFamily="49" charset="-122"/>
              </a:defRPr>
            </a:lvl3pPr>
            <a:lvl4pPr marL="1600200" indent="-228600" eaLnBrk="0" hangingPunct="0">
              <a:defRPr kumimoji="1" sz="2400">
                <a:solidFill>
                  <a:schemeClr val="tx1"/>
                </a:solidFill>
                <a:latin typeface="Times New Roman" panose="02020603050405020304" pitchFamily="18" charset="0"/>
                <a:ea typeface="楷体_GB2312" pitchFamily="49" charset="-122"/>
              </a:defRPr>
            </a:lvl4pPr>
            <a:lvl5pPr marL="2057400" indent="-228600" eaLnBrk="0" hangingPunct="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fld id="{C4ED12E5-C8B1-4B51-87A1-6ECFC0582FD3}" type="slidenum">
              <a:rPr lang="en-US" altLang="zh-CN" sz="1200"/>
              <a:pPr eaLnBrk="1" hangingPunct="1"/>
              <a:t>15</a:t>
            </a:fld>
            <a:endParaRPr lang="en-US"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5835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p:spPr>
        <p:txBody>
          <a:bodyPr/>
          <a:lstStyle/>
          <a:p>
            <a:r>
              <a:rPr lang="zh-CN" altLang="en-US" smtClean="0"/>
              <a:t>最具代表性的算法。</a:t>
            </a:r>
          </a:p>
        </p:txBody>
      </p:sp>
      <p:sp>
        <p:nvSpPr>
          <p:cNvPr id="7373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56246D-0100-4428-A824-23EA5782CB66}" type="slidenum">
              <a:rPr lang="en-US" altLang="zh-CN" smtClean="0"/>
              <a:pPr/>
              <a:t>18</a:t>
            </a:fld>
            <a:endParaRPr lang="en-US" altLang="zh-CN" smtClean="0"/>
          </a:p>
        </p:txBody>
      </p:sp>
    </p:spTree>
    <p:extLst>
      <p:ext uri="{BB962C8B-B14F-4D97-AF65-F5344CB8AC3E}">
        <p14:creationId xmlns:p14="http://schemas.microsoft.com/office/powerpoint/2010/main" val="16447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A04C6C-265B-40E3-8462-F56F87CDEE1B}" type="slidenum">
              <a:rPr lang="en-US" altLang="zh-CN"/>
              <a:pPr/>
              <a:t>19</a:t>
            </a:fld>
            <a:endParaRPr lang="en-US" altLang="zh-CN"/>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8343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B7807-1452-419A-87C4-2D42912D9A18}" type="slidenum">
              <a:rPr lang="en-US" altLang="zh-CN"/>
              <a:pPr/>
              <a:t>20</a:t>
            </a:fld>
            <a:endParaRPr lang="en-US" altLang="zh-CN"/>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rPr>
              <a:t>自然系统和人工系统的适应性，该书系统地阐述了遗传算法的基本理论和方法，并提出了对遗传算法极为重要的</a:t>
            </a:r>
            <a:r>
              <a:rPr lang="zh-CN" altLang="en-US" sz="1200" dirty="0" smtClean="0">
                <a:solidFill>
                  <a:schemeClr val="accent2"/>
                </a:solidFill>
              </a:rPr>
              <a:t>模式理论</a:t>
            </a:r>
            <a:r>
              <a:rPr lang="zh-CN" altLang="en-US" sz="1200" dirty="0" smtClean="0">
                <a:solidFill>
                  <a:srgbClr val="000000"/>
                </a:solidFill>
              </a:rPr>
              <a:t>，该理论首次确认了结构重组遗传操作对于获得隐并行性的重要性。</a:t>
            </a:r>
          </a:p>
          <a:p>
            <a:endParaRPr lang="zh-CN" altLang="zh-CN" dirty="0"/>
          </a:p>
        </p:txBody>
      </p:sp>
    </p:spTree>
    <p:extLst>
      <p:ext uri="{BB962C8B-B14F-4D97-AF65-F5344CB8AC3E}">
        <p14:creationId xmlns:p14="http://schemas.microsoft.com/office/powerpoint/2010/main" val="780598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34259" b="26544"/>
          <a:stretch/>
        </p:blipFill>
        <p:spPr>
          <a:xfrm>
            <a:off x="0" y="1665377"/>
            <a:ext cx="6858000" cy="2687962"/>
          </a:xfrm>
          <a:prstGeom prst="rect">
            <a:avLst/>
          </a:prstGeom>
        </p:spPr>
      </p:pic>
      <p:sp>
        <p:nvSpPr>
          <p:cNvPr id="3" name="직사각형 2"/>
          <p:cNvSpPr/>
          <p:nvPr userDrawn="1"/>
        </p:nvSpPr>
        <p:spPr>
          <a:xfrm flipV="1">
            <a:off x="0" y="1512879"/>
            <a:ext cx="6858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직사각형 3"/>
          <p:cNvSpPr/>
          <p:nvPr userDrawn="1"/>
        </p:nvSpPr>
        <p:spPr>
          <a:xfrm flipV="1">
            <a:off x="0" y="4415457"/>
            <a:ext cx="6858000" cy="45719"/>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 name="텍스트 개체 틀 4"/>
          <p:cNvSpPr>
            <a:spLocks noGrp="1"/>
          </p:cNvSpPr>
          <p:nvPr>
            <p:ph type="body" sz="quarter" idx="10" hasCustomPrompt="1"/>
          </p:nvPr>
        </p:nvSpPr>
        <p:spPr>
          <a:xfrm>
            <a:off x="2888457" y="1814184"/>
            <a:ext cx="3835004" cy="1393825"/>
          </a:xfrm>
          <a:prstGeom prst="rect">
            <a:avLst/>
          </a:prstGeom>
        </p:spPr>
        <p:txBody>
          <a:bodyPr lIns="0" tIns="0" rIns="0" bIns="0"/>
          <a:lstStyle>
            <a:lvl1pPr marL="0" indent="0">
              <a:lnSpc>
                <a:spcPct val="80000"/>
              </a:lnSpc>
              <a:buNone/>
              <a:defRPr sz="4050" b="1">
                <a:latin typeface="Calibri" panose="020F0502020204030204" pitchFamily="34" charset="0"/>
              </a:defRPr>
            </a:lvl1pPr>
          </a:lstStyle>
          <a:p>
            <a:pPr lvl="0"/>
            <a:r>
              <a:rPr lang="en-US" altLang="ko-KR" smtClean="0"/>
              <a:t>Presentation main title</a:t>
            </a:r>
            <a:endParaRPr lang="ko-KR" altLang="en-US"/>
          </a:p>
        </p:txBody>
      </p:sp>
      <p:sp>
        <p:nvSpPr>
          <p:cNvPr id="7" name="텍스트 개체 틀 4"/>
          <p:cNvSpPr>
            <a:spLocks noGrp="1"/>
          </p:cNvSpPr>
          <p:nvPr>
            <p:ph type="body" sz="quarter" idx="11" hasCustomPrompt="1"/>
          </p:nvPr>
        </p:nvSpPr>
        <p:spPr>
          <a:xfrm>
            <a:off x="2888457" y="3294640"/>
            <a:ext cx="3835004" cy="385578"/>
          </a:xfrm>
          <a:prstGeom prst="rect">
            <a:avLst/>
          </a:prstGeom>
        </p:spPr>
        <p:txBody>
          <a:bodyPr lIns="0" tIns="0" rIns="0" bIns="0"/>
          <a:lstStyle>
            <a:lvl1pPr marL="0" indent="0">
              <a:lnSpc>
                <a:spcPct val="80000"/>
              </a:lnSpc>
              <a:buNone/>
              <a:defRPr sz="1800" b="1">
                <a:latin typeface="Calibri" panose="020F0502020204030204" pitchFamily="34" charset="0"/>
              </a:defRPr>
            </a:lvl1pPr>
          </a:lstStyle>
          <a:p>
            <a:pPr lvl="0"/>
            <a:r>
              <a:rPr lang="en-US" altLang="ko-KR" smtClean="0"/>
              <a:t>Presentation sub title</a:t>
            </a:r>
            <a:endParaRPr lang="ko-KR" altLang="en-US"/>
          </a:p>
        </p:txBody>
      </p:sp>
    </p:spTree>
    <p:extLst>
      <p:ext uri="{BB962C8B-B14F-4D97-AF65-F5344CB8AC3E}">
        <p14:creationId xmlns:p14="http://schemas.microsoft.com/office/powerpoint/2010/main" val="34078809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l="8736" t="-5" r="21577" b="25000"/>
          <a:stretch/>
        </p:blipFill>
        <p:spPr>
          <a:xfrm>
            <a:off x="2078850" y="-1"/>
            <a:ext cx="4779150" cy="5143501"/>
          </a:xfrm>
          <a:prstGeom prst="rect">
            <a:avLst/>
          </a:prstGeom>
        </p:spPr>
      </p:pic>
      <p:sp>
        <p:nvSpPr>
          <p:cNvPr id="3" name="직사각형 2"/>
          <p:cNvSpPr/>
          <p:nvPr userDrawn="1"/>
        </p:nvSpPr>
        <p:spPr>
          <a:xfrm rot="5400000" flipH="1" flipV="1">
            <a:off x="-565940" y="2554605"/>
            <a:ext cx="5143500" cy="3429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텍스트 개체 틀 4"/>
          <p:cNvSpPr>
            <a:spLocks noGrp="1"/>
          </p:cNvSpPr>
          <p:nvPr>
            <p:ph type="body" sz="quarter" idx="10" hasCustomPrompt="1"/>
          </p:nvPr>
        </p:nvSpPr>
        <p:spPr>
          <a:xfrm>
            <a:off x="2497462" y="776691"/>
            <a:ext cx="3469821" cy="504056"/>
          </a:xfrm>
          <a:prstGeom prst="rect">
            <a:avLst/>
          </a:prstGeom>
        </p:spPr>
        <p:txBody>
          <a:bodyPr lIns="0" tIns="0" rIns="0" bIns="0"/>
          <a:lstStyle>
            <a:lvl1pPr marL="0" indent="0">
              <a:lnSpc>
                <a:spcPct val="80000"/>
              </a:lnSpc>
              <a:buNone/>
              <a:defRPr sz="3300" b="1" baseline="0">
                <a:latin typeface="Calibri" panose="020F0502020204030204" pitchFamily="34" charset="0"/>
              </a:defRPr>
            </a:lvl1pPr>
          </a:lstStyle>
          <a:p>
            <a:pPr lvl="0"/>
            <a:r>
              <a:rPr lang="en-US" altLang="ko-KR" smtClean="0"/>
              <a:t>Contents title</a:t>
            </a:r>
            <a:endParaRPr lang="ko-KR" altLang="en-US"/>
          </a:p>
        </p:txBody>
      </p:sp>
      <p:sp>
        <p:nvSpPr>
          <p:cNvPr id="5" name="텍스트 개체 틀 4"/>
          <p:cNvSpPr>
            <a:spLocks noGrp="1"/>
          </p:cNvSpPr>
          <p:nvPr>
            <p:ph type="body" sz="quarter" idx="11" hasCustomPrompt="1"/>
          </p:nvPr>
        </p:nvSpPr>
        <p:spPr>
          <a:xfrm>
            <a:off x="2497462" y="2075993"/>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01. Contents sub title</a:t>
            </a:r>
            <a:endParaRPr lang="ko-KR" altLang="en-US"/>
          </a:p>
        </p:txBody>
      </p:sp>
      <p:sp>
        <p:nvSpPr>
          <p:cNvPr id="6" name="텍스트 개체 틀 4"/>
          <p:cNvSpPr>
            <a:spLocks noGrp="1"/>
          </p:cNvSpPr>
          <p:nvPr>
            <p:ph type="body" sz="quarter" idx="12" hasCustomPrompt="1"/>
          </p:nvPr>
        </p:nvSpPr>
        <p:spPr>
          <a:xfrm>
            <a:off x="2497462" y="2563564"/>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02. Contents sub title</a:t>
            </a:r>
            <a:endParaRPr lang="ko-KR" altLang="en-US"/>
          </a:p>
        </p:txBody>
      </p:sp>
      <p:sp>
        <p:nvSpPr>
          <p:cNvPr id="7" name="텍스트 개체 틀 4"/>
          <p:cNvSpPr>
            <a:spLocks noGrp="1"/>
          </p:cNvSpPr>
          <p:nvPr>
            <p:ph type="body" sz="quarter" idx="13" hasCustomPrompt="1"/>
          </p:nvPr>
        </p:nvSpPr>
        <p:spPr>
          <a:xfrm>
            <a:off x="2497462" y="3051135"/>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03. Contents sub title</a:t>
            </a:r>
            <a:endParaRPr lang="ko-KR" altLang="en-US"/>
          </a:p>
        </p:txBody>
      </p:sp>
      <p:sp>
        <p:nvSpPr>
          <p:cNvPr id="8" name="텍스트 개체 틀 4"/>
          <p:cNvSpPr>
            <a:spLocks noGrp="1"/>
          </p:cNvSpPr>
          <p:nvPr>
            <p:ph type="body" sz="quarter" idx="14" hasCustomPrompt="1"/>
          </p:nvPr>
        </p:nvSpPr>
        <p:spPr>
          <a:xfrm>
            <a:off x="2497462" y="3538706"/>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04. Contents sub title</a:t>
            </a:r>
            <a:endParaRPr lang="ko-KR" altLang="en-US"/>
          </a:p>
        </p:txBody>
      </p:sp>
      <p:sp>
        <p:nvSpPr>
          <p:cNvPr id="9" name="텍스트 개체 틀 4"/>
          <p:cNvSpPr>
            <a:spLocks noGrp="1"/>
          </p:cNvSpPr>
          <p:nvPr>
            <p:ph type="body" sz="quarter" idx="15" hasCustomPrompt="1"/>
          </p:nvPr>
        </p:nvSpPr>
        <p:spPr>
          <a:xfrm>
            <a:off x="2497462" y="4026276"/>
            <a:ext cx="3469821" cy="385578"/>
          </a:xfrm>
          <a:prstGeom prst="rect">
            <a:avLst/>
          </a:prstGeom>
        </p:spPr>
        <p:txBody>
          <a:bodyPr lIns="0" tIns="0" rIns="0" bIns="0"/>
          <a:lstStyle>
            <a:lvl1pPr marL="0" indent="0">
              <a:lnSpc>
                <a:spcPct val="80000"/>
              </a:lnSpc>
              <a:buNone/>
              <a:defRPr sz="1500" b="0">
                <a:latin typeface="Calibri" panose="020F0502020204030204" pitchFamily="34" charset="0"/>
              </a:defRPr>
            </a:lvl1pPr>
          </a:lstStyle>
          <a:p>
            <a:pPr lvl="0"/>
            <a:r>
              <a:rPr lang="en-US" altLang="ko-KR" smtClean="0"/>
              <a:t>05. Contents sub title</a:t>
            </a:r>
            <a:endParaRPr lang="ko-KR" altLang="en-US"/>
          </a:p>
        </p:txBody>
      </p:sp>
    </p:spTree>
    <p:extLst>
      <p:ext uri="{BB962C8B-B14F-4D97-AF65-F5344CB8AC3E}">
        <p14:creationId xmlns:p14="http://schemas.microsoft.com/office/powerpoint/2010/main" val="3241583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1997" b="339"/>
          <a:stretch/>
        </p:blipFill>
        <p:spPr>
          <a:xfrm>
            <a:off x="0" y="3"/>
            <a:ext cx="6858000" cy="3268589"/>
          </a:xfrm>
          <a:prstGeom prst="rect">
            <a:avLst/>
          </a:prstGeom>
        </p:spPr>
      </p:pic>
      <p:sp>
        <p:nvSpPr>
          <p:cNvPr id="3" name="직사각형 2"/>
          <p:cNvSpPr/>
          <p:nvPr userDrawn="1"/>
        </p:nvSpPr>
        <p:spPr>
          <a:xfrm flipV="1">
            <a:off x="0" y="3332149"/>
            <a:ext cx="6858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 name="텍스트 개체 틀 4"/>
          <p:cNvSpPr>
            <a:spLocks noGrp="1"/>
          </p:cNvSpPr>
          <p:nvPr>
            <p:ph type="body" sz="quarter" idx="10" hasCustomPrompt="1"/>
          </p:nvPr>
        </p:nvSpPr>
        <p:spPr>
          <a:xfrm>
            <a:off x="2888457" y="1613267"/>
            <a:ext cx="3835004" cy="843473"/>
          </a:xfrm>
          <a:prstGeom prst="rect">
            <a:avLst/>
          </a:prstGeom>
        </p:spPr>
        <p:txBody>
          <a:bodyPr lIns="0" tIns="0" rIns="0" bIns="0"/>
          <a:lstStyle>
            <a:lvl1pPr marL="0" indent="0">
              <a:lnSpc>
                <a:spcPct val="80000"/>
              </a:lnSpc>
              <a:buNone/>
              <a:defRPr sz="5400" b="1">
                <a:latin typeface="Calibri" panose="020F0502020204030204" pitchFamily="34" charset="0"/>
              </a:defRPr>
            </a:lvl1pPr>
          </a:lstStyle>
          <a:p>
            <a:pPr lvl="0"/>
            <a:r>
              <a:rPr lang="en-US" altLang="ko-KR" smtClean="0"/>
              <a:t>01</a:t>
            </a:r>
            <a:endParaRPr lang="ko-KR" altLang="en-US"/>
          </a:p>
        </p:txBody>
      </p:sp>
      <p:sp>
        <p:nvSpPr>
          <p:cNvPr id="6" name="텍스트 개체 틀 4"/>
          <p:cNvSpPr>
            <a:spLocks noGrp="1"/>
          </p:cNvSpPr>
          <p:nvPr>
            <p:ph type="body" sz="quarter" idx="11" hasCustomPrompt="1"/>
          </p:nvPr>
        </p:nvSpPr>
        <p:spPr>
          <a:xfrm>
            <a:off x="2888457" y="3507854"/>
            <a:ext cx="3835004" cy="385578"/>
          </a:xfrm>
          <a:prstGeom prst="rect">
            <a:avLst/>
          </a:prstGeom>
        </p:spPr>
        <p:txBody>
          <a:bodyPr lIns="0" tIns="0" rIns="0" bIns="0"/>
          <a:lstStyle>
            <a:lvl1pPr marL="0" indent="0">
              <a:lnSpc>
                <a:spcPct val="80000"/>
              </a:lnSpc>
              <a:buNone/>
              <a:defRPr sz="1800" b="0" baseline="0">
                <a:latin typeface="Calibri" panose="020F0502020204030204" pitchFamily="34" charset="0"/>
              </a:defRPr>
            </a:lvl1pPr>
          </a:lstStyle>
          <a:p>
            <a:pPr lvl="0"/>
            <a:r>
              <a:rPr lang="en-US" altLang="ko-KR" smtClean="0"/>
              <a:t>Slide sub title</a:t>
            </a:r>
            <a:endParaRPr lang="ko-KR" altLang="en-US"/>
          </a:p>
        </p:txBody>
      </p:sp>
      <p:sp>
        <p:nvSpPr>
          <p:cNvPr id="7" name="텍스트 개체 틀 4"/>
          <p:cNvSpPr>
            <a:spLocks noGrp="1"/>
          </p:cNvSpPr>
          <p:nvPr>
            <p:ph type="body" sz="quarter" idx="12" hasCustomPrompt="1"/>
          </p:nvPr>
        </p:nvSpPr>
        <p:spPr>
          <a:xfrm>
            <a:off x="2888457" y="2631666"/>
            <a:ext cx="3835004" cy="533400"/>
          </a:xfrm>
          <a:prstGeom prst="rect">
            <a:avLst/>
          </a:prstGeom>
        </p:spPr>
        <p:txBody>
          <a:bodyPr lIns="0" tIns="0" rIns="0" bIns="0"/>
          <a:lstStyle>
            <a:lvl1pPr marL="0" indent="0">
              <a:lnSpc>
                <a:spcPct val="80000"/>
              </a:lnSpc>
              <a:buNone/>
              <a:defRPr sz="3300" b="1">
                <a:latin typeface="Calibri" panose="020F0502020204030204" pitchFamily="34" charset="0"/>
              </a:defRPr>
            </a:lvl1pPr>
          </a:lstStyle>
          <a:p>
            <a:pPr lvl="0"/>
            <a:r>
              <a:rPr lang="en-US" altLang="ko-KR" smtClean="0"/>
              <a:t>Slide main title</a:t>
            </a:r>
            <a:endParaRPr lang="ko-KR" altLang="en-US"/>
          </a:p>
        </p:txBody>
      </p:sp>
    </p:spTree>
    <p:extLst>
      <p:ext uri="{BB962C8B-B14F-4D97-AF65-F5344CB8AC3E}">
        <p14:creationId xmlns:p14="http://schemas.microsoft.com/office/powerpoint/2010/main" val="32415839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grpSp>
        <p:nvGrpSpPr>
          <p:cNvPr id="2" name="그룹 1"/>
          <p:cNvGrpSpPr/>
          <p:nvPr userDrawn="1"/>
        </p:nvGrpSpPr>
        <p:grpSpPr>
          <a:xfrm>
            <a:off x="0" y="1"/>
            <a:ext cx="6858000" cy="883244"/>
            <a:chOff x="0" y="3618781"/>
            <a:chExt cx="9144000" cy="883244"/>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87031" b="1088"/>
            <a:stretch/>
          </p:blipFill>
          <p:spPr>
            <a:xfrm>
              <a:off x="0" y="3618781"/>
              <a:ext cx="9144000" cy="814726"/>
            </a:xfrm>
            <a:prstGeom prst="rect">
              <a:avLst/>
            </a:prstGeom>
          </p:spPr>
        </p:pic>
        <p:sp>
          <p:nvSpPr>
            <p:cNvPr id="4" name="직사각형 3"/>
            <p:cNvSpPr/>
            <p:nvPr userDrawn="1"/>
          </p:nvSpPr>
          <p:spPr>
            <a:xfrm flipV="1">
              <a:off x="0" y="4466025"/>
              <a:ext cx="9144000" cy="3600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5" name="텍스트 개체 틀 4"/>
          <p:cNvSpPr>
            <a:spLocks noGrp="1"/>
          </p:cNvSpPr>
          <p:nvPr>
            <p:ph type="body" sz="quarter" idx="11" hasCustomPrompt="1"/>
          </p:nvPr>
        </p:nvSpPr>
        <p:spPr>
          <a:xfrm>
            <a:off x="188640" y="590852"/>
            <a:ext cx="6048672" cy="331148"/>
          </a:xfrm>
          <a:prstGeom prst="rect">
            <a:avLst/>
          </a:prstGeom>
        </p:spPr>
        <p:txBody>
          <a:bodyPr lIns="0" tIns="0" rIns="0" bIns="0"/>
          <a:lstStyle>
            <a:lvl1pPr marL="0" indent="0">
              <a:lnSpc>
                <a:spcPct val="80000"/>
              </a:lnSpc>
              <a:buNone/>
              <a:defRPr sz="1500" b="0" baseline="0">
                <a:latin typeface="Calibri" panose="020F0502020204030204" pitchFamily="34" charset="0"/>
              </a:defRPr>
            </a:lvl1pPr>
          </a:lstStyle>
          <a:p>
            <a:pPr lvl="0"/>
            <a:r>
              <a:rPr lang="en-US" altLang="ko-KR" smtClean="0"/>
              <a:t>Slide sub title</a:t>
            </a:r>
            <a:endParaRPr lang="ko-KR" altLang="en-US"/>
          </a:p>
        </p:txBody>
      </p:sp>
      <p:sp>
        <p:nvSpPr>
          <p:cNvPr id="6" name="텍스트 개체 틀 4"/>
          <p:cNvSpPr>
            <a:spLocks noGrp="1"/>
          </p:cNvSpPr>
          <p:nvPr>
            <p:ph type="body" sz="quarter" idx="12" hasCustomPrompt="1"/>
          </p:nvPr>
        </p:nvSpPr>
        <p:spPr>
          <a:xfrm>
            <a:off x="188640" y="154136"/>
            <a:ext cx="6048672" cy="533400"/>
          </a:xfrm>
          <a:prstGeom prst="rect">
            <a:avLst/>
          </a:prstGeom>
        </p:spPr>
        <p:txBody>
          <a:bodyPr lIns="0" tIns="0" rIns="0" bIns="0"/>
          <a:lstStyle>
            <a:lvl1pPr marL="0" indent="0">
              <a:lnSpc>
                <a:spcPct val="80000"/>
              </a:lnSpc>
              <a:buNone/>
              <a:defRPr sz="2700" b="1">
                <a:latin typeface="Calibri" panose="020F0502020204030204" pitchFamily="34" charset="0"/>
              </a:defRPr>
            </a:lvl1pPr>
          </a:lstStyle>
          <a:p>
            <a:pPr lvl="0"/>
            <a:r>
              <a:rPr lang="en-US" altLang="ko-KR" smtClean="0"/>
              <a:t>Slide main title</a:t>
            </a:r>
            <a:endParaRPr lang="ko-KR" altLang="en-US"/>
          </a:p>
        </p:txBody>
      </p:sp>
    </p:spTree>
    <p:extLst>
      <p:ext uri="{BB962C8B-B14F-4D97-AF65-F5344CB8AC3E}">
        <p14:creationId xmlns:p14="http://schemas.microsoft.com/office/powerpoint/2010/main" val="32415839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23907" b="1086"/>
          <a:stretch/>
        </p:blipFill>
        <p:spPr>
          <a:xfrm>
            <a:off x="0" y="0"/>
            <a:ext cx="6858000" cy="5143500"/>
          </a:xfrm>
          <a:prstGeom prst="rect">
            <a:avLst/>
          </a:prstGeom>
        </p:spPr>
      </p:pic>
      <p:sp>
        <p:nvSpPr>
          <p:cNvPr id="5" name="텍스트 개체 틀 4"/>
          <p:cNvSpPr>
            <a:spLocks noGrp="1"/>
          </p:cNvSpPr>
          <p:nvPr>
            <p:ph type="body" sz="quarter" idx="11" hasCustomPrompt="1"/>
          </p:nvPr>
        </p:nvSpPr>
        <p:spPr>
          <a:xfrm>
            <a:off x="188640" y="590852"/>
            <a:ext cx="6048672" cy="331148"/>
          </a:xfrm>
          <a:prstGeom prst="rect">
            <a:avLst/>
          </a:prstGeom>
        </p:spPr>
        <p:txBody>
          <a:bodyPr lIns="0" tIns="0" rIns="0" bIns="0"/>
          <a:lstStyle>
            <a:lvl1pPr marL="0" indent="0">
              <a:lnSpc>
                <a:spcPct val="80000"/>
              </a:lnSpc>
              <a:buNone/>
              <a:defRPr sz="1500" b="0" baseline="0">
                <a:latin typeface="Calibri" panose="020F0502020204030204" pitchFamily="34" charset="0"/>
              </a:defRPr>
            </a:lvl1pPr>
          </a:lstStyle>
          <a:p>
            <a:pPr lvl="0"/>
            <a:r>
              <a:rPr lang="en-US" altLang="ko-KR" smtClean="0"/>
              <a:t>Slide sub title</a:t>
            </a:r>
            <a:endParaRPr lang="ko-KR" altLang="en-US"/>
          </a:p>
        </p:txBody>
      </p:sp>
      <p:sp>
        <p:nvSpPr>
          <p:cNvPr id="6" name="텍스트 개체 틀 4"/>
          <p:cNvSpPr>
            <a:spLocks noGrp="1"/>
          </p:cNvSpPr>
          <p:nvPr>
            <p:ph type="body" sz="quarter" idx="12" hasCustomPrompt="1"/>
          </p:nvPr>
        </p:nvSpPr>
        <p:spPr>
          <a:xfrm>
            <a:off x="188640" y="154136"/>
            <a:ext cx="6048672" cy="533400"/>
          </a:xfrm>
          <a:prstGeom prst="rect">
            <a:avLst/>
          </a:prstGeom>
        </p:spPr>
        <p:txBody>
          <a:bodyPr lIns="0" tIns="0" rIns="0" bIns="0"/>
          <a:lstStyle>
            <a:lvl1pPr marL="0" indent="0">
              <a:lnSpc>
                <a:spcPct val="80000"/>
              </a:lnSpc>
              <a:buNone/>
              <a:defRPr sz="2700" b="1">
                <a:latin typeface="Calibri" panose="020F0502020204030204" pitchFamily="34" charset="0"/>
              </a:defRPr>
            </a:lvl1pPr>
          </a:lstStyle>
          <a:p>
            <a:pPr lvl="0"/>
            <a:r>
              <a:rPr lang="en-US" altLang="ko-KR" smtClean="0"/>
              <a:t>Slide main title</a:t>
            </a:r>
            <a:endParaRPr lang="ko-KR" altLang="en-US"/>
          </a:p>
        </p:txBody>
      </p:sp>
    </p:spTree>
    <p:extLst>
      <p:ext uri="{BB962C8B-B14F-4D97-AF65-F5344CB8AC3E}">
        <p14:creationId xmlns:p14="http://schemas.microsoft.com/office/powerpoint/2010/main" val="360748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2806" b="337"/>
          <a:stretch/>
        </p:blipFill>
        <p:spPr>
          <a:xfrm>
            <a:off x="0" y="0"/>
            <a:ext cx="6858000" cy="3213186"/>
          </a:xfrm>
          <a:prstGeom prst="rect">
            <a:avLst/>
          </a:prstGeom>
        </p:spPr>
      </p:pic>
      <p:sp>
        <p:nvSpPr>
          <p:cNvPr id="3" name="직사각형 2"/>
          <p:cNvSpPr/>
          <p:nvPr userDrawn="1"/>
        </p:nvSpPr>
        <p:spPr>
          <a:xfrm flipV="1">
            <a:off x="0" y="3276746"/>
            <a:ext cx="6858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텍스트 개체 틀 4"/>
          <p:cNvSpPr>
            <a:spLocks noGrp="1"/>
          </p:cNvSpPr>
          <p:nvPr>
            <p:ph type="body" sz="quarter" idx="12" hasCustomPrompt="1"/>
          </p:nvPr>
        </p:nvSpPr>
        <p:spPr>
          <a:xfrm>
            <a:off x="1511499" y="3470408"/>
            <a:ext cx="3835004" cy="533400"/>
          </a:xfrm>
          <a:prstGeom prst="rect">
            <a:avLst/>
          </a:prstGeom>
        </p:spPr>
        <p:txBody>
          <a:bodyPr lIns="0" tIns="0" rIns="0" bIns="0"/>
          <a:lstStyle>
            <a:lvl1pPr marL="0" indent="0" algn="ctr">
              <a:lnSpc>
                <a:spcPct val="80000"/>
              </a:lnSpc>
              <a:buNone/>
              <a:defRPr sz="3000" b="1">
                <a:latin typeface="Calibri" panose="020F0502020204030204" pitchFamily="34" charset="0"/>
              </a:defRPr>
            </a:lvl1pPr>
          </a:lstStyle>
          <a:p>
            <a:pPr lvl="0"/>
            <a:r>
              <a:rPr lang="en-US" altLang="ko-KR" smtClean="0"/>
              <a:t>Thank you</a:t>
            </a:r>
            <a:endParaRPr lang="ko-KR" altLang="en-US"/>
          </a:p>
        </p:txBody>
      </p:sp>
    </p:spTree>
    <p:extLst>
      <p:ext uri="{BB962C8B-B14F-4D97-AF65-F5344CB8AC3E}">
        <p14:creationId xmlns:p14="http://schemas.microsoft.com/office/powerpoint/2010/main" val="29932342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0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pic>
        <p:nvPicPr>
          <p:cNvPr id="4098" name="Picture 2" descr="C:\Users\iamisis\Desktop\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6858000" cy="514667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541735" y="3305176"/>
            <a:ext cx="5829300" cy="1021556"/>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41735" y="2180035"/>
            <a:ext cx="5829300" cy="1125140"/>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342900" y="4767263"/>
            <a:ext cx="16002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2343150" y="4767263"/>
            <a:ext cx="21717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4914900" y="4767263"/>
            <a:ext cx="1600200" cy="273844"/>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246823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userDrawn="1"/>
        </p:nvSpPr>
        <p:spPr>
          <a:xfrm>
            <a:off x="0" y="0"/>
            <a:ext cx="6858000" cy="5143500"/>
          </a:xfrm>
          <a:prstGeom prst="rect">
            <a:avLst/>
          </a:pr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307964275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62" r:id="rId5"/>
    <p:sldLayoutId id="2147483661" r:id="rId6"/>
    <p:sldLayoutId id="2147483659" r:id="rId7"/>
    <p:sldLayoutId id="2147483664" r:id="rId8"/>
  </p:sldLayoutIdLst>
  <p:timing>
    <p:tnLst>
      <p:par>
        <p:cTn id="1" dur="indefinite" restart="never" nodeType="tmRoot"/>
      </p:par>
    </p:tnLst>
  </p:timing>
  <p:txStyles>
    <p:titleStyle>
      <a:lvl1pPr algn="ctr" defTabSz="685783" rtl="0" eaLnBrk="1" latinLnBrk="1"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13.wmf"/><Relationship Id="rId9"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2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hyperlink" Target="http://image.baidu.com/i?ct=503316480&amp;z=&amp;tn=baiduimagedetail&amp;word=%B1%E0%C2%EB&amp;in=9229&amp;cl=2&amp;lm=-1&amp;pn=186&amp;rn=1&amp;di=35678944320&amp;ln=2000&amp;fr=&amp;fmq=&amp;ic=0&amp;s=0&amp;se=1&amp;sme=0&amp;tab=&amp;width=&amp;height=&amp;face=0&amp;is=&amp;istype=2"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4.xml"/><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31.wmf"/><Relationship Id="rId4" Type="http://schemas.openxmlformats.org/officeDocument/2006/relationships/oleObject" Target="../embeddings/oleObject9.bin"/><Relationship Id="rId9" Type="http://schemas.openxmlformats.org/officeDocument/2006/relationships/image" Target="../media/image3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17.xml"/><Relationship Id="rId7" Type="http://schemas.openxmlformats.org/officeDocument/2006/relationships/oleObject" Target="../embeddings/oleObject15.bin"/><Relationship Id="rId12"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8.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40.wmf"/><Relationship Id="rId4" Type="http://schemas.openxmlformats.org/officeDocument/2006/relationships/image" Target="../media/image42.wmf"/><Relationship Id="rId9"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jpeg"/><Relationship Id="rId5" Type="http://schemas.openxmlformats.org/officeDocument/2006/relationships/image" Target="../media/image4.wmf"/><Relationship Id="rId10" Type="http://schemas.openxmlformats.org/officeDocument/2006/relationships/hyperlink" Target="http://search.dangdang.com/rd.asp?id=9038813&amp;clsid=01.49.01.09|01.62.02.16&amp;key=%d3%c5%bb%af" TargetMode="External"/><Relationship Id="rId4" Type="http://schemas.openxmlformats.org/officeDocument/2006/relationships/oleObject" Target="../embeddings/oleObject1.bin"/><Relationship Id="rId9"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4.wmf"/><Relationship Id="rId4"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45.wmf"/><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7.wmf"/><Relationship Id="rId4" Type="http://schemas.openxmlformats.org/officeDocument/2006/relationships/oleObject" Target="../embeddings/oleObject2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9.jpeg"/><Relationship Id="rId5" Type="http://schemas.openxmlformats.org/officeDocument/2006/relationships/image" Target="../media/image48.emf"/><Relationship Id="rId4" Type="http://schemas.openxmlformats.org/officeDocument/2006/relationships/oleObject" Target="../embeddings/oleObject23.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28.xml"/><Relationship Id="rId7" Type="http://schemas.openxmlformats.org/officeDocument/2006/relationships/image" Target="../media/image51.emf"/><Relationship Id="rId12"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oleObject" Target="../embeddings/oleObject27.bin"/><Relationship Id="rId5" Type="http://schemas.openxmlformats.org/officeDocument/2006/relationships/image" Target="../media/image50.emf"/><Relationship Id="rId10" Type="http://schemas.openxmlformats.org/officeDocument/2006/relationships/slide" Target="slide44.xml"/><Relationship Id="rId4" Type="http://schemas.openxmlformats.org/officeDocument/2006/relationships/oleObject" Target="../embeddings/oleObject24.bin"/><Relationship Id="rId9" Type="http://schemas.openxmlformats.org/officeDocument/2006/relationships/image" Target="../media/image5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48.emf"/><Relationship Id="rId4" Type="http://schemas.openxmlformats.org/officeDocument/2006/relationships/oleObject" Target="../embeddings/oleObject28.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slide" Target="slide44.xml"/><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notesSlide" Target="../notesSlides/notesSlide31.xml"/><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slide" Target="slide44.xml"/><Relationship Id="rId5" Type="http://schemas.openxmlformats.org/officeDocument/2006/relationships/image" Target="../media/image53.emf"/><Relationship Id="rId4" Type="http://schemas.openxmlformats.org/officeDocument/2006/relationships/oleObject" Target="../embeddings/oleObject30.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7.xml"/><Relationship Id="rId4" Type="http://schemas.openxmlformats.org/officeDocument/2006/relationships/image" Target="../media/image5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84.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85.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8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89.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9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356992" y="2787774"/>
            <a:ext cx="2524312" cy="516418"/>
          </a:xfrm>
        </p:spPr>
        <p:txBody>
          <a:bodyPr/>
          <a:lstStyle/>
          <a:p>
            <a:r>
              <a:rPr lang="zh-CN" altLang="en-US" dirty="0"/>
              <a:t>计算智能</a:t>
            </a:r>
            <a:endParaRPr lang="en-US" altLang="ko-KR" dirty="0"/>
          </a:p>
        </p:txBody>
      </p:sp>
      <p:pic>
        <p:nvPicPr>
          <p:cNvPr id="5" name="그림 4"/>
          <p:cNvPicPr>
            <a:picLocks noChangeAspect="1"/>
          </p:cNvPicPr>
          <p:nvPr/>
        </p:nvPicPr>
        <p:blipFill rotWithShape="1">
          <a:blip r:embed="rId2">
            <a:extLst>
              <a:ext uri="{28A0092B-C50C-407E-A947-70E740481C1C}">
                <a14:useLocalDpi xmlns:a14="http://schemas.microsoft.com/office/drawing/2010/main" val="0"/>
              </a:ext>
            </a:extLst>
          </a:blip>
          <a:srcRect r="70714" b="28889"/>
          <a:stretch/>
        </p:blipFill>
        <p:spPr>
          <a:xfrm>
            <a:off x="620688" y="771550"/>
            <a:ext cx="2131116" cy="3881058"/>
          </a:xfrm>
          <a:prstGeom prst="rect">
            <a:avLst/>
          </a:prstGeom>
        </p:spPr>
      </p:pic>
      <p:grpSp>
        <p:nvGrpSpPr>
          <p:cNvPr id="6" name="그룹 7"/>
          <p:cNvGrpSpPr/>
          <p:nvPr/>
        </p:nvGrpSpPr>
        <p:grpSpPr>
          <a:xfrm>
            <a:off x="2636912" y="1347614"/>
            <a:ext cx="572032" cy="536340"/>
            <a:chOff x="2992438" y="1774825"/>
            <a:chExt cx="3689350" cy="3459163"/>
          </a:xfrm>
        </p:grpSpPr>
        <p:sp>
          <p:nvSpPr>
            <p:cNvPr id="8"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114461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Rectangle 3"/>
          <p:cNvSpPr>
            <a:spLocks noGrp="1" noChangeArrowheads="1"/>
          </p:cNvSpPr>
          <p:nvPr>
            <p:ph type="title" idx="4294967295"/>
          </p:nvPr>
        </p:nvSpPr>
        <p:spPr>
          <a:xfrm>
            <a:off x="0" y="141288"/>
            <a:ext cx="6459538" cy="485775"/>
          </a:xfrm>
          <a:prstGeom prst="rect">
            <a:avLst/>
          </a:prstGeom>
          <a:noFill/>
          <a:ln/>
        </p:spPr>
        <p:txBody>
          <a:bodyPr anchorCtr="0"/>
          <a:lstStyle/>
          <a:p>
            <a:pPr marL="571500" indent="-571500" algn="l"/>
            <a:r>
              <a:rPr lang="en-US" altLang="zh-CN" sz="2400" dirty="0" smtClean="0">
                <a:latin typeface="华文新魏" panose="02010800040101010101" pitchFamily="2" charset="-122"/>
                <a:ea typeface="华文新魏" panose="02010800040101010101" pitchFamily="2" charset="-122"/>
              </a:rPr>
              <a:t>7.</a:t>
            </a:r>
            <a:r>
              <a:rPr lang="zh-CN" altLang="en-US" sz="2400" dirty="0" smtClean="0">
                <a:latin typeface="华文新魏" panose="02010800040101010101" pitchFamily="2" charset="-122"/>
                <a:ea typeface="华文新魏" panose="02010800040101010101" pitchFamily="2" charset="-122"/>
              </a:rPr>
              <a:t>应用</a:t>
            </a:r>
            <a:r>
              <a:rPr lang="zh-CN" altLang="en-US" sz="2400" dirty="0">
                <a:latin typeface="华文新魏" panose="02010800040101010101" pitchFamily="2" charset="-122"/>
                <a:ea typeface="华文新魏" panose="02010800040101010101" pitchFamily="2" charset="-122"/>
              </a:rPr>
              <a:t>前景局限性和研究方向、注意</a:t>
            </a:r>
            <a:r>
              <a:rPr lang="zh-CN" altLang="en-US" sz="2400" dirty="0" smtClean="0">
                <a:latin typeface="华文新魏" panose="02010800040101010101" pitchFamily="2" charset="-122"/>
                <a:ea typeface="华文新魏" panose="02010800040101010101" pitchFamily="2" charset="-122"/>
              </a:rPr>
              <a:t>事项</a:t>
            </a:r>
            <a:endParaRPr lang="zh-CN" altLang="en-US" sz="2400" dirty="0">
              <a:latin typeface="华文新魏" panose="02010800040101010101" pitchFamily="2" charset="-122"/>
              <a:ea typeface="华文新魏" panose="02010800040101010101" pitchFamily="2" charset="-122"/>
            </a:endParaRPr>
          </a:p>
        </p:txBody>
      </p:sp>
      <p:sp>
        <p:nvSpPr>
          <p:cNvPr id="6" name="Rectangle 2"/>
          <p:cNvSpPr>
            <a:spLocks noGrp="1" noChangeArrowheads="1"/>
          </p:cNvSpPr>
          <p:nvPr>
            <p:ph type="body" idx="4294967295"/>
          </p:nvPr>
        </p:nvSpPr>
        <p:spPr>
          <a:xfrm>
            <a:off x="31804" y="987574"/>
            <a:ext cx="6481763" cy="3833813"/>
          </a:xfrm>
          <a:prstGeom prst="rect">
            <a:avLst/>
          </a:prstGeom>
        </p:spPr>
        <p:txBody>
          <a:bodyPr>
            <a:noAutofit/>
          </a:bodyPr>
          <a:lstStyle/>
          <a:p>
            <a:pPr marL="457200" indent="-457200">
              <a:lnSpc>
                <a:spcPct val="150000"/>
              </a:lnSpc>
              <a:spcBef>
                <a:spcPts val="0"/>
              </a:spcBef>
              <a:buClr>
                <a:schemeClr val="tx1"/>
              </a:buClr>
              <a:buFont typeface="Wingdings" panose="05000000000000000000" pitchFamily="2" charset="2"/>
              <a:buAutoNum type="arabicPeriod"/>
            </a:pPr>
            <a:r>
              <a:rPr lang="zh-CN" altLang="en-US" sz="1400" b="1" dirty="0"/>
              <a:t>应用前景十分广阔</a:t>
            </a:r>
            <a:r>
              <a:rPr lang="en-US" altLang="zh-CN" sz="1400" b="1" dirty="0"/>
              <a:t>——</a:t>
            </a:r>
            <a:r>
              <a:rPr lang="zh-CN" altLang="en-US" sz="1400" b="1" dirty="0"/>
              <a:t>国民经济的各个领域</a:t>
            </a:r>
          </a:p>
          <a:p>
            <a:pPr marL="457200" indent="-457200">
              <a:lnSpc>
                <a:spcPct val="150000"/>
              </a:lnSpc>
              <a:spcBef>
                <a:spcPts val="0"/>
              </a:spcBef>
              <a:buClr>
                <a:schemeClr val="tx1"/>
              </a:buClr>
              <a:buFont typeface="Wingdings" panose="05000000000000000000" pitchFamily="2" charset="2"/>
              <a:buAutoNum type="arabicPeriod"/>
            </a:pPr>
            <a:r>
              <a:rPr lang="zh-CN" altLang="en-US" sz="1400" b="1" dirty="0"/>
              <a:t>局限性</a:t>
            </a:r>
            <a:r>
              <a:rPr lang="en-US" altLang="zh-CN" sz="1400" b="1" dirty="0"/>
              <a:t>——</a:t>
            </a:r>
            <a:r>
              <a:rPr lang="zh-CN" altLang="en-US" sz="1400" b="1" dirty="0"/>
              <a:t>不能保证最优解，理论上不</a:t>
            </a:r>
            <a:r>
              <a:rPr lang="zh-CN" altLang="en-US" sz="1400" b="1" dirty="0" smtClean="0"/>
              <a:t>完备</a:t>
            </a:r>
            <a:endParaRPr lang="en-US" altLang="zh-CN" sz="1400" b="1" dirty="0" smtClean="0"/>
          </a:p>
          <a:p>
            <a:pPr marL="457200" indent="-457200">
              <a:lnSpc>
                <a:spcPct val="150000"/>
              </a:lnSpc>
              <a:spcBef>
                <a:spcPts val="0"/>
              </a:spcBef>
              <a:buClr>
                <a:schemeClr val="tx1"/>
              </a:buClr>
              <a:buFont typeface="Wingdings" panose="05000000000000000000" pitchFamily="2" charset="2"/>
              <a:buAutoNum type="arabicPeriod" startAt="3"/>
            </a:pPr>
            <a:r>
              <a:rPr lang="zh-CN" altLang="en-US" sz="1400" b="1" dirty="0"/>
              <a:t>研究方向及注意事项</a:t>
            </a:r>
          </a:p>
          <a:p>
            <a:pPr marL="457200" indent="-457200">
              <a:lnSpc>
                <a:spcPct val="150000"/>
              </a:lnSpc>
              <a:spcBef>
                <a:spcPts val="0"/>
              </a:spcBef>
              <a:buClr>
                <a:schemeClr val="tx1"/>
              </a:buClr>
              <a:buFont typeface="Wingdings" panose="05000000000000000000" pitchFamily="2" charset="2"/>
              <a:buAutoNum type="circleNumDbPlain"/>
            </a:pPr>
            <a:r>
              <a:rPr lang="zh-CN" altLang="en-US" sz="1400" b="1" dirty="0"/>
              <a:t>以应用为主，扩大面向新问题的应用；不要刻意做理论研究，若碰上也不拒绝</a:t>
            </a:r>
            <a:r>
              <a:rPr lang="en-US" altLang="zh-CN" sz="1400" b="1" dirty="0"/>
              <a:t>;</a:t>
            </a:r>
          </a:p>
          <a:p>
            <a:pPr marL="457200" indent="-457200">
              <a:lnSpc>
                <a:spcPct val="150000"/>
              </a:lnSpc>
              <a:spcBef>
                <a:spcPts val="0"/>
              </a:spcBef>
              <a:buClr>
                <a:schemeClr val="tx1"/>
              </a:buClr>
              <a:buFont typeface="Wingdings" panose="05000000000000000000" pitchFamily="2" charset="2"/>
              <a:buAutoNum type="circleNumDbPlain"/>
            </a:pPr>
            <a:r>
              <a:rPr lang="zh-CN" altLang="en-US" sz="1400" b="1" dirty="0"/>
              <a:t>算法改进表现在以下几个方面：问题的描述、编码方法、算法构造及可行性修复策略</a:t>
            </a:r>
            <a:r>
              <a:rPr lang="en-US" altLang="zh-CN" sz="1400" b="1" dirty="0"/>
              <a:t>;</a:t>
            </a:r>
          </a:p>
          <a:p>
            <a:pPr marL="457200" indent="-457200">
              <a:lnSpc>
                <a:spcPct val="150000"/>
              </a:lnSpc>
              <a:spcBef>
                <a:spcPts val="0"/>
              </a:spcBef>
              <a:buClr>
                <a:schemeClr val="tx1"/>
              </a:buClr>
              <a:buFont typeface="Wingdings" panose="05000000000000000000" pitchFamily="2" charset="2"/>
              <a:buAutoNum type="circleNumDbPlain"/>
            </a:pPr>
            <a:r>
              <a:rPr lang="zh-CN" altLang="en-US" sz="1400" b="1" dirty="0"/>
              <a:t>要进行大量的上机计算</a:t>
            </a:r>
            <a:r>
              <a:rPr lang="zh-CN" altLang="en-US" sz="1400" b="1" dirty="0" smtClean="0"/>
              <a:t>；</a:t>
            </a:r>
            <a:endParaRPr lang="en-US" altLang="zh-CN" sz="1400" b="1" dirty="0" smtClean="0"/>
          </a:p>
          <a:p>
            <a:pPr marL="457200" indent="-457200">
              <a:lnSpc>
                <a:spcPct val="150000"/>
              </a:lnSpc>
              <a:spcBef>
                <a:spcPts val="0"/>
              </a:spcBef>
              <a:buClr>
                <a:schemeClr val="tx1"/>
              </a:buClr>
              <a:buFont typeface="Wingdings" panose="05000000000000000000" pitchFamily="2" charset="2"/>
              <a:buAutoNum type="circleNumDbPlain" startAt="4"/>
            </a:pPr>
            <a:r>
              <a:rPr lang="zh-CN" altLang="en-US" sz="1400" b="1" dirty="0"/>
              <a:t>算例的选取，以下算例的说服力降序排列：网上的测试用例、文献中的例子、实际例子、随机产生的例子、自己编的例子</a:t>
            </a:r>
            <a:r>
              <a:rPr lang="en-US" altLang="zh-CN" sz="1400" b="1" dirty="0"/>
              <a:t>;</a:t>
            </a:r>
          </a:p>
          <a:p>
            <a:pPr marL="457200" indent="-457200">
              <a:lnSpc>
                <a:spcPct val="150000"/>
              </a:lnSpc>
              <a:spcBef>
                <a:spcPts val="0"/>
              </a:spcBef>
              <a:buClr>
                <a:schemeClr val="tx1"/>
              </a:buClr>
              <a:buFont typeface="Wingdings" panose="05000000000000000000" pitchFamily="2" charset="2"/>
              <a:buAutoNum type="circleNumDbPlain" startAt="4"/>
            </a:pPr>
            <a:r>
              <a:rPr lang="zh-CN" altLang="en-US" sz="1400" b="1" dirty="0"/>
              <a:t>如何检验算法的好坏：比较计算速度、可解规模、 </a:t>
            </a:r>
            <a:r>
              <a:rPr lang="en-US" altLang="zh-CN" sz="1400" b="1" dirty="0"/>
              <a:t>(</a:t>
            </a:r>
            <a:r>
              <a:rPr lang="zh-CN" altLang="en-US" sz="1400" b="1" dirty="0"/>
              <a:t>从不同的随机种子出发</a:t>
            </a:r>
            <a:r>
              <a:rPr lang="en-US" altLang="zh-CN" sz="1400" b="1" dirty="0"/>
              <a:t>)</a:t>
            </a:r>
            <a:r>
              <a:rPr lang="zh-CN" altLang="en-US" sz="1400" b="1" dirty="0"/>
              <a:t>达优率</a:t>
            </a:r>
            <a:r>
              <a:rPr lang="zh-CN" altLang="en-US" sz="1400" b="1" dirty="0" smtClean="0"/>
              <a:t>。</a:t>
            </a:r>
            <a:endParaRPr lang="zh-CN" altLang="en-US" sz="1400" b="1" dirty="0"/>
          </a:p>
          <a:p>
            <a:pPr marL="457200" indent="-457200">
              <a:lnSpc>
                <a:spcPct val="150000"/>
              </a:lnSpc>
              <a:spcBef>
                <a:spcPts val="0"/>
              </a:spcBef>
              <a:buClr>
                <a:schemeClr val="tx1"/>
              </a:buClr>
              <a:buFont typeface="Wingdings" panose="05000000000000000000" pitchFamily="2" charset="2"/>
              <a:buAutoNum type="arabicPeriod"/>
            </a:pPr>
            <a:endParaRPr lang="zh-CN" altLang="en-US" sz="1400" b="1" dirty="0"/>
          </a:p>
        </p:txBody>
      </p:sp>
    </p:spTree>
    <p:extLst>
      <p:ext uri="{BB962C8B-B14F-4D97-AF65-F5344CB8AC3E}">
        <p14:creationId xmlns:p14="http://schemas.microsoft.com/office/powerpoint/2010/main" val="219372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2497462" y="861080"/>
            <a:ext cx="3469821" cy="504056"/>
          </a:xfrm>
        </p:spPr>
        <p:txBody>
          <a:bodyPr/>
          <a:lstStyle/>
          <a:p>
            <a:r>
              <a:rPr lang="zh-CN" altLang="en-US" dirty="0" smtClean="0"/>
              <a:t>计算智能</a:t>
            </a:r>
            <a:endParaRPr lang="ko-KR" altLang="en-US" dirty="0"/>
          </a:p>
        </p:txBody>
      </p:sp>
      <p:sp>
        <p:nvSpPr>
          <p:cNvPr id="3" name="텍스트 개체 틀 2"/>
          <p:cNvSpPr>
            <a:spLocks noGrp="1"/>
          </p:cNvSpPr>
          <p:nvPr>
            <p:ph type="body" sz="quarter" idx="11"/>
          </p:nvPr>
        </p:nvSpPr>
        <p:spPr/>
        <p:txBody>
          <a:bodyPr/>
          <a:lstStyle/>
          <a:p>
            <a:r>
              <a:rPr lang="en-US" altLang="ko-KR" sz="2000" b="1" dirty="0" smtClean="0"/>
              <a:t>01</a:t>
            </a:r>
            <a:r>
              <a:rPr lang="en-US" altLang="ko-KR" sz="2000" dirty="0" smtClean="0"/>
              <a:t>. </a:t>
            </a:r>
            <a:r>
              <a:rPr lang="zh-CN" altLang="en-US" sz="2000" dirty="0" smtClean="0"/>
              <a:t>进化计算</a:t>
            </a:r>
            <a:endParaRPr lang="ko-KR" altLang="en-US" sz="2000" dirty="0"/>
          </a:p>
        </p:txBody>
      </p:sp>
      <p:sp>
        <p:nvSpPr>
          <p:cNvPr id="4" name="텍스트 개체 틀 3"/>
          <p:cNvSpPr>
            <a:spLocks noGrp="1"/>
          </p:cNvSpPr>
          <p:nvPr>
            <p:ph type="body" sz="quarter" idx="12"/>
          </p:nvPr>
        </p:nvSpPr>
        <p:spPr>
          <a:xfrm>
            <a:off x="2497462" y="2634705"/>
            <a:ext cx="3469821" cy="385578"/>
          </a:xfrm>
        </p:spPr>
        <p:txBody>
          <a:bodyPr/>
          <a:lstStyle/>
          <a:p>
            <a:r>
              <a:rPr lang="en-US" altLang="ko-KR" sz="2000" b="1" dirty="0" smtClean="0"/>
              <a:t>02</a:t>
            </a:r>
            <a:r>
              <a:rPr lang="en-US" altLang="ko-KR" sz="2000" dirty="0" smtClean="0"/>
              <a:t>. </a:t>
            </a:r>
            <a:r>
              <a:rPr lang="zh-CN" altLang="en-US" sz="2000" dirty="0" smtClean="0"/>
              <a:t>神经计算</a:t>
            </a:r>
            <a:endParaRPr lang="ko-KR" altLang="en-US" sz="2000" dirty="0"/>
          </a:p>
        </p:txBody>
      </p:sp>
      <p:sp>
        <p:nvSpPr>
          <p:cNvPr id="5" name="텍스트 개체 틀 4"/>
          <p:cNvSpPr>
            <a:spLocks noGrp="1"/>
          </p:cNvSpPr>
          <p:nvPr>
            <p:ph type="body" sz="quarter" idx="13"/>
          </p:nvPr>
        </p:nvSpPr>
        <p:spPr>
          <a:xfrm>
            <a:off x="2497462" y="3194284"/>
            <a:ext cx="3469821" cy="385578"/>
          </a:xfrm>
        </p:spPr>
        <p:txBody>
          <a:bodyPr/>
          <a:lstStyle/>
          <a:p>
            <a:r>
              <a:rPr lang="en-US" altLang="ko-KR" sz="2000" b="1" dirty="0" smtClean="0"/>
              <a:t>03</a:t>
            </a:r>
            <a:r>
              <a:rPr lang="en-US" altLang="ko-KR" sz="2000" dirty="0" smtClean="0"/>
              <a:t>. </a:t>
            </a:r>
            <a:r>
              <a:rPr lang="zh-CN" altLang="en-US" sz="2000" dirty="0" smtClean="0"/>
              <a:t>群智能</a:t>
            </a:r>
            <a:endParaRPr lang="ko-KR" altLang="en-US" sz="2000" dirty="0"/>
          </a:p>
        </p:txBody>
      </p:sp>
      <p:pic>
        <p:nvPicPr>
          <p:cNvPr id="9" name="그림 9"/>
          <p:cNvPicPr>
            <a:picLocks noChangeAspect="1"/>
          </p:cNvPicPr>
          <p:nvPr/>
        </p:nvPicPr>
        <p:blipFill rotWithShape="1">
          <a:blip r:embed="rId2" cstate="print">
            <a:extLst>
              <a:ext uri="{28A0092B-C50C-407E-A947-70E740481C1C}">
                <a14:useLocalDpi xmlns:a14="http://schemas.microsoft.com/office/drawing/2010/main" val="0"/>
              </a:ext>
            </a:extLst>
          </a:blip>
          <a:srcRect r="64524"/>
          <a:stretch/>
        </p:blipFill>
        <p:spPr>
          <a:xfrm>
            <a:off x="5013176" y="1849058"/>
            <a:ext cx="1393371" cy="2945717"/>
          </a:xfrm>
          <a:prstGeom prst="rect">
            <a:avLst/>
          </a:prstGeom>
        </p:spPr>
      </p:pic>
    </p:spTree>
    <p:extLst>
      <p:ext uri="{BB962C8B-B14F-4D97-AF65-F5344CB8AC3E}">
        <p14:creationId xmlns:p14="http://schemas.microsoft.com/office/powerpoint/2010/main" val="55244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140968" y="2020503"/>
            <a:ext cx="1332631" cy="632605"/>
          </a:xfrm>
        </p:spPr>
        <p:txBody>
          <a:bodyPr/>
          <a:lstStyle/>
          <a:p>
            <a:r>
              <a:rPr lang="en-US" altLang="ko-KR" dirty="0" smtClean="0"/>
              <a:t>01</a:t>
            </a:r>
            <a:endParaRPr lang="ko-KR" altLang="en-US" dirty="0"/>
          </a:p>
        </p:txBody>
      </p:sp>
      <p:sp>
        <p:nvSpPr>
          <p:cNvPr id="4" name="텍스트 개체 틀 3"/>
          <p:cNvSpPr>
            <a:spLocks noGrp="1"/>
          </p:cNvSpPr>
          <p:nvPr>
            <p:ph type="body" sz="quarter" idx="12"/>
          </p:nvPr>
        </p:nvSpPr>
        <p:spPr>
          <a:xfrm>
            <a:off x="3140968" y="2708705"/>
            <a:ext cx="2052711" cy="533400"/>
          </a:xfrm>
        </p:spPr>
        <p:txBody>
          <a:bodyPr/>
          <a:lstStyle/>
          <a:p>
            <a:r>
              <a:rPr lang="zh-CN" altLang="en-US" dirty="0" smtClean="0"/>
              <a:t>进化计算</a:t>
            </a:r>
            <a:endParaRPr lang="ko-KR" altLang="en-US" dirty="0"/>
          </a:p>
        </p:txBody>
      </p:sp>
      <p:pic>
        <p:nvPicPr>
          <p:cNvPr id="6" name="그림 3"/>
          <p:cNvPicPr>
            <a:picLocks noChangeAspect="1"/>
          </p:cNvPicPr>
          <p:nvPr/>
        </p:nvPicPr>
        <p:blipFill rotWithShape="1">
          <a:blip r:embed="rId2">
            <a:extLst>
              <a:ext uri="{28A0092B-C50C-407E-A947-70E740481C1C}">
                <a14:useLocalDpi xmlns:a14="http://schemas.microsoft.com/office/drawing/2010/main" val="0"/>
              </a:ext>
            </a:extLst>
          </a:blip>
          <a:srcRect t="-1" r="70714" b="52073"/>
          <a:stretch/>
        </p:blipFill>
        <p:spPr>
          <a:xfrm>
            <a:off x="404664" y="486443"/>
            <a:ext cx="2269063" cy="2785071"/>
          </a:xfrm>
          <a:prstGeom prst="rect">
            <a:avLst/>
          </a:prstGeom>
        </p:spPr>
      </p:pic>
    </p:spTree>
    <p:extLst>
      <p:ext uri="{BB962C8B-B14F-4D97-AF65-F5344CB8AC3E}">
        <p14:creationId xmlns:p14="http://schemas.microsoft.com/office/powerpoint/2010/main" val="3114461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664" y="987574"/>
            <a:ext cx="6120680" cy="3970318"/>
          </a:xfrm>
          <a:prstGeom prst="rect">
            <a:avLst/>
          </a:prstGeom>
        </p:spPr>
        <p:txBody>
          <a:bodyPr wrap="square">
            <a:spAutoFit/>
          </a:bodyPr>
          <a:lstStyle/>
          <a:p>
            <a:r>
              <a:rPr lang="zh-CN" altLang="en-US" dirty="0" smtClean="0"/>
              <a:t>      进化</a:t>
            </a:r>
            <a:r>
              <a:rPr lang="zh-CN" altLang="en-US" dirty="0"/>
              <a:t>计算是基于自然选择和自然遗传等生物进化机制的一种搜索算法。与普通的搜索方法一样，进化计算也是一种迭代算法，不同的是进化计算在最优解的搜索</a:t>
            </a:r>
            <a:r>
              <a:rPr lang="zh-CN" altLang="en-US" dirty="0" smtClean="0"/>
              <a:t>过程中</a:t>
            </a:r>
            <a:r>
              <a:rPr lang="zh-CN" altLang="en-US" dirty="0"/>
              <a:t>，一般是从原问题的一组解出发改进到另一组较好的解，再从这组改进的解出发进一步改进。而且在进化问题中，要求当原问题的优化模型建立后，还必须对原</a:t>
            </a:r>
            <a:r>
              <a:rPr lang="zh-CN" altLang="en-US" dirty="0" smtClean="0"/>
              <a:t>问题</a:t>
            </a:r>
            <a:r>
              <a:rPr lang="zh-CN" altLang="en-US" dirty="0"/>
              <a:t>的解进行编码。进化计算在搜索过程中利用结构化和随机性的信息，使最满足目标的决策获得最大的生存可能，是一种概率型的算法</a:t>
            </a:r>
            <a:r>
              <a:rPr lang="zh-CN" altLang="en-US" dirty="0" smtClean="0"/>
              <a:t>。</a:t>
            </a:r>
            <a:endParaRPr lang="en-US" altLang="zh-CN" dirty="0" smtClean="0"/>
          </a:p>
          <a:p>
            <a:r>
              <a:rPr lang="en-US" altLang="zh-CN" dirty="0"/>
              <a:t> </a:t>
            </a:r>
            <a:r>
              <a:rPr lang="en-US" altLang="zh-CN" dirty="0" smtClean="0"/>
              <a:t>      </a:t>
            </a:r>
            <a:r>
              <a:rPr lang="zh-CN" altLang="en-US" dirty="0" smtClean="0"/>
              <a:t>一般来说</a:t>
            </a:r>
            <a:r>
              <a:rPr lang="zh-CN" altLang="en-US" dirty="0"/>
              <a:t>，进化计算的</a:t>
            </a:r>
            <a:r>
              <a:rPr lang="zh-CN" altLang="en-US" dirty="0" smtClean="0"/>
              <a:t>求解包括</a:t>
            </a:r>
            <a:r>
              <a:rPr lang="zh-CN" altLang="en-US" dirty="0"/>
              <a:t>以下几个步骤：给定一组初始解；评价当前这组解的性能；从当前这组解中选择一定数量的解作为迭代后的解的基础；再对其进行操作，得到迭代后的解；若</a:t>
            </a:r>
            <a:r>
              <a:rPr lang="zh-CN" altLang="en-US" dirty="0" smtClean="0"/>
              <a:t>这些</a:t>
            </a:r>
            <a:r>
              <a:rPr lang="zh-CN" altLang="en-US" dirty="0"/>
              <a:t>解满足要求则停止，否则将这些迭代得到的解作为当前解重新操作。 </a:t>
            </a:r>
          </a:p>
        </p:txBody>
      </p:sp>
      <p:sp>
        <p:nvSpPr>
          <p:cNvPr id="5" name="텍스트 개체 틀 3"/>
          <p:cNvSpPr>
            <a:spLocks noGrp="1"/>
          </p:cNvSpPr>
          <p:nvPr>
            <p:ph type="body" sz="quarter" idx="12"/>
          </p:nvPr>
        </p:nvSpPr>
        <p:spPr>
          <a:xfrm>
            <a:off x="2564904" y="267494"/>
            <a:ext cx="2052711" cy="533400"/>
          </a:xfrm>
        </p:spPr>
        <p:txBody>
          <a:bodyPr/>
          <a:lstStyle/>
          <a:p>
            <a:r>
              <a:rPr lang="zh-CN" altLang="en-US" dirty="0" smtClean="0"/>
              <a:t>进化计算</a:t>
            </a:r>
            <a:endParaRPr lang="ko-KR" altLang="en-US" dirty="0"/>
          </a:p>
        </p:txBody>
      </p:sp>
    </p:spTree>
    <p:extLst>
      <p:ext uri="{BB962C8B-B14F-4D97-AF65-F5344CB8AC3E}">
        <p14:creationId xmlns:p14="http://schemas.microsoft.com/office/powerpoint/2010/main" val="525541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quarter" idx="11"/>
          </p:nvPr>
        </p:nvSpPr>
        <p:spPr>
          <a:xfrm>
            <a:off x="482524" y="1059582"/>
            <a:ext cx="6048672" cy="3528392"/>
          </a:xfrm>
        </p:spPr>
        <p:txBody>
          <a:bodyPr/>
          <a:lstStyle/>
          <a:p>
            <a:pPr marL="342900" indent="-342900" eaLnBrk="1" hangingPunct="1">
              <a:lnSpc>
                <a:spcPct val="90000"/>
              </a:lnSpc>
              <a:buFont typeface="Wingdings" panose="05000000000000000000" pitchFamily="2" charset="2"/>
              <a:buChar char="l"/>
            </a:pPr>
            <a:r>
              <a:rPr lang="zh-CN" altLang="en-US" sz="2100" dirty="0" smtClean="0">
                <a:ea typeface="宋体" panose="02010600030101010101" pitchFamily="2" charset="-122"/>
              </a:rPr>
              <a:t>进化</a:t>
            </a:r>
            <a:r>
              <a:rPr lang="zh-CN" altLang="en-US" sz="2100" dirty="0">
                <a:ea typeface="宋体" panose="02010600030101010101" pitchFamily="2" charset="-122"/>
              </a:rPr>
              <a:t>计算是一种具有鲁棒性的方法，能适应不同的环境不同的问题，而且在大多数情况下都能得到比较满意的有效解</a:t>
            </a:r>
            <a:r>
              <a:rPr lang="zh-CN" altLang="en-US" sz="2100" dirty="0" smtClean="0">
                <a:ea typeface="宋体" panose="02010600030101010101" pitchFamily="2" charset="-122"/>
              </a:rPr>
              <a:t>。</a:t>
            </a:r>
            <a:endParaRPr lang="en-US" altLang="zh-CN" sz="2100" dirty="0" smtClean="0">
              <a:ea typeface="宋体" panose="02010600030101010101" pitchFamily="2" charset="-122"/>
            </a:endParaRPr>
          </a:p>
          <a:p>
            <a:pPr marL="342900" indent="-342900" eaLnBrk="1" hangingPunct="1">
              <a:lnSpc>
                <a:spcPct val="90000"/>
              </a:lnSpc>
              <a:buFont typeface="Wingdings" panose="05000000000000000000" pitchFamily="2" charset="2"/>
              <a:buChar char="l"/>
            </a:pPr>
            <a:r>
              <a:rPr lang="zh-CN" altLang="en-US" sz="2100" dirty="0" smtClean="0">
                <a:ea typeface="宋体" panose="02010600030101010101" pitchFamily="2" charset="-122"/>
              </a:rPr>
              <a:t>对</a:t>
            </a:r>
            <a:r>
              <a:rPr lang="zh-CN" altLang="en-US" sz="2100" dirty="0">
                <a:ea typeface="宋体" panose="02010600030101010101" pitchFamily="2" charset="-122"/>
              </a:rPr>
              <a:t>问题的整个参数空间给出一种编码方案， 而不是直接对问题的具体参数进行</a:t>
            </a:r>
            <a:r>
              <a:rPr lang="zh-CN" altLang="en-US" sz="2100" dirty="0" smtClean="0">
                <a:ea typeface="宋体" panose="02010600030101010101" pitchFamily="2" charset="-122"/>
              </a:rPr>
              <a:t>处理。</a:t>
            </a:r>
            <a:endParaRPr lang="en-US" altLang="zh-CN" sz="2100" dirty="0" smtClean="0">
              <a:ea typeface="宋体" panose="02010600030101010101" pitchFamily="2" charset="-122"/>
            </a:endParaRPr>
          </a:p>
          <a:p>
            <a:pPr marL="342900" indent="-342900" eaLnBrk="1" hangingPunct="1">
              <a:lnSpc>
                <a:spcPct val="90000"/>
              </a:lnSpc>
              <a:buFont typeface="Wingdings" panose="05000000000000000000" pitchFamily="2" charset="2"/>
              <a:buChar char="l"/>
            </a:pPr>
            <a:r>
              <a:rPr lang="zh-CN" altLang="en-US" sz="2100" dirty="0" smtClean="0">
                <a:ea typeface="宋体" panose="02010600030101010101" pitchFamily="2" charset="-122"/>
              </a:rPr>
              <a:t>不是</a:t>
            </a:r>
            <a:r>
              <a:rPr lang="zh-CN" altLang="en-US" sz="2100" dirty="0">
                <a:ea typeface="宋体" panose="02010600030101010101" pitchFamily="2" charset="-122"/>
              </a:rPr>
              <a:t>从某个单一的初始点开始搜索，而是从一组初始点搜索</a:t>
            </a:r>
            <a:r>
              <a:rPr lang="zh-CN" altLang="en-US" sz="2100" dirty="0" smtClean="0">
                <a:ea typeface="宋体" panose="02010600030101010101" pitchFamily="2" charset="-122"/>
              </a:rPr>
              <a:t>。</a:t>
            </a:r>
            <a:endParaRPr lang="en-US" altLang="zh-CN" sz="2100" dirty="0" smtClean="0">
              <a:ea typeface="宋体" panose="02010600030101010101" pitchFamily="2" charset="-122"/>
            </a:endParaRPr>
          </a:p>
          <a:p>
            <a:pPr marL="342900" indent="-342900" eaLnBrk="1" hangingPunct="1">
              <a:lnSpc>
                <a:spcPct val="90000"/>
              </a:lnSpc>
              <a:buFont typeface="Wingdings" panose="05000000000000000000" pitchFamily="2" charset="2"/>
              <a:buChar char="l"/>
            </a:pPr>
            <a:r>
              <a:rPr lang="zh-CN" altLang="en-US" sz="2100" dirty="0" smtClean="0">
                <a:ea typeface="宋体" panose="02010600030101010101" pitchFamily="2" charset="-122"/>
              </a:rPr>
              <a:t>搜索</a:t>
            </a:r>
            <a:r>
              <a:rPr lang="zh-CN" altLang="en-US" sz="2100" dirty="0">
                <a:ea typeface="宋体" panose="02010600030101010101" pitchFamily="2" charset="-122"/>
              </a:rPr>
              <a:t>中用到的是目标函数值的信息，可以不必用到目标函数</a:t>
            </a:r>
            <a:r>
              <a:rPr lang="zh-CN" altLang="en-US" sz="2100" dirty="0" smtClean="0">
                <a:ea typeface="宋体" panose="02010600030101010101" pitchFamily="2" charset="-122"/>
              </a:rPr>
              <a:t>的导数</a:t>
            </a:r>
            <a:r>
              <a:rPr lang="zh-CN" altLang="en-US" sz="2100" dirty="0">
                <a:ea typeface="宋体" panose="02010600030101010101" pitchFamily="2" charset="-122"/>
              </a:rPr>
              <a:t>信息或与具体问题有关的特殊知识</a:t>
            </a:r>
            <a:r>
              <a:rPr lang="zh-CN" altLang="en-US" sz="2100" dirty="0" smtClean="0">
                <a:ea typeface="宋体" panose="02010600030101010101" pitchFamily="2" charset="-122"/>
              </a:rPr>
              <a:t>。</a:t>
            </a:r>
            <a:endParaRPr lang="en-US" altLang="zh-CN" sz="2100" dirty="0" smtClean="0">
              <a:ea typeface="宋体" panose="02010600030101010101" pitchFamily="2" charset="-122"/>
            </a:endParaRPr>
          </a:p>
          <a:p>
            <a:pPr marL="342900" indent="-342900" eaLnBrk="1" hangingPunct="1">
              <a:lnSpc>
                <a:spcPct val="90000"/>
              </a:lnSpc>
              <a:buFont typeface="Wingdings" panose="05000000000000000000" pitchFamily="2" charset="2"/>
              <a:buChar char="l"/>
            </a:pPr>
            <a:r>
              <a:rPr lang="zh-CN" altLang="en-US" sz="2100" dirty="0" smtClean="0">
                <a:ea typeface="宋体" panose="02010600030101010101" pitchFamily="2" charset="-122"/>
              </a:rPr>
              <a:t>因而</a:t>
            </a:r>
            <a:r>
              <a:rPr lang="zh-CN" altLang="en-US" sz="2100" dirty="0">
                <a:ea typeface="宋体" panose="02010600030101010101" pitchFamily="2" charset="-122"/>
              </a:rPr>
              <a:t>进化算法具有广泛的应用性，高度的非线性，易修改性和可并行性。 </a:t>
            </a:r>
          </a:p>
        </p:txBody>
      </p:sp>
      <p:sp>
        <p:nvSpPr>
          <p:cNvPr id="118786" name="Rectangle 2"/>
          <p:cNvSpPr>
            <a:spLocks noGrp="1" noChangeArrowheads="1"/>
          </p:cNvSpPr>
          <p:nvPr>
            <p:ph type="title" idx="4294967295"/>
          </p:nvPr>
        </p:nvSpPr>
        <p:spPr>
          <a:xfrm>
            <a:off x="342900" y="195486"/>
            <a:ext cx="6172200" cy="565150"/>
          </a:xfrm>
          <a:prstGeom prst="rect">
            <a:avLst/>
          </a:prstGeom>
        </p:spPr>
        <p:txBody>
          <a:bodyPr/>
          <a:lstStyle/>
          <a:p>
            <a:pPr eaLnBrk="1" hangingPunct="1">
              <a:defRPr/>
            </a:pPr>
            <a:r>
              <a:rPr lang="zh-CN" altLang="en-US" dirty="0" smtClean="0">
                <a:ea typeface="宋体" pitchFamily="2" charset="-122"/>
              </a:rPr>
              <a:t>特点</a:t>
            </a:r>
          </a:p>
        </p:txBody>
      </p:sp>
    </p:spTree>
    <p:extLst>
      <p:ext uri="{BB962C8B-B14F-4D97-AF65-F5344CB8AC3E}">
        <p14:creationId xmlns:p14="http://schemas.microsoft.com/office/powerpoint/2010/main" val="2531243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quarter" idx="11"/>
          </p:nvPr>
        </p:nvSpPr>
        <p:spPr>
          <a:xfrm>
            <a:off x="332656" y="1203598"/>
            <a:ext cx="6048672" cy="2880320"/>
          </a:xfrm>
        </p:spPr>
        <p:txBody>
          <a:bodyPr/>
          <a:lstStyle/>
          <a:p>
            <a:pPr>
              <a:spcBef>
                <a:spcPts val="450"/>
              </a:spcBef>
              <a:spcAft>
                <a:spcPts val="450"/>
              </a:spcAft>
            </a:pPr>
            <a:r>
              <a:rPr lang="zh-CN" altLang="en-US" sz="2000" b="1" dirty="0" smtClean="0">
                <a:latin typeface="宋体" panose="02010600030101010101" pitchFamily="2" charset="-122"/>
              </a:rPr>
              <a:t>进化计算包括</a:t>
            </a:r>
            <a:r>
              <a:rPr lang="zh-CN" altLang="en-US" sz="1800" b="1" dirty="0" smtClean="0">
                <a:latin typeface="宋体" panose="02010600030101010101" pitchFamily="2" charset="-122"/>
              </a:rPr>
              <a:t>：</a:t>
            </a:r>
          </a:p>
          <a:p>
            <a:pPr lvl="1">
              <a:spcBef>
                <a:spcPts val="450"/>
              </a:spcBef>
              <a:spcAft>
                <a:spcPts val="450"/>
              </a:spcAft>
            </a:pPr>
            <a:r>
              <a:rPr lang="zh-CN" altLang="en-US" sz="2000" b="1" dirty="0" smtClean="0">
                <a:latin typeface="宋体" panose="02010600030101010101" pitchFamily="2" charset="-122"/>
              </a:rPr>
              <a:t>遗传算法</a:t>
            </a:r>
            <a:r>
              <a:rPr lang="en-US" altLang="zh-CN" sz="2000" b="1" dirty="0" smtClean="0"/>
              <a:t>(genetic algorithms</a:t>
            </a:r>
            <a:r>
              <a:rPr lang="zh-CN" altLang="en-US" sz="2000" b="1" dirty="0" smtClean="0">
                <a:latin typeface="宋体" panose="02010600030101010101" pitchFamily="2" charset="-122"/>
              </a:rPr>
              <a:t>，</a:t>
            </a:r>
            <a:r>
              <a:rPr lang="en-US" altLang="zh-CN" sz="2000" b="1" dirty="0" smtClean="0"/>
              <a:t>GA) </a:t>
            </a:r>
            <a:endParaRPr lang="en-US" altLang="zh-CN" sz="2000" b="1" dirty="0" smtClean="0">
              <a:latin typeface="宋体" panose="02010600030101010101" pitchFamily="2" charset="-122"/>
            </a:endParaRPr>
          </a:p>
          <a:p>
            <a:pPr lvl="1">
              <a:spcBef>
                <a:spcPts val="450"/>
              </a:spcBef>
              <a:spcAft>
                <a:spcPts val="450"/>
              </a:spcAft>
            </a:pPr>
            <a:r>
              <a:rPr lang="zh-CN" altLang="en-US" sz="2000" b="1" dirty="0" smtClean="0">
                <a:latin typeface="宋体" panose="02010600030101010101" pitchFamily="2" charset="-122"/>
              </a:rPr>
              <a:t>进化策略</a:t>
            </a:r>
            <a:r>
              <a:rPr lang="en-US" altLang="zh-CN" sz="2000" b="1" dirty="0" smtClean="0"/>
              <a:t>(evolution strategies) </a:t>
            </a:r>
            <a:endParaRPr lang="en-US" altLang="zh-CN" sz="2000" b="1" dirty="0" smtClean="0">
              <a:latin typeface="宋体" panose="02010600030101010101" pitchFamily="2" charset="-122"/>
            </a:endParaRPr>
          </a:p>
          <a:p>
            <a:pPr lvl="1">
              <a:spcBef>
                <a:spcPts val="450"/>
              </a:spcBef>
              <a:spcAft>
                <a:spcPts val="450"/>
              </a:spcAft>
            </a:pPr>
            <a:r>
              <a:rPr lang="zh-CN" altLang="en-US" sz="2000" b="1" dirty="0" smtClean="0">
                <a:latin typeface="宋体" panose="02010600030101010101" pitchFamily="2" charset="-122"/>
              </a:rPr>
              <a:t>进化编程</a:t>
            </a:r>
            <a:r>
              <a:rPr lang="en-US" altLang="zh-CN" sz="2000" b="1" dirty="0" smtClean="0"/>
              <a:t>(evolutionary programming) </a:t>
            </a:r>
            <a:endParaRPr lang="en-US" altLang="zh-CN" sz="2000" b="1" dirty="0" smtClean="0">
              <a:latin typeface="宋体" panose="02010600030101010101" pitchFamily="2" charset="-122"/>
            </a:endParaRPr>
          </a:p>
          <a:p>
            <a:pPr lvl="1">
              <a:spcBef>
                <a:spcPts val="450"/>
              </a:spcBef>
              <a:spcAft>
                <a:spcPts val="450"/>
              </a:spcAft>
            </a:pPr>
            <a:r>
              <a:rPr lang="zh-CN" altLang="en-US" sz="2000" b="1" dirty="0" smtClean="0">
                <a:latin typeface="宋体" panose="02010600030101010101" pitchFamily="2" charset="-122"/>
              </a:rPr>
              <a:t>遗传编程</a:t>
            </a:r>
            <a:r>
              <a:rPr lang="en-US" altLang="zh-CN" sz="2000" b="1" dirty="0" smtClean="0"/>
              <a:t>(genetic programming)</a:t>
            </a:r>
            <a:endParaRPr lang="zh-CN" altLang="en-US" sz="2000" dirty="0" smtClean="0"/>
          </a:p>
        </p:txBody>
      </p:sp>
    </p:spTree>
    <p:extLst>
      <p:ext uri="{BB962C8B-B14F-4D97-AF65-F5344CB8AC3E}">
        <p14:creationId xmlns:p14="http://schemas.microsoft.com/office/powerpoint/2010/main" val="3369031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92846" y="125760"/>
            <a:ext cx="6000750" cy="641747"/>
          </a:xfrm>
          <a:prstGeom prst="rect">
            <a:avLst/>
          </a:prstGeom>
        </p:spPr>
        <p:txBody>
          <a:bodyPr>
            <a:normAutofit/>
          </a:bodyPr>
          <a:lstStyle>
            <a:lvl1pPr algn="ctr" defTabSz="685783" rtl="0" eaLnBrk="1" latinLnBrk="1" hangingPunct="1">
              <a:spcBef>
                <a:spcPct val="0"/>
              </a:spcBef>
              <a:buNone/>
              <a:defRPr sz="3300" kern="1200">
                <a:solidFill>
                  <a:schemeClr val="tx1"/>
                </a:solidFill>
                <a:latin typeface="+mj-lt"/>
                <a:ea typeface="+mj-ea"/>
                <a:cs typeface="+mj-cs"/>
              </a:defRPr>
            </a:lvl1pPr>
          </a:lstStyle>
          <a:p>
            <a:r>
              <a:rPr lang="zh-CN" altLang="en-US" sz="2400" b="1" dirty="0" smtClean="0">
                <a:latin typeface="黑体" panose="02010609060101010101" pitchFamily="49" charset="-122"/>
                <a:ea typeface="黑体" panose="02010609060101010101" pitchFamily="49" charset="-122"/>
              </a:rPr>
              <a:t>遗传算法</a:t>
            </a:r>
            <a:endParaRPr lang="zh-CN" altLang="en-US" sz="2400" b="1" dirty="0">
              <a:latin typeface="黑体" panose="02010609060101010101" pitchFamily="49" charset="-122"/>
              <a:ea typeface="黑体" panose="02010609060101010101" pitchFamily="49" charset="-122"/>
            </a:endParaRPr>
          </a:p>
        </p:txBody>
      </p:sp>
      <p:pic>
        <p:nvPicPr>
          <p:cNvPr id="6" name="Picture 4" descr="长颈鹿用进费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506" y="3003798"/>
            <a:ext cx="2025253"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人类进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06" y="1066651"/>
            <a:ext cx="2025253"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gray">
          <a:xfrm>
            <a:off x="499473" y="4120151"/>
            <a:ext cx="13644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b="1">
                <a:solidFill>
                  <a:srgbClr val="FF0066"/>
                </a:solidFill>
                <a:latin typeface="Verdana" panose="020B0604030504040204" pitchFamily="34" charset="0"/>
                <a:ea typeface="楷体_GB2312" pitchFamily="49" charset="-122"/>
              </a:rPr>
              <a:t>进化过程</a:t>
            </a:r>
          </a:p>
        </p:txBody>
      </p:sp>
      <p:sp>
        <p:nvSpPr>
          <p:cNvPr id="9" name="Text Box 8"/>
          <p:cNvSpPr txBox="1">
            <a:spLocks noChangeArrowheads="1"/>
          </p:cNvSpPr>
          <p:nvPr/>
        </p:nvSpPr>
        <p:spPr bwMode="gray">
          <a:xfrm>
            <a:off x="2943826" y="4120151"/>
            <a:ext cx="15120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b="1">
                <a:solidFill>
                  <a:srgbClr val="FF0066"/>
                </a:solidFill>
                <a:latin typeface="Verdana" panose="020B0604030504040204" pitchFamily="34" charset="0"/>
                <a:ea typeface="楷体_GB2312" pitchFamily="49" charset="-122"/>
              </a:rPr>
              <a:t>优化过程</a:t>
            </a:r>
          </a:p>
        </p:txBody>
      </p:sp>
      <p:sp>
        <p:nvSpPr>
          <p:cNvPr id="10" name="Text Box 9"/>
          <p:cNvSpPr txBox="1">
            <a:spLocks noChangeArrowheads="1"/>
          </p:cNvSpPr>
          <p:nvPr/>
        </p:nvSpPr>
        <p:spPr bwMode="gray">
          <a:xfrm>
            <a:off x="405414" y="1143351"/>
            <a:ext cx="405050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3333FF"/>
                </a:solidFill>
                <a:latin typeface="Verdana" panose="020B0604030504040204" pitchFamily="34" charset="0"/>
                <a:ea typeface="华文行楷" panose="02010800040101010101" pitchFamily="2" charset="-122"/>
              </a:rPr>
              <a:t>生物进化过程是一个自然，并行，稳健的优化过程，这一优化过程的目的在于使生命体达到适应环境的最佳结构与效果，而生物种群通过</a:t>
            </a:r>
            <a:r>
              <a:rPr lang="zh-CN" altLang="en-US" sz="2400" dirty="0">
                <a:solidFill>
                  <a:srgbClr val="3333FF"/>
                </a:solidFill>
                <a:ea typeface="华文行楷" panose="02010800040101010101" pitchFamily="2" charset="-122"/>
              </a:rPr>
              <a:t>”</a:t>
            </a:r>
            <a:r>
              <a:rPr lang="zh-CN" altLang="en-US" sz="2400" dirty="0">
                <a:solidFill>
                  <a:srgbClr val="3333FF"/>
                </a:solidFill>
                <a:latin typeface="Verdana" panose="020B0604030504040204" pitchFamily="34" charset="0"/>
                <a:ea typeface="华文行楷" panose="02010800040101010101" pitchFamily="2" charset="-122"/>
              </a:rPr>
              <a:t> </a:t>
            </a:r>
            <a:r>
              <a:rPr lang="zh-CN" altLang="en-US" sz="2400" dirty="0">
                <a:solidFill>
                  <a:srgbClr val="3333FF"/>
                </a:solidFill>
                <a:ea typeface="华文行楷" panose="02010800040101010101" pitchFamily="2" charset="-122"/>
              </a:rPr>
              <a:t>“</a:t>
            </a:r>
            <a:r>
              <a:rPr lang="zh-CN" altLang="en-US" sz="2400" dirty="0">
                <a:solidFill>
                  <a:srgbClr val="3333FF"/>
                </a:solidFill>
                <a:latin typeface="Verdana" panose="020B0604030504040204" pitchFamily="34" charset="0"/>
                <a:ea typeface="华文行楷" panose="02010800040101010101" pitchFamily="2" charset="-122"/>
              </a:rPr>
              <a:t>优胜劣汰</a:t>
            </a:r>
            <a:r>
              <a:rPr lang="zh-CN" altLang="en-US" sz="2400" dirty="0">
                <a:solidFill>
                  <a:srgbClr val="3333FF"/>
                </a:solidFill>
                <a:ea typeface="华文行楷" panose="02010800040101010101" pitchFamily="2" charset="-122"/>
              </a:rPr>
              <a:t>”</a:t>
            </a:r>
            <a:r>
              <a:rPr lang="zh-CN" altLang="en-US" sz="2400" dirty="0">
                <a:solidFill>
                  <a:srgbClr val="3333FF"/>
                </a:solidFill>
                <a:latin typeface="Verdana" panose="020B0604030504040204" pitchFamily="34" charset="0"/>
                <a:ea typeface="华文行楷" panose="02010800040101010101" pitchFamily="2" charset="-122"/>
              </a:rPr>
              <a:t>及遗传变异来达到进化（优化）目的的。</a:t>
            </a:r>
          </a:p>
        </p:txBody>
      </p:sp>
      <p:sp>
        <p:nvSpPr>
          <p:cNvPr id="11" name="AutoShape 7"/>
          <p:cNvSpPr>
            <a:spLocks noChangeArrowheads="1"/>
          </p:cNvSpPr>
          <p:nvPr/>
        </p:nvSpPr>
        <p:spPr bwMode="gray">
          <a:xfrm>
            <a:off x="1797033" y="4184231"/>
            <a:ext cx="1079500" cy="287338"/>
          </a:xfrm>
          <a:prstGeom prst="leftRightArrow">
            <a:avLst>
              <a:gd name="adj1" fmla="val 50000"/>
              <a:gd name="adj2" fmla="val 75138"/>
            </a:avLst>
          </a:prstGeom>
          <a:gradFill rotWithShape="1">
            <a:gsLst>
              <a:gs pos="0">
                <a:schemeClr val="accent1">
                  <a:alpha val="32001"/>
                </a:schemeClr>
              </a:gs>
              <a:gs pos="100000">
                <a:schemeClr val="bg1">
                  <a:alpha val="89998"/>
                </a:schemeClr>
              </a:gs>
            </a:gsLst>
            <a:lin ang="2700000" scaled="1"/>
          </a:gradFill>
          <a:ln w="38100" algn="ctr">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78189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93"/>
          <p:cNvSpPr txBox="1">
            <a:spLocks noChangeArrowheads="1"/>
          </p:cNvSpPr>
          <p:nvPr/>
        </p:nvSpPr>
        <p:spPr bwMode="gray">
          <a:xfrm>
            <a:off x="530920" y="1005334"/>
            <a:ext cx="86439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a:latin typeface="Verdana" panose="020B0604030504040204" pitchFamily="34" charset="0"/>
            </a:endParaRPr>
          </a:p>
        </p:txBody>
      </p:sp>
      <p:sp>
        <p:nvSpPr>
          <p:cNvPr id="7" name="Text Box 194"/>
          <p:cNvSpPr txBox="1">
            <a:spLocks noChangeArrowheads="1"/>
          </p:cNvSpPr>
          <p:nvPr/>
        </p:nvSpPr>
        <p:spPr bwMode="gray">
          <a:xfrm>
            <a:off x="423764" y="896988"/>
            <a:ext cx="18514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Verdana" panose="020B0604030504040204" pitchFamily="34" charset="0"/>
              </a:rPr>
              <a:t>生物的进化机制</a:t>
            </a:r>
          </a:p>
        </p:txBody>
      </p:sp>
      <p:sp>
        <p:nvSpPr>
          <p:cNvPr id="8" name="Text Box 195"/>
          <p:cNvSpPr txBox="1">
            <a:spLocks noChangeArrowheads="1"/>
          </p:cNvSpPr>
          <p:nvPr/>
        </p:nvSpPr>
        <p:spPr bwMode="gray">
          <a:xfrm>
            <a:off x="260648" y="1275606"/>
            <a:ext cx="302537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0000"/>
              </a:buClr>
              <a:buFont typeface="Wingdings" panose="05000000000000000000" pitchFamily="2" charset="2"/>
              <a:buChar char="u"/>
            </a:pPr>
            <a:r>
              <a:rPr lang="zh-CN" altLang="en-US" b="1">
                <a:latin typeface="Verdana" panose="020B0604030504040204" pitchFamily="34" charset="0"/>
              </a:rPr>
              <a:t>自然选择</a:t>
            </a:r>
          </a:p>
          <a:p>
            <a:pPr eaLnBrk="1" hangingPunct="1">
              <a:buClr>
                <a:srgbClr val="FF0000"/>
              </a:buClr>
              <a:buFont typeface="Wingdings" panose="05000000000000000000" pitchFamily="2" charset="2"/>
              <a:buNone/>
            </a:pPr>
            <a:r>
              <a:rPr lang="zh-CN" altLang="en-US">
                <a:latin typeface="Verdana" panose="020B0604030504040204" pitchFamily="34" charset="0"/>
              </a:rPr>
              <a:t>   适应环境的个体具有更高的生存能力，同时染色体特征被保留下来</a:t>
            </a:r>
          </a:p>
          <a:p>
            <a:pPr eaLnBrk="1" hangingPunct="1">
              <a:buClr>
                <a:srgbClr val="FF0000"/>
              </a:buClr>
              <a:buFont typeface="Wingdings" panose="05000000000000000000" pitchFamily="2" charset="2"/>
              <a:buChar char="u"/>
            </a:pPr>
            <a:r>
              <a:rPr lang="zh-CN" altLang="en-US" b="1">
                <a:latin typeface="Verdana" panose="020B0604030504040204" pitchFamily="34" charset="0"/>
              </a:rPr>
              <a:t>杂交</a:t>
            </a:r>
          </a:p>
          <a:p>
            <a:pPr eaLnBrk="1" hangingPunct="1">
              <a:buClr>
                <a:srgbClr val="FF0000"/>
              </a:buClr>
              <a:buFont typeface="Wingdings" panose="05000000000000000000" pitchFamily="2" charset="2"/>
              <a:buNone/>
            </a:pPr>
            <a:r>
              <a:rPr lang="zh-CN" altLang="en-US">
                <a:latin typeface="Verdana" panose="020B0604030504040204" pitchFamily="34" charset="0"/>
              </a:rPr>
              <a:t>    随机组合来自父代的染色体上的遗传物质，产生不同于它们父代的染色体</a:t>
            </a:r>
          </a:p>
          <a:p>
            <a:pPr eaLnBrk="1" hangingPunct="1">
              <a:buClr>
                <a:srgbClr val="FF0000"/>
              </a:buClr>
              <a:buFont typeface="Wingdings" panose="05000000000000000000" pitchFamily="2" charset="2"/>
              <a:buChar char="u"/>
            </a:pPr>
            <a:r>
              <a:rPr lang="zh-CN" altLang="en-US" b="1">
                <a:latin typeface="Verdana" panose="020B0604030504040204" pitchFamily="34" charset="0"/>
              </a:rPr>
              <a:t>突变</a:t>
            </a:r>
          </a:p>
          <a:p>
            <a:pPr eaLnBrk="1" hangingPunct="1">
              <a:buClr>
                <a:srgbClr val="FF0000"/>
              </a:buClr>
              <a:buFont typeface="Wingdings" panose="05000000000000000000" pitchFamily="2" charset="2"/>
              <a:buNone/>
            </a:pPr>
            <a:r>
              <a:rPr lang="zh-CN" altLang="en-US">
                <a:latin typeface="Verdana" panose="020B0604030504040204" pitchFamily="34" charset="0"/>
              </a:rPr>
              <a:t>    随机改变父代的染色体基因结构，产生新染色体</a:t>
            </a:r>
          </a:p>
        </p:txBody>
      </p:sp>
      <p:graphicFrame>
        <p:nvGraphicFramePr>
          <p:cNvPr id="9" name="Object 3"/>
          <p:cNvGraphicFramePr>
            <a:graphicFrameLocks noChangeAspect="1"/>
          </p:cNvGraphicFramePr>
          <p:nvPr>
            <p:extLst>
              <p:ext uri="{D42A27DB-BD31-4B8C-83A1-F6EECF244321}">
                <p14:modId xmlns:p14="http://schemas.microsoft.com/office/powerpoint/2010/main" val="679838073"/>
              </p:ext>
            </p:extLst>
          </p:nvPr>
        </p:nvGraphicFramePr>
        <p:xfrm>
          <a:off x="5449804" y="1920745"/>
          <a:ext cx="144462" cy="161925"/>
        </p:xfrm>
        <a:graphic>
          <a:graphicData uri="http://schemas.openxmlformats.org/presentationml/2006/ole">
            <mc:AlternateContent xmlns:mc="http://schemas.openxmlformats.org/markup-compatibility/2006">
              <mc:Choice xmlns:v="urn:schemas-microsoft-com:vml" Requires="v">
                <p:oleObj spid="_x0000_s11281" name="Equation" r:id="rId3" imgW="139639" imgH="152334" progId="Equation.DSMT4">
                  <p:embed/>
                </p:oleObj>
              </mc:Choice>
              <mc:Fallback>
                <p:oleObj name="Equation" r:id="rId3" imgW="139639" imgH="15233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804" y="1920745"/>
                        <a:ext cx="144462"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4"/>
          <p:cNvGrpSpPr>
            <a:grpSpLocks/>
          </p:cNvGrpSpPr>
          <p:nvPr/>
        </p:nvGrpSpPr>
        <p:grpSpPr bwMode="auto">
          <a:xfrm>
            <a:off x="3497179" y="866645"/>
            <a:ext cx="3024187" cy="647700"/>
            <a:chOff x="2925" y="890"/>
            <a:chExt cx="1905" cy="499"/>
          </a:xfrm>
        </p:grpSpPr>
        <p:sp>
          <p:nvSpPr>
            <p:cNvPr id="11" name="Rectangle 5"/>
            <p:cNvSpPr>
              <a:spLocks noChangeArrowheads="1"/>
            </p:cNvSpPr>
            <p:nvPr/>
          </p:nvSpPr>
          <p:spPr bwMode="gray">
            <a:xfrm>
              <a:off x="2925" y="890"/>
              <a:ext cx="1905" cy="499"/>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Line 6"/>
            <p:cNvSpPr>
              <a:spLocks noChangeShapeType="1"/>
            </p:cNvSpPr>
            <p:nvPr/>
          </p:nvSpPr>
          <p:spPr bwMode="gray">
            <a:xfrm flipH="1">
              <a:off x="3061" y="111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 name="Oval 7"/>
            <p:cNvSpPr>
              <a:spLocks noChangeArrowheads="1"/>
            </p:cNvSpPr>
            <p:nvPr/>
          </p:nvSpPr>
          <p:spPr bwMode="gray">
            <a:xfrm>
              <a:off x="2971" y="935"/>
              <a:ext cx="181" cy="182"/>
            </a:xfrm>
            <a:prstGeom prst="ellipse">
              <a:avLst/>
            </a:prstGeom>
            <a:solidFill>
              <a:srgbClr val="99CC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8"/>
            <p:cNvSpPr>
              <a:spLocks noChangeShapeType="1"/>
            </p:cNvSpPr>
            <p:nvPr/>
          </p:nvSpPr>
          <p:spPr bwMode="gray">
            <a:xfrm flipH="1">
              <a:off x="2971" y="1253"/>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Line 9"/>
            <p:cNvSpPr>
              <a:spLocks noChangeShapeType="1"/>
            </p:cNvSpPr>
            <p:nvPr/>
          </p:nvSpPr>
          <p:spPr bwMode="gray">
            <a:xfrm>
              <a:off x="3061" y="1253"/>
              <a:ext cx="91"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10"/>
            <p:cNvSpPr>
              <a:spLocks noChangeShapeType="1"/>
            </p:cNvSpPr>
            <p:nvPr/>
          </p:nvSpPr>
          <p:spPr bwMode="gray">
            <a:xfrm flipH="1">
              <a:off x="2971" y="1162"/>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 name="Line 11"/>
            <p:cNvSpPr>
              <a:spLocks noChangeShapeType="1"/>
            </p:cNvSpPr>
            <p:nvPr/>
          </p:nvSpPr>
          <p:spPr bwMode="gray">
            <a:xfrm>
              <a:off x="3061" y="1162"/>
              <a:ext cx="91"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12"/>
            <p:cNvSpPr>
              <a:spLocks noChangeShapeType="1"/>
            </p:cNvSpPr>
            <p:nvPr/>
          </p:nvSpPr>
          <p:spPr bwMode="gray">
            <a:xfrm flipH="1">
              <a:off x="3333" y="111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 name="Oval 13"/>
            <p:cNvSpPr>
              <a:spLocks noChangeArrowheads="1"/>
            </p:cNvSpPr>
            <p:nvPr/>
          </p:nvSpPr>
          <p:spPr bwMode="gray">
            <a:xfrm>
              <a:off x="3243" y="935"/>
              <a:ext cx="181" cy="182"/>
            </a:xfrm>
            <a:prstGeom prst="ellipse">
              <a:avLst/>
            </a:prstGeom>
            <a:solidFill>
              <a:srgbClr val="00FF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14"/>
            <p:cNvSpPr>
              <a:spLocks noChangeShapeType="1"/>
            </p:cNvSpPr>
            <p:nvPr/>
          </p:nvSpPr>
          <p:spPr bwMode="gray">
            <a:xfrm flipH="1">
              <a:off x="3243" y="1253"/>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 name="Line 15"/>
            <p:cNvSpPr>
              <a:spLocks noChangeShapeType="1"/>
            </p:cNvSpPr>
            <p:nvPr/>
          </p:nvSpPr>
          <p:spPr bwMode="gray">
            <a:xfrm>
              <a:off x="3333" y="1253"/>
              <a:ext cx="91"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 name="Line 16"/>
            <p:cNvSpPr>
              <a:spLocks noChangeShapeType="1"/>
            </p:cNvSpPr>
            <p:nvPr/>
          </p:nvSpPr>
          <p:spPr bwMode="gray">
            <a:xfrm flipH="1">
              <a:off x="3243" y="1162"/>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 name="Line 17"/>
            <p:cNvSpPr>
              <a:spLocks noChangeShapeType="1"/>
            </p:cNvSpPr>
            <p:nvPr/>
          </p:nvSpPr>
          <p:spPr bwMode="gray">
            <a:xfrm>
              <a:off x="3333" y="1162"/>
              <a:ext cx="91"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 name="Line 18"/>
            <p:cNvSpPr>
              <a:spLocks noChangeShapeType="1"/>
            </p:cNvSpPr>
            <p:nvPr/>
          </p:nvSpPr>
          <p:spPr bwMode="gray">
            <a:xfrm flipH="1">
              <a:off x="3605" y="111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 name="Oval 19"/>
            <p:cNvSpPr>
              <a:spLocks noChangeArrowheads="1"/>
            </p:cNvSpPr>
            <p:nvPr/>
          </p:nvSpPr>
          <p:spPr bwMode="gray">
            <a:xfrm>
              <a:off x="3515" y="935"/>
              <a:ext cx="181" cy="182"/>
            </a:xfrm>
            <a:prstGeom prst="ellipse">
              <a:avLst/>
            </a:prstGeom>
            <a:solidFill>
              <a:schemeClr val="bg1">
                <a:alpha val="32156"/>
              </a:scheme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Line 20"/>
            <p:cNvSpPr>
              <a:spLocks noChangeShapeType="1"/>
            </p:cNvSpPr>
            <p:nvPr/>
          </p:nvSpPr>
          <p:spPr bwMode="gray">
            <a:xfrm flipH="1">
              <a:off x="3515" y="1253"/>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 name="Line 21"/>
            <p:cNvSpPr>
              <a:spLocks noChangeShapeType="1"/>
            </p:cNvSpPr>
            <p:nvPr/>
          </p:nvSpPr>
          <p:spPr bwMode="gray">
            <a:xfrm>
              <a:off x="3605" y="1253"/>
              <a:ext cx="91"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 name="Line 22"/>
            <p:cNvSpPr>
              <a:spLocks noChangeShapeType="1"/>
            </p:cNvSpPr>
            <p:nvPr/>
          </p:nvSpPr>
          <p:spPr bwMode="gray">
            <a:xfrm flipH="1">
              <a:off x="3515" y="1162"/>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 name="Line 23"/>
            <p:cNvSpPr>
              <a:spLocks noChangeShapeType="1"/>
            </p:cNvSpPr>
            <p:nvPr/>
          </p:nvSpPr>
          <p:spPr bwMode="gray">
            <a:xfrm>
              <a:off x="3605" y="1162"/>
              <a:ext cx="91"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0" name="Line 24"/>
            <p:cNvSpPr>
              <a:spLocks noChangeShapeType="1"/>
            </p:cNvSpPr>
            <p:nvPr/>
          </p:nvSpPr>
          <p:spPr bwMode="gray">
            <a:xfrm flipH="1">
              <a:off x="3878" y="111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 name="Oval 25"/>
            <p:cNvSpPr>
              <a:spLocks noChangeArrowheads="1"/>
            </p:cNvSpPr>
            <p:nvPr/>
          </p:nvSpPr>
          <p:spPr bwMode="gray">
            <a:xfrm>
              <a:off x="3788" y="935"/>
              <a:ext cx="181" cy="182"/>
            </a:xfrm>
            <a:prstGeom prst="ellipse">
              <a:avLst/>
            </a:prstGeom>
            <a:solidFill>
              <a:srgbClr val="FF99CC">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Line 26"/>
            <p:cNvSpPr>
              <a:spLocks noChangeShapeType="1"/>
            </p:cNvSpPr>
            <p:nvPr/>
          </p:nvSpPr>
          <p:spPr bwMode="gray">
            <a:xfrm flipH="1">
              <a:off x="3788" y="1253"/>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 name="Line 27"/>
            <p:cNvSpPr>
              <a:spLocks noChangeShapeType="1"/>
            </p:cNvSpPr>
            <p:nvPr/>
          </p:nvSpPr>
          <p:spPr bwMode="gray">
            <a:xfrm>
              <a:off x="3878" y="1253"/>
              <a:ext cx="91"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 name="Line 28"/>
            <p:cNvSpPr>
              <a:spLocks noChangeShapeType="1"/>
            </p:cNvSpPr>
            <p:nvPr/>
          </p:nvSpPr>
          <p:spPr bwMode="gray">
            <a:xfrm flipH="1">
              <a:off x="3788" y="1162"/>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Line 29"/>
            <p:cNvSpPr>
              <a:spLocks noChangeShapeType="1"/>
            </p:cNvSpPr>
            <p:nvPr/>
          </p:nvSpPr>
          <p:spPr bwMode="gray">
            <a:xfrm>
              <a:off x="3878" y="1162"/>
              <a:ext cx="91"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 name="Line 30"/>
            <p:cNvSpPr>
              <a:spLocks noChangeShapeType="1"/>
            </p:cNvSpPr>
            <p:nvPr/>
          </p:nvSpPr>
          <p:spPr bwMode="gray">
            <a:xfrm flipH="1">
              <a:off x="4150" y="111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 name="Oval 31"/>
            <p:cNvSpPr>
              <a:spLocks noChangeArrowheads="1"/>
            </p:cNvSpPr>
            <p:nvPr/>
          </p:nvSpPr>
          <p:spPr bwMode="gray">
            <a:xfrm>
              <a:off x="4060" y="935"/>
              <a:ext cx="181" cy="182"/>
            </a:xfrm>
            <a:prstGeom prst="ellipse">
              <a:avLst/>
            </a:prstGeom>
            <a:solidFill>
              <a:srgbClr val="0000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Line 32"/>
            <p:cNvSpPr>
              <a:spLocks noChangeShapeType="1"/>
            </p:cNvSpPr>
            <p:nvPr/>
          </p:nvSpPr>
          <p:spPr bwMode="gray">
            <a:xfrm flipH="1">
              <a:off x="4060" y="1253"/>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 name="Line 33"/>
            <p:cNvSpPr>
              <a:spLocks noChangeShapeType="1"/>
            </p:cNvSpPr>
            <p:nvPr/>
          </p:nvSpPr>
          <p:spPr bwMode="gray">
            <a:xfrm>
              <a:off x="4150" y="1253"/>
              <a:ext cx="91"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Line 34"/>
            <p:cNvSpPr>
              <a:spLocks noChangeShapeType="1"/>
            </p:cNvSpPr>
            <p:nvPr/>
          </p:nvSpPr>
          <p:spPr bwMode="gray">
            <a:xfrm flipH="1">
              <a:off x="4060" y="1162"/>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 name="Line 35"/>
            <p:cNvSpPr>
              <a:spLocks noChangeShapeType="1"/>
            </p:cNvSpPr>
            <p:nvPr/>
          </p:nvSpPr>
          <p:spPr bwMode="gray">
            <a:xfrm>
              <a:off x="4150" y="1162"/>
              <a:ext cx="91"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 name="Line 36"/>
            <p:cNvSpPr>
              <a:spLocks noChangeShapeType="1"/>
            </p:cNvSpPr>
            <p:nvPr/>
          </p:nvSpPr>
          <p:spPr bwMode="gray">
            <a:xfrm flipH="1">
              <a:off x="4422" y="111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3" name="Oval 37"/>
            <p:cNvSpPr>
              <a:spLocks noChangeArrowheads="1"/>
            </p:cNvSpPr>
            <p:nvPr/>
          </p:nvSpPr>
          <p:spPr bwMode="gray">
            <a:xfrm>
              <a:off x="4332" y="935"/>
              <a:ext cx="181" cy="182"/>
            </a:xfrm>
            <a:prstGeom prst="ellipse">
              <a:avLst/>
            </a:prstGeom>
            <a:solidFill>
              <a:srgbClr val="0000FF">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Line 38"/>
            <p:cNvSpPr>
              <a:spLocks noChangeShapeType="1"/>
            </p:cNvSpPr>
            <p:nvPr/>
          </p:nvSpPr>
          <p:spPr bwMode="gray">
            <a:xfrm flipH="1">
              <a:off x="4332" y="1253"/>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 name="Line 39"/>
            <p:cNvSpPr>
              <a:spLocks noChangeShapeType="1"/>
            </p:cNvSpPr>
            <p:nvPr/>
          </p:nvSpPr>
          <p:spPr bwMode="gray">
            <a:xfrm>
              <a:off x="4422" y="1253"/>
              <a:ext cx="91"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 name="Line 40"/>
            <p:cNvSpPr>
              <a:spLocks noChangeShapeType="1"/>
            </p:cNvSpPr>
            <p:nvPr/>
          </p:nvSpPr>
          <p:spPr bwMode="gray">
            <a:xfrm flipH="1">
              <a:off x="4332" y="1162"/>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 name="Line 41"/>
            <p:cNvSpPr>
              <a:spLocks noChangeShapeType="1"/>
            </p:cNvSpPr>
            <p:nvPr/>
          </p:nvSpPr>
          <p:spPr bwMode="gray">
            <a:xfrm>
              <a:off x="4422" y="1162"/>
              <a:ext cx="91"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 name="Line 42"/>
            <p:cNvSpPr>
              <a:spLocks noChangeShapeType="1"/>
            </p:cNvSpPr>
            <p:nvPr/>
          </p:nvSpPr>
          <p:spPr bwMode="gray">
            <a:xfrm flipH="1">
              <a:off x="4694" y="1117"/>
              <a:ext cx="0"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9" name="Oval 43"/>
            <p:cNvSpPr>
              <a:spLocks noChangeArrowheads="1"/>
            </p:cNvSpPr>
            <p:nvPr/>
          </p:nvSpPr>
          <p:spPr bwMode="gray">
            <a:xfrm>
              <a:off x="4604" y="935"/>
              <a:ext cx="181" cy="182"/>
            </a:xfrm>
            <a:prstGeom prst="ellipse">
              <a:avLst/>
            </a:prstGeom>
            <a:solidFill>
              <a:srgbClr val="FF00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Line 44"/>
            <p:cNvSpPr>
              <a:spLocks noChangeShapeType="1"/>
            </p:cNvSpPr>
            <p:nvPr/>
          </p:nvSpPr>
          <p:spPr bwMode="gray">
            <a:xfrm flipH="1">
              <a:off x="4604" y="1253"/>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1" name="Line 45"/>
            <p:cNvSpPr>
              <a:spLocks noChangeShapeType="1"/>
            </p:cNvSpPr>
            <p:nvPr/>
          </p:nvSpPr>
          <p:spPr bwMode="gray">
            <a:xfrm>
              <a:off x="4694" y="1253"/>
              <a:ext cx="91"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2" name="Line 46"/>
            <p:cNvSpPr>
              <a:spLocks noChangeShapeType="1"/>
            </p:cNvSpPr>
            <p:nvPr/>
          </p:nvSpPr>
          <p:spPr bwMode="gray">
            <a:xfrm flipH="1">
              <a:off x="4604" y="1162"/>
              <a:ext cx="90" cy="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 name="Line 47"/>
            <p:cNvSpPr>
              <a:spLocks noChangeShapeType="1"/>
            </p:cNvSpPr>
            <p:nvPr/>
          </p:nvSpPr>
          <p:spPr bwMode="gray">
            <a:xfrm>
              <a:off x="4694" y="1162"/>
              <a:ext cx="91"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4" name="Rectangle 48"/>
          <p:cNvSpPr>
            <a:spLocks noChangeArrowheads="1"/>
          </p:cNvSpPr>
          <p:nvPr/>
        </p:nvSpPr>
        <p:spPr bwMode="gray">
          <a:xfrm>
            <a:off x="3497179" y="1658807"/>
            <a:ext cx="3024187" cy="6477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Line 49"/>
          <p:cNvSpPr>
            <a:spLocks noChangeShapeType="1"/>
          </p:cNvSpPr>
          <p:nvPr/>
        </p:nvSpPr>
        <p:spPr bwMode="gray">
          <a:xfrm flipH="1">
            <a:off x="3713079" y="1954082"/>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6" name="Oval 50"/>
          <p:cNvSpPr>
            <a:spLocks noChangeArrowheads="1"/>
          </p:cNvSpPr>
          <p:nvPr/>
        </p:nvSpPr>
        <p:spPr bwMode="gray">
          <a:xfrm>
            <a:off x="3570204" y="1717545"/>
            <a:ext cx="287337" cy="236537"/>
          </a:xfrm>
          <a:prstGeom prst="ellipse">
            <a:avLst/>
          </a:prstGeom>
          <a:solidFill>
            <a:srgbClr val="99CC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Line 51"/>
          <p:cNvSpPr>
            <a:spLocks noChangeShapeType="1"/>
          </p:cNvSpPr>
          <p:nvPr/>
        </p:nvSpPr>
        <p:spPr bwMode="gray">
          <a:xfrm flipH="1">
            <a:off x="3570204" y="2130295"/>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8" name="Line 52"/>
          <p:cNvSpPr>
            <a:spLocks noChangeShapeType="1"/>
          </p:cNvSpPr>
          <p:nvPr/>
        </p:nvSpPr>
        <p:spPr bwMode="gray">
          <a:xfrm>
            <a:off x="3713079" y="2130295"/>
            <a:ext cx="144462"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 name="Line 53"/>
          <p:cNvSpPr>
            <a:spLocks noChangeShapeType="1"/>
          </p:cNvSpPr>
          <p:nvPr/>
        </p:nvSpPr>
        <p:spPr bwMode="gray">
          <a:xfrm flipH="1">
            <a:off x="3570204" y="2011232"/>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0" name="Line 54"/>
          <p:cNvSpPr>
            <a:spLocks noChangeShapeType="1"/>
          </p:cNvSpPr>
          <p:nvPr/>
        </p:nvSpPr>
        <p:spPr bwMode="gray">
          <a:xfrm>
            <a:off x="3713079" y="2011232"/>
            <a:ext cx="144462"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 name="Line 55"/>
          <p:cNvSpPr>
            <a:spLocks noChangeShapeType="1"/>
          </p:cNvSpPr>
          <p:nvPr/>
        </p:nvSpPr>
        <p:spPr bwMode="gray">
          <a:xfrm flipH="1">
            <a:off x="4144879" y="1954082"/>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2" name="Oval 56"/>
          <p:cNvSpPr>
            <a:spLocks noChangeArrowheads="1"/>
          </p:cNvSpPr>
          <p:nvPr/>
        </p:nvSpPr>
        <p:spPr bwMode="gray">
          <a:xfrm>
            <a:off x="4002004" y="1717545"/>
            <a:ext cx="287337" cy="236537"/>
          </a:xfrm>
          <a:prstGeom prst="ellipse">
            <a:avLst/>
          </a:prstGeom>
          <a:solidFill>
            <a:srgbClr val="00FF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Line 57"/>
          <p:cNvSpPr>
            <a:spLocks noChangeShapeType="1"/>
          </p:cNvSpPr>
          <p:nvPr/>
        </p:nvSpPr>
        <p:spPr bwMode="gray">
          <a:xfrm flipH="1">
            <a:off x="4002004" y="2130295"/>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4" name="Line 58"/>
          <p:cNvSpPr>
            <a:spLocks noChangeShapeType="1"/>
          </p:cNvSpPr>
          <p:nvPr/>
        </p:nvSpPr>
        <p:spPr bwMode="gray">
          <a:xfrm>
            <a:off x="4144879" y="2130295"/>
            <a:ext cx="144462"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5" name="Line 59"/>
          <p:cNvSpPr>
            <a:spLocks noChangeShapeType="1"/>
          </p:cNvSpPr>
          <p:nvPr/>
        </p:nvSpPr>
        <p:spPr bwMode="gray">
          <a:xfrm flipH="1">
            <a:off x="4002004" y="2011232"/>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6" name="Line 60"/>
          <p:cNvSpPr>
            <a:spLocks noChangeShapeType="1"/>
          </p:cNvSpPr>
          <p:nvPr/>
        </p:nvSpPr>
        <p:spPr bwMode="gray">
          <a:xfrm>
            <a:off x="4144879" y="2011232"/>
            <a:ext cx="144462"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7" name="Line 61"/>
          <p:cNvSpPr>
            <a:spLocks noChangeShapeType="1"/>
          </p:cNvSpPr>
          <p:nvPr/>
        </p:nvSpPr>
        <p:spPr bwMode="gray">
          <a:xfrm flipH="1">
            <a:off x="4576679" y="1954082"/>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8" name="Oval 62"/>
          <p:cNvSpPr>
            <a:spLocks noChangeArrowheads="1"/>
          </p:cNvSpPr>
          <p:nvPr/>
        </p:nvSpPr>
        <p:spPr bwMode="gray">
          <a:xfrm>
            <a:off x="4433804" y="1717545"/>
            <a:ext cx="287337" cy="236537"/>
          </a:xfrm>
          <a:prstGeom prst="ellipse">
            <a:avLst/>
          </a:prstGeom>
          <a:solidFill>
            <a:schemeClr val="bg1">
              <a:alpha val="32156"/>
            </a:scheme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 name="Line 63"/>
          <p:cNvSpPr>
            <a:spLocks noChangeShapeType="1"/>
          </p:cNvSpPr>
          <p:nvPr/>
        </p:nvSpPr>
        <p:spPr bwMode="gray">
          <a:xfrm flipH="1">
            <a:off x="4433804" y="2130295"/>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0" name="Line 64"/>
          <p:cNvSpPr>
            <a:spLocks noChangeShapeType="1"/>
          </p:cNvSpPr>
          <p:nvPr/>
        </p:nvSpPr>
        <p:spPr bwMode="gray">
          <a:xfrm>
            <a:off x="4576679" y="2130295"/>
            <a:ext cx="144462"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1" name="Line 65"/>
          <p:cNvSpPr>
            <a:spLocks noChangeShapeType="1"/>
          </p:cNvSpPr>
          <p:nvPr/>
        </p:nvSpPr>
        <p:spPr bwMode="gray">
          <a:xfrm flipH="1">
            <a:off x="4433804" y="2011232"/>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2" name="Line 66"/>
          <p:cNvSpPr>
            <a:spLocks noChangeShapeType="1"/>
          </p:cNvSpPr>
          <p:nvPr/>
        </p:nvSpPr>
        <p:spPr bwMode="gray">
          <a:xfrm>
            <a:off x="4576679" y="2011232"/>
            <a:ext cx="144462"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 name="Line 67"/>
          <p:cNvSpPr>
            <a:spLocks noChangeShapeType="1"/>
          </p:cNvSpPr>
          <p:nvPr/>
        </p:nvSpPr>
        <p:spPr bwMode="gray">
          <a:xfrm flipH="1">
            <a:off x="5010066" y="1954082"/>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4" name="Oval 68"/>
          <p:cNvSpPr>
            <a:spLocks noChangeArrowheads="1"/>
          </p:cNvSpPr>
          <p:nvPr/>
        </p:nvSpPr>
        <p:spPr bwMode="gray">
          <a:xfrm>
            <a:off x="4867191" y="1717545"/>
            <a:ext cx="287338" cy="236537"/>
          </a:xfrm>
          <a:prstGeom prst="ellipse">
            <a:avLst/>
          </a:prstGeom>
          <a:solidFill>
            <a:srgbClr val="FF99CC">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Line 69"/>
          <p:cNvSpPr>
            <a:spLocks noChangeShapeType="1"/>
          </p:cNvSpPr>
          <p:nvPr/>
        </p:nvSpPr>
        <p:spPr bwMode="gray">
          <a:xfrm flipH="1">
            <a:off x="4867191" y="2130295"/>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 name="Line 70"/>
          <p:cNvSpPr>
            <a:spLocks noChangeShapeType="1"/>
          </p:cNvSpPr>
          <p:nvPr/>
        </p:nvSpPr>
        <p:spPr bwMode="gray">
          <a:xfrm>
            <a:off x="5010066" y="2130295"/>
            <a:ext cx="144463"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7" name="Line 71"/>
          <p:cNvSpPr>
            <a:spLocks noChangeShapeType="1"/>
          </p:cNvSpPr>
          <p:nvPr/>
        </p:nvSpPr>
        <p:spPr bwMode="gray">
          <a:xfrm flipH="1">
            <a:off x="4867191" y="2011232"/>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8" name="Line 72"/>
          <p:cNvSpPr>
            <a:spLocks noChangeShapeType="1"/>
          </p:cNvSpPr>
          <p:nvPr/>
        </p:nvSpPr>
        <p:spPr bwMode="gray">
          <a:xfrm>
            <a:off x="5010066" y="2011232"/>
            <a:ext cx="144463"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 name="Line 73"/>
          <p:cNvSpPr>
            <a:spLocks noChangeShapeType="1"/>
          </p:cNvSpPr>
          <p:nvPr/>
        </p:nvSpPr>
        <p:spPr bwMode="gray">
          <a:xfrm flipH="1">
            <a:off x="5441866" y="1954082"/>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0" name="Oval 74"/>
          <p:cNvSpPr>
            <a:spLocks noChangeArrowheads="1"/>
          </p:cNvSpPr>
          <p:nvPr/>
        </p:nvSpPr>
        <p:spPr bwMode="gray">
          <a:xfrm>
            <a:off x="5298991" y="1717545"/>
            <a:ext cx="287338" cy="236537"/>
          </a:xfrm>
          <a:prstGeom prst="ellipse">
            <a:avLst/>
          </a:prstGeom>
          <a:solidFill>
            <a:srgbClr val="0000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 name="Line 75"/>
          <p:cNvSpPr>
            <a:spLocks noChangeShapeType="1"/>
          </p:cNvSpPr>
          <p:nvPr/>
        </p:nvSpPr>
        <p:spPr bwMode="gray">
          <a:xfrm flipH="1">
            <a:off x="5298991" y="2130295"/>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 name="Line 76"/>
          <p:cNvSpPr>
            <a:spLocks noChangeShapeType="1"/>
          </p:cNvSpPr>
          <p:nvPr/>
        </p:nvSpPr>
        <p:spPr bwMode="gray">
          <a:xfrm>
            <a:off x="5441866" y="2130295"/>
            <a:ext cx="144463"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3" name="Line 77"/>
          <p:cNvSpPr>
            <a:spLocks noChangeShapeType="1"/>
          </p:cNvSpPr>
          <p:nvPr/>
        </p:nvSpPr>
        <p:spPr bwMode="gray">
          <a:xfrm flipH="1">
            <a:off x="5297404" y="1874707"/>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4" name="Line 78"/>
          <p:cNvSpPr>
            <a:spLocks noChangeShapeType="1"/>
          </p:cNvSpPr>
          <p:nvPr/>
        </p:nvSpPr>
        <p:spPr bwMode="gray">
          <a:xfrm>
            <a:off x="5441866" y="2011232"/>
            <a:ext cx="144463"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5" name="Line 79"/>
          <p:cNvSpPr>
            <a:spLocks noChangeShapeType="1"/>
          </p:cNvSpPr>
          <p:nvPr/>
        </p:nvSpPr>
        <p:spPr bwMode="gray">
          <a:xfrm flipH="1">
            <a:off x="5873666" y="1954082"/>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6" name="Oval 80"/>
          <p:cNvSpPr>
            <a:spLocks noChangeArrowheads="1"/>
          </p:cNvSpPr>
          <p:nvPr/>
        </p:nvSpPr>
        <p:spPr bwMode="gray">
          <a:xfrm>
            <a:off x="5730791" y="1717545"/>
            <a:ext cx="287338" cy="236537"/>
          </a:xfrm>
          <a:prstGeom prst="ellipse">
            <a:avLst/>
          </a:prstGeom>
          <a:solidFill>
            <a:srgbClr val="0000FF">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 name="Line 81"/>
          <p:cNvSpPr>
            <a:spLocks noChangeShapeType="1"/>
          </p:cNvSpPr>
          <p:nvPr/>
        </p:nvSpPr>
        <p:spPr bwMode="gray">
          <a:xfrm flipH="1">
            <a:off x="5730791" y="2130295"/>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8" name="Line 82"/>
          <p:cNvSpPr>
            <a:spLocks noChangeShapeType="1"/>
          </p:cNvSpPr>
          <p:nvPr/>
        </p:nvSpPr>
        <p:spPr bwMode="gray">
          <a:xfrm>
            <a:off x="5873666" y="2130295"/>
            <a:ext cx="144463"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9" name="Line 83"/>
          <p:cNvSpPr>
            <a:spLocks noChangeShapeType="1"/>
          </p:cNvSpPr>
          <p:nvPr/>
        </p:nvSpPr>
        <p:spPr bwMode="gray">
          <a:xfrm flipH="1">
            <a:off x="5730791" y="2011232"/>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0" name="Line 84"/>
          <p:cNvSpPr>
            <a:spLocks noChangeShapeType="1"/>
          </p:cNvSpPr>
          <p:nvPr/>
        </p:nvSpPr>
        <p:spPr bwMode="gray">
          <a:xfrm>
            <a:off x="5873666" y="2011232"/>
            <a:ext cx="144463"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1" name="Line 85"/>
          <p:cNvSpPr>
            <a:spLocks noChangeShapeType="1"/>
          </p:cNvSpPr>
          <p:nvPr/>
        </p:nvSpPr>
        <p:spPr bwMode="gray">
          <a:xfrm flipH="1">
            <a:off x="6305466" y="1954082"/>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 name="Oval 86"/>
          <p:cNvSpPr>
            <a:spLocks noChangeArrowheads="1"/>
          </p:cNvSpPr>
          <p:nvPr/>
        </p:nvSpPr>
        <p:spPr bwMode="gray">
          <a:xfrm>
            <a:off x="6162591" y="1717545"/>
            <a:ext cx="287338" cy="236537"/>
          </a:xfrm>
          <a:prstGeom prst="ellipse">
            <a:avLst/>
          </a:prstGeom>
          <a:solidFill>
            <a:srgbClr val="FF00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 name="Line 87"/>
          <p:cNvSpPr>
            <a:spLocks noChangeShapeType="1"/>
          </p:cNvSpPr>
          <p:nvPr/>
        </p:nvSpPr>
        <p:spPr bwMode="gray">
          <a:xfrm flipH="1">
            <a:off x="6162591" y="2130295"/>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4" name="Line 88"/>
          <p:cNvSpPr>
            <a:spLocks noChangeShapeType="1"/>
          </p:cNvSpPr>
          <p:nvPr/>
        </p:nvSpPr>
        <p:spPr bwMode="gray">
          <a:xfrm>
            <a:off x="6305466" y="2130295"/>
            <a:ext cx="144463"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5" name="Line 89"/>
          <p:cNvSpPr>
            <a:spLocks noChangeShapeType="1"/>
          </p:cNvSpPr>
          <p:nvPr/>
        </p:nvSpPr>
        <p:spPr bwMode="gray">
          <a:xfrm flipH="1">
            <a:off x="6162591" y="2011232"/>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 name="Line 90"/>
          <p:cNvSpPr>
            <a:spLocks noChangeShapeType="1"/>
          </p:cNvSpPr>
          <p:nvPr/>
        </p:nvSpPr>
        <p:spPr bwMode="gray">
          <a:xfrm>
            <a:off x="6305466" y="2011232"/>
            <a:ext cx="144463"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7" name="Line 91"/>
          <p:cNvSpPr>
            <a:spLocks noChangeShapeType="1"/>
          </p:cNvSpPr>
          <p:nvPr/>
        </p:nvSpPr>
        <p:spPr bwMode="gray">
          <a:xfrm flipH="1">
            <a:off x="6089566" y="1719132"/>
            <a:ext cx="360363" cy="234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8" name="Line 92"/>
          <p:cNvSpPr>
            <a:spLocks noChangeShapeType="1"/>
          </p:cNvSpPr>
          <p:nvPr/>
        </p:nvSpPr>
        <p:spPr bwMode="gray">
          <a:xfrm>
            <a:off x="6161004" y="1719132"/>
            <a:ext cx="288925" cy="234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9" name="Line 93"/>
          <p:cNvSpPr>
            <a:spLocks noChangeShapeType="1"/>
          </p:cNvSpPr>
          <p:nvPr/>
        </p:nvSpPr>
        <p:spPr bwMode="gray">
          <a:xfrm flipH="1">
            <a:off x="5225966" y="1719132"/>
            <a:ext cx="360363" cy="234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0" name="Line 94"/>
          <p:cNvSpPr>
            <a:spLocks noChangeShapeType="1"/>
          </p:cNvSpPr>
          <p:nvPr/>
        </p:nvSpPr>
        <p:spPr bwMode="gray">
          <a:xfrm>
            <a:off x="5297404" y="1719132"/>
            <a:ext cx="288925" cy="234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1" name="Line 95"/>
          <p:cNvSpPr>
            <a:spLocks noChangeShapeType="1"/>
          </p:cNvSpPr>
          <p:nvPr/>
        </p:nvSpPr>
        <p:spPr bwMode="gray">
          <a:xfrm flipH="1">
            <a:off x="4013910" y="2689547"/>
            <a:ext cx="0" cy="166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 name="Oval 96"/>
          <p:cNvSpPr>
            <a:spLocks noChangeArrowheads="1"/>
          </p:cNvSpPr>
          <p:nvPr/>
        </p:nvSpPr>
        <p:spPr bwMode="gray">
          <a:xfrm>
            <a:off x="3871035" y="2464122"/>
            <a:ext cx="287337" cy="225425"/>
          </a:xfrm>
          <a:prstGeom prst="ellipse">
            <a:avLst/>
          </a:prstGeom>
          <a:solidFill>
            <a:srgbClr val="99CC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Line 97"/>
          <p:cNvSpPr>
            <a:spLocks noChangeShapeType="1"/>
          </p:cNvSpPr>
          <p:nvPr/>
        </p:nvSpPr>
        <p:spPr bwMode="gray">
          <a:xfrm flipH="1">
            <a:off x="3871035" y="2856234"/>
            <a:ext cx="142875" cy="11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4" name="Line 98"/>
          <p:cNvSpPr>
            <a:spLocks noChangeShapeType="1"/>
          </p:cNvSpPr>
          <p:nvPr/>
        </p:nvSpPr>
        <p:spPr bwMode="gray">
          <a:xfrm>
            <a:off x="4013910" y="2856234"/>
            <a:ext cx="144462" cy="11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5" name="Line 99"/>
          <p:cNvSpPr>
            <a:spLocks noChangeShapeType="1"/>
          </p:cNvSpPr>
          <p:nvPr/>
        </p:nvSpPr>
        <p:spPr bwMode="gray">
          <a:xfrm flipH="1">
            <a:off x="3871035" y="2745109"/>
            <a:ext cx="142875" cy="111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6" name="Line 100"/>
          <p:cNvSpPr>
            <a:spLocks noChangeShapeType="1"/>
          </p:cNvSpPr>
          <p:nvPr/>
        </p:nvSpPr>
        <p:spPr bwMode="gray">
          <a:xfrm>
            <a:off x="4013910" y="2745109"/>
            <a:ext cx="144462" cy="55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7" name="Line 101"/>
          <p:cNvSpPr>
            <a:spLocks noChangeShapeType="1"/>
          </p:cNvSpPr>
          <p:nvPr/>
        </p:nvSpPr>
        <p:spPr bwMode="gray">
          <a:xfrm flipH="1">
            <a:off x="4952122" y="2689547"/>
            <a:ext cx="0" cy="166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8" name="Oval 102"/>
          <p:cNvSpPr>
            <a:spLocks noChangeArrowheads="1"/>
          </p:cNvSpPr>
          <p:nvPr/>
        </p:nvSpPr>
        <p:spPr bwMode="gray">
          <a:xfrm>
            <a:off x="4809247" y="2464122"/>
            <a:ext cx="287338" cy="225425"/>
          </a:xfrm>
          <a:prstGeom prst="ellipse">
            <a:avLst/>
          </a:prstGeom>
          <a:solidFill>
            <a:srgbClr val="00FF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 name="Line 103"/>
          <p:cNvSpPr>
            <a:spLocks noChangeShapeType="1"/>
          </p:cNvSpPr>
          <p:nvPr/>
        </p:nvSpPr>
        <p:spPr bwMode="gray">
          <a:xfrm flipH="1">
            <a:off x="4809247" y="2856234"/>
            <a:ext cx="142875" cy="11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0" name="Line 104"/>
          <p:cNvSpPr>
            <a:spLocks noChangeShapeType="1"/>
          </p:cNvSpPr>
          <p:nvPr/>
        </p:nvSpPr>
        <p:spPr bwMode="gray">
          <a:xfrm>
            <a:off x="4952122" y="2856234"/>
            <a:ext cx="144463" cy="11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1" name="Line 105"/>
          <p:cNvSpPr>
            <a:spLocks noChangeShapeType="1"/>
          </p:cNvSpPr>
          <p:nvPr/>
        </p:nvSpPr>
        <p:spPr bwMode="gray">
          <a:xfrm flipH="1">
            <a:off x="4809247" y="2745109"/>
            <a:ext cx="142875" cy="111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2" name="Line 106"/>
          <p:cNvSpPr>
            <a:spLocks noChangeShapeType="1"/>
          </p:cNvSpPr>
          <p:nvPr/>
        </p:nvSpPr>
        <p:spPr bwMode="gray">
          <a:xfrm>
            <a:off x="4952122" y="2745109"/>
            <a:ext cx="144463" cy="55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3" name="Line 107"/>
          <p:cNvSpPr>
            <a:spLocks noChangeShapeType="1"/>
          </p:cNvSpPr>
          <p:nvPr/>
        </p:nvSpPr>
        <p:spPr bwMode="gray">
          <a:xfrm flipH="1">
            <a:off x="5887160" y="2689547"/>
            <a:ext cx="0" cy="168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4" name="Oval 108"/>
          <p:cNvSpPr>
            <a:spLocks noChangeArrowheads="1"/>
          </p:cNvSpPr>
          <p:nvPr/>
        </p:nvSpPr>
        <p:spPr bwMode="gray">
          <a:xfrm>
            <a:off x="5744285" y="2465709"/>
            <a:ext cx="287337" cy="223838"/>
          </a:xfrm>
          <a:prstGeom prst="ellipse">
            <a:avLst/>
          </a:prstGeom>
          <a:solidFill>
            <a:srgbClr val="00FF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 name="Line 109"/>
          <p:cNvSpPr>
            <a:spLocks noChangeShapeType="1"/>
          </p:cNvSpPr>
          <p:nvPr/>
        </p:nvSpPr>
        <p:spPr bwMode="gray">
          <a:xfrm flipH="1">
            <a:off x="5744285" y="2857822"/>
            <a:ext cx="142875"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6" name="Line 110"/>
          <p:cNvSpPr>
            <a:spLocks noChangeShapeType="1"/>
          </p:cNvSpPr>
          <p:nvPr/>
        </p:nvSpPr>
        <p:spPr bwMode="gray">
          <a:xfrm>
            <a:off x="5887160" y="2857822"/>
            <a:ext cx="144462"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7" name="Line 111"/>
          <p:cNvSpPr>
            <a:spLocks noChangeShapeType="1"/>
          </p:cNvSpPr>
          <p:nvPr/>
        </p:nvSpPr>
        <p:spPr bwMode="gray">
          <a:xfrm flipH="1">
            <a:off x="5744285" y="2745109"/>
            <a:ext cx="142875" cy="11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8" name="Line 112"/>
          <p:cNvSpPr>
            <a:spLocks noChangeShapeType="1"/>
          </p:cNvSpPr>
          <p:nvPr/>
        </p:nvSpPr>
        <p:spPr bwMode="gray">
          <a:xfrm>
            <a:off x="5887160" y="2745109"/>
            <a:ext cx="144462" cy="55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9" name="Line 113"/>
          <p:cNvSpPr>
            <a:spLocks noChangeShapeType="1"/>
          </p:cNvSpPr>
          <p:nvPr/>
        </p:nvSpPr>
        <p:spPr bwMode="gray">
          <a:xfrm flipH="1">
            <a:off x="4013910" y="3440434"/>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0" name="Oval 114"/>
          <p:cNvSpPr>
            <a:spLocks noChangeArrowheads="1"/>
          </p:cNvSpPr>
          <p:nvPr/>
        </p:nvSpPr>
        <p:spPr bwMode="gray">
          <a:xfrm>
            <a:off x="3871035" y="3183259"/>
            <a:ext cx="287337" cy="257175"/>
          </a:xfrm>
          <a:prstGeom prst="ellipse">
            <a:avLst/>
          </a:prstGeom>
          <a:solidFill>
            <a:schemeClr val="bg1">
              <a:alpha val="32156"/>
            </a:scheme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 name="Line 115"/>
          <p:cNvSpPr>
            <a:spLocks noChangeShapeType="1"/>
          </p:cNvSpPr>
          <p:nvPr/>
        </p:nvSpPr>
        <p:spPr bwMode="gray">
          <a:xfrm flipH="1">
            <a:off x="3871035" y="3630934"/>
            <a:ext cx="142875"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 name="Line 116"/>
          <p:cNvSpPr>
            <a:spLocks noChangeShapeType="1"/>
          </p:cNvSpPr>
          <p:nvPr/>
        </p:nvSpPr>
        <p:spPr bwMode="gray">
          <a:xfrm>
            <a:off x="4013910" y="3630934"/>
            <a:ext cx="144462"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 name="Line 117"/>
          <p:cNvSpPr>
            <a:spLocks noChangeShapeType="1"/>
          </p:cNvSpPr>
          <p:nvPr/>
        </p:nvSpPr>
        <p:spPr bwMode="gray">
          <a:xfrm flipH="1">
            <a:off x="3871035" y="3503934"/>
            <a:ext cx="142875" cy="127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4" name="Line 118"/>
          <p:cNvSpPr>
            <a:spLocks noChangeShapeType="1"/>
          </p:cNvSpPr>
          <p:nvPr/>
        </p:nvSpPr>
        <p:spPr bwMode="gray">
          <a:xfrm>
            <a:off x="4013910" y="3503934"/>
            <a:ext cx="144462" cy="619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5" name="Line 119"/>
          <p:cNvSpPr>
            <a:spLocks noChangeShapeType="1"/>
          </p:cNvSpPr>
          <p:nvPr/>
        </p:nvSpPr>
        <p:spPr bwMode="gray">
          <a:xfrm flipH="1">
            <a:off x="4952122" y="3440434"/>
            <a:ext cx="0" cy="190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6" name="Oval 120"/>
          <p:cNvSpPr>
            <a:spLocks noChangeArrowheads="1"/>
          </p:cNvSpPr>
          <p:nvPr/>
        </p:nvSpPr>
        <p:spPr bwMode="gray">
          <a:xfrm>
            <a:off x="4809247" y="3183259"/>
            <a:ext cx="287338" cy="257175"/>
          </a:xfrm>
          <a:prstGeom prst="ellipse">
            <a:avLst/>
          </a:prstGeom>
          <a:solidFill>
            <a:srgbClr val="0000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 name="Line 121"/>
          <p:cNvSpPr>
            <a:spLocks noChangeShapeType="1"/>
          </p:cNvSpPr>
          <p:nvPr/>
        </p:nvSpPr>
        <p:spPr bwMode="gray">
          <a:xfrm flipH="1">
            <a:off x="4809247" y="3630934"/>
            <a:ext cx="142875"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8" name="Line 122"/>
          <p:cNvSpPr>
            <a:spLocks noChangeShapeType="1"/>
          </p:cNvSpPr>
          <p:nvPr/>
        </p:nvSpPr>
        <p:spPr bwMode="gray">
          <a:xfrm>
            <a:off x="4952122" y="3630934"/>
            <a:ext cx="144463"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9" name="Line 123"/>
          <p:cNvSpPr>
            <a:spLocks noChangeShapeType="1"/>
          </p:cNvSpPr>
          <p:nvPr/>
        </p:nvSpPr>
        <p:spPr bwMode="gray">
          <a:xfrm flipH="1">
            <a:off x="4809247" y="3503934"/>
            <a:ext cx="142875" cy="127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0" name="Line 124"/>
          <p:cNvSpPr>
            <a:spLocks noChangeShapeType="1"/>
          </p:cNvSpPr>
          <p:nvPr/>
        </p:nvSpPr>
        <p:spPr bwMode="gray">
          <a:xfrm>
            <a:off x="4952122" y="3503934"/>
            <a:ext cx="144463" cy="619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1" name="Line 125"/>
          <p:cNvSpPr>
            <a:spLocks noChangeShapeType="1"/>
          </p:cNvSpPr>
          <p:nvPr/>
        </p:nvSpPr>
        <p:spPr bwMode="gray">
          <a:xfrm flipH="1">
            <a:off x="5887160" y="3440434"/>
            <a:ext cx="0" cy="1920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2" name="Oval 126"/>
          <p:cNvSpPr>
            <a:spLocks noChangeArrowheads="1"/>
          </p:cNvSpPr>
          <p:nvPr/>
        </p:nvSpPr>
        <p:spPr bwMode="gray">
          <a:xfrm>
            <a:off x="5744285" y="3184847"/>
            <a:ext cx="287337" cy="255587"/>
          </a:xfrm>
          <a:prstGeom prst="ellipse">
            <a:avLst/>
          </a:prstGeom>
          <a:solidFill>
            <a:schemeClr val="bg1">
              <a:alpha val="32156"/>
            </a:scheme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 name="Line 127"/>
          <p:cNvSpPr>
            <a:spLocks noChangeShapeType="1"/>
          </p:cNvSpPr>
          <p:nvPr/>
        </p:nvSpPr>
        <p:spPr bwMode="gray">
          <a:xfrm flipH="1">
            <a:off x="5744285" y="3632522"/>
            <a:ext cx="142875"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 name="Line 128"/>
          <p:cNvSpPr>
            <a:spLocks noChangeShapeType="1"/>
          </p:cNvSpPr>
          <p:nvPr/>
        </p:nvSpPr>
        <p:spPr bwMode="gray">
          <a:xfrm>
            <a:off x="5887160" y="3632522"/>
            <a:ext cx="144462"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 name="Line 129"/>
          <p:cNvSpPr>
            <a:spLocks noChangeShapeType="1"/>
          </p:cNvSpPr>
          <p:nvPr/>
        </p:nvSpPr>
        <p:spPr bwMode="gray">
          <a:xfrm flipH="1">
            <a:off x="5744285" y="3503934"/>
            <a:ext cx="142875"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6" name="Line 130"/>
          <p:cNvSpPr>
            <a:spLocks noChangeShapeType="1"/>
          </p:cNvSpPr>
          <p:nvPr/>
        </p:nvSpPr>
        <p:spPr bwMode="gray">
          <a:xfrm>
            <a:off x="5887160" y="3503934"/>
            <a:ext cx="144462" cy="63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 name="Rectangle 131"/>
          <p:cNvSpPr>
            <a:spLocks noChangeArrowheads="1"/>
          </p:cNvSpPr>
          <p:nvPr/>
        </p:nvSpPr>
        <p:spPr bwMode="gray">
          <a:xfrm>
            <a:off x="3518594" y="4449361"/>
            <a:ext cx="3024187" cy="6477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8" name="Line 132"/>
          <p:cNvSpPr>
            <a:spLocks noChangeShapeType="1"/>
          </p:cNvSpPr>
          <p:nvPr/>
        </p:nvSpPr>
        <p:spPr bwMode="gray">
          <a:xfrm flipH="1">
            <a:off x="3734494" y="4744636"/>
            <a:ext cx="0" cy="176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9" name="Oval 133"/>
          <p:cNvSpPr>
            <a:spLocks noChangeArrowheads="1"/>
          </p:cNvSpPr>
          <p:nvPr/>
        </p:nvSpPr>
        <p:spPr bwMode="gray">
          <a:xfrm>
            <a:off x="3591619" y="4508098"/>
            <a:ext cx="287337" cy="236538"/>
          </a:xfrm>
          <a:prstGeom prst="ellipse">
            <a:avLst/>
          </a:prstGeom>
          <a:solidFill>
            <a:srgbClr val="99CC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 name="Line 134"/>
          <p:cNvSpPr>
            <a:spLocks noChangeShapeType="1"/>
          </p:cNvSpPr>
          <p:nvPr/>
        </p:nvSpPr>
        <p:spPr bwMode="gray">
          <a:xfrm flipH="1">
            <a:off x="3591619" y="4920848"/>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 name="Line 135"/>
          <p:cNvSpPr>
            <a:spLocks noChangeShapeType="1"/>
          </p:cNvSpPr>
          <p:nvPr/>
        </p:nvSpPr>
        <p:spPr bwMode="gray">
          <a:xfrm>
            <a:off x="3734494" y="4920848"/>
            <a:ext cx="144462"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2" name="Line 136"/>
          <p:cNvSpPr>
            <a:spLocks noChangeShapeType="1"/>
          </p:cNvSpPr>
          <p:nvPr/>
        </p:nvSpPr>
        <p:spPr bwMode="gray">
          <a:xfrm flipH="1">
            <a:off x="3591619" y="4801786"/>
            <a:ext cx="142875"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3" name="Line 137"/>
          <p:cNvSpPr>
            <a:spLocks noChangeShapeType="1"/>
          </p:cNvSpPr>
          <p:nvPr/>
        </p:nvSpPr>
        <p:spPr bwMode="gray">
          <a:xfrm>
            <a:off x="3734494" y="4801786"/>
            <a:ext cx="144462" cy="58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4" name="Line 138"/>
          <p:cNvSpPr>
            <a:spLocks noChangeShapeType="1"/>
          </p:cNvSpPr>
          <p:nvPr/>
        </p:nvSpPr>
        <p:spPr bwMode="gray">
          <a:xfrm flipH="1">
            <a:off x="4166294" y="4744636"/>
            <a:ext cx="0" cy="176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5" name="Oval 139"/>
          <p:cNvSpPr>
            <a:spLocks noChangeArrowheads="1"/>
          </p:cNvSpPr>
          <p:nvPr/>
        </p:nvSpPr>
        <p:spPr bwMode="gray">
          <a:xfrm>
            <a:off x="4023419" y="4508098"/>
            <a:ext cx="287337" cy="236538"/>
          </a:xfrm>
          <a:prstGeom prst="ellipse">
            <a:avLst/>
          </a:prstGeom>
          <a:solidFill>
            <a:srgbClr val="00FF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 name="Line 140"/>
          <p:cNvSpPr>
            <a:spLocks noChangeShapeType="1"/>
          </p:cNvSpPr>
          <p:nvPr/>
        </p:nvSpPr>
        <p:spPr bwMode="gray">
          <a:xfrm flipH="1">
            <a:off x="4023419" y="4920848"/>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7" name="Line 141"/>
          <p:cNvSpPr>
            <a:spLocks noChangeShapeType="1"/>
          </p:cNvSpPr>
          <p:nvPr/>
        </p:nvSpPr>
        <p:spPr bwMode="gray">
          <a:xfrm>
            <a:off x="4166294" y="4920848"/>
            <a:ext cx="144462"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 name="Line 142"/>
          <p:cNvSpPr>
            <a:spLocks noChangeShapeType="1"/>
          </p:cNvSpPr>
          <p:nvPr/>
        </p:nvSpPr>
        <p:spPr bwMode="gray">
          <a:xfrm flipH="1">
            <a:off x="4023419" y="4801786"/>
            <a:ext cx="142875"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9" name="Line 143"/>
          <p:cNvSpPr>
            <a:spLocks noChangeShapeType="1"/>
          </p:cNvSpPr>
          <p:nvPr/>
        </p:nvSpPr>
        <p:spPr bwMode="gray">
          <a:xfrm>
            <a:off x="4166294" y="4801786"/>
            <a:ext cx="144462" cy="58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0" name="Line 144"/>
          <p:cNvSpPr>
            <a:spLocks noChangeShapeType="1"/>
          </p:cNvSpPr>
          <p:nvPr/>
        </p:nvSpPr>
        <p:spPr bwMode="gray">
          <a:xfrm flipH="1">
            <a:off x="4598094" y="4744636"/>
            <a:ext cx="0" cy="176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1" name="Oval 145"/>
          <p:cNvSpPr>
            <a:spLocks noChangeArrowheads="1"/>
          </p:cNvSpPr>
          <p:nvPr/>
        </p:nvSpPr>
        <p:spPr bwMode="gray">
          <a:xfrm>
            <a:off x="4455219" y="4508098"/>
            <a:ext cx="287337" cy="236538"/>
          </a:xfrm>
          <a:prstGeom prst="ellipse">
            <a:avLst/>
          </a:prstGeom>
          <a:solidFill>
            <a:schemeClr val="bg1">
              <a:alpha val="32156"/>
            </a:scheme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 name="Line 146"/>
          <p:cNvSpPr>
            <a:spLocks noChangeShapeType="1"/>
          </p:cNvSpPr>
          <p:nvPr/>
        </p:nvSpPr>
        <p:spPr bwMode="gray">
          <a:xfrm flipH="1">
            <a:off x="4455219" y="4920848"/>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3" name="Line 147"/>
          <p:cNvSpPr>
            <a:spLocks noChangeShapeType="1"/>
          </p:cNvSpPr>
          <p:nvPr/>
        </p:nvSpPr>
        <p:spPr bwMode="gray">
          <a:xfrm>
            <a:off x="4598094" y="4920848"/>
            <a:ext cx="144462"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4" name="Line 148"/>
          <p:cNvSpPr>
            <a:spLocks noChangeShapeType="1"/>
          </p:cNvSpPr>
          <p:nvPr/>
        </p:nvSpPr>
        <p:spPr bwMode="gray">
          <a:xfrm flipH="1">
            <a:off x="4455219" y="4801786"/>
            <a:ext cx="142875"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5" name="Line 149"/>
          <p:cNvSpPr>
            <a:spLocks noChangeShapeType="1"/>
          </p:cNvSpPr>
          <p:nvPr/>
        </p:nvSpPr>
        <p:spPr bwMode="gray">
          <a:xfrm>
            <a:off x="4598094" y="4801786"/>
            <a:ext cx="144462" cy="58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6" name="Line 150"/>
          <p:cNvSpPr>
            <a:spLocks noChangeShapeType="1"/>
          </p:cNvSpPr>
          <p:nvPr/>
        </p:nvSpPr>
        <p:spPr bwMode="gray">
          <a:xfrm flipH="1">
            <a:off x="5461694" y="4744636"/>
            <a:ext cx="0" cy="176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7" name="Oval 151"/>
          <p:cNvSpPr>
            <a:spLocks noChangeArrowheads="1"/>
          </p:cNvSpPr>
          <p:nvPr/>
        </p:nvSpPr>
        <p:spPr bwMode="gray">
          <a:xfrm>
            <a:off x="5318819" y="4508098"/>
            <a:ext cx="287337" cy="236538"/>
          </a:xfrm>
          <a:prstGeom prst="ellipse">
            <a:avLst/>
          </a:prstGeom>
          <a:solidFill>
            <a:srgbClr val="0000FF">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 name="Line 152"/>
          <p:cNvSpPr>
            <a:spLocks noChangeShapeType="1"/>
          </p:cNvSpPr>
          <p:nvPr/>
        </p:nvSpPr>
        <p:spPr bwMode="gray">
          <a:xfrm flipH="1">
            <a:off x="5318819" y="4920848"/>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9" name="Line 153"/>
          <p:cNvSpPr>
            <a:spLocks noChangeShapeType="1"/>
          </p:cNvSpPr>
          <p:nvPr/>
        </p:nvSpPr>
        <p:spPr bwMode="gray">
          <a:xfrm>
            <a:off x="5461694" y="4920848"/>
            <a:ext cx="144462"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0" name="Line 154"/>
          <p:cNvSpPr>
            <a:spLocks noChangeShapeType="1"/>
          </p:cNvSpPr>
          <p:nvPr/>
        </p:nvSpPr>
        <p:spPr bwMode="gray">
          <a:xfrm flipH="1">
            <a:off x="5318819" y="4801786"/>
            <a:ext cx="142875"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1" name="Line 155"/>
          <p:cNvSpPr>
            <a:spLocks noChangeShapeType="1"/>
          </p:cNvSpPr>
          <p:nvPr/>
        </p:nvSpPr>
        <p:spPr bwMode="gray">
          <a:xfrm>
            <a:off x="5461694" y="4801786"/>
            <a:ext cx="144462" cy="58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2" name="Line 156"/>
          <p:cNvSpPr>
            <a:spLocks noChangeShapeType="1"/>
          </p:cNvSpPr>
          <p:nvPr/>
        </p:nvSpPr>
        <p:spPr bwMode="gray">
          <a:xfrm flipH="1">
            <a:off x="4433009" y="4100111"/>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3" name="Oval 157"/>
          <p:cNvSpPr>
            <a:spLocks noChangeArrowheads="1"/>
          </p:cNvSpPr>
          <p:nvPr/>
        </p:nvSpPr>
        <p:spPr bwMode="gray">
          <a:xfrm>
            <a:off x="4290134" y="3863574"/>
            <a:ext cx="287338" cy="236537"/>
          </a:xfrm>
          <a:prstGeom prst="ellipse">
            <a:avLst/>
          </a:prstGeom>
          <a:solidFill>
            <a:srgbClr val="FF99CC">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 name="Line 158"/>
          <p:cNvSpPr>
            <a:spLocks noChangeShapeType="1"/>
          </p:cNvSpPr>
          <p:nvPr/>
        </p:nvSpPr>
        <p:spPr bwMode="gray">
          <a:xfrm flipH="1">
            <a:off x="4290134" y="4276324"/>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 name="Line 159"/>
          <p:cNvSpPr>
            <a:spLocks noChangeShapeType="1"/>
          </p:cNvSpPr>
          <p:nvPr/>
        </p:nvSpPr>
        <p:spPr bwMode="gray">
          <a:xfrm>
            <a:off x="4433009" y="4276324"/>
            <a:ext cx="144463"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6" name="Line 160"/>
          <p:cNvSpPr>
            <a:spLocks noChangeShapeType="1"/>
          </p:cNvSpPr>
          <p:nvPr/>
        </p:nvSpPr>
        <p:spPr bwMode="gray">
          <a:xfrm flipH="1">
            <a:off x="4290134" y="4157261"/>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7" name="Line 161"/>
          <p:cNvSpPr>
            <a:spLocks noChangeShapeType="1"/>
          </p:cNvSpPr>
          <p:nvPr/>
        </p:nvSpPr>
        <p:spPr bwMode="gray">
          <a:xfrm>
            <a:off x="4433009" y="4157261"/>
            <a:ext cx="144463"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8" name="Line 162"/>
          <p:cNvSpPr>
            <a:spLocks noChangeShapeType="1"/>
          </p:cNvSpPr>
          <p:nvPr/>
        </p:nvSpPr>
        <p:spPr bwMode="gray">
          <a:xfrm flipH="1">
            <a:off x="5028306" y="4757336"/>
            <a:ext cx="0" cy="176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9" name="Oval 163"/>
          <p:cNvSpPr>
            <a:spLocks noChangeArrowheads="1"/>
          </p:cNvSpPr>
          <p:nvPr/>
        </p:nvSpPr>
        <p:spPr bwMode="gray">
          <a:xfrm>
            <a:off x="4885431" y="4520798"/>
            <a:ext cx="287338" cy="236538"/>
          </a:xfrm>
          <a:prstGeom prst="ellipse">
            <a:avLst/>
          </a:prstGeom>
          <a:solidFill>
            <a:srgbClr val="FF0000">
              <a:alpha val="74117"/>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0" name="Line 164"/>
          <p:cNvSpPr>
            <a:spLocks noChangeShapeType="1"/>
          </p:cNvSpPr>
          <p:nvPr/>
        </p:nvSpPr>
        <p:spPr bwMode="gray">
          <a:xfrm flipH="1">
            <a:off x="4885431" y="4933548"/>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1" name="Line 165"/>
          <p:cNvSpPr>
            <a:spLocks noChangeShapeType="1"/>
          </p:cNvSpPr>
          <p:nvPr/>
        </p:nvSpPr>
        <p:spPr bwMode="gray">
          <a:xfrm>
            <a:off x="5028306" y="4933548"/>
            <a:ext cx="144463"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2" name="Line 166"/>
          <p:cNvSpPr>
            <a:spLocks noChangeShapeType="1"/>
          </p:cNvSpPr>
          <p:nvPr/>
        </p:nvSpPr>
        <p:spPr bwMode="gray">
          <a:xfrm flipH="1">
            <a:off x="4885431" y="4814486"/>
            <a:ext cx="142875" cy="119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3" name="Line 167"/>
          <p:cNvSpPr>
            <a:spLocks noChangeShapeType="1"/>
          </p:cNvSpPr>
          <p:nvPr/>
        </p:nvSpPr>
        <p:spPr bwMode="gray">
          <a:xfrm>
            <a:off x="5028306" y="4814486"/>
            <a:ext cx="144463" cy="587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 name="Line 168"/>
          <p:cNvSpPr>
            <a:spLocks noChangeShapeType="1"/>
          </p:cNvSpPr>
          <p:nvPr/>
        </p:nvSpPr>
        <p:spPr bwMode="gray">
          <a:xfrm flipH="1">
            <a:off x="5442659" y="4125511"/>
            <a:ext cx="0"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5" name="Oval 169"/>
          <p:cNvSpPr>
            <a:spLocks noChangeArrowheads="1"/>
          </p:cNvSpPr>
          <p:nvPr/>
        </p:nvSpPr>
        <p:spPr bwMode="gray">
          <a:xfrm>
            <a:off x="5299784" y="3888974"/>
            <a:ext cx="287338" cy="236537"/>
          </a:xfrm>
          <a:prstGeom prst="ellipse">
            <a:avLst/>
          </a:prstGeom>
          <a:solidFill>
            <a:srgbClr val="FF0000">
              <a:alpha val="74117"/>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6" name="Line 170"/>
          <p:cNvSpPr>
            <a:spLocks noChangeShapeType="1"/>
          </p:cNvSpPr>
          <p:nvPr/>
        </p:nvSpPr>
        <p:spPr bwMode="gray">
          <a:xfrm flipH="1">
            <a:off x="5299784" y="4301724"/>
            <a:ext cx="142875"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7" name="Line 171"/>
          <p:cNvSpPr>
            <a:spLocks noChangeShapeType="1"/>
          </p:cNvSpPr>
          <p:nvPr/>
        </p:nvSpPr>
        <p:spPr bwMode="gray">
          <a:xfrm>
            <a:off x="5442659" y="4301724"/>
            <a:ext cx="144463" cy="117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8" name="Line 172"/>
          <p:cNvSpPr>
            <a:spLocks noChangeShapeType="1"/>
          </p:cNvSpPr>
          <p:nvPr/>
        </p:nvSpPr>
        <p:spPr bwMode="gray">
          <a:xfrm flipH="1">
            <a:off x="5299784" y="4182661"/>
            <a:ext cx="142875" cy="119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9" name="Line 173"/>
          <p:cNvSpPr>
            <a:spLocks noChangeShapeType="1"/>
          </p:cNvSpPr>
          <p:nvPr/>
        </p:nvSpPr>
        <p:spPr bwMode="gray">
          <a:xfrm>
            <a:off x="5442659" y="4182661"/>
            <a:ext cx="144463" cy="587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0" name="Line 174"/>
          <p:cNvSpPr>
            <a:spLocks noChangeShapeType="1"/>
          </p:cNvSpPr>
          <p:nvPr/>
        </p:nvSpPr>
        <p:spPr bwMode="gray">
          <a:xfrm flipH="1">
            <a:off x="5893494" y="4776386"/>
            <a:ext cx="0" cy="192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1" name="Oval 175"/>
          <p:cNvSpPr>
            <a:spLocks noChangeArrowheads="1"/>
          </p:cNvSpPr>
          <p:nvPr/>
        </p:nvSpPr>
        <p:spPr bwMode="gray">
          <a:xfrm>
            <a:off x="5750619" y="4520798"/>
            <a:ext cx="287337" cy="255588"/>
          </a:xfrm>
          <a:prstGeom prst="ellipse">
            <a:avLst/>
          </a:prstGeom>
          <a:solidFill>
            <a:schemeClr val="bg1">
              <a:alpha val="32156"/>
            </a:scheme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2" name="Line 176"/>
          <p:cNvSpPr>
            <a:spLocks noChangeShapeType="1"/>
          </p:cNvSpPr>
          <p:nvPr/>
        </p:nvSpPr>
        <p:spPr bwMode="gray">
          <a:xfrm flipH="1">
            <a:off x="5750619" y="4968473"/>
            <a:ext cx="142875"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3" name="Line 177"/>
          <p:cNvSpPr>
            <a:spLocks noChangeShapeType="1"/>
          </p:cNvSpPr>
          <p:nvPr/>
        </p:nvSpPr>
        <p:spPr bwMode="gray">
          <a:xfrm>
            <a:off x="5893494" y="4968473"/>
            <a:ext cx="144462"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 name="Line 178"/>
          <p:cNvSpPr>
            <a:spLocks noChangeShapeType="1"/>
          </p:cNvSpPr>
          <p:nvPr/>
        </p:nvSpPr>
        <p:spPr bwMode="gray">
          <a:xfrm flipH="1">
            <a:off x="5750619" y="4839886"/>
            <a:ext cx="142875"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5" name="Line 179"/>
          <p:cNvSpPr>
            <a:spLocks noChangeShapeType="1"/>
          </p:cNvSpPr>
          <p:nvPr/>
        </p:nvSpPr>
        <p:spPr bwMode="gray">
          <a:xfrm>
            <a:off x="5893494" y="4839886"/>
            <a:ext cx="144462" cy="63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6" name="Line 180"/>
          <p:cNvSpPr>
            <a:spLocks noChangeShapeType="1"/>
          </p:cNvSpPr>
          <p:nvPr/>
        </p:nvSpPr>
        <p:spPr bwMode="gray">
          <a:xfrm flipH="1">
            <a:off x="6326881" y="4744636"/>
            <a:ext cx="0" cy="168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7" name="Oval 181"/>
          <p:cNvSpPr>
            <a:spLocks noChangeArrowheads="1"/>
          </p:cNvSpPr>
          <p:nvPr/>
        </p:nvSpPr>
        <p:spPr bwMode="gray">
          <a:xfrm>
            <a:off x="6184006" y="4520798"/>
            <a:ext cx="287338" cy="223838"/>
          </a:xfrm>
          <a:prstGeom prst="ellipse">
            <a:avLst/>
          </a:prstGeom>
          <a:solidFill>
            <a:srgbClr val="00FF00">
              <a:alpha val="32156"/>
            </a:srgbClr>
          </a:solidFill>
          <a:ln w="12700" algn="ctr">
            <a:solidFill>
              <a:schemeClr val="tx1"/>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8" name="Line 182"/>
          <p:cNvSpPr>
            <a:spLocks noChangeShapeType="1"/>
          </p:cNvSpPr>
          <p:nvPr/>
        </p:nvSpPr>
        <p:spPr bwMode="gray">
          <a:xfrm flipH="1">
            <a:off x="6184006" y="4912911"/>
            <a:ext cx="142875"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9" name="Line 183"/>
          <p:cNvSpPr>
            <a:spLocks noChangeShapeType="1"/>
          </p:cNvSpPr>
          <p:nvPr/>
        </p:nvSpPr>
        <p:spPr bwMode="gray">
          <a:xfrm>
            <a:off x="6326881" y="4912911"/>
            <a:ext cx="144463" cy="1127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0" name="Line 184"/>
          <p:cNvSpPr>
            <a:spLocks noChangeShapeType="1"/>
          </p:cNvSpPr>
          <p:nvPr/>
        </p:nvSpPr>
        <p:spPr bwMode="gray">
          <a:xfrm flipH="1">
            <a:off x="6184006" y="4800198"/>
            <a:ext cx="142875" cy="112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1" name="Line 185"/>
          <p:cNvSpPr>
            <a:spLocks noChangeShapeType="1"/>
          </p:cNvSpPr>
          <p:nvPr/>
        </p:nvSpPr>
        <p:spPr bwMode="gray">
          <a:xfrm>
            <a:off x="6326881" y="4800198"/>
            <a:ext cx="144463" cy="55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aphicFrame>
        <p:nvGraphicFramePr>
          <p:cNvPr id="192" name="Object 186"/>
          <p:cNvGraphicFramePr>
            <a:graphicFrameLocks noChangeAspect="1"/>
          </p:cNvGraphicFramePr>
          <p:nvPr>
            <p:extLst>
              <p:ext uri="{D42A27DB-BD31-4B8C-83A1-F6EECF244321}">
                <p14:modId xmlns:p14="http://schemas.microsoft.com/office/powerpoint/2010/main" val="370151896"/>
              </p:ext>
            </p:extLst>
          </p:nvPr>
        </p:nvGraphicFramePr>
        <p:xfrm>
          <a:off x="4306010" y="2333947"/>
          <a:ext cx="541337" cy="609600"/>
        </p:xfrm>
        <a:graphic>
          <a:graphicData uri="http://schemas.openxmlformats.org/presentationml/2006/ole">
            <mc:AlternateContent xmlns:mc="http://schemas.openxmlformats.org/markup-compatibility/2006">
              <mc:Choice xmlns:v="urn:schemas-microsoft-com:vml" Requires="v">
                <p:oleObj spid="_x0000_s11282" name="Equation" r:id="rId5" imgW="139639" imgH="152334" progId="Equation.DSMT4">
                  <p:embed/>
                </p:oleObj>
              </mc:Choice>
              <mc:Fallback>
                <p:oleObj name="Equation" r:id="rId5" imgW="139639" imgH="15233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6010" y="2333947"/>
                        <a:ext cx="5413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 name="Object 187"/>
          <p:cNvGraphicFramePr>
            <a:graphicFrameLocks noChangeAspect="1"/>
          </p:cNvGraphicFramePr>
          <p:nvPr>
            <p:extLst>
              <p:ext uri="{D42A27DB-BD31-4B8C-83A1-F6EECF244321}">
                <p14:modId xmlns:p14="http://schemas.microsoft.com/office/powerpoint/2010/main" val="101020265"/>
              </p:ext>
            </p:extLst>
          </p:nvPr>
        </p:nvGraphicFramePr>
        <p:xfrm>
          <a:off x="4231397" y="3111822"/>
          <a:ext cx="527050" cy="574675"/>
        </p:xfrm>
        <a:graphic>
          <a:graphicData uri="http://schemas.openxmlformats.org/presentationml/2006/ole">
            <mc:AlternateContent xmlns:mc="http://schemas.openxmlformats.org/markup-compatibility/2006">
              <mc:Choice xmlns:v="urn:schemas-microsoft-com:vml" Requires="v">
                <p:oleObj spid="_x0000_s11283" name="Equation" r:id="rId7" imgW="139639" imgH="152334" progId="Equation.DSMT4">
                  <p:embed/>
                </p:oleObj>
              </mc:Choice>
              <mc:Fallback>
                <p:oleObj name="Equation" r:id="rId7" imgW="139639" imgH="15233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1397" y="3111822"/>
                        <a:ext cx="5270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 name="Text Box 188"/>
          <p:cNvSpPr txBox="1">
            <a:spLocks noChangeArrowheads="1"/>
          </p:cNvSpPr>
          <p:nvPr/>
        </p:nvSpPr>
        <p:spPr bwMode="gray">
          <a:xfrm>
            <a:off x="5168022" y="2606997"/>
            <a:ext cx="668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Verdana" panose="020B0604030504040204" pitchFamily="34" charset="0"/>
            </a:endParaRPr>
          </a:p>
        </p:txBody>
      </p:sp>
      <p:graphicFrame>
        <p:nvGraphicFramePr>
          <p:cNvPr id="195" name="Object 189"/>
          <p:cNvGraphicFramePr>
            <a:graphicFrameLocks noChangeAspect="1"/>
          </p:cNvGraphicFramePr>
          <p:nvPr>
            <p:extLst>
              <p:ext uri="{D42A27DB-BD31-4B8C-83A1-F6EECF244321}">
                <p14:modId xmlns:p14="http://schemas.microsoft.com/office/powerpoint/2010/main" val="1747173010"/>
              </p:ext>
            </p:extLst>
          </p:nvPr>
        </p:nvGraphicFramePr>
        <p:xfrm>
          <a:off x="5169610" y="2464122"/>
          <a:ext cx="574675" cy="522287"/>
        </p:xfrm>
        <a:graphic>
          <a:graphicData uri="http://schemas.openxmlformats.org/presentationml/2006/ole">
            <mc:AlternateContent xmlns:mc="http://schemas.openxmlformats.org/markup-compatibility/2006">
              <mc:Choice xmlns:v="urn:schemas-microsoft-com:vml" Requires="v">
                <p:oleObj spid="_x0000_s11284" name="Equation" r:id="rId8" imgW="139518" imgH="126835" progId="Equation.DSMT4">
                  <p:embed/>
                </p:oleObj>
              </mc:Choice>
              <mc:Fallback>
                <p:oleObj name="Equation" r:id="rId8" imgW="139518" imgH="12683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9610" y="2464122"/>
                        <a:ext cx="57467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 name="Object 190"/>
          <p:cNvGraphicFramePr>
            <a:graphicFrameLocks noChangeAspect="1"/>
          </p:cNvGraphicFramePr>
          <p:nvPr>
            <p:extLst>
              <p:ext uri="{D42A27DB-BD31-4B8C-83A1-F6EECF244321}">
                <p14:modId xmlns:p14="http://schemas.microsoft.com/office/powerpoint/2010/main" val="2390998169"/>
              </p:ext>
            </p:extLst>
          </p:nvPr>
        </p:nvGraphicFramePr>
        <p:xfrm>
          <a:off x="5168022" y="3165797"/>
          <a:ext cx="574675" cy="522287"/>
        </p:xfrm>
        <a:graphic>
          <a:graphicData uri="http://schemas.openxmlformats.org/presentationml/2006/ole">
            <mc:AlternateContent xmlns:mc="http://schemas.openxmlformats.org/markup-compatibility/2006">
              <mc:Choice xmlns:v="urn:schemas-microsoft-com:vml" Requires="v">
                <p:oleObj spid="_x0000_s11285" name="Equation" r:id="rId10" imgW="139518" imgH="126835" progId="Equation.DSMT4">
                  <p:embed/>
                </p:oleObj>
              </mc:Choice>
              <mc:Fallback>
                <p:oleObj name="Equation" r:id="rId10" imgW="139518" imgH="12683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8022" y="3165797"/>
                        <a:ext cx="57467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 name="AutoShape 191"/>
          <p:cNvSpPr>
            <a:spLocks noChangeArrowheads="1"/>
          </p:cNvSpPr>
          <p:nvPr/>
        </p:nvSpPr>
        <p:spPr bwMode="gray">
          <a:xfrm>
            <a:off x="4721934" y="4008036"/>
            <a:ext cx="433388" cy="287338"/>
          </a:xfrm>
          <a:prstGeom prst="rightArrow">
            <a:avLst>
              <a:gd name="adj1" fmla="val 50000"/>
              <a:gd name="adj2" fmla="val 37707"/>
            </a:avLst>
          </a:prstGeom>
          <a:gradFill rotWithShape="1">
            <a:gsLst>
              <a:gs pos="0">
                <a:schemeClr val="accent1">
                  <a:alpha val="32001"/>
                </a:schemeClr>
              </a:gs>
              <a:gs pos="100000">
                <a:schemeClr val="bg1">
                  <a:alpha val="89998"/>
                </a:schemeClr>
              </a:gs>
            </a:gsLst>
            <a:lin ang="2700000" scaled="1"/>
          </a:gradFill>
          <a:ln w="9525" algn="ctr">
            <a:solidFill>
              <a:schemeClr val="tx1"/>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3154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sz="quarter" idx="11"/>
          </p:nvPr>
        </p:nvSpPr>
        <p:spPr>
          <a:xfrm>
            <a:off x="91979" y="1203598"/>
            <a:ext cx="5137221" cy="3801871"/>
          </a:xfrm>
          <a:prstGeom prst="rect">
            <a:avLst/>
          </a:prstGeom>
        </p:spPr>
        <p:txBody>
          <a:bodyPr>
            <a:noAutofit/>
          </a:bodyPr>
          <a:lstStyle/>
          <a:p>
            <a:pPr eaLnBrk="1" hangingPunct="1">
              <a:lnSpc>
                <a:spcPct val="110000"/>
              </a:lnSpc>
              <a:spcBef>
                <a:spcPct val="40000"/>
              </a:spcBef>
            </a:pPr>
            <a:r>
              <a:rPr lang="zh-CN" altLang="en-US" sz="1700" dirty="0" smtClean="0">
                <a:solidFill>
                  <a:srgbClr val="0000FF"/>
                </a:solidFill>
                <a:latin typeface="楷体_GB2312" pitchFamily="49" charset="-122"/>
              </a:rPr>
              <a:t>    遗传</a:t>
            </a:r>
            <a:r>
              <a:rPr lang="zh-CN" altLang="en-US" sz="1700" dirty="0">
                <a:solidFill>
                  <a:srgbClr val="0000FF"/>
                </a:solidFill>
                <a:latin typeface="楷体_GB2312" pitchFamily="49" charset="-122"/>
              </a:rPr>
              <a:t>算法</a:t>
            </a:r>
            <a:r>
              <a:rPr lang="zh-CN" altLang="en-US" sz="1700" dirty="0">
                <a:solidFill>
                  <a:srgbClr val="000000"/>
                </a:solidFill>
                <a:latin typeface="楷体_GB2312" pitchFamily="49" charset="-122"/>
              </a:rPr>
              <a:t>是模仿生物遗传学（孟德尔，摩尔根）和自然选择机理（达尔文），通过人工方式所构造的一类</a:t>
            </a:r>
            <a:r>
              <a:rPr lang="zh-CN" altLang="en-US" sz="1700" b="1" dirty="0">
                <a:solidFill>
                  <a:srgbClr val="000000"/>
                </a:solidFill>
                <a:latin typeface="楷体_GB2312" pitchFamily="49" charset="-122"/>
              </a:rPr>
              <a:t>优化搜索算法</a:t>
            </a:r>
            <a:r>
              <a:rPr lang="zh-CN" altLang="en-US" sz="1700" dirty="0">
                <a:solidFill>
                  <a:srgbClr val="000000"/>
                </a:solidFill>
                <a:latin typeface="楷体_GB2312" pitchFamily="49" charset="-122"/>
              </a:rPr>
              <a:t>，是对生物进化过程进行的一种数学仿真，是进化计算的最重要的形式。</a:t>
            </a:r>
          </a:p>
          <a:p>
            <a:pPr eaLnBrk="1" hangingPunct="1">
              <a:lnSpc>
                <a:spcPct val="110000"/>
              </a:lnSpc>
              <a:spcBef>
                <a:spcPct val="40000"/>
              </a:spcBef>
            </a:pPr>
            <a:r>
              <a:rPr lang="zh-CN" altLang="en-US" sz="1700" dirty="0" smtClean="0">
                <a:solidFill>
                  <a:srgbClr val="000000"/>
                </a:solidFill>
                <a:latin typeface="楷体_GB2312" pitchFamily="49" charset="-122"/>
              </a:rPr>
              <a:t>    遗传</a:t>
            </a:r>
            <a:r>
              <a:rPr lang="zh-CN" altLang="en-US" sz="1700" dirty="0">
                <a:solidFill>
                  <a:srgbClr val="000000"/>
                </a:solidFill>
                <a:latin typeface="楷体_GB2312" pitchFamily="49" charset="-122"/>
              </a:rPr>
              <a:t>算法为那些难以找到传统数学模型的难题指出了一个解决方法</a:t>
            </a:r>
            <a:r>
              <a:rPr lang="zh-CN" altLang="en-US" sz="1700" dirty="0" smtClean="0">
                <a:solidFill>
                  <a:srgbClr val="000000"/>
                </a:solidFill>
                <a:latin typeface="楷体_GB2312" pitchFamily="49" charset="-122"/>
              </a:rPr>
              <a:t>。遗传</a:t>
            </a:r>
            <a:r>
              <a:rPr lang="zh-CN" altLang="en-US" sz="1700" dirty="0">
                <a:solidFill>
                  <a:srgbClr val="000000"/>
                </a:solidFill>
                <a:latin typeface="楷体_GB2312" pitchFamily="49" charset="-122"/>
              </a:rPr>
              <a:t>算法借鉴了生物科学中的某些知识，这也体现了人工智能这一交叉学科的特点</a:t>
            </a:r>
            <a:r>
              <a:rPr lang="zh-CN" altLang="en-US" sz="1700" dirty="0" smtClean="0">
                <a:solidFill>
                  <a:srgbClr val="000000"/>
                </a:solidFill>
                <a:latin typeface="楷体_GB2312" pitchFamily="49" charset="-122"/>
              </a:rPr>
              <a:t>。</a:t>
            </a:r>
            <a:endParaRPr lang="en-US" altLang="zh-CN" sz="1700" dirty="0" smtClean="0">
              <a:solidFill>
                <a:srgbClr val="000000"/>
              </a:solidFill>
              <a:latin typeface="楷体_GB2312" pitchFamily="49" charset="-122"/>
            </a:endParaRPr>
          </a:p>
          <a:p>
            <a:pPr>
              <a:lnSpc>
                <a:spcPct val="110000"/>
              </a:lnSpc>
              <a:spcBef>
                <a:spcPct val="40000"/>
              </a:spcBef>
            </a:pPr>
            <a:r>
              <a:rPr lang="zh-CN" altLang="en-US" sz="1700" dirty="0" smtClean="0">
                <a:solidFill>
                  <a:srgbClr val="000000"/>
                </a:solidFill>
                <a:latin typeface="楷体_GB2312" pitchFamily="49" charset="-122"/>
              </a:rPr>
              <a:t>    遗传</a:t>
            </a:r>
            <a:r>
              <a:rPr lang="zh-CN" altLang="en-US" sz="1700" dirty="0">
                <a:solidFill>
                  <a:srgbClr val="000000"/>
                </a:solidFill>
                <a:latin typeface="楷体_GB2312" pitchFamily="49" charset="-122"/>
              </a:rPr>
              <a:t>算法尤其适用于处理传统搜索方法难于解决的复杂的</a:t>
            </a:r>
            <a:r>
              <a:rPr lang="zh-CN" altLang="en-US" sz="1700" dirty="0">
                <a:solidFill>
                  <a:srgbClr val="FF0000"/>
                </a:solidFill>
                <a:latin typeface="楷体_GB2312" pitchFamily="49" charset="-122"/>
              </a:rPr>
              <a:t>非线性</a:t>
            </a:r>
            <a:r>
              <a:rPr lang="zh-CN" altLang="en-US" sz="1700" dirty="0">
                <a:solidFill>
                  <a:srgbClr val="000000"/>
                </a:solidFill>
                <a:latin typeface="楷体_GB2312" pitchFamily="49" charset="-122"/>
              </a:rPr>
              <a:t>问题，可广泛用于组合优化、机器学习、自适应控制、规划设计和人工生命等领域</a:t>
            </a:r>
            <a:r>
              <a:rPr lang="en-US" altLang="zh-CN" sz="1700" dirty="0">
                <a:solidFill>
                  <a:srgbClr val="000000"/>
                </a:solidFill>
                <a:latin typeface="楷体_GB2312" pitchFamily="49" charset="-122"/>
              </a:rPr>
              <a:t>,</a:t>
            </a:r>
            <a:r>
              <a:rPr lang="zh-CN" altLang="en-US" sz="1700" dirty="0">
                <a:solidFill>
                  <a:srgbClr val="000000"/>
                </a:solidFill>
                <a:latin typeface="楷体_GB2312" pitchFamily="49" charset="-122"/>
              </a:rPr>
              <a:t>是</a:t>
            </a:r>
            <a:r>
              <a:rPr lang="en-US" altLang="zh-CN" sz="1700" dirty="0">
                <a:solidFill>
                  <a:srgbClr val="000000"/>
                </a:solidFill>
                <a:latin typeface="楷体_GB2312" pitchFamily="49" charset="-122"/>
              </a:rPr>
              <a:t>21</a:t>
            </a:r>
            <a:r>
              <a:rPr lang="zh-CN" altLang="en-US" sz="1700" dirty="0">
                <a:solidFill>
                  <a:srgbClr val="000000"/>
                </a:solidFill>
                <a:latin typeface="楷体_GB2312" pitchFamily="49" charset="-122"/>
              </a:rPr>
              <a:t>世纪有关智能计算中的关键技术之一</a:t>
            </a:r>
            <a:r>
              <a:rPr lang="zh-CN" altLang="en-US" sz="1700" dirty="0" smtClean="0">
                <a:solidFill>
                  <a:srgbClr val="000000"/>
                </a:solidFill>
                <a:latin typeface="楷体_GB2312" pitchFamily="49" charset="-122"/>
              </a:rPr>
              <a:t>。</a:t>
            </a:r>
            <a:endParaRPr lang="zh-CN" altLang="en-US" sz="1700" dirty="0">
              <a:solidFill>
                <a:srgbClr val="000000"/>
              </a:solidFill>
              <a:latin typeface="楷体_GB2312" pitchFamily="49" charset="-122"/>
            </a:endParaRPr>
          </a:p>
        </p:txBody>
      </p:sp>
      <p:sp>
        <p:nvSpPr>
          <p:cNvPr id="72707" name="Rectangle 5"/>
          <p:cNvSpPr>
            <a:spLocks noChangeArrowheads="1"/>
          </p:cNvSpPr>
          <p:nvPr/>
        </p:nvSpPr>
        <p:spPr bwMode="auto">
          <a:xfrm>
            <a:off x="837010" y="250032"/>
            <a:ext cx="5076825" cy="4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68529" tIns="34265" rIns="68529" bIns="34265">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700" b="1" dirty="0">
                <a:solidFill>
                  <a:srgbClr val="0000FF"/>
                </a:solidFill>
                <a:latin typeface="Arial" panose="020B0604020202020204" pitchFamily="34" charset="0"/>
              </a:rPr>
              <a:t>遗传算法</a:t>
            </a:r>
            <a:r>
              <a:rPr lang="zh-CN" altLang="en-US" sz="2700" b="1" dirty="0">
                <a:ea typeface="宋体" panose="02010600030101010101" pitchFamily="2" charset="-122"/>
              </a:rPr>
              <a:t>（</a:t>
            </a:r>
            <a:r>
              <a:rPr lang="en-US" altLang="zh-CN" sz="2700" b="1" dirty="0">
                <a:ea typeface="宋体" panose="02010600030101010101" pitchFamily="2" charset="-122"/>
              </a:rPr>
              <a:t>Genetic Algorithm</a:t>
            </a:r>
            <a:r>
              <a:rPr lang="zh-CN" altLang="en-US" sz="2700" b="1" dirty="0">
                <a:ea typeface="宋体" panose="02010600030101010101" pitchFamily="2" charset="-122"/>
              </a:rPr>
              <a:t>）</a:t>
            </a:r>
          </a:p>
        </p:txBody>
      </p:sp>
      <p:pic>
        <p:nvPicPr>
          <p:cNvPr id="72708" name="Picture 11" descr="ANd9GcTKGojzQWL7KMe5LpkiI6gfSbRsp_tmaQlc3mh46tmWfZumJ5obH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3182" y="1275733"/>
            <a:ext cx="12715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13" descr="ANd9GcQMqt6EYoRbJpgD9GAGh_aXwZX5Wxc10O412Wz7O4s4InRYlC5jUQ"/>
          <p:cNvPicPr>
            <a:picLocks noChangeAspect="1" noChangeArrowheads="1"/>
          </p:cNvPicPr>
          <p:nvPr/>
        </p:nvPicPr>
        <p:blipFill rotWithShape="1">
          <a:blip r:embed="rId7">
            <a:extLst>
              <a:ext uri="{28A0092B-C50C-407E-A947-70E740481C1C}">
                <a14:useLocalDpi xmlns:a14="http://schemas.microsoft.com/office/drawing/2010/main" val="0"/>
              </a:ext>
            </a:extLst>
          </a:blip>
          <a:srcRect l="9341"/>
          <a:stretch/>
        </p:blipFill>
        <p:spPr bwMode="auto">
          <a:xfrm>
            <a:off x="5184576" y="3363838"/>
            <a:ext cx="16288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141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fade">
                                      <p:cBhvr>
                                        <p:cTn id="7" dur="1000"/>
                                        <p:tgtEl>
                                          <p:spTgt spid="72706">
                                            <p:txEl>
                                              <p:pRg st="0" end="0"/>
                                            </p:txEl>
                                          </p:spTgt>
                                        </p:tgtEl>
                                      </p:cBhvr>
                                    </p:animEffect>
                                    <p:anim calcmode="lin" valueType="num">
                                      <p:cBhvr>
                                        <p:cTn id="8" dur="1000" fill="hold"/>
                                        <p:tgtEl>
                                          <p:spTgt spid="727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7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2706">
                                            <p:txEl>
                                              <p:pRg st="1" end="1"/>
                                            </p:txEl>
                                          </p:spTgt>
                                        </p:tgtEl>
                                        <p:attrNameLst>
                                          <p:attrName>style.visibility</p:attrName>
                                        </p:attrNameLst>
                                      </p:cBhvr>
                                      <p:to>
                                        <p:strVal val="visible"/>
                                      </p:to>
                                    </p:set>
                                    <p:animEffect transition="in" filter="fade">
                                      <p:cBhvr>
                                        <p:cTn id="14" dur="1000"/>
                                        <p:tgtEl>
                                          <p:spTgt spid="72706">
                                            <p:txEl>
                                              <p:pRg st="1" end="1"/>
                                            </p:txEl>
                                          </p:spTgt>
                                        </p:tgtEl>
                                      </p:cBhvr>
                                    </p:animEffect>
                                    <p:anim calcmode="lin" valueType="num">
                                      <p:cBhvr>
                                        <p:cTn id="15" dur="1000" fill="hold"/>
                                        <p:tgtEl>
                                          <p:spTgt spid="7270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27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2706">
                                            <p:txEl>
                                              <p:pRg st="2" end="2"/>
                                            </p:txEl>
                                          </p:spTgt>
                                        </p:tgtEl>
                                        <p:attrNameLst>
                                          <p:attrName>style.visibility</p:attrName>
                                        </p:attrNameLst>
                                      </p:cBhvr>
                                      <p:to>
                                        <p:strVal val="visible"/>
                                      </p:to>
                                    </p:set>
                                    <p:animEffect transition="in" filter="fade">
                                      <p:cBhvr>
                                        <p:cTn id="21" dur="1000"/>
                                        <p:tgtEl>
                                          <p:spTgt spid="72706">
                                            <p:txEl>
                                              <p:pRg st="2" end="2"/>
                                            </p:txEl>
                                          </p:spTgt>
                                        </p:tgtEl>
                                      </p:cBhvr>
                                    </p:animEffect>
                                    <p:anim calcmode="lin" valueType="num">
                                      <p:cBhvr>
                                        <p:cTn id="22" dur="1000" fill="hold"/>
                                        <p:tgtEl>
                                          <p:spTgt spid="7270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270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4" name="Rectangle 6"/>
          <p:cNvSpPr>
            <a:spLocks noRot="1" noChangeArrowheads="1"/>
          </p:cNvSpPr>
          <p:nvPr/>
        </p:nvSpPr>
        <p:spPr bwMode="auto">
          <a:xfrm>
            <a:off x="116632" y="1131590"/>
            <a:ext cx="6630995" cy="356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gn="l">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1177925" indent="-285750" algn="l">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585913" indent="-228600" algn="l">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993900" indent="-228600" algn="l">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401888" indent="-228600" algn="l">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8590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33162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7734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42306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pPr>
            <a:r>
              <a:rPr lang="zh-CN" altLang="en-US" sz="2100" b="1" dirty="0">
                <a:ea typeface="黑体" panose="02010609060101010101" pitchFamily="49" charset="-122"/>
              </a:rPr>
              <a:t>产生</a:t>
            </a:r>
          </a:p>
          <a:p>
            <a:pPr>
              <a:lnSpc>
                <a:spcPct val="120000"/>
              </a:lnSpc>
              <a:spcBef>
                <a:spcPct val="10000"/>
              </a:spcBef>
              <a:buClr>
                <a:srgbClr val="FF00FF"/>
              </a:buClr>
              <a:buSzPct val="50000"/>
              <a:buFont typeface="Wingdings" panose="05000000000000000000" pitchFamily="2" charset="2"/>
              <a:buChar char="Ø"/>
            </a:pPr>
            <a:r>
              <a:rPr lang="zh-CN" altLang="zh-CN" sz="2100" b="1" dirty="0">
                <a:solidFill>
                  <a:schemeClr val="folHlink"/>
                </a:solidFill>
                <a:ea typeface="楷体_GB2312" pitchFamily="49" charset="-122"/>
              </a:rPr>
              <a:t>早</a:t>
            </a:r>
            <a:r>
              <a:rPr lang="zh-CN" altLang="zh-CN" sz="2100" b="1" dirty="0">
                <a:solidFill>
                  <a:schemeClr val="folHlink"/>
                </a:solidFill>
                <a:latin typeface="Times New Roman" panose="02020603050405020304" pitchFamily="18" charset="0"/>
                <a:ea typeface="楷体_GB2312" pitchFamily="49" charset="-122"/>
              </a:rPr>
              <a:t>在</a:t>
            </a:r>
            <a:r>
              <a:rPr lang="zh-CN" altLang="zh-CN" sz="2100" b="1" dirty="0">
                <a:solidFill>
                  <a:srgbClr val="FF00FF"/>
                </a:solidFill>
                <a:latin typeface="Times New Roman" panose="02020603050405020304" pitchFamily="18" charset="0"/>
                <a:ea typeface="楷体_GB2312" pitchFamily="49" charset="-122"/>
              </a:rPr>
              <a:t>50年代</a:t>
            </a:r>
            <a:r>
              <a:rPr lang="zh-CN" altLang="en-US" sz="2100" b="1" dirty="0">
                <a:solidFill>
                  <a:schemeClr val="folHlink"/>
                </a:solidFill>
                <a:latin typeface="Times New Roman" panose="02020603050405020304" pitchFamily="18" charset="0"/>
                <a:ea typeface="楷体_GB2312" pitchFamily="49" charset="-122"/>
              </a:rPr>
              <a:t>，</a:t>
            </a:r>
            <a:r>
              <a:rPr lang="zh-CN" altLang="zh-CN" sz="2100" b="1" dirty="0">
                <a:solidFill>
                  <a:schemeClr val="folHlink"/>
                </a:solidFill>
                <a:latin typeface="Times New Roman" panose="02020603050405020304" pitchFamily="18" charset="0"/>
                <a:ea typeface="楷体_GB2312" pitchFamily="49" charset="-122"/>
              </a:rPr>
              <a:t>一些生物学家开始研究运用数字计算机模拟生物的自然遗传</a:t>
            </a:r>
            <a:r>
              <a:rPr lang="zh-CN" altLang="zh-CN" sz="2100" b="1" dirty="0">
                <a:solidFill>
                  <a:schemeClr val="folHlink"/>
                </a:solidFill>
                <a:ea typeface="楷体_GB2312" pitchFamily="49" charset="-122"/>
              </a:rPr>
              <a:t>与自然进化过程</a:t>
            </a:r>
            <a:r>
              <a:rPr lang="zh-CN" altLang="en-US" sz="2100" b="1" dirty="0">
                <a:solidFill>
                  <a:schemeClr val="folHlink"/>
                </a:solidFill>
                <a:ea typeface="楷体_GB2312" pitchFamily="49" charset="-122"/>
              </a:rPr>
              <a:t>；</a:t>
            </a:r>
          </a:p>
          <a:p>
            <a:pPr>
              <a:lnSpc>
                <a:spcPct val="120000"/>
              </a:lnSpc>
              <a:spcBef>
                <a:spcPct val="10000"/>
              </a:spcBef>
              <a:buClr>
                <a:srgbClr val="FF00FF"/>
              </a:buClr>
              <a:buSzPct val="50000"/>
              <a:buFont typeface="Wingdings" panose="05000000000000000000" pitchFamily="2" charset="2"/>
              <a:buChar char="Ø"/>
            </a:pPr>
            <a:r>
              <a:rPr lang="en-US" altLang="zh-CN" sz="2100" b="1" dirty="0">
                <a:solidFill>
                  <a:srgbClr val="FF00FF"/>
                </a:solidFill>
                <a:latin typeface="Times New Roman" panose="02020603050405020304" pitchFamily="18" charset="0"/>
                <a:ea typeface="楷体_GB2312" pitchFamily="49" charset="-122"/>
              </a:rPr>
              <a:t>1963</a:t>
            </a:r>
            <a:r>
              <a:rPr lang="zh-CN" altLang="en-US" sz="2100" b="1" dirty="0">
                <a:solidFill>
                  <a:srgbClr val="FF00FF"/>
                </a:solidFill>
                <a:latin typeface="Times New Roman" panose="02020603050405020304" pitchFamily="18" charset="0"/>
                <a:ea typeface="楷体_GB2312" pitchFamily="49" charset="-122"/>
              </a:rPr>
              <a:t>年</a:t>
            </a:r>
            <a:r>
              <a:rPr lang="zh-CN" altLang="en-US" sz="2100" b="1" dirty="0">
                <a:solidFill>
                  <a:schemeClr val="folHlink"/>
                </a:solidFill>
                <a:latin typeface="Times New Roman" panose="02020603050405020304" pitchFamily="18" charset="0"/>
                <a:ea typeface="楷体_GB2312" pitchFamily="49" charset="-122"/>
              </a:rPr>
              <a:t>，德国柏林技术大学的</a:t>
            </a:r>
            <a:r>
              <a:rPr lang="en-US" altLang="zh-CN" sz="2100" b="1" dirty="0">
                <a:solidFill>
                  <a:schemeClr val="folHlink"/>
                </a:solidFill>
                <a:latin typeface="Times New Roman" panose="02020603050405020304" pitchFamily="18" charset="0"/>
                <a:ea typeface="楷体_GB2312" pitchFamily="49" charset="-122"/>
              </a:rPr>
              <a:t>I. </a:t>
            </a:r>
            <a:r>
              <a:rPr lang="en-US" altLang="zh-CN" sz="2100" b="1" dirty="0" err="1">
                <a:solidFill>
                  <a:schemeClr val="folHlink"/>
                </a:solidFill>
                <a:latin typeface="Times New Roman" panose="02020603050405020304" pitchFamily="18" charset="0"/>
                <a:ea typeface="楷体_GB2312" pitchFamily="49" charset="-122"/>
              </a:rPr>
              <a:t>Rechenberg</a:t>
            </a:r>
            <a:r>
              <a:rPr lang="zh-CN" altLang="en-US" sz="2100" b="1" dirty="0">
                <a:solidFill>
                  <a:schemeClr val="folHlink"/>
                </a:solidFill>
                <a:latin typeface="Times New Roman" panose="02020603050405020304" pitchFamily="18" charset="0"/>
                <a:ea typeface="楷体_GB2312" pitchFamily="49" charset="-122"/>
              </a:rPr>
              <a:t>和</a:t>
            </a:r>
            <a:r>
              <a:rPr lang="en-US" altLang="zh-CN" sz="2100" b="1" dirty="0">
                <a:solidFill>
                  <a:schemeClr val="folHlink"/>
                </a:solidFill>
                <a:latin typeface="Times New Roman" panose="02020603050405020304" pitchFamily="18" charset="0"/>
                <a:ea typeface="楷体_GB2312" pitchFamily="49" charset="-122"/>
              </a:rPr>
              <a:t>H. P. </a:t>
            </a:r>
            <a:r>
              <a:rPr lang="en-US" altLang="zh-CN" sz="2100" b="1" dirty="0" err="1">
                <a:solidFill>
                  <a:schemeClr val="folHlink"/>
                </a:solidFill>
                <a:latin typeface="Times New Roman" panose="02020603050405020304" pitchFamily="18" charset="0"/>
                <a:ea typeface="楷体_GB2312" pitchFamily="49" charset="-122"/>
              </a:rPr>
              <a:t>Schwefel</a:t>
            </a:r>
            <a:r>
              <a:rPr lang="zh-CN" altLang="en-US" sz="2100" b="1" dirty="0">
                <a:solidFill>
                  <a:schemeClr val="folHlink"/>
                </a:solidFill>
                <a:latin typeface="Times New Roman" panose="02020603050405020304" pitchFamily="18" charset="0"/>
                <a:ea typeface="楷体_GB2312" pitchFamily="49" charset="-122"/>
              </a:rPr>
              <a:t>，做风洞实验时，产生了</a:t>
            </a:r>
            <a:r>
              <a:rPr lang="zh-CN" altLang="en-US" sz="2100" b="1" dirty="0">
                <a:solidFill>
                  <a:srgbClr val="FF00FF"/>
                </a:solidFill>
                <a:latin typeface="Times New Roman" panose="02020603050405020304" pitchFamily="18" charset="0"/>
                <a:ea typeface="楷体_GB2312" pitchFamily="49" charset="-122"/>
              </a:rPr>
              <a:t>进化策略</a:t>
            </a:r>
            <a:r>
              <a:rPr lang="zh-CN" altLang="en-US" sz="2100" b="1" dirty="0">
                <a:solidFill>
                  <a:schemeClr val="folHlink"/>
                </a:solidFill>
                <a:latin typeface="Times New Roman" panose="02020603050405020304" pitchFamily="18" charset="0"/>
                <a:ea typeface="楷体_GB2312" pitchFamily="49" charset="-122"/>
              </a:rPr>
              <a:t>的初步思想；</a:t>
            </a:r>
          </a:p>
          <a:p>
            <a:pPr>
              <a:lnSpc>
                <a:spcPct val="120000"/>
              </a:lnSpc>
              <a:spcBef>
                <a:spcPct val="10000"/>
              </a:spcBef>
              <a:buClr>
                <a:srgbClr val="FF00FF"/>
              </a:buClr>
              <a:buSzPct val="50000"/>
              <a:buFont typeface="Wingdings" panose="05000000000000000000" pitchFamily="2" charset="2"/>
              <a:buChar char="Ø"/>
            </a:pPr>
            <a:r>
              <a:rPr lang="en-US" altLang="zh-CN" sz="2100" b="1" dirty="0">
                <a:solidFill>
                  <a:schemeClr val="folHlink"/>
                </a:solidFill>
                <a:latin typeface="Times New Roman" panose="02020603050405020304" pitchFamily="18" charset="0"/>
                <a:ea typeface="楷体_GB2312" pitchFamily="49" charset="-122"/>
              </a:rPr>
              <a:t>60</a:t>
            </a:r>
            <a:r>
              <a:rPr lang="zh-CN" altLang="en-US" sz="2100" b="1" dirty="0">
                <a:solidFill>
                  <a:schemeClr val="folHlink"/>
                </a:solidFill>
                <a:latin typeface="Times New Roman" panose="02020603050405020304" pitchFamily="18" charset="0"/>
                <a:ea typeface="楷体_GB2312" pitchFamily="49" charset="-122"/>
              </a:rPr>
              <a:t>年代， </a:t>
            </a:r>
            <a:r>
              <a:rPr lang="en-US" altLang="zh-CN" sz="2100" b="1" dirty="0">
                <a:solidFill>
                  <a:schemeClr val="folHlink"/>
                </a:solidFill>
                <a:latin typeface="Times New Roman" panose="02020603050405020304" pitchFamily="18" charset="0"/>
                <a:ea typeface="楷体_GB2312" pitchFamily="49" charset="-122"/>
              </a:rPr>
              <a:t>L. J. </a:t>
            </a:r>
            <a:r>
              <a:rPr lang="en-US" altLang="zh-CN" sz="2100" b="1" dirty="0" err="1">
                <a:solidFill>
                  <a:schemeClr val="folHlink"/>
                </a:solidFill>
                <a:latin typeface="Times New Roman" panose="02020603050405020304" pitchFamily="18" charset="0"/>
                <a:ea typeface="楷体_GB2312" pitchFamily="49" charset="-122"/>
              </a:rPr>
              <a:t>Fogel</a:t>
            </a:r>
            <a:r>
              <a:rPr lang="zh-CN" altLang="en-US" sz="2100" b="1" dirty="0">
                <a:solidFill>
                  <a:schemeClr val="folHlink"/>
                </a:solidFill>
                <a:latin typeface="Times New Roman" panose="02020603050405020304" pitchFamily="18" charset="0"/>
                <a:ea typeface="楷体_GB2312" pitchFamily="49" charset="-122"/>
              </a:rPr>
              <a:t>在设计有限态自动机时提出</a:t>
            </a:r>
            <a:r>
              <a:rPr lang="zh-CN" altLang="en-US" sz="2100" b="1" dirty="0">
                <a:solidFill>
                  <a:srgbClr val="FF00FF"/>
                </a:solidFill>
                <a:latin typeface="Times New Roman" panose="02020603050405020304" pitchFamily="18" charset="0"/>
                <a:ea typeface="楷体_GB2312" pitchFamily="49" charset="-122"/>
              </a:rPr>
              <a:t>进化规划</a:t>
            </a:r>
            <a:r>
              <a:rPr lang="zh-CN" altLang="en-US" sz="2100" b="1" dirty="0">
                <a:solidFill>
                  <a:schemeClr val="folHlink"/>
                </a:solidFill>
                <a:latin typeface="Times New Roman" panose="02020603050405020304" pitchFamily="18" charset="0"/>
                <a:ea typeface="楷体_GB2312" pitchFamily="49" charset="-122"/>
              </a:rPr>
              <a:t>的思想。</a:t>
            </a:r>
            <a:r>
              <a:rPr lang="en-US" altLang="zh-CN" sz="2100" b="1" dirty="0">
                <a:solidFill>
                  <a:srgbClr val="FF00FF"/>
                </a:solidFill>
                <a:latin typeface="Times New Roman" panose="02020603050405020304" pitchFamily="18" charset="0"/>
                <a:ea typeface="楷体_GB2312" pitchFamily="49" charset="-122"/>
              </a:rPr>
              <a:t>1966</a:t>
            </a:r>
            <a:r>
              <a:rPr lang="zh-CN" altLang="en-US" sz="2100" b="1" dirty="0">
                <a:solidFill>
                  <a:srgbClr val="FF00FF"/>
                </a:solidFill>
                <a:latin typeface="Times New Roman" panose="02020603050405020304" pitchFamily="18" charset="0"/>
                <a:ea typeface="楷体_GB2312" pitchFamily="49" charset="-122"/>
              </a:rPr>
              <a:t>年</a:t>
            </a:r>
            <a:r>
              <a:rPr lang="en-US" altLang="zh-CN" sz="2100" b="1" dirty="0" err="1">
                <a:solidFill>
                  <a:schemeClr val="folHlink"/>
                </a:solidFill>
                <a:latin typeface="Times New Roman" panose="02020603050405020304" pitchFamily="18" charset="0"/>
                <a:ea typeface="楷体_GB2312" pitchFamily="49" charset="-122"/>
              </a:rPr>
              <a:t>Fogel</a:t>
            </a:r>
            <a:r>
              <a:rPr lang="zh-CN" altLang="en-US" sz="2100" b="1" dirty="0">
                <a:solidFill>
                  <a:schemeClr val="folHlink"/>
                </a:solidFill>
                <a:latin typeface="Times New Roman" panose="02020603050405020304" pitchFamily="18" charset="0"/>
                <a:ea typeface="楷体_GB2312" pitchFamily="49" charset="-122"/>
              </a:rPr>
              <a:t>等出版了</a:t>
            </a:r>
            <a:r>
              <a:rPr lang="en-US" altLang="zh-CN" sz="2100" b="1" dirty="0">
                <a:solidFill>
                  <a:schemeClr val="folHlink"/>
                </a:solidFill>
                <a:latin typeface="Times New Roman" panose="02020603050405020304" pitchFamily="18" charset="0"/>
                <a:ea typeface="楷体_GB2312" pitchFamily="49" charset="-122"/>
              </a:rPr>
              <a:t>《</a:t>
            </a:r>
            <a:r>
              <a:rPr lang="zh-CN" altLang="en-US" sz="2100" b="1" dirty="0">
                <a:solidFill>
                  <a:schemeClr val="folHlink"/>
                </a:solidFill>
                <a:latin typeface="Times New Roman" panose="02020603050405020304" pitchFamily="18" charset="0"/>
                <a:ea typeface="楷体_GB2312" pitchFamily="49" charset="-122"/>
              </a:rPr>
              <a:t>基于模拟进化的人工智能</a:t>
            </a:r>
            <a:r>
              <a:rPr lang="en-US" altLang="zh-CN" sz="2100" b="1" dirty="0">
                <a:solidFill>
                  <a:schemeClr val="folHlink"/>
                </a:solidFill>
                <a:latin typeface="Times New Roman" panose="02020603050405020304" pitchFamily="18" charset="0"/>
                <a:ea typeface="楷体_GB2312" pitchFamily="49" charset="-122"/>
              </a:rPr>
              <a:t>》</a:t>
            </a:r>
            <a:r>
              <a:rPr lang="zh-CN" altLang="en-US" sz="2100" b="1" dirty="0">
                <a:solidFill>
                  <a:schemeClr val="folHlink"/>
                </a:solidFill>
                <a:latin typeface="Times New Roman" panose="02020603050405020304" pitchFamily="18" charset="0"/>
                <a:ea typeface="楷体_GB2312" pitchFamily="49" charset="-122"/>
              </a:rPr>
              <a:t>，系统阐述了进化规划的思想。 </a:t>
            </a:r>
          </a:p>
        </p:txBody>
      </p:sp>
      <p:sp>
        <p:nvSpPr>
          <p:cNvPr id="11" name="Rectangle 2"/>
          <p:cNvSpPr>
            <a:spLocks noGrp="1" noChangeArrowheads="1"/>
          </p:cNvSpPr>
          <p:nvPr>
            <p:ph type="title" idx="4294967295"/>
          </p:nvPr>
        </p:nvSpPr>
        <p:spPr>
          <a:xfrm>
            <a:off x="227055" y="221731"/>
            <a:ext cx="6172200" cy="565150"/>
          </a:xfrm>
          <a:prstGeom prst="rect">
            <a:avLst/>
          </a:prstGeom>
        </p:spPr>
        <p:txBody>
          <a:bodyPr/>
          <a:lstStyle/>
          <a:p>
            <a:pPr algn="l" defTabSz="914400">
              <a:defRPr/>
            </a:pPr>
            <a:r>
              <a:rPr lang="en-US" altLang="en-US" sz="2700" b="1" dirty="0">
                <a:latin typeface="Times New Roman" panose="02020603050405020304" pitchFamily="18" charset="0"/>
                <a:ea typeface="宋体" panose="02010600030101010101" pitchFamily="2" charset="-122"/>
                <a:cs typeface="+mn-cs"/>
              </a:rPr>
              <a:t>1 </a:t>
            </a:r>
            <a:r>
              <a:rPr lang="zh-CN" altLang="en-US" sz="2700" b="1" dirty="0">
                <a:latin typeface="Times New Roman" panose="02020603050405020304" pitchFamily="18" charset="0"/>
                <a:ea typeface="宋体" panose="02010600030101010101" pitchFamily="2" charset="-122"/>
                <a:cs typeface="+mn-cs"/>
              </a:rPr>
              <a:t>产生发展</a:t>
            </a:r>
          </a:p>
        </p:txBody>
      </p:sp>
    </p:spTree>
    <p:extLst>
      <p:ext uri="{BB962C8B-B14F-4D97-AF65-F5344CB8AC3E}">
        <p14:creationId xmlns:p14="http://schemas.microsoft.com/office/powerpoint/2010/main" val="41873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7174">
                                            <p:txEl>
                                              <p:pRg st="1" end="1"/>
                                            </p:txEl>
                                          </p:spTgt>
                                        </p:tgtEl>
                                        <p:attrNameLst>
                                          <p:attrName>style.visibility</p:attrName>
                                        </p:attrNameLst>
                                      </p:cBhvr>
                                      <p:to>
                                        <p:strVal val="visible"/>
                                      </p:to>
                                    </p:set>
                                    <p:animEffect transition="in" filter="fade">
                                      <p:cBhvr>
                                        <p:cTn id="7" dur="1000"/>
                                        <p:tgtEl>
                                          <p:spTgt spid="647174">
                                            <p:txEl>
                                              <p:pRg st="1" end="1"/>
                                            </p:txEl>
                                          </p:spTgt>
                                        </p:tgtEl>
                                      </p:cBhvr>
                                    </p:animEffect>
                                    <p:anim calcmode="lin" valueType="num">
                                      <p:cBhvr>
                                        <p:cTn id="8" dur="1000" fill="hold"/>
                                        <p:tgtEl>
                                          <p:spTgt spid="64717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471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47174">
                                            <p:txEl>
                                              <p:pRg st="2" end="2"/>
                                            </p:txEl>
                                          </p:spTgt>
                                        </p:tgtEl>
                                        <p:attrNameLst>
                                          <p:attrName>style.visibility</p:attrName>
                                        </p:attrNameLst>
                                      </p:cBhvr>
                                      <p:to>
                                        <p:strVal val="visible"/>
                                      </p:to>
                                    </p:set>
                                    <p:animEffect transition="in" filter="fade">
                                      <p:cBhvr>
                                        <p:cTn id="14" dur="1000"/>
                                        <p:tgtEl>
                                          <p:spTgt spid="647174">
                                            <p:txEl>
                                              <p:pRg st="2" end="2"/>
                                            </p:txEl>
                                          </p:spTgt>
                                        </p:tgtEl>
                                      </p:cBhvr>
                                    </p:animEffect>
                                    <p:anim calcmode="lin" valueType="num">
                                      <p:cBhvr>
                                        <p:cTn id="15" dur="1000" fill="hold"/>
                                        <p:tgtEl>
                                          <p:spTgt spid="64717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471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47174">
                                            <p:txEl>
                                              <p:pRg st="3" end="3"/>
                                            </p:txEl>
                                          </p:spTgt>
                                        </p:tgtEl>
                                        <p:attrNameLst>
                                          <p:attrName>style.visibility</p:attrName>
                                        </p:attrNameLst>
                                      </p:cBhvr>
                                      <p:to>
                                        <p:strVal val="visible"/>
                                      </p:to>
                                    </p:set>
                                    <p:animEffect transition="in" filter="fade">
                                      <p:cBhvr>
                                        <p:cTn id="21" dur="1000"/>
                                        <p:tgtEl>
                                          <p:spTgt spid="647174">
                                            <p:txEl>
                                              <p:pRg st="3" end="3"/>
                                            </p:txEl>
                                          </p:spTgt>
                                        </p:tgtEl>
                                      </p:cBhvr>
                                    </p:animEffect>
                                    <p:anim calcmode="lin" valueType="num">
                                      <p:cBhvr>
                                        <p:cTn id="22" dur="1000" fill="hold"/>
                                        <p:tgtEl>
                                          <p:spTgt spid="64717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4717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9" name="Rectangle 3"/>
          <p:cNvSpPr>
            <a:spLocks noGrp="1" noChangeArrowheads="1"/>
          </p:cNvSpPr>
          <p:nvPr>
            <p:ph type="title" idx="4294967295"/>
          </p:nvPr>
        </p:nvSpPr>
        <p:spPr>
          <a:xfrm>
            <a:off x="188640" y="195486"/>
            <a:ext cx="6459538" cy="485775"/>
          </a:xfrm>
          <a:prstGeom prst="rect">
            <a:avLst/>
          </a:prstGeom>
          <a:noFill/>
          <a:ln/>
        </p:spPr>
        <p:txBody>
          <a:bodyPr anchorCtr="0">
            <a:normAutofit fontScale="90000"/>
          </a:bodyPr>
          <a:lstStyle/>
          <a:p>
            <a:pPr algn="l"/>
            <a:r>
              <a:rPr lang="en-US" altLang="zh-CN" sz="2700" dirty="0" smtClean="0">
                <a:latin typeface="华文新魏" panose="02010800040101010101" pitchFamily="2" charset="-122"/>
                <a:ea typeface="华文新魏" panose="02010800040101010101" pitchFamily="2" charset="-122"/>
              </a:rPr>
              <a:t>1.</a:t>
            </a:r>
            <a:r>
              <a:rPr lang="zh-CN" altLang="en-US" sz="2700" dirty="0" smtClean="0">
                <a:latin typeface="华文新魏" panose="02010800040101010101" pitchFamily="2" charset="-122"/>
                <a:ea typeface="华文新魏" panose="02010800040101010101" pitchFamily="2" charset="-122"/>
              </a:rPr>
              <a:t>最优化</a:t>
            </a:r>
            <a:r>
              <a:rPr lang="zh-CN" altLang="en-US" sz="2700" dirty="0">
                <a:latin typeface="华文新魏" panose="02010800040101010101" pitchFamily="2" charset="-122"/>
                <a:ea typeface="华文新魏" panose="02010800040101010101" pitchFamily="2" charset="-122"/>
              </a:rPr>
              <a:t>方法</a:t>
            </a:r>
          </a:p>
        </p:txBody>
      </p:sp>
      <p:sp>
        <p:nvSpPr>
          <p:cNvPr id="6" name="Rectangle 2"/>
          <p:cNvSpPr>
            <a:spLocks noGrp="1" noChangeArrowheads="1"/>
          </p:cNvSpPr>
          <p:nvPr>
            <p:ph type="body" idx="4294967295"/>
          </p:nvPr>
        </p:nvSpPr>
        <p:spPr>
          <a:xfrm>
            <a:off x="48372" y="1059582"/>
            <a:ext cx="6825564" cy="3833813"/>
          </a:xfrm>
          <a:prstGeom prst="rect">
            <a:avLst/>
          </a:prstGeom>
        </p:spPr>
        <p:txBody>
          <a:bodyPr>
            <a:normAutofit/>
          </a:bodyPr>
          <a:lstStyle/>
          <a:p>
            <a:pPr marL="0" indent="0">
              <a:lnSpc>
                <a:spcPct val="120000"/>
              </a:lnSpc>
              <a:buClr>
                <a:schemeClr val="tx1"/>
              </a:buClr>
              <a:buNone/>
            </a:pPr>
            <a:r>
              <a:rPr lang="zh-CN" altLang="en-US" sz="2000" b="1" dirty="0" smtClean="0">
                <a:latin typeface="宋体" panose="02010600030101010101" pitchFamily="2" charset="-122"/>
              </a:rPr>
              <a:t>人类</a:t>
            </a:r>
            <a:r>
              <a:rPr lang="zh-CN" altLang="en-US" sz="2000" b="1" dirty="0">
                <a:latin typeface="宋体" panose="02010600030101010101" pitchFamily="2" charset="-122"/>
              </a:rPr>
              <a:t>的一切活动都是认识世界和改造世界的过程                </a:t>
            </a:r>
          </a:p>
          <a:p>
            <a:pPr marL="457200" indent="-457200">
              <a:lnSpc>
                <a:spcPct val="120000"/>
              </a:lnSpc>
              <a:buNone/>
            </a:pPr>
            <a:r>
              <a:rPr lang="zh-CN" altLang="en-US" sz="2000" b="1" dirty="0">
                <a:latin typeface="宋体" panose="02010600030101010101" pitchFamily="2" charset="-122"/>
              </a:rPr>
              <a:t>    即：   认识世界   →	改造世界</a:t>
            </a:r>
          </a:p>
          <a:p>
            <a:pPr marL="1657350" lvl="4" indent="-285750">
              <a:lnSpc>
                <a:spcPct val="90000"/>
              </a:lnSpc>
              <a:buNone/>
            </a:pPr>
            <a:r>
              <a:rPr lang="zh-CN" altLang="en-US" sz="2000" b="1" dirty="0">
                <a:latin typeface="宋体" panose="02010600030101010101" pitchFamily="2" charset="-122"/>
              </a:rPr>
              <a:t>		 ↓		       ↓</a:t>
            </a:r>
          </a:p>
          <a:p>
            <a:pPr marL="1657350" lvl="4" indent="-285750">
              <a:lnSpc>
                <a:spcPct val="90000"/>
              </a:lnSpc>
              <a:buNone/>
            </a:pPr>
            <a:r>
              <a:rPr lang="zh-CN" altLang="en-US" sz="2000" b="1" dirty="0">
                <a:latin typeface="宋体" panose="02010600030101010101" pitchFamily="2" charset="-122"/>
              </a:rPr>
              <a:t>	  </a:t>
            </a:r>
            <a:r>
              <a:rPr lang="en-US" altLang="zh-CN" sz="2000" b="1" dirty="0">
                <a:latin typeface="宋体" panose="02010600030101010101" pitchFamily="2" charset="-122"/>
              </a:rPr>
              <a:t>(</a:t>
            </a:r>
            <a:r>
              <a:rPr lang="zh-CN" altLang="en-US" sz="2000" b="1" dirty="0">
                <a:latin typeface="宋体" panose="02010600030101010101" pitchFamily="2" charset="-122"/>
              </a:rPr>
              <a:t>建模</a:t>
            </a:r>
            <a:r>
              <a:rPr lang="en-US" altLang="zh-CN" sz="2000" b="1" dirty="0">
                <a:latin typeface="宋体" panose="02010600030101010101" pitchFamily="2" charset="-122"/>
              </a:rPr>
              <a:t>)         (</a:t>
            </a:r>
            <a:r>
              <a:rPr lang="zh-CN" altLang="en-US" sz="2000" b="1" dirty="0">
                <a:latin typeface="宋体" panose="02010600030101010101" pitchFamily="2" charset="-122"/>
              </a:rPr>
              <a:t>优化</a:t>
            </a:r>
            <a:r>
              <a:rPr lang="en-US" altLang="zh-CN" sz="2000" b="1" dirty="0" smtClean="0">
                <a:latin typeface="宋体" panose="02010600030101010101" pitchFamily="2" charset="-122"/>
              </a:rPr>
              <a:t>)</a:t>
            </a:r>
          </a:p>
        </p:txBody>
      </p:sp>
    </p:spTree>
    <p:extLst>
      <p:ext uri="{BB962C8B-B14F-4D97-AF65-F5344CB8AC3E}">
        <p14:creationId xmlns:p14="http://schemas.microsoft.com/office/powerpoint/2010/main" val="4115757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2" name="Rectangle 6"/>
          <p:cNvSpPr>
            <a:spLocks noRot="1" noChangeArrowheads="1"/>
          </p:cNvSpPr>
          <p:nvPr/>
        </p:nvSpPr>
        <p:spPr bwMode="auto">
          <a:xfrm>
            <a:off x="188640" y="1131590"/>
            <a:ext cx="6405563" cy="356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gn="l">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1177925" indent="-285750" algn="l">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585913" indent="-228600" algn="l">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993900" indent="-228600" algn="l">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401888" indent="-228600" algn="l">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8590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33162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7734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42306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pPr>
            <a:r>
              <a:rPr lang="zh-CN" altLang="en-US" sz="2100" b="1" dirty="0">
                <a:ea typeface="黑体" panose="02010609060101010101" pitchFamily="49" charset="-122"/>
              </a:rPr>
              <a:t>产生</a:t>
            </a:r>
          </a:p>
          <a:p>
            <a:pPr>
              <a:lnSpc>
                <a:spcPct val="120000"/>
              </a:lnSpc>
              <a:spcBef>
                <a:spcPct val="10000"/>
              </a:spcBef>
              <a:buClr>
                <a:srgbClr val="FF00FF"/>
              </a:buClr>
              <a:buSzPct val="50000"/>
              <a:buFont typeface="Wingdings" panose="05000000000000000000" pitchFamily="2" charset="2"/>
              <a:buChar char="Ø"/>
            </a:pPr>
            <a:r>
              <a:rPr lang="en-US" altLang="zh-CN" sz="2100" b="1" dirty="0" smtClean="0">
                <a:solidFill>
                  <a:schemeClr val="folHlink"/>
                </a:solidFill>
                <a:latin typeface="Times New Roman" panose="02020603050405020304" pitchFamily="18" charset="0"/>
                <a:ea typeface="楷体_GB2312" pitchFamily="49" charset="-122"/>
              </a:rPr>
              <a:t>1965</a:t>
            </a:r>
            <a:r>
              <a:rPr lang="zh-CN" altLang="en-US" sz="2100" b="1" dirty="0" smtClean="0">
                <a:solidFill>
                  <a:schemeClr val="folHlink"/>
                </a:solidFill>
                <a:latin typeface="Times New Roman" panose="02020603050405020304" pitchFamily="18" charset="0"/>
                <a:ea typeface="楷体_GB2312" pitchFamily="49" charset="-122"/>
              </a:rPr>
              <a:t>年，</a:t>
            </a:r>
            <a:r>
              <a:rPr lang="zh-CN" altLang="zh-CN" sz="2100" b="1" dirty="0">
                <a:solidFill>
                  <a:schemeClr val="folHlink"/>
                </a:solidFill>
                <a:latin typeface="Times New Roman" panose="02020603050405020304" pitchFamily="18" charset="0"/>
                <a:ea typeface="楷体_GB2312" pitchFamily="49" charset="-122"/>
              </a:rPr>
              <a:t>美国Michigan大学的J</a:t>
            </a:r>
            <a:r>
              <a:rPr lang="en-US" altLang="zh-CN" sz="2100" b="1" dirty="0">
                <a:solidFill>
                  <a:schemeClr val="folHlink"/>
                </a:solidFill>
                <a:latin typeface="Times New Roman" panose="02020603050405020304" pitchFamily="18" charset="0"/>
                <a:ea typeface="楷体_GB2312" pitchFamily="49" charset="-122"/>
              </a:rPr>
              <a:t>. </a:t>
            </a:r>
            <a:r>
              <a:rPr lang="zh-CN" altLang="zh-CN" sz="2100" b="1" dirty="0">
                <a:solidFill>
                  <a:schemeClr val="folHlink"/>
                </a:solidFill>
                <a:latin typeface="Times New Roman" panose="02020603050405020304" pitchFamily="18" charset="0"/>
                <a:ea typeface="楷体_GB2312" pitchFamily="49" charset="-122"/>
              </a:rPr>
              <a:t>H</a:t>
            </a:r>
            <a:r>
              <a:rPr lang="en-US" altLang="zh-CN" sz="2100" b="1" dirty="0">
                <a:solidFill>
                  <a:schemeClr val="folHlink"/>
                </a:solidFill>
                <a:latin typeface="Times New Roman" panose="02020603050405020304" pitchFamily="18" charset="0"/>
                <a:ea typeface="楷体_GB2312" pitchFamily="49" charset="-122"/>
              </a:rPr>
              <a:t>. </a:t>
            </a:r>
            <a:r>
              <a:rPr lang="zh-CN" altLang="zh-CN" sz="2100" b="1" dirty="0">
                <a:solidFill>
                  <a:schemeClr val="folHlink"/>
                </a:solidFill>
                <a:latin typeface="Times New Roman" panose="02020603050405020304" pitchFamily="18" charset="0"/>
                <a:ea typeface="楷体_GB2312" pitchFamily="49" charset="-122"/>
              </a:rPr>
              <a:t>Holland教授</a:t>
            </a:r>
            <a:r>
              <a:rPr lang="zh-CN" altLang="en-US" sz="2100" b="1" dirty="0">
                <a:solidFill>
                  <a:schemeClr val="folHlink"/>
                </a:solidFill>
                <a:latin typeface="Times New Roman" panose="02020603050405020304" pitchFamily="18" charset="0"/>
                <a:ea typeface="楷体_GB2312" pitchFamily="49" charset="-122"/>
              </a:rPr>
              <a:t>提出</a:t>
            </a:r>
            <a:r>
              <a:rPr lang="zh-CN" altLang="zh-CN" sz="2100" b="1" dirty="0">
                <a:solidFill>
                  <a:schemeClr val="folHlink"/>
                </a:solidFill>
                <a:latin typeface="Times New Roman" panose="02020603050405020304" pitchFamily="18" charset="0"/>
                <a:ea typeface="楷体_GB2312" pitchFamily="49" charset="-122"/>
              </a:rPr>
              <a:t>借鉴生物自然遗传的基本原理</a:t>
            </a:r>
            <a:r>
              <a:rPr lang="zh-CN" altLang="en-US" sz="2100" b="1" dirty="0">
                <a:solidFill>
                  <a:schemeClr val="folHlink"/>
                </a:solidFill>
                <a:latin typeface="Times New Roman" panose="02020603050405020304" pitchFamily="18" charset="0"/>
                <a:ea typeface="楷体_GB2312" pitchFamily="49" charset="-122"/>
              </a:rPr>
              <a:t>用于自然</a:t>
            </a:r>
          </a:p>
          <a:p>
            <a:pPr>
              <a:lnSpc>
                <a:spcPct val="120000"/>
              </a:lnSpc>
              <a:spcBef>
                <a:spcPct val="10000"/>
              </a:spcBef>
              <a:buClr>
                <a:srgbClr val="FF00FF"/>
              </a:buClr>
              <a:buSzPct val="50000"/>
              <a:buFont typeface="Wingdings" panose="05000000000000000000" pitchFamily="2" charset="2"/>
              <a:buNone/>
            </a:pPr>
            <a:r>
              <a:rPr lang="zh-CN" altLang="en-US" sz="2100" b="1" dirty="0">
                <a:solidFill>
                  <a:schemeClr val="folHlink"/>
                </a:solidFill>
                <a:latin typeface="Times New Roman" panose="02020603050405020304" pitchFamily="18" charset="0"/>
                <a:ea typeface="楷体_GB2312" pitchFamily="49" charset="-122"/>
              </a:rPr>
              <a:t>     和人工系统的自适应行为研究和串编码技术；</a:t>
            </a:r>
          </a:p>
          <a:p>
            <a:pPr>
              <a:lnSpc>
                <a:spcPct val="120000"/>
              </a:lnSpc>
              <a:spcBef>
                <a:spcPct val="10000"/>
              </a:spcBef>
              <a:buClr>
                <a:srgbClr val="FF00FF"/>
              </a:buClr>
              <a:buSzPct val="50000"/>
              <a:buFont typeface="Wingdings" panose="05000000000000000000" pitchFamily="2" charset="2"/>
              <a:buChar char="Ø"/>
            </a:pPr>
            <a:r>
              <a:rPr lang="zh-CN" altLang="zh-CN" sz="2100" b="1" dirty="0">
                <a:solidFill>
                  <a:schemeClr val="folHlink"/>
                </a:solidFill>
                <a:latin typeface="Times New Roman" panose="02020603050405020304" pitchFamily="18" charset="0"/>
                <a:ea typeface="楷体_GB2312" pitchFamily="49" charset="-122"/>
              </a:rPr>
              <a:t>1967年，他的学生J</a:t>
            </a:r>
            <a:r>
              <a:rPr lang="en-US" altLang="zh-CN" sz="2100" b="1" dirty="0">
                <a:solidFill>
                  <a:schemeClr val="folHlink"/>
                </a:solidFill>
                <a:latin typeface="Times New Roman" panose="02020603050405020304" pitchFamily="18" charset="0"/>
                <a:ea typeface="楷体_GB2312" pitchFamily="49" charset="-122"/>
              </a:rPr>
              <a:t>. </a:t>
            </a:r>
            <a:r>
              <a:rPr lang="zh-CN" altLang="zh-CN" sz="2100" b="1" dirty="0">
                <a:solidFill>
                  <a:schemeClr val="folHlink"/>
                </a:solidFill>
                <a:latin typeface="Times New Roman" panose="02020603050405020304" pitchFamily="18" charset="0"/>
                <a:ea typeface="楷体_GB2312" pitchFamily="49" charset="-122"/>
              </a:rPr>
              <a:t>D</a:t>
            </a:r>
            <a:r>
              <a:rPr lang="en-US" altLang="zh-CN" sz="2100" b="1" dirty="0">
                <a:solidFill>
                  <a:schemeClr val="folHlink"/>
                </a:solidFill>
                <a:latin typeface="Times New Roman" panose="02020603050405020304" pitchFamily="18" charset="0"/>
                <a:ea typeface="楷体_GB2312" pitchFamily="49" charset="-122"/>
              </a:rPr>
              <a:t>. </a:t>
            </a:r>
            <a:r>
              <a:rPr lang="zh-CN" altLang="zh-CN" sz="2100" b="1" dirty="0">
                <a:solidFill>
                  <a:schemeClr val="folHlink"/>
                </a:solidFill>
                <a:latin typeface="Times New Roman" panose="02020603050405020304" pitchFamily="18" charset="0"/>
                <a:ea typeface="楷体_GB2312" pitchFamily="49" charset="-122"/>
              </a:rPr>
              <a:t>Bagley在博士论文中首次提出“遗传算法(Genetic</a:t>
            </a:r>
            <a:r>
              <a:rPr lang="en-US" altLang="zh-CN" sz="2100" b="1" dirty="0">
                <a:solidFill>
                  <a:schemeClr val="folHlink"/>
                </a:solidFill>
                <a:latin typeface="Times New Roman" panose="02020603050405020304" pitchFamily="18" charset="0"/>
                <a:ea typeface="楷体_GB2312" pitchFamily="49" charset="-122"/>
              </a:rPr>
              <a:t> </a:t>
            </a:r>
            <a:r>
              <a:rPr lang="zh-CN" altLang="zh-CN" sz="2100" b="1" dirty="0">
                <a:solidFill>
                  <a:schemeClr val="folHlink"/>
                </a:solidFill>
                <a:latin typeface="Times New Roman" panose="02020603050405020304" pitchFamily="18" charset="0"/>
                <a:ea typeface="楷体_GB2312" pitchFamily="49" charset="-122"/>
              </a:rPr>
              <a:t>Algorithms)”一词</a:t>
            </a:r>
            <a:r>
              <a:rPr lang="zh-CN" altLang="en-US" sz="2100" b="1" dirty="0">
                <a:solidFill>
                  <a:schemeClr val="folHlink"/>
                </a:solidFill>
                <a:latin typeface="Times New Roman" panose="02020603050405020304" pitchFamily="18" charset="0"/>
                <a:ea typeface="楷体_GB2312" pitchFamily="49" charset="-122"/>
              </a:rPr>
              <a:t>；</a:t>
            </a:r>
          </a:p>
          <a:p>
            <a:pPr>
              <a:lnSpc>
                <a:spcPct val="120000"/>
              </a:lnSpc>
              <a:spcBef>
                <a:spcPct val="10000"/>
              </a:spcBef>
              <a:buClr>
                <a:srgbClr val="FF00FF"/>
              </a:buClr>
              <a:buSzPct val="50000"/>
              <a:buFont typeface="Wingdings" panose="05000000000000000000" pitchFamily="2" charset="2"/>
              <a:buChar char="Ø"/>
            </a:pPr>
            <a:r>
              <a:rPr lang="en-US" altLang="zh-CN" sz="2100" b="1" dirty="0">
                <a:solidFill>
                  <a:srgbClr val="FF00FF"/>
                </a:solidFill>
                <a:latin typeface="Times New Roman" panose="02020603050405020304" pitchFamily="18" charset="0"/>
                <a:ea typeface="楷体_GB2312" pitchFamily="49" charset="-122"/>
              </a:rPr>
              <a:t>1975</a:t>
            </a:r>
            <a:r>
              <a:rPr lang="zh-CN" altLang="en-US" sz="2100" b="1" dirty="0">
                <a:solidFill>
                  <a:srgbClr val="FF00FF"/>
                </a:solidFill>
                <a:latin typeface="Times New Roman" panose="02020603050405020304" pitchFamily="18" charset="0"/>
                <a:ea typeface="楷体_GB2312" pitchFamily="49" charset="-122"/>
              </a:rPr>
              <a:t>年</a:t>
            </a:r>
            <a:r>
              <a:rPr lang="zh-CN" altLang="en-US" sz="2100" b="1" dirty="0">
                <a:solidFill>
                  <a:schemeClr val="folHlink"/>
                </a:solidFill>
                <a:latin typeface="Times New Roman" panose="02020603050405020304" pitchFamily="18" charset="0"/>
                <a:ea typeface="楷体_GB2312" pitchFamily="49" charset="-122"/>
              </a:rPr>
              <a:t>，</a:t>
            </a:r>
            <a:r>
              <a:rPr lang="en-US" altLang="zh-CN" sz="2100" b="1" dirty="0">
                <a:solidFill>
                  <a:schemeClr val="folHlink"/>
                </a:solidFill>
                <a:latin typeface="Times New Roman" panose="02020603050405020304" pitchFamily="18" charset="0"/>
                <a:ea typeface="楷体_GB2312" pitchFamily="49" charset="-122"/>
              </a:rPr>
              <a:t>Holland</a:t>
            </a:r>
            <a:r>
              <a:rPr lang="zh-CN" altLang="en-US" sz="2100" b="1" dirty="0">
                <a:solidFill>
                  <a:schemeClr val="folHlink"/>
                </a:solidFill>
                <a:latin typeface="Times New Roman" panose="02020603050405020304" pitchFamily="18" charset="0"/>
                <a:ea typeface="楷体_GB2312" pitchFamily="49" charset="-122"/>
              </a:rPr>
              <a:t>出版了著名的“</a:t>
            </a:r>
            <a:r>
              <a:rPr lang="en-US" altLang="zh-CN" sz="2100" b="1" dirty="0">
                <a:solidFill>
                  <a:schemeClr val="folHlink"/>
                </a:solidFill>
                <a:latin typeface="Times New Roman" panose="02020603050405020304" pitchFamily="18" charset="0"/>
                <a:ea typeface="楷体_GB2312" pitchFamily="49" charset="-122"/>
              </a:rPr>
              <a:t>Adaptation in Natural and Artificial Systems”</a:t>
            </a:r>
            <a:r>
              <a:rPr lang="zh-CN" altLang="en-US" sz="2100" b="1" dirty="0">
                <a:solidFill>
                  <a:schemeClr val="folHlink"/>
                </a:solidFill>
                <a:latin typeface="Times New Roman" panose="02020603050405020304" pitchFamily="18" charset="0"/>
                <a:ea typeface="楷体_GB2312" pitchFamily="49" charset="-122"/>
              </a:rPr>
              <a:t>，标志</a:t>
            </a:r>
            <a:r>
              <a:rPr lang="zh-CN" altLang="en-US" sz="2100" b="1" dirty="0">
                <a:solidFill>
                  <a:srgbClr val="FF00FF"/>
                </a:solidFill>
                <a:latin typeface="Times New Roman" panose="02020603050405020304" pitchFamily="18" charset="0"/>
                <a:ea typeface="楷体_GB2312" pitchFamily="49" charset="-122"/>
              </a:rPr>
              <a:t>遗传算法的诞生</a:t>
            </a:r>
            <a:r>
              <a:rPr lang="zh-CN" altLang="en-US" sz="2100" b="1" dirty="0">
                <a:solidFill>
                  <a:schemeClr val="folHlink"/>
                </a:solidFill>
                <a:latin typeface="Times New Roman" panose="02020603050405020304" pitchFamily="18" charset="0"/>
                <a:ea typeface="楷体_GB2312" pitchFamily="49" charset="-122"/>
              </a:rPr>
              <a:t>。</a:t>
            </a:r>
          </a:p>
        </p:txBody>
      </p:sp>
      <p:pic>
        <p:nvPicPr>
          <p:cNvPr id="6492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1926" y="123478"/>
            <a:ext cx="933450"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2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126" y="123479"/>
            <a:ext cx="1066800" cy="135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9231"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5716" y="122287"/>
            <a:ext cx="989410" cy="134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10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9222">
                                            <p:txEl>
                                              <p:pRg st="1" end="1"/>
                                            </p:txEl>
                                          </p:spTgt>
                                        </p:tgtEl>
                                        <p:attrNameLst>
                                          <p:attrName>style.visibility</p:attrName>
                                        </p:attrNameLst>
                                      </p:cBhvr>
                                      <p:to>
                                        <p:strVal val="visible"/>
                                      </p:to>
                                    </p:set>
                                    <p:animEffect transition="in" filter="fade">
                                      <p:cBhvr>
                                        <p:cTn id="7" dur="1000"/>
                                        <p:tgtEl>
                                          <p:spTgt spid="649222">
                                            <p:txEl>
                                              <p:pRg st="1" end="1"/>
                                            </p:txEl>
                                          </p:spTgt>
                                        </p:tgtEl>
                                      </p:cBhvr>
                                    </p:animEffect>
                                    <p:anim calcmode="lin" valueType="num">
                                      <p:cBhvr>
                                        <p:cTn id="8" dur="1000" fill="hold"/>
                                        <p:tgtEl>
                                          <p:spTgt spid="6492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49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49222">
                                            <p:txEl>
                                              <p:pRg st="2" end="2"/>
                                            </p:txEl>
                                          </p:spTgt>
                                        </p:tgtEl>
                                        <p:attrNameLst>
                                          <p:attrName>style.visibility</p:attrName>
                                        </p:attrNameLst>
                                      </p:cBhvr>
                                      <p:to>
                                        <p:strVal val="visible"/>
                                      </p:to>
                                    </p:set>
                                    <p:animEffect transition="in" filter="fade">
                                      <p:cBhvr>
                                        <p:cTn id="14" dur="1000"/>
                                        <p:tgtEl>
                                          <p:spTgt spid="649222">
                                            <p:txEl>
                                              <p:pRg st="2" end="2"/>
                                            </p:txEl>
                                          </p:spTgt>
                                        </p:tgtEl>
                                      </p:cBhvr>
                                    </p:animEffect>
                                    <p:anim calcmode="lin" valueType="num">
                                      <p:cBhvr>
                                        <p:cTn id="15" dur="1000" fill="hold"/>
                                        <p:tgtEl>
                                          <p:spTgt spid="64922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49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49222">
                                            <p:txEl>
                                              <p:pRg st="3" end="3"/>
                                            </p:txEl>
                                          </p:spTgt>
                                        </p:tgtEl>
                                        <p:attrNameLst>
                                          <p:attrName>style.visibility</p:attrName>
                                        </p:attrNameLst>
                                      </p:cBhvr>
                                      <p:to>
                                        <p:strVal val="visible"/>
                                      </p:to>
                                    </p:set>
                                    <p:animEffect transition="in" filter="fade">
                                      <p:cBhvr>
                                        <p:cTn id="21" dur="1000"/>
                                        <p:tgtEl>
                                          <p:spTgt spid="649222">
                                            <p:txEl>
                                              <p:pRg st="3" end="3"/>
                                            </p:txEl>
                                          </p:spTgt>
                                        </p:tgtEl>
                                      </p:cBhvr>
                                    </p:animEffect>
                                    <p:anim calcmode="lin" valueType="num">
                                      <p:cBhvr>
                                        <p:cTn id="22" dur="1000" fill="hold"/>
                                        <p:tgtEl>
                                          <p:spTgt spid="64922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49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49222">
                                            <p:txEl>
                                              <p:pRg st="4" end="4"/>
                                            </p:txEl>
                                          </p:spTgt>
                                        </p:tgtEl>
                                        <p:attrNameLst>
                                          <p:attrName>style.visibility</p:attrName>
                                        </p:attrNameLst>
                                      </p:cBhvr>
                                      <p:to>
                                        <p:strVal val="visible"/>
                                      </p:to>
                                    </p:set>
                                    <p:animEffect transition="in" filter="fade">
                                      <p:cBhvr>
                                        <p:cTn id="28" dur="1000"/>
                                        <p:tgtEl>
                                          <p:spTgt spid="649222">
                                            <p:txEl>
                                              <p:pRg st="4" end="4"/>
                                            </p:txEl>
                                          </p:spTgt>
                                        </p:tgtEl>
                                      </p:cBhvr>
                                    </p:animEffect>
                                    <p:anim calcmode="lin" valueType="num">
                                      <p:cBhvr>
                                        <p:cTn id="29" dur="1000" fill="hold"/>
                                        <p:tgtEl>
                                          <p:spTgt spid="64922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4922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6" name="Rectangle 6"/>
          <p:cNvSpPr>
            <a:spLocks noRot="1" noChangeArrowheads="1"/>
          </p:cNvSpPr>
          <p:nvPr/>
        </p:nvSpPr>
        <p:spPr bwMode="auto">
          <a:xfrm>
            <a:off x="116632" y="1203598"/>
            <a:ext cx="6405563" cy="356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gn="l">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1177925" indent="-285750" algn="l">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585913" indent="-228600" algn="l">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993900" indent="-228600" algn="l">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401888" indent="-228600" algn="l">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8590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33162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7734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42306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pPr>
            <a:r>
              <a:rPr lang="zh-CN" altLang="en-US" sz="2100" b="1" dirty="0">
                <a:ea typeface="黑体" panose="02010609060101010101" pitchFamily="49" charset="-122"/>
              </a:rPr>
              <a:t>发展</a:t>
            </a:r>
          </a:p>
          <a:p>
            <a:pPr>
              <a:lnSpc>
                <a:spcPct val="120000"/>
              </a:lnSpc>
              <a:spcBef>
                <a:spcPct val="10000"/>
              </a:spcBef>
              <a:buClr>
                <a:srgbClr val="FF00FF"/>
              </a:buClr>
              <a:buSzPct val="50000"/>
              <a:buFont typeface="Wingdings" panose="05000000000000000000" pitchFamily="2" charset="2"/>
              <a:buChar char="Ø"/>
            </a:pPr>
            <a:r>
              <a:rPr lang="en-US" altLang="zh-CN" sz="2100" b="1" dirty="0">
                <a:solidFill>
                  <a:schemeClr val="folHlink"/>
                </a:solidFill>
                <a:latin typeface="Times New Roman" panose="02020603050405020304" pitchFamily="18" charset="0"/>
                <a:ea typeface="楷体_GB2312" pitchFamily="49" charset="-122"/>
              </a:rPr>
              <a:t>70</a:t>
            </a:r>
            <a:r>
              <a:rPr lang="zh-CN" altLang="en-US" sz="2100" b="1" dirty="0">
                <a:solidFill>
                  <a:schemeClr val="folHlink"/>
                </a:solidFill>
                <a:latin typeface="Times New Roman" panose="02020603050405020304" pitchFamily="18" charset="0"/>
                <a:ea typeface="楷体_GB2312" pitchFamily="49" charset="-122"/>
              </a:rPr>
              <a:t>年代初，</a:t>
            </a:r>
            <a:r>
              <a:rPr lang="en-US" altLang="zh-CN" sz="2100" b="1" dirty="0">
                <a:solidFill>
                  <a:schemeClr val="folHlink"/>
                </a:solidFill>
                <a:latin typeface="Times New Roman" panose="02020603050405020304" pitchFamily="18" charset="0"/>
                <a:ea typeface="楷体_GB2312" pitchFamily="49" charset="-122"/>
              </a:rPr>
              <a:t>Holland</a:t>
            </a:r>
            <a:r>
              <a:rPr lang="zh-CN" altLang="en-US" sz="2100" b="1" dirty="0">
                <a:solidFill>
                  <a:schemeClr val="folHlink"/>
                </a:solidFill>
                <a:latin typeface="Times New Roman" panose="02020603050405020304" pitchFamily="18" charset="0"/>
                <a:ea typeface="楷体_GB2312" pitchFamily="49" charset="-122"/>
              </a:rPr>
              <a:t>提出了“模式定理”（</a:t>
            </a:r>
            <a:r>
              <a:rPr lang="en-US" altLang="zh-CN" sz="2100" b="1" dirty="0">
                <a:solidFill>
                  <a:schemeClr val="folHlink"/>
                </a:solidFill>
                <a:latin typeface="Times New Roman" panose="02020603050405020304" pitchFamily="18" charset="0"/>
                <a:ea typeface="楷体_GB2312" pitchFamily="49" charset="-122"/>
              </a:rPr>
              <a:t>Schema Theorem</a:t>
            </a:r>
            <a:r>
              <a:rPr lang="zh-CN" altLang="en-US" sz="2100" b="1" dirty="0">
                <a:solidFill>
                  <a:schemeClr val="folHlink"/>
                </a:solidFill>
                <a:latin typeface="Times New Roman" panose="02020603050405020304" pitchFamily="18" charset="0"/>
                <a:ea typeface="楷体_GB2312" pitchFamily="49" charset="-122"/>
              </a:rPr>
              <a:t>），一般认为是“遗传算法的基本定理”，从而奠定了遗传算法研究的理论基础；</a:t>
            </a:r>
          </a:p>
          <a:p>
            <a:pPr>
              <a:lnSpc>
                <a:spcPct val="120000"/>
              </a:lnSpc>
              <a:spcBef>
                <a:spcPct val="10000"/>
              </a:spcBef>
              <a:buClr>
                <a:srgbClr val="FF00FF"/>
              </a:buClr>
              <a:buSzPct val="50000"/>
              <a:buFont typeface="Wingdings" panose="05000000000000000000" pitchFamily="2" charset="2"/>
              <a:buChar char="Ø"/>
            </a:pPr>
            <a:r>
              <a:rPr lang="en-US" altLang="zh-CN" sz="2100" b="1" dirty="0">
                <a:solidFill>
                  <a:schemeClr val="folHlink"/>
                </a:solidFill>
                <a:latin typeface="Times New Roman" panose="02020603050405020304" pitchFamily="18" charset="0"/>
                <a:ea typeface="楷体_GB2312" pitchFamily="49" charset="-122"/>
              </a:rPr>
              <a:t>1985</a:t>
            </a:r>
            <a:r>
              <a:rPr lang="zh-CN" altLang="en-US" sz="2100" b="1" dirty="0">
                <a:solidFill>
                  <a:schemeClr val="folHlink"/>
                </a:solidFill>
                <a:latin typeface="Times New Roman" panose="02020603050405020304" pitchFamily="18" charset="0"/>
                <a:ea typeface="楷体_GB2312" pitchFamily="49" charset="-122"/>
              </a:rPr>
              <a:t>年，在美国召开了第一届遗传算法国际会议，并且成立了国际遗传算法学会</a:t>
            </a:r>
            <a:r>
              <a:rPr lang="en-US" altLang="zh-CN" sz="2100" b="1" dirty="0">
                <a:solidFill>
                  <a:schemeClr val="folHlink"/>
                </a:solidFill>
                <a:latin typeface="Times New Roman" panose="02020603050405020304" pitchFamily="18" charset="0"/>
                <a:ea typeface="楷体_GB2312" pitchFamily="49" charset="-122"/>
              </a:rPr>
              <a:t>(ISGA</a:t>
            </a:r>
            <a:r>
              <a:rPr lang="zh-CN" altLang="en-US" sz="2100" b="1" dirty="0">
                <a:solidFill>
                  <a:schemeClr val="folHlink"/>
                </a:solidFill>
                <a:latin typeface="Times New Roman" panose="02020603050405020304" pitchFamily="18" charset="0"/>
                <a:ea typeface="楷体_GB2312" pitchFamily="49" charset="-122"/>
              </a:rPr>
              <a:t>，</a:t>
            </a:r>
            <a:r>
              <a:rPr lang="en-US" altLang="zh-CN" sz="2100" b="1" dirty="0">
                <a:solidFill>
                  <a:schemeClr val="folHlink"/>
                </a:solidFill>
                <a:latin typeface="Times New Roman" panose="02020603050405020304" pitchFamily="18" charset="0"/>
                <a:ea typeface="楷体_GB2312" pitchFamily="49" charset="-122"/>
              </a:rPr>
              <a:t>International Society of Genetic Algorithms)</a:t>
            </a:r>
            <a:r>
              <a:rPr lang="zh-CN" altLang="en-US" sz="2100" b="1" dirty="0">
                <a:solidFill>
                  <a:schemeClr val="folHlink"/>
                </a:solidFill>
                <a:latin typeface="Times New Roman" panose="02020603050405020304" pitchFamily="18" charset="0"/>
                <a:ea typeface="楷体_GB2312" pitchFamily="49" charset="-122"/>
              </a:rPr>
              <a:t>；</a:t>
            </a:r>
          </a:p>
          <a:p>
            <a:pPr>
              <a:lnSpc>
                <a:spcPct val="120000"/>
              </a:lnSpc>
              <a:spcBef>
                <a:spcPct val="10000"/>
              </a:spcBef>
              <a:buClr>
                <a:srgbClr val="FF00FF"/>
              </a:buClr>
              <a:buSzPct val="50000"/>
              <a:buFont typeface="Wingdings" panose="05000000000000000000" pitchFamily="2" charset="2"/>
              <a:buChar char="Ø"/>
            </a:pPr>
            <a:endParaRPr lang="en-US" altLang="zh-CN" sz="2100" b="1" dirty="0">
              <a:solidFill>
                <a:schemeClr val="folHlink"/>
              </a:solidFill>
              <a:latin typeface="Times New Roman" panose="02020603050405020304" pitchFamily="18" charset="0"/>
              <a:ea typeface="楷体_GB2312" pitchFamily="49" charset="-122"/>
            </a:endParaRPr>
          </a:p>
        </p:txBody>
      </p:sp>
      <p:sp>
        <p:nvSpPr>
          <p:cNvPr id="2" name="文本占位符 1"/>
          <p:cNvSpPr>
            <a:spLocks noGrp="1"/>
          </p:cNvSpPr>
          <p:nvPr>
            <p:ph type="body" sz="quarter" idx="11"/>
          </p:nvPr>
        </p:nvSpPr>
        <p:spPr/>
        <p:txBody>
          <a:bodyPr/>
          <a:lstStyle/>
          <a:p>
            <a:endParaRPr lang="zh-CN" altLang="en-US"/>
          </a:p>
        </p:txBody>
      </p:sp>
      <p:sp>
        <p:nvSpPr>
          <p:cNvPr id="3" name="文本占位符 2"/>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925853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0246">
                                            <p:txEl>
                                              <p:pRg st="1" end="1"/>
                                            </p:txEl>
                                          </p:spTgt>
                                        </p:tgtEl>
                                        <p:attrNameLst>
                                          <p:attrName>style.visibility</p:attrName>
                                        </p:attrNameLst>
                                      </p:cBhvr>
                                      <p:to>
                                        <p:strVal val="visible"/>
                                      </p:to>
                                    </p:set>
                                    <p:anim calcmode="lin" valueType="num">
                                      <p:cBhvr additive="base">
                                        <p:cTn id="7" dur="500" fill="hold"/>
                                        <p:tgtEl>
                                          <p:spTgt spid="6502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02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0246">
                                            <p:txEl>
                                              <p:pRg st="2" end="2"/>
                                            </p:txEl>
                                          </p:spTgt>
                                        </p:tgtEl>
                                        <p:attrNameLst>
                                          <p:attrName>style.visibility</p:attrName>
                                        </p:attrNameLst>
                                      </p:cBhvr>
                                      <p:to>
                                        <p:strVal val="visible"/>
                                      </p:to>
                                    </p:set>
                                    <p:anim calcmode="lin" valueType="num">
                                      <p:cBhvr additive="base">
                                        <p:cTn id="13" dur="500" fill="hold"/>
                                        <p:tgtEl>
                                          <p:spTgt spid="6502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024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0" name="Rectangle 6"/>
          <p:cNvSpPr>
            <a:spLocks noRot="1" noChangeArrowheads="1"/>
          </p:cNvSpPr>
          <p:nvPr/>
        </p:nvSpPr>
        <p:spPr bwMode="auto">
          <a:xfrm>
            <a:off x="260648" y="1355924"/>
            <a:ext cx="6405563" cy="356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gn="l">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1177925" indent="-285750" algn="l">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585913" indent="-228600" algn="l">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993900" indent="-228600" algn="l">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401888" indent="-228600" algn="l">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8590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33162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7734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4230688" indent="-228600" fontAlgn="base">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pPr>
            <a:r>
              <a:rPr lang="zh-CN" altLang="en-US" sz="2100" b="1" dirty="0">
                <a:ea typeface="黑体" panose="02010609060101010101" pitchFamily="49" charset="-122"/>
              </a:rPr>
              <a:t>发展</a:t>
            </a:r>
          </a:p>
          <a:p>
            <a:pPr>
              <a:lnSpc>
                <a:spcPct val="120000"/>
              </a:lnSpc>
              <a:spcBef>
                <a:spcPct val="10000"/>
              </a:spcBef>
              <a:buClr>
                <a:srgbClr val="FF00FF"/>
              </a:buClr>
              <a:buSzPct val="50000"/>
              <a:buFont typeface="Wingdings" panose="05000000000000000000" pitchFamily="2" charset="2"/>
              <a:buChar char="Ø"/>
            </a:pPr>
            <a:r>
              <a:rPr lang="en-US" altLang="zh-CN" sz="2100" b="1" dirty="0">
                <a:solidFill>
                  <a:schemeClr val="folHlink"/>
                </a:solidFill>
                <a:latin typeface="Times New Roman" panose="02020603050405020304" pitchFamily="18" charset="0"/>
                <a:ea typeface="楷体_GB2312" pitchFamily="49" charset="-122"/>
              </a:rPr>
              <a:t>1988</a:t>
            </a:r>
            <a:r>
              <a:rPr lang="zh-CN" altLang="en-US" sz="2100" b="1" dirty="0">
                <a:solidFill>
                  <a:schemeClr val="folHlink"/>
                </a:solidFill>
                <a:latin typeface="Times New Roman" panose="02020603050405020304" pitchFamily="18" charset="0"/>
                <a:ea typeface="楷体_GB2312" pitchFamily="49" charset="-122"/>
              </a:rPr>
              <a:t>年，</a:t>
            </a:r>
            <a:r>
              <a:rPr lang="en-US" altLang="zh-CN" sz="2100" b="1" dirty="0">
                <a:solidFill>
                  <a:schemeClr val="folHlink"/>
                </a:solidFill>
                <a:latin typeface="Times New Roman" panose="02020603050405020304" pitchFamily="18" charset="0"/>
                <a:ea typeface="楷体_GB2312" pitchFamily="49" charset="-122"/>
              </a:rPr>
              <a:t>Holland</a:t>
            </a:r>
            <a:r>
              <a:rPr lang="zh-CN" altLang="en-US" sz="2100" b="1" dirty="0">
                <a:solidFill>
                  <a:schemeClr val="folHlink"/>
                </a:solidFill>
                <a:latin typeface="Times New Roman" panose="02020603050405020304" pitchFamily="18" charset="0"/>
                <a:ea typeface="楷体_GB2312" pitchFamily="49" charset="-122"/>
              </a:rPr>
              <a:t>的学生</a:t>
            </a:r>
            <a:r>
              <a:rPr lang="en-US" altLang="zh-CN" sz="2100" b="1" dirty="0">
                <a:solidFill>
                  <a:schemeClr val="folHlink"/>
                </a:solidFill>
                <a:latin typeface="Times New Roman" panose="02020603050405020304" pitchFamily="18" charset="0"/>
                <a:ea typeface="楷体_GB2312" pitchFamily="49" charset="-122"/>
              </a:rPr>
              <a:t>D. J. </a:t>
            </a:r>
            <a:r>
              <a:rPr lang="en-US" altLang="zh-CN" sz="2100" b="1" dirty="0" err="1">
                <a:solidFill>
                  <a:schemeClr val="folHlink"/>
                </a:solidFill>
                <a:latin typeface="Times New Roman" panose="02020603050405020304" pitchFamily="18" charset="0"/>
                <a:ea typeface="楷体_GB2312" pitchFamily="49" charset="-122"/>
              </a:rPr>
              <a:t>Goldherg</a:t>
            </a:r>
            <a:r>
              <a:rPr lang="zh-CN" altLang="en-US" sz="2100" b="1" dirty="0">
                <a:solidFill>
                  <a:schemeClr val="folHlink"/>
                </a:solidFill>
                <a:latin typeface="Times New Roman" panose="02020603050405020304" pitchFamily="18" charset="0"/>
                <a:ea typeface="楷体_GB2312" pitchFamily="49" charset="-122"/>
              </a:rPr>
              <a:t>出版了“</a:t>
            </a:r>
            <a:r>
              <a:rPr lang="en-US" altLang="zh-CN" sz="2100" b="1" dirty="0">
                <a:solidFill>
                  <a:schemeClr val="folHlink"/>
                </a:solidFill>
                <a:latin typeface="Times New Roman" panose="02020603050405020304" pitchFamily="18" charset="0"/>
                <a:ea typeface="楷体_GB2312" pitchFamily="49" charset="-122"/>
              </a:rPr>
              <a:t>Genetic Algorithms in Search, Optimization, and Machine Learning”</a:t>
            </a:r>
            <a:r>
              <a:rPr lang="zh-CN" altLang="en-US" sz="2100" b="1" dirty="0">
                <a:solidFill>
                  <a:schemeClr val="folHlink"/>
                </a:solidFill>
                <a:latin typeface="Times New Roman" panose="02020603050405020304" pitchFamily="18" charset="0"/>
                <a:ea typeface="楷体_GB2312" pitchFamily="49" charset="-122"/>
              </a:rPr>
              <a:t>，对遗传算法及其应用作了全面而系统的论述；</a:t>
            </a:r>
          </a:p>
          <a:p>
            <a:pPr>
              <a:lnSpc>
                <a:spcPct val="120000"/>
              </a:lnSpc>
              <a:spcBef>
                <a:spcPct val="10000"/>
              </a:spcBef>
              <a:buClr>
                <a:srgbClr val="FF00FF"/>
              </a:buClr>
              <a:buSzPct val="50000"/>
              <a:buFont typeface="Wingdings" panose="05000000000000000000" pitchFamily="2" charset="2"/>
              <a:buChar char="Ø"/>
            </a:pPr>
            <a:r>
              <a:rPr lang="en-US" altLang="zh-CN" sz="2100" b="1" dirty="0">
                <a:solidFill>
                  <a:schemeClr val="folHlink"/>
                </a:solidFill>
                <a:latin typeface="Times New Roman" panose="02020603050405020304" pitchFamily="18" charset="0"/>
                <a:ea typeface="楷体_GB2312" pitchFamily="49" charset="-122"/>
              </a:rPr>
              <a:t>1991</a:t>
            </a:r>
            <a:r>
              <a:rPr lang="zh-CN" altLang="en-US" sz="2100" b="1" dirty="0">
                <a:solidFill>
                  <a:schemeClr val="folHlink"/>
                </a:solidFill>
                <a:latin typeface="Times New Roman" panose="02020603050405020304" pitchFamily="18" charset="0"/>
                <a:ea typeface="楷体_GB2312" pitchFamily="49" charset="-122"/>
              </a:rPr>
              <a:t>年，</a:t>
            </a:r>
            <a:r>
              <a:rPr lang="en-US" altLang="zh-CN" sz="2100" b="1" dirty="0">
                <a:solidFill>
                  <a:schemeClr val="folHlink"/>
                </a:solidFill>
                <a:latin typeface="Times New Roman" panose="02020603050405020304" pitchFamily="18" charset="0"/>
                <a:ea typeface="楷体_GB2312" pitchFamily="49" charset="-122"/>
              </a:rPr>
              <a:t>L. Davis</a:t>
            </a:r>
            <a:r>
              <a:rPr lang="zh-CN" altLang="en-US" sz="2100" b="1" dirty="0">
                <a:solidFill>
                  <a:schemeClr val="folHlink"/>
                </a:solidFill>
                <a:latin typeface="Times New Roman" panose="02020603050405020304" pitchFamily="18" charset="0"/>
                <a:ea typeface="楷体_GB2312" pitchFamily="49" charset="-122"/>
              </a:rPr>
              <a:t>编辑出版了</a:t>
            </a:r>
            <a:r>
              <a:rPr lang="en-US" altLang="zh-CN" sz="2100" b="1" dirty="0">
                <a:solidFill>
                  <a:schemeClr val="folHlink"/>
                </a:solidFill>
                <a:latin typeface="Times New Roman" panose="02020603050405020304" pitchFamily="18" charset="0"/>
                <a:ea typeface="楷体_GB2312" pitchFamily="49" charset="-122"/>
              </a:rPr>
              <a:t>《Handbook of genetic algorithms》</a:t>
            </a:r>
            <a:r>
              <a:rPr lang="zh-CN" altLang="en-US" sz="2100" b="1" dirty="0">
                <a:solidFill>
                  <a:schemeClr val="folHlink"/>
                </a:solidFill>
                <a:latin typeface="Times New Roman" panose="02020603050405020304" pitchFamily="18" charset="0"/>
                <a:ea typeface="楷体_GB2312" pitchFamily="49" charset="-122"/>
              </a:rPr>
              <a:t>，其中包括了遗传算法在工程技术和社会生活中大量的应用实例。</a:t>
            </a:r>
          </a:p>
        </p:txBody>
      </p:sp>
      <p:pic>
        <p:nvPicPr>
          <p:cNvPr id="65127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3216" y="260565"/>
            <a:ext cx="1243013"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12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128" y="255813"/>
            <a:ext cx="995363"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524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1270">
                                            <p:txEl>
                                              <p:pRg st="1" end="1"/>
                                            </p:txEl>
                                          </p:spTgt>
                                        </p:tgtEl>
                                        <p:attrNameLst>
                                          <p:attrName>style.visibility</p:attrName>
                                        </p:attrNameLst>
                                      </p:cBhvr>
                                      <p:to>
                                        <p:strVal val="visible"/>
                                      </p:to>
                                    </p:set>
                                    <p:anim calcmode="lin" valueType="num">
                                      <p:cBhvr additive="base">
                                        <p:cTn id="7" dur="500" fill="hold"/>
                                        <p:tgtEl>
                                          <p:spTgt spid="6512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12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1270">
                                            <p:txEl>
                                              <p:pRg st="2" end="2"/>
                                            </p:txEl>
                                          </p:spTgt>
                                        </p:tgtEl>
                                        <p:attrNameLst>
                                          <p:attrName>style.visibility</p:attrName>
                                        </p:attrNameLst>
                                      </p:cBhvr>
                                      <p:to>
                                        <p:strVal val="visible"/>
                                      </p:to>
                                    </p:set>
                                    <p:anim calcmode="lin" valueType="num">
                                      <p:cBhvr additive="base">
                                        <p:cTn id="13" dur="500" fill="hold"/>
                                        <p:tgtEl>
                                          <p:spTgt spid="65127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127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0" y="206375"/>
            <a:ext cx="6172200" cy="565150"/>
          </a:xfrm>
          <a:prstGeom prst="rect">
            <a:avLst/>
          </a:prstGeom>
        </p:spPr>
        <p:txBody>
          <a:bodyPr/>
          <a:lstStyle/>
          <a:p>
            <a:pPr algn="l" defTabSz="914400">
              <a:defRPr/>
            </a:pPr>
            <a:r>
              <a:rPr lang="en-US" altLang="en-US" sz="2700" b="1" dirty="0">
                <a:latin typeface="Times New Roman" panose="02020603050405020304" pitchFamily="18" charset="0"/>
                <a:ea typeface="宋体" panose="02010600030101010101" pitchFamily="2" charset="-122"/>
                <a:cs typeface="+mn-cs"/>
              </a:rPr>
              <a:t>2 </a:t>
            </a:r>
            <a:r>
              <a:rPr lang="zh-CN" altLang="en-US" sz="2700" b="1" dirty="0">
                <a:latin typeface="Times New Roman" panose="02020603050405020304" pitchFamily="18" charset="0"/>
                <a:ea typeface="宋体" panose="02010600030101010101" pitchFamily="2" charset="-122"/>
                <a:cs typeface="+mn-cs"/>
              </a:rPr>
              <a:t>基本原理</a:t>
            </a:r>
          </a:p>
        </p:txBody>
      </p:sp>
      <p:sp>
        <p:nvSpPr>
          <p:cNvPr id="11267" name="AutoShape 129"/>
          <p:cNvSpPr>
            <a:spLocks noChangeAspect="1" noChangeArrowheads="1" noTextEdit="1"/>
          </p:cNvSpPr>
          <p:nvPr/>
        </p:nvSpPr>
        <p:spPr bwMode="gray">
          <a:xfrm rot="5400000" flipH="1">
            <a:off x="3559658" y="2256435"/>
            <a:ext cx="68222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350"/>
          </a:p>
        </p:txBody>
      </p:sp>
      <p:grpSp>
        <p:nvGrpSpPr>
          <p:cNvPr id="11268" name="Group 136"/>
          <p:cNvGrpSpPr>
            <a:grpSpLocks/>
          </p:cNvGrpSpPr>
          <p:nvPr/>
        </p:nvGrpSpPr>
        <p:grpSpPr bwMode="auto">
          <a:xfrm>
            <a:off x="2201751" y="2416574"/>
            <a:ext cx="2249090" cy="1094185"/>
            <a:chOff x="1973" y="1027"/>
            <a:chExt cx="1926" cy="937"/>
          </a:xfrm>
        </p:grpSpPr>
        <p:sp>
          <p:nvSpPr>
            <p:cNvPr id="11286" name="Oval 137"/>
            <p:cNvSpPr>
              <a:spLocks noChangeArrowheads="1"/>
            </p:cNvSpPr>
            <p:nvPr/>
          </p:nvSpPr>
          <p:spPr bwMode="gray">
            <a:xfrm>
              <a:off x="1994" y="1057"/>
              <a:ext cx="1905" cy="907"/>
            </a:xfrm>
            <a:prstGeom prst="ellipse">
              <a:avLst/>
            </a:prstGeom>
            <a:gradFill rotWithShape="1">
              <a:gsLst>
                <a:gs pos="0">
                  <a:srgbClr val="9369E7"/>
                </a:gs>
                <a:gs pos="100000">
                  <a:srgbClr val="47337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1287" name="Oval 138"/>
            <p:cNvSpPr>
              <a:spLocks noChangeArrowheads="1"/>
            </p:cNvSpPr>
            <p:nvPr/>
          </p:nvSpPr>
          <p:spPr bwMode="gray">
            <a:xfrm>
              <a:off x="1973" y="1027"/>
              <a:ext cx="1905" cy="907"/>
            </a:xfrm>
            <a:prstGeom prst="ellipse">
              <a:avLst/>
            </a:prstGeom>
            <a:gradFill rotWithShape="1">
              <a:gsLst>
                <a:gs pos="0">
                  <a:srgbClr val="CFBDF4"/>
                </a:gs>
                <a:gs pos="100000">
                  <a:srgbClr val="9369E7"/>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grpSp>
      <p:sp>
        <p:nvSpPr>
          <p:cNvPr id="11269" name="Oval 139"/>
          <p:cNvSpPr>
            <a:spLocks noChangeArrowheads="1"/>
          </p:cNvSpPr>
          <p:nvPr/>
        </p:nvSpPr>
        <p:spPr bwMode="gray">
          <a:xfrm>
            <a:off x="2307717" y="2309417"/>
            <a:ext cx="2013347" cy="1006079"/>
          </a:xfrm>
          <a:prstGeom prst="ellipse">
            <a:avLst/>
          </a:prstGeom>
          <a:gradFill rotWithShape="1">
            <a:gsLst>
              <a:gs pos="0">
                <a:srgbClr val="2F4F65"/>
              </a:gs>
              <a:gs pos="100000">
                <a:srgbClr val="66ABDA"/>
              </a:gs>
            </a:gsLst>
            <a:lin ang="27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1270" name="Oval 140"/>
          <p:cNvSpPr>
            <a:spLocks noChangeArrowheads="1"/>
          </p:cNvSpPr>
          <p:nvPr/>
        </p:nvSpPr>
        <p:spPr bwMode="gray">
          <a:xfrm>
            <a:off x="2333910" y="2315371"/>
            <a:ext cx="1964531" cy="981075"/>
          </a:xfrm>
          <a:prstGeom prst="ellipse">
            <a:avLst/>
          </a:prstGeom>
          <a:gradFill rotWithShape="1">
            <a:gsLst>
              <a:gs pos="0">
                <a:srgbClr val="66ABDA">
                  <a:alpha val="0"/>
                </a:srgbClr>
              </a:gs>
              <a:gs pos="100000">
                <a:srgbClr val="CAE2F2"/>
              </a:gs>
            </a:gsLst>
            <a:lin ang="27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1271" name="Oval 141"/>
          <p:cNvSpPr>
            <a:spLocks noChangeArrowheads="1"/>
          </p:cNvSpPr>
          <p:nvPr/>
        </p:nvSpPr>
        <p:spPr bwMode="gray">
          <a:xfrm>
            <a:off x="2354151" y="2324896"/>
            <a:ext cx="1869281" cy="916781"/>
          </a:xfrm>
          <a:prstGeom prst="ellipse">
            <a:avLst/>
          </a:prstGeom>
          <a:gradFill rotWithShape="1">
            <a:gsLst>
              <a:gs pos="0">
                <a:srgbClr val="5187AD"/>
              </a:gs>
              <a:gs pos="100000">
                <a:srgbClr val="66ABDA">
                  <a:alpha val="48000"/>
                </a:srgbClr>
              </a:gs>
            </a:gsLst>
            <a:lin ang="27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1272" name="Oval 142"/>
          <p:cNvSpPr>
            <a:spLocks noChangeArrowheads="1"/>
          </p:cNvSpPr>
          <p:nvPr/>
        </p:nvSpPr>
        <p:spPr bwMode="gray">
          <a:xfrm>
            <a:off x="2452973" y="2345136"/>
            <a:ext cx="1645444" cy="742950"/>
          </a:xfrm>
          <a:prstGeom prst="ellipse">
            <a:avLst/>
          </a:prstGeom>
          <a:gradFill rotWithShape="1">
            <a:gsLst>
              <a:gs pos="0">
                <a:srgbClr val="FFFFFF"/>
              </a:gs>
              <a:gs pos="100000">
                <a:srgbClr val="66ABDA">
                  <a:alpha val="37999"/>
                </a:srgbClr>
              </a:gs>
            </a:gsLst>
            <a:lin ang="27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93327" name="Text Box 143"/>
          <p:cNvSpPr txBox="1">
            <a:spLocks noChangeArrowheads="1"/>
          </p:cNvSpPr>
          <p:nvPr/>
        </p:nvSpPr>
        <p:spPr bwMode="auto">
          <a:xfrm>
            <a:off x="2645139" y="2524920"/>
            <a:ext cx="1305165" cy="415498"/>
          </a:xfrm>
          <a:prstGeom prst="rect">
            <a:avLst/>
          </a:prstGeom>
          <a:noFill/>
          <a:ln>
            <a:noFill/>
          </a:ln>
          <a:effectLst/>
          <a:extLst>
            <a:ext uri="{909E8E84-426E-40DD-AFC4-6F175D3DCCD1}">
              <a14:hiddenFill xmlns:a14="http://schemas.microsoft.com/office/drawing/2010/main">
                <a:solidFill>
                  <a:srgbClr val="66ABDA"/>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zh-CN" altLang="en-US" sz="2100" b="1">
                <a:solidFill>
                  <a:srgbClr val="000000"/>
                </a:solidFill>
                <a:effectLst>
                  <a:outerShdw blurRad="38100" dist="38100" dir="2700000" algn="tl">
                    <a:srgbClr val="C0C0C0"/>
                  </a:outerShdw>
                </a:effectLst>
                <a:latin typeface="黑体" pitchFamily="2" charset="-122"/>
                <a:ea typeface="黑体" pitchFamily="2" charset="-122"/>
              </a:rPr>
              <a:t>遗传算法</a:t>
            </a:r>
            <a:r>
              <a:rPr lang="zh-CN" altLang="en-US" sz="1050" b="1">
                <a:solidFill>
                  <a:srgbClr val="000000"/>
                </a:solidFill>
                <a:latin typeface="Arial" charset="0"/>
              </a:rPr>
              <a:t> </a:t>
            </a:r>
          </a:p>
        </p:txBody>
      </p:sp>
      <p:grpSp>
        <p:nvGrpSpPr>
          <p:cNvPr id="93328" name="Group 144"/>
          <p:cNvGrpSpPr>
            <a:grpSpLocks/>
          </p:cNvGrpSpPr>
          <p:nvPr/>
        </p:nvGrpSpPr>
        <p:grpSpPr bwMode="auto">
          <a:xfrm>
            <a:off x="203882" y="4091784"/>
            <a:ext cx="2051447" cy="431006"/>
            <a:chOff x="720" y="1998"/>
            <a:chExt cx="1440" cy="1680"/>
          </a:xfrm>
        </p:grpSpPr>
        <p:sp>
          <p:nvSpPr>
            <p:cNvPr id="11284" name="AutoShape 145"/>
            <p:cNvSpPr>
              <a:spLocks noChangeArrowheads="1"/>
            </p:cNvSpPr>
            <p:nvPr/>
          </p:nvSpPr>
          <p:spPr bwMode="auto">
            <a:xfrm>
              <a:off x="720" y="1998"/>
              <a:ext cx="1440" cy="1680"/>
            </a:xfrm>
            <a:prstGeom prst="roundRect">
              <a:avLst>
                <a:gd name="adj" fmla="val 16667"/>
              </a:avLst>
            </a:prstGeom>
            <a:solidFill>
              <a:srgbClr val="FF00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350">
                <a:latin typeface="Verdana" panose="020B0604030504040204" pitchFamily="34" charset="0"/>
              </a:endParaRPr>
            </a:p>
          </p:txBody>
        </p:sp>
        <p:sp>
          <p:nvSpPr>
            <p:cNvPr id="11285" name="Text Box 146"/>
            <p:cNvSpPr txBox="1">
              <a:spLocks noChangeArrowheads="1"/>
            </p:cNvSpPr>
            <p:nvPr/>
          </p:nvSpPr>
          <p:spPr bwMode="auto">
            <a:xfrm>
              <a:off x="779" y="2123"/>
              <a:ext cx="1285"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b="1">
                  <a:solidFill>
                    <a:srgbClr val="FFFF66"/>
                  </a:solidFill>
                  <a:ea typeface="华文楷体" panose="02010600040101010101" pitchFamily="2" charset="-122"/>
                </a:rPr>
                <a:t>达尔文进化论</a:t>
              </a:r>
              <a:endParaRPr lang="en-US" altLang="zh-CN" b="1">
                <a:solidFill>
                  <a:srgbClr val="FFFF66"/>
                </a:solidFill>
                <a:ea typeface="华文楷体" panose="02010600040101010101" pitchFamily="2" charset="-122"/>
              </a:endParaRPr>
            </a:p>
          </p:txBody>
        </p:sp>
      </p:grpSp>
      <p:grpSp>
        <p:nvGrpSpPr>
          <p:cNvPr id="93334" name="Group 150"/>
          <p:cNvGrpSpPr>
            <a:grpSpLocks/>
          </p:cNvGrpSpPr>
          <p:nvPr/>
        </p:nvGrpSpPr>
        <p:grpSpPr bwMode="auto">
          <a:xfrm>
            <a:off x="4633007" y="4145361"/>
            <a:ext cx="1674019" cy="431006"/>
            <a:chOff x="720" y="1998"/>
            <a:chExt cx="1440" cy="1680"/>
          </a:xfrm>
        </p:grpSpPr>
        <p:sp>
          <p:nvSpPr>
            <p:cNvPr id="11282" name="AutoShape 151"/>
            <p:cNvSpPr>
              <a:spLocks noChangeArrowheads="1"/>
            </p:cNvSpPr>
            <p:nvPr/>
          </p:nvSpPr>
          <p:spPr bwMode="auto">
            <a:xfrm>
              <a:off x="720" y="1998"/>
              <a:ext cx="1440" cy="1680"/>
            </a:xfrm>
            <a:prstGeom prst="roundRect">
              <a:avLst>
                <a:gd name="adj" fmla="val 16667"/>
              </a:avLst>
            </a:prstGeom>
            <a:solidFill>
              <a:srgbClr val="CC99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350">
                <a:latin typeface="Verdana" panose="020B0604030504040204" pitchFamily="34" charset="0"/>
              </a:endParaRPr>
            </a:p>
          </p:txBody>
        </p:sp>
        <p:sp>
          <p:nvSpPr>
            <p:cNvPr id="11283" name="Text Box 152"/>
            <p:cNvSpPr txBox="1">
              <a:spLocks noChangeArrowheads="1"/>
            </p:cNvSpPr>
            <p:nvPr/>
          </p:nvSpPr>
          <p:spPr bwMode="auto">
            <a:xfrm>
              <a:off x="779" y="2123"/>
              <a:ext cx="1284" cy="144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b="1">
                  <a:solidFill>
                    <a:srgbClr val="0000FF"/>
                  </a:solidFill>
                  <a:ea typeface="华文楷体" panose="02010600040101010101" pitchFamily="2" charset="-122"/>
                </a:rPr>
                <a:t>现代遗传学</a:t>
              </a:r>
            </a:p>
          </p:txBody>
        </p:sp>
      </p:grpSp>
      <p:grpSp>
        <p:nvGrpSpPr>
          <p:cNvPr id="93337" name="Group 153"/>
          <p:cNvGrpSpPr>
            <a:grpSpLocks/>
          </p:cNvGrpSpPr>
          <p:nvPr/>
        </p:nvGrpSpPr>
        <p:grpSpPr bwMode="auto">
          <a:xfrm>
            <a:off x="2472022" y="1067596"/>
            <a:ext cx="2106216" cy="431006"/>
            <a:chOff x="720" y="1998"/>
            <a:chExt cx="1440" cy="1680"/>
          </a:xfrm>
        </p:grpSpPr>
        <p:sp>
          <p:nvSpPr>
            <p:cNvPr id="11280" name="AutoShape 154"/>
            <p:cNvSpPr>
              <a:spLocks noChangeArrowheads="1"/>
            </p:cNvSpPr>
            <p:nvPr/>
          </p:nvSpPr>
          <p:spPr bwMode="auto">
            <a:xfrm>
              <a:off x="720" y="1998"/>
              <a:ext cx="1440" cy="1680"/>
            </a:xfrm>
            <a:prstGeom prst="roundRect">
              <a:avLst>
                <a:gd name="adj" fmla="val 16667"/>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350">
                <a:latin typeface="Verdana" panose="020B0604030504040204" pitchFamily="34" charset="0"/>
              </a:endParaRPr>
            </a:p>
          </p:txBody>
        </p:sp>
        <p:sp>
          <p:nvSpPr>
            <p:cNvPr id="11281" name="Text Box 155"/>
            <p:cNvSpPr txBox="1">
              <a:spLocks noChangeArrowheads="1"/>
            </p:cNvSpPr>
            <p:nvPr/>
          </p:nvSpPr>
          <p:spPr bwMode="auto">
            <a:xfrm>
              <a:off x="779" y="2123"/>
              <a:ext cx="1284" cy="144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b="1">
                  <a:solidFill>
                    <a:srgbClr val="692AA2"/>
                  </a:solidFill>
                  <a:ea typeface="华文楷体" panose="02010600040101010101" pitchFamily="2" charset="-122"/>
                </a:rPr>
                <a:t>生物模拟技术</a:t>
              </a:r>
              <a:endParaRPr lang="en-US" altLang="zh-CN" b="1">
                <a:solidFill>
                  <a:srgbClr val="692AA2"/>
                </a:solidFill>
                <a:ea typeface="华文楷体" panose="02010600040101010101" pitchFamily="2" charset="-122"/>
              </a:endParaRPr>
            </a:p>
          </p:txBody>
        </p:sp>
      </p:grpSp>
      <p:sp>
        <p:nvSpPr>
          <p:cNvPr id="93341" name="Freeform 157"/>
          <p:cNvSpPr>
            <a:spLocks/>
          </p:cNvSpPr>
          <p:nvPr/>
        </p:nvSpPr>
        <p:spPr bwMode="gray">
          <a:xfrm rot="12558054" flipH="1">
            <a:off x="4300822" y="3394077"/>
            <a:ext cx="1404938" cy="398859"/>
          </a:xfrm>
          <a:custGeom>
            <a:avLst/>
            <a:gdLst>
              <a:gd name="T0" fmla="*/ 2147483647 w 580"/>
              <a:gd name="T1" fmla="*/ 0 h 798"/>
              <a:gd name="T2" fmla="*/ 2147483647 w 580"/>
              <a:gd name="T3" fmla="*/ 39971870 h 798"/>
              <a:gd name="T4" fmla="*/ 2147483647 w 580"/>
              <a:gd name="T5" fmla="*/ 77278681 h 798"/>
              <a:gd name="T6" fmla="*/ 2147483647 w 580"/>
              <a:gd name="T7" fmla="*/ 111921102 h 798"/>
              <a:gd name="T8" fmla="*/ 2147483647 w 580"/>
              <a:gd name="T9" fmla="*/ 143898464 h 798"/>
              <a:gd name="T10" fmla="*/ 2147483647 w 580"/>
              <a:gd name="T11" fmla="*/ 173210769 h 798"/>
              <a:gd name="T12" fmla="*/ 2147483647 w 580"/>
              <a:gd name="T13" fmla="*/ 199858682 h 798"/>
              <a:gd name="T14" fmla="*/ 2147483647 w 580"/>
              <a:gd name="T15" fmla="*/ 225618242 h 798"/>
              <a:gd name="T16" fmla="*/ 2147483647 w 580"/>
              <a:gd name="T17" fmla="*/ 248712745 h 798"/>
              <a:gd name="T18" fmla="*/ 2147483647 w 580"/>
              <a:gd name="T19" fmla="*/ 270919561 h 798"/>
              <a:gd name="T20" fmla="*/ 1961069898 w 580"/>
              <a:gd name="T21" fmla="*/ 291349672 h 798"/>
              <a:gd name="T22" fmla="*/ 1961069898 w 580"/>
              <a:gd name="T23" fmla="*/ 354416044 h 798"/>
              <a:gd name="T24" fmla="*/ 0 w 580"/>
              <a:gd name="T25" fmla="*/ 228283300 h 798"/>
              <a:gd name="T26" fmla="*/ 1961069898 w 580"/>
              <a:gd name="T27" fmla="*/ 102149889 h 798"/>
              <a:gd name="T28" fmla="*/ 1961069898 w 580"/>
              <a:gd name="T29" fmla="*/ 165216261 h 798"/>
              <a:gd name="T30" fmla="*/ 2147483647 w 580"/>
              <a:gd name="T31" fmla="*/ 163440223 h 798"/>
              <a:gd name="T32" fmla="*/ 2147483647 w 580"/>
              <a:gd name="T33" fmla="*/ 158110107 h 798"/>
              <a:gd name="T34" fmla="*/ 2147483647 w 580"/>
              <a:gd name="T35" fmla="*/ 149227913 h 798"/>
              <a:gd name="T36" fmla="*/ 2147483647 w 580"/>
              <a:gd name="T37" fmla="*/ 137680662 h 798"/>
              <a:gd name="T38" fmla="*/ 2147483647 w 580"/>
              <a:gd name="T39" fmla="*/ 124356706 h 798"/>
              <a:gd name="T40" fmla="*/ 2147483647 w 580"/>
              <a:gd name="T41" fmla="*/ 109256044 h 798"/>
              <a:gd name="T42" fmla="*/ 2147483647 w 580"/>
              <a:gd name="T43" fmla="*/ 92379343 h 798"/>
              <a:gd name="T44" fmla="*/ 2147483647 w 580"/>
              <a:gd name="T45" fmla="*/ 73725937 h 798"/>
              <a:gd name="T46" fmla="*/ 2147483647 w 580"/>
              <a:gd name="T47" fmla="*/ 55071865 h 798"/>
              <a:gd name="T48" fmla="*/ 2147483647 w 580"/>
              <a:gd name="T49" fmla="*/ 36418459 h 798"/>
              <a:gd name="T50" fmla="*/ 2147483647 w 580"/>
              <a:gd name="T51" fmla="*/ 17765053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66ABDA"/>
              </a:gs>
              <a:gs pos="100000">
                <a:srgbClr val="CEE4F3"/>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sz="1350"/>
          </a:p>
        </p:txBody>
      </p:sp>
      <p:sp>
        <p:nvSpPr>
          <p:cNvPr id="93342" name="Freeform 158"/>
          <p:cNvSpPr>
            <a:spLocks/>
          </p:cNvSpPr>
          <p:nvPr/>
        </p:nvSpPr>
        <p:spPr bwMode="gray">
          <a:xfrm rot="5099622" flipH="1">
            <a:off x="3012566" y="1699817"/>
            <a:ext cx="671513" cy="48577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sz="1350">
              <a:latin typeface="Arial" charset="0"/>
            </a:endParaRPr>
          </a:p>
        </p:txBody>
      </p:sp>
      <p:sp>
        <p:nvSpPr>
          <p:cNvPr id="93347" name="Freeform 163"/>
          <p:cNvSpPr>
            <a:spLocks/>
          </p:cNvSpPr>
          <p:nvPr/>
        </p:nvSpPr>
        <p:spPr bwMode="gray">
          <a:xfrm rot="19129008" flipH="1">
            <a:off x="1067085" y="3442892"/>
            <a:ext cx="1404938" cy="398860"/>
          </a:xfrm>
          <a:custGeom>
            <a:avLst/>
            <a:gdLst>
              <a:gd name="T0" fmla="*/ 2147483647 w 580"/>
              <a:gd name="T1" fmla="*/ 0 h 798"/>
              <a:gd name="T2" fmla="*/ 2147483647 w 580"/>
              <a:gd name="T3" fmla="*/ 39971945 h 798"/>
              <a:gd name="T4" fmla="*/ 2147483647 w 580"/>
              <a:gd name="T5" fmla="*/ 77278827 h 798"/>
              <a:gd name="T6" fmla="*/ 2147483647 w 580"/>
              <a:gd name="T7" fmla="*/ 111921312 h 798"/>
              <a:gd name="T8" fmla="*/ 2147483647 w 580"/>
              <a:gd name="T9" fmla="*/ 143898735 h 798"/>
              <a:gd name="T10" fmla="*/ 2147483647 w 580"/>
              <a:gd name="T11" fmla="*/ 173211761 h 798"/>
              <a:gd name="T12" fmla="*/ 2147483647 w 580"/>
              <a:gd name="T13" fmla="*/ 199859724 h 798"/>
              <a:gd name="T14" fmla="*/ 2147483647 w 580"/>
              <a:gd name="T15" fmla="*/ 225619333 h 798"/>
              <a:gd name="T16" fmla="*/ 2147483647 w 580"/>
              <a:gd name="T17" fmla="*/ 248713879 h 798"/>
              <a:gd name="T18" fmla="*/ 2147483647 w 580"/>
              <a:gd name="T19" fmla="*/ 270920737 h 798"/>
              <a:gd name="T20" fmla="*/ 1961069898 w 580"/>
              <a:gd name="T21" fmla="*/ 291350886 h 798"/>
              <a:gd name="T22" fmla="*/ 1961069898 w 580"/>
              <a:gd name="T23" fmla="*/ 354417377 h 798"/>
              <a:gd name="T24" fmla="*/ 0 w 580"/>
              <a:gd name="T25" fmla="*/ 228283729 h 798"/>
              <a:gd name="T26" fmla="*/ 1961069898 w 580"/>
              <a:gd name="T27" fmla="*/ 102150081 h 798"/>
              <a:gd name="T28" fmla="*/ 1961069898 w 580"/>
              <a:gd name="T29" fmla="*/ 165217238 h 798"/>
              <a:gd name="T30" fmla="*/ 2147483647 w 580"/>
              <a:gd name="T31" fmla="*/ 163440530 h 798"/>
              <a:gd name="T32" fmla="*/ 2147483647 w 580"/>
              <a:gd name="T33" fmla="*/ 158111070 h 798"/>
              <a:gd name="T34" fmla="*/ 2147483647 w 580"/>
              <a:gd name="T35" fmla="*/ 149228194 h 798"/>
              <a:gd name="T36" fmla="*/ 2147483647 w 580"/>
              <a:gd name="T37" fmla="*/ 137680921 h 798"/>
              <a:gd name="T38" fmla="*/ 2147483647 w 580"/>
              <a:gd name="T39" fmla="*/ 124356939 h 798"/>
              <a:gd name="T40" fmla="*/ 2147483647 w 580"/>
              <a:gd name="T41" fmla="*/ 109256249 h 798"/>
              <a:gd name="T42" fmla="*/ 2147483647 w 580"/>
              <a:gd name="T43" fmla="*/ 92379517 h 798"/>
              <a:gd name="T44" fmla="*/ 2147483647 w 580"/>
              <a:gd name="T45" fmla="*/ 73726076 h 798"/>
              <a:gd name="T46" fmla="*/ 2147483647 w 580"/>
              <a:gd name="T47" fmla="*/ 55072635 h 798"/>
              <a:gd name="T48" fmla="*/ 2147483647 w 580"/>
              <a:gd name="T49" fmla="*/ 36418528 h 798"/>
              <a:gd name="T50" fmla="*/ 2147483647 w 580"/>
              <a:gd name="T51" fmla="*/ 1776508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66ABDA"/>
              </a:gs>
              <a:gs pos="100000">
                <a:srgbClr val="CEE4F3"/>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sz="1350"/>
          </a:p>
        </p:txBody>
      </p:sp>
    </p:spTree>
    <p:extLst>
      <p:ext uri="{BB962C8B-B14F-4D97-AF65-F5344CB8AC3E}">
        <p14:creationId xmlns:p14="http://schemas.microsoft.com/office/powerpoint/2010/main" val="632465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328"/>
                                        </p:tgtEl>
                                        <p:attrNameLst>
                                          <p:attrName>style.visibility</p:attrName>
                                        </p:attrNameLst>
                                      </p:cBhvr>
                                      <p:to>
                                        <p:strVal val="visible"/>
                                      </p:to>
                                    </p:set>
                                    <p:anim calcmode="lin" valueType="num">
                                      <p:cBhvr additive="base">
                                        <p:cTn id="7" dur="500" fill="hold"/>
                                        <p:tgtEl>
                                          <p:spTgt spid="93328"/>
                                        </p:tgtEl>
                                        <p:attrNameLst>
                                          <p:attrName>ppt_x</p:attrName>
                                        </p:attrNameLst>
                                      </p:cBhvr>
                                      <p:tavLst>
                                        <p:tav tm="0">
                                          <p:val>
                                            <p:strVal val="#ppt_x"/>
                                          </p:val>
                                        </p:tav>
                                        <p:tav tm="100000">
                                          <p:val>
                                            <p:strVal val="#ppt_x"/>
                                          </p:val>
                                        </p:tav>
                                      </p:tavLst>
                                    </p:anim>
                                    <p:anim calcmode="lin" valueType="num">
                                      <p:cBhvr additive="base">
                                        <p:cTn id="8" dur="500" fill="hold"/>
                                        <p:tgtEl>
                                          <p:spTgt spid="933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334"/>
                                        </p:tgtEl>
                                        <p:attrNameLst>
                                          <p:attrName>style.visibility</p:attrName>
                                        </p:attrNameLst>
                                      </p:cBhvr>
                                      <p:to>
                                        <p:strVal val="visible"/>
                                      </p:to>
                                    </p:set>
                                    <p:anim calcmode="lin" valueType="num">
                                      <p:cBhvr additive="base">
                                        <p:cTn id="11" dur="500" fill="hold"/>
                                        <p:tgtEl>
                                          <p:spTgt spid="93334"/>
                                        </p:tgtEl>
                                        <p:attrNameLst>
                                          <p:attrName>ppt_x</p:attrName>
                                        </p:attrNameLst>
                                      </p:cBhvr>
                                      <p:tavLst>
                                        <p:tav tm="0">
                                          <p:val>
                                            <p:strVal val="#ppt_x"/>
                                          </p:val>
                                        </p:tav>
                                        <p:tav tm="100000">
                                          <p:val>
                                            <p:strVal val="#ppt_x"/>
                                          </p:val>
                                        </p:tav>
                                      </p:tavLst>
                                    </p:anim>
                                    <p:anim calcmode="lin" valueType="num">
                                      <p:cBhvr additive="base">
                                        <p:cTn id="12" dur="500" fill="hold"/>
                                        <p:tgtEl>
                                          <p:spTgt spid="933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337"/>
                                        </p:tgtEl>
                                        <p:attrNameLst>
                                          <p:attrName>style.visibility</p:attrName>
                                        </p:attrNameLst>
                                      </p:cBhvr>
                                      <p:to>
                                        <p:strVal val="visible"/>
                                      </p:to>
                                    </p:set>
                                    <p:anim calcmode="lin" valueType="num">
                                      <p:cBhvr additive="base">
                                        <p:cTn id="15" dur="500" fill="hold"/>
                                        <p:tgtEl>
                                          <p:spTgt spid="93337"/>
                                        </p:tgtEl>
                                        <p:attrNameLst>
                                          <p:attrName>ppt_x</p:attrName>
                                        </p:attrNameLst>
                                      </p:cBhvr>
                                      <p:tavLst>
                                        <p:tav tm="0">
                                          <p:val>
                                            <p:strVal val="#ppt_x"/>
                                          </p:val>
                                        </p:tav>
                                        <p:tav tm="100000">
                                          <p:val>
                                            <p:strVal val="#ppt_x"/>
                                          </p:val>
                                        </p:tav>
                                      </p:tavLst>
                                    </p:anim>
                                    <p:anim calcmode="lin" valueType="num">
                                      <p:cBhvr additive="base">
                                        <p:cTn id="16" dur="500" fill="hold"/>
                                        <p:tgtEl>
                                          <p:spTgt spid="93337"/>
                                        </p:tgtEl>
                                        <p:attrNameLst>
                                          <p:attrName>ppt_y</p:attrName>
                                        </p:attrNameLst>
                                      </p:cBhvr>
                                      <p:tavLst>
                                        <p:tav tm="0">
                                          <p:val>
                                            <p:strVal val="1+#ppt_h/2"/>
                                          </p:val>
                                        </p:tav>
                                        <p:tav tm="100000">
                                          <p:val>
                                            <p:strVal val="#ppt_y"/>
                                          </p:val>
                                        </p:tav>
                                      </p:tavLst>
                                    </p:anim>
                                  </p:childTnLst>
                                </p:cTn>
                              </p:par>
                              <p:par>
                                <p:cTn id="17" presetID="18" presetClass="entr" presetSubtype="12" fill="hold" grpId="0" nodeType="withEffect">
                                  <p:stCondLst>
                                    <p:cond delay="0"/>
                                  </p:stCondLst>
                                  <p:childTnLst>
                                    <p:set>
                                      <p:cBhvr>
                                        <p:cTn id="18" dur="1" fill="hold">
                                          <p:stCondLst>
                                            <p:cond delay="0"/>
                                          </p:stCondLst>
                                        </p:cTn>
                                        <p:tgtEl>
                                          <p:spTgt spid="93341"/>
                                        </p:tgtEl>
                                        <p:attrNameLst>
                                          <p:attrName>style.visibility</p:attrName>
                                        </p:attrNameLst>
                                      </p:cBhvr>
                                      <p:to>
                                        <p:strVal val="visible"/>
                                      </p:to>
                                    </p:set>
                                    <p:animEffect transition="in" filter="strips(downLeft)">
                                      <p:cBhvr>
                                        <p:cTn id="19" dur="500"/>
                                        <p:tgtEl>
                                          <p:spTgt spid="93341"/>
                                        </p:tgtEl>
                                      </p:cBhvr>
                                    </p:animEffect>
                                  </p:childTnLst>
                                </p:cTn>
                              </p:par>
                              <p:par>
                                <p:cTn id="20" presetID="18" presetClass="entr" presetSubtype="12" fill="hold" nodeType="withEffect">
                                  <p:stCondLst>
                                    <p:cond delay="0"/>
                                  </p:stCondLst>
                                  <p:childTnLst>
                                    <p:set>
                                      <p:cBhvr>
                                        <p:cTn id="21" dur="1" fill="hold">
                                          <p:stCondLst>
                                            <p:cond delay="0"/>
                                          </p:stCondLst>
                                        </p:cTn>
                                        <p:tgtEl>
                                          <p:spTgt spid="93342"/>
                                        </p:tgtEl>
                                        <p:attrNameLst>
                                          <p:attrName>style.visibility</p:attrName>
                                        </p:attrNameLst>
                                      </p:cBhvr>
                                      <p:to>
                                        <p:strVal val="visible"/>
                                      </p:to>
                                    </p:set>
                                    <p:animEffect transition="in" filter="strips(downLeft)">
                                      <p:cBhvr>
                                        <p:cTn id="22" dur="500"/>
                                        <p:tgtEl>
                                          <p:spTgt spid="93342"/>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93347"/>
                                        </p:tgtEl>
                                        <p:attrNameLst>
                                          <p:attrName>style.visibility</p:attrName>
                                        </p:attrNameLst>
                                      </p:cBhvr>
                                      <p:to>
                                        <p:strVal val="visible"/>
                                      </p:to>
                                    </p:set>
                                    <p:animEffect transition="in" filter="strips(downLeft)">
                                      <p:cBhvr>
                                        <p:cTn id="25" dur="500"/>
                                        <p:tgtEl>
                                          <p:spTgt spid="93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41" grpId="0" animBg="1"/>
      <p:bldP spid="933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46" name="Group 38"/>
          <p:cNvGrpSpPr>
            <a:grpSpLocks/>
          </p:cNvGrpSpPr>
          <p:nvPr/>
        </p:nvGrpSpPr>
        <p:grpSpPr bwMode="auto">
          <a:xfrm>
            <a:off x="119236" y="843558"/>
            <a:ext cx="1925241" cy="3316622"/>
            <a:chOff x="576" y="1462"/>
            <a:chExt cx="1336" cy="1902"/>
          </a:xfrm>
        </p:grpSpPr>
        <p:sp>
          <p:nvSpPr>
            <p:cNvPr id="12312" name="AutoShape 39"/>
            <p:cNvSpPr>
              <a:spLocks noChangeArrowheads="1"/>
            </p:cNvSpPr>
            <p:nvPr/>
          </p:nvSpPr>
          <p:spPr bwMode="auto">
            <a:xfrm>
              <a:off x="576" y="1462"/>
              <a:ext cx="1336" cy="1869"/>
            </a:xfrm>
            <a:prstGeom prst="roundRect">
              <a:avLst>
                <a:gd name="adj" fmla="val 16667"/>
              </a:avLst>
            </a:prstGeom>
            <a:noFill/>
            <a:ln w="38100">
              <a:solidFill>
                <a:srgbClr val="000000"/>
              </a:solidFill>
              <a:round/>
              <a:headEnd/>
              <a:tailEnd/>
            </a:ln>
            <a:effectLst/>
            <a:extLst>
              <a:ext uri="{909E8E84-426E-40DD-AFC4-6F175D3DCCD1}">
                <a14:hiddenFill xmlns:a14="http://schemas.microsoft.com/office/drawing/2010/main">
                  <a:solidFill>
                    <a:srgbClr val="0D466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350">
                <a:latin typeface="Verdana" panose="020B0604030504040204" pitchFamily="34" charset="0"/>
              </a:endParaRPr>
            </a:p>
          </p:txBody>
        </p:sp>
        <p:sp>
          <p:nvSpPr>
            <p:cNvPr id="12313" name="Text Box 40"/>
            <p:cNvSpPr txBox="1">
              <a:spLocks noChangeArrowheads="1"/>
            </p:cNvSpPr>
            <p:nvPr/>
          </p:nvSpPr>
          <p:spPr bwMode="auto">
            <a:xfrm>
              <a:off x="624" y="1590"/>
              <a:ext cx="1248" cy="1774"/>
            </a:xfrm>
            <a:prstGeom prst="rect">
              <a:avLst/>
            </a:prstGeom>
            <a:noFill/>
            <a:ln>
              <a:noFill/>
            </a:ln>
            <a:effectLst/>
            <a:extLst>
              <a:ext uri="{909E8E84-426E-40DD-AFC4-6F175D3DCCD1}">
                <a14:hiddenFill xmlns:a14="http://schemas.microsoft.com/office/drawing/2010/main">
                  <a:gradFill rotWithShape="1">
                    <a:gsLst>
                      <a:gs pos="0">
                        <a:srgbClr val="0D466D"/>
                      </a:gs>
                      <a:gs pos="100000">
                        <a:srgbClr val="89A5B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950" b="1">
                  <a:solidFill>
                    <a:srgbClr val="001D3A"/>
                  </a:solidFill>
                  <a:latin typeface="Verdana" panose="020B0604030504040204" pitchFamily="34" charset="0"/>
                </a:rPr>
                <a:t>生物遗传进化</a:t>
              </a:r>
              <a:endParaRPr lang="en-US" altLang="zh-CN" sz="1950">
                <a:solidFill>
                  <a:srgbClr val="001D3A"/>
                </a:solidFill>
                <a:latin typeface="Verdana" panose="020B0604030504040204" pitchFamily="34" charset="0"/>
              </a:endParaRPr>
            </a:p>
            <a:p>
              <a:pPr>
                <a:lnSpc>
                  <a:spcPct val="150000"/>
                </a:lnSpc>
                <a:buSzPct val="60000"/>
                <a:buFontTx/>
                <a:buChar char="•"/>
              </a:pPr>
              <a:r>
                <a:rPr lang="zh-CN" altLang="en-US" sz="1350" b="1">
                  <a:solidFill>
                    <a:srgbClr val="001D3A"/>
                  </a:solidFill>
                  <a:latin typeface="Verdana" panose="020B0604030504040204" pitchFamily="34" charset="0"/>
                </a:rPr>
                <a:t>群体</a:t>
              </a:r>
            </a:p>
            <a:p>
              <a:pPr>
                <a:lnSpc>
                  <a:spcPct val="150000"/>
                </a:lnSpc>
                <a:buSzPct val="60000"/>
                <a:buFontTx/>
                <a:buChar char="•"/>
              </a:pPr>
              <a:r>
                <a:rPr lang="zh-CN" altLang="en-US" sz="1350" b="1">
                  <a:solidFill>
                    <a:srgbClr val="001D3A"/>
                  </a:solidFill>
                  <a:latin typeface="Verdana" panose="020B0604030504040204" pitchFamily="34" charset="0"/>
                </a:rPr>
                <a:t>种群</a:t>
              </a:r>
            </a:p>
            <a:p>
              <a:pPr>
                <a:lnSpc>
                  <a:spcPct val="150000"/>
                </a:lnSpc>
                <a:buSzPct val="60000"/>
                <a:buFontTx/>
                <a:buChar char="•"/>
              </a:pPr>
              <a:r>
                <a:rPr lang="zh-CN" altLang="en-US" sz="1350" b="1">
                  <a:solidFill>
                    <a:srgbClr val="001D3A"/>
                  </a:solidFill>
                  <a:latin typeface="Verdana" panose="020B0604030504040204" pitchFamily="34" charset="0"/>
                </a:rPr>
                <a:t>染色体</a:t>
              </a:r>
            </a:p>
            <a:p>
              <a:pPr>
                <a:lnSpc>
                  <a:spcPct val="150000"/>
                </a:lnSpc>
                <a:buSzPct val="60000"/>
                <a:buFontTx/>
                <a:buChar char="•"/>
              </a:pPr>
              <a:r>
                <a:rPr lang="zh-CN" altLang="en-US" sz="1350" b="1">
                  <a:solidFill>
                    <a:srgbClr val="001D3A"/>
                  </a:solidFill>
                  <a:latin typeface="Verdana" panose="020B0604030504040204" pitchFamily="34" charset="0"/>
                </a:rPr>
                <a:t>基因</a:t>
              </a:r>
            </a:p>
            <a:p>
              <a:pPr>
                <a:lnSpc>
                  <a:spcPct val="150000"/>
                </a:lnSpc>
                <a:buSzPct val="60000"/>
                <a:buFontTx/>
                <a:buChar char="•"/>
              </a:pPr>
              <a:r>
                <a:rPr lang="zh-CN" altLang="en-US" sz="1350" b="1">
                  <a:solidFill>
                    <a:srgbClr val="001D3A"/>
                  </a:solidFill>
                  <a:latin typeface="Verdana" panose="020B0604030504040204" pitchFamily="34" charset="0"/>
                </a:rPr>
                <a:t>适应能力</a:t>
              </a:r>
            </a:p>
            <a:p>
              <a:pPr>
                <a:lnSpc>
                  <a:spcPct val="150000"/>
                </a:lnSpc>
                <a:buSzPct val="60000"/>
                <a:buFontTx/>
                <a:buChar char="•"/>
              </a:pPr>
              <a:r>
                <a:rPr lang="zh-CN" altLang="en-US" sz="1350" b="1">
                  <a:solidFill>
                    <a:srgbClr val="001D3A"/>
                  </a:solidFill>
                  <a:latin typeface="Verdana" panose="020B0604030504040204" pitchFamily="34" charset="0"/>
                </a:rPr>
                <a:t>交配</a:t>
              </a:r>
            </a:p>
            <a:p>
              <a:pPr>
                <a:lnSpc>
                  <a:spcPct val="150000"/>
                </a:lnSpc>
                <a:buSzPct val="60000"/>
                <a:buFontTx/>
                <a:buChar char="•"/>
              </a:pPr>
              <a:r>
                <a:rPr lang="zh-CN" altLang="en-US" sz="1350" b="1">
                  <a:solidFill>
                    <a:srgbClr val="001D3A"/>
                  </a:solidFill>
                  <a:latin typeface="Verdana" panose="020B0604030504040204" pitchFamily="34" charset="0"/>
                </a:rPr>
                <a:t>变异</a:t>
              </a:r>
            </a:p>
            <a:p>
              <a:pPr>
                <a:lnSpc>
                  <a:spcPct val="150000"/>
                </a:lnSpc>
                <a:buSzPct val="60000"/>
                <a:buFontTx/>
                <a:buChar char="•"/>
              </a:pPr>
              <a:r>
                <a:rPr lang="zh-CN" altLang="en-US" sz="1350" b="1">
                  <a:solidFill>
                    <a:srgbClr val="001D3A"/>
                  </a:solidFill>
                  <a:latin typeface="Verdana" panose="020B0604030504040204" pitchFamily="34" charset="0"/>
                </a:rPr>
                <a:t>进化结束</a:t>
              </a:r>
            </a:p>
            <a:p>
              <a:pPr>
                <a:buSzPct val="60000"/>
                <a:buFontTx/>
                <a:buChar char="•"/>
              </a:pPr>
              <a:endParaRPr lang="en-US" altLang="zh-CN" sz="1350" b="1">
                <a:solidFill>
                  <a:srgbClr val="001D3A"/>
                </a:solidFill>
                <a:latin typeface="Verdana" panose="020B0604030504040204" pitchFamily="34" charset="0"/>
              </a:endParaRPr>
            </a:p>
          </p:txBody>
        </p:sp>
      </p:grpSp>
      <p:grpSp>
        <p:nvGrpSpPr>
          <p:cNvPr id="94249" name="Group 41"/>
          <p:cNvGrpSpPr>
            <a:grpSpLocks/>
          </p:cNvGrpSpPr>
          <p:nvPr/>
        </p:nvGrpSpPr>
        <p:grpSpPr bwMode="auto">
          <a:xfrm>
            <a:off x="4653136" y="843558"/>
            <a:ext cx="2204864" cy="3666102"/>
            <a:chOff x="3832" y="1491"/>
            <a:chExt cx="1352" cy="2115"/>
          </a:xfrm>
        </p:grpSpPr>
        <p:sp>
          <p:nvSpPr>
            <p:cNvPr id="12310" name="AutoShape 42"/>
            <p:cNvSpPr>
              <a:spLocks noChangeArrowheads="1"/>
            </p:cNvSpPr>
            <p:nvPr/>
          </p:nvSpPr>
          <p:spPr bwMode="auto">
            <a:xfrm>
              <a:off x="3832" y="1491"/>
              <a:ext cx="1336" cy="1869"/>
            </a:xfrm>
            <a:prstGeom prst="roundRect">
              <a:avLst>
                <a:gd name="adj" fmla="val 16667"/>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D466D"/>
                      </a:gs>
                      <a:gs pos="100000">
                        <a:srgbClr val="89A5B8"/>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350">
                <a:latin typeface="Verdana" panose="020B0604030504040204" pitchFamily="34" charset="0"/>
              </a:endParaRPr>
            </a:p>
          </p:txBody>
        </p:sp>
        <p:sp>
          <p:nvSpPr>
            <p:cNvPr id="12311" name="Text Box 43"/>
            <p:cNvSpPr txBox="1">
              <a:spLocks noChangeArrowheads="1"/>
            </p:cNvSpPr>
            <p:nvPr/>
          </p:nvSpPr>
          <p:spPr bwMode="auto">
            <a:xfrm>
              <a:off x="3840" y="1628"/>
              <a:ext cx="1344" cy="1978"/>
            </a:xfrm>
            <a:prstGeom prst="rect">
              <a:avLst/>
            </a:prstGeom>
            <a:noFill/>
            <a:ln>
              <a:noFill/>
            </a:ln>
            <a:effectLst/>
            <a:extLst>
              <a:ext uri="{909E8E84-426E-40DD-AFC4-6F175D3DCCD1}">
                <a14:hiddenFill xmlns:a14="http://schemas.microsoft.com/office/drawing/2010/main">
                  <a:gradFill rotWithShape="1">
                    <a:gsLst>
                      <a:gs pos="0">
                        <a:srgbClr val="0D466D"/>
                      </a:gs>
                      <a:gs pos="100000">
                        <a:srgbClr val="89A5B8"/>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8900" indent="-88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950" b="1" dirty="0">
                  <a:solidFill>
                    <a:srgbClr val="001D3A"/>
                  </a:solidFill>
                  <a:latin typeface="Verdana" panose="020B0604030504040204" pitchFamily="34" charset="0"/>
                </a:rPr>
                <a:t>遗传算法</a:t>
              </a:r>
              <a:endParaRPr lang="en-US" altLang="zh-CN" sz="1950" dirty="0">
                <a:solidFill>
                  <a:srgbClr val="001D3A"/>
                </a:solidFill>
                <a:latin typeface="Verdana" panose="020B0604030504040204" pitchFamily="34" charset="0"/>
              </a:endParaRPr>
            </a:p>
            <a:p>
              <a:pPr>
                <a:lnSpc>
                  <a:spcPct val="150000"/>
                </a:lnSpc>
                <a:buSzPct val="60000"/>
                <a:buFontTx/>
                <a:buChar char="•"/>
              </a:pPr>
              <a:r>
                <a:rPr lang="zh-CN" altLang="en-US" sz="1350" b="1" dirty="0">
                  <a:solidFill>
                    <a:srgbClr val="001D3A"/>
                  </a:solidFill>
                  <a:latin typeface="Verdana" panose="020B0604030504040204" pitchFamily="34" charset="0"/>
                </a:rPr>
                <a:t>搜索空间的一组有效解</a:t>
              </a:r>
            </a:p>
            <a:p>
              <a:pPr>
                <a:lnSpc>
                  <a:spcPct val="150000"/>
                </a:lnSpc>
                <a:buSzPct val="60000"/>
                <a:buFontTx/>
                <a:buChar char="•"/>
              </a:pPr>
              <a:r>
                <a:rPr lang="zh-CN" altLang="en-US" sz="1350" b="1" dirty="0">
                  <a:solidFill>
                    <a:srgbClr val="001D3A"/>
                  </a:solidFill>
                  <a:latin typeface="Verdana" panose="020B0604030504040204" pitchFamily="34" charset="0"/>
                </a:rPr>
                <a:t>选择得到的新群体</a:t>
              </a:r>
              <a:endParaRPr lang="en-US" altLang="zh-CN" sz="1350" b="1" dirty="0">
                <a:solidFill>
                  <a:srgbClr val="001D3A"/>
                </a:solidFill>
                <a:latin typeface="Verdana" panose="020B0604030504040204" pitchFamily="34" charset="0"/>
              </a:endParaRPr>
            </a:p>
            <a:p>
              <a:pPr>
                <a:lnSpc>
                  <a:spcPct val="150000"/>
                </a:lnSpc>
                <a:buSzPct val="60000"/>
                <a:buFontTx/>
                <a:buChar char="•"/>
              </a:pPr>
              <a:r>
                <a:rPr lang="zh-CN" altLang="en-US" sz="1350" b="1" dirty="0">
                  <a:solidFill>
                    <a:srgbClr val="001D3A"/>
                  </a:solidFill>
                  <a:latin typeface="Verdana" panose="020B0604030504040204" pitchFamily="34" charset="0"/>
                </a:rPr>
                <a:t>可行解的编码串</a:t>
              </a:r>
              <a:endParaRPr lang="en-US" altLang="zh-CN" sz="1350" b="1" dirty="0">
                <a:solidFill>
                  <a:srgbClr val="001D3A"/>
                </a:solidFill>
                <a:latin typeface="Verdana" panose="020B0604030504040204" pitchFamily="34" charset="0"/>
              </a:endParaRPr>
            </a:p>
            <a:p>
              <a:pPr>
                <a:lnSpc>
                  <a:spcPct val="150000"/>
                </a:lnSpc>
                <a:buSzPct val="60000"/>
                <a:buFontTx/>
                <a:buChar char="•"/>
              </a:pPr>
              <a:r>
                <a:rPr lang="zh-CN" altLang="en-US" sz="1350" b="1" dirty="0">
                  <a:solidFill>
                    <a:srgbClr val="001D3A"/>
                  </a:solidFill>
                  <a:latin typeface="Verdana" panose="020B0604030504040204" pitchFamily="34" charset="0"/>
                </a:rPr>
                <a:t>染色体的一个编码单元</a:t>
              </a:r>
            </a:p>
            <a:p>
              <a:pPr>
                <a:lnSpc>
                  <a:spcPct val="150000"/>
                </a:lnSpc>
                <a:buSzPct val="60000"/>
                <a:buFontTx/>
                <a:buChar char="•"/>
              </a:pPr>
              <a:r>
                <a:rPr lang="zh-CN" altLang="en-US" sz="1350" b="1" dirty="0">
                  <a:solidFill>
                    <a:srgbClr val="001D3A"/>
                  </a:solidFill>
                  <a:latin typeface="Verdana" panose="020B0604030504040204" pitchFamily="34" charset="0"/>
                </a:rPr>
                <a:t>染色体的适应值</a:t>
              </a:r>
              <a:endParaRPr lang="en-US" altLang="zh-CN" sz="1350" b="1" dirty="0">
                <a:solidFill>
                  <a:srgbClr val="001D3A"/>
                </a:solidFill>
                <a:latin typeface="Verdana" panose="020B0604030504040204" pitchFamily="34" charset="0"/>
              </a:endParaRPr>
            </a:p>
            <a:p>
              <a:pPr>
                <a:lnSpc>
                  <a:spcPct val="150000"/>
                </a:lnSpc>
                <a:buSzPct val="60000"/>
                <a:buFontTx/>
                <a:buChar char="•"/>
              </a:pPr>
              <a:r>
                <a:rPr lang="zh-CN" altLang="en-US" sz="1050" b="1" dirty="0">
                  <a:solidFill>
                    <a:srgbClr val="001D3A"/>
                  </a:solidFill>
                  <a:latin typeface="Verdana" panose="020B0604030504040204" pitchFamily="34" charset="0"/>
                </a:rPr>
                <a:t>染色体交换部分基因得到新染色体</a:t>
              </a:r>
              <a:endParaRPr lang="zh-CN" altLang="en-US" sz="900" b="1" dirty="0">
                <a:solidFill>
                  <a:srgbClr val="001D3A"/>
                </a:solidFill>
                <a:latin typeface="Verdana" panose="020B0604030504040204" pitchFamily="34" charset="0"/>
              </a:endParaRPr>
            </a:p>
            <a:p>
              <a:pPr>
                <a:buSzPct val="60000"/>
                <a:buFontTx/>
                <a:buChar char="•"/>
              </a:pPr>
              <a:r>
                <a:rPr lang="zh-CN" altLang="en-US" sz="1050" b="1" dirty="0">
                  <a:solidFill>
                    <a:srgbClr val="001D3A"/>
                  </a:solidFill>
                  <a:latin typeface="Verdana" panose="020B0604030504040204" pitchFamily="34" charset="0"/>
                </a:rPr>
                <a:t>染色体某些基因的数值改变</a:t>
              </a:r>
            </a:p>
            <a:p>
              <a:pPr>
                <a:buSzPct val="60000"/>
                <a:buFontTx/>
                <a:buChar char="•"/>
              </a:pPr>
              <a:r>
                <a:rPr lang="zh-CN" altLang="en-US" sz="1350" b="1" dirty="0">
                  <a:solidFill>
                    <a:srgbClr val="001D3A"/>
                  </a:solidFill>
                  <a:latin typeface="Verdana" panose="020B0604030504040204" pitchFamily="34" charset="0"/>
                </a:rPr>
                <a:t>算法结束</a:t>
              </a:r>
            </a:p>
          </p:txBody>
        </p:sp>
      </p:grpSp>
      <p:grpSp>
        <p:nvGrpSpPr>
          <p:cNvPr id="94252" name="Group 44"/>
          <p:cNvGrpSpPr>
            <a:grpSpLocks/>
          </p:cNvGrpSpPr>
          <p:nvPr/>
        </p:nvGrpSpPr>
        <p:grpSpPr bwMode="auto">
          <a:xfrm>
            <a:off x="2063527" y="463748"/>
            <a:ext cx="2556272" cy="541735"/>
            <a:chOff x="1925" y="1123"/>
            <a:chExt cx="1774" cy="365"/>
          </a:xfrm>
        </p:grpSpPr>
        <p:sp>
          <p:nvSpPr>
            <p:cNvPr id="12308" name="AutoShape 45"/>
            <p:cNvSpPr>
              <a:spLocks noChangeArrowheads="1"/>
            </p:cNvSpPr>
            <p:nvPr/>
          </p:nvSpPr>
          <p:spPr bwMode="gray">
            <a:xfrm>
              <a:off x="1925" y="1123"/>
              <a:ext cx="1774" cy="365"/>
            </a:xfrm>
            <a:prstGeom prst="can">
              <a:avLst>
                <a:gd name="adj" fmla="val 27866"/>
              </a:avLst>
            </a:prstGeom>
            <a:gradFill rotWithShape="1">
              <a:gsLst>
                <a:gs pos="0">
                  <a:srgbClr val="2A5122"/>
                </a:gs>
                <a:gs pos="50000">
                  <a:srgbClr val="5BAE4A"/>
                </a:gs>
                <a:gs pos="100000">
                  <a:srgbClr val="2A512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309" name="Text Box 46"/>
            <p:cNvSpPr txBox="1">
              <a:spLocks noChangeArrowheads="1"/>
            </p:cNvSpPr>
            <p:nvPr/>
          </p:nvSpPr>
          <p:spPr bwMode="gray">
            <a:xfrm>
              <a:off x="2041" y="1166"/>
              <a:ext cx="1632" cy="280"/>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100" b="1">
                  <a:solidFill>
                    <a:srgbClr val="FFFFFF"/>
                  </a:solidFill>
                </a:rPr>
                <a:t>生物遗传进化过程</a:t>
              </a:r>
              <a:endParaRPr lang="en-US" altLang="zh-CN" sz="2100" b="1">
                <a:solidFill>
                  <a:srgbClr val="FFFFFF"/>
                </a:solidFill>
              </a:endParaRPr>
            </a:p>
          </p:txBody>
        </p:sp>
      </p:grpSp>
      <p:grpSp>
        <p:nvGrpSpPr>
          <p:cNvPr id="94255" name="Group 47"/>
          <p:cNvGrpSpPr>
            <a:grpSpLocks/>
          </p:cNvGrpSpPr>
          <p:nvPr/>
        </p:nvGrpSpPr>
        <p:grpSpPr bwMode="auto">
          <a:xfrm>
            <a:off x="2118295" y="3921323"/>
            <a:ext cx="2556272" cy="541735"/>
            <a:chOff x="1969" y="3331"/>
            <a:chExt cx="1774" cy="365"/>
          </a:xfrm>
        </p:grpSpPr>
        <p:sp>
          <p:nvSpPr>
            <p:cNvPr id="12306" name="AutoShape 48"/>
            <p:cNvSpPr>
              <a:spLocks noChangeArrowheads="1"/>
            </p:cNvSpPr>
            <p:nvPr/>
          </p:nvSpPr>
          <p:spPr bwMode="gray">
            <a:xfrm>
              <a:off x="1969" y="3331"/>
              <a:ext cx="1774" cy="365"/>
            </a:xfrm>
            <a:prstGeom prst="can">
              <a:avLst>
                <a:gd name="adj" fmla="val 32032"/>
              </a:avLst>
            </a:prstGeom>
            <a:gradFill rotWithShape="1">
              <a:gsLst>
                <a:gs pos="0">
                  <a:srgbClr val="124161"/>
                </a:gs>
                <a:gs pos="50000">
                  <a:srgbClr val="268CD2"/>
                </a:gs>
                <a:gs pos="100000">
                  <a:srgbClr val="12416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307" name="Text Box 49"/>
            <p:cNvSpPr txBox="1">
              <a:spLocks noChangeArrowheads="1"/>
            </p:cNvSpPr>
            <p:nvPr/>
          </p:nvSpPr>
          <p:spPr bwMode="gray">
            <a:xfrm>
              <a:off x="2411" y="3399"/>
              <a:ext cx="880" cy="280"/>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100" b="1">
                  <a:solidFill>
                    <a:srgbClr val="FFFFFF"/>
                  </a:solidFill>
                </a:rPr>
                <a:t>遗传算法</a:t>
              </a:r>
            </a:p>
          </p:txBody>
        </p:sp>
      </p:grpSp>
      <p:grpSp>
        <p:nvGrpSpPr>
          <p:cNvPr id="94258" name="Group 50"/>
          <p:cNvGrpSpPr>
            <a:grpSpLocks/>
          </p:cNvGrpSpPr>
          <p:nvPr/>
        </p:nvGrpSpPr>
        <p:grpSpPr bwMode="auto">
          <a:xfrm>
            <a:off x="2225452" y="1222177"/>
            <a:ext cx="2340769" cy="2483644"/>
            <a:chOff x="1969" y="1565"/>
            <a:chExt cx="1774" cy="1716"/>
          </a:xfrm>
        </p:grpSpPr>
        <p:sp>
          <p:nvSpPr>
            <p:cNvPr id="12296" name="AutoShape 51"/>
            <p:cNvSpPr>
              <a:spLocks noChangeArrowheads="1"/>
            </p:cNvSpPr>
            <p:nvPr/>
          </p:nvSpPr>
          <p:spPr bwMode="gray">
            <a:xfrm>
              <a:off x="2336" y="2967"/>
              <a:ext cx="1022" cy="314"/>
            </a:xfrm>
            <a:prstGeom prst="downArrow">
              <a:avLst>
                <a:gd name="adj1" fmla="val 67093"/>
                <a:gd name="adj2" fmla="val 64051"/>
              </a:avLst>
            </a:prstGeom>
            <a:gradFill rotWithShape="1">
              <a:gsLst>
                <a:gs pos="0">
                  <a:srgbClr val="CECECE">
                    <a:alpha val="12000"/>
                  </a:srgbClr>
                </a:gs>
                <a:gs pos="100000">
                  <a:srgbClr val="B2B2B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grpSp>
          <p:nvGrpSpPr>
            <p:cNvPr id="12297" name="Group 52"/>
            <p:cNvGrpSpPr>
              <a:grpSpLocks/>
            </p:cNvGrpSpPr>
            <p:nvPr/>
          </p:nvGrpSpPr>
          <p:grpSpPr bwMode="auto">
            <a:xfrm>
              <a:off x="1969" y="1565"/>
              <a:ext cx="1774" cy="1459"/>
              <a:chOff x="1969" y="1553"/>
              <a:chExt cx="1774" cy="1459"/>
            </a:xfrm>
          </p:grpSpPr>
          <p:sp>
            <p:nvSpPr>
              <p:cNvPr id="12298" name="AutoShape 53"/>
              <p:cNvSpPr>
                <a:spLocks noChangeArrowheads="1"/>
              </p:cNvSpPr>
              <p:nvPr/>
            </p:nvSpPr>
            <p:spPr bwMode="gray">
              <a:xfrm>
                <a:off x="2368" y="2556"/>
                <a:ext cx="976" cy="365"/>
              </a:xfrm>
              <a:prstGeom prst="can">
                <a:avLst>
                  <a:gd name="adj" fmla="val 25000"/>
                </a:avLst>
              </a:prstGeom>
              <a:gradFill rotWithShape="1">
                <a:gsLst>
                  <a:gs pos="0">
                    <a:srgbClr val="623C29"/>
                  </a:gs>
                  <a:gs pos="50000">
                    <a:srgbClr val="D38259"/>
                  </a:gs>
                  <a:gs pos="100000">
                    <a:srgbClr val="623C29"/>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299" name="AutoShape 54"/>
              <p:cNvSpPr>
                <a:spLocks noChangeArrowheads="1"/>
              </p:cNvSpPr>
              <p:nvPr/>
            </p:nvSpPr>
            <p:spPr bwMode="gray">
              <a:xfrm>
                <a:off x="2368" y="2237"/>
                <a:ext cx="976" cy="365"/>
              </a:xfrm>
              <a:prstGeom prst="can">
                <a:avLst>
                  <a:gd name="adj" fmla="val 25000"/>
                </a:avLst>
              </a:prstGeom>
              <a:gradFill rotWithShape="1">
                <a:gsLst>
                  <a:gs pos="0">
                    <a:srgbClr val="623C29"/>
                  </a:gs>
                  <a:gs pos="50000">
                    <a:srgbClr val="D38259"/>
                  </a:gs>
                  <a:gs pos="100000">
                    <a:srgbClr val="623C29"/>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300" name="AutoShape 55"/>
              <p:cNvSpPr>
                <a:spLocks noChangeArrowheads="1"/>
              </p:cNvSpPr>
              <p:nvPr/>
            </p:nvSpPr>
            <p:spPr bwMode="gray">
              <a:xfrm>
                <a:off x="2368" y="1918"/>
                <a:ext cx="976" cy="365"/>
              </a:xfrm>
              <a:prstGeom prst="can">
                <a:avLst>
                  <a:gd name="adj" fmla="val 25000"/>
                </a:avLst>
              </a:prstGeom>
              <a:gradFill rotWithShape="1">
                <a:gsLst>
                  <a:gs pos="0">
                    <a:srgbClr val="623C29"/>
                  </a:gs>
                  <a:gs pos="50000">
                    <a:srgbClr val="D38259"/>
                  </a:gs>
                  <a:gs pos="100000">
                    <a:srgbClr val="623C29"/>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301" name="Text Box 56"/>
              <p:cNvSpPr txBox="1">
                <a:spLocks noChangeArrowheads="1"/>
              </p:cNvSpPr>
              <p:nvPr/>
            </p:nvSpPr>
            <p:spPr bwMode="gray">
              <a:xfrm>
                <a:off x="2794" y="2366"/>
                <a:ext cx="140" cy="207"/>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zh-CN" sz="1350" b="1">
                  <a:solidFill>
                    <a:schemeClr val="bg1"/>
                  </a:solidFill>
                </a:endParaRPr>
              </a:p>
            </p:txBody>
          </p:sp>
          <p:sp>
            <p:nvSpPr>
              <p:cNvPr id="12302" name="AutoShape 57"/>
              <p:cNvSpPr>
                <a:spLocks noChangeArrowheads="1"/>
              </p:cNvSpPr>
              <p:nvPr/>
            </p:nvSpPr>
            <p:spPr bwMode="gray">
              <a:xfrm>
                <a:off x="1969" y="1781"/>
                <a:ext cx="310" cy="1231"/>
              </a:xfrm>
              <a:prstGeom prst="leftArrow">
                <a:avLst>
                  <a:gd name="adj1" fmla="val 65583"/>
                  <a:gd name="adj2" fmla="val 65181"/>
                </a:avLst>
              </a:prstGeom>
              <a:gradFill rotWithShape="1">
                <a:gsLst>
                  <a:gs pos="0">
                    <a:srgbClr val="B2B2B2"/>
                  </a:gs>
                  <a:gs pos="100000">
                    <a:srgbClr val="525252">
                      <a:alpha val="12000"/>
                    </a:srgb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303" name="AutoShape 58"/>
              <p:cNvSpPr>
                <a:spLocks noChangeArrowheads="1"/>
              </p:cNvSpPr>
              <p:nvPr/>
            </p:nvSpPr>
            <p:spPr bwMode="gray">
              <a:xfrm>
                <a:off x="3434" y="1781"/>
                <a:ext cx="309" cy="1231"/>
              </a:xfrm>
              <a:prstGeom prst="rightArrow">
                <a:avLst>
                  <a:gd name="adj1" fmla="val 67750"/>
                  <a:gd name="adj2" fmla="val 66167"/>
                </a:avLst>
              </a:prstGeom>
              <a:gradFill rotWithShape="1">
                <a:gsLst>
                  <a:gs pos="0">
                    <a:srgbClr val="525252">
                      <a:alpha val="12000"/>
                    </a:srgbClr>
                  </a:gs>
                  <a:gs pos="100000">
                    <a:srgbClr val="B2B2B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304" name="AutoShape 59"/>
              <p:cNvSpPr>
                <a:spLocks noChangeArrowheads="1"/>
              </p:cNvSpPr>
              <p:nvPr/>
            </p:nvSpPr>
            <p:spPr bwMode="gray">
              <a:xfrm>
                <a:off x="2349" y="1553"/>
                <a:ext cx="1020" cy="319"/>
              </a:xfrm>
              <a:prstGeom prst="upArrow">
                <a:avLst>
                  <a:gd name="adj1" fmla="val 68380"/>
                  <a:gd name="adj2" fmla="val 70833"/>
                </a:avLst>
              </a:prstGeom>
              <a:gradFill rotWithShape="1">
                <a:gsLst>
                  <a:gs pos="0">
                    <a:srgbClr val="B2B2B2"/>
                  </a:gs>
                  <a:gs pos="100000">
                    <a:srgbClr val="CECECE">
                      <a:alpha val="1200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2305" name="Text Box 60"/>
              <p:cNvSpPr txBox="1">
                <a:spLocks noChangeArrowheads="1"/>
              </p:cNvSpPr>
              <p:nvPr/>
            </p:nvSpPr>
            <p:spPr bwMode="gray">
              <a:xfrm>
                <a:off x="2417" y="2302"/>
                <a:ext cx="903" cy="271"/>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950" b="1">
                    <a:solidFill>
                      <a:srgbClr val="FFFFFF"/>
                    </a:solidFill>
                  </a:rPr>
                  <a:t>类比关系</a:t>
                </a:r>
                <a:endParaRPr lang="en-US" altLang="zh-CN" sz="1950" b="1">
                  <a:solidFill>
                    <a:srgbClr val="FFFFFF"/>
                  </a:solidFill>
                </a:endParaRPr>
              </a:p>
            </p:txBody>
          </p:sp>
        </p:grpSp>
      </p:grpSp>
    </p:spTree>
    <p:extLst>
      <p:ext uri="{BB962C8B-B14F-4D97-AF65-F5344CB8AC3E}">
        <p14:creationId xmlns:p14="http://schemas.microsoft.com/office/powerpoint/2010/main" val="3163052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94252"/>
                                        </p:tgtEl>
                                        <p:attrNameLst>
                                          <p:attrName>style.visibility</p:attrName>
                                        </p:attrNameLst>
                                      </p:cBhvr>
                                      <p:to>
                                        <p:strVal val="visible"/>
                                      </p:to>
                                    </p:set>
                                    <p:anim calcmode="lin" valueType="num">
                                      <p:cBhvr additive="base">
                                        <p:cTn id="7" dur="500" fill="hold"/>
                                        <p:tgtEl>
                                          <p:spTgt spid="94252"/>
                                        </p:tgtEl>
                                        <p:attrNameLst>
                                          <p:attrName>ppt_x</p:attrName>
                                        </p:attrNameLst>
                                      </p:cBhvr>
                                      <p:tavLst>
                                        <p:tav tm="0">
                                          <p:val>
                                            <p:strVal val="#ppt_x"/>
                                          </p:val>
                                        </p:tav>
                                        <p:tav tm="100000">
                                          <p:val>
                                            <p:strVal val="#ppt_x"/>
                                          </p:val>
                                        </p:tav>
                                      </p:tavLst>
                                    </p:anim>
                                    <p:anim calcmode="lin" valueType="num">
                                      <p:cBhvr additive="base">
                                        <p:cTn id="8" dur="500" fill="hold"/>
                                        <p:tgtEl>
                                          <p:spTgt spid="9425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explode.wav"/>
                                        </p:tgtEl>
                                      </p:cMediaNode>
                                    </p:audio>
                                  </p:subTnLst>
                                </p:cTn>
                              </p:par>
                              <p:par>
                                <p:cTn id="9" presetID="2" presetClass="entr" presetSubtype="4" fill="hold" nodeType="withEffect">
                                  <p:stCondLst>
                                    <p:cond delay="0"/>
                                  </p:stCondLst>
                                  <p:childTnLst>
                                    <p:set>
                                      <p:cBhvr>
                                        <p:cTn id="10" dur="1" fill="hold">
                                          <p:stCondLst>
                                            <p:cond delay="0"/>
                                          </p:stCondLst>
                                        </p:cTn>
                                        <p:tgtEl>
                                          <p:spTgt spid="94255"/>
                                        </p:tgtEl>
                                        <p:attrNameLst>
                                          <p:attrName>style.visibility</p:attrName>
                                        </p:attrNameLst>
                                      </p:cBhvr>
                                      <p:to>
                                        <p:strVal val="visible"/>
                                      </p:to>
                                    </p:set>
                                    <p:anim calcmode="lin" valueType="num">
                                      <p:cBhvr additive="base">
                                        <p:cTn id="11" dur="500" fill="hold"/>
                                        <p:tgtEl>
                                          <p:spTgt spid="94255"/>
                                        </p:tgtEl>
                                        <p:attrNameLst>
                                          <p:attrName>ppt_x</p:attrName>
                                        </p:attrNameLst>
                                      </p:cBhvr>
                                      <p:tavLst>
                                        <p:tav tm="0">
                                          <p:val>
                                            <p:strVal val="#ppt_x"/>
                                          </p:val>
                                        </p:tav>
                                        <p:tav tm="100000">
                                          <p:val>
                                            <p:strVal val="#ppt_x"/>
                                          </p:val>
                                        </p:tav>
                                      </p:tavLst>
                                    </p:anim>
                                    <p:anim calcmode="lin" valueType="num">
                                      <p:cBhvr additive="base">
                                        <p:cTn id="12" dur="500" fill="hold"/>
                                        <p:tgtEl>
                                          <p:spTgt spid="9425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4258"/>
                                        </p:tgtEl>
                                        <p:attrNameLst>
                                          <p:attrName>style.visibility</p:attrName>
                                        </p:attrNameLst>
                                      </p:cBhvr>
                                      <p:to>
                                        <p:strVal val="visible"/>
                                      </p:to>
                                    </p:set>
                                    <p:animEffect transition="in" filter="blinds(horizontal)">
                                      <p:cBhvr>
                                        <p:cTn id="17" dur="500"/>
                                        <p:tgtEl>
                                          <p:spTgt spid="94258"/>
                                        </p:tgtEl>
                                      </p:cBhvr>
                                    </p:animEffect>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94246"/>
                                        </p:tgtEl>
                                        <p:attrNameLst>
                                          <p:attrName>style.visibility</p:attrName>
                                        </p:attrNameLst>
                                      </p:cBhvr>
                                      <p:to>
                                        <p:strVal val="visible"/>
                                      </p:to>
                                    </p:set>
                                    <p:anim calcmode="lin" valueType="num">
                                      <p:cBhvr additive="base">
                                        <p:cTn id="22" dur="500" fill="hold"/>
                                        <p:tgtEl>
                                          <p:spTgt spid="94246"/>
                                        </p:tgtEl>
                                        <p:attrNameLst>
                                          <p:attrName>ppt_x</p:attrName>
                                        </p:attrNameLst>
                                      </p:cBhvr>
                                      <p:tavLst>
                                        <p:tav tm="0">
                                          <p:val>
                                            <p:strVal val="0-#ppt_w/2"/>
                                          </p:val>
                                        </p:tav>
                                        <p:tav tm="100000">
                                          <p:val>
                                            <p:strVal val="#ppt_x"/>
                                          </p:val>
                                        </p:tav>
                                      </p:tavLst>
                                    </p:anim>
                                    <p:anim calcmode="lin" valueType="num">
                                      <p:cBhvr additive="base">
                                        <p:cTn id="23" dur="500" fill="hold"/>
                                        <p:tgtEl>
                                          <p:spTgt spid="942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par>
                                <p:cTn id="24" presetID="2" presetClass="entr" presetSubtype="2" fill="hold" nodeType="withEffect">
                                  <p:stCondLst>
                                    <p:cond delay="0"/>
                                  </p:stCondLst>
                                  <p:childTnLst>
                                    <p:set>
                                      <p:cBhvr>
                                        <p:cTn id="25" dur="1" fill="hold">
                                          <p:stCondLst>
                                            <p:cond delay="0"/>
                                          </p:stCondLst>
                                        </p:cTn>
                                        <p:tgtEl>
                                          <p:spTgt spid="94249"/>
                                        </p:tgtEl>
                                        <p:attrNameLst>
                                          <p:attrName>style.visibility</p:attrName>
                                        </p:attrNameLst>
                                      </p:cBhvr>
                                      <p:to>
                                        <p:strVal val="visible"/>
                                      </p:to>
                                    </p:set>
                                    <p:anim calcmode="lin" valueType="num">
                                      <p:cBhvr additive="base">
                                        <p:cTn id="26" dur="500" fill="hold"/>
                                        <p:tgtEl>
                                          <p:spTgt spid="94249"/>
                                        </p:tgtEl>
                                        <p:attrNameLst>
                                          <p:attrName>ppt_x</p:attrName>
                                        </p:attrNameLst>
                                      </p:cBhvr>
                                      <p:tavLst>
                                        <p:tav tm="0">
                                          <p:val>
                                            <p:strVal val="1+#ppt_w/2"/>
                                          </p:val>
                                        </p:tav>
                                        <p:tav tm="100000">
                                          <p:val>
                                            <p:strVal val="#ppt_x"/>
                                          </p:val>
                                        </p:tav>
                                      </p:tavLst>
                                    </p:anim>
                                    <p:anim calcmode="lin" valueType="num">
                                      <p:cBhvr additive="base">
                                        <p:cTn id="27" dur="500" fill="hold"/>
                                        <p:tgtEl>
                                          <p:spTgt spid="942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2" descr="图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30" y="482923"/>
            <a:ext cx="3349228"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33" descr="图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992" y="2211710"/>
            <a:ext cx="2862263" cy="20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66" name="Text Box 34"/>
          <p:cNvSpPr txBox="1">
            <a:spLocks noChangeArrowheads="1"/>
          </p:cNvSpPr>
          <p:nvPr/>
        </p:nvSpPr>
        <p:spPr bwMode="auto">
          <a:xfrm>
            <a:off x="332805" y="3830961"/>
            <a:ext cx="2565797" cy="434578"/>
          </a:xfrm>
          <a:prstGeom prst="rect">
            <a:avLst/>
          </a:prstGeom>
          <a:gradFill rotWithShape="1">
            <a:gsLst>
              <a:gs pos="0">
                <a:srgbClr val="66FFFF"/>
              </a:gs>
              <a:gs pos="50000">
                <a:srgbClr val="B2B2B2"/>
              </a:gs>
              <a:gs pos="100000">
                <a:srgbClr val="66FFFF"/>
              </a:gs>
            </a:gsLst>
            <a:lin ang="5400000" scaled="1"/>
          </a:gradFill>
          <a:ln w="38100">
            <a:solidFill>
              <a:srgbClr val="FF33CC"/>
            </a:solidFill>
            <a:miter lim="800000"/>
            <a:headEnd/>
            <a:tailEnd/>
          </a:ln>
          <a:effectLst>
            <a:outerShdw dist="107763" dir="2700000" algn="ctr" rotWithShape="0">
              <a:schemeClr val="bg2">
                <a:alpha val="50000"/>
              </a:schemeClr>
            </a:outerShdw>
          </a:effectLst>
        </p:spPr>
        <p:txBody>
          <a:bodyPr/>
          <a:lstStyle/>
          <a:p>
            <a:pPr algn="ctr">
              <a:lnSpc>
                <a:spcPct val="110000"/>
              </a:lnSpc>
              <a:spcBef>
                <a:spcPct val="20000"/>
              </a:spcBef>
              <a:buClr>
                <a:schemeClr val="accent1"/>
              </a:buClr>
              <a:defRPr/>
            </a:pPr>
            <a:r>
              <a:rPr lang="zh-CN" altLang="en-US" sz="2250" b="1">
                <a:solidFill>
                  <a:srgbClr val="000000"/>
                </a:solidFill>
                <a:effectLst>
                  <a:outerShdw blurRad="38100" dist="38100" dir="2700000" algn="tl">
                    <a:srgbClr val="FFFFFF"/>
                  </a:outerShdw>
                </a:effectLst>
                <a:latin typeface="黑体" pitchFamily="2" charset="-122"/>
                <a:ea typeface="黑体" pitchFamily="2" charset="-122"/>
              </a:rPr>
              <a:t>生物进化过程</a:t>
            </a:r>
          </a:p>
        </p:txBody>
      </p:sp>
      <p:sp>
        <p:nvSpPr>
          <p:cNvPr id="95267" name="AutoShape 35"/>
          <p:cNvSpPr>
            <a:spLocks noChangeArrowheads="1"/>
          </p:cNvSpPr>
          <p:nvPr/>
        </p:nvSpPr>
        <p:spPr bwMode="gray">
          <a:xfrm rot="-5400000">
            <a:off x="1213272" y="3058840"/>
            <a:ext cx="863203" cy="464344"/>
          </a:xfrm>
          <a:prstGeom prst="rightArrow">
            <a:avLst>
              <a:gd name="adj1" fmla="val 35167"/>
              <a:gd name="adj2" fmla="val 75280"/>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95268" name="Text Box 36"/>
          <p:cNvSpPr txBox="1">
            <a:spLocks noChangeArrowheads="1"/>
          </p:cNvSpPr>
          <p:nvPr/>
        </p:nvSpPr>
        <p:spPr bwMode="auto">
          <a:xfrm>
            <a:off x="3842767" y="537692"/>
            <a:ext cx="2565797" cy="434578"/>
          </a:xfrm>
          <a:prstGeom prst="rect">
            <a:avLst/>
          </a:prstGeom>
          <a:gradFill rotWithShape="1">
            <a:gsLst>
              <a:gs pos="0">
                <a:srgbClr val="66FFFF"/>
              </a:gs>
              <a:gs pos="50000">
                <a:srgbClr val="B2B2B2"/>
              </a:gs>
              <a:gs pos="100000">
                <a:srgbClr val="66FFFF"/>
              </a:gs>
            </a:gsLst>
            <a:lin ang="5400000" scaled="1"/>
          </a:gradFill>
          <a:ln w="38100">
            <a:solidFill>
              <a:srgbClr val="FF33CC"/>
            </a:solidFill>
            <a:miter lim="800000"/>
            <a:headEnd/>
            <a:tailEnd/>
          </a:ln>
          <a:effectLst>
            <a:outerShdw dist="107763" dir="2700000" algn="ctr" rotWithShape="0">
              <a:schemeClr val="bg2">
                <a:alpha val="50000"/>
              </a:schemeClr>
            </a:outerShdw>
          </a:effectLst>
        </p:spPr>
        <p:txBody>
          <a:bodyPr/>
          <a:lstStyle/>
          <a:p>
            <a:pPr algn="ctr">
              <a:lnSpc>
                <a:spcPct val="110000"/>
              </a:lnSpc>
              <a:spcBef>
                <a:spcPct val="20000"/>
              </a:spcBef>
              <a:buClr>
                <a:schemeClr val="accent1"/>
              </a:buClr>
              <a:defRPr/>
            </a:pPr>
            <a:r>
              <a:rPr lang="zh-CN" altLang="en-US" sz="2250" b="1">
                <a:solidFill>
                  <a:srgbClr val="000000"/>
                </a:solidFill>
                <a:effectLst>
                  <a:outerShdw blurRad="38100" dist="38100" dir="2700000" algn="tl">
                    <a:srgbClr val="FFFFFF"/>
                  </a:outerShdw>
                </a:effectLst>
                <a:latin typeface="黑体" pitchFamily="2" charset="-122"/>
                <a:ea typeface="黑体" pitchFamily="2" charset="-122"/>
              </a:rPr>
              <a:t>遗传基因重组过程</a:t>
            </a:r>
            <a:endParaRPr lang="en-US" altLang="zh-CN" sz="2250" b="1">
              <a:solidFill>
                <a:srgbClr val="000000"/>
              </a:solidFill>
              <a:effectLst>
                <a:outerShdw blurRad="38100" dist="38100" dir="2700000" algn="tl">
                  <a:srgbClr val="FFFFFF"/>
                </a:outerShdw>
              </a:effectLst>
              <a:latin typeface="黑体" pitchFamily="2" charset="-122"/>
              <a:ea typeface="黑体" pitchFamily="2" charset="-122"/>
            </a:endParaRPr>
          </a:p>
        </p:txBody>
      </p:sp>
      <p:sp>
        <p:nvSpPr>
          <p:cNvPr id="95269" name="AutoShape 37"/>
          <p:cNvSpPr>
            <a:spLocks noChangeArrowheads="1"/>
          </p:cNvSpPr>
          <p:nvPr/>
        </p:nvSpPr>
        <p:spPr bwMode="gray">
          <a:xfrm rot="5400000">
            <a:off x="4669656" y="1276474"/>
            <a:ext cx="863204" cy="464344"/>
          </a:xfrm>
          <a:prstGeom prst="rightArrow">
            <a:avLst>
              <a:gd name="adj1" fmla="val 35167"/>
              <a:gd name="adj2" fmla="val 75280"/>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Tree>
    <p:extLst>
      <p:ext uri="{BB962C8B-B14F-4D97-AF65-F5344CB8AC3E}">
        <p14:creationId xmlns:p14="http://schemas.microsoft.com/office/powerpoint/2010/main" val="1063843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66"/>
                                        </p:tgtEl>
                                        <p:attrNameLst>
                                          <p:attrName>style.visibility</p:attrName>
                                        </p:attrNameLst>
                                      </p:cBhvr>
                                      <p:to>
                                        <p:strVal val="visible"/>
                                      </p:to>
                                    </p:set>
                                    <p:animEffect transition="in" filter="wipe(left)">
                                      <p:cBhvr>
                                        <p:cTn id="7" dur="500"/>
                                        <p:tgtEl>
                                          <p:spTgt spid="95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95267"/>
                                        </p:tgtEl>
                                        <p:attrNameLst>
                                          <p:attrName>style.visibility</p:attrName>
                                        </p:attrNameLst>
                                      </p:cBhvr>
                                      <p:to>
                                        <p:strVal val="visible"/>
                                      </p:to>
                                    </p:set>
                                    <p:anim calcmode="lin" valueType="num">
                                      <p:cBhvr>
                                        <p:cTn id="12" dur="1000" fill="hold"/>
                                        <p:tgtEl>
                                          <p:spTgt spid="95267"/>
                                        </p:tgtEl>
                                        <p:attrNameLst>
                                          <p:attrName>ppt_w</p:attrName>
                                        </p:attrNameLst>
                                      </p:cBhvr>
                                      <p:tavLst>
                                        <p:tav tm="0">
                                          <p:val>
                                            <p:strVal val="#ppt_w+.3"/>
                                          </p:val>
                                        </p:tav>
                                        <p:tav tm="100000">
                                          <p:val>
                                            <p:strVal val="#ppt_w"/>
                                          </p:val>
                                        </p:tav>
                                      </p:tavLst>
                                    </p:anim>
                                    <p:anim calcmode="lin" valueType="num">
                                      <p:cBhvr>
                                        <p:cTn id="13" dur="1000" fill="hold"/>
                                        <p:tgtEl>
                                          <p:spTgt spid="95267"/>
                                        </p:tgtEl>
                                        <p:attrNameLst>
                                          <p:attrName>ppt_h</p:attrName>
                                        </p:attrNameLst>
                                      </p:cBhvr>
                                      <p:tavLst>
                                        <p:tav tm="0">
                                          <p:val>
                                            <p:strVal val="#ppt_h"/>
                                          </p:val>
                                        </p:tav>
                                        <p:tav tm="100000">
                                          <p:val>
                                            <p:strVal val="#ppt_h"/>
                                          </p:val>
                                        </p:tav>
                                      </p:tavLst>
                                    </p:anim>
                                    <p:animEffect transition="in" filter="fade">
                                      <p:cBhvr>
                                        <p:cTn id="14" dur="1000"/>
                                        <p:tgtEl>
                                          <p:spTgt spid="9526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5268"/>
                                        </p:tgtEl>
                                        <p:attrNameLst>
                                          <p:attrName>style.visibility</p:attrName>
                                        </p:attrNameLst>
                                      </p:cBhvr>
                                      <p:to>
                                        <p:strVal val="visible"/>
                                      </p:to>
                                    </p:set>
                                    <p:animEffect transition="in" filter="wipe(left)">
                                      <p:cBhvr>
                                        <p:cTn id="19" dur="500"/>
                                        <p:tgtEl>
                                          <p:spTgt spid="952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0" presetClass="entr" presetSubtype="0" decel="100000" fill="hold" grpId="0" nodeType="clickEffect">
                                  <p:stCondLst>
                                    <p:cond delay="0"/>
                                  </p:stCondLst>
                                  <p:childTnLst>
                                    <p:set>
                                      <p:cBhvr>
                                        <p:cTn id="23" dur="1" fill="hold">
                                          <p:stCondLst>
                                            <p:cond delay="0"/>
                                          </p:stCondLst>
                                        </p:cTn>
                                        <p:tgtEl>
                                          <p:spTgt spid="95269"/>
                                        </p:tgtEl>
                                        <p:attrNameLst>
                                          <p:attrName>style.visibility</p:attrName>
                                        </p:attrNameLst>
                                      </p:cBhvr>
                                      <p:to>
                                        <p:strVal val="visible"/>
                                      </p:to>
                                    </p:set>
                                    <p:anim calcmode="lin" valueType="num">
                                      <p:cBhvr>
                                        <p:cTn id="24" dur="1000" fill="hold"/>
                                        <p:tgtEl>
                                          <p:spTgt spid="95269"/>
                                        </p:tgtEl>
                                        <p:attrNameLst>
                                          <p:attrName>ppt_w</p:attrName>
                                        </p:attrNameLst>
                                      </p:cBhvr>
                                      <p:tavLst>
                                        <p:tav tm="0">
                                          <p:val>
                                            <p:strVal val="#ppt_w+.3"/>
                                          </p:val>
                                        </p:tav>
                                        <p:tav tm="100000">
                                          <p:val>
                                            <p:strVal val="#ppt_w"/>
                                          </p:val>
                                        </p:tav>
                                      </p:tavLst>
                                    </p:anim>
                                    <p:anim calcmode="lin" valueType="num">
                                      <p:cBhvr>
                                        <p:cTn id="25" dur="1000" fill="hold"/>
                                        <p:tgtEl>
                                          <p:spTgt spid="95269"/>
                                        </p:tgtEl>
                                        <p:attrNameLst>
                                          <p:attrName>ppt_h</p:attrName>
                                        </p:attrNameLst>
                                      </p:cBhvr>
                                      <p:tavLst>
                                        <p:tav tm="0">
                                          <p:val>
                                            <p:strVal val="#ppt_h"/>
                                          </p:val>
                                        </p:tav>
                                        <p:tav tm="100000">
                                          <p:val>
                                            <p:strVal val="#ppt_h"/>
                                          </p:val>
                                        </p:tav>
                                      </p:tavLst>
                                    </p:anim>
                                    <p:animEffect transition="in" filter="fade">
                                      <p:cBhvr>
                                        <p:cTn id="26" dur="1000"/>
                                        <p:tgtEl>
                                          <p:spTgt spid="9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6" grpId="0" animBg="1"/>
      <p:bldP spid="95267" grpId="0" animBg="1"/>
      <p:bldP spid="95268" grpId="0" animBg="1"/>
      <p:bldP spid="952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quarter" idx="11"/>
          </p:nvPr>
        </p:nvSpPr>
        <p:spPr>
          <a:xfrm>
            <a:off x="218920" y="1131590"/>
            <a:ext cx="6048672" cy="331148"/>
          </a:xfrm>
          <a:prstGeom prst="rect">
            <a:avLst/>
          </a:prstGeom>
        </p:spPr>
        <p:txBody>
          <a:bodyPr>
            <a:noAutofit/>
          </a:bodyPr>
          <a:lstStyle/>
          <a:p>
            <a:pPr eaLnBrk="1" hangingPunct="1"/>
            <a:r>
              <a:rPr lang="zh-CN" altLang="en-US" sz="2000" b="1" dirty="0">
                <a:solidFill>
                  <a:srgbClr val="0000FF"/>
                </a:solidFill>
              </a:rPr>
              <a:t>流程结构</a:t>
            </a:r>
          </a:p>
          <a:p>
            <a:pPr lvl="1"/>
            <a:r>
              <a:rPr lang="zh-CN" altLang="en-US" sz="1600" b="1" dirty="0">
                <a:solidFill>
                  <a:srgbClr val="692AA2"/>
                </a:solidFill>
              </a:rPr>
              <a:t>算法流程图</a:t>
            </a:r>
            <a:endParaRPr lang="en-US" altLang="zh-CN" sz="1600" b="1" dirty="0">
              <a:solidFill>
                <a:srgbClr val="692AA2"/>
              </a:solidFill>
            </a:endParaRPr>
          </a:p>
          <a:p>
            <a:pPr lvl="1"/>
            <a:r>
              <a:rPr lang="zh-CN" altLang="en-US" sz="1600" b="1" dirty="0" smtClean="0">
                <a:solidFill>
                  <a:srgbClr val="692AA2"/>
                </a:solidFill>
              </a:rPr>
              <a:t>染色体</a:t>
            </a:r>
            <a:r>
              <a:rPr lang="zh-CN" altLang="en-US" sz="1600" b="1" dirty="0">
                <a:solidFill>
                  <a:srgbClr val="692AA2"/>
                </a:solidFill>
              </a:rPr>
              <a:t>编码</a:t>
            </a:r>
          </a:p>
          <a:p>
            <a:pPr lvl="1" eaLnBrk="1" hangingPunct="1"/>
            <a:r>
              <a:rPr lang="zh-CN" altLang="en-US" sz="1600" b="1" dirty="0">
                <a:solidFill>
                  <a:srgbClr val="692AA2"/>
                </a:solidFill>
              </a:rPr>
              <a:t>群体初始化</a:t>
            </a:r>
          </a:p>
          <a:p>
            <a:pPr lvl="1" eaLnBrk="1" hangingPunct="1"/>
            <a:r>
              <a:rPr lang="zh-CN" altLang="en-US" sz="1600" b="1" dirty="0">
                <a:solidFill>
                  <a:srgbClr val="692AA2"/>
                </a:solidFill>
              </a:rPr>
              <a:t>适应值评价</a:t>
            </a:r>
            <a:endParaRPr lang="zh-CN" altLang="en-US" sz="1600" b="1" dirty="0">
              <a:solidFill>
                <a:srgbClr val="692AA2"/>
              </a:solidFill>
              <a:hlinkClick r:id="rId2" action="ppaction://hlinksldjump"/>
            </a:endParaRPr>
          </a:p>
          <a:p>
            <a:pPr lvl="1" eaLnBrk="1" hangingPunct="1"/>
            <a:r>
              <a:rPr lang="zh-CN" altLang="en-US" sz="1600" b="1" dirty="0">
                <a:solidFill>
                  <a:srgbClr val="692AA2"/>
                </a:solidFill>
              </a:rPr>
              <a:t>选择算子</a:t>
            </a:r>
          </a:p>
          <a:p>
            <a:pPr lvl="1" eaLnBrk="1" hangingPunct="1"/>
            <a:r>
              <a:rPr lang="zh-CN" altLang="en-US" sz="1600" b="1" dirty="0">
                <a:solidFill>
                  <a:srgbClr val="692AA2"/>
                </a:solidFill>
              </a:rPr>
              <a:t>交配算子</a:t>
            </a:r>
          </a:p>
          <a:p>
            <a:pPr lvl="1" eaLnBrk="1" hangingPunct="1"/>
            <a:r>
              <a:rPr lang="zh-CN" altLang="en-US" sz="1600" b="1" dirty="0">
                <a:solidFill>
                  <a:srgbClr val="692AA2"/>
                </a:solidFill>
              </a:rPr>
              <a:t>变异算子</a:t>
            </a:r>
            <a:endParaRPr lang="en-US" altLang="zh-CN" sz="1600" b="1" dirty="0">
              <a:solidFill>
                <a:srgbClr val="692AA2"/>
              </a:solidFill>
            </a:endParaRPr>
          </a:p>
          <a:p>
            <a:pPr lvl="1" eaLnBrk="1" hangingPunct="1"/>
            <a:r>
              <a:rPr lang="zh-CN" altLang="en-US" sz="1600" b="1" dirty="0" smtClean="0">
                <a:solidFill>
                  <a:srgbClr val="692AA2"/>
                </a:solidFill>
              </a:rPr>
              <a:t>伪代码</a:t>
            </a:r>
            <a:endParaRPr lang="zh-CN" altLang="en-US" sz="1600" b="1" dirty="0">
              <a:solidFill>
                <a:srgbClr val="692AA2"/>
              </a:solidFill>
            </a:endParaRPr>
          </a:p>
          <a:p>
            <a:pPr lvl="1" eaLnBrk="1" hangingPunct="1"/>
            <a:endParaRPr lang="zh-CN" altLang="en-US" sz="1600" b="1" dirty="0">
              <a:solidFill>
                <a:srgbClr val="692AA2"/>
              </a:solidFill>
            </a:endParaRPr>
          </a:p>
          <a:p>
            <a:pPr eaLnBrk="1" hangingPunct="1"/>
            <a:r>
              <a:rPr lang="zh-CN" altLang="en-US" sz="2000" b="1" dirty="0">
                <a:solidFill>
                  <a:srgbClr val="0000FF"/>
                </a:solidFill>
              </a:rPr>
              <a:t>应用举例</a:t>
            </a:r>
          </a:p>
          <a:p>
            <a:pPr lvl="1" eaLnBrk="1" hangingPunct="1"/>
            <a:r>
              <a:rPr lang="zh-CN" altLang="en-US" sz="1600" b="1" dirty="0">
                <a:solidFill>
                  <a:srgbClr val="692AA2"/>
                </a:solidFill>
              </a:rPr>
              <a:t>函数优化问题</a:t>
            </a:r>
          </a:p>
          <a:p>
            <a:pPr lvl="1" eaLnBrk="1" hangingPunct="1"/>
            <a:r>
              <a:rPr lang="zh-CN" altLang="en-US" sz="1600" b="1" dirty="0">
                <a:solidFill>
                  <a:srgbClr val="692AA2"/>
                </a:solidFill>
              </a:rPr>
              <a:t>算法的执行步骤示意图</a:t>
            </a:r>
          </a:p>
        </p:txBody>
      </p:sp>
      <p:sp>
        <p:nvSpPr>
          <p:cNvPr id="146434" name="Rectangle 2"/>
          <p:cNvSpPr>
            <a:spLocks noGrp="1" noChangeArrowheads="1"/>
          </p:cNvSpPr>
          <p:nvPr>
            <p:ph type="title" idx="4294967295"/>
          </p:nvPr>
        </p:nvSpPr>
        <p:spPr>
          <a:xfrm>
            <a:off x="1792" y="195486"/>
            <a:ext cx="6172200" cy="565150"/>
          </a:xfrm>
          <a:prstGeom prst="rect">
            <a:avLst/>
          </a:prstGeom>
        </p:spPr>
        <p:txBody>
          <a:bodyPr/>
          <a:lstStyle/>
          <a:p>
            <a:pPr algn="l" defTabSz="914400">
              <a:defRPr/>
            </a:pPr>
            <a:r>
              <a:rPr lang="en-US" altLang="zh-CN" sz="2700" b="1" dirty="0">
                <a:latin typeface="Times New Roman" panose="02020603050405020304" pitchFamily="18" charset="0"/>
                <a:ea typeface="宋体" panose="02010600030101010101" pitchFamily="2" charset="-122"/>
                <a:cs typeface="+mn-cs"/>
              </a:rPr>
              <a:t>3 </a:t>
            </a:r>
            <a:r>
              <a:rPr lang="zh-CN" altLang="en-US" sz="2700" b="1" dirty="0">
                <a:latin typeface="Times New Roman" panose="02020603050405020304" pitchFamily="18" charset="0"/>
                <a:ea typeface="宋体" panose="02010600030101010101" pitchFamily="2" charset="-122"/>
                <a:cs typeface="+mn-cs"/>
              </a:rPr>
              <a:t>遗传算法的流程</a:t>
            </a:r>
          </a:p>
        </p:txBody>
      </p:sp>
    </p:spTree>
    <p:extLst>
      <p:ext uri="{BB962C8B-B14F-4D97-AF65-F5344CB8AC3E}">
        <p14:creationId xmlns:p14="http://schemas.microsoft.com/office/powerpoint/2010/main" val="3272055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0"/>
          <p:cNvSpPr txBox="1">
            <a:spLocks noChangeArrowheads="1"/>
          </p:cNvSpPr>
          <p:nvPr/>
        </p:nvSpPr>
        <p:spPr bwMode="auto">
          <a:xfrm>
            <a:off x="163822" y="41506"/>
            <a:ext cx="263735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kumimoji="1" lang="zh-CN" altLang="en-US" sz="2100" b="1" dirty="0" smtClean="0">
                <a:solidFill>
                  <a:srgbClr val="0000FF"/>
                </a:solidFill>
                <a:latin typeface="楷体_GB2312" pitchFamily="49" charset="-122"/>
              </a:rPr>
              <a:t>简单遗传</a:t>
            </a:r>
            <a:r>
              <a:rPr kumimoji="1" lang="zh-CN" altLang="en-US" sz="2100" b="1" dirty="0">
                <a:solidFill>
                  <a:srgbClr val="0000FF"/>
                </a:solidFill>
                <a:latin typeface="楷体_GB2312" pitchFamily="49" charset="-122"/>
              </a:rPr>
              <a:t>算法框图</a:t>
            </a:r>
          </a:p>
        </p:txBody>
      </p:sp>
      <p:grpSp>
        <p:nvGrpSpPr>
          <p:cNvPr id="5" name="Group 34"/>
          <p:cNvGrpSpPr>
            <a:grpSpLocks/>
          </p:cNvGrpSpPr>
          <p:nvPr/>
        </p:nvGrpSpPr>
        <p:grpSpPr bwMode="auto">
          <a:xfrm>
            <a:off x="1196752" y="490953"/>
            <a:ext cx="4580335" cy="4154091"/>
            <a:chOff x="1242" y="133"/>
            <a:chExt cx="3847" cy="3489"/>
          </a:xfrm>
        </p:grpSpPr>
        <p:sp>
          <p:nvSpPr>
            <p:cNvPr id="6" name="Text Box 2"/>
            <p:cNvSpPr txBox="1">
              <a:spLocks noChangeArrowheads="1"/>
            </p:cNvSpPr>
            <p:nvPr/>
          </p:nvSpPr>
          <p:spPr bwMode="auto">
            <a:xfrm>
              <a:off x="2271" y="616"/>
              <a:ext cx="195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初始化种群</a:t>
              </a:r>
            </a:p>
          </p:txBody>
        </p:sp>
        <p:sp>
          <p:nvSpPr>
            <p:cNvPr id="7" name="Text Box 3"/>
            <p:cNvSpPr txBox="1">
              <a:spLocks noChangeArrowheads="1"/>
            </p:cNvSpPr>
            <p:nvPr/>
          </p:nvSpPr>
          <p:spPr bwMode="auto">
            <a:xfrm>
              <a:off x="2466" y="2497"/>
              <a:ext cx="1560" cy="25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变异操作</a:t>
              </a:r>
            </a:p>
          </p:txBody>
        </p:sp>
        <p:sp>
          <p:nvSpPr>
            <p:cNvPr id="8" name="Text Box 4"/>
            <p:cNvSpPr txBox="1">
              <a:spLocks noChangeArrowheads="1"/>
            </p:cNvSpPr>
            <p:nvPr/>
          </p:nvSpPr>
          <p:spPr bwMode="auto">
            <a:xfrm>
              <a:off x="2271" y="1084"/>
              <a:ext cx="195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计算适应度值</a:t>
              </a:r>
            </a:p>
          </p:txBody>
        </p:sp>
        <p:sp>
          <p:nvSpPr>
            <p:cNvPr id="9" name="Text Box 5"/>
            <p:cNvSpPr txBox="1">
              <a:spLocks noChangeArrowheads="1"/>
            </p:cNvSpPr>
            <p:nvPr/>
          </p:nvSpPr>
          <p:spPr bwMode="auto">
            <a:xfrm>
              <a:off x="2466" y="1556"/>
              <a:ext cx="156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选择操作</a:t>
              </a:r>
            </a:p>
          </p:txBody>
        </p:sp>
        <p:sp>
          <p:nvSpPr>
            <p:cNvPr id="10" name="Text Box 6"/>
            <p:cNvSpPr txBox="1">
              <a:spLocks noChangeArrowheads="1"/>
            </p:cNvSpPr>
            <p:nvPr/>
          </p:nvSpPr>
          <p:spPr bwMode="auto">
            <a:xfrm>
              <a:off x="2466" y="2025"/>
              <a:ext cx="1560" cy="25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交叉操作</a:t>
              </a:r>
            </a:p>
          </p:txBody>
        </p:sp>
        <p:sp>
          <p:nvSpPr>
            <p:cNvPr id="11" name="Text Box 7"/>
            <p:cNvSpPr txBox="1">
              <a:spLocks noChangeArrowheads="1"/>
            </p:cNvSpPr>
            <p:nvPr/>
          </p:nvSpPr>
          <p:spPr bwMode="auto">
            <a:xfrm>
              <a:off x="2271" y="3341"/>
              <a:ext cx="195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适应度最优个体</a:t>
              </a:r>
            </a:p>
          </p:txBody>
        </p:sp>
        <p:sp>
          <p:nvSpPr>
            <p:cNvPr id="12" name="AutoShape 8"/>
            <p:cNvSpPr>
              <a:spLocks noChangeArrowheads="1"/>
            </p:cNvSpPr>
            <p:nvPr/>
          </p:nvSpPr>
          <p:spPr bwMode="auto">
            <a:xfrm>
              <a:off x="1927" y="2906"/>
              <a:ext cx="2573" cy="298"/>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latin typeface="宋体" panose="02010600030101010101" pitchFamily="2" charset="-122"/>
                  <a:ea typeface="宋体" panose="02010600030101010101" pitchFamily="2" charset="-122"/>
                </a:rPr>
                <a:t>   </a:t>
              </a:r>
              <a:r>
                <a:rPr kumimoji="1" lang="zh-CN" altLang="en-US" sz="1500" b="1">
                  <a:latin typeface="宋体" panose="02010600030101010101" pitchFamily="2" charset="-122"/>
                  <a:ea typeface="宋体" panose="02010600030101010101" pitchFamily="2" charset="-122"/>
                </a:rPr>
                <a:t>终止条件？</a:t>
              </a:r>
            </a:p>
          </p:txBody>
        </p:sp>
        <p:sp>
          <p:nvSpPr>
            <p:cNvPr id="13" name="Line 9"/>
            <p:cNvSpPr>
              <a:spLocks noChangeShapeType="1"/>
            </p:cNvSpPr>
            <p:nvPr/>
          </p:nvSpPr>
          <p:spPr bwMode="auto">
            <a:xfrm>
              <a:off x="3246" y="3193"/>
              <a:ext cx="0" cy="156"/>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4" name="Line 10"/>
            <p:cNvSpPr>
              <a:spLocks noChangeShapeType="1"/>
            </p:cNvSpPr>
            <p:nvPr/>
          </p:nvSpPr>
          <p:spPr bwMode="auto">
            <a:xfrm>
              <a:off x="3216" y="2736"/>
              <a:ext cx="0" cy="155"/>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5" name="Line 11"/>
            <p:cNvSpPr>
              <a:spLocks noChangeShapeType="1"/>
            </p:cNvSpPr>
            <p:nvPr/>
          </p:nvSpPr>
          <p:spPr bwMode="auto">
            <a:xfrm>
              <a:off x="3246" y="2292"/>
              <a:ext cx="0" cy="205"/>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6" name="Line 12"/>
            <p:cNvSpPr>
              <a:spLocks noChangeShapeType="1"/>
            </p:cNvSpPr>
            <p:nvPr/>
          </p:nvSpPr>
          <p:spPr bwMode="auto">
            <a:xfrm>
              <a:off x="3246" y="1820"/>
              <a:ext cx="0" cy="205"/>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 name="Line 13"/>
            <p:cNvSpPr>
              <a:spLocks noChangeShapeType="1"/>
            </p:cNvSpPr>
            <p:nvPr/>
          </p:nvSpPr>
          <p:spPr bwMode="auto">
            <a:xfrm>
              <a:off x="3246" y="1347"/>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8" name="Line 14"/>
            <p:cNvSpPr>
              <a:spLocks noChangeShapeType="1"/>
            </p:cNvSpPr>
            <p:nvPr/>
          </p:nvSpPr>
          <p:spPr bwMode="auto">
            <a:xfrm>
              <a:off x="3246" y="866"/>
              <a:ext cx="0" cy="242"/>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9" name="Line 15"/>
            <p:cNvSpPr>
              <a:spLocks noChangeShapeType="1"/>
            </p:cNvSpPr>
            <p:nvPr/>
          </p:nvSpPr>
          <p:spPr bwMode="auto">
            <a:xfrm>
              <a:off x="3246" y="414"/>
              <a:ext cx="0" cy="204"/>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grpSp>
          <p:nvGrpSpPr>
            <p:cNvPr id="20" name="Group 16"/>
            <p:cNvGrpSpPr>
              <a:grpSpLocks/>
            </p:cNvGrpSpPr>
            <p:nvPr/>
          </p:nvGrpSpPr>
          <p:grpSpPr bwMode="auto">
            <a:xfrm>
              <a:off x="1296" y="990"/>
              <a:ext cx="1950" cy="2069"/>
              <a:chOff x="1296" y="1134"/>
              <a:chExt cx="1950" cy="2069"/>
            </a:xfrm>
          </p:grpSpPr>
          <p:sp>
            <p:nvSpPr>
              <p:cNvPr id="33" name="Line 17"/>
              <p:cNvSpPr>
                <a:spLocks noChangeShapeType="1"/>
              </p:cNvSpPr>
              <p:nvPr/>
            </p:nvSpPr>
            <p:spPr bwMode="auto">
              <a:xfrm>
                <a:off x="1296" y="3203"/>
                <a:ext cx="780"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4" name="Line 18"/>
              <p:cNvSpPr>
                <a:spLocks noChangeShapeType="1"/>
              </p:cNvSpPr>
              <p:nvPr/>
            </p:nvSpPr>
            <p:spPr bwMode="auto">
              <a:xfrm flipV="1">
                <a:off x="1296" y="1134"/>
                <a:ext cx="0" cy="2069"/>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5" name="Line 19"/>
              <p:cNvSpPr>
                <a:spLocks noChangeShapeType="1"/>
              </p:cNvSpPr>
              <p:nvPr/>
            </p:nvSpPr>
            <p:spPr bwMode="auto">
              <a:xfrm>
                <a:off x="1296" y="1134"/>
                <a:ext cx="1950" cy="0"/>
              </a:xfrm>
              <a:prstGeom prst="line">
                <a:avLst/>
              </a:prstGeom>
              <a:noFill/>
              <a:ln w="381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sp>
          <p:nvSpPr>
            <p:cNvPr id="21" name="Text Box 22"/>
            <p:cNvSpPr txBox="1">
              <a:spLocks noChangeArrowheads="1"/>
            </p:cNvSpPr>
            <p:nvPr/>
          </p:nvSpPr>
          <p:spPr bwMode="auto">
            <a:xfrm>
              <a:off x="1632" y="2832"/>
              <a:ext cx="384"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 </a:t>
              </a:r>
              <a:r>
                <a:rPr kumimoji="1" lang="zh-CN" altLang="en-US" sz="1500" b="1"/>
                <a:t>否</a:t>
              </a:r>
            </a:p>
          </p:txBody>
        </p:sp>
        <p:sp>
          <p:nvSpPr>
            <p:cNvPr id="22" name="Text Box 23"/>
            <p:cNvSpPr txBox="1">
              <a:spLocks noChangeArrowheads="1"/>
            </p:cNvSpPr>
            <p:nvPr/>
          </p:nvSpPr>
          <p:spPr bwMode="auto">
            <a:xfrm>
              <a:off x="3792" y="3120"/>
              <a:ext cx="384"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 </a:t>
              </a:r>
              <a:r>
                <a:rPr kumimoji="1" lang="zh-CN" altLang="en-US" sz="1500" b="1"/>
                <a:t>是</a:t>
              </a:r>
            </a:p>
          </p:txBody>
        </p:sp>
        <p:sp>
          <p:nvSpPr>
            <p:cNvPr id="23" name="AutoShape 24"/>
            <p:cNvSpPr>
              <a:spLocks noChangeArrowheads="1"/>
            </p:cNvSpPr>
            <p:nvPr/>
          </p:nvSpPr>
          <p:spPr bwMode="auto">
            <a:xfrm>
              <a:off x="2977" y="133"/>
              <a:ext cx="484" cy="249"/>
            </a:xfrm>
            <a:prstGeom prst="flowChartAlternateProcess">
              <a:avLst/>
            </a:prstGeom>
            <a:noFill/>
            <a:ln w="2857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lnSpc>
                  <a:spcPct val="80000"/>
                </a:lnSpc>
                <a:spcBef>
                  <a:spcPct val="50000"/>
                </a:spcBef>
                <a:buClrTx/>
                <a:buSzTx/>
                <a:buFontTx/>
                <a:buNone/>
              </a:pPr>
              <a:r>
                <a:rPr kumimoji="1" lang="zh-CN" altLang="en-US" sz="1425" b="1"/>
                <a:t>开始</a:t>
              </a:r>
            </a:p>
          </p:txBody>
        </p:sp>
        <p:sp>
          <p:nvSpPr>
            <p:cNvPr id="24" name="Line 25"/>
            <p:cNvSpPr>
              <a:spLocks noChangeShapeType="1"/>
            </p:cNvSpPr>
            <p:nvPr/>
          </p:nvSpPr>
          <p:spPr bwMode="auto">
            <a:xfrm>
              <a:off x="4224" y="3456"/>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25" name="AutoShape 26"/>
            <p:cNvSpPr>
              <a:spLocks noChangeArrowheads="1"/>
            </p:cNvSpPr>
            <p:nvPr/>
          </p:nvSpPr>
          <p:spPr bwMode="auto">
            <a:xfrm>
              <a:off x="4605" y="3338"/>
              <a:ext cx="484" cy="249"/>
            </a:xfrm>
            <a:prstGeom prst="flowChartAlternateProcess">
              <a:avLst/>
            </a:prstGeom>
            <a:noFill/>
            <a:ln w="2857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lnSpc>
                  <a:spcPct val="80000"/>
                </a:lnSpc>
                <a:spcBef>
                  <a:spcPct val="50000"/>
                </a:spcBef>
                <a:buClrTx/>
                <a:buSzTx/>
                <a:buFontTx/>
                <a:buNone/>
              </a:pPr>
              <a:r>
                <a:rPr kumimoji="1" lang="zh-CN" altLang="en-US" sz="1425" b="1"/>
                <a:t>结束</a:t>
              </a:r>
            </a:p>
          </p:txBody>
        </p:sp>
        <p:sp>
          <p:nvSpPr>
            <p:cNvPr id="26" name="Text Box 27"/>
            <p:cNvSpPr txBox="1">
              <a:spLocks noChangeArrowheads="1"/>
            </p:cNvSpPr>
            <p:nvPr/>
          </p:nvSpPr>
          <p:spPr bwMode="auto">
            <a:xfrm>
              <a:off x="1776" y="624"/>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(1)</a:t>
              </a:r>
            </a:p>
          </p:txBody>
        </p:sp>
        <p:sp>
          <p:nvSpPr>
            <p:cNvPr id="27" name="Text Box 28"/>
            <p:cNvSpPr txBox="1">
              <a:spLocks noChangeArrowheads="1"/>
            </p:cNvSpPr>
            <p:nvPr/>
          </p:nvSpPr>
          <p:spPr bwMode="auto">
            <a:xfrm>
              <a:off x="1776" y="1102"/>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(2)</a:t>
              </a:r>
            </a:p>
          </p:txBody>
        </p:sp>
        <p:sp>
          <p:nvSpPr>
            <p:cNvPr id="28" name="Text Box 29"/>
            <p:cNvSpPr txBox="1">
              <a:spLocks noChangeArrowheads="1"/>
            </p:cNvSpPr>
            <p:nvPr/>
          </p:nvSpPr>
          <p:spPr bwMode="auto">
            <a:xfrm>
              <a:off x="1787" y="1534"/>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(3)</a:t>
              </a:r>
            </a:p>
          </p:txBody>
        </p:sp>
        <p:sp>
          <p:nvSpPr>
            <p:cNvPr id="29" name="Text Box 30"/>
            <p:cNvSpPr txBox="1">
              <a:spLocks noChangeArrowheads="1"/>
            </p:cNvSpPr>
            <p:nvPr/>
          </p:nvSpPr>
          <p:spPr bwMode="auto">
            <a:xfrm>
              <a:off x="1788" y="1979"/>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(4)</a:t>
              </a:r>
            </a:p>
          </p:txBody>
        </p:sp>
        <p:sp>
          <p:nvSpPr>
            <p:cNvPr id="30" name="Text Box 31"/>
            <p:cNvSpPr txBox="1">
              <a:spLocks noChangeArrowheads="1"/>
            </p:cNvSpPr>
            <p:nvPr/>
          </p:nvSpPr>
          <p:spPr bwMode="auto">
            <a:xfrm>
              <a:off x="1806" y="2446"/>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(5)</a:t>
              </a:r>
            </a:p>
          </p:txBody>
        </p:sp>
        <p:sp>
          <p:nvSpPr>
            <p:cNvPr id="31" name="Text Box 32"/>
            <p:cNvSpPr txBox="1">
              <a:spLocks noChangeArrowheads="1"/>
            </p:cNvSpPr>
            <p:nvPr/>
          </p:nvSpPr>
          <p:spPr bwMode="auto">
            <a:xfrm>
              <a:off x="1242" y="1809"/>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dirty="0"/>
                <a:t>(6)</a:t>
              </a:r>
            </a:p>
          </p:txBody>
        </p:sp>
        <p:sp>
          <p:nvSpPr>
            <p:cNvPr id="32" name="Text Box 33"/>
            <p:cNvSpPr txBox="1">
              <a:spLocks noChangeArrowheads="1"/>
            </p:cNvSpPr>
            <p:nvPr/>
          </p:nvSpPr>
          <p:spPr bwMode="auto">
            <a:xfrm>
              <a:off x="1839" y="3358"/>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2"/>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4"/>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(7)</a:t>
              </a:r>
            </a:p>
          </p:txBody>
        </p:sp>
      </p:grpSp>
    </p:spTree>
    <p:extLst>
      <p:ext uri="{BB962C8B-B14F-4D97-AF65-F5344CB8AC3E}">
        <p14:creationId xmlns:p14="http://schemas.microsoft.com/office/powerpoint/2010/main" val="108094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85738"/>
            <a:ext cx="4699000" cy="571500"/>
          </a:xfrm>
          <a:prstGeom prst="rect">
            <a:avLst/>
          </a:prstGeom>
        </p:spPr>
        <p:txBody>
          <a:bodyPr>
            <a:normAutofit/>
          </a:bodyPr>
          <a:lstStyle/>
          <a:p>
            <a:pPr eaLnBrk="1" hangingPunct="1"/>
            <a:r>
              <a:rPr lang="zh-CN" altLang="en-US" sz="2400" b="1" dirty="0" smtClean="0">
                <a:solidFill>
                  <a:srgbClr val="0000FF"/>
                </a:solidFill>
                <a:ea typeface="楷体_GB2312" pitchFamily="49" charset="-122"/>
              </a:rPr>
              <a:t>遗传算法</a:t>
            </a:r>
            <a:r>
              <a:rPr lang="en-US" altLang="zh-CN" sz="2400" b="1" dirty="0" smtClean="0">
                <a:latin typeface="Arial" panose="020B0604020202020204" pitchFamily="34" charset="0"/>
                <a:ea typeface="楷体_GB2312" pitchFamily="49" charset="-122"/>
              </a:rPr>
              <a:t>—</a:t>
            </a:r>
            <a:r>
              <a:rPr lang="zh-CN" altLang="en-US" sz="2400" b="1" dirty="0" smtClean="0">
                <a:ea typeface="楷体_GB2312" pitchFamily="49" charset="-122"/>
              </a:rPr>
              <a:t>染色体编码</a:t>
            </a:r>
            <a:endParaRPr lang="zh-CN" altLang="en-US" sz="2400" b="1" dirty="0" smtClean="0">
              <a:solidFill>
                <a:srgbClr val="000000"/>
              </a:solidFill>
              <a:ea typeface="楷体_GB2312" pitchFamily="49" charset="-122"/>
            </a:endParaRPr>
          </a:p>
        </p:txBody>
      </p:sp>
      <p:sp>
        <p:nvSpPr>
          <p:cNvPr id="75779" name="Rectangle 3"/>
          <p:cNvSpPr>
            <a:spLocks noGrp="1" noChangeArrowheads="1"/>
          </p:cNvSpPr>
          <p:nvPr>
            <p:ph type="body" idx="4294967295"/>
          </p:nvPr>
        </p:nvSpPr>
        <p:spPr>
          <a:xfrm>
            <a:off x="256382" y="814184"/>
            <a:ext cx="6345237" cy="2268538"/>
          </a:xfrm>
          <a:prstGeom prst="rect">
            <a:avLst/>
          </a:prstGeom>
        </p:spPr>
        <p:txBody>
          <a:bodyPr>
            <a:noAutofit/>
          </a:bodyPr>
          <a:lstStyle/>
          <a:p>
            <a:pPr eaLnBrk="1" hangingPunct="1">
              <a:lnSpc>
                <a:spcPct val="110000"/>
              </a:lnSpc>
            </a:pPr>
            <a:r>
              <a:rPr lang="zh-CN" altLang="en-US" sz="2000" dirty="0">
                <a:solidFill>
                  <a:srgbClr val="000000"/>
                </a:solidFill>
              </a:rPr>
              <a:t>将问题结构变换为位串形式编码表示的过程叫</a:t>
            </a:r>
            <a:r>
              <a:rPr lang="zh-CN" altLang="en-US" sz="2000" b="1" dirty="0">
                <a:solidFill>
                  <a:srgbClr val="000000"/>
                </a:solidFill>
              </a:rPr>
              <a:t>编码</a:t>
            </a:r>
            <a:r>
              <a:rPr lang="zh-CN" altLang="en-US" sz="2000" dirty="0">
                <a:solidFill>
                  <a:srgbClr val="000000"/>
                </a:solidFill>
              </a:rPr>
              <a:t>；而相反将位串形式编码表示变换为原问题结构的过程叫</a:t>
            </a:r>
            <a:r>
              <a:rPr lang="zh-CN" altLang="en-US" sz="2000" b="1" dirty="0">
                <a:solidFill>
                  <a:srgbClr val="000000"/>
                </a:solidFill>
              </a:rPr>
              <a:t>解码或译码</a:t>
            </a:r>
            <a:r>
              <a:rPr lang="zh-CN" altLang="en-US" sz="2000" dirty="0">
                <a:solidFill>
                  <a:srgbClr val="000000"/>
                </a:solidFill>
              </a:rPr>
              <a:t>。把位串形式编码表示叫</a:t>
            </a:r>
            <a:r>
              <a:rPr lang="zh-CN" altLang="en-US" sz="2000" b="1" dirty="0">
                <a:solidFill>
                  <a:srgbClr val="000000"/>
                </a:solidFill>
              </a:rPr>
              <a:t>染色体</a:t>
            </a:r>
            <a:r>
              <a:rPr lang="zh-CN" altLang="en-US" sz="2000" dirty="0">
                <a:solidFill>
                  <a:srgbClr val="000000"/>
                </a:solidFill>
              </a:rPr>
              <a:t>，有时也叫</a:t>
            </a:r>
            <a:r>
              <a:rPr lang="zh-CN" altLang="en-US" sz="2000" b="1" dirty="0">
                <a:solidFill>
                  <a:srgbClr val="000000"/>
                </a:solidFill>
              </a:rPr>
              <a:t>个体</a:t>
            </a:r>
            <a:r>
              <a:rPr lang="zh-CN" altLang="en-US" sz="2000" dirty="0">
                <a:solidFill>
                  <a:srgbClr val="000000"/>
                </a:solidFill>
              </a:rPr>
              <a:t>。</a:t>
            </a:r>
          </a:p>
          <a:p>
            <a:pPr eaLnBrk="1" hangingPunct="1">
              <a:lnSpc>
                <a:spcPct val="110000"/>
              </a:lnSpc>
            </a:pPr>
            <a:r>
              <a:rPr lang="zh-CN" altLang="en-US" sz="2000" dirty="0">
                <a:solidFill>
                  <a:srgbClr val="000000"/>
                </a:solidFill>
              </a:rPr>
              <a:t>遗传算法的编码方法有二进制编码、浮点数编码方法、格雷码、符号编码方法、多参数编码方法等。</a:t>
            </a:r>
          </a:p>
        </p:txBody>
      </p:sp>
      <p:pic>
        <p:nvPicPr>
          <p:cNvPr id="75780" name="Picture 10" descr="u=717507627,1043255742&amp;fm=0&amp;gp=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87" y="3381375"/>
            <a:ext cx="1404938" cy="105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11" descr="ANd9GcQhSwjo6JVLCJ50kuLFosXkl5PAgTCknppcBOHLGowEO2_BHoHFW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2954" y="3165873"/>
            <a:ext cx="1512094" cy="129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13" descr="ANd9GcRtEDaZEB9rZV07yc8TGH66bdpOD5xluTYq3kD-1doWE_-5a62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988" y="3219450"/>
            <a:ext cx="17145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39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1000"/>
                                        <p:tgtEl>
                                          <p:spTgt spid="75779">
                                            <p:txEl>
                                              <p:pRg st="0" end="0"/>
                                            </p:txEl>
                                          </p:spTgt>
                                        </p:tgtEl>
                                      </p:cBhvr>
                                    </p:animEffect>
                                    <p:anim calcmode="lin" valueType="num">
                                      <p:cBhvr>
                                        <p:cTn id="8" dur="10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57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5779">
                                            <p:txEl>
                                              <p:pRg st="1" end="1"/>
                                            </p:txEl>
                                          </p:spTgt>
                                        </p:tgtEl>
                                        <p:attrNameLst>
                                          <p:attrName>style.visibility</p:attrName>
                                        </p:attrNameLst>
                                      </p:cBhvr>
                                      <p:to>
                                        <p:strVal val="visible"/>
                                      </p:to>
                                    </p:set>
                                    <p:animEffect transition="in" filter="fade">
                                      <p:cBhvr>
                                        <p:cTn id="14" dur="1000"/>
                                        <p:tgtEl>
                                          <p:spTgt spid="75779">
                                            <p:txEl>
                                              <p:pRg st="1" end="1"/>
                                            </p:txEl>
                                          </p:spTgt>
                                        </p:tgtEl>
                                      </p:cBhvr>
                                    </p:animEffect>
                                    <p:anim calcmode="lin" valueType="num">
                                      <p:cBhvr>
                                        <p:cTn id="15" dur="10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577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idx="4294967295"/>
          </p:nvPr>
        </p:nvSpPr>
        <p:spPr>
          <a:xfrm>
            <a:off x="683419" y="0"/>
            <a:ext cx="5657850" cy="571500"/>
          </a:xfrm>
          <a:prstGeom prst="rect">
            <a:avLst/>
          </a:prstGeom>
        </p:spPr>
        <p:txBody>
          <a:bodyPr>
            <a:normAutofit/>
          </a:bodyPr>
          <a:lstStyle/>
          <a:p>
            <a:r>
              <a:rPr lang="zh-CN" altLang="en-US" sz="2000" dirty="0">
                <a:latin typeface="Times New Roman" panose="02020603050405020304" pitchFamily="18" charset="0"/>
                <a:cs typeface="Times New Roman" panose="02020603050405020304" pitchFamily="18" charset="0"/>
              </a:rPr>
              <a:t>二进制编码</a:t>
            </a:r>
          </a:p>
        </p:txBody>
      </p:sp>
      <p:sp>
        <p:nvSpPr>
          <p:cNvPr id="555011" name="Rectangle 3"/>
          <p:cNvSpPr>
            <a:spLocks noGrp="1" noChangeArrowheads="1"/>
          </p:cNvSpPr>
          <p:nvPr>
            <p:ph type="body" idx="4294967295"/>
          </p:nvPr>
        </p:nvSpPr>
        <p:spPr>
          <a:xfrm>
            <a:off x="166688" y="536575"/>
            <a:ext cx="6691312" cy="1543050"/>
          </a:xfrm>
          <a:prstGeom prst="rect">
            <a:avLst/>
          </a:prstGeom>
        </p:spPr>
        <p:txBody>
          <a:bodyPr/>
          <a:lstStyle/>
          <a:p>
            <a:r>
              <a:rPr lang="zh-CN" altLang="en-US" sz="1800" dirty="0">
                <a:latin typeface="Times New Roman" panose="02020603050405020304" pitchFamily="18" charset="0"/>
                <a:cs typeface="Times New Roman" panose="02020603050405020304" pitchFamily="18" charset="0"/>
              </a:rPr>
              <a:t>最常用的编码方法</a:t>
            </a:r>
          </a:p>
          <a:p>
            <a:r>
              <a:rPr lang="zh-CN" altLang="en-US" sz="1800" dirty="0">
                <a:latin typeface="Times New Roman" panose="02020603050405020304" pitchFamily="18" charset="0"/>
                <a:cs typeface="Times New Roman" panose="02020603050405020304" pitchFamily="18" charset="0"/>
              </a:rPr>
              <a:t>假设某一参数的取值范围是</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A</a:t>
            </a:r>
            <a:r>
              <a:rPr lang="zh-CN" altLang="en-US"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B</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A</a:t>
            </a:r>
            <a:r>
              <a:rPr lang="en-US" altLang="zh-CN" sz="1800" dirty="0">
                <a:latin typeface="Times New Roman" panose="02020603050405020304" pitchFamily="18" charset="0"/>
                <a:cs typeface="Times New Roman" panose="02020603050405020304" pitchFamily="18" charset="0"/>
              </a:rPr>
              <a:t>&lt;</a:t>
            </a:r>
            <a:r>
              <a:rPr lang="en-US" altLang="zh-CN" sz="1800" i="1" dirty="0">
                <a:latin typeface="Times New Roman" panose="02020603050405020304" pitchFamily="18" charset="0"/>
                <a:cs typeface="Times New Roman" panose="02020603050405020304" pitchFamily="18" charset="0"/>
              </a:rPr>
              <a:t>B</a:t>
            </a:r>
            <a:r>
              <a:rPr lang="zh-CN" altLang="en-US" sz="1800" dirty="0">
                <a:latin typeface="Times New Roman" panose="02020603050405020304" pitchFamily="18" charset="0"/>
                <a:cs typeface="Times New Roman" panose="02020603050405020304" pitchFamily="18" charset="0"/>
              </a:rPr>
              <a:t>。用长度为</a:t>
            </a:r>
            <a:r>
              <a:rPr lang="en-US" altLang="zh-CN" sz="1800" i="1" dirty="0" smtClean="0">
                <a:latin typeface="Times New Roman" panose="02020603050405020304" pitchFamily="18" charset="0"/>
                <a:cs typeface="Times New Roman" panose="02020603050405020304" pitchFamily="18" charset="0"/>
              </a:rPr>
              <a:t>l </a:t>
            </a:r>
            <a:r>
              <a:rPr lang="zh-CN" altLang="en-US" sz="1800" dirty="0" smtClean="0">
                <a:latin typeface="Times New Roman" panose="02020603050405020304" pitchFamily="18" charset="0"/>
                <a:cs typeface="Times New Roman" panose="02020603050405020304" pitchFamily="18" charset="0"/>
              </a:rPr>
              <a:t>的</a:t>
            </a:r>
            <a:r>
              <a:rPr lang="zh-CN" altLang="en-US" sz="1800" dirty="0">
                <a:latin typeface="Times New Roman" panose="02020603050405020304" pitchFamily="18" charset="0"/>
                <a:cs typeface="Times New Roman" panose="02020603050405020304" pitchFamily="18" charset="0"/>
              </a:rPr>
              <a:t>二进制编码串来表示该参数，将</a:t>
            </a:r>
            <a:r>
              <a:rPr lang="en-US" altLang="zh-CN"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A</a:t>
            </a:r>
            <a:r>
              <a:rPr lang="zh-CN" altLang="en-US"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B</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等分成</a:t>
            </a:r>
            <a:r>
              <a:rPr lang="en-US" altLang="zh-CN" sz="1800" dirty="0">
                <a:latin typeface="Times New Roman" panose="02020603050405020304" pitchFamily="18" charset="0"/>
                <a:cs typeface="Times New Roman" panose="02020603050405020304" pitchFamily="18" charset="0"/>
              </a:rPr>
              <a:t>2</a:t>
            </a:r>
            <a:r>
              <a:rPr lang="en-US" altLang="zh-CN" sz="1800" i="1" baseline="30000" dirty="0">
                <a:latin typeface="Times New Roman" panose="02020603050405020304" pitchFamily="18" charset="0"/>
                <a:cs typeface="Times New Roman" panose="02020603050405020304" pitchFamily="18" charset="0"/>
              </a:rPr>
              <a:t>l</a:t>
            </a: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个子部分，记每一个等分的长度为</a:t>
            </a:r>
            <a:r>
              <a:rPr lang="en-US" altLang="zh-CN" sz="1800" i="1" dirty="0" smtClean="0">
                <a:latin typeface="Times New Roman" panose="02020603050405020304" pitchFamily="18" charset="0"/>
                <a:cs typeface="Times New Roman" panose="02020603050405020304" pitchFamily="18" charset="0"/>
              </a:rPr>
              <a:t>δ</a:t>
            </a:r>
            <a:r>
              <a:rPr lang="zh-CN" altLang="en-US" sz="1800" dirty="0" smtClean="0">
                <a:latin typeface="Times New Roman" panose="02020603050405020304" pitchFamily="18" charset="0"/>
                <a:cs typeface="Times New Roman" panose="02020603050405020304" pitchFamily="18" charset="0"/>
              </a:rPr>
              <a:t>，则它能够产生</a:t>
            </a:r>
            <a:r>
              <a:rPr lang="en-US" altLang="zh-CN" sz="1800" dirty="0">
                <a:latin typeface="Times New Roman" panose="02020603050405020304" pitchFamily="18" charset="0"/>
                <a:cs typeface="Times New Roman" panose="02020603050405020304" pitchFamily="18" charset="0"/>
              </a:rPr>
              <a:t>2</a:t>
            </a:r>
            <a:r>
              <a:rPr lang="en-US" altLang="zh-CN" sz="1800" i="1" baseline="30000" dirty="0">
                <a:latin typeface="Times New Roman" panose="02020603050405020304" pitchFamily="18" charset="0"/>
                <a:cs typeface="Times New Roman" panose="02020603050405020304" pitchFamily="18" charset="0"/>
              </a:rPr>
              <a:t>l</a:t>
            </a:r>
            <a:r>
              <a:rPr lang="zh-CN" altLang="en-US" sz="1800" dirty="0" smtClean="0">
                <a:latin typeface="Times New Roman" panose="02020603050405020304" pitchFamily="18" charset="0"/>
                <a:cs typeface="Times New Roman" panose="02020603050405020304" pitchFamily="18" charset="0"/>
              </a:rPr>
              <a:t>种不同的编码，参数</a:t>
            </a:r>
            <a:r>
              <a:rPr lang="zh-CN" altLang="en-US" sz="1800" dirty="0">
                <a:latin typeface="Times New Roman" panose="02020603050405020304" pitchFamily="18" charset="0"/>
                <a:cs typeface="Times New Roman" panose="02020603050405020304" pitchFamily="18" charset="0"/>
              </a:rPr>
              <a:t>编码的对应关系</a:t>
            </a:r>
            <a:r>
              <a:rPr lang="en-US" altLang="zh-CN" sz="1800" dirty="0">
                <a:latin typeface="Times New Roman" panose="02020603050405020304" pitchFamily="18" charset="0"/>
                <a:cs typeface="Times New Roman" panose="02020603050405020304" pitchFamily="18" charset="0"/>
              </a:rPr>
              <a:t>:</a:t>
            </a:r>
          </a:p>
        </p:txBody>
      </p:sp>
      <p:graphicFrame>
        <p:nvGraphicFramePr>
          <p:cNvPr id="555020" name="Object 12"/>
          <p:cNvGraphicFramePr>
            <a:graphicFrameLocks noChangeAspect="1"/>
          </p:cNvGraphicFramePr>
          <p:nvPr>
            <p:extLst>
              <p:ext uri="{D42A27DB-BD31-4B8C-83A1-F6EECF244321}">
                <p14:modId xmlns:p14="http://schemas.microsoft.com/office/powerpoint/2010/main" val="3071701081"/>
              </p:ext>
            </p:extLst>
          </p:nvPr>
        </p:nvGraphicFramePr>
        <p:xfrm>
          <a:off x="2276872" y="4034700"/>
          <a:ext cx="2736130" cy="616082"/>
        </p:xfrm>
        <a:graphic>
          <a:graphicData uri="http://schemas.openxmlformats.org/presentationml/2006/ole">
            <mc:AlternateContent xmlns:mc="http://schemas.openxmlformats.org/markup-compatibility/2006">
              <mc:Choice xmlns:v="urn:schemas-microsoft-com:vml" Requires="v">
                <p:oleObj spid="_x0000_s2077" name="公式" r:id="rId4" imgW="1841400" imgH="444240" progId="Equation.3">
                  <p:embed/>
                </p:oleObj>
              </mc:Choice>
              <mc:Fallback>
                <p:oleObj name="公式" r:id="rId4" imgW="1841400" imgH="444240" progId="Equation.3">
                  <p:embed/>
                  <p:pic>
                    <p:nvPicPr>
                      <p:cNvPr id="0" name=""/>
                      <p:cNvPicPr>
                        <a:picLocks noChangeAspect="1" noChangeArrowheads="1"/>
                      </p:cNvPicPr>
                      <p:nvPr/>
                    </p:nvPicPr>
                    <p:blipFill>
                      <a:blip r:embed="rId5"/>
                      <a:srcRect/>
                      <a:stretch>
                        <a:fillRect/>
                      </a:stretch>
                    </p:blipFill>
                    <p:spPr bwMode="auto">
                      <a:xfrm>
                        <a:off x="2276872" y="4034700"/>
                        <a:ext cx="2736130" cy="616082"/>
                      </a:xfrm>
                      <a:prstGeom prst="rect">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9525">
                        <a:solidFill>
                          <a:schemeClr val="tx1"/>
                        </a:solidFill>
                        <a:miter lim="800000"/>
                        <a:headEnd/>
                        <a:tailEnd/>
                      </a:ln>
                      <a:effectLst/>
                      <a:extLst/>
                    </p:spPr>
                  </p:pic>
                </p:oleObj>
              </mc:Fallback>
            </mc:AlternateContent>
          </a:graphicData>
        </a:graphic>
      </p:graphicFrame>
      <p:sp>
        <p:nvSpPr>
          <p:cNvPr id="555021" name="Rectangle 13"/>
          <p:cNvSpPr>
            <a:spLocks noChangeArrowheads="1"/>
          </p:cNvSpPr>
          <p:nvPr/>
        </p:nvSpPr>
        <p:spPr bwMode="auto">
          <a:xfrm>
            <a:off x="372732" y="2972871"/>
            <a:ext cx="5600700" cy="100027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FFFF"/>
              </a:buClr>
              <a:buSzPct val="90000"/>
              <a:buFont typeface="Wingdings" panose="05000000000000000000" pitchFamily="2" charset="2"/>
              <a:buChar char="v"/>
            </a:pPr>
            <a:r>
              <a:rPr lang="zh-CN" altLang="en-US" sz="2000" dirty="0">
                <a:latin typeface="Times New Roman" panose="02020603050405020304" pitchFamily="18" charset="0"/>
                <a:cs typeface="Times New Roman" panose="02020603050405020304" pitchFamily="18" charset="0"/>
              </a:rPr>
              <a:t>解码</a:t>
            </a:r>
          </a:p>
          <a:p>
            <a:pPr>
              <a:buClr>
                <a:srgbClr val="00FFFF"/>
              </a:buClr>
              <a:buSzPct val="90000"/>
              <a:buFont typeface="Wingdings" panose="05000000000000000000" pitchFamily="2" charset="2"/>
              <a:buNone/>
            </a:pPr>
            <a:r>
              <a:rPr lang="zh-CN" altLang="en-US" sz="21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假设某一个体的编码是： </a:t>
            </a:r>
            <a:r>
              <a:rPr lang="en-US" altLang="zh-CN" i="1" dirty="0">
                <a:latin typeface="Times New Roman" panose="02020603050405020304" pitchFamily="18" charset="0"/>
                <a:cs typeface="Times New Roman" panose="02020603050405020304" pitchFamily="18" charset="0"/>
              </a:rPr>
              <a:t>X</a:t>
            </a: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l</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l-1</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l-2</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p>
          <a:p>
            <a:pPr>
              <a:buClr>
                <a:srgbClr val="00FFFF"/>
              </a:buClr>
              <a:buSzPct val="90000"/>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则上述二进制编码所对应的解码公式为：</a:t>
            </a:r>
          </a:p>
        </p:txBody>
      </p:sp>
      <p:grpSp>
        <p:nvGrpSpPr>
          <p:cNvPr id="555024" name="Group 16"/>
          <p:cNvGrpSpPr>
            <a:grpSpLocks/>
          </p:cNvGrpSpPr>
          <p:nvPr/>
        </p:nvGrpSpPr>
        <p:grpSpPr bwMode="auto">
          <a:xfrm>
            <a:off x="1818556" y="2024026"/>
            <a:ext cx="4171950" cy="1069180"/>
            <a:chOff x="1200" y="2636"/>
            <a:chExt cx="3504" cy="898"/>
          </a:xfrm>
        </p:grpSpPr>
        <p:sp>
          <p:nvSpPr>
            <p:cNvPr id="555012" name="Rectangle 4"/>
            <p:cNvSpPr>
              <a:spLocks noChangeArrowheads="1"/>
            </p:cNvSpPr>
            <p:nvPr/>
          </p:nvSpPr>
          <p:spPr bwMode="auto">
            <a:xfrm>
              <a:off x="1200" y="2636"/>
              <a:ext cx="3504" cy="898"/>
            </a:xfrm>
            <a:prstGeom prst="rect">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nSpc>
                  <a:spcPct val="80000"/>
                </a:lnSpc>
                <a:spcBef>
                  <a:spcPct val="50000"/>
                </a:spcBef>
              </a:pPr>
              <a:r>
                <a:rPr lang="en-US" altLang="zh-CN" sz="1350" dirty="0">
                  <a:solidFill>
                    <a:srgbClr val="000000"/>
                  </a:solidFill>
                  <a:latin typeface="Times New Roman" panose="02020603050405020304" pitchFamily="18" charset="0"/>
                  <a:cs typeface="Times New Roman" panose="02020603050405020304" pitchFamily="18" charset="0"/>
                </a:rPr>
                <a:t>00000000 …… 00000000=0   </a:t>
              </a:r>
              <a:r>
                <a:rPr lang="en-US" altLang="zh-CN" sz="1350" dirty="0" smtClean="0">
                  <a:solidFill>
                    <a:srgbClr val="000000"/>
                  </a:solidFill>
                  <a:latin typeface="Times New Roman" panose="02020603050405020304" pitchFamily="18" charset="0"/>
                  <a:cs typeface="Times New Roman" panose="02020603050405020304" pitchFamily="18" charset="0"/>
                </a:rPr>
                <a:t> →   A</a:t>
              </a:r>
              <a:r>
                <a:rPr lang="en-US" altLang="zh-CN" sz="1350" dirty="0" smtClean="0">
                  <a:latin typeface="Times New Roman" panose="02020603050405020304" pitchFamily="18" charset="0"/>
                  <a:cs typeface="Times New Roman" panose="02020603050405020304" pitchFamily="18" charset="0"/>
                </a:rPr>
                <a:t>  </a:t>
              </a:r>
            </a:p>
            <a:p>
              <a:pPr>
                <a:lnSpc>
                  <a:spcPct val="80000"/>
                </a:lnSpc>
                <a:spcBef>
                  <a:spcPct val="50000"/>
                </a:spcBef>
              </a:pPr>
              <a:r>
                <a:rPr lang="en-US" altLang="zh-CN" sz="1350" dirty="0" smtClean="0">
                  <a:solidFill>
                    <a:srgbClr val="000000"/>
                  </a:solidFill>
                  <a:latin typeface="Times New Roman" panose="02020603050405020304" pitchFamily="18" charset="0"/>
                  <a:cs typeface="Times New Roman" panose="02020603050405020304" pitchFamily="18" charset="0"/>
                </a:rPr>
                <a:t>00000000 </a:t>
              </a:r>
              <a:r>
                <a:rPr lang="en-US" altLang="zh-CN" sz="1350" dirty="0">
                  <a:solidFill>
                    <a:srgbClr val="000000"/>
                  </a:solidFill>
                  <a:latin typeface="Times New Roman" panose="02020603050405020304" pitchFamily="18" charset="0"/>
                  <a:cs typeface="Times New Roman" panose="02020603050405020304" pitchFamily="18" charset="0"/>
                </a:rPr>
                <a:t>…… 00000001=1   </a:t>
              </a:r>
              <a:r>
                <a:rPr lang="en-US" altLang="zh-CN" sz="1350" dirty="0" smtClean="0">
                  <a:solidFill>
                    <a:srgbClr val="000000"/>
                  </a:solidFill>
                  <a:latin typeface="Times New Roman" panose="02020603050405020304" pitchFamily="18" charset="0"/>
                  <a:cs typeface="Times New Roman" panose="02020603050405020304" pitchFamily="18" charset="0"/>
                </a:rPr>
                <a:t> →   </a:t>
              </a:r>
              <a:r>
                <a:rPr lang="en-US" altLang="zh-CN" sz="1350" dirty="0" err="1" smtClean="0">
                  <a:solidFill>
                    <a:srgbClr val="000000"/>
                  </a:solidFill>
                  <a:latin typeface="Times New Roman" panose="02020603050405020304" pitchFamily="18" charset="0"/>
                  <a:cs typeface="Times New Roman" panose="02020603050405020304" pitchFamily="18" charset="0"/>
                </a:rPr>
                <a:t>A+δ</a:t>
              </a:r>
              <a:endParaRPr lang="en-US" altLang="zh-CN" sz="1350" dirty="0">
                <a:solidFill>
                  <a:srgbClr val="000000"/>
                </a:solidFill>
                <a:latin typeface="Times New Roman" panose="02020603050405020304" pitchFamily="18" charset="0"/>
                <a:cs typeface="Times New Roman" panose="02020603050405020304" pitchFamily="18" charset="0"/>
              </a:endParaRPr>
            </a:p>
            <a:p>
              <a:pPr>
                <a:lnSpc>
                  <a:spcPct val="80000"/>
                </a:lnSpc>
                <a:spcBef>
                  <a:spcPct val="50000"/>
                </a:spcBef>
              </a:pPr>
              <a:r>
                <a:rPr lang="en-US" altLang="zh-CN" sz="1350" dirty="0">
                  <a:solidFill>
                    <a:srgbClr val="000000"/>
                  </a:solidFill>
                  <a:latin typeface="Times New Roman" panose="02020603050405020304" pitchFamily="18" charset="0"/>
                  <a:cs typeface="Times New Roman" panose="02020603050405020304" pitchFamily="18" charset="0"/>
                </a:rPr>
                <a:t>…            …         …                    …    …</a:t>
              </a:r>
            </a:p>
            <a:p>
              <a:pPr>
                <a:lnSpc>
                  <a:spcPct val="80000"/>
                </a:lnSpc>
                <a:spcBef>
                  <a:spcPct val="50000"/>
                </a:spcBef>
              </a:pPr>
              <a:r>
                <a:rPr lang="en-US" altLang="zh-CN" sz="1350" dirty="0">
                  <a:solidFill>
                    <a:srgbClr val="000000"/>
                  </a:solidFill>
                  <a:latin typeface="Times New Roman" panose="02020603050405020304" pitchFamily="18" charset="0"/>
                  <a:cs typeface="Times New Roman" panose="02020603050405020304" pitchFamily="18" charset="0"/>
                </a:rPr>
                <a:t>11111111  …… 11111111=    -</a:t>
              </a:r>
              <a:r>
                <a:rPr lang="en-US" altLang="zh-CN" sz="1350" dirty="0" smtClean="0">
                  <a:solidFill>
                    <a:srgbClr val="000000"/>
                  </a:solidFill>
                  <a:latin typeface="Times New Roman" panose="02020603050405020304" pitchFamily="18" charset="0"/>
                  <a:cs typeface="Times New Roman" panose="02020603050405020304" pitchFamily="18" charset="0"/>
                </a:rPr>
                <a:t>1  →  </a:t>
              </a:r>
              <a:r>
                <a:rPr lang="en-US" altLang="zh-CN" sz="1350" dirty="0">
                  <a:solidFill>
                    <a:srgbClr val="000000"/>
                  </a:solidFill>
                  <a:latin typeface="Times New Roman" panose="02020603050405020304" pitchFamily="18" charset="0"/>
                  <a:cs typeface="Times New Roman" panose="02020603050405020304" pitchFamily="18" charset="0"/>
                </a:rPr>
                <a:t>B</a:t>
              </a:r>
            </a:p>
          </p:txBody>
        </p:sp>
        <p:graphicFrame>
          <p:nvGraphicFramePr>
            <p:cNvPr id="555023" name="Object 15"/>
            <p:cNvGraphicFramePr>
              <a:graphicFrameLocks noChangeAspect="1"/>
            </p:cNvGraphicFramePr>
            <p:nvPr>
              <p:extLst/>
            </p:nvPr>
          </p:nvGraphicFramePr>
          <p:xfrm>
            <a:off x="2805" y="3277"/>
            <a:ext cx="171" cy="198"/>
          </p:xfrm>
          <a:graphic>
            <a:graphicData uri="http://schemas.openxmlformats.org/presentationml/2006/ole">
              <mc:AlternateContent xmlns:mc="http://schemas.openxmlformats.org/markup-compatibility/2006">
                <mc:Choice xmlns:v="urn:schemas-microsoft-com:vml" Requires="v">
                  <p:oleObj spid="_x0000_s2078" name="Equation" r:id="rId6" imgW="164880" imgH="190440" progId="Equation.3">
                    <p:embed/>
                  </p:oleObj>
                </mc:Choice>
                <mc:Fallback>
                  <p:oleObj name="Equation" r:id="rId6" imgW="16488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5" y="3277"/>
                          <a:ext cx="171" cy="198"/>
                        </a:xfrm>
                        <a:prstGeom prst="rect">
                          <a:avLst/>
                        </a:prstGeom>
                        <a:noFill/>
                        <a:ln>
                          <a:noFill/>
                        </a:ln>
                        <a:effectLst/>
                        <a:extLst/>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2780040859"/>
              </p:ext>
            </p:extLst>
          </p:nvPr>
        </p:nvGraphicFramePr>
        <p:xfrm>
          <a:off x="4797152" y="2215059"/>
          <a:ext cx="622300" cy="406400"/>
        </p:xfrm>
        <a:graphic>
          <a:graphicData uri="http://schemas.openxmlformats.org/presentationml/2006/ole">
            <mc:AlternateContent xmlns:mc="http://schemas.openxmlformats.org/markup-compatibility/2006">
              <mc:Choice xmlns:v="urn:schemas-microsoft-com:vml" Requires="v">
                <p:oleObj spid="_x0000_s2079" name="公式" r:id="rId8" imgW="622080" imgH="406080" progId="Equation.3">
                  <p:embed/>
                </p:oleObj>
              </mc:Choice>
              <mc:Fallback>
                <p:oleObj name="公式" r:id="rId8" imgW="622080" imgH="406080" progId="Equation.3">
                  <p:embed/>
                  <p:pic>
                    <p:nvPicPr>
                      <p:cNvPr id="0" name=""/>
                      <p:cNvPicPr/>
                      <p:nvPr/>
                    </p:nvPicPr>
                    <p:blipFill>
                      <a:blip r:embed="rId9"/>
                      <a:stretch>
                        <a:fillRect/>
                      </a:stretch>
                    </p:blipFill>
                    <p:spPr>
                      <a:xfrm>
                        <a:off x="4797152" y="2215059"/>
                        <a:ext cx="622300" cy="406400"/>
                      </a:xfrm>
                      <a:prstGeom prst="rect">
                        <a:avLst/>
                      </a:prstGeom>
                    </p:spPr>
                  </p:pic>
                </p:oleObj>
              </mc:Fallback>
            </mc:AlternateContent>
          </a:graphicData>
        </a:graphic>
      </p:graphicFrame>
    </p:spTree>
    <p:extLst>
      <p:ext uri="{BB962C8B-B14F-4D97-AF65-F5344CB8AC3E}">
        <p14:creationId xmlns:p14="http://schemas.microsoft.com/office/powerpoint/2010/main" val="4009718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 calcmode="lin" valueType="num">
                                      <p:cBhvr additive="base">
                                        <p:cTn id="7" dur="500" fill="hold"/>
                                        <p:tgtEl>
                                          <p:spTgt spid="555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5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5011">
                                            <p:txEl>
                                              <p:pRg st="1" end="1"/>
                                            </p:txEl>
                                          </p:spTgt>
                                        </p:tgtEl>
                                        <p:attrNameLst>
                                          <p:attrName>style.visibility</p:attrName>
                                        </p:attrNameLst>
                                      </p:cBhvr>
                                      <p:to>
                                        <p:strVal val="visible"/>
                                      </p:to>
                                    </p:set>
                                    <p:anim calcmode="lin" valueType="num">
                                      <p:cBhvr additive="base">
                                        <p:cTn id="13" dur="500" fill="hold"/>
                                        <p:tgtEl>
                                          <p:spTgt spid="555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5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55024"/>
                                        </p:tgtEl>
                                        <p:attrNameLst>
                                          <p:attrName>style.visibility</p:attrName>
                                        </p:attrNameLst>
                                      </p:cBhvr>
                                      <p:to>
                                        <p:strVal val="visible"/>
                                      </p:to>
                                    </p:set>
                                    <p:anim calcmode="lin" valueType="num">
                                      <p:cBhvr additive="base">
                                        <p:cTn id="19" dur="500" fill="hold"/>
                                        <p:tgtEl>
                                          <p:spTgt spid="555024"/>
                                        </p:tgtEl>
                                        <p:attrNameLst>
                                          <p:attrName>ppt_x</p:attrName>
                                        </p:attrNameLst>
                                      </p:cBhvr>
                                      <p:tavLst>
                                        <p:tav tm="0">
                                          <p:val>
                                            <p:strVal val="0-#ppt_w/2"/>
                                          </p:val>
                                        </p:tav>
                                        <p:tav tm="100000">
                                          <p:val>
                                            <p:strVal val="#ppt_x"/>
                                          </p:val>
                                        </p:tav>
                                      </p:tavLst>
                                    </p:anim>
                                    <p:anim calcmode="lin" valueType="num">
                                      <p:cBhvr additive="base">
                                        <p:cTn id="20" dur="500" fill="hold"/>
                                        <p:tgtEl>
                                          <p:spTgt spid="5550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55021"/>
                                        </p:tgtEl>
                                        <p:attrNameLst>
                                          <p:attrName>style.visibility</p:attrName>
                                        </p:attrNameLst>
                                      </p:cBhvr>
                                      <p:to>
                                        <p:strVal val="visible"/>
                                      </p:to>
                                    </p:set>
                                    <p:anim calcmode="lin" valueType="num">
                                      <p:cBhvr additive="base">
                                        <p:cTn id="31" dur="500" fill="hold"/>
                                        <p:tgtEl>
                                          <p:spTgt spid="555021"/>
                                        </p:tgtEl>
                                        <p:attrNameLst>
                                          <p:attrName>ppt_x</p:attrName>
                                        </p:attrNameLst>
                                      </p:cBhvr>
                                      <p:tavLst>
                                        <p:tav tm="0">
                                          <p:val>
                                            <p:strVal val="0-#ppt_w/2"/>
                                          </p:val>
                                        </p:tav>
                                        <p:tav tm="100000">
                                          <p:val>
                                            <p:strVal val="#ppt_x"/>
                                          </p:val>
                                        </p:tav>
                                      </p:tavLst>
                                    </p:anim>
                                    <p:anim calcmode="lin" valueType="num">
                                      <p:cBhvr additive="base">
                                        <p:cTn id="32" dur="500" fill="hold"/>
                                        <p:tgtEl>
                                          <p:spTgt spid="5550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55020"/>
                                        </p:tgtEl>
                                        <p:attrNameLst>
                                          <p:attrName>style.visibility</p:attrName>
                                        </p:attrNameLst>
                                      </p:cBhvr>
                                      <p:to>
                                        <p:strVal val="visible"/>
                                      </p:to>
                                    </p:set>
                                    <p:anim calcmode="lin" valueType="num">
                                      <p:cBhvr additive="base">
                                        <p:cTn id="37" dur="500" fill="hold"/>
                                        <p:tgtEl>
                                          <p:spTgt spid="555020"/>
                                        </p:tgtEl>
                                        <p:attrNameLst>
                                          <p:attrName>ppt_x</p:attrName>
                                        </p:attrNameLst>
                                      </p:cBhvr>
                                      <p:tavLst>
                                        <p:tav tm="0">
                                          <p:val>
                                            <p:strVal val="0-#ppt_w/2"/>
                                          </p:val>
                                        </p:tav>
                                        <p:tav tm="100000">
                                          <p:val>
                                            <p:strVal val="#ppt_x"/>
                                          </p:val>
                                        </p:tav>
                                      </p:tavLst>
                                    </p:anim>
                                    <p:anim calcmode="lin" valueType="num">
                                      <p:cBhvr additive="base">
                                        <p:cTn id="38" dur="500" fill="hold"/>
                                        <p:tgtEl>
                                          <p:spTgt spid="555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build="p" autoUpdateAnimBg="0"/>
      <p:bldP spid="55502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215923" y="843558"/>
            <a:ext cx="6326460" cy="3898528"/>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zh-CN" altLang="zh-CN" sz="1600" smtClean="0">
                <a:latin typeface="楷体_GB2312" pitchFamily="49" charset="-122"/>
                <a:ea typeface="楷体_GB2312" pitchFamily="49" charset="-122"/>
              </a:rPr>
              <a:t>最优化是一个重要的数学分支，是一门应用性强、内容丰富的学科。</a:t>
            </a:r>
          </a:p>
          <a:p>
            <a:r>
              <a:rPr lang="zh-CN" altLang="zh-CN" sz="1600" smtClean="0">
                <a:latin typeface="楷体_GB2312" pitchFamily="49" charset="-122"/>
                <a:ea typeface="楷体_GB2312" pitchFamily="49" charset="-122"/>
              </a:rPr>
              <a:t>    例如：</a:t>
            </a:r>
          </a:p>
          <a:p>
            <a:r>
              <a:rPr lang="zh-CN" altLang="zh-CN" sz="1600" smtClean="0">
                <a:latin typeface="楷体_GB2312" pitchFamily="49" charset="-122"/>
                <a:ea typeface="楷体_GB2312" pitchFamily="49" charset="-122"/>
              </a:rPr>
              <a:t>    1、工程设计中：怎样选择设计参数，使得设计方案既满足设计要求又能降低成本；</a:t>
            </a:r>
          </a:p>
          <a:p>
            <a:r>
              <a:rPr lang="zh-CN" altLang="zh-CN" sz="1600" smtClean="0">
                <a:latin typeface="楷体_GB2312" pitchFamily="49" charset="-122"/>
                <a:ea typeface="楷体_GB2312" pitchFamily="49" charset="-122"/>
              </a:rPr>
              <a:t>    2、资源分配中：怎样分配有限的资源，使得分配方案既能满足各方面的基本要求，又能获得好的经济效益；</a:t>
            </a:r>
          </a:p>
          <a:p>
            <a:r>
              <a:rPr lang="zh-CN" altLang="zh-CN" sz="1600" smtClean="0">
                <a:latin typeface="楷体_GB2312" pitchFamily="49" charset="-122"/>
                <a:ea typeface="楷体_GB2312" pitchFamily="49" charset="-122"/>
              </a:rPr>
              <a:t>    3、生产计划安排中：选择怎样的计划方案才能提高产值和利润。</a:t>
            </a:r>
          </a:p>
          <a:p>
            <a:r>
              <a:rPr lang="zh-CN" altLang="zh-CN" sz="1600" smtClean="0">
                <a:latin typeface="楷体_GB2312" pitchFamily="49" charset="-122"/>
                <a:ea typeface="楷体_GB2312" pitchFamily="49" charset="-122"/>
              </a:rPr>
              <a:t>    在人类活动的各个领域中，诸如此类，不胜枚举。这些问题在某种程度上都可以称为最优化问题。最优化的目的是对于给出的实际问题，从可行的解决方案中找出最好或较好的解决方案来，即要在尽可能节省人力、物力和时间的前提下，争取获得在可能范围内的最佳效果。</a:t>
            </a:r>
          </a:p>
          <a:p>
            <a:endParaRPr lang="zh-CN" altLang="en-US" dirty="0"/>
          </a:p>
        </p:txBody>
      </p:sp>
    </p:spTree>
    <p:extLst>
      <p:ext uri="{BB962C8B-B14F-4D97-AF65-F5344CB8AC3E}">
        <p14:creationId xmlns:p14="http://schemas.microsoft.com/office/powerpoint/2010/main" val="30536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type="body" idx="4294967295"/>
          </p:nvPr>
        </p:nvSpPr>
        <p:spPr>
          <a:xfrm>
            <a:off x="522288" y="250825"/>
            <a:ext cx="6335712" cy="4892675"/>
          </a:xfrm>
          <a:prstGeom prst="rect">
            <a:avLst/>
          </a:prstGeom>
        </p:spPr>
        <p:txBody>
          <a:bodyPr>
            <a:normAutofit/>
          </a:bodyPr>
          <a:lstStyle/>
          <a:p>
            <a:pPr>
              <a:spcAft>
                <a:spcPts val="600"/>
              </a:spcAft>
            </a:pPr>
            <a:r>
              <a:rPr lang="zh-CN" altLang="en-US" sz="2100" dirty="0"/>
              <a:t>二进制编码的最大</a:t>
            </a:r>
            <a:r>
              <a:rPr lang="zh-CN" altLang="en-US" sz="2100" dirty="0" smtClean="0"/>
              <a:t>缺点是</a:t>
            </a:r>
            <a:r>
              <a:rPr lang="zh-CN" altLang="en-US" sz="2100" dirty="0"/>
              <a:t>长度较大，对很多问题用其他主编码方法可能更</a:t>
            </a:r>
            <a:r>
              <a:rPr lang="zh-CN" altLang="en-US" sz="2100" dirty="0" smtClean="0"/>
              <a:t>有利。</a:t>
            </a:r>
            <a:endParaRPr lang="en-US" altLang="zh-CN" sz="2100" dirty="0" smtClean="0"/>
          </a:p>
          <a:p>
            <a:pPr>
              <a:spcAft>
                <a:spcPts val="600"/>
              </a:spcAft>
            </a:pPr>
            <a:r>
              <a:rPr lang="zh-CN" altLang="en-US" sz="2100" dirty="0" smtClean="0"/>
              <a:t>浮点数编码方法是指个体的每个染色体用某一范围内的一个浮点数来表示，个体的编码长度等于其问题变量的个数。因为这种编码方法使用的是变量的真实值，所以浮点数编码方法也叫做真值编码方法。对于一些多维、高精度要求的连续函数优化问题，用浮点数编码来表示个体时会有一些益处。</a:t>
            </a:r>
            <a:endParaRPr lang="en-US" altLang="zh-CN" sz="2100" dirty="0" smtClean="0"/>
          </a:p>
          <a:p>
            <a:pPr>
              <a:spcAft>
                <a:spcPts val="600"/>
              </a:spcAft>
            </a:pPr>
            <a:r>
              <a:rPr lang="zh-CN" altLang="en-US" sz="2100" dirty="0"/>
              <a:t>雷</a:t>
            </a:r>
            <a:r>
              <a:rPr lang="zh-CN" altLang="en-US" sz="2100" dirty="0" smtClean="0"/>
              <a:t>格码是其连续的两个整数所对应的编码值之间只有一个码位是不相同的，其余码位都完全相同。例如十进制数</a:t>
            </a:r>
            <a:r>
              <a:rPr lang="en-US" altLang="zh-CN" sz="2100" dirty="0" smtClean="0"/>
              <a:t>7</a:t>
            </a:r>
            <a:r>
              <a:rPr lang="zh-CN" altLang="en-US" sz="2100" dirty="0" smtClean="0"/>
              <a:t>和</a:t>
            </a:r>
            <a:r>
              <a:rPr lang="en-US" altLang="zh-CN" sz="2100" dirty="0" smtClean="0"/>
              <a:t>8</a:t>
            </a:r>
            <a:r>
              <a:rPr lang="zh-CN" altLang="en-US" sz="2100" dirty="0" smtClean="0"/>
              <a:t>的雷格码分别为</a:t>
            </a:r>
            <a:r>
              <a:rPr lang="en-US" altLang="zh-CN" sz="2100" dirty="0" smtClean="0"/>
              <a:t>0100</a:t>
            </a:r>
            <a:r>
              <a:rPr lang="zh-CN" altLang="en-US" sz="2100" dirty="0" smtClean="0"/>
              <a:t>和</a:t>
            </a:r>
            <a:r>
              <a:rPr lang="en-US" altLang="zh-CN" sz="2100" dirty="0" smtClean="0"/>
              <a:t>1100</a:t>
            </a:r>
            <a:r>
              <a:rPr lang="zh-CN" altLang="en-US" sz="2100" dirty="0" smtClean="0"/>
              <a:t>，而二进制编码分别为</a:t>
            </a:r>
            <a:r>
              <a:rPr lang="en-US" altLang="zh-CN" sz="2100" dirty="0" smtClean="0"/>
              <a:t>0111</a:t>
            </a:r>
            <a:r>
              <a:rPr lang="zh-CN" altLang="en-US" sz="2100" dirty="0" smtClean="0"/>
              <a:t>和</a:t>
            </a:r>
            <a:r>
              <a:rPr lang="en-US" altLang="zh-CN" sz="2100" dirty="0" smtClean="0"/>
              <a:t>1000</a:t>
            </a:r>
            <a:r>
              <a:rPr lang="zh-CN" altLang="en-US" sz="2100" dirty="0" smtClean="0"/>
              <a:t>。</a:t>
            </a:r>
            <a:endParaRPr lang="zh-CN" altLang="en-US" sz="2100" dirty="0"/>
          </a:p>
        </p:txBody>
      </p:sp>
    </p:spTree>
    <p:extLst>
      <p:ext uri="{BB962C8B-B14F-4D97-AF65-F5344CB8AC3E}">
        <p14:creationId xmlns:p14="http://schemas.microsoft.com/office/powerpoint/2010/main" val="13043895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6035">
                                            <p:txEl>
                                              <p:pRg st="1" end="1"/>
                                            </p:txEl>
                                          </p:spTgt>
                                        </p:tgtEl>
                                        <p:attrNameLst>
                                          <p:attrName>style.visibility</p:attrName>
                                        </p:attrNameLst>
                                      </p:cBhvr>
                                      <p:to>
                                        <p:strVal val="visible"/>
                                      </p:to>
                                    </p:set>
                                    <p:animEffect transition="in" filter="fade">
                                      <p:cBhvr>
                                        <p:cTn id="14" dur="1000"/>
                                        <p:tgtEl>
                                          <p:spTgt spid="556035">
                                            <p:txEl>
                                              <p:pRg st="1" end="1"/>
                                            </p:txEl>
                                          </p:spTgt>
                                        </p:tgtEl>
                                      </p:cBhvr>
                                    </p:animEffect>
                                    <p:anim calcmode="lin" valueType="num">
                                      <p:cBhvr>
                                        <p:cTn id="15"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6035">
                                            <p:txEl>
                                              <p:pRg st="2" end="2"/>
                                            </p:txEl>
                                          </p:spTgt>
                                        </p:tgtEl>
                                        <p:attrNameLst>
                                          <p:attrName>style.visibility</p:attrName>
                                        </p:attrNameLst>
                                      </p:cBhvr>
                                      <p:to>
                                        <p:strVal val="visible"/>
                                      </p:to>
                                    </p:set>
                                    <p:animEffect transition="in" filter="fade">
                                      <p:cBhvr>
                                        <p:cTn id="21" dur="1000"/>
                                        <p:tgtEl>
                                          <p:spTgt spid="556035">
                                            <p:txEl>
                                              <p:pRg st="2" end="2"/>
                                            </p:txEl>
                                          </p:spTgt>
                                        </p:tgtEl>
                                      </p:cBhvr>
                                    </p:animEffect>
                                    <p:anim calcmode="lin" valueType="num">
                                      <p:cBhvr>
                                        <p:cTn id="22" dur="1000" fill="hold"/>
                                        <p:tgtEl>
                                          <p:spTgt spid="5560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5603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339725"/>
            <a:ext cx="6172200" cy="3394075"/>
          </a:xfrm>
          <a:prstGeom prst="rect">
            <a:avLst/>
          </a:prstGeom>
        </p:spPr>
        <p:txBody>
          <a:bodyPr>
            <a:noAutofit/>
          </a:bodyPr>
          <a:lstStyle/>
          <a:p>
            <a:pPr>
              <a:spcBef>
                <a:spcPts val="600"/>
              </a:spcBef>
              <a:spcAft>
                <a:spcPts val="600"/>
              </a:spcAft>
            </a:pPr>
            <a:r>
              <a:rPr lang="zh-CN" altLang="en-US" sz="1800" b="1" i="1" u="sng" dirty="0">
                <a:solidFill>
                  <a:schemeClr val="accent2"/>
                </a:solidFill>
              </a:rPr>
              <a:t>符号编码方法</a:t>
            </a:r>
            <a:r>
              <a:rPr lang="zh-CN" altLang="en-US" sz="1800" dirty="0"/>
              <a:t>是指个体染色体编码串中的基因值取自一个无数值含义、而只有代码含义的符号集</a:t>
            </a:r>
            <a:r>
              <a:rPr lang="zh-CN" altLang="en-US" sz="1800" dirty="0" smtClean="0"/>
              <a:t>。</a:t>
            </a:r>
            <a:endParaRPr lang="en-US" altLang="zh-CN" sz="1800" dirty="0" smtClean="0"/>
          </a:p>
          <a:p>
            <a:pPr>
              <a:spcBef>
                <a:spcPts val="600"/>
              </a:spcBef>
              <a:spcAft>
                <a:spcPts val="600"/>
              </a:spcAft>
            </a:pPr>
            <a:r>
              <a:rPr lang="zh-CN" altLang="en-US" sz="1800" dirty="0" smtClean="0"/>
              <a:t>这个符号集可以是一个字母表，如</a:t>
            </a:r>
            <a:r>
              <a:rPr lang="en-US" altLang="zh-CN" sz="1800" dirty="0" smtClean="0"/>
              <a:t>{A</a:t>
            </a:r>
            <a:r>
              <a:rPr lang="zh-CN" altLang="en-US" sz="1800" dirty="0" smtClean="0"/>
              <a:t>，</a:t>
            </a:r>
            <a:r>
              <a:rPr lang="en-US" altLang="zh-CN" sz="1800" dirty="0" smtClean="0"/>
              <a:t>B</a:t>
            </a:r>
            <a:r>
              <a:rPr lang="zh-CN" altLang="en-US" sz="1800" dirty="0" smtClean="0"/>
              <a:t>，</a:t>
            </a:r>
            <a:r>
              <a:rPr lang="en-US" altLang="zh-CN" sz="1800" dirty="0" smtClean="0"/>
              <a:t>C</a:t>
            </a:r>
            <a:r>
              <a:rPr lang="zh-CN" altLang="en-US" sz="1800" dirty="0" smtClean="0"/>
              <a:t>，</a:t>
            </a:r>
            <a:r>
              <a:rPr lang="en-US" altLang="zh-CN" sz="1800" dirty="0" smtClean="0"/>
              <a:t>D</a:t>
            </a:r>
            <a:r>
              <a:rPr lang="zh-CN" altLang="en-US" sz="1800" dirty="0" smtClean="0"/>
              <a:t>，</a:t>
            </a:r>
            <a:r>
              <a:rPr lang="en-US" altLang="zh-CN" sz="1800" dirty="0" smtClean="0"/>
              <a:t>…}</a:t>
            </a:r>
            <a:r>
              <a:rPr lang="zh-CN" altLang="en-US" sz="1800" dirty="0" smtClean="0"/>
              <a:t>；也可以是一个数字序号表，如</a:t>
            </a:r>
            <a:r>
              <a:rPr lang="en-US" altLang="zh-CN" sz="1800" dirty="0" smtClean="0"/>
              <a:t>{1</a:t>
            </a:r>
            <a:r>
              <a:rPr lang="zh-CN" altLang="en-US" sz="1800" dirty="0" smtClean="0"/>
              <a:t>，</a:t>
            </a:r>
            <a:r>
              <a:rPr lang="en-US" altLang="zh-CN" sz="1800" dirty="0" smtClean="0"/>
              <a:t>2</a:t>
            </a:r>
            <a:r>
              <a:rPr lang="zh-CN" altLang="en-US" sz="1800" dirty="0" smtClean="0"/>
              <a:t>，</a:t>
            </a:r>
            <a:r>
              <a:rPr lang="en-US" altLang="zh-CN" sz="1800" dirty="0" smtClean="0"/>
              <a:t>3</a:t>
            </a:r>
            <a:r>
              <a:rPr lang="zh-CN" altLang="en-US" sz="1800" dirty="0" smtClean="0"/>
              <a:t>，</a:t>
            </a:r>
            <a:r>
              <a:rPr lang="en-US" altLang="zh-CN" sz="1800" dirty="0" smtClean="0"/>
              <a:t>4</a:t>
            </a:r>
            <a:r>
              <a:rPr lang="zh-CN" altLang="en-US" sz="1800" dirty="0" smtClean="0"/>
              <a:t>，</a:t>
            </a:r>
            <a:r>
              <a:rPr lang="en-US" altLang="zh-CN" sz="1800" dirty="0" smtClean="0"/>
              <a:t>5</a:t>
            </a:r>
            <a:r>
              <a:rPr lang="zh-CN" altLang="en-US" sz="1800" dirty="0" smtClean="0"/>
              <a:t>，</a:t>
            </a:r>
            <a:r>
              <a:rPr lang="en-US" altLang="zh-CN" sz="1800" dirty="0" smtClean="0"/>
              <a:t>…}</a:t>
            </a:r>
            <a:r>
              <a:rPr lang="zh-CN" altLang="en-US" sz="1800" dirty="0" smtClean="0"/>
              <a:t>；还可以是一个代码表，如</a:t>
            </a:r>
            <a:r>
              <a:rPr lang="en-US" altLang="zh-CN" sz="1800" dirty="0" smtClean="0"/>
              <a:t>{x</a:t>
            </a:r>
            <a:r>
              <a:rPr lang="en-US" altLang="zh-CN" sz="1800" baseline="-25000" dirty="0" smtClean="0"/>
              <a:t>1</a:t>
            </a:r>
            <a:r>
              <a:rPr lang="zh-CN" altLang="en-US" sz="1800" dirty="0"/>
              <a:t> ， </a:t>
            </a:r>
            <a:r>
              <a:rPr lang="en-US" altLang="zh-CN" sz="1800" dirty="0" smtClean="0"/>
              <a:t>x</a:t>
            </a:r>
            <a:r>
              <a:rPr lang="en-US" altLang="zh-CN" sz="1800" baseline="-25000" dirty="0"/>
              <a:t>2</a:t>
            </a:r>
            <a:r>
              <a:rPr lang="zh-CN" altLang="en-US" sz="1800" dirty="0"/>
              <a:t> ， </a:t>
            </a:r>
            <a:r>
              <a:rPr lang="en-US" altLang="zh-CN" sz="1800" dirty="0" smtClean="0"/>
              <a:t>x</a:t>
            </a:r>
            <a:r>
              <a:rPr lang="en-US" altLang="zh-CN" sz="1800" baseline="-25000" dirty="0"/>
              <a:t>3</a:t>
            </a:r>
            <a:r>
              <a:rPr lang="zh-CN" altLang="en-US" sz="1800" dirty="0" smtClean="0"/>
              <a:t>，</a:t>
            </a:r>
            <a:r>
              <a:rPr lang="en-US" altLang="zh-CN" sz="1800" dirty="0" smtClean="0"/>
              <a:t>…}</a:t>
            </a:r>
            <a:endParaRPr lang="zh-CN" altLang="en-US" sz="1800" dirty="0"/>
          </a:p>
          <a:p>
            <a:pPr>
              <a:spcBef>
                <a:spcPts val="600"/>
              </a:spcBef>
              <a:spcAft>
                <a:spcPts val="600"/>
              </a:spcAft>
            </a:pPr>
            <a:r>
              <a:rPr lang="zh-CN" altLang="en-US" sz="1800" dirty="0"/>
              <a:t>例如，</a:t>
            </a:r>
            <a:r>
              <a:rPr lang="zh-CN" altLang="en-US" sz="1800" dirty="0" smtClean="0"/>
              <a:t>对于推销员旅行问题</a:t>
            </a:r>
            <a:r>
              <a:rPr lang="en-US" altLang="zh-CN" sz="1800" dirty="0" smtClean="0"/>
              <a:t>TSP</a:t>
            </a:r>
            <a:r>
              <a:rPr lang="zh-CN" altLang="en-US" sz="1800" dirty="0" smtClean="0"/>
              <a:t>，</a:t>
            </a:r>
            <a:r>
              <a:rPr lang="zh-CN" altLang="en-US" sz="1800" dirty="0"/>
              <a:t>采用符号编码方法，按一条回路中城市的次序进行编码，一般情况是从城市</a:t>
            </a:r>
            <a:r>
              <a:rPr lang="en-US" altLang="zh-CN" sz="1800" dirty="0"/>
              <a:t>w</a:t>
            </a:r>
            <a:r>
              <a:rPr lang="en-US" altLang="zh-CN" sz="1800" baseline="-25000" dirty="0"/>
              <a:t>1</a:t>
            </a:r>
            <a:r>
              <a:rPr lang="zh-CN" altLang="en-US" sz="1800" dirty="0"/>
              <a:t>开始，依次经过城市</a:t>
            </a:r>
            <a:r>
              <a:rPr lang="en-US" altLang="zh-CN" sz="1800" dirty="0"/>
              <a:t>w</a:t>
            </a:r>
            <a:r>
              <a:rPr lang="en-US" altLang="zh-CN" sz="1800" baseline="-25000" dirty="0"/>
              <a:t>2</a:t>
            </a:r>
            <a:r>
              <a:rPr lang="en-US" altLang="zh-CN" sz="1800" dirty="0"/>
              <a:t> </a:t>
            </a:r>
            <a:r>
              <a:rPr lang="zh-CN" altLang="en-US" sz="1800" dirty="0"/>
              <a:t>，</a:t>
            </a:r>
            <a:r>
              <a:rPr lang="en-US" altLang="zh-CN" sz="1800" dirty="0"/>
              <a:t>……</a:t>
            </a:r>
            <a:r>
              <a:rPr lang="zh-CN" altLang="en-US" sz="1800" dirty="0"/>
              <a:t>， </a:t>
            </a:r>
            <a:r>
              <a:rPr lang="en-US" altLang="zh-CN" sz="1800" dirty="0" err="1"/>
              <a:t>w</a:t>
            </a:r>
            <a:r>
              <a:rPr lang="en-US" altLang="zh-CN" sz="1800" baseline="-25000" dirty="0" err="1"/>
              <a:t>n</a:t>
            </a:r>
            <a:r>
              <a:rPr lang="zh-CN" altLang="en-US" sz="1800" dirty="0"/>
              <a:t>，最后回到城市</a:t>
            </a:r>
            <a:r>
              <a:rPr lang="en-US" altLang="zh-CN" sz="1800" dirty="0"/>
              <a:t>w</a:t>
            </a:r>
            <a:r>
              <a:rPr lang="en-US" altLang="zh-CN" sz="1800" baseline="-25000" dirty="0"/>
              <a:t>1</a:t>
            </a:r>
            <a:r>
              <a:rPr lang="zh-CN" altLang="en-US" sz="1800" dirty="0"/>
              <a:t>，我们就有如下编码表示：</a:t>
            </a:r>
            <a:endParaRPr lang="en-US" altLang="zh-CN" sz="1800" dirty="0"/>
          </a:p>
          <a:p>
            <a:pPr>
              <a:spcBef>
                <a:spcPts val="600"/>
              </a:spcBef>
              <a:spcAft>
                <a:spcPts val="600"/>
              </a:spcAft>
            </a:pPr>
            <a:endParaRPr lang="zh-CN" altLang="en-US" sz="1800" dirty="0"/>
          </a:p>
          <a:p>
            <a:pPr>
              <a:spcBef>
                <a:spcPts val="600"/>
              </a:spcBef>
              <a:spcAft>
                <a:spcPts val="600"/>
              </a:spcAft>
            </a:pPr>
            <a:r>
              <a:rPr lang="zh-CN" altLang="en-US" sz="1800" dirty="0"/>
              <a:t>由于是回路，记</a:t>
            </a:r>
            <a:r>
              <a:rPr lang="en-US" altLang="zh-CN" sz="1800" dirty="0"/>
              <a:t>w</a:t>
            </a:r>
            <a:r>
              <a:rPr lang="en-US" altLang="zh-CN" sz="1800" baseline="-25000" dirty="0"/>
              <a:t>n+1</a:t>
            </a:r>
            <a:r>
              <a:rPr lang="en-US" altLang="zh-CN" sz="1800" dirty="0"/>
              <a:t>= w</a:t>
            </a:r>
            <a:r>
              <a:rPr lang="en-US" altLang="zh-CN" sz="1800" baseline="-25000" dirty="0"/>
              <a:t>1</a:t>
            </a:r>
            <a:r>
              <a:rPr lang="zh-CN" altLang="en-US" sz="1800" dirty="0"/>
              <a:t>。它其实是</a:t>
            </a:r>
            <a:r>
              <a:rPr lang="en-US" altLang="zh-CN" sz="1800" dirty="0"/>
              <a:t>1</a:t>
            </a:r>
            <a:r>
              <a:rPr lang="zh-CN" altLang="en-US" sz="1800" dirty="0"/>
              <a:t>，</a:t>
            </a:r>
            <a:r>
              <a:rPr lang="en-US" altLang="zh-CN" sz="1800" dirty="0"/>
              <a:t>……</a:t>
            </a:r>
            <a:r>
              <a:rPr lang="zh-CN" altLang="en-US" sz="1800" dirty="0"/>
              <a:t>，</a:t>
            </a:r>
            <a:r>
              <a:rPr lang="en-US" altLang="zh-CN" sz="1800" dirty="0"/>
              <a:t>n</a:t>
            </a:r>
            <a:r>
              <a:rPr lang="zh-CN" altLang="en-US" sz="1800" dirty="0"/>
              <a:t>的一个循环排列。要注意</a:t>
            </a:r>
            <a:r>
              <a:rPr lang="en-US" altLang="zh-CN" sz="1800" dirty="0"/>
              <a:t>w</a:t>
            </a:r>
            <a:r>
              <a:rPr lang="en-US" altLang="zh-CN" sz="1800" baseline="-25000" dirty="0"/>
              <a:t>1</a:t>
            </a:r>
            <a:r>
              <a:rPr lang="zh-CN" altLang="en-US" sz="1800" dirty="0"/>
              <a:t>， </a:t>
            </a:r>
            <a:r>
              <a:rPr lang="en-US" altLang="zh-CN" sz="1800" dirty="0"/>
              <a:t>w</a:t>
            </a:r>
            <a:r>
              <a:rPr lang="en-US" altLang="zh-CN" sz="1800" baseline="-25000" dirty="0"/>
              <a:t>2</a:t>
            </a:r>
            <a:r>
              <a:rPr lang="zh-CN" altLang="en-US" sz="1800" dirty="0"/>
              <a:t>，</a:t>
            </a:r>
            <a:r>
              <a:rPr lang="en-US" altLang="zh-CN" sz="1800" dirty="0"/>
              <a:t>……</a:t>
            </a:r>
            <a:r>
              <a:rPr lang="zh-CN" altLang="en-US" sz="1800" dirty="0"/>
              <a:t>， </a:t>
            </a:r>
            <a:r>
              <a:rPr lang="en-US" altLang="zh-CN" sz="1800" dirty="0" err="1"/>
              <a:t>w</a:t>
            </a:r>
            <a:r>
              <a:rPr lang="en-US" altLang="zh-CN" sz="1800" baseline="-25000" dirty="0" err="1"/>
              <a:t>n</a:t>
            </a:r>
            <a:r>
              <a:rPr lang="zh-CN" altLang="en-US" sz="1800" dirty="0"/>
              <a:t>是互不相同的。</a:t>
            </a:r>
          </a:p>
          <a:p>
            <a:pPr>
              <a:spcBef>
                <a:spcPts val="600"/>
              </a:spcBef>
            </a:pPr>
            <a:endParaRPr lang="zh-CN" altLang="en-US" sz="1600" b="1" dirty="0"/>
          </a:p>
        </p:txBody>
      </p:sp>
      <p:graphicFrame>
        <p:nvGraphicFramePr>
          <p:cNvPr id="4" name="Object 4"/>
          <p:cNvGraphicFramePr>
            <a:graphicFrameLocks noChangeAspect="1"/>
          </p:cNvGraphicFramePr>
          <p:nvPr>
            <p:extLst/>
          </p:nvPr>
        </p:nvGraphicFramePr>
        <p:xfrm>
          <a:off x="2626668" y="3291830"/>
          <a:ext cx="1440160" cy="328613"/>
        </p:xfrm>
        <a:graphic>
          <a:graphicData uri="http://schemas.openxmlformats.org/presentationml/2006/ole">
            <mc:AlternateContent xmlns:mc="http://schemas.openxmlformats.org/markup-compatibility/2006">
              <mc:Choice xmlns:v="urn:schemas-microsoft-com:vml" Requires="v">
                <p:oleObj spid="_x0000_s3082" name="Equation" r:id="rId3" imgW="812520" imgH="228600" progId="Equation.3">
                  <p:embed/>
                </p:oleObj>
              </mc:Choice>
              <mc:Fallback>
                <p:oleObj name="Equation" r:id="rId3" imgW="8125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6668" y="3291830"/>
                        <a:ext cx="1440160" cy="32861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6338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0" y="1120775"/>
            <a:ext cx="6172200" cy="3395663"/>
          </a:xfrm>
          <a:prstGeom prst="rect">
            <a:avLst/>
          </a:prstGeom>
        </p:spPr>
        <p:txBody>
          <a:bodyPr>
            <a:normAutofit/>
          </a:bodyPr>
          <a:lstStyle/>
          <a:p>
            <a:pPr eaLnBrk="1" hangingPunct="1">
              <a:spcBef>
                <a:spcPts val="600"/>
              </a:spcBef>
              <a:spcAft>
                <a:spcPts val="600"/>
              </a:spcAft>
            </a:pPr>
            <a:r>
              <a:rPr lang="zh-CN" altLang="en-US" sz="1800" dirty="0" smtClean="0"/>
              <a:t>一般情况下，遗传算法在群体初始化阶段采用的是</a:t>
            </a:r>
            <a:r>
              <a:rPr lang="zh-CN" altLang="en-US" sz="1800" b="1" dirty="0" smtClean="0"/>
              <a:t>随机数初始化</a:t>
            </a:r>
            <a:r>
              <a:rPr lang="zh-CN" altLang="en-US" sz="1800" dirty="0" smtClean="0"/>
              <a:t>方法。采用生成随机数的方法，对染色体的每一维变量进行初始化赋值。初始化染色体时必须注意染色体是否满足优化问题对有效解的定义。</a:t>
            </a:r>
          </a:p>
          <a:p>
            <a:pPr eaLnBrk="1" hangingPunct="1">
              <a:spcBef>
                <a:spcPts val="600"/>
              </a:spcBef>
              <a:spcAft>
                <a:spcPts val="600"/>
              </a:spcAft>
            </a:pPr>
            <a:r>
              <a:rPr lang="zh-CN" altLang="en-US" sz="1800" dirty="0" smtClean="0"/>
              <a:t>如果在进化开始时保证初始群体已经是一定程度上的优良群体的话，将能够有效提高算法找到全局最优解的能力。 </a:t>
            </a:r>
          </a:p>
        </p:txBody>
      </p:sp>
      <p:sp>
        <p:nvSpPr>
          <p:cNvPr id="20484" name="Rectangle 4"/>
          <p:cNvSpPr>
            <a:spLocks noChangeArrowheads="1"/>
          </p:cNvSpPr>
          <p:nvPr/>
        </p:nvSpPr>
        <p:spPr bwMode="auto">
          <a:xfrm>
            <a:off x="342900" y="339502"/>
            <a:ext cx="5130328" cy="21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400" b="1" dirty="0">
                <a:solidFill>
                  <a:srgbClr val="0000FF"/>
                </a:solidFill>
                <a:ea typeface="楷体_GB2312" pitchFamily="49" charset="-122"/>
              </a:rPr>
              <a:t>遗传算法</a:t>
            </a:r>
            <a:r>
              <a:rPr lang="en-US" altLang="zh-CN" sz="2400" b="1" dirty="0">
                <a:ea typeface="楷体_GB2312" pitchFamily="49" charset="-122"/>
              </a:rPr>
              <a:t>—</a:t>
            </a:r>
            <a:r>
              <a:rPr lang="zh-CN" altLang="en-US" sz="2400" b="1" dirty="0" smtClean="0"/>
              <a:t>群体</a:t>
            </a:r>
            <a:r>
              <a:rPr lang="zh-CN" altLang="en-US" sz="2400" b="1" dirty="0"/>
              <a:t>初始化</a:t>
            </a:r>
          </a:p>
        </p:txBody>
      </p:sp>
    </p:spTree>
    <p:extLst>
      <p:ext uri="{BB962C8B-B14F-4D97-AF65-F5344CB8AC3E}">
        <p14:creationId xmlns:p14="http://schemas.microsoft.com/office/powerpoint/2010/main" val="759901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4294967295"/>
          </p:nvPr>
        </p:nvSpPr>
        <p:spPr>
          <a:xfrm>
            <a:off x="0" y="800100"/>
            <a:ext cx="6191250" cy="4148138"/>
          </a:xfrm>
          <a:prstGeom prst="rect">
            <a:avLst/>
          </a:prstGeom>
          <a:noFill/>
        </p:spPr>
        <p:txBody>
          <a:bodyPr>
            <a:normAutofit/>
          </a:bodyPr>
          <a:lstStyle/>
          <a:p>
            <a:pPr eaLnBrk="1" hangingPunct="1"/>
            <a:r>
              <a:rPr lang="zh-CN" altLang="en-US" sz="2000" dirty="0" smtClean="0">
                <a:solidFill>
                  <a:srgbClr val="000000"/>
                </a:solidFill>
              </a:rPr>
              <a:t>为了体现染色体的适应能力，对问题中的每一个染色体都能进行度量的函数，叫</a:t>
            </a:r>
            <a:r>
              <a:rPr lang="zh-CN" altLang="en-US" sz="2000" b="1" dirty="0" smtClean="0">
                <a:solidFill>
                  <a:srgbClr val="000000"/>
                </a:solidFill>
              </a:rPr>
              <a:t>适应度函数</a:t>
            </a:r>
            <a:r>
              <a:rPr lang="en-US" altLang="zh-CN" sz="2000" b="1" dirty="0" smtClean="0">
                <a:solidFill>
                  <a:srgbClr val="000000"/>
                </a:solidFill>
              </a:rPr>
              <a:t>(fitness function)</a:t>
            </a:r>
            <a:r>
              <a:rPr lang="zh-CN" altLang="en-US" sz="2000" dirty="0" smtClean="0">
                <a:solidFill>
                  <a:srgbClr val="000000"/>
                </a:solidFill>
              </a:rPr>
              <a:t>。通过适应度函数来决定染色体的优劣程度，体现了自然进化中的优胜劣汰原则。</a:t>
            </a:r>
          </a:p>
          <a:p>
            <a:pPr eaLnBrk="1" hangingPunct="1"/>
            <a:r>
              <a:rPr lang="zh-CN" altLang="en-US" sz="2000" dirty="0" smtClean="0">
                <a:solidFill>
                  <a:srgbClr val="000000"/>
                </a:solidFill>
              </a:rPr>
              <a:t>对优化问题，适应度函数就是目标函数。例如，</a:t>
            </a:r>
            <a:r>
              <a:rPr lang="en-US" altLang="zh-CN" sz="2000" dirty="0" smtClean="0">
                <a:solidFill>
                  <a:srgbClr val="000000"/>
                </a:solidFill>
              </a:rPr>
              <a:t>TSP</a:t>
            </a:r>
            <a:r>
              <a:rPr lang="zh-CN" altLang="en-US" sz="2000" dirty="0" smtClean="0">
                <a:solidFill>
                  <a:srgbClr val="000000"/>
                </a:solidFill>
              </a:rPr>
              <a:t>（旅行商问题）的目标是路径总长度为最短，路径总长度可作为</a:t>
            </a:r>
            <a:r>
              <a:rPr lang="en-US" altLang="zh-CN" sz="2000" dirty="0" smtClean="0">
                <a:solidFill>
                  <a:srgbClr val="000000"/>
                </a:solidFill>
              </a:rPr>
              <a:t>TSP</a:t>
            </a:r>
            <a:r>
              <a:rPr lang="zh-CN" altLang="en-US" sz="2000" dirty="0" smtClean="0">
                <a:solidFill>
                  <a:srgbClr val="000000"/>
                </a:solidFill>
              </a:rPr>
              <a:t>问题的适应度函数：</a:t>
            </a:r>
            <a:endParaRPr lang="en-US" altLang="zh-CN" sz="2000" dirty="0" smtClean="0">
              <a:solidFill>
                <a:srgbClr val="000000"/>
              </a:solidFill>
            </a:endParaRPr>
          </a:p>
          <a:p>
            <a:pPr eaLnBrk="1" hangingPunct="1"/>
            <a:endParaRPr lang="en-US" altLang="zh-CN" sz="2000" dirty="0">
              <a:solidFill>
                <a:srgbClr val="000000"/>
              </a:solidFill>
            </a:endParaRPr>
          </a:p>
          <a:p>
            <a:pPr eaLnBrk="1" hangingPunct="1"/>
            <a:endParaRPr lang="en-US" altLang="zh-CN" sz="2000" dirty="0" smtClean="0">
              <a:solidFill>
                <a:srgbClr val="000000"/>
              </a:solidFill>
            </a:endParaRPr>
          </a:p>
          <a:p>
            <a:pPr marL="0" indent="0" eaLnBrk="1" hangingPunct="1">
              <a:buNone/>
            </a:pPr>
            <a:endParaRPr lang="en-US" altLang="zh-CN" sz="2000" dirty="0">
              <a:solidFill>
                <a:srgbClr val="000000"/>
              </a:solidFill>
            </a:endParaRPr>
          </a:p>
          <a:p>
            <a:pPr eaLnBrk="1" hangingPunct="1"/>
            <a:r>
              <a:rPr lang="zh-CN" altLang="en-US" sz="2000" dirty="0" smtClean="0">
                <a:solidFill>
                  <a:srgbClr val="000000"/>
                </a:solidFill>
              </a:rPr>
              <a:t>其中</a:t>
            </a:r>
            <a:r>
              <a:rPr lang="en-US" altLang="zh-CN" sz="2000" dirty="0" smtClean="0">
                <a:solidFill>
                  <a:srgbClr val="000000"/>
                </a:solidFill>
              </a:rPr>
              <a:t>w</a:t>
            </a:r>
            <a:r>
              <a:rPr lang="en-US" altLang="zh-CN" sz="2000" baseline="-25000" dirty="0" smtClean="0">
                <a:solidFill>
                  <a:srgbClr val="000000"/>
                </a:solidFill>
              </a:rPr>
              <a:t>n+1</a:t>
            </a:r>
            <a:r>
              <a:rPr lang="en-US" altLang="zh-CN" sz="2000" dirty="0" smtClean="0">
                <a:solidFill>
                  <a:srgbClr val="000000"/>
                </a:solidFill>
              </a:rPr>
              <a:t>=w</a:t>
            </a:r>
            <a:r>
              <a:rPr lang="en-US" altLang="zh-CN" sz="2000" baseline="-25000" dirty="0">
                <a:solidFill>
                  <a:srgbClr val="000000"/>
                </a:solidFill>
              </a:rPr>
              <a:t>1</a:t>
            </a:r>
            <a:r>
              <a:rPr lang="zh-CN" altLang="en-US" sz="2000" dirty="0" smtClean="0">
                <a:solidFill>
                  <a:srgbClr val="000000"/>
                </a:solidFill>
              </a:rPr>
              <a:t>，</a:t>
            </a:r>
            <a:r>
              <a:rPr lang="en-US" altLang="zh-CN" sz="2000" dirty="0" smtClean="0">
                <a:solidFill>
                  <a:srgbClr val="000000"/>
                </a:solidFill>
              </a:rPr>
              <a:t>d(w</a:t>
            </a:r>
            <a:r>
              <a:rPr lang="en-US" altLang="zh-CN" sz="2000" baseline="-25000" dirty="0">
                <a:solidFill>
                  <a:srgbClr val="000000"/>
                </a:solidFill>
              </a:rPr>
              <a:t>j</a:t>
            </a:r>
            <a:r>
              <a:rPr lang="en-US" altLang="zh-CN" sz="2000" dirty="0" smtClean="0">
                <a:solidFill>
                  <a:srgbClr val="000000"/>
                </a:solidFill>
              </a:rPr>
              <a:t>,w</a:t>
            </a:r>
            <a:r>
              <a:rPr lang="en-US" altLang="zh-CN" sz="2000" baseline="-25000" dirty="0">
                <a:solidFill>
                  <a:srgbClr val="000000"/>
                </a:solidFill>
              </a:rPr>
              <a:t>j+1</a:t>
            </a:r>
            <a:r>
              <a:rPr lang="en-US" altLang="zh-CN" sz="2000" dirty="0" smtClean="0">
                <a:solidFill>
                  <a:srgbClr val="000000"/>
                </a:solidFill>
              </a:rPr>
              <a:t>)</a:t>
            </a:r>
            <a:r>
              <a:rPr lang="zh-CN" altLang="en-US" sz="2000" dirty="0" smtClean="0">
                <a:solidFill>
                  <a:srgbClr val="000000"/>
                </a:solidFill>
              </a:rPr>
              <a:t>表示两城市间的距离。</a:t>
            </a:r>
          </a:p>
        </p:txBody>
      </p:sp>
      <p:graphicFrame>
        <p:nvGraphicFramePr>
          <p:cNvPr id="532484" name="Object 4"/>
          <p:cNvGraphicFramePr>
            <a:graphicFrameLocks noChangeAspect="1"/>
          </p:cNvGraphicFramePr>
          <p:nvPr>
            <p:extLst/>
          </p:nvPr>
        </p:nvGraphicFramePr>
        <p:xfrm>
          <a:off x="1628800" y="3075806"/>
          <a:ext cx="3808809" cy="1084659"/>
        </p:xfrm>
        <a:graphic>
          <a:graphicData uri="http://schemas.openxmlformats.org/presentationml/2006/ole">
            <mc:AlternateContent xmlns:mc="http://schemas.openxmlformats.org/markup-compatibility/2006">
              <mc:Choice xmlns:v="urn:schemas-microsoft-com:vml" Requires="v">
                <p:oleObj spid="_x0000_s4106" name="Equation" r:id="rId4" imgW="1867124" imgH="609600" progId="Equation.DSMT4">
                  <p:embed/>
                </p:oleObj>
              </mc:Choice>
              <mc:Fallback>
                <p:oleObj name="Equation" r:id="rId4" imgW="1867124" imgH="60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800" y="3075806"/>
                        <a:ext cx="3808809" cy="1084659"/>
                      </a:xfrm>
                      <a:prstGeom prst="rect">
                        <a:avLst/>
                      </a:prstGeom>
                      <a:solidFill>
                        <a:srgbClr val="FFFF00"/>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p:cNvSpPr/>
          <p:nvPr/>
        </p:nvSpPr>
        <p:spPr>
          <a:xfrm>
            <a:off x="152141" y="195486"/>
            <a:ext cx="3276859" cy="461665"/>
          </a:xfrm>
          <a:prstGeom prst="rect">
            <a:avLst/>
          </a:prstGeom>
        </p:spPr>
        <p:txBody>
          <a:bodyPr wrap="none">
            <a:spAutoFit/>
          </a:bodyPr>
          <a:lstStyle/>
          <a:p>
            <a:r>
              <a:rPr lang="zh-CN" altLang="en-US" sz="2400" b="1" dirty="0">
                <a:solidFill>
                  <a:srgbClr val="0000FF"/>
                </a:solidFill>
                <a:ea typeface="楷体_GB2312" pitchFamily="49" charset="-122"/>
              </a:rPr>
              <a:t>遗传算法</a:t>
            </a:r>
            <a:r>
              <a:rPr lang="en-US" altLang="zh-CN" sz="2400" b="1" dirty="0">
                <a:latin typeface="Arial" panose="020B0604020202020204" pitchFamily="34" charset="0"/>
                <a:ea typeface="楷体_GB2312" pitchFamily="49" charset="-122"/>
              </a:rPr>
              <a:t>—</a:t>
            </a:r>
            <a:r>
              <a:rPr lang="zh-CN" altLang="en-US" sz="2400" b="1" dirty="0">
                <a:ea typeface="楷体_GB2312" pitchFamily="49" charset="-122"/>
              </a:rPr>
              <a:t>适应</a:t>
            </a:r>
            <a:r>
              <a:rPr lang="zh-CN" altLang="en-US" sz="2400" b="1" dirty="0" smtClean="0">
                <a:ea typeface="楷体_GB2312" pitchFamily="49" charset="-122"/>
              </a:rPr>
              <a:t>度</a:t>
            </a:r>
            <a:r>
              <a:rPr lang="zh-CN" altLang="en-US" sz="2400" b="1" dirty="0">
                <a:ea typeface="楷体_GB2312" pitchFamily="49" charset="-122"/>
              </a:rPr>
              <a:t>评价</a:t>
            </a:r>
            <a:endParaRPr lang="zh-CN" altLang="en-US" sz="2400" dirty="0"/>
          </a:p>
        </p:txBody>
      </p:sp>
    </p:spTree>
    <p:extLst>
      <p:ext uri="{BB962C8B-B14F-4D97-AF65-F5344CB8AC3E}">
        <p14:creationId xmlns:p14="http://schemas.microsoft.com/office/powerpoint/2010/main" val="3367817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fade">
                                      <p:cBhvr>
                                        <p:cTn id="7" dur="1000"/>
                                        <p:tgtEl>
                                          <p:spTgt spid="77827">
                                            <p:txEl>
                                              <p:pRg st="0" end="0"/>
                                            </p:txEl>
                                          </p:spTgt>
                                        </p:tgtEl>
                                      </p:cBhvr>
                                    </p:animEffect>
                                    <p:anim calcmode="lin" valueType="num">
                                      <p:cBhvr>
                                        <p:cTn id="8" dur="10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78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7827">
                                            <p:txEl>
                                              <p:pRg st="1" end="1"/>
                                            </p:txEl>
                                          </p:spTgt>
                                        </p:tgtEl>
                                        <p:attrNameLst>
                                          <p:attrName>style.visibility</p:attrName>
                                        </p:attrNameLst>
                                      </p:cBhvr>
                                      <p:to>
                                        <p:strVal val="visible"/>
                                      </p:to>
                                    </p:set>
                                    <p:animEffect transition="in" filter="fade">
                                      <p:cBhvr>
                                        <p:cTn id="14" dur="1000"/>
                                        <p:tgtEl>
                                          <p:spTgt spid="77827">
                                            <p:txEl>
                                              <p:pRg st="1" end="1"/>
                                            </p:txEl>
                                          </p:spTgt>
                                        </p:tgtEl>
                                      </p:cBhvr>
                                    </p:animEffect>
                                    <p:anim calcmode="lin" valueType="num">
                                      <p:cBhvr>
                                        <p:cTn id="15" dur="10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78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32484"/>
                                        </p:tgtEl>
                                        <p:attrNameLst>
                                          <p:attrName>style.visibility</p:attrName>
                                        </p:attrNameLst>
                                      </p:cBhvr>
                                      <p:to>
                                        <p:strVal val="visible"/>
                                      </p:to>
                                    </p:set>
                                    <p:anim calcmode="lin" valueType="num">
                                      <p:cBhvr additive="base">
                                        <p:cTn id="21" dur="500" fill="hold"/>
                                        <p:tgtEl>
                                          <p:spTgt spid="532484"/>
                                        </p:tgtEl>
                                        <p:attrNameLst>
                                          <p:attrName>ppt_x</p:attrName>
                                        </p:attrNameLst>
                                      </p:cBhvr>
                                      <p:tavLst>
                                        <p:tav tm="0">
                                          <p:val>
                                            <p:strVal val="#ppt_x"/>
                                          </p:val>
                                        </p:tav>
                                        <p:tav tm="100000">
                                          <p:val>
                                            <p:strVal val="#ppt_x"/>
                                          </p:val>
                                        </p:tav>
                                      </p:tavLst>
                                    </p:anim>
                                    <p:anim calcmode="lin" valueType="num">
                                      <p:cBhvr additive="base">
                                        <p:cTn id="22" dur="500" fill="hold"/>
                                        <p:tgtEl>
                                          <p:spTgt spid="5324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animEffect transition="in" filter="fade">
                                      <p:cBhvr>
                                        <p:cTn id="27" dur="1000"/>
                                        <p:tgtEl>
                                          <p:spTgt spid="77827">
                                            <p:txEl>
                                              <p:pRg st="5" end="5"/>
                                            </p:txEl>
                                          </p:spTgt>
                                        </p:tgtEl>
                                      </p:cBhvr>
                                    </p:animEffect>
                                    <p:anim calcmode="lin" valueType="num">
                                      <p:cBhvr>
                                        <p:cTn id="28" dur="10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778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484188"/>
            <a:ext cx="6119813" cy="4103687"/>
          </a:xfrm>
          <a:prstGeom prst="rect">
            <a:avLst/>
          </a:prstGeom>
        </p:spPr>
        <p:txBody>
          <a:bodyPr>
            <a:normAutofit fontScale="92500" lnSpcReduction="20000"/>
          </a:bodyPr>
          <a:lstStyle/>
          <a:p>
            <a:pPr>
              <a:lnSpc>
                <a:spcPct val="120000"/>
              </a:lnSpc>
            </a:pPr>
            <a:r>
              <a:rPr lang="zh-CN" altLang="en-US" sz="2000" dirty="0">
                <a:solidFill>
                  <a:srgbClr val="000000"/>
                </a:solidFill>
              </a:rPr>
              <a:t>适应度函数要有效地反映每一个染色体与问题的最优解染色体之间的差距。若一个染色体与问题的最优解染色体之间的差距较小，则对应的适应度函数值之差就较小，否则就较大。适应度函数的取值大小与求解问题对象有很大的关系</a:t>
            </a:r>
            <a:r>
              <a:rPr lang="zh-CN" altLang="en-US" sz="2000" dirty="0" smtClean="0">
                <a:solidFill>
                  <a:srgbClr val="000000"/>
                </a:solidFill>
              </a:rPr>
              <a:t>。</a:t>
            </a:r>
            <a:endParaRPr lang="en-US" altLang="zh-CN" sz="2000" dirty="0" smtClean="0">
              <a:solidFill>
                <a:srgbClr val="000000"/>
              </a:solidFill>
            </a:endParaRPr>
          </a:p>
          <a:p>
            <a:pPr>
              <a:lnSpc>
                <a:spcPct val="120000"/>
              </a:lnSpc>
            </a:pPr>
            <a:r>
              <a:rPr lang="zh-CN" altLang="en-US" sz="2000" dirty="0"/>
              <a:t>评估函数用于评估各个染色体的适应值，进而区分优劣。评估函数常常根据问题的优化目标来确定，比如在求解函数优化问题时，问题定义的目标函数可以作为评估函数的原型。</a:t>
            </a:r>
          </a:p>
          <a:p>
            <a:pPr>
              <a:lnSpc>
                <a:spcPct val="120000"/>
              </a:lnSpc>
            </a:pPr>
            <a:r>
              <a:rPr lang="zh-CN" altLang="en-US" sz="2000" dirty="0"/>
              <a:t>在遗传算法中，规定适应值越大的染色体越优。因此对于一些求解最大值的数值优化问题，我们可以直接套用问题定义的函数表达式。但是对于其他优化问题，问题定义的目标函数表达式必须经过一定的变换。 </a:t>
            </a:r>
          </a:p>
          <a:p>
            <a:pPr>
              <a:lnSpc>
                <a:spcPct val="120000"/>
              </a:lnSpc>
            </a:pPr>
            <a:endParaRPr lang="zh-CN" altLang="en-US" sz="2000" dirty="0">
              <a:solidFill>
                <a:srgbClr val="000000"/>
              </a:solidFill>
            </a:endParaRPr>
          </a:p>
        </p:txBody>
      </p:sp>
    </p:spTree>
    <p:extLst>
      <p:ext uri="{BB962C8B-B14F-4D97-AF65-F5344CB8AC3E}">
        <p14:creationId xmlns:p14="http://schemas.microsoft.com/office/powerpoint/2010/main" val="2184012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5314950" cy="571500"/>
          </a:xfrm>
          <a:prstGeom prst="rect">
            <a:avLst/>
          </a:prstGeom>
        </p:spPr>
        <p:txBody>
          <a:bodyPr>
            <a:normAutofit/>
          </a:bodyPr>
          <a:lstStyle/>
          <a:p>
            <a:pPr eaLnBrk="1" hangingPunct="1"/>
            <a:r>
              <a:rPr lang="zh-CN" altLang="en-US" sz="2400" b="1" dirty="0" smtClean="0">
                <a:solidFill>
                  <a:srgbClr val="0000FF"/>
                </a:solidFill>
                <a:ea typeface="楷体_GB2312" pitchFamily="49" charset="-122"/>
              </a:rPr>
              <a:t>遗传算法</a:t>
            </a:r>
            <a:r>
              <a:rPr lang="en-US" altLang="zh-CN" sz="2400" b="1" dirty="0" smtClean="0">
                <a:latin typeface="Arial" panose="020B0604020202020204" pitchFamily="34" charset="0"/>
                <a:ea typeface="楷体_GB2312" pitchFamily="49" charset="-122"/>
              </a:rPr>
              <a:t>—</a:t>
            </a:r>
            <a:r>
              <a:rPr lang="zh-CN" altLang="en-US" sz="2400" b="1" dirty="0" smtClean="0">
                <a:ea typeface="楷体_GB2312" pitchFamily="49" charset="-122"/>
              </a:rPr>
              <a:t>遗传操作</a:t>
            </a:r>
          </a:p>
        </p:txBody>
      </p:sp>
      <p:sp>
        <p:nvSpPr>
          <p:cNvPr id="79875" name="Rectangle 3"/>
          <p:cNvSpPr>
            <a:spLocks noGrp="1" noChangeArrowheads="1"/>
          </p:cNvSpPr>
          <p:nvPr>
            <p:ph type="body" idx="4294967295"/>
          </p:nvPr>
        </p:nvSpPr>
        <p:spPr>
          <a:xfrm>
            <a:off x="0" y="550863"/>
            <a:ext cx="6858000" cy="2546350"/>
          </a:xfrm>
          <a:prstGeom prst="rect">
            <a:avLst/>
          </a:prstGeom>
        </p:spPr>
        <p:txBody>
          <a:bodyPr>
            <a:noAutofit/>
          </a:bodyPr>
          <a:lstStyle/>
          <a:p>
            <a:pPr>
              <a:spcBef>
                <a:spcPts val="600"/>
              </a:spcBef>
            </a:pPr>
            <a:r>
              <a:rPr lang="zh-CN" altLang="en-US" sz="2000" dirty="0">
                <a:solidFill>
                  <a:srgbClr val="000000"/>
                </a:solidFill>
                <a:latin typeface="+mn-ea"/>
                <a:ea typeface="+mn-ea"/>
              </a:rPr>
              <a:t>简单遗传算法的遗传操作主要有</a:t>
            </a:r>
            <a:r>
              <a:rPr lang="zh-CN" altLang="en-US" sz="2000" dirty="0" smtClean="0">
                <a:solidFill>
                  <a:srgbClr val="000000"/>
                </a:solidFill>
                <a:latin typeface="+mn-ea"/>
                <a:ea typeface="+mn-ea"/>
              </a:rPr>
              <a:t>选择</a:t>
            </a:r>
            <a:r>
              <a:rPr lang="en-US" altLang="zh-CN" sz="2000" dirty="0">
                <a:latin typeface="+mn-ea"/>
                <a:ea typeface="+mn-ea"/>
              </a:rPr>
              <a:t>(selection)</a:t>
            </a:r>
            <a:r>
              <a:rPr lang="zh-CN" altLang="en-US" sz="2000" dirty="0">
                <a:latin typeface="+mn-ea"/>
                <a:ea typeface="+mn-ea"/>
              </a:rPr>
              <a:t>、交叉</a:t>
            </a:r>
            <a:r>
              <a:rPr lang="en-US" altLang="zh-CN" sz="2000" dirty="0">
                <a:latin typeface="+mn-ea"/>
                <a:ea typeface="+mn-ea"/>
              </a:rPr>
              <a:t>(crossover)</a:t>
            </a:r>
            <a:r>
              <a:rPr lang="zh-CN" altLang="en-US" sz="2000" dirty="0">
                <a:latin typeface="+mn-ea"/>
                <a:ea typeface="+mn-ea"/>
              </a:rPr>
              <a:t>、变异</a:t>
            </a:r>
            <a:r>
              <a:rPr lang="en-US" altLang="zh-CN" sz="2000" dirty="0">
                <a:latin typeface="+mn-ea"/>
                <a:ea typeface="+mn-ea"/>
              </a:rPr>
              <a:t>(mutation)</a:t>
            </a:r>
            <a:r>
              <a:rPr lang="zh-CN" altLang="en-US" sz="2000" dirty="0" smtClean="0">
                <a:solidFill>
                  <a:srgbClr val="000000"/>
                </a:solidFill>
                <a:latin typeface="+mn-ea"/>
                <a:ea typeface="+mn-ea"/>
              </a:rPr>
              <a:t>三</a:t>
            </a:r>
            <a:r>
              <a:rPr lang="zh-CN" altLang="en-US" sz="2000" dirty="0">
                <a:solidFill>
                  <a:srgbClr val="000000"/>
                </a:solidFill>
                <a:latin typeface="+mn-ea"/>
                <a:ea typeface="+mn-ea"/>
              </a:rPr>
              <a:t>种</a:t>
            </a:r>
            <a:r>
              <a:rPr lang="zh-CN" altLang="en-US" sz="2000" dirty="0" smtClean="0">
                <a:solidFill>
                  <a:srgbClr val="000000"/>
                </a:solidFill>
                <a:latin typeface="+mn-ea"/>
                <a:ea typeface="+mn-ea"/>
              </a:rPr>
              <a:t>。改进的遗传算法大量扩充了遗传操作，以达到更高的效率。</a:t>
            </a:r>
            <a:endParaRPr lang="zh-CN" altLang="en-US" sz="2000" dirty="0">
              <a:solidFill>
                <a:srgbClr val="000000"/>
              </a:solidFill>
              <a:latin typeface="+mn-ea"/>
              <a:ea typeface="+mn-ea"/>
            </a:endParaRPr>
          </a:p>
          <a:p>
            <a:pPr>
              <a:spcBef>
                <a:spcPts val="600"/>
              </a:spcBef>
            </a:pPr>
            <a:r>
              <a:rPr lang="zh-CN" altLang="en-US" sz="2000" b="1" dirty="0">
                <a:solidFill>
                  <a:srgbClr val="000000"/>
                </a:solidFill>
                <a:latin typeface="+mn-ea"/>
                <a:ea typeface="+mn-ea"/>
              </a:rPr>
              <a:t>选择</a:t>
            </a:r>
            <a:r>
              <a:rPr lang="zh-CN" altLang="en-US" sz="2000" b="1" dirty="0" smtClean="0">
                <a:solidFill>
                  <a:srgbClr val="000000"/>
                </a:solidFill>
                <a:latin typeface="+mn-ea"/>
                <a:ea typeface="+mn-ea"/>
              </a:rPr>
              <a:t>操作</a:t>
            </a:r>
            <a:r>
              <a:rPr lang="zh-CN" altLang="en-US" sz="2000" dirty="0">
                <a:latin typeface="+mn-ea"/>
                <a:ea typeface="+mn-ea"/>
              </a:rPr>
              <a:t>也叫复制（</a:t>
            </a:r>
            <a:r>
              <a:rPr lang="en-US" altLang="zh-CN" sz="2000" dirty="0">
                <a:latin typeface="+mn-ea"/>
                <a:ea typeface="+mn-ea"/>
              </a:rPr>
              <a:t>reproduction</a:t>
            </a:r>
            <a:r>
              <a:rPr lang="zh-CN" altLang="en-US" sz="2000" dirty="0">
                <a:latin typeface="+mn-ea"/>
                <a:ea typeface="+mn-ea"/>
              </a:rPr>
              <a:t>）操作，</a:t>
            </a:r>
            <a:r>
              <a:rPr lang="zh-CN" altLang="en-US" sz="2000" dirty="0" smtClean="0">
                <a:solidFill>
                  <a:srgbClr val="000000"/>
                </a:solidFill>
                <a:latin typeface="+mn-ea"/>
                <a:ea typeface="+mn-ea"/>
              </a:rPr>
              <a:t>根据</a:t>
            </a:r>
            <a:r>
              <a:rPr lang="zh-CN" altLang="en-US" sz="2000" dirty="0">
                <a:solidFill>
                  <a:srgbClr val="000000"/>
                </a:solidFill>
                <a:latin typeface="+mn-ea"/>
                <a:ea typeface="+mn-ea"/>
              </a:rPr>
              <a:t>个体的适应度函数值所度量的优劣程度决定它在下一代是被淘汰还是被遗传。</a:t>
            </a:r>
          </a:p>
          <a:p>
            <a:pPr eaLnBrk="1" hangingPunct="1">
              <a:spcBef>
                <a:spcPts val="600"/>
              </a:spcBef>
            </a:pPr>
            <a:r>
              <a:rPr lang="zh-CN" altLang="en-US" sz="2000" dirty="0">
                <a:solidFill>
                  <a:srgbClr val="000000"/>
                </a:solidFill>
                <a:latin typeface="+mn-ea"/>
                <a:ea typeface="+mn-ea"/>
              </a:rPr>
              <a:t>一般地说，选择将使适应度较大</a:t>
            </a:r>
            <a:r>
              <a:rPr lang="en-US" altLang="zh-CN" sz="2000" dirty="0">
                <a:solidFill>
                  <a:srgbClr val="000000"/>
                </a:solidFill>
                <a:latin typeface="+mn-ea"/>
                <a:ea typeface="+mn-ea"/>
              </a:rPr>
              <a:t>(</a:t>
            </a:r>
            <a:r>
              <a:rPr lang="zh-CN" altLang="en-US" sz="2000" dirty="0">
                <a:solidFill>
                  <a:srgbClr val="000000"/>
                </a:solidFill>
                <a:latin typeface="+mn-ea"/>
                <a:ea typeface="+mn-ea"/>
              </a:rPr>
              <a:t>优良</a:t>
            </a:r>
            <a:r>
              <a:rPr lang="en-US" altLang="zh-CN" sz="2000" dirty="0">
                <a:solidFill>
                  <a:srgbClr val="000000"/>
                </a:solidFill>
                <a:latin typeface="+mn-ea"/>
                <a:ea typeface="+mn-ea"/>
              </a:rPr>
              <a:t>)</a:t>
            </a:r>
            <a:r>
              <a:rPr lang="zh-CN" altLang="en-US" sz="2000" dirty="0">
                <a:solidFill>
                  <a:srgbClr val="000000"/>
                </a:solidFill>
                <a:latin typeface="+mn-ea"/>
                <a:ea typeface="+mn-ea"/>
              </a:rPr>
              <a:t>个体有较大的存在机会，而适应度较小</a:t>
            </a:r>
            <a:r>
              <a:rPr lang="en-US" altLang="zh-CN" sz="2000" dirty="0">
                <a:solidFill>
                  <a:srgbClr val="000000"/>
                </a:solidFill>
                <a:latin typeface="+mn-ea"/>
                <a:ea typeface="+mn-ea"/>
              </a:rPr>
              <a:t>(</a:t>
            </a:r>
            <a:r>
              <a:rPr lang="zh-CN" altLang="en-US" sz="2000" dirty="0">
                <a:solidFill>
                  <a:srgbClr val="000000"/>
                </a:solidFill>
                <a:latin typeface="+mn-ea"/>
                <a:ea typeface="+mn-ea"/>
              </a:rPr>
              <a:t>低劣</a:t>
            </a:r>
            <a:r>
              <a:rPr lang="en-US" altLang="zh-CN" sz="2000" dirty="0">
                <a:solidFill>
                  <a:srgbClr val="000000"/>
                </a:solidFill>
                <a:latin typeface="+mn-ea"/>
                <a:ea typeface="+mn-ea"/>
              </a:rPr>
              <a:t>)</a:t>
            </a:r>
            <a:r>
              <a:rPr lang="zh-CN" altLang="en-US" sz="2000" dirty="0">
                <a:solidFill>
                  <a:srgbClr val="000000"/>
                </a:solidFill>
                <a:latin typeface="+mn-ea"/>
                <a:ea typeface="+mn-ea"/>
              </a:rPr>
              <a:t>的个体继续存在的机会也较小。</a:t>
            </a:r>
          </a:p>
        </p:txBody>
      </p:sp>
      <p:sp>
        <p:nvSpPr>
          <p:cNvPr id="79876" name="AutoShape 10" descr="9k="/>
          <p:cNvSpPr>
            <a:spLocks noChangeAspect="1" noChangeArrowheads="1"/>
          </p:cNvSpPr>
          <p:nvPr/>
        </p:nvSpPr>
        <p:spPr bwMode="auto">
          <a:xfrm>
            <a:off x="2646760" y="2046685"/>
            <a:ext cx="1564481" cy="105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sp>
        <p:nvSpPr>
          <p:cNvPr id="79877" name="AutoShape 12" descr="9k="/>
          <p:cNvSpPr>
            <a:spLocks noChangeAspect="1" noChangeArrowheads="1"/>
          </p:cNvSpPr>
          <p:nvPr/>
        </p:nvSpPr>
        <p:spPr bwMode="auto">
          <a:xfrm>
            <a:off x="2646760" y="2046685"/>
            <a:ext cx="1564481" cy="105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pic>
        <p:nvPicPr>
          <p:cNvPr id="79878" name="Picture 14" descr="8948089509650459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1008" y="3245644"/>
            <a:ext cx="2104109" cy="1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AutoShape 16" descr="2Q=="/>
          <p:cNvSpPr>
            <a:spLocks noChangeAspect="1" noChangeArrowheads="1"/>
          </p:cNvSpPr>
          <p:nvPr/>
        </p:nvSpPr>
        <p:spPr bwMode="auto">
          <a:xfrm>
            <a:off x="2853929" y="2046685"/>
            <a:ext cx="1150144" cy="105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350">
              <a:latin typeface="Arial" panose="020B0604020202020204" pitchFamily="34" charset="0"/>
              <a:ea typeface="宋体" panose="02010600030101010101" pitchFamily="2" charset="-122"/>
            </a:endParaRPr>
          </a:p>
        </p:txBody>
      </p:sp>
      <p:pic>
        <p:nvPicPr>
          <p:cNvPr id="79880" name="Picture 18" descr="d54c5bd598da41b86861e27381dd1fb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6792" y="3245644"/>
            <a:ext cx="1584176" cy="144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952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9875">
                                            <p:txEl>
                                              <p:pRg st="2" end="2"/>
                                            </p:txEl>
                                          </p:spTgt>
                                        </p:tgtEl>
                                        <p:attrNameLst>
                                          <p:attrName>style.visibility</p:attrName>
                                        </p:attrNameLst>
                                      </p:cBhvr>
                                      <p:to>
                                        <p:strVal val="visible"/>
                                      </p:to>
                                    </p:set>
                                    <p:animEffect transition="in" filter="fade">
                                      <p:cBhvr>
                                        <p:cTn id="21" dur="1000"/>
                                        <p:tgtEl>
                                          <p:spTgt spid="79875">
                                            <p:txEl>
                                              <p:pRg st="2" end="2"/>
                                            </p:txEl>
                                          </p:spTgt>
                                        </p:tgtEl>
                                      </p:cBhvr>
                                    </p:animEffect>
                                    <p:anim calcmode="lin" valueType="num">
                                      <p:cBhvr>
                                        <p:cTn id="22" dur="10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987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87325"/>
            <a:ext cx="3754438" cy="422275"/>
          </a:xfrm>
          <a:prstGeom prst="rect">
            <a:avLst/>
          </a:prstGeom>
        </p:spPr>
        <p:txBody>
          <a:bodyPr>
            <a:noAutofit/>
          </a:bodyPr>
          <a:lstStyle/>
          <a:p>
            <a:pPr defTabSz="914400"/>
            <a:r>
              <a:rPr lang="zh-CN" altLang="en-US" sz="2400" dirty="0">
                <a:solidFill>
                  <a:srgbClr val="0000FF"/>
                </a:solidFill>
                <a:ea typeface="楷体_GB2312" pitchFamily="49" charset="-122"/>
              </a:rPr>
              <a:t>遗传算法</a:t>
            </a:r>
            <a:r>
              <a:rPr lang="en-US" altLang="zh-CN" sz="2400" dirty="0">
                <a:ea typeface="楷体_GB2312" pitchFamily="49" charset="-122"/>
              </a:rPr>
              <a:t>—</a:t>
            </a:r>
            <a:r>
              <a:rPr lang="zh-CN" altLang="en-US" sz="2400" dirty="0">
                <a:latin typeface="+mn-lt"/>
                <a:ea typeface="楷体_GB2312" pitchFamily="49" charset="-122"/>
                <a:cs typeface="+mn-cs"/>
              </a:rPr>
              <a:t>选择算子</a:t>
            </a:r>
            <a:endParaRPr lang="en-US" altLang="zh-CN" sz="2400" dirty="0">
              <a:latin typeface="+mn-lt"/>
              <a:ea typeface="楷体_GB2312" pitchFamily="49" charset="-122"/>
              <a:cs typeface="+mn-cs"/>
            </a:endParaRPr>
          </a:p>
        </p:txBody>
      </p:sp>
      <p:sp>
        <p:nvSpPr>
          <p:cNvPr id="7" name="内容占位符 2"/>
          <p:cNvSpPr>
            <a:spLocks noGrp="1"/>
          </p:cNvSpPr>
          <p:nvPr>
            <p:ph idx="4294967295"/>
          </p:nvPr>
        </p:nvSpPr>
        <p:spPr>
          <a:xfrm>
            <a:off x="526565" y="3651870"/>
            <a:ext cx="6326187" cy="1266825"/>
          </a:xfrm>
          <a:prstGeom prst="rect">
            <a:avLst/>
          </a:prstGeom>
        </p:spPr>
        <p:txBody>
          <a:bodyPr>
            <a:normAutofit/>
          </a:bodyPr>
          <a:lstStyle/>
          <a:p>
            <a:pPr>
              <a:lnSpc>
                <a:spcPct val="150000"/>
              </a:lnSpc>
              <a:spcBef>
                <a:spcPts val="0"/>
              </a:spcBef>
            </a:pPr>
            <a:r>
              <a:rPr lang="zh-CN" altLang="en-US" sz="1600" dirty="0" smtClean="0">
                <a:latin typeface="+mn-ea"/>
                <a:ea typeface="+mn-ea"/>
              </a:rPr>
              <a:t>简单遗传算法采用赌轮选择机制，令      表示群体的适应度值之总和，    表示群体中第</a:t>
            </a:r>
            <a:r>
              <a:rPr lang="en-US" altLang="zh-CN" sz="1600" dirty="0" err="1" smtClean="0">
                <a:latin typeface="+mn-ea"/>
                <a:ea typeface="+mn-ea"/>
              </a:rPr>
              <a:t>i</a:t>
            </a:r>
            <a:r>
              <a:rPr lang="zh-CN" altLang="en-US" sz="1600" dirty="0" smtClean="0">
                <a:latin typeface="+mn-ea"/>
                <a:ea typeface="+mn-ea"/>
              </a:rPr>
              <a:t>个染色体的适应度值，它产生后代的能力正好为其适应度值所占份额        。</a:t>
            </a:r>
            <a:endParaRPr lang="zh-CN" altLang="en-US" sz="1600" dirty="0">
              <a:latin typeface="+mn-ea"/>
              <a:ea typeface="+mn-ea"/>
            </a:endParaRPr>
          </a:p>
        </p:txBody>
      </p:sp>
      <p:sp>
        <p:nvSpPr>
          <p:cNvPr id="98404" name="AutoShape 100"/>
          <p:cNvSpPr>
            <a:spLocks noChangeArrowheads="1"/>
          </p:cNvSpPr>
          <p:nvPr/>
        </p:nvSpPr>
        <p:spPr bwMode="gray">
          <a:xfrm>
            <a:off x="3573016" y="187325"/>
            <a:ext cx="2843832" cy="389335"/>
          </a:xfrm>
          <a:prstGeom prst="roundRect">
            <a:avLst>
              <a:gd name="adj" fmla="val 50000"/>
            </a:avLst>
          </a:prstGeom>
          <a:gradFill rotWithShape="1">
            <a:gsLst>
              <a:gs pos="0">
                <a:srgbClr val="268CD2"/>
              </a:gs>
              <a:gs pos="50000">
                <a:srgbClr val="268CD2">
                  <a:gamma/>
                  <a:tint val="64314"/>
                  <a:invGamma/>
                </a:srgbClr>
              </a:gs>
              <a:gs pos="100000">
                <a:srgbClr val="268CD2"/>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zh-CN" altLang="en-US" sz="2000" b="1" dirty="0">
                <a:solidFill>
                  <a:srgbClr val="FFFFFF"/>
                </a:solidFill>
                <a:effectLst>
                  <a:outerShdw blurRad="38100" dist="38100" dir="2700000" algn="tl">
                    <a:srgbClr val="000000"/>
                  </a:outerShdw>
                </a:effectLst>
                <a:latin typeface="Verdana" pitchFamily="34" charset="0"/>
              </a:rPr>
              <a:t>轮盘赌选择算法</a:t>
            </a:r>
          </a:p>
        </p:txBody>
      </p:sp>
      <p:pic>
        <p:nvPicPr>
          <p:cNvPr id="98405" name="Picture 101" descr="图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487" y="902780"/>
            <a:ext cx="2430065"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103"/>
          <p:cNvSpPr>
            <a:spLocks noChangeArrowheads="1"/>
          </p:cNvSpPr>
          <p:nvPr/>
        </p:nvSpPr>
        <p:spPr bwMode="auto">
          <a:xfrm>
            <a:off x="30832" y="1714742"/>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graphicFrame>
        <p:nvGraphicFramePr>
          <p:cNvPr id="98406" name="Object 102"/>
          <p:cNvGraphicFramePr>
            <a:graphicFrameLocks noChangeAspect="1"/>
          </p:cNvGraphicFramePr>
          <p:nvPr>
            <p:extLst>
              <p:ext uri="{D42A27DB-BD31-4B8C-83A1-F6EECF244321}">
                <p14:modId xmlns:p14="http://schemas.microsoft.com/office/powerpoint/2010/main" val="2879533031"/>
              </p:ext>
            </p:extLst>
          </p:nvPr>
        </p:nvGraphicFramePr>
        <p:xfrm>
          <a:off x="3387823" y="720096"/>
          <a:ext cx="3239690" cy="2774156"/>
        </p:xfrm>
        <a:graphic>
          <a:graphicData uri="http://schemas.openxmlformats.org/presentationml/2006/ole">
            <mc:AlternateContent xmlns:mc="http://schemas.openxmlformats.org/markup-compatibility/2006">
              <mc:Choice xmlns:v="urn:schemas-microsoft-com:vml" Requires="v">
                <p:oleObj spid="_x0000_s5158" name="Visio" r:id="rId5" imgW="3526726" imgH="3004661" progId="Visio.Drawing.11">
                  <p:embed/>
                </p:oleObj>
              </mc:Choice>
              <mc:Fallback>
                <p:oleObj name="Visio" r:id="rId5" imgW="3526726" imgH="300466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823" y="720096"/>
                        <a:ext cx="3239690" cy="277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76381230"/>
              </p:ext>
            </p:extLst>
          </p:nvPr>
        </p:nvGraphicFramePr>
        <p:xfrm>
          <a:off x="3688340" y="4406740"/>
          <a:ext cx="785999" cy="576074"/>
        </p:xfrm>
        <a:graphic>
          <a:graphicData uri="http://schemas.openxmlformats.org/presentationml/2006/ole">
            <mc:AlternateContent xmlns:mc="http://schemas.openxmlformats.org/markup-compatibility/2006">
              <mc:Choice xmlns:v="urn:schemas-microsoft-com:vml" Requires="v">
                <p:oleObj spid="_x0000_s5159" name="公式" r:id="rId7" imgW="406080" imgH="558720" progId="Equation.3">
                  <p:embed/>
                </p:oleObj>
              </mc:Choice>
              <mc:Fallback>
                <p:oleObj name="公式" r:id="rId7" imgW="406080" imgH="558720" progId="Equation.3">
                  <p:embed/>
                  <p:pic>
                    <p:nvPicPr>
                      <p:cNvPr id="0" name=""/>
                      <p:cNvPicPr>
                        <a:picLocks noChangeAspect="1" noChangeArrowheads="1"/>
                      </p:cNvPicPr>
                      <p:nvPr/>
                    </p:nvPicPr>
                    <p:blipFill>
                      <a:blip r:embed="rId8"/>
                      <a:srcRect/>
                      <a:stretch>
                        <a:fillRect/>
                      </a:stretch>
                    </p:blipFill>
                    <p:spPr bwMode="auto">
                      <a:xfrm>
                        <a:off x="3688340" y="4406740"/>
                        <a:ext cx="785999" cy="576074"/>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49573742"/>
              </p:ext>
            </p:extLst>
          </p:nvPr>
        </p:nvGraphicFramePr>
        <p:xfrm>
          <a:off x="4124840" y="3748757"/>
          <a:ext cx="474523" cy="442888"/>
        </p:xfrm>
        <a:graphic>
          <a:graphicData uri="http://schemas.openxmlformats.org/presentationml/2006/ole">
            <mc:AlternateContent xmlns:mc="http://schemas.openxmlformats.org/markup-compatibility/2006">
              <mc:Choice xmlns:v="urn:schemas-microsoft-com:vml" Requires="v">
                <p:oleObj spid="_x0000_s5160" name="公式" r:id="rId9" imgW="380880" imgH="355320" progId="Equation.3">
                  <p:embed/>
                </p:oleObj>
              </mc:Choice>
              <mc:Fallback>
                <p:oleObj name="公式" r:id="rId9" imgW="380880" imgH="355320" progId="Equation.3">
                  <p:embed/>
                  <p:pic>
                    <p:nvPicPr>
                      <p:cNvPr id="0" name=""/>
                      <p:cNvPicPr/>
                      <p:nvPr/>
                    </p:nvPicPr>
                    <p:blipFill>
                      <a:blip r:embed="rId10"/>
                      <a:stretch>
                        <a:fillRect/>
                      </a:stretch>
                    </p:blipFill>
                    <p:spPr>
                      <a:xfrm>
                        <a:off x="4124840" y="3748757"/>
                        <a:ext cx="474523" cy="4428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513992"/>
              </p:ext>
            </p:extLst>
          </p:nvPr>
        </p:nvGraphicFramePr>
        <p:xfrm>
          <a:off x="1778481" y="4122825"/>
          <a:ext cx="221444" cy="306615"/>
        </p:xfrm>
        <a:graphic>
          <a:graphicData uri="http://schemas.openxmlformats.org/presentationml/2006/ole">
            <mc:AlternateContent xmlns:mc="http://schemas.openxmlformats.org/markup-compatibility/2006">
              <mc:Choice xmlns:v="urn:schemas-microsoft-com:vml" Requires="v">
                <p:oleObj spid="_x0000_s5161" name="公式" r:id="rId11" imgW="164880" imgH="228600" progId="Equation.3">
                  <p:embed/>
                </p:oleObj>
              </mc:Choice>
              <mc:Fallback>
                <p:oleObj name="公式" r:id="rId11" imgW="164880" imgH="228600" progId="Equation.3">
                  <p:embed/>
                  <p:pic>
                    <p:nvPicPr>
                      <p:cNvPr id="0" name=""/>
                      <p:cNvPicPr/>
                      <p:nvPr/>
                    </p:nvPicPr>
                    <p:blipFill>
                      <a:blip r:embed="rId12"/>
                      <a:stretch>
                        <a:fillRect/>
                      </a:stretch>
                    </p:blipFill>
                    <p:spPr>
                      <a:xfrm>
                        <a:off x="1778481" y="4122825"/>
                        <a:ext cx="221444" cy="306615"/>
                      </a:xfrm>
                      <a:prstGeom prst="rect">
                        <a:avLst/>
                      </a:prstGeom>
                    </p:spPr>
                  </p:pic>
                </p:oleObj>
              </mc:Fallback>
            </mc:AlternateContent>
          </a:graphicData>
        </a:graphic>
      </p:graphicFrame>
    </p:spTree>
    <p:extLst>
      <p:ext uri="{BB962C8B-B14F-4D97-AF65-F5344CB8AC3E}">
        <p14:creationId xmlns:p14="http://schemas.microsoft.com/office/powerpoint/2010/main" val="28913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8404"/>
                                        </p:tgtEl>
                                        <p:attrNameLst>
                                          <p:attrName>style.visibility</p:attrName>
                                        </p:attrNameLst>
                                      </p:cBhvr>
                                      <p:to>
                                        <p:strVal val="visible"/>
                                      </p:to>
                                    </p:set>
                                    <p:animEffect transition="in" filter="blinds(horizontal)">
                                      <p:cBhvr>
                                        <p:cTn id="7" dur="500"/>
                                        <p:tgtEl>
                                          <p:spTgt spid="98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nodeType="clickEffect">
                                  <p:stCondLst>
                                    <p:cond delay="0"/>
                                  </p:stCondLst>
                                  <p:childTnLst>
                                    <p:set>
                                      <p:cBhvr>
                                        <p:cTn id="11" dur="1" fill="hold">
                                          <p:stCondLst>
                                            <p:cond delay="0"/>
                                          </p:stCondLst>
                                        </p:cTn>
                                        <p:tgtEl>
                                          <p:spTgt spid="98405"/>
                                        </p:tgtEl>
                                        <p:attrNameLst>
                                          <p:attrName>style.visibility</p:attrName>
                                        </p:attrNameLst>
                                      </p:cBhvr>
                                      <p:to>
                                        <p:strVal val="visible"/>
                                      </p:to>
                                    </p:set>
                                    <p:anim calcmode="lin" valueType="num">
                                      <p:cBhvr>
                                        <p:cTn id="12" dur="5000" fill="hold"/>
                                        <p:tgtEl>
                                          <p:spTgt spid="98405"/>
                                        </p:tgtEl>
                                        <p:attrNameLst>
                                          <p:attrName>ppt_w</p:attrName>
                                        </p:attrNameLst>
                                      </p:cBhvr>
                                      <p:tavLst>
                                        <p:tav tm="0" fmla="#ppt_w*sin(2.5*pi*$)">
                                          <p:val>
                                            <p:fltVal val="0"/>
                                          </p:val>
                                        </p:tav>
                                        <p:tav tm="100000">
                                          <p:val>
                                            <p:fltVal val="1"/>
                                          </p:val>
                                        </p:tav>
                                      </p:tavLst>
                                    </p:anim>
                                    <p:anim calcmode="lin" valueType="num">
                                      <p:cBhvr>
                                        <p:cTn id="13" dur="5000" fill="hold"/>
                                        <p:tgtEl>
                                          <p:spTgt spid="9840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8406"/>
                                        </p:tgtEl>
                                        <p:attrNameLst>
                                          <p:attrName>style.visibility</p:attrName>
                                        </p:attrNameLst>
                                      </p:cBhvr>
                                      <p:to>
                                        <p:strVal val="visible"/>
                                      </p:to>
                                    </p:set>
                                    <p:animEffect transition="in" filter="blinds(horizontal)">
                                      <p:cBhvr>
                                        <p:cTn id="18" dur="500"/>
                                        <p:tgtEl>
                                          <p:spTgt spid="98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6"/>
          <p:cNvSpPr>
            <a:spLocks noGrp="1" noChangeArrowheads="1"/>
          </p:cNvSpPr>
          <p:nvPr>
            <p:ph type="body" idx="4294967295"/>
          </p:nvPr>
        </p:nvSpPr>
        <p:spPr>
          <a:xfrm>
            <a:off x="0" y="1131888"/>
            <a:ext cx="6172200" cy="3394075"/>
          </a:xfrm>
          <a:prstGeom prst="rect">
            <a:avLst/>
          </a:prstGeom>
          <a:noFill/>
        </p:spPr>
        <p:txBody>
          <a:bodyPr/>
          <a:lstStyle/>
          <a:p>
            <a:pPr eaLnBrk="1" hangingPunct="1"/>
            <a:r>
              <a:rPr lang="zh-CN" altLang="en-US" sz="1800" dirty="0">
                <a:latin typeface="+mn-ea"/>
                <a:ea typeface="+mn-ea"/>
              </a:rPr>
              <a:t>在染色体交配阶段，每个染色体能否进行交配由交配概率</a:t>
            </a:r>
            <a:r>
              <a:rPr lang="en-US" altLang="zh-CN" sz="1800" i="1" dirty="0">
                <a:latin typeface="+mn-ea"/>
                <a:ea typeface="+mn-ea"/>
              </a:rPr>
              <a:t>Pc</a:t>
            </a:r>
            <a:r>
              <a:rPr lang="zh-CN" altLang="en-US" sz="1800" dirty="0">
                <a:latin typeface="+mn-ea"/>
                <a:ea typeface="+mn-ea"/>
              </a:rPr>
              <a:t>（一般取值为</a:t>
            </a:r>
            <a:r>
              <a:rPr lang="en-US" altLang="zh-CN" sz="1800" dirty="0">
                <a:latin typeface="+mn-ea"/>
                <a:ea typeface="+mn-ea"/>
              </a:rPr>
              <a:t>0.4</a:t>
            </a:r>
            <a:r>
              <a:rPr lang="zh-CN" altLang="en-US" sz="1800" dirty="0">
                <a:latin typeface="+mn-ea"/>
                <a:ea typeface="+mn-ea"/>
              </a:rPr>
              <a:t>到</a:t>
            </a:r>
            <a:r>
              <a:rPr lang="en-US" altLang="zh-CN" sz="1800" dirty="0">
                <a:latin typeface="+mn-ea"/>
                <a:ea typeface="+mn-ea"/>
              </a:rPr>
              <a:t>0.99</a:t>
            </a:r>
            <a:r>
              <a:rPr lang="zh-CN" altLang="en-US" sz="1800" dirty="0">
                <a:latin typeface="+mn-ea"/>
                <a:ea typeface="+mn-ea"/>
              </a:rPr>
              <a:t>之间）决定，其具体过程为：对于每个染色体，如果</a:t>
            </a:r>
            <a:r>
              <a:rPr lang="en-US" altLang="zh-CN" sz="1800" i="1" dirty="0">
                <a:latin typeface="+mn-ea"/>
                <a:ea typeface="+mn-ea"/>
              </a:rPr>
              <a:t>Random</a:t>
            </a:r>
            <a:r>
              <a:rPr lang="en-US" altLang="zh-CN" sz="1800" dirty="0">
                <a:latin typeface="+mn-ea"/>
                <a:ea typeface="+mn-ea"/>
              </a:rPr>
              <a:t>(0, 1)</a:t>
            </a:r>
            <a:r>
              <a:rPr lang="zh-CN" altLang="en-US" sz="1800" dirty="0">
                <a:latin typeface="+mn-ea"/>
                <a:ea typeface="+mn-ea"/>
              </a:rPr>
              <a:t>小于</a:t>
            </a:r>
            <a:r>
              <a:rPr lang="en-US" altLang="zh-CN" sz="1800" i="1" dirty="0">
                <a:latin typeface="+mn-ea"/>
                <a:ea typeface="+mn-ea"/>
              </a:rPr>
              <a:t>Pc</a:t>
            </a:r>
            <a:r>
              <a:rPr lang="zh-CN" altLang="en-US" sz="1800" dirty="0">
                <a:latin typeface="+mn-ea"/>
                <a:ea typeface="+mn-ea"/>
              </a:rPr>
              <a:t>则表示该染色体可进行交配操作（</a:t>
            </a:r>
            <a:r>
              <a:rPr lang="zh-CN" altLang="en-US" sz="1800" i="1" dirty="0">
                <a:latin typeface="+mn-ea"/>
                <a:ea typeface="+mn-ea"/>
              </a:rPr>
              <a:t>其中</a:t>
            </a:r>
            <a:r>
              <a:rPr lang="en-US" altLang="zh-CN" sz="1800" i="1" dirty="0">
                <a:latin typeface="+mn-ea"/>
                <a:ea typeface="+mn-ea"/>
              </a:rPr>
              <a:t>Random(0, 1)</a:t>
            </a:r>
            <a:r>
              <a:rPr lang="zh-CN" altLang="en-US" sz="1800" i="1" dirty="0">
                <a:latin typeface="+mn-ea"/>
                <a:ea typeface="+mn-ea"/>
              </a:rPr>
              <a:t>为</a:t>
            </a:r>
            <a:r>
              <a:rPr lang="en-US" altLang="zh-CN" sz="1800" i="1" dirty="0">
                <a:latin typeface="+mn-ea"/>
                <a:ea typeface="+mn-ea"/>
              </a:rPr>
              <a:t>[0, 1]</a:t>
            </a:r>
            <a:r>
              <a:rPr lang="zh-CN" altLang="en-US" sz="1800" i="1" dirty="0">
                <a:latin typeface="+mn-ea"/>
                <a:ea typeface="+mn-ea"/>
              </a:rPr>
              <a:t>间均匀分布的随机数</a:t>
            </a:r>
            <a:r>
              <a:rPr lang="zh-CN" altLang="en-US" sz="1800" dirty="0">
                <a:latin typeface="+mn-ea"/>
                <a:ea typeface="+mn-ea"/>
              </a:rPr>
              <a:t>），否则染色体不参与交配直接复制到新种群中。</a:t>
            </a:r>
          </a:p>
          <a:p>
            <a:pPr eaLnBrk="1" hangingPunct="1"/>
            <a:r>
              <a:rPr lang="zh-CN" altLang="en-US" sz="1800" dirty="0">
                <a:latin typeface="+mn-ea"/>
                <a:ea typeface="+mn-ea"/>
              </a:rPr>
              <a:t>每两个按照</a:t>
            </a:r>
            <a:r>
              <a:rPr lang="en-US" altLang="zh-CN" sz="1800" i="1" dirty="0">
                <a:latin typeface="+mn-ea"/>
                <a:ea typeface="+mn-ea"/>
              </a:rPr>
              <a:t>Pc</a:t>
            </a:r>
            <a:r>
              <a:rPr lang="zh-CN" altLang="en-US" sz="1800" dirty="0">
                <a:latin typeface="+mn-ea"/>
                <a:ea typeface="+mn-ea"/>
              </a:rPr>
              <a:t>交配概率选择出来的染色体进行交配，经过交换各自的部分基因，产生两个新的子代染色体。具体操作是随机产生一个有效的交配位置，染色体交换位于该交配位置后的所有基因。 </a:t>
            </a:r>
          </a:p>
        </p:txBody>
      </p:sp>
      <p:sp>
        <p:nvSpPr>
          <p:cNvPr id="5" name="Rectangle 2"/>
          <p:cNvSpPr>
            <a:spLocks noGrp="1" noChangeArrowheads="1"/>
          </p:cNvSpPr>
          <p:nvPr>
            <p:ph type="title" idx="4294967295"/>
          </p:nvPr>
        </p:nvSpPr>
        <p:spPr>
          <a:xfrm>
            <a:off x="0" y="195263"/>
            <a:ext cx="3673475" cy="571500"/>
          </a:xfrm>
          <a:prstGeom prst="rect">
            <a:avLst/>
          </a:prstGeom>
        </p:spPr>
        <p:txBody>
          <a:bodyPr/>
          <a:lstStyle/>
          <a:p>
            <a:pPr eaLnBrk="1" hangingPunct="1"/>
            <a:r>
              <a:rPr lang="zh-CN" altLang="en-US" sz="2000" b="1" dirty="0" smtClean="0">
                <a:solidFill>
                  <a:srgbClr val="0000FF"/>
                </a:solidFill>
                <a:ea typeface="楷体_GB2312" pitchFamily="49" charset="-122"/>
              </a:rPr>
              <a:t>遗传算法</a:t>
            </a:r>
            <a:r>
              <a:rPr lang="en-US" altLang="zh-CN" sz="2000" b="1" dirty="0" smtClean="0">
                <a:latin typeface="Arial" panose="020B0604020202020204" pitchFamily="34" charset="0"/>
                <a:ea typeface="楷体_GB2312" pitchFamily="49" charset="-122"/>
              </a:rPr>
              <a:t>—</a:t>
            </a:r>
            <a:r>
              <a:rPr lang="zh-CN" altLang="en-US" sz="2000" dirty="0" smtClean="0">
                <a:solidFill>
                  <a:srgbClr val="000000"/>
                </a:solidFill>
                <a:ea typeface="楷体_GB2312" pitchFamily="49" charset="-122"/>
              </a:rPr>
              <a:t>交叉操作</a:t>
            </a:r>
          </a:p>
        </p:txBody>
      </p:sp>
    </p:spTree>
    <p:extLst>
      <p:ext uri="{BB962C8B-B14F-4D97-AF65-F5344CB8AC3E}">
        <p14:creationId xmlns:p14="http://schemas.microsoft.com/office/powerpoint/2010/main" val="33740278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type="body" idx="4294967295"/>
          </p:nvPr>
        </p:nvSpPr>
        <p:spPr>
          <a:xfrm>
            <a:off x="276622" y="627534"/>
            <a:ext cx="6300662" cy="3962400"/>
          </a:xfrm>
          <a:prstGeom prst="rect">
            <a:avLst/>
          </a:prstGeom>
          <a:noFill/>
        </p:spPr>
        <p:txBody>
          <a:bodyPr>
            <a:normAutofit/>
          </a:bodyPr>
          <a:lstStyle/>
          <a:p>
            <a:pPr eaLnBrk="1" hangingPunct="1">
              <a:lnSpc>
                <a:spcPct val="110000"/>
              </a:lnSpc>
            </a:pPr>
            <a:r>
              <a:rPr lang="zh-CN" altLang="en-US" sz="2000" b="1" dirty="0">
                <a:solidFill>
                  <a:srgbClr val="000000"/>
                </a:solidFill>
                <a:latin typeface="+mn-ea"/>
                <a:ea typeface="+mn-ea"/>
              </a:rPr>
              <a:t>交叉操作</a:t>
            </a:r>
            <a:r>
              <a:rPr lang="zh-CN" altLang="en-US" sz="2000" dirty="0">
                <a:solidFill>
                  <a:srgbClr val="000000"/>
                </a:solidFill>
                <a:latin typeface="+mn-ea"/>
                <a:ea typeface="+mn-ea"/>
              </a:rPr>
              <a:t>的简单方式是将被选择出的两个个体</a:t>
            </a:r>
            <a:r>
              <a:rPr lang="en-US" altLang="zh-CN" sz="2000" dirty="0">
                <a:solidFill>
                  <a:srgbClr val="000000"/>
                </a:solidFill>
                <a:latin typeface="+mn-ea"/>
                <a:ea typeface="+mn-ea"/>
              </a:rPr>
              <a:t>P</a:t>
            </a:r>
            <a:r>
              <a:rPr lang="en-US" altLang="zh-CN" sz="2000" baseline="-10000" dirty="0">
                <a:solidFill>
                  <a:srgbClr val="000000"/>
                </a:solidFill>
                <a:latin typeface="+mn-ea"/>
                <a:ea typeface="+mn-ea"/>
              </a:rPr>
              <a:t>1</a:t>
            </a:r>
            <a:r>
              <a:rPr lang="zh-CN" altLang="en-US" sz="2000" dirty="0">
                <a:solidFill>
                  <a:srgbClr val="000000"/>
                </a:solidFill>
                <a:latin typeface="+mn-ea"/>
                <a:ea typeface="+mn-ea"/>
              </a:rPr>
              <a:t>和</a:t>
            </a:r>
            <a:r>
              <a:rPr lang="en-US" altLang="zh-CN" sz="2000" dirty="0">
                <a:solidFill>
                  <a:srgbClr val="000000"/>
                </a:solidFill>
                <a:latin typeface="+mn-ea"/>
                <a:ea typeface="+mn-ea"/>
              </a:rPr>
              <a:t>P</a:t>
            </a:r>
            <a:r>
              <a:rPr lang="en-US" altLang="zh-CN" sz="2000" baseline="-10000" dirty="0">
                <a:solidFill>
                  <a:srgbClr val="000000"/>
                </a:solidFill>
                <a:latin typeface="+mn-ea"/>
                <a:ea typeface="+mn-ea"/>
              </a:rPr>
              <a:t>2</a:t>
            </a:r>
            <a:r>
              <a:rPr lang="zh-CN" altLang="en-US" sz="2000" dirty="0">
                <a:solidFill>
                  <a:srgbClr val="000000"/>
                </a:solidFill>
                <a:latin typeface="+mn-ea"/>
                <a:ea typeface="+mn-ea"/>
              </a:rPr>
              <a:t>作为父母个体，将两者的部分码值进行交换。</a:t>
            </a:r>
          </a:p>
          <a:p>
            <a:pPr eaLnBrk="1" hangingPunct="1">
              <a:lnSpc>
                <a:spcPct val="110000"/>
              </a:lnSpc>
            </a:pPr>
            <a:r>
              <a:rPr lang="zh-CN" altLang="en-US" sz="2000" dirty="0">
                <a:solidFill>
                  <a:srgbClr val="000000"/>
                </a:solidFill>
                <a:latin typeface="+mn-ea"/>
                <a:ea typeface="+mn-ea"/>
              </a:rPr>
              <a:t>假设有八位长的两个体，产生一个在</a:t>
            </a:r>
            <a:r>
              <a:rPr lang="en-US" altLang="zh-CN" sz="2000" dirty="0">
                <a:solidFill>
                  <a:srgbClr val="000000"/>
                </a:solidFill>
                <a:latin typeface="+mn-ea"/>
                <a:ea typeface="+mn-ea"/>
              </a:rPr>
              <a:t>1</a:t>
            </a:r>
            <a:r>
              <a:rPr lang="zh-CN" altLang="en-US" sz="2000" dirty="0">
                <a:solidFill>
                  <a:srgbClr val="000000"/>
                </a:solidFill>
                <a:latin typeface="+mn-ea"/>
                <a:ea typeface="+mn-ea"/>
              </a:rPr>
              <a:t>到</a:t>
            </a:r>
            <a:r>
              <a:rPr lang="en-US" altLang="zh-CN" sz="2000" dirty="0">
                <a:solidFill>
                  <a:srgbClr val="000000"/>
                </a:solidFill>
                <a:latin typeface="+mn-ea"/>
                <a:ea typeface="+mn-ea"/>
              </a:rPr>
              <a:t>7</a:t>
            </a:r>
            <a:r>
              <a:rPr lang="zh-CN" altLang="en-US" sz="2000" dirty="0">
                <a:solidFill>
                  <a:srgbClr val="000000"/>
                </a:solidFill>
                <a:latin typeface="+mn-ea"/>
                <a:ea typeface="+mn-ea"/>
              </a:rPr>
              <a:t>之间的随机数</a:t>
            </a:r>
            <a:r>
              <a:rPr lang="en-US" altLang="zh-CN" sz="2000" dirty="0">
                <a:solidFill>
                  <a:srgbClr val="000000"/>
                </a:solidFill>
                <a:latin typeface="+mn-ea"/>
                <a:ea typeface="+mn-ea"/>
              </a:rPr>
              <a:t>c</a:t>
            </a:r>
            <a:r>
              <a:rPr lang="zh-CN" altLang="en-US" sz="2000" dirty="0">
                <a:solidFill>
                  <a:srgbClr val="000000"/>
                </a:solidFill>
                <a:latin typeface="+mn-ea"/>
                <a:ea typeface="+mn-ea"/>
              </a:rPr>
              <a:t>，假如现在产生的是</a:t>
            </a:r>
            <a:r>
              <a:rPr lang="en-US" altLang="zh-CN" sz="2000" dirty="0">
                <a:solidFill>
                  <a:srgbClr val="000000"/>
                </a:solidFill>
                <a:latin typeface="+mn-ea"/>
                <a:ea typeface="+mn-ea"/>
              </a:rPr>
              <a:t>3</a:t>
            </a:r>
            <a:r>
              <a:rPr lang="zh-CN" altLang="en-US" sz="2000" dirty="0">
                <a:solidFill>
                  <a:srgbClr val="000000"/>
                </a:solidFill>
                <a:latin typeface="+mn-ea"/>
                <a:ea typeface="+mn-ea"/>
              </a:rPr>
              <a:t>，将</a:t>
            </a:r>
            <a:r>
              <a:rPr lang="en-US" altLang="zh-CN" sz="2000" dirty="0">
                <a:solidFill>
                  <a:srgbClr val="000000"/>
                </a:solidFill>
                <a:latin typeface="+mn-ea"/>
                <a:ea typeface="+mn-ea"/>
              </a:rPr>
              <a:t>P</a:t>
            </a:r>
            <a:r>
              <a:rPr lang="en-US" altLang="zh-CN" sz="2000" baseline="-10000" dirty="0">
                <a:solidFill>
                  <a:srgbClr val="000000"/>
                </a:solidFill>
                <a:latin typeface="+mn-ea"/>
                <a:ea typeface="+mn-ea"/>
              </a:rPr>
              <a:t>1</a:t>
            </a:r>
            <a:r>
              <a:rPr lang="zh-CN" altLang="en-US" sz="2000" dirty="0">
                <a:solidFill>
                  <a:srgbClr val="000000"/>
                </a:solidFill>
                <a:latin typeface="+mn-ea"/>
                <a:ea typeface="+mn-ea"/>
              </a:rPr>
              <a:t>和</a:t>
            </a:r>
            <a:r>
              <a:rPr lang="en-US" altLang="zh-CN" sz="2000" dirty="0">
                <a:solidFill>
                  <a:srgbClr val="000000"/>
                </a:solidFill>
                <a:latin typeface="+mn-ea"/>
                <a:ea typeface="+mn-ea"/>
              </a:rPr>
              <a:t>P</a:t>
            </a:r>
            <a:r>
              <a:rPr lang="en-US" altLang="zh-CN" sz="2000" baseline="-10000" dirty="0">
                <a:solidFill>
                  <a:srgbClr val="000000"/>
                </a:solidFill>
                <a:latin typeface="+mn-ea"/>
                <a:ea typeface="+mn-ea"/>
              </a:rPr>
              <a:t>2</a:t>
            </a:r>
            <a:r>
              <a:rPr lang="zh-CN" altLang="en-US" sz="2000" dirty="0">
                <a:solidFill>
                  <a:srgbClr val="000000"/>
                </a:solidFill>
                <a:latin typeface="+mn-ea"/>
                <a:ea typeface="+mn-ea"/>
              </a:rPr>
              <a:t>的低三位交换。</a:t>
            </a:r>
          </a:p>
          <a:p>
            <a:pPr eaLnBrk="1" hangingPunct="1">
              <a:buFont typeface="Wingdings" panose="05000000000000000000" pitchFamily="2" charset="2"/>
              <a:buNone/>
            </a:pPr>
            <a:endParaRPr lang="zh-CN" altLang="en-US" sz="2000" dirty="0">
              <a:solidFill>
                <a:srgbClr val="000000"/>
              </a:solidFill>
              <a:latin typeface="+mn-ea"/>
              <a:ea typeface="+mn-ea"/>
            </a:endParaRPr>
          </a:p>
          <a:p>
            <a:pPr eaLnBrk="1" hangingPunct="1">
              <a:buFont typeface="Wingdings" panose="05000000000000000000" pitchFamily="2" charset="2"/>
              <a:buNone/>
            </a:pPr>
            <a:r>
              <a:rPr lang="zh-CN" altLang="en-US" sz="2000" dirty="0">
                <a:solidFill>
                  <a:srgbClr val="000000"/>
                </a:solidFill>
                <a:latin typeface="+mn-ea"/>
                <a:ea typeface="+mn-ea"/>
              </a:rPr>
              <a:t>  </a:t>
            </a:r>
            <a:r>
              <a:rPr lang="en-US" altLang="zh-CN" sz="2000" dirty="0">
                <a:solidFill>
                  <a:srgbClr val="000000"/>
                </a:solidFill>
                <a:latin typeface="+mn-ea"/>
                <a:ea typeface="+mn-ea"/>
              </a:rPr>
              <a:t>P</a:t>
            </a:r>
            <a:r>
              <a:rPr lang="en-US" altLang="zh-CN" sz="2000" baseline="-25000" dirty="0">
                <a:solidFill>
                  <a:srgbClr val="000000"/>
                </a:solidFill>
                <a:latin typeface="+mn-ea"/>
                <a:ea typeface="+mn-ea"/>
              </a:rPr>
              <a:t>1</a:t>
            </a:r>
          </a:p>
          <a:p>
            <a:pPr eaLnBrk="1" hangingPunct="1"/>
            <a:endParaRPr lang="en-US" altLang="zh-CN" sz="2000" dirty="0">
              <a:solidFill>
                <a:srgbClr val="000000"/>
              </a:solidFill>
              <a:latin typeface="+mn-ea"/>
              <a:ea typeface="+mn-ea"/>
            </a:endParaRPr>
          </a:p>
          <a:p>
            <a:pPr eaLnBrk="1" hangingPunct="1">
              <a:buFont typeface="Wingdings" panose="05000000000000000000" pitchFamily="2" charset="2"/>
              <a:buNone/>
            </a:pPr>
            <a:r>
              <a:rPr lang="en-US" altLang="zh-CN" sz="2000" dirty="0">
                <a:solidFill>
                  <a:srgbClr val="000000"/>
                </a:solidFill>
                <a:latin typeface="+mn-ea"/>
                <a:ea typeface="+mn-ea"/>
              </a:rPr>
              <a:t>  P</a:t>
            </a:r>
            <a:r>
              <a:rPr lang="en-US" altLang="zh-CN" sz="2000" baseline="-25000" dirty="0">
                <a:solidFill>
                  <a:srgbClr val="000000"/>
                </a:solidFill>
                <a:latin typeface="+mn-ea"/>
                <a:ea typeface="+mn-ea"/>
              </a:rPr>
              <a:t>2</a:t>
            </a:r>
          </a:p>
        </p:txBody>
      </p:sp>
      <p:sp>
        <p:nvSpPr>
          <p:cNvPr id="81924" name="Rectangle 38"/>
          <p:cNvSpPr>
            <a:spLocks noChangeArrowheads="1"/>
          </p:cNvSpPr>
          <p:nvPr/>
        </p:nvSpPr>
        <p:spPr bwMode="auto">
          <a:xfrm>
            <a:off x="-144016" y="1601098"/>
            <a:ext cx="138461" cy="3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68529" tIns="34265" rIns="68529" bIns="34265" anchor="ct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2000">
              <a:latin typeface="Arial" panose="020B0604020202020204" pitchFamily="34" charset="0"/>
              <a:ea typeface="宋体" panose="02010600030101010101" pitchFamily="2" charset="-122"/>
            </a:endParaRPr>
          </a:p>
        </p:txBody>
      </p:sp>
      <p:graphicFrame>
        <p:nvGraphicFramePr>
          <p:cNvPr id="6" name="Group 33"/>
          <p:cNvGraphicFramePr>
            <a:graphicFrameLocks/>
          </p:cNvGraphicFramePr>
          <p:nvPr>
            <p:extLst/>
          </p:nvPr>
        </p:nvGraphicFramePr>
        <p:xfrm>
          <a:off x="1124744" y="2786560"/>
          <a:ext cx="2159448" cy="297656"/>
        </p:xfrm>
        <a:graphic>
          <a:graphicData uri="http://schemas.openxmlformats.org/drawingml/2006/table">
            <a:tbl>
              <a:tblPr/>
              <a:tblGrid>
                <a:gridCol w="269931"/>
                <a:gridCol w="269931"/>
                <a:gridCol w="269931"/>
                <a:gridCol w="269931"/>
                <a:gridCol w="269931"/>
                <a:gridCol w="269931"/>
                <a:gridCol w="269931"/>
                <a:gridCol w="269931"/>
              </a:tblGrid>
              <a:tr h="297656">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7" name="Group 33"/>
          <p:cNvGraphicFramePr>
            <a:graphicFrameLocks/>
          </p:cNvGraphicFramePr>
          <p:nvPr>
            <p:extLst/>
          </p:nvPr>
        </p:nvGraphicFramePr>
        <p:xfrm>
          <a:off x="1124744" y="3506640"/>
          <a:ext cx="2159448" cy="297656"/>
        </p:xfrm>
        <a:graphic>
          <a:graphicData uri="http://schemas.openxmlformats.org/drawingml/2006/table">
            <a:tbl>
              <a:tblPr/>
              <a:tblGrid>
                <a:gridCol w="269931"/>
                <a:gridCol w="269931"/>
                <a:gridCol w="269931"/>
                <a:gridCol w="269931"/>
                <a:gridCol w="269931"/>
                <a:gridCol w="269931"/>
                <a:gridCol w="269931"/>
                <a:gridCol w="269931"/>
              </a:tblGrid>
              <a:tr h="297656">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8" name="Group 33"/>
          <p:cNvGraphicFramePr>
            <a:graphicFrameLocks/>
          </p:cNvGraphicFramePr>
          <p:nvPr>
            <p:extLst/>
          </p:nvPr>
        </p:nvGraphicFramePr>
        <p:xfrm>
          <a:off x="3907686" y="2786560"/>
          <a:ext cx="2159448" cy="301551"/>
        </p:xfrm>
        <a:graphic>
          <a:graphicData uri="http://schemas.openxmlformats.org/drawingml/2006/table">
            <a:tbl>
              <a:tblPr/>
              <a:tblGrid>
                <a:gridCol w="269931"/>
                <a:gridCol w="269931"/>
                <a:gridCol w="269931"/>
                <a:gridCol w="269931"/>
                <a:gridCol w="269931"/>
                <a:gridCol w="269931"/>
                <a:gridCol w="269931"/>
                <a:gridCol w="269931"/>
              </a:tblGrid>
              <a:tr h="301551">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9" name="Group 33"/>
          <p:cNvGraphicFramePr>
            <a:graphicFrameLocks/>
          </p:cNvGraphicFramePr>
          <p:nvPr>
            <p:extLst/>
          </p:nvPr>
        </p:nvGraphicFramePr>
        <p:xfrm>
          <a:off x="3900971" y="3506640"/>
          <a:ext cx="2159448" cy="297656"/>
        </p:xfrm>
        <a:graphic>
          <a:graphicData uri="http://schemas.openxmlformats.org/drawingml/2006/table">
            <a:tbl>
              <a:tblPr/>
              <a:tblGrid>
                <a:gridCol w="269931"/>
                <a:gridCol w="269931"/>
                <a:gridCol w="269931"/>
                <a:gridCol w="269931"/>
                <a:gridCol w="269931"/>
                <a:gridCol w="269931"/>
                <a:gridCol w="269931"/>
                <a:gridCol w="269931"/>
              </a:tblGrid>
              <a:tr h="297656">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04AEDA"/>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04AEDA"/>
                          </a:solidFill>
                          <a:effectLst/>
                          <a:latin typeface="Times New Roman" panose="02020603050405020304" pitchFamily="18" charset="0"/>
                          <a:ea typeface="宋体" panose="02010600030101010101" pitchFamily="2" charset="-122"/>
                        </a:rPr>
                        <a:t>1</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04AEDA"/>
                          </a:solidFill>
                          <a:effectLst/>
                          <a:latin typeface="Times New Roman" panose="02020603050405020304" pitchFamily="18" charset="0"/>
                          <a:ea typeface="宋体" panose="02010600030101010101" pitchFamily="2" charset="-122"/>
                        </a:rPr>
                        <a:t>0</a:t>
                      </a:r>
                    </a:p>
                  </a:txBody>
                  <a:tcPr marL="68580" marR="68580" marT="34345" marB="3434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cxnSp>
        <p:nvCxnSpPr>
          <p:cNvPr id="3" name="肘形连接符 2"/>
          <p:cNvCxnSpPr>
            <a:stCxn id="6" idx="3"/>
          </p:cNvCxnSpPr>
          <p:nvPr/>
        </p:nvCxnSpPr>
        <p:spPr>
          <a:xfrm>
            <a:off x="3284192" y="2935388"/>
            <a:ext cx="432840" cy="355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3"/>
          </p:cNvCxnSpPr>
          <p:nvPr/>
        </p:nvCxnSpPr>
        <p:spPr>
          <a:xfrm flipV="1">
            <a:off x="3284192" y="3290616"/>
            <a:ext cx="216816" cy="364852"/>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92896" y="2498528"/>
            <a:ext cx="0" cy="1512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a:off x="5229200" y="2498528"/>
            <a:ext cx="0" cy="1512168"/>
          </a:xfrm>
          <a:prstGeom prst="line">
            <a:avLst/>
          </a:prstGeom>
        </p:spPr>
        <p:style>
          <a:lnRef idx="2">
            <a:schemeClr val="accent1"/>
          </a:lnRef>
          <a:fillRef idx="0">
            <a:schemeClr val="accent1"/>
          </a:fillRef>
          <a:effectRef idx="1">
            <a:schemeClr val="accent1"/>
          </a:effectRef>
          <a:fontRef idx="minor">
            <a:schemeClr val="tx1"/>
          </a:fontRef>
        </p:style>
      </p:cxnSp>
      <p:sp>
        <p:nvSpPr>
          <p:cNvPr id="19" name="文本框 18"/>
          <p:cNvSpPr txBox="1"/>
          <p:nvPr/>
        </p:nvSpPr>
        <p:spPr>
          <a:xfrm>
            <a:off x="2131601" y="4045744"/>
            <a:ext cx="1295352" cy="307777"/>
          </a:xfrm>
          <a:prstGeom prst="rect">
            <a:avLst/>
          </a:prstGeom>
          <a:noFill/>
        </p:spPr>
        <p:txBody>
          <a:bodyPr wrap="square" rtlCol="0">
            <a:spAutoFit/>
          </a:bodyPr>
          <a:lstStyle/>
          <a:p>
            <a:r>
              <a:rPr lang="zh-CN" altLang="en-US" sz="1400" dirty="0" smtClean="0"/>
              <a:t>交叉点</a:t>
            </a:r>
            <a:endParaRPr lang="zh-CN" altLang="en-US" sz="1400" dirty="0"/>
          </a:p>
        </p:txBody>
      </p:sp>
      <p:sp>
        <p:nvSpPr>
          <p:cNvPr id="25" name="文本框 24"/>
          <p:cNvSpPr txBox="1"/>
          <p:nvPr/>
        </p:nvSpPr>
        <p:spPr>
          <a:xfrm>
            <a:off x="4869160" y="4051220"/>
            <a:ext cx="1295352" cy="307777"/>
          </a:xfrm>
          <a:prstGeom prst="rect">
            <a:avLst/>
          </a:prstGeom>
          <a:noFill/>
        </p:spPr>
        <p:txBody>
          <a:bodyPr wrap="square" rtlCol="0">
            <a:spAutoFit/>
          </a:bodyPr>
          <a:lstStyle/>
          <a:p>
            <a:r>
              <a:rPr lang="zh-CN" altLang="en-US" sz="1400" dirty="0" smtClean="0"/>
              <a:t>交叉点</a:t>
            </a:r>
            <a:endParaRPr lang="zh-CN" altLang="en-US" sz="1400" dirty="0"/>
          </a:p>
        </p:txBody>
      </p:sp>
    </p:spTree>
    <p:extLst>
      <p:ext uri="{BB962C8B-B14F-4D97-AF65-F5344CB8AC3E}">
        <p14:creationId xmlns:p14="http://schemas.microsoft.com/office/powerpoint/2010/main" val="3942280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1000"/>
                                        <p:tgtEl>
                                          <p:spTgt spid="81923">
                                            <p:txEl>
                                              <p:pRg st="0" end="0"/>
                                            </p:txEl>
                                          </p:spTgt>
                                        </p:tgtEl>
                                      </p:cBhvr>
                                    </p:animEffect>
                                    <p:anim calcmode="lin" valueType="num">
                                      <p:cBhvr>
                                        <p:cTn id="8" dur="10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23">
                                            <p:txEl>
                                              <p:pRg st="1" end="1"/>
                                            </p:txEl>
                                          </p:spTgt>
                                        </p:tgtEl>
                                        <p:attrNameLst>
                                          <p:attrName>style.visibility</p:attrName>
                                        </p:attrNameLst>
                                      </p:cBhvr>
                                      <p:to>
                                        <p:strVal val="visible"/>
                                      </p:to>
                                    </p:set>
                                    <p:animEffect transition="in" filter="fade">
                                      <p:cBhvr>
                                        <p:cTn id="14" dur="1000"/>
                                        <p:tgtEl>
                                          <p:spTgt spid="81923">
                                            <p:txEl>
                                              <p:pRg st="1" end="1"/>
                                            </p:txEl>
                                          </p:spTgt>
                                        </p:tgtEl>
                                      </p:cBhvr>
                                    </p:animEffect>
                                    <p:anim calcmode="lin" valueType="num">
                                      <p:cBhvr>
                                        <p:cTn id="15" dur="10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2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horizontal)">
                                      <p:cBhvr>
                                        <p:cTn id="39" dur="500"/>
                                        <p:tgtEl>
                                          <p:spTgt spid="3"/>
                                        </p:tgtEl>
                                      </p:cBhvr>
                                    </p:animEffect>
                                  </p:childTnLst>
                                </p:cTn>
                              </p:par>
                              <p:par>
                                <p:cTn id="40" presetID="14" presetClass="entr" presetSubtype="1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3175"/>
            <a:ext cx="3563938" cy="571500"/>
          </a:xfrm>
          <a:prstGeom prst="rect">
            <a:avLst/>
          </a:prstGeom>
        </p:spPr>
        <p:txBody>
          <a:bodyPr>
            <a:normAutofit/>
          </a:bodyPr>
          <a:lstStyle/>
          <a:p>
            <a:pPr eaLnBrk="1" hangingPunct="1"/>
            <a:r>
              <a:rPr lang="zh-CN" altLang="en-US" sz="2000" b="1" dirty="0" smtClean="0">
                <a:solidFill>
                  <a:srgbClr val="0000FF"/>
                </a:solidFill>
                <a:ea typeface="楷体_GB2312" pitchFamily="49" charset="-122"/>
              </a:rPr>
              <a:t>遗传算法</a:t>
            </a:r>
            <a:r>
              <a:rPr lang="en-US" altLang="zh-CN" sz="2000" b="1" dirty="0" smtClean="0">
                <a:latin typeface="Arial" panose="020B0604020202020204" pitchFamily="34" charset="0"/>
                <a:ea typeface="楷体_GB2312" pitchFamily="49" charset="-122"/>
              </a:rPr>
              <a:t>—</a:t>
            </a:r>
            <a:r>
              <a:rPr lang="zh-CN" altLang="en-US" sz="2000" dirty="0" smtClean="0">
                <a:solidFill>
                  <a:srgbClr val="000000"/>
                </a:solidFill>
                <a:ea typeface="楷体_GB2312" pitchFamily="49" charset="-122"/>
              </a:rPr>
              <a:t>变异操作</a:t>
            </a:r>
          </a:p>
        </p:txBody>
      </p:sp>
      <p:sp>
        <p:nvSpPr>
          <p:cNvPr id="83971" name="Rectangle 3"/>
          <p:cNvSpPr>
            <a:spLocks noGrp="1" noChangeArrowheads="1"/>
          </p:cNvSpPr>
          <p:nvPr>
            <p:ph type="body" idx="4294967295"/>
          </p:nvPr>
        </p:nvSpPr>
        <p:spPr>
          <a:xfrm>
            <a:off x="0" y="508000"/>
            <a:ext cx="6740525" cy="4159250"/>
          </a:xfrm>
          <a:prstGeom prst="rect">
            <a:avLst/>
          </a:prstGeom>
          <a:noFill/>
        </p:spPr>
        <p:txBody>
          <a:bodyPr>
            <a:noAutofit/>
          </a:bodyPr>
          <a:lstStyle/>
          <a:p>
            <a:pPr>
              <a:spcBef>
                <a:spcPts val="0"/>
              </a:spcBef>
            </a:pPr>
            <a:r>
              <a:rPr lang="zh-CN" altLang="en-US" sz="2000" dirty="0">
                <a:latin typeface="+mn-ea"/>
                <a:ea typeface="+mn-ea"/>
              </a:rPr>
              <a:t>染色体的变异作用于基因之上，对于交配后新种群中染色体的每一位基因，根据变异概率</a:t>
            </a:r>
            <a:r>
              <a:rPr lang="en-US" altLang="zh-CN" sz="2000" i="1" dirty="0">
                <a:latin typeface="+mn-ea"/>
                <a:ea typeface="+mn-ea"/>
              </a:rPr>
              <a:t>Pm</a:t>
            </a:r>
            <a:r>
              <a:rPr lang="zh-CN" altLang="en-US" sz="2000" dirty="0">
                <a:latin typeface="+mn-ea"/>
                <a:ea typeface="+mn-ea"/>
              </a:rPr>
              <a:t>判断该基因是否进行变异。</a:t>
            </a:r>
          </a:p>
          <a:p>
            <a:pPr>
              <a:spcBef>
                <a:spcPts val="0"/>
              </a:spcBef>
            </a:pPr>
            <a:r>
              <a:rPr lang="zh-CN" altLang="en-US" sz="2000" dirty="0">
                <a:latin typeface="+mn-ea"/>
                <a:ea typeface="+mn-ea"/>
              </a:rPr>
              <a:t>如果</a:t>
            </a:r>
            <a:r>
              <a:rPr lang="en-US" altLang="zh-CN" sz="2000" i="1" dirty="0">
                <a:latin typeface="+mn-ea"/>
                <a:ea typeface="+mn-ea"/>
              </a:rPr>
              <a:t>Random</a:t>
            </a:r>
            <a:r>
              <a:rPr lang="en-US" altLang="zh-CN" sz="2000" dirty="0">
                <a:latin typeface="+mn-ea"/>
                <a:ea typeface="+mn-ea"/>
              </a:rPr>
              <a:t>(0, 1)</a:t>
            </a:r>
            <a:r>
              <a:rPr lang="zh-CN" altLang="en-US" sz="2000" dirty="0">
                <a:latin typeface="+mn-ea"/>
                <a:ea typeface="+mn-ea"/>
              </a:rPr>
              <a:t>小于</a:t>
            </a:r>
            <a:r>
              <a:rPr lang="en-US" altLang="zh-CN" sz="2000" i="1" dirty="0">
                <a:latin typeface="+mn-ea"/>
                <a:ea typeface="+mn-ea"/>
              </a:rPr>
              <a:t>Pm</a:t>
            </a:r>
            <a:r>
              <a:rPr lang="zh-CN" altLang="en-US" sz="2000" dirty="0">
                <a:latin typeface="+mn-ea"/>
                <a:ea typeface="+mn-ea"/>
              </a:rPr>
              <a:t>，则改变该基因的取值（</a:t>
            </a:r>
            <a:r>
              <a:rPr lang="zh-CN" altLang="en-US" sz="2000" i="1" dirty="0">
                <a:latin typeface="+mn-ea"/>
                <a:ea typeface="+mn-ea"/>
              </a:rPr>
              <a:t>其中</a:t>
            </a:r>
            <a:r>
              <a:rPr lang="en-US" altLang="zh-CN" sz="2000" i="1" dirty="0">
                <a:latin typeface="+mn-ea"/>
                <a:ea typeface="+mn-ea"/>
              </a:rPr>
              <a:t>Random(0, 1)</a:t>
            </a:r>
            <a:r>
              <a:rPr lang="zh-CN" altLang="en-US" sz="2000" i="1" dirty="0">
                <a:latin typeface="+mn-ea"/>
                <a:ea typeface="+mn-ea"/>
              </a:rPr>
              <a:t>为</a:t>
            </a:r>
            <a:r>
              <a:rPr lang="en-US" altLang="zh-CN" sz="2000" i="1" dirty="0">
                <a:latin typeface="+mn-ea"/>
                <a:ea typeface="+mn-ea"/>
              </a:rPr>
              <a:t>[0, 1]</a:t>
            </a:r>
            <a:r>
              <a:rPr lang="zh-CN" altLang="en-US" sz="2000" i="1" dirty="0">
                <a:latin typeface="+mn-ea"/>
                <a:ea typeface="+mn-ea"/>
              </a:rPr>
              <a:t>间均匀分布的随机数</a:t>
            </a:r>
            <a:r>
              <a:rPr lang="zh-CN" altLang="en-US" sz="2000" dirty="0">
                <a:latin typeface="+mn-ea"/>
                <a:ea typeface="+mn-ea"/>
              </a:rPr>
              <a:t>）。否则该基因不发生变异，保持不变。</a:t>
            </a:r>
          </a:p>
          <a:p>
            <a:pPr eaLnBrk="1" hangingPunct="1">
              <a:lnSpc>
                <a:spcPct val="110000"/>
              </a:lnSpc>
              <a:spcBef>
                <a:spcPts val="0"/>
              </a:spcBef>
            </a:pPr>
            <a:r>
              <a:rPr lang="zh-CN" altLang="en-US" sz="2000" dirty="0" smtClean="0">
                <a:solidFill>
                  <a:srgbClr val="000000"/>
                </a:solidFill>
                <a:latin typeface="+mn-ea"/>
                <a:ea typeface="+mn-ea"/>
              </a:rPr>
              <a:t>变异</a:t>
            </a:r>
            <a:r>
              <a:rPr lang="zh-CN" altLang="en-US" sz="2000" dirty="0">
                <a:solidFill>
                  <a:srgbClr val="000000"/>
                </a:solidFill>
                <a:latin typeface="+mn-ea"/>
                <a:ea typeface="+mn-ea"/>
              </a:rPr>
              <a:t>操作的简单方式是改变数码串的某个位置上的数码</a:t>
            </a:r>
          </a:p>
          <a:p>
            <a:pPr eaLnBrk="1" hangingPunct="1">
              <a:lnSpc>
                <a:spcPct val="110000"/>
              </a:lnSpc>
              <a:spcBef>
                <a:spcPts val="0"/>
              </a:spcBef>
            </a:pPr>
            <a:r>
              <a:rPr lang="zh-CN" altLang="en-US" sz="2000" dirty="0">
                <a:solidFill>
                  <a:srgbClr val="000000"/>
                </a:solidFill>
                <a:latin typeface="+mn-ea"/>
                <a:ea typeface="+mn-ea"/>
              </a:rPr>
              <a:t>二进制编码表示的简单变异操作是将</a:t>
            </a:r>
            <a:r>
              <a:rPr lang="en-US" altLang="zh-CN" sz="2000" dirty="0">
                <a:solidFill>
                  <a:srgbClr val="000000"/>
                </a:solidFill>
                <a:latin typeface="+mn-ea"/>
                <a:ea typeface="+mn-ea"/>
              </a:rPr>
              <a:t>0</a:t>
            </a:r>
            <a:r>
              <a:rPr lang="zh-CN" altLang="en-US" sz="2000" dirty="0">
                <a:solidFill>
                  <a:srgbClr val="000000"/>
                </a:solidFill>
                <a:latin typeface="+mn-ea"/>
                <a:ea typeface="+mn-ea"/>
              </a:rPr>
              <a:t>与</a:t>
            </a:r>
            <a:r>
              <a:rPr lang="en-US" altLang="zh-CN" sz="2000" dirty="0">
                <a:solidFill>
                  <a:srgbClr val="000000"/>
                </a:solidFill>
                <a:latin typeface="+mn-ea"/>
                <a:ea typeface="+mn-ea"/>
              </a:rPr>
              <a:t>1</a:t>
            </a:r>
            <a:r>
              <a:rPr lang="zh-CN" altLang="en-US" sz="2000" dirty="0">
                <a:solidFill>
                  <a:srgbClr val="000000"/>
                </a:solidFill>
                <a:latin typeface="+mn-ea"/>
                <a:ea typeface="+mn-ea"/>
              </a:rPr>
              <a:t>互换：</a:t>
            </a:r>
            <a:r>
              <a:rPr lang="en-US" altLang="zh-CN" sz="2000" dirty="0">
                <a:solidFill>
                  <a:srgbClr val="000000"/>
                </a:solidFill>
                <a:latin typeface="+mn-ea"/>
                <a:ea typeface="+mn-ea"/>
              </a:rPr>
              <a:t>0</a:t>
            </a:r>
            <a:r>
              <a:rPr lang="zh-CN" altLang="en-US" sz="2000" dirty="0">
                <a:solidFill>
                  <a:srgbClr val="000000"/>
                </a:solidFill>
                <a:latin typeface="+mn-ea"/>
                <a:ea typeface="+mn-ea"/>
              </a:rPr>
              <a:t>变异为</a:t>
            </a:r>
            <a:r>
              <a:rPr lang="en-US" altLang="zh-CN" sz="2000" dirty="0">
                <a:solidFill>
                  <a:srgbClr val="000000"/>
                </a:solidFill>
                <a:latin typeface="+mn-ea"/>
                <a:ea typeface="+mn-ea"/>
              </a:rPr>
              <a:t>1</a:t>
            </a:r>
            <a:r>
              <a:rPr lang="zh-CN" altLang="en-US" sz="2000" dirty="0">
                <a:solidFill>
                  <a:srgbClr val="000000"/>
                </a:solidFill>
                <a:latin typeface="+mn-ea"/>
                <a:ea typeface="+mn-ea"/>
              </a:rPr>
              <a:t>，</a:t>
            </a:r>
            <a:r>
              <a:rPr lang="en-US" altLang="zh-CN" sz="2000" dirty="0">
                <a:solidFill>
                  <a:srgbClr val="000000"/>
                </a:solidFill>
                <a:latin typeface="+mn-ea"/>
                <a:ea typeface="+mn-ea"/>
              </a:rPr>
              <a:t>1</a:t>
            </a:r>
            <a:r>
              <a:rPr lang="zh-CN" altLang="en-US" sz="2000" dirty="0">
                <a:solidFill>
                  <a:srgbClr val="000000"/>
                </a:solidFill>
                <a:latin typeface="+mn-ea"/>
                <a:ea typeface="+mn-ea"/>
              </a:rPr>
              <a:t>变异为</a:t>
            </a:r>
            <a:r>
              <a:rPr lang="en-US" altLang="zh-CN" sz="2000" dirty="0" smtClean="0">
                <a:solidFill>
                  <a:srgbClr val="000000"/>
                </a:solidFill>
                <a:latin typeface="+mn-ea"/>
                <a:ea typeface="+mn-ea"/>
              </a:rPr>
              <a:t>0</a:t>
            </a:r>
          </a:p>
          <a:p>
            <a:pPr eaLnBrk="1" hangingPunct="1">
              <a:lnSpc>
                <a:spcPct val="110000"/>
              </a:lnSpc>
              <a:spcBef>
                <a:spcPts val="0"/>
              </a:spcBef>
            </a:pPr>
            <a:r>
              <a:rPr lang="zh-CN" altLang="en-US" sz="2000" dirty="0" smtClean="0">
                <a:solidFill>
                  <a:srgbClr val="000000"/>
                </a:solidFill>
                <a:latin typeface="+mn-ea"/>
                <a:ea typeface="+mn-ea"/>
              </a:rPr>
              <a:t>码长为</a:t>
            </a:r>
            <a:r>
              <a:rPr lang="en-US" altLang="zh-CN" sz="2000" dirty="0" smtClean="0">
                <a:solidFill>
                  <a:srgbClr val="000000"/>
                </a:solidFill>
                <a:latin typeface="+mn-ea"/>
                <a:ea typeface="+mn-ea"/>
              </a:rPr>
              <a:t>8</a:t>
            </a:r>
            <a:r>
              <a:rPr lang="zh-CN" altLang="en-US" sz="2000" dirty="0" smtClean="0">
                <a:solidFill>
                  <a:srgbClr val="000000"/>
                </a:solidFill>
                <a:latin typeface="+mn-ea"/>
                <a:ea typeface="+mn-ea"/>
              </a:rPr>
              <a:t>的二进制编码，随机产生一个</a:t>
            </a:r>
            <a:r>
              <a:rPr lang="en-US" altLang="zh-CN" sz="2000" dirty="0" smtClean="0">
                <a:solidFill>
                  <a:srgbClr val="000000"/>
                </a:solidFill>
                <a:latin typeface="+mn-ea"/>
                <a:ea typeface="+mn-ea"/>
              </a:rPr>
              <a:t>1~8</a:t>
            </a:r>
            <a:r>
              <a:rPr lang="zh-CN" altLang="en-US" sz="2000" dirty="0" smtClean="0">
                <a:solidFill>
                  <a:srgbClr val="000000"/>
                </a:solidFill>
                <a:latin typeface="+mn-ea"/>
                <a:ea typeface="+mn-ea"/>
              </a:rPr>
              <a:t>之间的数</a:t>
            </a:r>
            <a:r>
              <a:rPr lang="en-US" altLang="zh-CN" sz="2000" dirty="0" smtClean="0">
                <a:solidFill>
                  <a:srgbClr val="000000"/>
                </a:solidFill>
                <a:latin typeface="+mn-ea"/>
                <a:ea typeface="+mn-ea"/>
              </a:rPr>
              <a:t>k</a:t>
            </a:r>
            <a:r>
              <a:rPr lang="zh-CN" altLang="en-US" sz="2000" dirty="0" smtClean="0">
                <a:solidFill>
                  <a:srgbClr val="000000"/>
                </a:solidFill>
                <a:latin typeface="+mn-ea"/>
                <a:ea typeface="+mn-ea"/>
              </a:rPr>
              <a:t>。假设现在</a:t>
            </a:r>
            <a:r>
              <a:rPr lang="en-US" altLang="zh-CN" sz="2000" dirty="0" smtClean="0">
                <a:solidFill>
                  <a:srgbClr val="000000"/>
                </a:solidFill>
                <a:latin typeface="+mn-ea"/>
                <a:ea typeface="+mn-ea"/>
              </a:rPr>
              <a:t>k=5</a:t>
            </a:r>
            <a:r>
              <a:rPr lang="zh-CN" altLang="en-US" sz="2000" dirty="0" smtClean="0">
                <a:solidFill>
                  <a:srgbClr val="000000"/>
                </a:solidFill>
                <a:latin typeface="+mn-ea"/>
                <a:ea typeface="+mn-ea"/>
              </a:rPr>
              <a:t>，对从右往左的第</a:t>
            </a:r>
            <a:r>
              <a:rPr lang="en-US" altLang="zh-CN" sz="2000" dirty="0" smtClean="0">
                <a:solidFill>
                  <a:srgbClr val="000000"/>
                </a:solidFill>
                <a:latin typeface="+mn-ea"/>
                <a:ea typeface="+mn-ea"/>
              </a:rPr>
              <a:t>5</a:t>
            </a:r>
            <a:r>
              <a:rPr lang="zh-CN" altLang="en-US" sz="2000" dirty="0" smtClean="0">
                <a:solidFill>
                  <a:srgbClr val="000000"/>
                </a:solidFill>
                <a:latin typeface="+mn-ea"/>
                <a:ea typeface="+mn-ea"/>
              </a:rPr>
              <a:t>位进行变易操作，将原来的</a:t>
            </a:r>
            <a:r>
              <a:rPr lang="en-US" altLang="zh-CN" sz="2000" dirty="0" smtClean="0">
                <a:solidFill>
                  <a:srgbClr val="000000"/>
                </a:solidFill>
                <a:latin typeface="+mn-ea"/>
                <a:ea typeface="+mn-ea"/>
              </a:rPr>
              <a:t>0</a:t>
            </a:r>
            <a:r>
              <a:rPr lang="zh-CN" altLang="en-US" sz="2000" dirty="0" smtClean="0">
                <a:solidFill>
                  <a:srgbClr val="000000"/>
                </a:solidFill>
                <a:latin typeface="+mn-ea"/>
                <a:ea typeface="+mn-ea"/>
              </a:rPr>
              <a:t>变为</a:t>
            </a:r>
            <a:r>
              <a:rPr lang="en-US" altLang="zh-CN" sz="2000" dirty="0" smtClean="0">
                <a:solidFill>
                  <a:srgbClr val="000000"/>
                </a:solidFill>
                <a:latin typeface="+mn-ea"/>
                <a:ea typeface="+mn-ea"/>
              </a:rPr>
              <a:t>1</a:t>
            </a:r>
            <a:endParaRPr lang="en-US" altLang="zh-CN" sz="2000" dirty="0">
              <a:solidFill>
                <a:srgbClr val="000000"/>
              </a:solidFill>
              <a:latin typeface="+mn-ea"/>
              <a:ea typeface="+mn-ea"/>
            </a:endParaRPr>
          </a:p>
        </p:txBody>
      </p:sp>
      <p:graphicFrame>
        <p:nvGraphicFramePr>
          <p:cNvPr id="6" name="Group 33"/>
          <p:cNvGraphicFramePr>
            <a:graphicFrameLocks/>
          </p:cNvGraphicFramePr>
          <p:nvPr>
            <p:extLst/>
          </p:nvPr>
        </p:nvGraphicFramePr>
        <p:xfrm>
          <a:off x="1556792" y="4102943"/>
          <a:ext cx="3384377" cy="297656"/>
        </p:xfrm>
        <a:graphic>
          <a:graphicData uri="http://schemas.openxmlformats.org/drawingml/2006/table">
            <a:tbl>
              <a:tblPr/>
              <a:tblGrid>
                <a:gridCol w="422554"/>
                <a:gridCol w="424519"/>
                <a:gridCol w="424519"/>
                <a:gridCol w="422557"/>
                <a:gridCol w="422557"/>
                <a:gridCol w="422557"/>
                <a:gridCol w="422557"/>
                <a:gridCol w="422557"/>
              </a:tblGrid>
              <a:tr h="297656">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0</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7" name="Group 33"/>
          <p:cNvGraphicFramePr>
            <a:graphicFrameLocks/>
          </p:cNvGraphicFramePr>
          <p:nvPr>
            <p:extLst/>
          </p:nvPr>
        </p:nvGraphicFramePr>
        <p:xfrm>
          <a:off x="1556792" y="4789287"/>
          <a:ext cx="3384377" cy="297656"/>
        </p:xfrm>
        <a:graphic>
          <a:graphicData uri="http://schemas.openxmlformats.org/drawingml/2006/table">
            <a:tbl>
              <a:tblPr/>
              <a:tblGrid>
                <a:gridCol w="422554"/>
                <a:gridCol w="424519"/>
                <a:gridCol w="424519"/>
                <a:gridCol w="422557"/>
                <a:gridCol w="422557"/>
                <a:gridCol w="422557"/>
                <a:gridCol w="422557"/>
                <a:gridCol w="422557"/>
              </a:tblGrid>
              <a:tr h="297656">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345" marB="34345"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5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L="68580" marR="68580" marT="34345" marB="34345"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cxnSp>
        <p:nvCxnSpPr>
          <p:cNvPr id="3" name="直接箭头连接符 2"/>
          <p:cNvCxnSpPr/>
          <p:nvPr/>
        </p:nvCxnSpPr>
        <p:spPr>
          <a:xfrm>
            <a:off x="3068960" y="4432200"/>
            <a:ext cx="0" cy="2344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5379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fade">
                                      <p:cBhvr>
                                        <p:cTn id="7" dur="1000"/>
                                        <p:tgtEl>
                                          <p:spTgt spid="83971">
                                            <p:txEl>
                                              <p:pRg st="0" end="0"/>
                                            </p:txEl>
                                          </p:spTgt>
                                        </p:tgtEl>
                                      </p:cBhvr>
                                    </p:animEffect>
                                    <p:anim calcmode="lin" valueType="num">
                                      <p:cBhvr>
                                        <p:cTn id="8" dur="1000" fill="hold"/>
                                        <p:tgtEl>
                                          <p:spTgt spid="839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39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3971">
                                            <p:txEl>
                                              <p:pRg st="1" end="1"/>
                                            </p:txEl>
                                          </p:spTgt>
                                        </p:tgtEl>
                                        <p:attrNameLst>
                                          <p:attrName>style.visibility</p:attrName>
                                        </p:attrNameLst>
                                      </p:cBhvr>
                                      <p:to>
                                        <p:strVal val="visible"/>
                                      </p:to>
                                    </p:set>
                                    <p:animEffect transition="in" filter="fade">
                                      <p:cBhvr>
                                        <p:cTn id="14" dur="1000"/>
                                        <p:tgtEl>
                                          <p:spTgt spid="83971">
                                            <p:txEl>
                                              <p:pRg st="1" end="1"/>
                                            </p:txEl>
                                          </p:spTgt>
                                        </p:tgtEl>
                                      </p:cBhvr>
                                    </p:animEffect>
                                    <p:anim calcmode="lin" valueType="num">
                                      <p:cBhvr>
                                        <p:cTn id="15" dur="1000" fill="hold"/>
                                        <p:tgtEl>
                                          <p:spTgt spid="839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39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3971">
                                            <p:txEl>
                                              <p:pRg st="2" end="2"/>
                                            </p:txEl>
                                          </p:spTgt>
                                        </p:tgtEl>
                                        <p:attrNameLst>
                                          <p:attrName>style.visibility</p:attrName>
                                        </p:attrNameLst>
                                      </p:cBhvr>
                                      <p:to>
                                        <p:strVal val="visible"/>
                                      </p:to>
                                    </p:set>
                                    <p:animEffect transition="in" filter="fade">
                                      <p:cBhvr>
                                        <p:cTn id="21" dur="1000"/>
                                        <p:tgtEl>
                                          <p:spTgt spid="83971">
                                            <p:txEl>
                                              <p:pRg st="2" end="2"/>
                                            </p:txEl>
                                          </p:spTgt>
                                        </p:tgtEl>
                                      </p:cBhvr>
                                    </p:animEffect>
                                    <p:anim calcmode="lin" valueType="num">
                                      <p:cBhvr>
                                        <p:cTn id="22" dur="10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39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3971">
                                            <p:txEl>
                                              <p:pRg st="3" end="3"/>
                                            </p:txEl>
                                          </p:spTgt>
                                        </p:tgtEl>
                                        <p:attrNameLst>
                                          <p:attrName>style.visibility</p:attrName>
                                        </p:attrNameLst>
                                      </p:cBhvr>
                                      <p:to>
                                        <p:strVal val="visible"/>
                                      </p:to>
                                    </p:set>
                                    <p:animEffect transition="in" filter="fade">
                                      <p:cBhvr>
                                        <p:cTn id="28" dur="1000"/>
                                        <p:tgtEl>
                                          <p:spTgt spid="83971">
                                            <p:txEl>
                                              <p:pRg st="3" end="3"/>
                                            </p:txEl>
                                          </p:spTgt>
                                        </p:tgtEl>
                                      </p:cBhvr>
                                    </p:animEffect>
                                    <p:anim calcmode="lin" valueType="num">
                                      <p:cBhvr>
                                        <p:cTn id="29" dur="10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39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3971">
                                            <p:txEl>
                                              <p:pRg st="4" end="4"/>
                                            </p:txEl>
                                          </p:spTgt>
                                        </p:tgtEl>
                                        <p:attrNameLst>
                                          <p:attrName>style.visibility</p:attrName>
                                        </p:attrNameLst>
                                      </p:cBhvr>
                                      <p:to>
                                        <p:strVal val="visible"/>
                                      </p:to>
                                    </p:set>
                                    <p:animEffect transition="in" filter="fade">
                                      <p:cBhvr>
                                        <p:cTn id="35" dur="1000"/>
                                        <p:tgtEl>
                                          <p:spTgt spid="83971">
                                            <p:txEl>
                                              <p:pRg st="4" end="4"/>
                                            </p:txEl>
                                          </p:spTgt>
                                        </p:tgtEl>
                                      </p:cBhvr>
                                    </p:animEffect>
                                    <p:anim calcmode="lin" valueType="num">
                                      <p:cBhvr>
                                        <p:cTn id="36" dur="10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39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3097" y="224209"/>
            <a:ext cx="360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783" eaLnBrk="1" hangingPunct="1">
              <a:spcBef>
                <a:spcPct val="0"/>
              </a:spcBef>
              <a:buClr>
                <a:srgbClr val="3333FF"/>
              </a:buClr>
            </a:pPr>
            <a:r>
              <a:rPr lang="en-US" altLang="zh-CN" sz="2400" dirty="0">
                <a:latin typeface="华文新魏" panose="02010800040101010101" pitchFamily="2" charset="-122"/>
                <a:ea typeface="华文新魏" panose="02010800040101010101" pitchFamily="2" charset="-122"/>
                <a:cs typeface="+mj-cs"/>
              </a:rPr>
              <a:t>2. </a:t>
            </a:r>
            <a:r>
              <a:rPr lang="zh-CN" altLang="en-US" sz="2400" dirty="0">
                <a:latin typeface="华文新魏" panose="02010800040101010101" pitchFamily="2" charset="-122"/>
                <a:ea typeface="华文新魏" panose="02010800040101010101" pitchFamily="2" charset="-122"/>
                <a:cs typeface="+mj-cs"/>
              </a:rPr>
              <a:t>最优化问题模型</a:t>
            </a:r>
          </a:p>
        </p:txBody>
      </p:sp>
      <p:graphicFrame>
        <p:nvGraphicFramePr>
          <p:cNvPr id="5" name="Object 4"/>
          <p:cNvGraphicFramePr>
            <a:graphicFrameLocks noChangeAspect="1"/>
          </p:cNvGraphicFramePr>
          <p:nvPr>
            <p:extLst>
              <p:ext uri="{D42A27DB-BD31-4B8C-83A1-F6EECF244321}">
                <p14:modId xmlns:p14="http://schemas.microsoft.com/office/powerpoint/2010/main" val="1125353532"/>
              </p:ext>
            </p:extLst>
          </p:nvPr>
        </p:nvGraphicFramePr>
        <p:xfrm>
          <a:off x="1027462" y="940005"/>
          <a:ext cx="944733" cy="321122"/>
        </p:xfrm>
        <a:graphic>
          <a:graphicData uri="http://schemas.openxmlformats.org/presentationml/2006/ole">
            <mc:AlternateContent xmlns:mc="http://schemas.openxmlformats.org/markup-compatibility/2006">
              <mc:Choice xmlns:v="urn:schemas-microsoft-com:vml" Requires="v">
                <p:oleObj spid="_x0000_s10254" name="Equation" r:id="rId4" imgW="596641" imgH="203112" progId="Equation.DSMT4">
                  <p:embed/>
                </p:oleObj>
              </mc:Choice>
              <mc:Fallback>
                <p:oleObj name="Equation" r:id="rId4" imgW="596641"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462" y="940005"/>
                        <a:ext cx="944733" cy="321122"/>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69587047"/>
              </p:ext>
            </p:extLst>
          </p:nvPr>
        </p:nvGraphicFramePr>
        <p:xfrm>
          <a:off x="1412776" y="1635646"/>
          <a:ext cx="2033772" cy="792088"/>
        </p:xfrm>
        <a:graphic>
          <a:graphicData uri="http://schemas.openxmlformats.org/presentationml/2006/ole">
            <mc:AlternateContent xmlns:mc="http://schemas.openxmlformats.org/markup-compatibility/2006">
              <mc:Choice xmlns:v="urn:schemas-microsoft-com:vml" Requires="v">
                <p:oleObj spid="_x0000_s10255" name="Equation" r:id="rId6" imgW="1536700" imgH="482600" progId="Equation.DSMT4">
                  <p:embed/>
                </p:oleObj>
              </mc:Choice>
              <mc:Fallback>
                <p:oleObj name="Equation" r:id="rId6" imgW="15367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2776" y="1635646"/>
                        <a:ext cx="2033772" cy="792088"/>
                      </a:xfrm>
                      <a:prstGeom prst="rect">
                        <a:avLst/>
                      </a:prstGeom>
                      <a:noFill/>
                      <a:ln>
                        <a:noFill/>
                      </a:ln>
                      <a:effec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891494524"/>
              </p:ext>
            </p:extLst>
          </p:nvPr>
        </p:nvGraphicFramePr>
        <p:xfrm>
          <a:off x="2842497" y="930101"/>
          <a:ext cx="1175986" cy="316738"/>
        </p:xfrm>
        <a:graphic>
          <a:graphicData uri="http://schemas.openxmlformats.org/presentationml/2006/ole">
            <mc:AlternateContent xmlns:mc="http://schemas.openxmlformats.org/markup-compatibility/2006">
              <mc:Choice xmlns:v="urn:schemas-microsoft-com:vml" Requires="v">
                <p:oleObj spid="_x0000_s10256" name="Equation" r:id="rId8" imgW="723586" imgH="215806" progId="Equation.DSMT4">
                  <p:embed/>
                </p:oleObj>
              </mc:Choice>
              <mc:Fallback>
                <p:oleObj name="Equation" r:id="rId8" imgW="723586" imgH="21580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2497" y="930101"/>
                        <a:ext cx="1175986" cy="316738"/>
                      </a:xfrm>
                      <a:prstGeom prst="rect">
                        <a:avLst/>
                      </a:prstGeom>
                      <a:noFill/>
                      <a:ln>
                        <a:noFill/>
                      </a:ln>
                      <a:effectLst/>
                    </p:spPr>
                  </p:pic>
                </p:oleObj>
              </mc:Fallback>
            </mc:AlternateContent>
          </a:graphicData>
        </a:graphic>
      </p:graphicFrame>
      <p:sp>
        <p:nvSpPr>
          <p:cNvPr id="8" name="Rectangle 3"/>
          <p:cNvSpPr>
            <a:spLocks noChangeArrowheads="1"/>
          </p:cNvSpPr>
          <p:nvPr/>
        </p:nvSpPr>
        <p:spPr bwMode="auto">
          <a:xfrm>
            <a:off x="375573" y="2825299"/>
            <a:ext cx="6480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buClr>
                <a:srgbClr val="3333FF"/>
              </a:buClr>
              <a:buFont typeface="Wingdings" panose="05000000000000000000" pitchFamily="2" charset="2"/>
              <a:buChar char="v"/>
            </a:pPr>
            <a:r>
              <a:rPr kumimoji="1" lang="en-US" altLang="zh-CN" b="1" dirty="0">
                <a:latin typeface="Times New Roman" panose="02020603050405020304" pitchFamily="18" charset="0"/>
                <a:ea typeface="楷体_GB2312" pitchFamily="49" charset="-122"/>
              </a:rPr>
              <a:t>17</a:t>
            </a:r>
            <a:r>
              <a:rPr kumimoji="1" lang="zh-CN" altLang="en-US" b="1" dirty="0">
                <a:latin typeface="Times New Roman" panose="02020603050405020304" pitchFamily="18" charset="0"/>
                <a:ea typeface="楷体_GB2312" pitchFamily="49" charset="-122"/>
              </a:rPr>
              <a:t>世纪</a:t>
            </a:r>
            <a:r>
              <a:rPr kumimoji="1" lang="en-US" altLang="zh-CN" b="1" dirty="0">
                <a:latin typeface="Times New Roman" panose="02020603050405020304" pitchFamily="18" charset="0"/>
                <a:ea typeface="楷体_GB2312" pitchFamily="49" charset="-122"/>
              </a:rPr>
              <a:t>Newtown  </a:t>
            </a:r>
            <a:r>
              <a:rPr kumimoji="1" lang="zh-CN" altLang="en-US" b="1" dirty="0">
                <a:latin typeface="Times New Roman" panose="02020603050405020304" pitchFamily="18" charset="0"/>
                <a:ea typeface="楷体_GB2312" pitchFamily="49" charset="-122"/>
              </a:rPr>
              <a:t>微积分</a:t>
            </a:r>
          </a:p>
        </p:txBody>
      </p:sp>
      <p:sp>
        <p:nvSpPr>
          <p:cNvPr id="9" name="Rectangle 5"/>
          <p:cNvSpPr>
            <a:spLocks noChangeArrowheads="1"/>
          </p:cNvSpPr>
          <p:nvPr/>
        </p:nvSpPr>
        <p:spPr bwMode="auto">
          <a:xfrm>
            <a:off x="369893" y="3134681"/>
            <a:ext cx="64801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Clr>
                <a:srgbClr val="3333FF"/>
              </a:buClr>
              <a:buFont typeface="Wingdings" panose="05000000000000000000" pitchFamily="2" charset="2"/>
              <a:buChar char="v"/>
            </a:pPr>
            <a:r>
              <a:rPr kumimoji="1" lang="en-US" altLang="zh-CN" b="1" dirty="0">
                <a:latin typeface="Times New Roman" panose="02020603050405020304" pitchFamily="18" charset="0"/>
                <a:ea typeface="楷体_GB2312" pitchFamily="49" charset="-122"/>
              </a:rPr>
              <a:t>1847</a:t>
            </a:r>
            <a:r>
              <a:rPr kumimoji="1" lang="zh-CN" altLang="en-US" b="1" dirty="0">
                <a:latin typeface="Times New Roman" panose="02020603050405020304" pitchFamily="18" charset="0"/>
                <a:ea typeface="楷体_GB2312" pitchFamily="49" charset="-122"/>
              </a:rPr>
              <a:t>年 </a:t>
            </a:r>
            <a:r>
              <a:rPr kumimoji="1" lang="en-US" altLang="zh-CN" b="1" dirty="0">
                <a:latin typeface="Times New Roman" panose="02020603050405020304" pitchFamily="18" charset="0"/>
                <a:ea typeface="楷体_GB2312" pitchFamily="49" charset="-122"/>
              </a:rPr>
              <a:t>Cauchy </a:t>
            </a:r>
            <a:r>
              <a:rPr kumimoji="1" lang="zh-CN" altLang="en-US" b="1" dirty="0">
                <a:latin typeface="Times New Roman" panose="02020603050405020304" pitchFamily="18" charset="0"/>
                <a:ea typeface="楷体_GB2312" pitchFamily="49" charset="-122"/>
              </a:rPr>
              <a:t>最速下降法</a:t>
            </a:r>
          </a:p>
        </p:txBody>
      </p:sp>
      <p:sp>
        <p:nvSpPr>
          <p:cNvPr id="10" name="Rectangle 6"/>
          <p:cNvSpPr>
            <a:spLocks noChangeArrowheads="1"/>
          </p:cNvSpPr>
          <p:nvPr/>
        </p:nvSpPr>
        <p:spPr bwMode="auto">
          <a:xfrm>
            <a:off x="369893" y="3951894"/>
            <a:ext cx="52565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Clr>
                <a:srgbClr val="3333FF"/>
              </a:buClr>
              <a:buFont typeface="Wingdings" panose="05000000000000000000" pitchFamily="2" charset="2"/>
              <a:buChar char="v"/>
            </a:pPr>
            <a:r>
              <a:rPr kumimoji="1" lang="en-US" altLang="zh-CN" b="1" dirty="0">
                <a:latin typeface="Times New Roman" panose="02020603050405020304" pitchFamily="18" charset="0"/>
                <a:ea typeface="楷体_GB2312" pitchFamily="49" charset="-122"/>
              </a:rPr>
              <a:t>1947</a:t>
            </a:r>
            <a:r>
              <a:rPr kumimoji="1" lang="zh-CN" altLang="en-US" b="1" dirty="0">
                <a:latin typeface="Times New Roman" panose="02020603050405020304" pitchFamily="18" charset="0"/>
                <a:ea typeface="楷体_GB2312" pitchFamily="49" charset="-122"/>
              </a:rPr>
              <a:t>年 </a:t>
            </a:r>
            <a:r>
              <a:rPr kumimoji="1" lang="en-US" altLang="zh-CN" b="1" dirty="0" err="1">
                <a:latin typeface="Times New Roman" panose="02020603050405020304" pitchFamily="18" charset="0"/>
                <a:ea typeface="楷体_GB2312" pitchFamily="49" charset="-122"/>
              </a:rPr>
              <a:t>Dantzig</a:t>
            </a:r>
            <a:r>
              <a:rPr kumimoji="1" lang="en-US" altLang="zh-CN" b="1" dirty="0">
                <a:latin typeface="Times New Roman" panose="02020603050405020304" pitchFamily="18" charset="0"/>
                <a:ea typeface="楷体_GB2312" pitchFamily="49" charset="-122"/>
              </a:rPr>
              <a:t> </a:t>
            </a:r>
            <a:r>
              <a:rPr kumimoji="1" lang="zh-CN" altLang="en-US" b="1" dirty="0">
                <a:latin typeface="Times New Roman" panose="02020603050405020304" pitchFamily="18" charset="0"/>
                <a:ea typeface="楷体_GB2312" pitchFamily="49" charset="-122"/>
              </a:rPr>
              <a:t>单纯形方法</a:t>
            </a:r>
          </a:p>
        </p:txBody>
      </p:sp>
      <p:sp>
        <p:nvSpPr>
          <p:cNvPr id="11" name="Rectangle 7"/>
          <p:cNvSpPr>
            <a:spLocks noChangeArrowheads="1"/>
          </p:cNvSpPr>
          <p:nvPr/>
        </p:nvSpPr>
        <p:spPr bwMode="auto">
          <a:xfrm>
            <a:off x="375574" y="3504013"/>
            <a:ext cx="648017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Clr>
                <a:srgbClr val="3333FF"/>
              </a:buClr>
              <a:buFont typeface="Wingdings" panose="05000000000000000000" pitchFamily="2" charset="2"/>
              <a:buChar char="v"/>
            </a:pPr>
            <a:r>
              <a:rPr kumimoji="1" lang="en-US" altLang="zh-CN" b="1" dirty="0">
                <a:latin typeface="Times New Roman" panose="02020603050405020304" pitchFamily="18" charset="0"/>
                <a:ea typeface="楷体_GB2312" pitchFamily="49" charset="-122"/>
              </a:rPr>
              <a:t>1939</a:t>
            </a:r>
            <a:r>
              <a:rPr kumimoji="1" lang="zh-CN" altLang="en-US" b="1" dirty="0">
                <a:latin typeface="Times New Roman" panose="02020603050405020304" pitchFamily="18" charset="0"/>
                <a:ea typeface="楷体_GB2312" pitchFamily="49" charset="-122"/>
              </a:rPr>
              <a:t>年 </a:t>
            </a:r>
            <a:r>
              <a:rPr kumimoji="1" lang="en-US" altLang="zh-CN" b="1" dirty="0">
                <a:latin typeface="Times New Roman" panose="02020603050405020304" pitchFamily="18" charset="0"/>
                <a:ea typeface="楷体_GB2312" pitchFamily="49" charset="-122"/>
              </a:rPr>
              <a:t>Kantorovich</a:t>
            </a:r>
            <a:r>
              <a:rPr kumimoji="1" lang="zh-CN" altLang="en-US" b="1" dirty="0">
                <a:latin typeface="Times New Roman" panose="02020603050405020304" pitchFamily="18" charset="0"/>
                <a:ea typeface="楷体_GB2312" pitchFamily="49" charset="-122"/>
              </a:rPr>
              <a:t>下料问题和</a:t>
            </a:r>
            <a:r>
              <a:rPr kumimoji="1" lang="zh-CN" altLang="en-US" b="1" dirty="0" smtClean="0">
                <a:latin typeface="Times New Roman" panose="02020603050405020304" pitchFamily="18" charset="0"/>
                <a:ea typeface="楷体_GB2312" pitchFamily="49" charset="-122"/>
              </a:rPr>
              <a:t>运输问题问题</a:t>
            </a:r>
            <a:endParaRPr kumimoji="1" lang="zh-CN" altLang="en-US" b="1" dirty="0">
              <a:latin typeface="Times New Roman" panose="02020603050405020304" pitchFamily="18" charset="0"/>
              <a:ea typeface="楷体_GB2312" pitchFamily="49" charset="-122"/>
            </a:endParaRPr>
          </a:p>
        </p:txBody>
      </p:sp>
      <p:pic>
        <p:nvPicPr>
          <p:cNvPr id="12" name="Picture 10" descr="现代优化计算方法（第二版）——清华大这研究生公共课教材—数学系列">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7192" y="1457424"/>
            <a:ext cx="1170578" cy="1464408"/>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4510353" y="3018365"/>
            <a:ext cx="2232248" cy="383182"/>
          </a:xfrm>
          <a:prstGeom prst="rect">
            <a:avLst/>
          </a:prstGeom>
        </p:spPr>
        <p:txBody>
          <a:bodyPr wrap="square">
            <a:spAutoFit/>
          </a:bodyPr>
          <a:lstStyle/>
          <a:p>
            <a:pPr marL="444500" indent="-444500">
              <a:lnSpc>
                <a:spcPct val="105000"/>
              </a:lnSpc>
              <a:buFont typeface="Wingdings" panose="05000000000000000000" pitchFamily="2" charset="2"/>
              <a:buNone/>
            </a:pPr>
            <a:r>
              <a:rPr lang="zh-CN" altLang="en-US" sz="900" b="1" dirty="0">
                <a:solidFill>
                  <a:schemeClr val="folHlink"/>
                </a:solidFill>
                <a:ea typeface="楷体_GB2312" pitchFamily="49" charset="-122"/>
              </a:rPr>
              <a:t>邢文训</a:t>
            </a:r>
            <a:r>
              <a:rPr lang="en-US" altLang="zh-CN" sz="900" b="1" dirty="0">
                <a:solidFill>
                  <a:schemeClr val="folHlink"/>
                </a:solidFill>
                <a:ea typeface="楷体_GB2312" pitchFamily="49" charset="-122"/>
              </a:rPr>
              <a:t>, </a:t>
            </a:r>
            <a:r>
              <a:rPr lang="zh-CN" altLang="en-US" sz="900" b="1" dirty="0">
                <a:solidFill>
                  <a:schemeClr val="folHlink"/>
                </a:solidFill>
                <a:ea typeface="楷体_GB2312" pitchFamily="49" charset="-122"/>
              </a:rPr>
              <a:t>谢金星</a:t>
            </a:r>
            <a:r>
              <a:rPr lang="en-US" altLang="zh-CN" sz="900" b="1" dirty="0">
                <a:solidFill>
                  <a:schemeClr val="folHlink"/>
                </a:solidFill>
                <a:ea typeface="楷体_GB2312" pitchFamily="49" charset="-122"/>
              </a:rPr>
              <a:t>. </a:t>
            </a:r>
            <a:r>
              <a:rPr lang="zh-CN" altLang="en-US" sz="900" b="1" dirty="0">
                <a:solidFill>
                  <a:schemeClr val="folHlink"/>
                </a:solidFill>
                <a:ea typeface="楷体_GB2312" pitchFamily="49" charset="-122"/>
              </a:rPr>
              <a:t>现代优化计算方法</a:t>
            </a:r>
            <a:r>
              <a:rPr lang="en-US" altLang="zh-CN" sz="900" b="1" dirty="0">
                <a:solidFill>
                  <a:schemeClr val="folHlink"/>
                </a:solidFill>
                <a:ea typeface="楷体_GB2312" pitchFamily="49" charset="-122"/>
              </a:rPr>
              <a:t>. </a:t>
            </a:r>
            <a:r>
              <a:rPr lang="zh-CN" altLang="en-US" sz="900" b="1" dirty="0">
                <a:solidFill>
                  <a:schemeClr val="folHlink"/>
                </a:solidFill>
                <a:ea typeface="楷体_GB2312" pitchFamily="49" charset="-122"/>
              </a:rPr>
              <a:t>北京</a:t>
            </a:r>
            <a:r>
              <a:rPr lang="en-US" altLang="zh-CN" sz="900" b="1" dirty="0">
                <a:solidFill>
                  <a:schemeClr val="folHlink"/>
                </a:solidFill>
                <a:ea typeface="楷体_GB2312" pitchFamily="49" charset="-122"/>
              </a:rPr>
              <a:t>: </a:t>
            </a:r>
            <a:r>
              <a:rPr lang="zh-CN" altLang="en-US" sz="900" b="1" dirty="0">
                <a:solidFill>
                  <a:schemeClr val="folHlink"/>
                </a:solidFill>
                <a:ea typeface="楷体_GB2312" pitchFamily="49" charset="-122"/>
              </a:rPr>
              <a:t>清华大学出版社</a:t>
            </a:r>
            <a:r>
              <a:rPr lang="en-US" altLang="zh-CN" sz="900" b="1" dirty="0">
                <a:solidFill>
                  <a:schemeClr val="folHlink"/>
                </a:solidFill>
                <a:ea typeface="楷体_GB2312" pitchFamily="49" charset="-122"/>
              </a:rPr>
              <a:t>, 2005.</a:t>
            </a:r>
          </a:p>
        </p:txBody>
      </p:sp>
    </p:spTree>
    <p:extLst>
      <p:ext uri="{BB962C8B-B14F-4D97-AF65-F5344CB8AC3E}">
        <p14:creationId xmlns:p14="http://schemas.microsoft.com/office/powerpoint/2010/main" val="176429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3"/>
          <p:cNvSpPr>
            <a:spLocks noGrp="1" noChangeArrowheads="1"/>
          </p:cNvSpPr>
          <p:nvPr>
            <p:ph idx="4294967295"/>
          </p:nvPr>
        </p:nvSpPr>
        <p:spPr>
          <a:xfrm>
            <a:off x="3910013" y="182563"/>
            <a:ext cx="2947987" cy="3379787"/>
          </a:xfrm>
          <a:prstGeom prst="rect">
            <a:avLst/>
          </a:prstGeom>
        </p:spPr>
        <p:txBody>
          <a:bodyPr>
            <a:noAutofit/>
          </a:bodyPr>
          <a:lstStyle/>
          <a:p>
            <a:pPr algn="just">
              <a:spcBef>
                <a:spcPts val="600"/>
              </a:spcBef>
              <a:buFont typeface="Wingdings" panose="05000000000000000000" pitchFamily="2" charset="2"/>
              <a:buNone/>
            </a:pPr>
            <a:r>
              <a:rPr lang="en-US" altLang="zh-CN" sz="1600" dirty="0">
                <a:latin typeface="+mn-ea"/>
                <a:ea typeface="+mn-ea"/>
              </a:rPr>
              <a:t>(1)  </a:t>
            </a:r>
            <a:r>
              <a:rPr lang="zh-CN" altLang="en-US" sz="1600" dirty="0">
                <a:latin typeface="+mn-ea"/>
                <a:ea typeface="+mn-ea"/>
              </a:rPr>
              <a:t>初始化种群</a:t>
            </a:r>
            <a:r>
              <a:rPr lang="en-US" altLang="zh-CN" sz="1600" dirty="0">
                <a:latin typeface="+mn-ea"/>
                <a:ea typeface="+mn-ea"/>
              </a:rPr>
              <a:t>;</a:t>
            </a:r>
          </a:p>
          <a:p>
            <a:pPr algn="just">
              <a:spcBef>
                <a:spcPts val="600"/>
              </a:spcBef>
              <a:buFont typeface="Wingdings" panose="05000000000000000000" pitchFamily="2" charset="2"/>
              <a:buNone/>
            </a:pPr>
            <a:r>
              <a:rPr lang="en-US" altLang="zh-CN" sz="1600" dirty="0">
                <a:latin typeface="+mn-ea"/>
                <a:ea typeface="+mn-ea"/>
              </a:rPr>
              <a:t>(2)  </a:t>
            </a:r>
            <a:r>
              <a:rPr lang="zh-CN" altLang="en-US" sz="1600" dirty="0">
                <a:latin typeface="+mn-ea"/>
                <a:ea typeface="+mn-ea"/>
              </a:rPr>
              <a:t>计算种群上每个个体的适应度值</a:t>
            </a:r>
            <a:r>
              <a:rPr lang="en-US" altLang="zh-CN" sz="1600" dirty="0">
                <a:latin typeface="+mn-ea"/>
                <a:ea typeface="+mn-ea"/>
              </a:rPr>
              <a:t>;</a:t>
            </a:r>
          </a:p>
          <a:p>
            <a:pPr algn="just">
              <a:spcBef>
                <a:spcPts val="600"/>
              </a:spcBef>
              <a:buFont typeface="Wingdings" panose="05000000000000000000" pitchFamily="2" charset="2"/>
              <a:buNone/>
            </a:pPr>
            <a:r>
              <a:rPr lang="en-US" altLang="zh-CN" sz="1600" dirty="0">
                <a:latin typeface="+mn-ea"/>
                <a:ea typeface="+mn-ea"/>
              </a:rPr>
              <a:t>(3)  </a:t>
            </a:r>
            <a:r>
              <a:rPr lang="zh-CN" altLang="en-US" sz="1600" dirty="0">
                <a:latin typeface="+mn-ea"/>
                <a:ea typeface="+mn-ea"/>
              </a:rPr>
              <a:t>按由个体适应度值所决定的某个规则</a:t>
            </a:r>
            <a:r>
              <a:rPr lang="zh-CN" altLang="en-US" sz="1600" dirty="0" smtClean="0">
                <a:latin typeface="+mn-ea"/>
                <a:ea typeface="+mn-ea"/>
              </a:rPr>
              <a:t>选择</a:t>
            </a:r>
            <a:r>
              <a:rPr lang="zh-CN" altLang="en-US" sz="1600" dirty="0">
                <a:latin typeface="+mn-ea"/>
                <a:ea typeface="+mn-ea"/>
              </a:rPr>
              <a:t>将进入下一代的个体</a:t>
            </a:r>
            <a:r>
              <a:rPr lang="en-US" altLang="zh-CN" sz="1600" dirty="0">
                <a:latin typeface="+mn-ea"/>
                <a:ea typeface="+mn-ea"/>
              </a:rPr>
              <a:t>;</a:t>
            </a:r>
          </a:p>
          <a:p>
            <a:pPr algn="just">
              <a:spcBef>
                <a:spcPts val="600"/>
              </a:spcBef>
              <a:buFont typeface="Wingdings" panose="05000000000000000000" pitchFamily="2" charset="2"/>
              <a:buNone/>
            </a:pPr>
            <a:r>
              <a:rPr lang="en-US" altLang="zh-CN" sz="1600" dirty="0">
                <a:latin typeface="+mn-ea"/>
                <a:ea typeface="+mn-ea"/>
              </a:rPr>
              <a:t>(4)  </a:t>
            </a:r>
            <a:r>
              <a:rPr lang="zh-CN" altLang="en-US" sz="1600" dirty="0">
                <a:latin typeface="+mn-ea"/>
                <a:ea typeface="+mn-ea"/>
              </a:rPr>
              <a:t>按概率</a:t>
            </a:r>
            <a:r>
              <a:rPr lang="en-US" altLang="zh-CN" sz="1600" dirty="0">
                <a:latin typeface="+mn-ea"/>
                <a:ea typeface="+mn-ea"/>
              </a:rPr>
              <a:t>P</a:t>
            </a:r>
            <a:r>
              <a:rPr lang="en-US" altLang="zh-CN" sz="1600" baseline="-25000" dirty="0">
                <a:latin typeface="+mn-ea"/>
                <a:ea typeface="+mn-ea"/>
              </a:rPr>
              <a:t>c</a:t>
            </a:r>
            <a:r>
              <a:rPr lang="zh-CN" altLang="en-US" sz="1600" dirty="0">
                <a:latin typeface="+mn-ea"/>
                <a:ea typeface="+mn-ea"/>
              </a:rPr>
              <a:t>进行交叉操作</a:t>
            </a:r>
            <a:r>
              <a:rPr lang="en-US" altLang="zh-CN" sz="1600" dirty="0">
                <a:latin typeface="+mn-ea"/>
                <a:ea typeface="+mn-ea"/>
              </a:rPr>
              <a:t>;</a:t>
            </a:r>
          </a:p>
          <a:p>
            <a:pPr algn="just">
              <a:spcBef>
                <a:spcPts val="600"/>
              </a:spcBef>
              <a:buFont typeface="Wingdings" panose="05000000000000000000" pitchFamily="2" charset="2"/>
              <a:buNone/>
            </a:pPr>
            <a:r>
              <a:rPr lang="en-US" altLang="zh-CN" sz="1600" dirty="0">
                <a:latin typeface="+mn-ea"/>
                <a:ea typeface="+mn-ea"/>
              </a:rPr>
              <a:t>(5)  </a:t>
            </a:r>
            <a:r>
              <a:rPr lang="zh-CN" altLang="en-US" sz="1600" dirty="0">
                <a:latin typeface="+mn-ea"/>
                <a:ea typeface="+mn-ea"/>
              </a:rPr>
              <a:t>按概率</a:t>
            </a:r>
            <a:r>
              <a:rPr lang="en-US" altLang="zh-CN" sz="1600" dirty="0" smtClean="0">
                <a:latin typeface="+mn-ea"/>
                <a:ea typeface="+mn-ea"/>
              </a:rPr>
              <a:t>P</a:t>
            </a:r>
            <a:r>
              <a:rPr lang="en-US" altLang="zh-CN" sz="1600" baseline="-25000" dirty="0" smtClean="0">
                <a:latin typeface="+mn-ea"/>
                <a:ea typeface="+mn-ea"/>
              </a:rPr>
              <a:t>m</a:t>
            </a:r>
            <a:r>
              <a:rPr lang="zh-CN" altLang="en-US" sz="1600" dirty="0" smtClean="0">
                <a:latin typeface="+mn-ea"/>
                <a:ea typeface="+mn-ea"/>
              </a:rPr>
              <a:t>进行</a:t>
            </a:r>
            <a:r>
              <a:rPr lang="zh-CN" altLang="en-US" sz="1600" dirty="0">
                <a:latin typeface="+mn-ea"/>
                <a:ea typeface="+mn-ea"/>
              </a:rPr>
              <a:t>变异操作</a:t>
            </a:r>
            <a:r>
              <a:rPr lang="en-US" altLang="zh-CN" sz="1600" dirty="0">
                <a:latin typeface="+mn-ea"/>
                <a:ea typeface="+mn-ea"/>
              </a:rPr>
              <a:t>;</a:t>
            </a:r>
          </a:p>
          <a:p>
            <a:pPr algn="just">
              <a:spcBef>
                <a:spcPts val="600"/>
              </a:spcBef>
              <a:buFont typeface="Wingdings" panose="05000000000000000000" pitchFamily="2" charset="2"/>
              <a:buNone/>
            </a:pPr>
            <a:r>
              <a:rPr lang="en-US" altLang="zh-CN" sz="1600" dirty="0">
                <a:latin typeface="+mn-ea"/>
                <a:ea typeface="+mn-ea"/>
              </a:rPr>
              <a:t>(6) </a:t>
            </a:r>
            <a:r>
              <a:rPr lang="zh-CN" altLang="en-US" sz="1600" dirty="0">
                <a:latin typeface="+mn-ea"/>
                <a:ea typeface="+mn-ea"/>
              </a:rPr>
              <a:t>若没有满足某种停止条件，则转第</a:t>
            </a:r>
            <a:r>
              <a:rPr lang="en-US" altLang="zh-CN" sz="1600" dirty="0">
                <a:latin typeface="+mn-ea"/>
                <a:ea typeface="+mn-ea"/>
              </a:rPr>
              <a:t>(2)</a:t>
            </a:r>
            <a:r>
              <a:rPr lang="zh-CN" altLang="en-US" sz="1600" dirty="0">
                <a:latin typeface="+mn-ea"/>
                <a:ea typeface="+mn-ea"/>
              </a:rPr>
              <a:t>步，  </a:t>
            </a:r>
          </a:p>
          <a:p>
            <a:pPr algn="just">
              <a:spcBef>
                <a:spcPts val="600"/>
              </a:spcBef>
              <a:buFont typeface="Wingdings" panose="05000000000000000000" pitchFamily="2" charset="2"/>
              <a:buNone/>
            </a:pPr>
            <a:r>
              <a:rPr lang="zh-CN" altLang="en-US" sz="1600" dirty="0">
                <a:latin typeface="+mn-ea"/>
                <a:ea typeface="+mn-ea"/>
              </a:rPr>
              <a:t>      否则进入下一步。</a:t>
            </a:r>
          </a:p>
          <a:p>
            <a:pPr algn="just">
              <a:spcBef>
                <a:spcPts val="600"/>
              </a:spcBef>
              <a:buFont typeface="Wingdings" panose="05000000000000000000" pitchFamily="2" charset="2"/>
              <a:buNone/>
            </a:pPr>
            <a:r>
              <a:rPr lang="en-US" altLang="zh-CN" sz="1600" dirty="0">
                <a:latin typeface="+mn-ea"/>
                <a:ea typeface="+mn-ea"/>
              </a:rPr>
              <a:t>(7) </a:t>
            </a:r>
            <a:r>
              <a:rPr lang="zh-CN" altLang="en-US" sz="1600" dirty="0">
                <a:latin typeface="+mn-ea"/>
                <a:ea typeface="+mn-ea"/>
              </a:rPr>
              <a:t>输出种群中适应度值最优的染色体作为问题的满意解或最优解。 </a:t>
            </a:r>
          </a:p>
        </p:txBody>
      </p:sp>
      <p:sp>
        <p:nvSpPr>
          <p:cNvPr id="5" name="Text Box 20"/>
          <p:cNvSpPr txBox="1">
            <a:spLocks noChangeArrowheads="1"/>
          </p:cNvSpPr>
          <p:nvPr/>
        </p:nvSpPr>
        <p:spPr bwMode="auto">
          <a:xfrm>
            <a:off x="111571" y="18139"/>
            <a:ext cx="263735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kumimoji="1" lang="zh-CN" altLang="en-US" sz="2100" b="1" dirty="0" smtClean="0">
                <a:solidFill>
                  <a:srgbClr val="0000FF"/>
                </a:solidFill>
                <a:latin typeface="楷体_GB2312" pitchFamily="49" charset="-122"/>
              </a:rPr>
              <a:t>简单遗传</a:t>
            </a:r>
            <a:r>
              <a:rPr kumimoji="1" lang="zh-CN" altLang="en-US" sz="2100" b="1" dirty="0">
                <a:solidFill>
                  <a:srgbClr val="0000FF"/>
                </a:solidFill>
                <a:latin typeface="楷体_GB2312" pitchFamily="49" charset="-122"/>
              </a:rPr>
              <a:t>算法框图</a:t>
            </a:r>
          </a:p>
        </p:txBody>
      </p:sp>
      <p:grpSp>
        <p:nvGrpSpPr>
          <p:cNvPr id="7" name="Group 34"/>
          <p:cNvGrpSpPr>
            <a:grpSpLocks/>
          </p:cNvGrpSpPr>
          <p:nvPr/>
        </p:nvGrpSpPr>
        <p:grpSpPr bwMode="auto">
          <a:xfrm>
            <a:off x="-34128" y="463934"/>
            <a:ext cx="4580335" cy="4154091"/>
            <a:chOff x="1242" y="133"/>
            <a:chExt cx="3847" cy="3489"/>
          </a:xfrm>
        </p:grpSpPr>
        <p:sp>
          <p:nvSpPr>
            <p:cNvPr id="8" name="Text Box 2"/>
            <p:cNvSpPr txBox="1">
              <a:spLocks noChangeArrowheads="1"/>
            </p:cNvSpPr>
            <p:nvPr/>
          </p:nvSpPr>
          <p:spPr bwMode="auto">
            <a:xfrm>
              <a:off x="2271" y="616"/>
              <a:ext cx="195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初始化种群</a:t>
              </a:r>
            </a:p>
          </p:txBody>
        </p:sp>
        <p:sp>
          <p:nvSpPr>
            <p:cNvPr id="9" name="Text Box 3"/>
            <p:cNvSpPr txBox="1">
              <a:spLocks noChangeArrowheads="1"/>
            </p:cNvSpPr>
            <p:nvPr/>
          </p:nvSpPr>
          <p:spPr bwMode="auto">
            <a:xfrm>
              <a:off x="2466" y="2497"/>
              <a:ext cx="1560" cy="25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变异操作</a:t>
              </a:r>
            </a:p>
          </p:txBody>
        </p:sp>
        <p:sp>
          <p:nvSpPr>
            <p:cNvPr id="10" name="Text Box 4"/>
            <p:cNvSpPr txBox="1">
              <a:spLocks noChangeArrowheads="1"/>
            </p:cNvSpPr>
            <p:nvPr/>
          </p:nvSpPr>
          <p:spPr bwMode="auto">
            <a:xfrm>
              <a:off x="2271" y="1084"/>
              <a:ext cx="195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计算适应度值</a:t>
              </a:r>
            </a:p>
          </p:txBody>
        </p:sp>
        <p:sp>
          <p:nvSpPr>
            <p:cNvPr id="11" name="Text Box 5"/>
            <p:cNvSpPr txBox="1">
              <a:spLocks noChangeArrowheads="1"/>
            </p:cNvSpPr>
            <p:nvPr/>
          </p:nvSpPr>
          <p:spPr bwMode="auto">
            <a:xfrm>
              <a:off x="2466" y="1556"/>
              <a:ext cx="156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选择操作</a:t>
              </a:r>
            </a:p>
          </p:txBody>
        </p:sp>
        <p:sp>
          <p:nvSpPr>
            <p:cNvPr id="12" name="Text Box 6"/>
            <p:cNvSpPr txBox="1">
              <a:spLocks noChangeArrowheads="1"/>
            </p:cNvSpPr>
            <p:nvPr/>
          </p:nvSpPr>
          <p:spPr bwMode="auto">
            <a:xfrm>
              <a:off x="2466" y="2025"/>
              <a:ext cx="1560" cy="25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交叉操作</a:t>
              </a:r>
            </a:p>
          </p:txBody>
        </p:sp>
        <p:sp>
          <p:nvSpPr>
            <p:cNvPr id="13" name="Text Box 7"/>
            <p:cNvSpPr txBox="1">
              <a:spLocks noChangeArrowheads="1"/>
            </p:cNvSpPr>
            <p:nvPr/>
          </p:nvSpPr>
          <p:spPr bwMode="auto">
            <a:xfrm>
              <a:off x="2271" y="3341"/>
              <a:ext cx="1950" cy="25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1500" b="1">
                  <a:ea typeface="宋体" panose="02010600030101010101" pitchFamily="2" charset="-122"/>
                </a:rPr>
                <a:t>适应度最优个体</a:t>
              </a:r>
            </a:p>
          </p:txBody>
        </p:sp>
        <p:sp>
          <p:nvSpPr>
            <p:cNvPr id="14" name="AutoShape 8"/>
            <p:cNvSpPr>
              <a:spLocks noChangeArrowheads="1"/>
            </p:cNvSpPr>
            <p:nvPr/>
          </p:nvSpPr>
          <p:spPr bwMode="auto">
            <a:xfrm>
              <a:off x="1927" y="2906"/>
              <a:ext cx="2573" cy="298"/>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latin typeface="宋体" panose="02010600030101010101" pitchFamily="2" charset="-122"/>
                  <a:ea typeface="宋体" panose="02010600030101010101" pitchFamily="2" charset="-122"/>
                </a:rPr>
                <a:t>   </a:t>
              </a:r>
              <a:r>
                <a:rPr kumimoji="1" lang="zh-CN" altLang="en-US" sz="1500" b="1">
                  <a:latin typeface="宋体" panose="02010600030101010101" pitchFamily="2" charset="-122"/>
                  <a:ea typeface="宋体" panose="02010600030101010101" pitchFamily="2" charset="-122"/>
                </a:rPr>
                <a:t>终止条件？</a:t>
              </a:r>
            </a:p>
          </p:txBody>
        </p:sp>
        <p:sp>
          <p:nvSpPr>
            <p:cNvPr id="15" name="Line 9"/>
            <p:cNvSpPr>
              <a:spLocks noChangeShapeType="1"/>
            </p:cNvSpPr>
            <p:nvPr/>
          </p:nvSpPr>
          <p:spPr bwMode="auto">
            <a:xfrm>
              <a:off x="3246" y="3193"/>
              <a:ext cx="0" cy="156"/>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6" name="Line 10"/>
            <p:cNvSpPr>
              <a:spLocks noChangeShapeType="1"/>
            </p:cNvSpPr>
            <p:nvPr/>
          </p:nvSpPr>
          <p:spPr bwMode="auto">
            <a:xfrm>
              <a:off x="3216" y="2736"/>
              <a:ext cx="0" cy="155"/>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 name="Line 11"/>
            <p:cNvSpPr>
              <a:spLocks noChangeShapeType="1"/>
            </p:cNvSpPr>
            <p:nvPr/>
          </p:nvSpPr>
          <p:spPr bwMode="auto">
            <a:xfrm>
              <a:off x="3246" y="2292"/>
              <a:ext cx="0" cy="205"/>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8" name="Line 12"/>
            <p:cNvSpPr>
              <a:spLocks noChangeShapeType="1"/>
            </p:cNvSpPr>
            <p:nvPr/>
          </p:nvSpPr>
          <p:spPr bwMode="auto">
            <a:xfrm>
              <a:off x="3246" y="1820"/>
              <a:ext cx="0" cy="205"/>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9" name="Line 13"/>
            <p:cNvSpPr>
              <a:spLocks noChangeShapeType="1"/>
            </p:cNvSpPr>
            <p:nvPr/>
          </p:nvSpPr>
          <p:spPr bwMode="auto">
            <a:xfrm>
              <a:off x="3246" y="1347"/>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20" name="Line 14"/>
            <p:cNvSpPr>
              <a:spLocks noChangeShapeType="1"/>
            </p:cNvSpPr>
            <p:nvPr/>
          </p:nvSpPr>
          <p:spPr bwMode="auto">
            <a:xfrm>
              <a:off x="3246" y="866"/>
              <a:ext cx="0" cy="242"/>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21" name="Line 15"/>
            <p:cNvSpPr>
              <a:spLocks noChangeShapeType="1"/>
            </p:cNvSpPr>
            <p:nvPr/>
          </p:nvSpPr>
          <p:spPr bwMode="auto">
            <a:xfrm>
              <a:off x="3246" y="414"/>
              <a:ext cx="0" cy="204"/>
            </a:xfrm>
            <a:prstGeom prst="line">
              <a:avLst/>
            </a:prstGeom>
            <a:noFill/>
            <a:ln w="381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grpSp>
          <p:nvGrpSpPr>
            <p:cNvPr id="22" name="Group 16"/>
            <p:cNvGrpSpPr>
              <a:grpSpLocks/>
            </p:cNvGrpSpPr>
            <p:nvPr/>
          </p:nvGrpSpPr>
          <p:grpSpPr bwMode="auto">
            <a:xfrm>
              <a:off x="1296" y="990"/>
              <a:ext cx="1950" cy="2069"/>
              <a:chOff x="1296" y="1134"/>
              <a:chExt cx="1950" cy="2069"/>
            </a:xfrm>
          </p:grpSpPr>
          <p:sp>
            <p:nvSpPr>
              <p:cNvPr id="35" name="Line 17"/>
              <p:cNvSpPr>
                <a:spLocks noChangeShapeType="1"/>
              </p:cNvSpPr>
              <p:nvPr/>
            </p:nvSpPr>
            <p:spPr bwMode="auto">
              <a:xfrm>
                <a:off x="1296" y="3203"/>
                <a:ext cx="780"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6" name="Line 18"/>
              <p:cNvSpPr>
                <a:spLocks noChangeShapeType="1"/>
              </p:cNvSpPr>
              <p:nvPr/>
            </p:nvSpPr>
            <p:spPr bwMode="auto">
              <a:xfrm flipV="1">
                <a:off x="1296" y="1134"/>
                <a:ext cx="0" cy="2069"/>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37" name="Line 19"/>
              <p:cNvSpPr>
                <a:spLocks noChangeShapeType="1"/>
              </p:cNvSpPr>
              <p:nvPr/>
            </p:nvSpPr>
            <p:spPr bwMode="auto">
              <a:xfrm>
                <a:off x="1296" y="1134"/>
                <a:ext cx="1950" cy="0"/>
              </a:xfrm>
              <a:prstGeom prst="line">
                <a:avLst/>
              </a:prstGeom>
              <a:noFill/>
              <a:ln w="381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sp>
          <p:nvSpPr>
            <p:cNvPr id="23" name="Text Box 22"/>
            <p:cNvSpPr txBox="1">
              <a:spLocks noChangeArrowheads="1"/>
            </p:cNvSpPr>
            <p:nvPr/>
          </p:nvSpPr>
          <p:spPr bwMode="auto">
            <a:xfrm>
              <a:off x="1632" y="2832"/>
              <a:ext cx="384"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 </a:t>
              </a:r>
              <a:r>
                <a:rPr kumimoji="1" lang="zh-CN" altLang="en-US" sz="1500" b="1"/>
                <a:t>否</a:t>
              </a:r>
            </a:p>
          </p:txBody>
        </p:sp>
        <p:sp>
          <p:nvSpPr>
            <p:cNvPr id="24" name="Text Box 23"/>
            <p:cNvSpPr txBox="1">
              <a:spLocks noChangeArrowheads="1"/>
            </p:cNvSpPr>
            <p:nvPr/>
          </p:nvSpPr>
          <p:spPr bwMode="auto">
            <a:xfrm>
              <a:off x="3792" y="3120"/>
              <a:ext cx="384"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 </a:t>
              </a:r>
              <a:r>
                <a:rPr kumimoji="1" lang="zh-CN" altLang="en-US" sz="1500" b="1"/>
                <a:t>是</a:t>
              </a:r>
            </a:p>
          </p:txBody>
        </p:sp>
        <p:sp>
          <p:nvSpPr>
            <p:cNvPr id="25" name="AutoShape 24"/>
            <p:cNvSpPr>
              <a:spLocks noChangeArrowheads="1"/>
            </p:cNvSpPr>
            <p:nvPr/>
          </p:nvSpPr>
          <p:spPr bwMode="auto">
            <a:xfrm>
              <a:off x="2977" y="133"/>
              <a:ext cx="484" cy="249"/>
            </a:xfrm>
            <a:prstGeom prst="flowChartAlternateProcess">
              <a:avLst/>
            </a:prstGeom>
            <a:noFill/>
            <a:ln w="2857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lnSpc>
                  <a:spcPct val="80000"/>
                </a:lnSpc>
                <a:spcBef>
                  <a:spcPct val="50000"/>
                </a:spcBef>
                <a:buClrTx/>
                <a:buSzTx/>
                <a:buFontTx/>
                <a:buNone/>
              </a:pPr>
              <a:r>
                <a:rPr kumimoji="1" lang="zh-CN" altLang="en-US" sz="1425" b="1" dirty="0"/>
                <a:t>开始</a:t>
              </a:r>
            </a:p>
          </p:txBody>
        </p:sp>
        <p:sp>
          <p:nvSpPr>
            <p:cNvPr id="26" name="Line 25"/>
            <p:cNvSpPr>
              <a:spLocks noChangeShapeType="1"/>
            </p:cNvSpPr>
            <p:nvPr/>
          </p:nvSpPr>
          <p:spPr bwMode="auto">
            <a:xfrm>
              <a:off x="4224" y="3456"/>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350"/>
            </a:p>
          </p:txBody>
        </p:sp>
        <p:sp>
          <p:nvSpPr>
            <p:cNvPr id="27" name="AutoShape 26"/>
            <p:cNvSpPr>
              <a:spLocks noChangeArrowheads="1"/>
            </p:cNvSpPr>
            <p:nvPr/>
          </p:nvSpPr>
          <p:spPr bwMode="auto">
            <a:xfrm>
              <a:off x="4605" y="3338"/>
              <a:ext cx="484" cy="249"/>
            </a:xfrm>
            <a:prstGeom prst="flowChartAlternateProcess">
              <a:avLst/>
            </a:prstGeom>
            <a:noFill/>
            <a:ln w="2857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algn="ctr" eaLnBrk="1" hangingPunct="1">
                <a:lnSpc>
                  <a:spcPct val="80000"/>
                </a:lnSpc>
                <a:spcBef>
                  <a:spcPct val="50000"/>
                </a:spcBef>
                <a:buClrTx/>
                <a:buSzTx/>
                <a:buFontTx/>
                <a:buNone/>
              </a:pPr>
              <a:r>
                <a:rPr kumimoji="1" lang="zh-CN" altLang="en-US" sz="1425" b="1"/>
                <a:t>结束</a:t>
              </a:r>
            </a:p>
          </p:txBody>
        </p:sp>
        <p:sp>
          <p:nvSpPr>
            <p:cNvPr id="28" name="Text Box 27"/>
            <p:cNvSpPr txBox="1">
              <a:spLocks noChangeArrowheads="1"/>
            </p:cNvSpPr>
            <p:nvPr/>
          </p:nvSpPr>
          <p:spPr bwMode="auto">
            <a:xfrm>
              <a:off x="1776" y="624"/>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(1)</a:t>
              </a:r>
            </a:p>
          </p:txBody>
        </p:sp>
        <p:sp>
          <p:nvSpPr>
            <p:cNvPr id="29" name="Text Box 28"/>
            <p:cNvSpPr txBox="1">
              <a:spLocks noChangeArrowheads="1"/>
            </p:cNvSpPr>
            <p:nvPr/>
          </p:nvSpPr>
          <p:spPr bwMode="auto">
            <a:xfrm>
              <a:off x="1776" y="1102"/>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(2)</a:t>
              </a:r>
            </a:p>
          </p:txBody>
        </p:sp>
        <p:sp>
          <p:nvSpPr>
            <p:cNvPr id="30" name="Text Box 29"/>
            <p:cNvSpPr txBox="1">
              <a:spLocks noChangeArrowheads="1"/>
            </p:cNvSpPr>
            <p:nvPr/>
          </p:nvSpPr>
          <p:spPr bwMode="auto">
            <a:xfrm>
              <a:off x="1787" y="1534"/>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(3)</a:t>
              </a:r>
            </a:p>
          </p:txBody>
        </p:sp>
        <p:sp>
          <p:nvSpPr>
            <p:cNvPr id="31" name="Text Box 30"/>
            <p:cNvSpPr txBox="1">
              <a:spLocks noChangeArrowheads="1"/>
            </p:cNvSpPr>
            <p:nvPr/>
          </p:nvSpPr>
          <p:spPr bwMode="auto">
            <a:xfrm>
              <a:off x="1788" y="1979"/>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(4)</a:t>
              </a:r>
            </a:p>
          </p:txBody>
        </p:sp>
        <p:sp>
          <p:nvSpPr>
            <p:cNvPr id="32" name="Text Box 31"/>
            <p:cNvSpPr txBox="1">
              <a:spLocks noChangeArrowheads="1"/>
            </p:cNvSpPr>
            <p:nvPr/>
          </p:nvSpPr>
          <p:spPr bwMode="auto">
            <a:xfrm>
              <a:off x="1806" y="2446"/>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(5)</a:t>
              </a:r>
            </a:p>
          </p:txBody>
        </p:sp>
        <p:sp>
          <p:nvSpPr>
            <p:cNvPr id="33" name="Text Box 32"/>
            <p:cNvSpPr txBox="1">
              <a:spLocks noChangeArrowheads="1"/>
            </p:cNvSpPr>
            <p:nvPr/>
          </p:nvSpPr>
          <p:spPr bwMode="auto">
            <a:xfrm>
              <a:off x="1242" y="1809"/>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dirty="0"/>
                <a:t>(6)</a:t>
              </a:r>
            </a:p>
          </p:txBody>
        </p:sp>
        <p:sp>
          <p:nvSpPr>
            <p:cNvPr id="34" name="Text Box 33"/>
            <p:cNvSpPr txBox="1">
              <a:spLocks noChangeArrowheads="1"/>
            </p:cNvSpPr>
            <p:nvPr/>
          </p:nvSpPr>
          <p:spPr bwMode="auto">
            <a:xfrm>
              <a:off x="1839" y="3358"/>
              <a:ext cx="480" cy="264"/>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Blip>
                  <a:blip r:embed="rId3"/>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Blip>
                  <a:blip r:embed="rId4"/>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Blip>
                  <a:blip r:embed="rId3"/>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Blip>
                  <a:blip r:embed="rId5"/>
                </a:buBlip>
                <a:defRPr sz="20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buClrTx/>
                <a:buSzTx/>
                <a:buFontTx/>
                <a:buNone/>
              </a:pPr>
              <a:r>
                <a:rPr kumimoji="1" lang="en-US" altLang="zh-CN" sz="1800" b="1"/>
                <a:t>(7)</a:t>
              </a:r>
            </a:p>
          </p:txBody>
        </p:sp>
      </p:grpSp>
      <p:sp>
        <p:nvSpPr>
          <p:cNvPr id="39" name="AutoShape 46"/>
          <p:cNvSpPr>
            <a:spLocks/>
          </p:cNvSpPr>
          <p:nvPr/>
        </p:nvSpPr>
        <p:spPr bwMode="auto">
          <a:xfrm>
            <a:off x="4035102" y="1286086"/>
            <a:ext cx="2822898" cy="389281"/>
          </a:xfrm>
          <a:prstGeom prst="accentCallout1">
            <a:avLst>
              <a:gd name="adj1" fmla="val 31718"/>
              <a:gd name="adj2" fmla="val -2944"/>
              <a:gd name="adj3" fmla="val 119292"/>
              <a:gd name="adj4" fmla="val -18776"/>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2000" dirty="0"/>
              <a:t>评估</a:t>
            </a:r>
            <a:r>
              <a:rPr lang="en-US" altLang="zh-CN" sz="2000" dirty="0"/>
              <a:t>(</a:t>
            </a:r>
            <a:r>
              <a:rPr lang="zh-CN" altLang="en-US" sz="2000" dirty="0"/>
              <a:t>在解空间做</a:t>
            </a:r>
            <a:r>
              <a:rPr lang="en-US" altLang="zh-CN" sz="2000" dirty="0"/>
              <a:t>)</a:t>
            </a:r>
          </a:p>
        </p:txBody>
      </p:sp>
      <p:sp>
        <p:nvSpPr>
          <p:cNvPr id="40" name="AutoShape 48"/>
          <p:cNvSpPr>
            <a:spLocks/>
          </p:cNvSpPr>
          <p:nvPr/>
        </p:nvSpPr>
        <p:spPr bwMode="auto">
          <a:xfrm>
            <a:off x="3993496" y="2544000"/>
            <a:ext cx="2864503" cy="673850"/>
          </a:xfrm>
          <a:prstGeom prst="accentCallout1">
            <a:avLst>
              <a:gd name="adj1" fmla="val 28569"/>
              <a:gd name="adj2" fmla="val -1861"/>
              <a:gd name="adj3" fmla="val 42321"/>
              <a:gd name="adj4" fmla="val -12225"/>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2000" dirty="0"/>
              <a:t>向改进方向</a:t>
            </a:r>
            <a:r>
              <a:rPr lang="zh-CN" altLang="en-US" sz="2000" dirty="0" smtClean="0"/>
              <a:t>移动</a:t>
            </a:r>
            <a:endParaRPr lang="en-US" altLang="zh-CN" sz="2000" dirty="0" smtClean="0"/>
          </a:p>
          <a:p>
            <a:pPr algn="ctr">
              <a:lnSpc>
                <a:spcPct val="90000"/>
              </a:lnSpc>
              <a:spcBef>
                <a:spcPct val="20000"/>
              </a:spcBef>
              <a:buClr>
                <a:schemeClr val="hlink"/>
              </a:buClr>
              <a:buSzPct val="90000"/>
            </a:pPr>
            <a:r>
              <a:rPr lang="en-US" altLang="zh-CN" sz="2000" dirty="0" smtClean="0"/>
              <a:t>(</a:t>
            </a:r>
            <a:r>
              <a:rPr lang="zh-CN" altLang="en-US" sz="2000" dirty="0"/>
              <a:t>在编码空间做</a:t>
            </a:r>
            <a:r>
              <a:rPr lang="en-US" altLang="zh-CN" sz="2000" dirty="0"/>
              <a:t>)</a:t>
            </a:r>
          </a:p>
        </p:txBody>
      </p:sp>
      <p:sp>
        <p:nvSpPr>
          <p:cNvPr id="41" name="AutoShape 47"/>
          <p:cNvSpPr>
            <a:spLocks/>
          </p:cNvSpPr>
          <p:nvPr/>
        </p:nvSpPr>
        <p:spPr bwMode="auto">
          <a:xfrm>
            <a:off x="3337724" y="2193140"/>
            <a:ext cx="327757" cy="1272359"/>
          </a:xfrm>
          <a:prstGeom prst="rightBrace">
            <a:avLst>
              <a:gd name="adj1" fmla="val 53984"/>
              <a:gd name="adj2" fmla="val 50000"/>
            </a:avLst>
          </a:prstGeom>
          <a:noFill/>
          <a:ln w="952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2717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99715">
                                            <p:txEl>
                                              <p:pRg st="0" end="0"/>
                                            </p:txEl>
                                          </p:spTgt>
                                        </p:tgtEl>
                                        <p:attrNameLst>
                                          <p:attrName>style.visibility</p:attrName>
                                        </p:attrNameLst>
                                      </p:cBhvr>
                                      <p:to>
                                        <p:strVal val="visible"/>
                                      </p:to>
                                    </p:set>
                                    <p:animEffect transition="in" filter="fade">
                                      <p:cBhvr>
                                        <p:cTn id="13" dur="1000"/>
                                        <p:tgtEl>
                                          <p:spTgt spid="499715">
                                            <p:txEl>
                                              <p:pRg st="0" end="0"/>
                                            </p:txEl>
                                          </p:spTgt>
                                        </p:tgtEl>
                                      </p:cBhvr>
                                    </p:animEffect>
                                    <p:anim calcmode="lin" valueType="num">
                                      <p:cBhvr>
                                        <p:cTn id="14" dur="1000" fill="hold"/>
                                        <p:tgtEl>
                                          <p:spTgt spid="49971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997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99715">
                                            <p:txEl>
                                              <p:pRg st="1" end="1"/>
                                            </p:txEl>
                                          </p:spTgt>
                                        </p:tgtEl>
                                        <p:attrNameLst>
                                          <p:attrName>style.visibility</p:attrName>
                                        </p:attrNameLst>
                                      </p:cBhvr>
                                      <p:to>
                                        <p:strVal val="visible"/>
                                      </p:to>
                                    </p:set>
                                    <p:animEffect transition="in" filter="fade">
                                      <p:cBhvr>
                                        <p:cTn id="20" dur="1000"/>
                                        <p:tgtEl>
                                          <p:spTgt spid="499715">
                                            <p:txEl>
                                              <p:pRg st="1" end="1"/>
                                            </p:txEl>
                                          </p:spTgt>
                                        </p:tgtEl>
                                      </p:cBhvr>
                                    </p:animEffect>
                                    <p:anim calcmode="lin" valueType="num">
                                      <p:cBhvr>
                                        <p:cTn id="21" dur="1000" fill="hold"/>
                                        <p:tgtEl>
                                          <p:spTgt spid="49971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997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99715">
                                            <p:txEl>
                                              <p:pRg st="2" end="2"/>
                                            </p:txEl>
                                          </p:spTgt>
                                        </p:tgtEl>
                                        <p:attrNameLst>
                                          <p:attrName>style.visibility</p:attrName>
                                        </p:attrNameLst>
                                      </p:cBhvr>
                                      <p:to>
                                        <p:strVal val="visible"/>
                                      </p:to>
                                    </p:set>
                                    <p:animEffect transition="in" filter="fade">
                                      <p:cBhvr>
                                        <p:cTn id="27" dur="1000"/>
                                        <p:tgtEl>
                                          <p:spTgt spid="499715">
                                            <p:txEl>
                                              <p:pRg st="2" end="2"/>
                                            </p:txEl>
                                          </p:spTgt>
                                        </p:tgtEl>
                                      </p:cBhvr>
                                    </p:animEffect>
                                    <p:anim calcmode="lin" valueType="num">
                                      <p:cBhvr>
                                        <p:cTn id="28" dur="1000" fill="hold"/>
                                        <p:tgtEl>
                                          <p:spTgt spid="49971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997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99715">
                                            <p:txEl>
                                              <p:pRg st="3" end="3"/>
                                            </p:txEl>
                                          </p:spTgt>
                                        </p:tgtEl>
                                        <p:attrNameLst>
                                          <p:attrName>style.visibility</p:attrName>
                                        </p:attrNameLst>
                                      </p:cBhvr>
                                      <p:to>
                                        <p:strVal val="visible"/>
                                      </p:to>
                                    </p:set>
                                    <p:animEffect transition="in" filter="fade">
                                      <p:cBhvr>
                                        <p:cTn id="34" dur="1000"/>
                                        <p:tgtEl>
                                          <p:spTgt spid="499715">
                                            <p:txEl>
                                              <p:pRg st="3" end="3"/>
                                            </p:txEl>
                                          </p:spTgt>
                                        </p:tgtEl>
                                      </p:cBhvr>
                                    </p:animEffect>
                                    <p:anim calcmode="lin" valueType="num">
                                      <p:cBhvr>
                                        <p:cTn id="35" dur="1000" fill="hold"/>
                                        <p:tgtEl>
                                          <p:spTgt spid="49971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997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99715">
                                            <p:txEl>
                                              <p:pRg st="4" end="4"/>
                                            </p:txEl>
                                          </p:spTgt>
                                        </p:tgtEl>
                                        <p:attrNameLst>
                                          <p:attrName>style.visibility</p:attrName>
                                        </p:attrNameLst>
                                      </p:cBhvr>
                                      <p:to>
                                        <p:strVal val="visible"/>
                                      </p:to>
                                    </p:set>
                                    <p:animEffect transition="in" filter="fade">
                                      <p:cBhvr>
                                        <p:cTn id="41" dur="1000"/>
                                        <p:tgtEl>
                                          <p:spTgt spid="499715">
                                            <p:txEl>
                                              <p:pRg st="4" end="4"/>
                                            </p:txEl>
                                          </p:spTgt>
                                        </p:tgtEl>
                                      </p:cBhvr>
                                    </p:animEffect>
                                    <p:anim calcmode="lin" valueType="num">
                                      <p:cBhvr>
                                        <p:cTn id="42" dur="1000" fill="hold"/>
                                        <p:tgtEl>
                                          <p:spTgt spid="49971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4997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99715">
                                            <p:txEl>
                                              <p:pRg st="5" end="5"/>
                                            </p:txEl>
                                          </p:spTgt>
                                        </p:tgtEl>
                                        <p:attrNameLst>
                                          <p:attrName>style.visibility</p:attrName>
                                        </p:attrNameLst>
                                      </p:cBhvr>
                                      <p:to>
                                        <p:strVal val="visible"/>
                                      </p:to>
                                    </p:set>
                                    <p:animEffect transition="in" filter="fade">
                                      <p:cBhvr>
                                        <p:cTn id="48" dur="1000"/>
                                        <p:tgtEl>
                                          <p:spTgt spid="499715">
                                            <p:txEl>
                                              <p:pRg st="5" end="5"/>
                                            </p:txEl>
                                          </p:spTgt>
                                        </p:tgtEl>
                                      </p:cBhvr>
                                    </p:animEffect>
                                    <p:anim calcmode="lin" valueType="num">
                                      <p:cBhvr>
                                        <p:cTn id="49" dur="1000" fill="hold"/>
                                        <p:tgtEl>
                                          <p:spTgt spid="499715">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4997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99715">
                                            <p:txEl>
                                              <p:pRg st="6" end="6"/>
                                            </p:txEl>
                                          </p:spTgt>
                                        </p:tgtEl>
                                        <p:attrNameLst>
                                          <p:attrName>style.visibility</p:attrName>
                                        </p:attrNameLst>
                                      </p:cBhvr>
                                      <p:to>
                                        <p:strVal val="visible"/>
                                      </p:to>
                                    </p:set>
                                    <p:animEffect transition="in" filter="fade">
                                      <p:cBhvr>
                                        <p:cTn id="55" dur="1000"/>
                                        <p:tgtEl>
                                          <p:spTgt spid="499715">
                                            <p:txEl>
                                              <p:pRg st="6" end="6"/>
                                            </p:txEl>
                                          </p:spTgt>
                                        </p:tgtEl>
                                      </p:cBhvr>
                                    </p:animEffect>
                                    <p:anim calcmode="lin" valueType="num">
                                      <p:cBhvr>
                                        <p:cTn id="56" dur="1000" fill="hold"/>
                                        <p:tgtEl>
                                          <p:spTgt spid="499715">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4997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99715">
                                            <p:txEl>
                                              <p:pRg st="7" end="7"/>
                                            </p:txEl>
                                          </p:spTgt>
                                        </p:tgtEl>
                                        <p:attrNameLst>
                                          <p:attrName>style.visibility</p:attrName>
                                        </p:attrNameLst>
                                      </p:cBhvr>
                                      <p:to>
                                        <p:strVal val="visible"/>
                                      </p:to>
                                    </p:set>
                                    <p:animEffect transition="in" filter="fade">
                                      <p:cBhvr>
                                        <p:cTn id="62" dur="1000"/>
                                        <p:tgtEl>
                                          <p:spTgt spid="499715">
                                            <p:txEl>
                                              <p:pRg st="7" end="7"/>
                                            </p:txEl>
                                          </p:spTgt>
                                        </p:tgtEl>
                                      </p:cBhvr>
                                    </p:animEffect>
                                    <p:anim calcmode="lin" valueType="num">
                                      <p:cBhvr>
                                        <p:cTn id="63" dur="1000" fill="hold"/>
                                        <p:tgtEl>
                                          <p:spTgt spid="499715">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4997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1000"/>
                                        <p:tgtEl>
                                          <p:spTgt spid="39"/>
                                        </p:tgtEl>
                                      </p:cBhvr>
                                    </p:animEffect>
                                    <p:anim calcmode="lin" valueType="num">
                                      <p:cBhvr>
                                        <p:cTn id="70" dur="1000" fill="hold"/>
                                        <p:tgtEl>
                                          <p:spTgt spid="39"/>
                                        </p:tgtEl>
                                        <p:attrNameLst>
                                          <p:attrName>ppt_x</p:attrName>
                                        </p:attrNameLst>
                                      </p:cBhvr>
                                      <p:tavLst>
                                        <p:tav tm="0">
                                          <p:val>
                                            <p:strVal val="#ppt_x"/>
                                          </p:val>
                                        </p:tav>
                                        <p:tav tm="100000">
                                          <p:val>
                                            <p:strVal val="#ppt_x"/>
                                          </p:val>
                                        </p:tav>
                                      </p:tavLst>
                                    </p:anim>
                                    <p:anim calcmode="lin" valueType="num">
                                      <p:cBhvr>
                                        <p:cTn id="7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heel(1)">
                                      <p:cBhvr>
                                        <p:cTn id="76" dur="20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1000"/>
                                        <p:tgtEl>
                                          <p:spTgt spid="40"/>
                                        </p:tgtEl>
                                      </p:cBhvr>
                                    </p:animEffect>
                                    <p:anim calcmode="lin" valueType="num">
                                      <p:cBhvr>
                                        <p:cTn id="82" dur="1000" fill="hold"/>
                                        <p:tgtEl>
                                          <p:spTgt spid="40"/>
                                        </p:tgtEl>
                                        <p:attrNameLst>
                                          <p:attrName>ppt_x</p:attrName>
                                        </p:attrNameLst>
                                      </p:cBhvr>
                                      <p:tavLst>
                                        <p:tav tm="0">
                                          <p:val>
                                            <p:strVal val="#ppt_x"/>
                                          </p:val>
                                        </p:tav>
                                        <p:tav tm="100000">
                                          <p:val>
                                            <p:strVal val="#ppt_x"/>
                                          </p:val>
                                        </p:tav>
                                      </p:tavLst>
                                    </p:anim>
                                    <p:anim calcmode="lin" valueType="num">
                                      <p:cBhvr>
                                        <p:cTn id="8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2691" name="Group 3"/>
          <p:cNvGrpSpPr>
            <a:grpSpLocks/>
          </p:cNvGrpSpPr>
          <p:nvPr/>
        </p:nvGrpSpPr>
        <p:grpSpPr bwMode="auto">
          <a:xfrm>
            <a:off x="332656" y="843558"/>
            <a:ext cx="5994797" cy="3457575"/>
            <a:chOff x="340" y="1343"/>
            <a:chExt cx="5035" cy="2722"/>
          </a:xfrm>
        </p:grpSpPr>
        <p:sp>
          <p:nvSpPr>
            <p:cNvPr id="882692" name="AutoShape 4"/>
            <p:cNvSpPr>
              <a:spLocks noChangeArrowheads="1"/>
            </p:cNvSpPr>
            <p:nvPr/>
          </p:nvSpPr>
          <p:spPr bwMode="auto">
            <a:xfrm>
              <a:off x="340" y="2272"/>
              <a:ext cx="397" cy="931"/>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effectLst>
                  <a:outerShdw blurRad="38100" dist="38100" dir="2700000" algn="tl">
                    <a:srgbClr val="000000">
                      <a:alpha val="43137"/>
                    </a:srgbClr>
                  </a:outerShdw>
                </a:effectLst>
              </a:endParaRPr>
            </a:p>
          </p:txBody>
        </p:sp>
        <p:sp>
          <p:nvSpPr>
            <p:cNvPr id="882693" name="Line 5"/>
            <p:cNvSpPr>
              <a:spLocks noChangeShapeType="1"/>
            </p:cNvSpPr>
            <p:nvPr/>
          </p:nvSpPr>
          <p:spPr bwMode="auto">
            <a:xfrm>
              <a:off x="737" y="2738"/>
              <a:ext cx="5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694" name="AutoShape 6"/>
            <p:cNvSpPr>
              <a:spLocks noChangeArrowheads="1"/>
            </p:cNvSpPr>
            <p:nvPr/>
          </p:nvSpPr>
          <p:spPr bwMode="auto">
            <a:xfrm>
              <a:off x="1302" y="2073"/>
              <a:ext cx="1019" cy="1329"/>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effectLst>
                  <a:outerShdw blurRad="38100" dist="38100" dir="2700000" algn="tl">
                    <a:srgbClr val="000000">
                      <a:alpha val="43137"/>
                    </a:srgbClr>
                  </a:outerShdw>
                </a:effectLst>
              </a:endParaRPr>
            </a:p>
          </p:txBody>
        </p:sp>
        <p:sp>
          <p:nvSpPr>
            <p:cNvPr id="882695" name="AutoShape 7"/>
            <p:cNvSpPr>
              <a:spLocks noChangeArrowheads="1"/>
            </p:cNvSpPr>
            <p:nvPr/>
          </p:nvSpPr>
          <p:spPr bwMode="auto">
            <a:xfrm>
              <a:off x="2886" y="2141"/>
              <a:ext cx="849" cy="332"/>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effectLst>
                  <a:outerShdw blurRad="38100" dist="38100" dir="2700000" algn="tl">
                    <a:srgbClr val="000000">
                      <a:alpha val="43137"/>
                    </a:srgbClr>
                  </a:outerShdw>
                </a:effectLst>
              </a:endParaRPr>
            </a:p>
          </p:txBody>
        </p:sp>
        <p:sp>
          <p:nvSpPr>
            <p:cNvPr id="882696" name="AutoShape 8"/>
            <p:cNvSpPr>
              <a:spLocks noChangeArrowheads="1"/>
            </p:cNvSpPr>
            <p:nvPr/>
          </p:nvSpPr>
          <p:spPr bwMode="auto">
            <a:xfrm>
              <a:off x="3113" y="3070"/>
              <a:ext cx="508" cy="332"/>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effectLst>
                  <a:outerShdw blurRad="38100" dist="38100" dir="2700000" algn="tl">
                    <a:srgbClr val="000000">
                      <a:alpha val="43137"/>
                    </a:srgbClr>
                  </a:outerShdw>
                </a:effectLst>
              </a:endParaRPr>
            </a:p>
          </p:txBody>
        </p:sp>
        <p:sp>
          <p:nvSpPr>
            <p:cNvPr id="882697" name="AutoShape 9"/>
            <p:cNvSpPr>
              <a:spLocks noChangeArrowheads="1"/>
            </p:cNvSpPr>
            <p:nvPr/>
          </p:nvSpPr>
          <p:spPr bwMode="auto">
            <a:xfrm>
              <a:off x="2581" y="3667"/>
              <a:ext cx="1528" cy="332"/>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effectLst>
                  <a:outerShdw blurRad="38100" dist="38100" dir="2700000" algn="tl">
                    <a:srgbClr val="000000">
                      <a:alpha val="43137"/>
                    </a:srgbClr>
                  </a:outerShdw>
                </a:effectLst>
              </a:endParaRPr>
            </a:p>
          </p:txBody>
        </p:sp>
        <p:sp>
          <p:nvSpPr>
            <p:cNvPr id="882698" name="Text Box 10"/>
            <p:cNvSpPr txBox="1">
              <a:spLocks noChangeArrowheads="1"/>
            </p:cNvSpPr>
            <p:nvPr/>
          </p:nvSpPr>
          <p:spPr bwMode="auto">
            <a:xfrm>
              <a:off x="382" y="2483"/>
              <a:ext cx="330"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解空间</a:t>
              </a:r>
            </a:p>
          </p:txBody>
        </p:sp>
        <p:sp>
          <p:nvSpPr>
            <p:cNvPr id="882699" name="Text Box 11"/>
            <p:cNvSpPr txBox="1">
              <a:spLocks noChangeArrowheads="1"/>
            </p:cNvSpPr>
            <p:nvPr/>
          </p:nvSpPr>
          <p:spPr bwMode="auto">
            <a:xfrm>
              <a:off x="734" y="2411"/>
              <a:ext cx="47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编码</a:t>
              </a:r>
            </a:p>
          </p:txBody>
        </p:sp>
        <p:sp>
          <p:nvSpPr>
            <p:cNvPr id="882700" name="Text Box 12"/>
            <p:cNvSpPr txBox="1">
              <a:spLocks noChangeArrowheads="1"/>
            </p:cNvSpPr>
            <p:nvPr/>
          </p:nvSpPr>
          <p:spPr bwMode="auto">
            <a:xfrm>
              <a:off x="1390" y="1735"/>
              <a:ext cx="80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编码空间</a:t>
              </a:r>
            </a:p>
          </p:txBody>
        </p:sp>
        <p:sp>
          <p:nvSpPr>
            <p:cNvPr id="882701" name="Line 13"/>
            <p:cNvSpPr>
              <a:spLocks noChangeShapeType="1"/>
            </p:cNvSpPr>
            <p:nvPr/>
          </p:nvSpPr>
          <p:spPr bwMode="auto">
            <a:xfrm>
              <a:off x="1302" y="2340"/>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02" name="Line 14"/>
            <p:cNvSpPr>
              <a:spLocks noChangeShapeType="1"/>
            </p:cNvSpPr>
            <p:nvPr/>
          </p:nvSpPr>
          <p:spPr bwMode="auto">
            <a:xfrm>
              <a:off x="1302" y="2604"/>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03" name="Line 15"/>
            <p:cNvSpPr>
              <a:spLocks noChangeShapeType="1"/>
            </p:cNvSpPr>
            <p:nvPr/>
          </p:nvSpPr>
          <p:spPr bwMode="auto">
            <a:xfrm>
              <a:off x="1302" y="2871"/>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04" name="Line 16"/>
            <p:cNvSpPr>
              <a:spLocks noChangeShapeType="1"/>
            </p:cNvSpPr>
            <p:nvPr/>
          </p:nvSpPr>
          <p:spPr bwMode="auto">
            <a:xfrm>
              <a:off x="1302" y="3136"/>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05" name="Text Box 17"/>
            <p:cNvSpPr txBox="1">
              <a:spLocks noChangeArrowheads="1"/>
            </p:cNvSpPr>
            <p:nvPr/>
          </p:nvSpPr>
          <p:spPr bwMode="auto">
            <a:xfrm>
              <a:off x="1345" y="2110"/>
              <a:ext cx="943"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en-US" altLang="zh-CN" sz="1500">
                  <a:effectLst>
                    <a:outerShdw blurRad="38100" dist="38100" dir="2700000" algn="tl">
                      <a:srgbClr val="000000">
                        <a:alpha val="43137"/>
                      </a:srgbClr>
                    </a:outerShdw>
                  </a:effectLst>
                </a:rPr>
                <a:t>011001100</a:t>
              </a:r>
            </a:p>
          </p:txBody>
        </p:sp>
        <p:sp>
          <p:nvSpPr>
            <p:cNvPr id="882706" name="Text Box 18"/>
            <p:cNvSpPr txBox="1">
              <a:spLocks noChangeArrowheads="1"/>
            </p:cNvSpPr>
            <p:nvPr/>
          </p:nvSpPr>
          <p:spPr bwMode="auto">
            <a:xfrm>
              <a:off x="1357" y="2383"/>
              <a:ext cx="91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en-US" altLang="zh-CN" sz="1500">
                  <a:effectLst>
                    <a:outerShdw blurRad="38100" dist="38100" dir="2700000" algn="tl">
                      <a:srgbClr val="000000">
                        <a:alpha val="43137"/>
                      </a:srgbClr>
                    </a:outerShdw>
                  </a:effectLst>
                </a:rPr>
                <a:t>011110011</a:t>
              </a:r>
            </a:p>
          </p:txBody>
        </p:sp>
        <p:sp>
          <p:nvSpPr>
            <p:cNvPr id="882707" name="Line 19"/>
            <p:cNvSpPr>
              <a:spLocks noChangeShapeType="1"/>
            </p:cNvSpPr>
            <p:nvPr/>
          </p:nvSpPr>
          <p:spPr bwMode="auto">
            <a:xfrm>
              <a:off x="2321" y="2340"/>
              <a:ext cx="5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08" name="Text Box 20"/>
            <p:cNvSpPr txBox="1">
              <a:spLocks noChangeArrowheads="1"/>
            </p:cNvSpPr>
            <p:nvPr/>
          </p:nvSpPr>
          <p:spPr bwMode="auto">
            <a:xfrm>
              <a:off x="2914" y="2201"/>
              <a:ext cx="80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遗传运算</a:t>
              </a:r>
            </a:p>
          </p:txBody>
        </p:sp>
        <p:sp>
          <p:nvSpPr>
            <p:cNvPr id="882709" name="AutoShape 21"/>
            <p:cNvSpPr>
              <a:spLocks noChangeArrowheads="1"/>
            </p:cNvSpPr>
            <p:nvPr/>
          </p:nvSpPr>
          <p:spPr bwMode="auto">
            <a:xfrm>
              <a:off x="4300" y="1681"/>
              <a:ext cx="1019" cy="1329"/>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effectLst>
                  <a:outerShdw blurRad="38100" dist="38100" dir="2700000" algn="tl">
                    <a:srgbClr val="000000">
                      <a:alpha val="43137"/>
                    </a:srgbClr>
                  </a:outerShdw>
                </a:effectLst>
              </a:endParaRPr>
            </a:p>
          </p:txBody>
        </p:sp>
        <p:sp>
          <p:nvSpPr>
            <p:cNvPr id="882710" name="Text Box 22"/>
            <p:cNvSpPr txBox="1">
              <a:spLocks noChangeArrowheads="1"/>
            </p:cNvSpPr>
            <p:nvPr/>
          </p:nvSpPr>
          <p:spPr bwMode="auto">
            <a:xfrm>
              <a:off x="4550" y="1343"/>
              <a:ext cx="47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后代</a:t>
              </a:r>
            </a:p>
          </p:txBody>
        </p:sp>
        <p:sp>
          <p:nvSpPr>
            <p:cNvPr id="882711" name="Line 23"/>
            <p:cNvSpPr>
              <a:spLocks noChangeShapeType="1"/>
            </p:cNvSpPr>
            <p:nvPr/>
          </p:nvSpPr>
          <p:spPr bwMode="auto">
            <a:xfrm>
              <a:off x="4300" y="1947"/>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12" name="Line 24"/>
            <p:cNvSpPr>
              <a:spLocks noChangeShapeType="1"/>
            </p:cNvSpPr>
            <p:nvPr/>
          </p:nvSpPr>
          <p:spPr bwMode="auto">
            <a:xfrm>
              <a:off x="4300" y="2212"/>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13" name="Line 25"/>
            <p:cNvSpPr>
              <a:spLocks noChangeShapeType="1"/>
            </p:cNvSpPr>
            <p:nvPr/>
          </p:nvSpPr>
          <p:spPr bwMode="auto">
            <a:xfrm>
              <a:off x="4300" y="2479"/>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14" name="Line 26"/>
            <p:cNvSpPr>
              <a:spLocks noChangeShapeType="1"/>
            </p:cNvSpPr>
            <p:nvPr/>
          </p:nvSpPr>
          <p:spPr bwMode="auto">
            <a:xfrm>
              <a:off x="4300" y="2744"/>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15" name="Text Box 27"/>
            <p:cNvSpPr txBox="1">
              <a:spLocks noChangeArrowheads="1"/>
            </p:cNvSpPr>
            <p:nvPr/>
          </p:nvSpPr>
          <p:spPr bwMode="auto">
            <a:xfrm>
              <a:off x="4337" y="1702"/>
              <a:ext cx="95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en-US" altLang="zh-CN" sz="1500">
                  <a:effectLst>
                    <a:outerShdw blurRad="38100" dist="38100" dir="2700000" algn="tl">
                      <a:srgbClr val="000000">
                        <a:alpha val="43137"/>
                      </a:srgbClr>
                    </a:outerShdw>
                  </a:effectLst>
                </a:rPr>
                <a:t>011000000</a:t>
              </a:r>
            </a:p>
          </p:txBody>
        </p:sp>
        <p:sp>
          <p:nvSpPr>
            <p:cNvPr id="882716" name="Text Box 28"/>
            <p:cNvSpPr txBox="1">
              <a:spLocks noChangeArrowheads="1"/>
            </p:cNvSpPr>
            <p:nvPr/>
          </p:nvSpPr>
          <p:spPr bwMode="auto">
            <a:xfrm>
              <a:off x="4352" y="2020"/>
              <a:ext cx="93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en-US" altLang="zh-CN" sz="1500">
                  <a:effectLst>
                    <a:outerShdw blurRad="38100" dist="38100" dir="2700000" algn="tl">
                      <a:srgbClr val="000000">
                        <a:alpha val="43137"/>
                      </a:srgbClr>
                    </a:outerShdw>
                  </a:effectLst>
                </a:rPr>
                <a:t>011110001</a:t>
              </a:r>
            </a:p>
          </p:txBody>
        </p:sp>
        <p:sp>
          <p:nvSpPr>
            <p:cNvPr id="882717" name="Line 29"/>
            <p:cNvSpPr>
              <a:spLocks noChangeShapeType="1"/>
            </p:cNvSpPr>
            <p:nvPr/>
          </p:nvSpPr>
          <p:spPr bwMode="auto">
            <a:xfrm>
              <a:off x="3735" y="2340"/>
              <a:ext cx="5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18" name="AutoShape 30"/>
            <p:cNvSpPr>
              <a:spLocks noChangeArrowheads="1"/>
            </p:cNvSpPr>
            <p:nvPr/>
          </p:nvSpPr>
          <p:spPr bwMode="auto">
            <a:xfrm rot="5400000">
              <a:off x="4746" y="3436"/>
              <a:ext cx="465" cy="793"/>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effectLst>
                  <a:outerShdw blurRad="38100" dist="38100" dir="2700000" algn="tl">
                    <a:srgbClr val="000000">
                      <a:alpha val="43137"/>
                    </a:srgbClr>
                  </a:outerShdw>
                </a:effectLst>
              </a:endParaRPr>
            </a:p>
          </p:txBody>
        </p:sp>
        <p:sp>
          <p:nvSpPr>
            <p:cNvPr id="882719" name="Text Box 31"/>
            <p:cNvSpPr txBox="1">
              <a:spLocks noChangeArrowheads="1"/>
            </p:cNvSpPr>
            <p:nvPr/>
          </p:nvSpPr>
          <p:spPr bwMode="auto">
            <a:xfrm>
              <a:off x="4653" y="3743"/>
              <a:ext cx="64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解空间</a:t>
              </a:r>
            </a:p>
          </p:txBody>
        </p:sp>
        <p:sp>
          <p:nvSpPr>
            <p:cNvPr id="882720" name="Text Box 32"/>
            <p:cNvSpPr txBox="1">
              <a:spLocks noChangeArrowheads="1"/>
            </p:cNvSpPr>
            <p:nvPr/>
          </p:nvSpPr>
          <p:spPr bwMode="auto">
            <a:xfrm>
              <a:off x="3110" y="3108"/>
              <a:ext cx="47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选择</a:t>
              </a:r>
            </a:p>
          </p:txBody>
        </p:sp>
        <p:sp>
          <p:nvSpPr>
            <p:cNvPr id="882721" name="Line 33"/>
            <p:cNvSpPr>
              <a:spLocks noChangeShapeType="1"/>
            </p:cNvSpPr>
            <p:nvPr/>
          </p:nvSpPr>
          <p:spPr bwMode="auto">
            <a:xfrm>
              <a:off x="4980" y="3003"/>
              <a:ext cx="0" cy="5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22" name="Line 34"/>
            <p:cNvSpPr>
              <a:spLocks noChangeShapeType="1"/>
            </p:cNvSpPr>
            <p:nvPr/>
          </p:nvSpPr>
          <p:spPr bwMode="auto">
            <a:xfrm>
              <a:off x="4583" y="3003"/>
              <a:ext cx="0"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23" name="Line 35"/>
            <p:cNvSpPr>
              <a:spLocks noChangeShapeType="1"/>
            </p:cNvSpPr>
            <p:nvPr/>
          </p:nvSpPr>
          <p:spPr bwMode="auto">
            <a:xfrm flipH="1">
              <a:off x="3621" y="3203"/>
              <a:ext cx="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24" name="Line 36"/>
            <p:cNvSpPr>
              <a:spLocks noChangeShapeType="1"/>
            </p:cNvSpPr>
            <p:nvPr/>
          </p:nvSpPr>
          <p:spPr bwMode="auto">
            <a:xfrm flipH="1">
              <a:off x="2321" y="3203"/>
              <a:ext cx="7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25" name="Text Box 37"/>
            <p:cNvSpPr txBox="1">
              <a:spLocks noChangeArrowheads="1"/>
            </p:cNvSpPr>
            <p:nvPr/>
          </p:nvSpPr>
          <p:spPr bwMode="auto">
            <a:xfrm>
              <a:off x="4953" y="3141"/>
              <a:ext cx="330"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解码</a:t>
              </a:r>
            </a:p>
          </p:txBody>
        </p:sp>
        <p:sp>
          <p:nvSpPr>
            <p:cNvPr id="882726" name="Text Box 38"/>
            <p:cNvSpPr txBox="1">
              <a:spLocks noChangeArrowheads="1"/>
            </p:cNvSpPr>
            <p:nvPr/>
          </p:nvSpPr>
          <p:spPr bwMode="auto">
            <a:xfrm>
              <a:off x="2676" y="3742"/>
              <a:ext cx="128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计算适值，评估</a:t>
              </a:r>
            </a:p>
          </p:txBody>
        </p:sp>
        <p:sp>
          <p:nvSpPr>
            <p:cNvPr id="882727" name="Line 39"/>
            <p:cNvSpPr>
              <a:spLocks noChangeShapeType="1"/>
            </p:cNvSpPr>
            <p:nvPr/>
          </p:nvSpPr>
          <p:spPr bwMode="auto">
            <a:xfrm flipH="1">
              <a:off x="4130" y="3866"/>
              <a:ext cx="4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sp>
          <p:nvSpPr>
            <p:cNvPr id="882728" name="Text Box 40"/>
            <p:cNvSpPr txBox="1">
              <a:spLocks noChangeArrowheads="1"/>
            </p:cNvSpPr>
            <p:nvPr/>
          </p:nvSpPr>
          <p:spPr bwMode="auto">
            <a:xfrm>
              <a:off x="4109" y="3534"/>
              <a:ext cx="47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Bef>
                  <a:spcPct val="20000"/>
                </a:spcBef>
                <a:buClr>
                  <a:schemeClr val="hlink"/>
                </a:buClr>
                <a:buSzPct val="90000"/>
              </a:pPr>
              <a:r>
                <a:rPr lang="zh-CN" altLang="en-US" sz="1500">
                  <a:effectLst>
                    <a:outerShdw blurRad="38100" dist="38100" dir="2700000" algn="tl">
                      <a:srgbClr val="000000">
                        <a:alpha val="43137"/>
                      </a:srgbClr>
                    </a:outerShdw>
                  </a:effectLst>
                </a:rPr>
                <a:t>适值</a:t>
              </a:r>
            </a:p>
          </p:txBody>
        </p:sp>
        <p:sp>
          <p:nvSpPr>
            <p:cNvPr id="882729" name="Line 41"/>
            <p:cNvSpPr>
              <a:spLocks noChangeShapeType="1"/>
            </p:cNvSpPr>
            <p:nvPr/>
          </p:nvSpPr>
          <p:spPr bwMode="auto">
            <a:xfrm flipV="1">
              <a:off x="3338" y="3385"/>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effectLst>
                  <a:outerShdw blurRad="38100" dist="38100" dir="2700000" algn="tl">
                    <a:srgbClr val="000000">
                      <a:alpha val="43137"/>
                    </a:srgbClr>
                  </a:outerShdw>
                </a:effectLst>
              </a:endParaRPr>
            </a:p>
          </p:txBody>
        </p:sp>
      </p:grpSp>
      <p:sp>
        <p:nvSpPr>
          <p:cNvPr id="3" name="矩形 2"/>
          <p:cNvSpPr/>
          <p:nvPr/>
        </p:nvSpPr>
        <p:spPr>
          <a:xfrm>
            <a:off x="41698" y="0"/>
            <a:ext cx="6699669" cy="812530"/>
          </a:xfrm>
          <a:prstGeom prst="rect">
            <a:avLst/>
          </a:prstGeom>
        </p:spPr>
        <p:txBody>
          <a:bodyPr wrap="square">
            <a:spAutoFit/>
          </a:bodyPr>
          <a:lstStyle/>
          <a:p>
            <a:pPr>
              <a:lnSpc>
                <a:spcPct val="130000"/>
              </a:lnSpc>
              <a:buClr>
                <a:schemeClr val="tx1"/>
              </a:buClr>
              <a:buSzTx/>
            </a:pPr>
            <a:r>
              <a:rPr lang="zh-CN" altLang="en-US" b="1" dirty="0">
                <a:latin typeface="+mn-ea"/>
              </a:rPr>
              <a:t>解空间与编码空间的</a:t>
            </a:r>
            <a:r>
              <a:rPr lang="zh-CN" altLang="en-US" b="1" dirty="0" smtClean="0">
                <a:latin typeface="+mn-ea"/>
              </a:rPr>
              <a:t>转换</a:t>
            </a:r>
            <a:endParaRPr lang="en-US" altLang="zh-CN" b="1" dirty="0" smtClean="0">
              <a:latin typeface="+mn-ea"/>
            </a:endParaRPr>
          </a:p>
          <a:p>
            <a:pPr>
              <a:lnSpc>
                <a:spcPct val="130000"/>
              </a:lnSpc>
              <a:buClr>
                <a:schemeClr val="tx1"/>
              </a:buClr>
              <a:buSzTx/>
            </a:pPr>
            <a:r>
              <a:rPr lang="zh-CN" altLang="en-US" b="1" dirty="0" smtClean="0">
                <a:latin typeface="+mn-ea"/>
              </a:rPr>
              <a:t>遗传</a:t>
            </a:r>
            <a:r>
              <a:rPr lang="zh-CN" altLang="en-US" b="1" dirty="0">
                <a:latin typeface="+mn-ea"/>
              </a:rPr>
              <a:t>运算是对编码空间操作的，所以要</a:t>
            </a:r>
            <a:r>
              <a:rPr lang="zh-CN" altLang="en-US" b="1" dirty="0" smtClean="0">
                <a:latin typeface="+mn-ea"/>
              </a:rPr>
              <a:t>进行两</a:t>
            </a:r>
            <a:r>
              <a:rPr lang="zh-CN" altLang="en-US" b="1" dirty="0">
                <a:latin typeface="+mn-ea"/>
              </a:rPr>
              <a:t>个空间的转换。</a:t>
            </a:r>
          </a:p>
        </p:txBody>
      </p:sp>
    </p:spTree>
    <p:extLst>
      <p:ext uri="{BB962C8B-B14F-4D97-AF65-F5344CB8AC3E}">
        <p14:creationId xmlns:p14="http://schemas.microsoft.com/office/powerpoint/2010/main" val="611750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8" name="Text Box 4"/>
          <p:cNvSpPr txBox="1">
            <a:spLocks noChangeArrowheads="1"/>
          </p:cNvSpPr>
          <p:nvPr/>
        </p:nvSpPr>
        <p:spPr bwMode="auto">
          <a:xfrm>
            <a:off x="95238" y="327645"/>
            <a:ext cx="3339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dirty="0" smtClean="0">
                <a:latin typeface="黑体" panose="02010609060101010101" pitchFamily="49" charset="-122"/>
                <a:ea typeface="黑体" panose="02010609060101010101" pitchFamily="49" charset="-122"/>
              </a:rPr>
              <a:t>一个遗传</a:t>
            </a:r>
            <a:r>
              <a:rPr kumimoji="1" lang="zh-CN" altLang="en-US" sz="2400" b="1" dirty="0">
                <a:latin typeface="黑体" panose="02010609060101010101" pitchFamily="49" charset="-122"/>
                <a:ea typeface="黑体" panose="02010609060101010101" pitchFamily="49" charset="-122"/>
              </a:rPr>
              <a:t>算法应用举例</a:t>
            </a:r>
            <a:r>
              <a:rPr kumimoji="1" lang="zh-CN" altLang="en-US" sz="2400" b="1" dirty="0">
                <a:latin typeface="Times New Roman" panose="02020603050405020304" pitchFamily="18" charset="0"/>
              </a:rPr>
              <a:t> </a:t>
            </a:r>
          </a:p>
        </p:txBody>
      </p:sp>
      <p:sp>
        <p:nvSpPr>
          <p:cNvPr id="881669" name="Text Box 5"/>
          <p:cNvSpPr txBox="1">
            <a:spLocks noChangeArrowheads="1"/>
          </p:cNvSpPr>
          <p:nvPr/>
        </p:nvSpPr>
        <p:spPr bwMode="auto">
          <a:xfrm>
            <a:off x="404664" y="868986"/>
            <a:ext cx="6048672"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50000"/>
              </a:spcBef>
              <a:buClrTx/>
              <a:buSzTx/>
              <a:buNone/>
            </a:pPr>
            <a:r>
              <a:rPr kumimoji="1" lang="zh-CN" altLang="en-US" sz="2400" b="1" dirty="0" smtClean="0">
                <a:latin typeface="Times New Roman" panose="02020603050405020304" pitchFamily="18" charset="0"/>
              </a:rPr>
              <a:t>例</a:t>
            </a:r>
            <a:r>
              <a:rPr kumimoji="1" lang="en-US" altLang="zh-CN" sz="2400" b="1" dirty="0" smtClean="0">
                <a:latin typeface="Times New Roman" panose="02020603050405020304" pitchFamily="18" charset="0"/>
              </a:rPr>
              <a:t> </a:t>
            </a:r>
            <a:r>
              <a:rPr kumimoji="1" lang="zh-CN" altLang="en-US" sz="2400" dirty="0" smtClean="0">
                <a:latin typeface="Times New Roman" panose="02020603050405020304" pitchFamily="18" charset="0"/>
              </a:rPr>
              <a:t>利用</a:t>
            </a:r>
            <a:r>
              <a:rPr kumimoji="1" lang="zh-CN" altLang="en-US" sz="2400" b="1" dirty="0">
                <a:latin typeface="Times New Roman" panose="02020603050405020304" pitchFamily="18" charset="0"/>
              </a:rPr>
              <a:t>遗传算法</a:t>
            </a:r>
            <a:r>
              <a:rPr kumimoji="1" lang="zh-CN" altLang="en-US" sz="2400" dirty="0" smtClean="0">
                <a:latin typeface="Times New Roman" panose="02020603050405020304" pitchFamily="18" charset="0"/>
              </a:rPr>
              <a:t>求解</a:t>
            </a:r>
            <a:r>
              <a:rPr lang="zh-CN" altLang="en-US" sz="2400" b="1" dirty="0"/>
              <a:t>极大值问题 </a:t>
            </a:r>
            <a:endParaRPr lang="en-US" altLang="zh-CN" sz="2400" b="1" dirty="0" smtClean="0"/>
          </a:p>
          <a:p>
            <a:pPr algn="just">
              <a:lnSpc>
                <a:spcPct val="130000"/>
              </a:lnSpc>
              <a:spcBef>
                <a:spcPct val="50000"/>
              </a:spcBef>
              <a:buClrTx/>
              <a:buSzTx/>
              <a:buNone/>
            </a:pPr>
            <a:r>
              <a:rPr lang="en-US" altLang="zh-CN" sz="2400" b="1" dirty="0"/>
              <a:t> </a:t>
            </a:r>
            <a:r>
              <a:rPr lang="en-US" altLang="zh-CN" sz="2400" b="1" dirty="0" smtClean="0"/>
              <a:t>               max </a:t>
            </a:r>
            <a:r>
              <a:rPr lang="en-US" altLang="zh-CN" sz="2400" b="1" i="1" dirty="0"/>
              <a:t>f</a:t>
            </a:r>
            <a:r>
              <a:rPr lang="en-US" altLang="zh-CN" sz="2400" b="1" dirty="0"/>
              <a:t>(</a:t>
            </a:r>
            <a:r>
              <a:rPr lang="en-US" altLang="zh-CN" sz="2400" b="1" i="1" dirty="0"/>
              <a:t>x</a:t>
            </a:r>
            <a:r>
              <a:rPr lang="en-US" altLang="zh-CN" sz="2400" b="1" dirty="0"/>
              <a:t>)=</a:t>
            </a:r>
            <a:r>
              <a:rPr lang="en-US" altLang="zh-CN" sz="2400" b="1" i="1" dirty="0"/>
              <a:t>x</a:t>
            </a:r>
            <a:r>
              <a:rPr lang="en-US" altLang="zh-CN" sz="2400" b="1" baseline="30000" dirty="0"/>
              <a:t>2</a:t>
            </a:r>
            <a:r>
              <a:rPr lang="en-US" altLang="zh-CN" sz="2400" b="1" dirty="0"/>
              <a:t>,</a:t>
            </a:r>
            <a:r>
              <a:rPr lang="en-US" altLang="zh-CN" sz="2400" b="1" i="1" dirty="0"/>
              <a:t>x</a:t>
            </a:r>
            <a:r>
              <a:rPr lang="en-US" altLang="zh-CN" sz="2400" b="1" i="1" dirty="0">
                <a:sym typeface="Symbol" panose="05050102010706020507" pitchFamily="18" charset="2"/>
              </a:rPr>
              <a:t></a:t>
            </a:r>
            <a:r>
              <a:rPr lang="en-US" altLang="zh-CN" sz="2400" b="1" dirty="0">
                <a:sym typeface="Symbol" panose="05050102010706020507" pitchFamily="18" charset="2"/>
              </a:rPr>
              <a:t>[0,31]</a:t>
            </a:r>
          </a:p>
          <a:p>
            <a:pPr algn="just" eaLnBrk="1" hangingPunct="1">
              <a:lnSpc>
                <a:spcPct val="130000"/>
              </a:lnSpc>
              <a:spcBef>
                <a:spcPct val="50000"/>
              </a:spcBef>
              <a:buClrTx/>
              <a:buSzTx/>
              <a:buFontTx/>
              <a:buNone/>
            </a:pPr>
            <a:endParaRPr kumimoji="1" lang="zh-CN" altLang="en-US" sz="2400" dirty="0">
              <a:latin typeface="Times New Roman" panose="02020603050405020304" pitchFamily="18" charset="0"/>
            </a:endParaRPr>
          </a:p>
        </p:txBody>
      </p:sp>
      <p:grpSp>
        <p:nvGrpSpPr>
          <p:cNvPr id="881693" name="Group 29"/>
          <p:cNvGrpSpPr>
            <a:grpSpLocks/>
          </p:cNvGrpSpPr>
          <p:nvPr/>
        </p:nvGrpSpPr>
        <p:grpSpPr bwMode="auto">
          <a:xfrm>
            <a:off x="1988840" y="2283718"/>
            <a:ext cx="2969419" cy="1914525"/>
            <a:chOff x="2381" y="1661"/>
            <a:chExt cx="2494" cy="1608"/>
          </a:xfrm>
        </p:grpSpPr>
        <p:sp>
          <p:nvSpPr>
            <p:cNvPr id="40965" name="Text Box 17"/>
            <p:cNvSpPr txBox="1">
              <a:spLocks noChangeArrowheads="1"/>
            </p:cNvSpPr>
            <p:nvPr/>
          </p:nvSpPr>
          <p:spPr bwMode="auto">
            <a:xfrm>
              <a:off x="3606" y="2024"/>
              <a:ext cx="49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i="1">
                  <a:latin typeface="Times New Roman" panose="02020603050405020304" pitchFamily="18" charset="0"/>
                </a:rPr>
                <a:t>y</a:t>
              </a:r>
              <a:r>
                <a:rPr kumimoji="1" lang="en-US" altLang="zh-CN" sz="1800">
                  <a:latin typeface="Times New Roman" panose="02020603050405020304" pitchFamily="18" charset="0"/>
                </a:rPr>
                <a:t>=</a:t>
              </a:r>
              <a:r>
                <a:rPr kumimoji="1" lang="en-US" altLang="zh-CN" sz="1800" i="1">
                  <a:latin typeface="Times New Roman" panose="02020603050405020304" pitchFamily="18" charset="0"/>
                </a:rPr>
                <a:t>x</a:t>
              </a:r>
              <a:r>
                <a:rPr kumimoji="1" lang="en-US" altLang="zh-CN" sz="1800" baseline="30000">
                  <a:latin typeface="Times New Roman" panose="02020603050405020304" pitchFamily="18" charset="0"/>
                </a:rPr>
                <a:t>2</a:t>
              </a:r>
            </a:p>
          </p:txBody>
        </p:sp>
        <p:sp>
          <p:nvSpPr>
            <p:cNvPr id="40966" name="Line 6"/>
            <p:cNvSpPr>
              <a:spLocks noChangeShapeType="1"/>
            </p:cNvSpPr>
            <p:nvPr/>
          </p:nvSpPr>
          <p:spPr bwMode="auto">
            <a:xfrm flipV="1">
              <a:off x="2381" y="2988"/>
              <a:ext cx="2267"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40967" name="Text Box 12"/>
            <p:cNvSpPr txBox="1">
              <a:spLocks noChangeArrowheads="1"/>
            </p:cNvSpPr>
            <p:nvPr/>
          </p:nvSpPr>
          <p:spPr bwMode="auto">
            <a:xfrm>
              <a:off x="3967" y="2998"/>
              <a:ext cx="90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350"/>
                <a:t>  </a:t>
              </a:r>
              <a:r>
                <a:rPr lang="en-US" altLang="zh-CN" sz="1500">
                  <a:latin typeface="Times New Roman" panose="02020603050405020304" pitchFamily="18" charset="0"/>
                </a:rPr>
                <a:t>31</a:t>
              </a:r>
              <a:r>
                <a:rPr lang="en-US" altLang="zh-CN" sz="1350"/>
                <a:t>       </a:t>
              </a:r>
              <a:r>
                <a:rPr lang="en-US" altLang="zh-CN" sz="1350" i="1">
                  <a:latin typeface="Times New Roman" panose="02020603050405020304" pitchFamily="18" charset="0"/>
                </a:rPr>
                <a:t> </a:t>
              </a:r>
              <a:r>
                <a:rPr lang="en-US" altLang="zh-CN" sz="1500" i="1">
                  <a:latin typeface="Times New Roman" panose="02020603050405020304" pitchFamily="18" charset="0"/>
                </a:rPr>
                <a:t>X</a:t>
              </a:r>
            </a:p>
          </p:txBody>
        </p:sp>
        <p:sp>
          <p:nvSpPr>
            <p:cNvPr id="40968" name="Text Box 13"/>
            <p:cNvSpPr txBox="1">
              <a:spLocks noChangeArrowheads="1"/>
            </p:cNvSpPr>
            <p:nvPr/>
          </p:nvSpPr>
          <p:spPr bwMode="auto">
            <a:xfrm>
              <a:off x="2426" y="1665"/>
              <a:ext cx="18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500" i="1">
                  <a:latin typeface="Times New Roman" panose="02020603050405020304" pitchFamily="18" charset="0"/>
                </a:rPr>
                <a:t>Y</a:t>
              </a:r>
            </a:p>
          </p:txBody>
        </p:sp>
        <p:sp>
          <p:nvSpPr>
            <p:cNvPr id="40969" name="Line 14"/>
            <p:cNvSpPr>
              <a:spLocks noChangeShapeType="1"/>
            </p:cNvSpPr>
            <p:nvPr/>
          </p:nvSpPr>
          <p:spPr bwMode="auto">
            <a:xfrm flipV="1">
              <a:off x="2653" y="1680"/>
              <a:ext cx="0" cy="15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40970" name="Arc 27"/>
            <p:cNvSpPr>
              <a:spLocks/>
            </p:cNvSpPr>
            <p:nvPr/>
          </p:nvSpPr>
          <p:spPr bwMode="auto">
            <a:xfrm flipV="1">
              <a:off x="2653" y="1661"/>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0971" name="Line 28"/>
            <p:cNvSpPr>
              <a:spLocks noChangeShapeType="1"/>
            </p:cNvSpPr>
            <p:nvPr/>
          </p:nvSpPr>
          <p:spPr bwMode="auto">
            <a:xfrm>
              <a:off x="4195" y="1979"/>
              <a:ext cx="0" cy="9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spTree>
    <p:extLst>
      <p:ext uri="{BB962C8B-B14F-4D97-AF65-F5344CB8AC3E}">
        <p14:creationId xmlns:p14="http://schemas.microsoft.com/office/powerpoint/2010/main" val="199811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1668"/>
                                        </p:tgtEl>
                                        <p:attrNameLst>
                                          <p:attrName>style.visibility</p:attrName>
                                        </p:attrNameLst>
                                      </p:cBhvr>
                                      <p:to>
                                        <p:strVal val="visible"/>
                                      </p:to>
                                    </p:set>
                                    <p:animEffect transition="in" filter="blinds(horizontal)">
                                      <p:cBhvr>
                                        <p:cTn id="7" dur="500"/>
                                        <p:tgtEl>
                                          <p:spTgt spid="881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1669">
                                            <p:txEl>
                                              <p:pRg st="0" end="0"/>
                                            </p:txEl>
                                          </p:spTgt>
                                        </p:tgtEl>
                                        <p:attrNameLst>
                                          <p:attrName>style.visibility</p:attrName>
                                        </p:attrNameLst>
                                      </p:cBhvr>
                                      <p:to>
                                        <p:strVal val="visible"/>
                                      </p:to>
                                    </p:set>
                                    <p:animEffect transition="in" filter="blinds(horizontal)">
                                      <p:cBhvr>
                                        <p:cTn id="12" dur="500"/>
                                        <p:tgtEl>
                                          <p:spTgt spid="8816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1669">
                                            <p:txEl>
                                              <p:pRg st="1" end="1"/>
                                            </p:txEl>
                                          </p:spTgt>
                                        </p:tgtEl>
                                        <p:attrNameLst>
                                          <p:attrName>style.visibility</p:attrName>
                                        </p:attrNameLst>
                                      </p:cBhvr>
                                      <p:to>
                                        <p:strVal val="visible"/>
                                      </p:to>
                                    </p:set>
                                    <p:animEffect transition="in" filter="blinds(horizontal)">
                                      <p:cBhvr>
                                        <p:cTn id="17" dur="500"/>
                                        <p:tgtEl>
                                          <p:spTgt spid="88166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1693"/>
                                        </p:tgtEl>
                                        <p:attrNameLst>
                                          <p:attrName>style.visibility</p:attrName>
                                        </p:attrNameLst>
                                      </p:cBhvr>
                                      <p:to>
                                        <p:strVal val="visible"/>
                                      </p:to>
                                    </p:set>
                                    <p:animEffect transition="in" filter="blinds(horizontal)">
                                      <p:cBhvr>
                                        <p:cTn id="22" dur="500"/>
                                        <p:tgtEl>
                                          <p:spTgt spid="881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4294967295"/>
          </p:nvPr>
        </p:nvSpPr>
        <p:spPr>
          <a:xfrm>
            <a:off x="0" y="-92075"/>
            <a:ext cx="6669088" cy="4103688"/>
          </a:xfrm>
          <a:prstGeom prst="rect">
            <a:avLst/>
          </a:prstGeom>
        </p:spPr>
        <p:txBody>
          <a:bodyPr>
            <a:noAutofit/>
          </a:bodyPr>
          <a:lstStyle/>
          <a:p>
            <a:pPr>
              <a:lnSpc>
                <a:spcPct val="150000"/>
              </a:lnSpc>
              <a:spcBef>
                <a:spcPts val="0"/>
              </a:spcBef>
              <a:buFont typeface="Wingdings" panose="05000000000000000000" pitchFamily="2" charset="2"/>
              <a:buNone/>
            </a:pPr>
            <a:r>
              <a:rPr kumimoji="1" lang="zh-CN" altLang="en-US" sz="1800" dirty="0">
                <a:latin typeface="Times New Roman" panose="02020603050405020304" pitchFamily="18" charset="0"/>
                <a:ea typeface="黑体" panose="02010609060101010101" pitchFamily="49" charset="-122"/>
              </a:rPr>
              <a:t>解</a:t>
            </a:r>
            <a:r>
              <a:rPr lang="zh-CN" altLang="en-US" sz="1800" dirty="0">
                <a:sym typeface="Symbol" panose="05050102010706020507" pitchFamily="18" charset="2"/>
              </a:rPr>
              <a:t>：按照遗传算法的基本步骤，计算如下所示： </a:t>
            </a:r>
            <a:r>
              <a:rPr lang="en-US" altLang="zh-CN" sz="1800" dirty="0">
                <a:sym typeface="Symbol" panose="05050102010706020507" pitchFamily="18" charset="2"/>
              </a:rPr>
              <a:t>	</a:t>
            </a:r>
            <a:endParaRPr lang="en-US" altLang="zh-CN" sz="1800" dirty="0" smtClean="0">
              <a:sym typeface="Symbol" panose="05050102010706020507" pitchFamily="18" charset="2"/>
            </a:endParaRPr>
          </a:p>
          <a:p>
            <a:pPr>
              <a:lnSpc>
                <a:spcPct val="150000"/>
              </a:lnSpc>
              <a:spcBef>
                <a:spcPts val="0"/>
              </a:spcBef>
              <a:buFont typeface="Wingdings" panose="05000000000000000000" pitchFamily="2" charset="2"/>
              <a:buNone/>
            </a:pPr>
            <a:r>
              <a:rPr lang="en-US" altLang="zh-CN" sz="1800" dirty="0">
                <a:sym typeface="Symbol" panose="05050102010706020507" pitchFamily="18" charset="2"/>
              </a:rPr>
              <a:t> </a:t>
            </a:r>
            <a:r>
              <a:rPr lang="en-US" altLang="zh-CN" sz="1800" dirty="0" smtClean="0">
                <a:sym typeface="Symbol" panose="05050102010706020507" pitchFamily="18" charset="2"/>
              </a:rPr>
              <a:t>   1</a:t>
            </a:r>
            <a:r>
              <a:rPr lang="en-US" altLang="zh-CN" sz="1800" dirty="0">
                <a:sym typeface="Symbol" panose="05050102010706020507" pitchFamily="18" charset="2"/>
              </a:rPr>
              <a:t>. </a:t>
            </a:r>
            <a:r>
              <a:rPr lang="zh-CN" altLang="en-US" sz="1800" dirty="0">
                <a:sym typeface="Symbol" panose="05050102010706020507" pitchFamily="18" charset="2"/>
              </a:rPr>
              <a:t>编码：将输入</a:t>
            </a:r>
            <a:r>
              <a:rPr lang="en-US" altLang="zh-CN" sz="1800" dirty="0">
                <a:sym typeface="Symbol" panose="05050102010706020507" pitchFamily="18" charset="2"/>
              </a:rPr>
              <a:t>x</a:t>
            </a:r>
            <a:r>
              <a:rPr lang="zh-CN" altLang="en-US" sz="1800" dirty="0">
                <a:sym typeface="Symbol" panose="05050102010706020507" pitchFamily="18" charset="2"/>
              </a:rPr>
              <a:t>编码为定长</a:t>
            </a:r>
            <a:r>
              <a:rPr lang="zh-CN" altLang="en-US" sz="1800" dirty="0" smtClean="0">
                <a:sym typeface="Symbol" panose="05050102010706020507" pitchFamily="18" charset="2"/>
              </a:rPr>
              <a:t>串</a:t>
            </a:r>
            <a:r>
              <a:rPr lang="en-US" altLang="zh-CN" sz="1800" dirty="0" smtClean="0">
                <a:sym typeface="Symbol" panose="05050102010706020507" pitchFamily="18" charset="2"/>
              </a:rPr>
              <a:t>,</a:t>
            </a:r>
            <a:r>
              <a:rPr lang="zh-CN" altLang="en-US" sz="1800" dirty="0" smtClean="0">
                <a:sym typeface="Symbol" panose="05050102010706020507" pitchFamily="18" charset="2"/>
              </a:rPr>
              <a:t>有</a:t>
            </a:r>
            <a:r>
              <a:rPr lang="zh-CN" altLang="en-US" sz="1800" dirty="0">
                <a:sym typeface="Symbol" panose="05050102010706020507" pitchFamily="18" charset="2"/>
              </a:rPr>
              <a:t>多种</a:t>
            </a:r>
            <a:r>
              <a:rPr lang="zh-CN" altLang="en-US" sz="1800" dirty="0" smtClean="0">
                <a:sym typeface="Symbol" panose="05050102010706020507" pitchFamily="18" charset="2"/>
              </a:rPr>
              <a:t>编码方法。</a:t>
            </a:r>
            <a:r>
              <a:rPr lang="zh-CN" altLang="en-US" sz="1800" b="1" dirty="0" smtClean="0"/>
              <a:t>用</a:t>
            </a:r>
            <a:r>
              <a:rPr lang="zh-CN" altLang="en-US" sz="1800" b="1" dirty="0"/>
              <a:t>一个长</a:t>
            </a:r>
            <a:r>
              <a:rPr lang="en-US" altLang="zh-CN" sz="1800" b="1" dirty="0"/>
              <a:t>5</a:t>
            </a:r>
            <a:r>
              <a:rPr lang="zh-CN" altLang="en-US" sz="1800" b="1" dirty="0"/>
              <a:t>位的二进制串作为染色体</a:t>
            </a:r>
            <a:r>
              <a:rPr lang="zh-CN" altLang="en-US" sz="1800" dirty="0"/>
              <a:t>来表示（仅仅是表示，而不等于）</a:t>
            </a:r>
            <a:r>
              <a:rPr lang="en-US" altLang="zh-CN" sz="1800" i="1" dirty="0"/>
              <a:t>x</a:t>
            </a:r>
            <a:r>
              <a:rPr lang="zh-CN" altLang="en-US" sz="1800" dirty="0"/>
              <a:t>的实数值。如</a:t>
            </a:r>
            <a:r>
              <a:rPr lang="en-US" altLang="zh-CN" sz="1800" dirty="0"/>
              <a:t>00000</a:t>
            </a:r>
            <a:r>
              <a:rPr lang="zh-CN" altLang="en-US" sz="1800" dirty="0"/>
              <a:t>表示</a:t>
            </a:r>
            <a:r>
              <a:rPr lang="en-US" altLang="zh-CN" sz="1800" i="1" dirty="0"/>
              <a:t>x</a:t>
            </a:r>
            <a:r>
              <a:rPr lang="en-US" altLang="zh-CN" sz="1800" dirty="0"/>
              <a:t>=0</a:t>
            </a:r>
            <a:r>
              <a:rPr lang="zh-CN" altLang="en-US" sz="1800" dirty="0"/>
              <a:t>，</a:t>
            </a:r>
            <a:r>
              <a:rPr lang="en-US" altLang="zh-CN" sz="1800" dirty="0"/>
              <a:t>11111</a:t>
            </a:r>
            <a:r>
              <a:rPr lang="zh-CN" altLang="en-US" sz="1800" dirty="0"/>
              <a:t>表示</a:t>
            </a:r>
            <a:r>
              <a:rPr lang="en-US" altLang="zh-CN" sz="1800" i="1" dirty="0"/>
              <a:t>x</a:t>
            </a:r>
            <a:r>
              <a:rPr lang="en-US" altLang="zh-CN" sz="1800" dirty="0" smtClean="0"/>
              <a:t>=31</a:t>
            </a:r>
            <a:r>
              <a:rPr lang="zh-CN" altLang="en-US" sz="1800" dirty="0" smtClean="0"/>
              <a:t>。</a:t>
            </a:r>
            <a:endParaRPr lang="zh-CN" altLang="en-US" sz="1800" dirty="0"/>
          </a:p>
          <a:p>
            <a:pPr>
              <a:lnSpc>
                <a:spcPct val="150000"/>
              </a:lnSpc>
              <a:spcBef>
                <a:spcPts val="0"/>
              </a:spcBef>
              <a:buFont typeface="Wingdings" panose="05000000000000000000" pitchFamily="2" charset="2"/>
              <a:buNone/>
            </a:pPr>
            <a:r>
              <a:rPr lang="zh-CN" altLang="en-US" sz="1800" dirty="0">
                <a:sym typeface="Symbol" panose="05050102010706020507" pitchFamily="18" charset="2"/>
              </a:rPr>
              <a:t>	</a:t>
            </a:r>
            <a:r>
              <a:rPr lang="en-US" altLang="zh-CN" sz="1800" dirty="0">
                <a:sym typeface="Symbol" panose="05050102010706020507" pitchFamily="18" charset="2"/>
              </a:rPr>
              <a:t>2. </a:t>
            </a:r>
            <a:r>
              <a:rPr lang="zh-CN" altLang="en-US" sz="1800" dirty="0" smtClean="0">
                <a:sym typeface="Symbol" panose="05050102010706020507" pitchFamily="18" charset="2"/>
              </a:rPr>
              <a:t>初始化种群：设种群规模</a:t>
            </a:r>
            <a:r>
              <a:rPr lang="zh-CN" altLang="en-US" sz="1800" dirty="0">
                <a:sym typeface="Symbol" panose="05050102010706020507" pitchFamily="18" charset="2"/>
              </a:rPr>
              <a:t>为</a:t>
            </a:r>
            <a:r>
              <a:rPr lang="en-US" altLang="zh-CN" sz="1800" dirty="0" smtClean="0">
                <a:sym typeface="Symbol" panose="05050102010706020507" pitchFamily="18" charset="2"/>
              </a:rPr>
              <a:t>4</a:t>
            </a:r>
            <a:r>
              <a:rPr lang="zh-CN" altLang="en-US" sz="1800" dirty="0" smtClean="0">
                <a:sym typeface="Symbol" panose="05050102010706020507" pitchFamily="18" charset="2"/>
              </a:rPr>
              <a:t>，</a:t>
            </a:r>
            <a:r>
              <a:rPr lang="zh-CN" altLang="en-US" sz="1800" dirty="0">
                <a:solidFill>
                  <a:srgbClr val="FF0000"/>
                </a:solidFill>
                <a:sym typeface="Symbol" panose="05050102010706020507" pitchFamily="18" charset="2"/>
              </a:rPr>
              <a:t>随机</a:t>
            </a:r>
            <a:r>
              <a:rPr lang="zh-CN" altLang="en-US" sz="1800" dirty="0" smtClean="0">
                <a:solidFill>
                  <a:srgbClr val="FF0000"/>
                </a:solidFill>
                <a:sym typeface="Symbol" panose="05050102010706020507" pitchFamily="18" charset="2"/>
              </a:rPr>
              <a:t>产生</a:t>
            </a:r>
            <a:r>
              <a:rPr lang="zh-CN" altLang="en-US" sz="1800" dirty="0" smtClean="0">
                <a:sym typeface="Symbol" panose="05050102010706020507" pitchFamily="18" charset="2"/>
              </a:rPr>
              <a:t>初始种群；</a:t>
            </a:r>
            <a:endParaRPr lang="zh-CN" altLang="en-US" sz="1800" dirty="0">
              <a:sym typeface="Symbol" panose="05050102010706020507" pitchFamily="18" charset="2"/>
            </a:endParaRPr>
          </a:p>
          <a:p>
            <a:pPr>
              <a:lnSpc>
                <a:spcPct val="150000"/>
              </a:lnSpc>
              <a:spcBef>
                <a:spcPts val="0"/>
              </a:spcBef>
              <a:buFont typeface="Wingdings" panose="05000000000000000000" pitchFamily="2" charset="2"/>
              <a:buNone/>
            </a:pPr>
            <a:r>
              <a:rPr lang="zh-CN" altLang="en-US" sz="1800" dirty="0">
                <a:sym typeface="Symbol" panose="05050102010706020507" pitchFamily="18" charset="2"/>
              </a:rPr>
              <a:t>		 假设为：</a:t>
            </a:r>
            <a:r>
              <a:rPr lang="en-US" altLang="zh-CN" sz="1800" dirty="0">
                <a:sym typeface="Symbol" panose="05050102010706020507" pitchFamily="18" charset="2"/>
              </a:rPr>
              <a:t>01101</a:t>
            </a:r>
            <a:r>
              <a:rPr lang="zh-CN" altLang="en-US" sz="1800" dirty="0">
                <a:sym typeface="Symbol" panose="05050102010706020507" pitchFamily="18" charset="2"/>
              </a:rPr>
              <a:t>，</a:t>
            </a:r>
            <a:r>
              <a:rPr lang="en-US" altLang="zh-CN" sz="1800" dirty="0">
                <a:sym typeface="Symbol" panose="05050102010706020507" pitchFamily="18" charset="2"/>
              </a:rPr>
              <a:t>11000</a:t>
            </a:r>
            <a:r>
              <a:rPr lang="zh-CN" altLang="en-US" sz="1800" dirty="0">
                <a:sym typeface="Symbol" panose="05050102010706020507" pitchFamily="18" charset="2"/>
              </a:rPr>
              <a:t>，</a:t>
            </a:r>
            <a:r>
              <a:rPr lang="en-US" altLang="zh-CN" sz="1800" dirty="0">
                <a:sym typeface="Symbol" panose="05050102010706020507" pitchFamily="18" charset="2"/>
              </a:rPr>
              <a:t>01000</a:t>
            </a:r>
            <a:r>
              <a:rPr lang="zh-CN" altLang="en-US" sz="1800" dirty="0">
                <a:sym typeface="Symbol" panose="05050102010706020507" pitchFamily="18" charset="2"/>
              </a:rPr>
              <a:t>，</a:t>
            </a:r>
            <a:r>
              <a:rPr lang="en-US" altLang="zh-CN" sz="1800" dirty="0" smtClean="0">
                <a:sym typeface="Symbol" panose="05050102010706020507" pitchFamily="18" charset="2"/>
              </a:rPr>
              <a:t>10011</a:t>
            </a:r>
          </a:p>
          <a:p>
            <a:pPr algn="just">
              <a:lnSpc>
                <a:spcPct val="120000"/>
              </a:lnSpc>
              <a:spcBef>
                <a:spcPct val="0"/>
              </a:spcBef>
              <a:buNone/>
            </a:pPr>
            <a:r>
              <a:rPr kumimoji="1" lang="zh-CN" altLang="en-US" sz="1800" dirty="0" smtClean="0">
                <a:latin typeface="宋体" panose="02010600030101010101" pitchFamily="2" charset="-122"/>
              </a:rPr>
              <a:t>     初始</a:t>
            </a:r>
            <a:r>
              <a:rPr kumimoji="1" lang="zh-CN" altLang="en-US" sz="1800" dirty="0">
                <a:latin typeface="宋体" panose="02010600030101010101" pitchFamily="2" charset="-122"/>
              </a:rPr>
              <a:t>种群</a:t>
            </a:r>
            <a:r>
              <a:rPr kumimoji="1" lang="en-US" altLang="zh-CN" sz="1800" i="1" dirty="0">
                <a:latin typeface="Times New Roman" panose="02020603050405020304" pitchFamily="18" charset="0"/>
              </a:rPr>
              <a:t>S</a:t>
            </a:r>
            <a:r>
              <a:rPr kumimoji="1" lang="en-US" altLang="zh-CN" sz="1800" baseline="-25000" dirty="0">
                <a:latin typeface="Times New Roman" panose="02020603050405020304" pitchFamily="18" charset="0"/>
              </a:rPr>
              <a:t>1</a:t>
            </a:r>
            <a:r>
              <a:rPr kumimoji="1" lang="en-US" altLang="zh-CN" sz="1800" dirty="0">
                <a:latin typeface="宋体" panose="02010600030101010101" pitchFamily="2" charset="-122"/>
              </a:rPr>
              <a:t>:</a:t>
            </a:r>
          </a:p>
          <a:p>
            <a:pPr algn="just">
              <a:lnSpc>
                <a:spcPct val="120000"/>
              </a:lnSpc>
              <a:buNone/>
            </a:pPr>
            <a:r>
              <a:rPr kumimoji="1" lang="en-US" altLang="zh-CN" sz="1800" i="1" dirty="0">
                <a:latin typeface="Times New Roman" panose="02020603050405020304" pitchFamily="18" charset="0"/>
              </a:rPr>
              <a:t>                     s</a:t>
            </a:r>
            <a:r>
              <a:rPr kumimoji="1" lang="en-US" altLang="zh-CN" sz="1800" baseline="-25000" dirty="0">
                <a:latin typeface="Times New Roman" panose="02020603050405020304" pitchFamily="18" charset="0"/>
              </a:rPr>
              <a:t>1</a:t>
            </a:r>
            <a:r>
              <a:rPr kumimoji="1" lang="en-US" altLang="zh-CN" sz="1800" dirty="0">
                <a:latin typeface="Times New Roman" panose="02020603050405020304" pitchFamily="18" charset="0"/>
              </a:rPr>
              <a:t>= 13 (01101),  </a:t>
            </a:r>
            <a:r>
              <a:rPr kumimoji="1" lang="en-US" altLang="zh-CN" sz="1800" i="1" dirty="0">
                <a:latin typeface="Times New Roman" panose="02020603050405020304" pitchFamily="18" charset="0"/>
              </a:rPr>
              <a:t>s</a:t>
            </a:r>
            <a:r>
              <a:rPr kumimoji="1" lang="en-US" altLang="zh-CN" sz="1800" baseline="-25000" dirty="0">
                <a:latin typeface="Times New Roman" panose="02020603050405020304" pitchFamily="18" charset="0"/>
              </a:rPr>
              <a:t>2</a:t>
            </a:r>
            <a:r>
              <a:rPr kumimoji="1" lang="en-US" altLang="zh-CN" sz="1800" dirty="0">
                <a:latin typeface="Times New Roman" panose="02020603050405020304" pitchFamily="18" charset="0"/>
              </a:rPr>
              <a:t>= 24 (11000)</a:t>
            </a:r>
          </a:p>
          <a:p>
            <a:pPr algn="just">
              <a:lnSpc>
                <a:spcPct val="120000"/>
              </a:lnSpc>
              <a:buNone/>
            </a:pPr>
            <a:r>
              <a:rPr kumimoji="1" lang="en-US" altLang="zh-CN" sz="1800" i="1" dirty="0">
                <a:latin typeface="Times New Roman" panose="02020603050405020304" pitchFamily="18" charset="0"/>
              </a:rPr>
              <a:t>                     s</a:t>
            </a:r>
            <a:r>
              <a:rPr kumimoji="1" lang="en-US" altLang="zh-CN" sz="1800" baseline="-25000" dirty="0">
                <a:latin typeface="Times New Roman" panose="02020603050405020304" pitchFamily="18" charset="0"/>
              </a:rPr>
              <a:t>3</a:t>
            </a:r>
            <a:r>
              <a:rPr kumimoji="1" lang="en-US" altLang="zh-CN" sz="1800" dirty="0">
                <a:latin typeface="Times New Roman" panose="02020603050405020304" pitchFamily="18" charset="0"/>
              </a:rPr>
              <a:t>= 8 (01000),    </a:t>
            </a:r>
            <a:r>
              <a:rPr kumimoji="1" lang="en-US" altLang="zh-CN" sz="1800" i="1" dirty="0">
                <a:latin typeface="Times New Roman" panose="02020603050405020304" pitchFamily="18" charset="0"/>
              </a:rPr>
              <a:t>s</a:t>
            </a:r>
            <a:r>
              <a:rPr kumimoji="1" lang="en-US" altLang="zh-CN" sz="1800" baseline="-25000" dirty="0">
                <a:latin typeface="Times New Roman" panose="02020603050405020304" pitchFamily="18" charset="0"/>
              </a:rPr>
              <a:t>4</a:t>
            </a:r>
            <a:r>
              <a:rPr kumimoji="1" lang="en-US" altLang="zh-CN" sz="1800" dirty="0">
                <a:latin typeface="Times New Roman" panose="02020603050405020304" pitchFamily="18" charset="0"/>
              </a:rPr>
              <a:t>= 19 (10011)</a:t>
            </a:r>
            <a:r>
              <a:rPr kumimoji="1" lang="en-US" altLang="zh-CN" sz="1800" dirty="0">
                <a:latin typeface="宋体" panose="02010600030101010101" pitchFamily="2" charset="-122"/>
              </a:rPr>
              <a:t> </a:t>
            </a:r>
            <a:endParaRPr kumimoji="1" lang="en-US" altLang="zh-CN" sz="1800" dirty="0" smtClean="0">
              <a:latin typeface="宋体" panose="02010600030101010101" pitchFamily="2" charset="-122"/>
            </a:endParaRPr>
          </a:p>
          <a:p>
            <a:pPr>
              <a:lnSpc>
                <a:spcPct val="150000"/>
              </a:lnSpc>
              <a:spcBef>
                <a:spcPts val="0"/>
              </a:spcBef>
              <a:buNone/>
            </a:pPr>
            <a:r>
              <a:rPr lang="en-US" altLang="zh-CN" sz="1800" dirty="0" smtClean="0">
                <a:sym typeface="Symbol" panose="05050102010706020507" pitchFamily="18" charset="2"/>
              </a:rPr>
              <a:t>    3</a:t>
            </a:r>
            <a:r>
              <a:rPr lang="en-US" altLang="zh-CN" sz="1800" dirty="0">
                <a:sym typeface="Symbol" panose="05050102010706020507" pitchFamily="18" charset="2"/>
              </a:rPr>
              <a:t>. </a:t>
            </a:r>
            <a:r>
              <a:rPr lang="zh-CN" altLang="en-US" sz="1800" dirty="0">
                <a:sym typeface="Symbol" panose="05050102010706020507" pitchFamily="18" charset="2"/>
              </a:rPr>
              <a:t>适应度计算： （</a:t>
            </a:r>
            <a:r>
              <a:rPr lang="zh-CN" altLang="en-US" sz="1800" dirty="0">
                <a:solidFill>
                  <a:srgbClr val="FF0000"/>
                </a:solidFill>
                <a:sym typeface="Symbol" panose="05050102010706020507" pitchFamily="18" charset="2"/>
              </a:rPr>
              <a:t>适应值直接取  </a:t>
            </a:r>
            <a:r>
              <a:rPr lang="en-US" altLang="zh-CN" sz="1800" i="1" dirty="0">
                <a:solidFill>
                  <a:srgbClr val="FF0000"/>
                </a:solidFill>
                <a:sym typeface="Symbol" panose="05050102010706020507" pitchFamily="18" charset="2"/>
              </a:rPr>
              <a:t>f </a:t>
            </a:r>
            <a:r>
              <a:rPr lang="en-US" altLang="zh-CN" sz="1800" dirty="0">
                <a:solidFill>
                  <a:srgbClr val="FF0000"/>
                </a:solidFill>
                <a:sym typeface="Symbol" panose="05050102010706020507" pitchFamily="18" charset="2"/>
              </a:rPr>
              <a:t>(</a:t>
            </a:r>
            <a:r>
              <a:rPr lang="en-US" altLang="zh-CN" sz="1800" i="1" dirty="0">
                <a:solidFill>
                  <a:srgbClr val="FF0000"/>
                </a:solidFill>
                <a:sym typeface="Symbol" panose="05050102010706020507" pitchFamily="18" charset="2"/>
              </a:rPr>
              <a:t>x </a:t>
            </a:r>
            <a:r>
              <a:rPr lang="en-US" altLang="zh-CN" sz="1800" dirty="0">
                <a:solidFill>
                  <a:srgbClr val="FF0000"/>
                </a:solidFill>
              </a:rPr>
              <a:t>)=</a:t>
            </a:r>
            <a:r>
              <a:rPr lang="en-US" altLang="zh-CN" sz="1800" i="1" dirty="0">
                <a:solidFill>
                  <a:srgbClr val="FF0000"/>
                </a:solidFill>
              </a:rPr>
              <a:t>x </a:t>
            </a:r>
            <a:r>
              <a:rPr lang="en-US" altLang="zh-CN" sz="1800" baseline="30000" dirty="0">
                <a:solidFill>
                  <a:srgbClr val="FF0000"/>
                </a:solidFill>
              </a:rPr>
              <a:t>2</a:t>
            </a:r>
            <a:r>
              <a:rPr lang="zh-CN" altLang="en-US" sz="1800" dirty="0">
                <a:sym typeface="Symbol" panose="05050102010706020507" pitchFamily="18" charset="2"/>
              </a:rPr>
              <a:t>），</a:t>
            </a:r>
            <a:r>
              <a:rPr lang="zh-CN" altLang="en-US" sz="1800" dirty="0"/>
              <a:t>该优化问题的目标是找到一个</a:t>
            </a:r>
            <a:r>
              <a:rPr lang="en-US" altLang="zh-CN" sz="1800" i="1" dirty="0"/>
              <a:t>x </a:t>
            </a:r>
            <a:r>
              <a:rPr lang="zh-CN" altLang="en-US" sz="1800" dirty="0"/>
              <a:t>使</a:t>
            </a:r>
            <a:r>
              <a:rPr lang="en-US" altLang="zh-CN" sz="1800" i="1" dirty="0"/>
              <a:t>f </a:t>
            </a:r>
            <a:r>
              <a:rPr lang="zh-CN" altLang="en-US" sz="1800" dirty="0"/>
              <a:t>达到最大值。</a:t>
            </a:r>
          </a:p>
          <a:p>
            <a:pPr>
              <a:lnSpc>
                <a:spcPct val="150000"/>
              </a:lnSpc>
              <a:spcBef>
                <a:spcPts val="0"/>
              </a:spcBef>
              <a:buFont typeface="Wingdings" panose="05000000000000000000" pitchFamily="2" charset="2"/>
              <a:buNone/>
            </a:pPr>
            <a:r>
              <a:rPr lang="en-US" altLang="zh-CN" sz="1800" dirty="0">
                <a:sym typeface="Symbol" panose="05050102010706020507" pitchFamily="18" charset="2"/>
              </a:rPr>
              <a:t>    4. </a:t>
            </a:r>
            <a:r>
              <a:rPr lang="zh-CN" altLang="en-US" sz="1800" dirty="0">
                <a:sym typeface="Symbol" panose="05050102010706020507" pitchFamily="18" charset="2"/>
              </a:rPr>
              <a:t>反复运用遗传算子直到终止条件满足。</a:t>
            </a:r>
            <a:endParaRPr lang="en-US" altLang="zh-CN" sz="1800" dirty="0">
              <a:sym typeface="Symbol" panose="05050102010706020507" pitchFamily="18" charset="2"/>
            </a:endParaRPr>
          </a:p>
          <a:p>
            <a:pPr algn="just">
              <a:lnSpc>
                <a:spcPct val="120000"/>
              </a:lnSpc>
              <a:buNone/>
            </a:pPr>
            <a:endParaRPr kumimoji="1" lang="en-US" altLang="zh-CN" sz="1800" dirty="0">
              <a:latin typeface="宋体" panose="02010600030101010101" pitchFamily="2" charset="-122"/>
            </a:endParaRPr>
          </a:p>
        </p:txBody>
      </p:sp>
    </p:spTree>
    <p:extLst>
      <p:ext uri="{BB962C8B-B14F-4D97-AF65-F5344CB8AC3E}">
        <p14:creationId xmlns:p14="http://schemas.microsoft.com/office/powerpoint/2010/main" val="380774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anim calcmode="lin" valueType="num">
                                      <p:cBhvr additive="base">
                                        <p:cTn id="7" dur="500" fill="hold"/>
                                        <p:tgtEl>
                                          <p:spTgt spid="568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8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8323">
                                            <p:txEl>
                                              <p:pRg st="1" end="1"/>
                                            </p:txEl>
                                          </p:spTgt>
                                        </p:tgtEl>
                                        <p:attrNameLst>
                                          <p:attrName>style.visibility</p:attrName>
                                        </p:attrNameLst>
                                      </p:cBhvr>
                                      <p:to>
                                        <p:strVal val="visible"/>
                                      </p:to>
                                    </p:set>
                                    <p:anim calcmode="lin" valueType="num">
                                      <p:cBhvr additive="base">
                                        <p:cTn id="13" dur="500" fill="hold"/>
                                        <p:tgtEl>
                                          <p:spTgt spid="568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8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8323">
                                            <p:txEl>
                                              <p:pRg st="2" end="2"/>
                                            </p:txEl>
                                          </p:spTgt>
                                        </p:tgtEl>
                                        <p:attrNameLst>
                                          <p:attrName>style.visibility</p:attrName>
                                        </p:attrNameLst>
                                      </p:cBhvr>
                                      <p:to>
                                        <p:strVal val="visible"/>
                                      </p:to>
                                    </p:set>
                                    <p:anim calcmode="lin" valueType="num">
                                      <p:cBhvr additive="base">
                                        <p:cTn id="19" dur="500" fill="hold"/>
                                        <p:tgtEl>
                                          <p:spTgt spid="5683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8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8323">
                                            <p:txEl>
                                              <p:pRg st="3" end="3"/>
                                            </p:txEl>
                                          </p:spTgt>
                                        </p:tgtEl>
                                        <p:attrNameLst>
                                          <p:attrName>style.visibility</p:attrName>
                                        </p:attrNameLst>
                                      </p:cBhvr>
                                      <p:to>
                                        <p:strVal val="visible"/>
                                      </p:to>
                                    </p:set>
                                    <p:anim calcmode="lin" valueType="num">
                                      <p:cBhvr additive="base">
                                        <p:cTn id="25" dur="500" fill="hold"/>
                                        <p:tgtEl>
                                          <p:spTgt spid="5683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8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8323">
                                            <p:txEl>
                                              <p:pRg st="4" end="4"/>
                                            </p:txEl>
                                          </p:spTgt>
                                        </p:tgtEl>
                                        <p:attrNameLst>
                                          <p:attrName>style.visibility</p:attrName>
                                        </p:attrNameLst>
                                      </p:cBhvr>
                                      <p:to>
                                        <p:strVal val="visible"/>
                                      </p:to>
                                    </p:set>
                                    <p:anim calcmode="lin" valueType="num">
                                      <p:cBhvr additive="base">
                                        <p:cTn id="31" dur="500" fill="hold"/>
                                        <p:tgtEl>
                                          <p:spTgt spid="5683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8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8323">
                                            <p:txEl>
                                              <p:pRg st="5" end="5"/>
                                            </p:txEl>
                                          </p:spTgt>
                                        </p:tgtEl>
                                        <p:attrNameLst>
                                          <p:attrName>style.visibility</p:attrName>
                                        </p:attrNameLst>
                                      </p:cBhvr>
                                      <p:to>
                                        <p:strVal val="visible"/>
                                      </p:to>
                                    </p:set>
                                    <p:anim calcmode="lin" valueType="num">
                                      <p:cBhvr additive="base">
                                        <p:cTn id="37" dur="500" fill="hold"/>
                                        <p:tgtEl>
                                          <p:spTgt spid="5683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8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68323">
                                            <p:txEl>
                                              <p:pRg st="6" end="6"/>
                                            </p:txEl>
                                          </p:spTgt>
                                        </p:tgtEl>
                                        <p:attrNameLst>
                                          <p:attrName>style.visibility</p:attrName>
                                        </p:attrNameLst>
                                      </p:cBhvr>
                                      <p:to>
                                        <p:strVal val="visible"/>
                                      </p:to>
                                    </p:set>
                                    <p:anim calcmode="lin" valueType="num">
                                      <p:cBhvr additive="base">
                                        <p:cTn id="43" dur="500" fill="hold"/>
                                        <p:tgtEl>
                                          <p:spTgt spid="5683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83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8323">
                                            <p:txEl>
                                              <p:pRg st="7" end="7"/>
                                            </p:txEl>
                                          </p:spTgt>
                                        </p:tgtEl>
                                        <p:attrNameLst>
                                          <p:attrName>style.visibility</p:attrName>
                                        </p:attrNameLst>
                                      </p:cBhvr>
                                      <p:to>
                                        <p:strVal val="visible"/>
                                      </p:to>
                                    </p:set>
                                    <p:anim calcmode="lin" valueType="num">
                                      <p:cBhvr additive="base">
                                        <p:cTn id="49" dur="500" fill="hold"/>
                                        <p:tgtEl>
                                          <p:spTgt spid="56832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68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68323">
                                            <p:txEl>
                                              <p:pRg st="8" end="8"/>
                                            </p:txEl>
                                          </p:spTgt>
                                        </p:tgtEl>
                                        <p:attrNameLst>
                                          <p:attrName>style.visibility</p:attrName>
                                        </p:attrNameLst>
                                      </p:cBhvr>
                                      <p:to>
                                        <p:strVal val="visible"/>
                                      </p:to>
                                    </p:set>
                                    <p:anim calcmode="lin" valueType="num">
                                      <p:cBhvr additive="base">
                                        <p:cTn id="55" dur="500" fill="hold"/>
                                        <p:tgtEl>
                                          <p:spTgt spid="56832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683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4" name="Text Box 4"/>
          <p:cNvSpPr txBox="1">
            <a:spLocks noChangeArrowheads="1"/>
          </p:cNvSpPr>
          <p:nvPr/>
        </p:nvSpPr>
        <p:spPr bwMode="auto">
          <a:xfrm>
            <a:off x="404664" y="555526"/>
            <a:ext cx="49149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100" dirty="0" smtClean="0">
                <a:latin typeface="黑体" panose="02010609060101010101" pitchFamily="49" charset="-122"/>
                <a:ea typeface="黑体" panose="02010609060101010101" pitchFamily="49" charset="-122"/>
              </a:rPr>
              <a:t>（</a:t>
            </a:r>
            <a:r>
              <a:rPr kumimoji="1" lang="en-US" altLang="zh-CN" sz="2100" dirty="0" smtClean="0">
                <a:latin typeface="黑体" panose="02010609060101010101" pitchFamily="49" charset="-122"/>
                <a:ea typeface="黑体" panose="02010609060101010101" pitchFamily="49" charset="-122"/>
              </a:rPr>
              <a:t>1</a:t>
            </a:r>
            <a:r>
              <a:rPr kumimoji="1" lang="zh-CN" altLang="en-US" sz="2100" dirty="0" smtClean="0">
                <a:latin typeface="黑体" panose="02010609060101010101" pitchFamily="49" charset="-122"/>
                <a:ea typeface="黑体" panose="02010609060101010101" pitchFamily="49" charset="-122"/>
              </a:rPr>
              <a:t>）选择</a:t>
            </a:r>
            <a:r>
              <a:rPr kumimoji="1" lang="en-US" altLang="zh-CN" sz="2100" dirty="0">
                <a:latin typeface="黑体" panose="02010609060101010101" pitchFamily="49" charset="-122"/>
                <a:ea typeface="黑体" panose="02010609060101010101" pitchFamily="49" charset="-122"/>
              </a:rPr>
              <a:t>-</a:t>
            </a:r>
            <a:r>
              <a:rPr kumimoji="1" lang="zh-CN" altLang="en-US" sz="2100" dirty="0">
                <a:latin typeface="黑体" panose="02010609060101010101" pitchFamily="49" charset="-122"/>
                <a:ea typeface="黑体" panose="02010609060101010101" pitchFamily="49" charset="-122"/>
              </a:rPr>
              <a:t>复制</a:t>
            </a:r>
            <a:r>
              <a:rPr kumimoji="1" lang="zh-CN" altLang="en-US" sz="2100" dirty="0">
                <a:latin typeface="Times New Roman" panose="02020603050405020304" pitchFamily="18" charset="0"/>
              </a:rPr>
              <a:t> 　</a:t>
            </a:r>
            <a:endParaRPr kumimoji="1" lang="zh-CN" altLang="en-US" sz="1800" dirty="0">
              <a:latin typeface="Times New Roman" panose="02020603050405020304" pitchFamily="18" charset="0"/>
            </a:endParaRPr>
          </a:p>
        </p:txBody>
      </p:sp>
      <p:sp>
        <p:nvSpPr>
          <p:cNvPr id="5" name="矩形 4"/>
          <p:cNvSpPr/>
          <p:nvPr/>
        </p:nvSpPr>
        <p:spPr>
          <a:xfrm>
            <a:off x="548680" y="1203598"/>
            <a:ext cx="5832648" cy="2400657"/>
          </a:xfrm>
          <a:prstGeom prst="rect">
            <a:avLst/>
          </a:prstGeom>
        </p:spPr>
        <p:txBody>
          <a:bodyPr wrap="square">
            <a:spAutoFit/>
          </a:bodyPr>
          <a:lstStyle/>
          <a:p>
            <a:pPr>
              <a:lnSpc>
                <a:spcPct val="150000"/>
              </a:lnSpc>
            </a:pPr>
            <a:r>
              <a:rPr kumimoji="1" lang="en-US" altLang="zh-CN" sz="2000" dirty="0">
                <a:latin typeface="微软雅黑" pitchFamily="34" charset="-122"/>
                <a:ea typeface="微软雅黑" pitchFamily="34" charset="-122"/>
                <a:sym typeface="Symbol" panose="05050102010706020507" pitchFamily="18" charset="2"/>
              </a:rPr>
              <a:t>        </a:t>
            </a:r>
            <a:r>
              <a:rPr kumimoji="1" lang="zh-CN" altLang="en-US" sz="2000" dirty="0">
                <a:latin typeface="微软雅黑" pitchFamily="34" charset="-122"/>
                <a:ea typeface="微软雅黑" pitchFamily="34" charset="-122"/>
                <a:sym typeface="Symbol" panose="05050102010706020507" pitchFamily="18" charset="2"/>
              </a:rPr>
              <a:t>按照适应度值</a:t>
            </a:r>
            <a:r>
              <a:rPr kumimoji="1" lang="en-US" altLang="zh-CN" sz="2000" i="1" dirty="0" smtClean="0">
                <a:latin typeface="Times New Roman" panose="02020603050405020304" pitchFamily="18" charset="0"/>
                <a:ea typeface="微软雅黑" pitchFamily="34" charset="-122"/>
                <a:cs typeface="Times New Roman" panose="02020603050405020304" pitchFamily="18" charset="0"/>
                <a:sym typeface="Symbol" panose="05050102010706020507" pitchFamily="18" charset="2"/>
              </a:rPr>
              <a:t>f </a:t>
            </a:r>
            <a:r>
              <a:rPr kumimoji="1" lang="zh-CN" altLang="en-US" sz="2000" dirty="0" smtClean="0">
                <a:latin typeface="微软雅黑" pitchFamily="34" charset="-122"/>
                <a:ea typeface="微软雅黑" pitchFamily="34" charset="-122"/>
                <a:sym typeface="Symbol" panose="05050102010706020507" pitchFamily="18" charset="2"/>
              </a:rPr>
              <a:t>的</a:t>
            </a:r>
            <a:r>
              <a:rPr kumimoji="1" lang="zh-CN" altLang="en-US" sz="2000" dirty="0">
                <a:latin typeface="微软雅黑" pitchFamily="34" charset="-122"/>
                <a:ea typeface="微软雅黑" pitchFamily="34" charset="-122"/>
                <a:sym typeface="Symbol" panose="05050102010706020507" pitchFamily="18" charset="2"/>
              </a:rPr>
              <a:t>大小将个体串从当前一代有选择地复制到下一代，</a:t>
            </a:r>
            <a:r>
              <a:rPr kumimoji="1" lang="en-US" altLang="zh-CN" sz="2000" i="1" dirty="0">
                <a:latin typeface="微软雅黑" pitchFamily="34" charset="-122"/>
                <a:ea typeface="微软雅黑" pitchFamily="34" charset="-122"/>
                <a:sym typeface="Symbol" panose="05050102010706020507" pitchFamily="18" charset="2"/>
              </a:rPr>
              <a:t>f</a:t>
            </a:r>
            <a:r>
              <a:rPr kumimoji="1" lang="zh-CN" altLang="en-US" sz="2000" dirty="0">
                <a:latin typeface="微软雅黑" pitchFamily="34" charset="-122"/>
                <a:ea typeface="微软雅黑" pitchFamily="34" charset="-122"/>
                <a:sym typeface="Symbol" panose="05050102010706020507" pitchFamily="18" charset="2"/>
              </a:rPr>
              <a:t>值越大，复制到下一代的机会就越多。这个操作是对自然选择的人工模拟，其依据是“适者生存”的思想。上述</a:t>
            </a:r>
            <a:r>
              <a:rPr kumimoji="1" lang="en-US" altLang="zh-CN" sz="2000" dirty="0">
                <a:latin typeface="微软雅黑" pitchFamily="34" charset="-122"/>
                <a:ea typeface="微软雅黑" pitchFamily="34" charset="-122"/>
                <a:sym typeface="Symbol" panose="05050102010706020507" pitchFamily="18" charset="2"/>
              </a:rPr>
              <a:t>4</a:t>
            </a:r>
            <a:r>
              <a:rPr kumimoji="1" lang="zh-CN" altLang="en-US" sz="2000" dirty="0">
                <a:latin typeface="微软雅黑" pitchFamily="34" charset="-122"/>
                <a:ea typeface="微软雅黑" pitchFamily="34" charset="-122"/>
                <a:sym typeface="Symbol" panose="05050102010706020507" pitchFamily="18" charset="2"/>
              </a:rPr>
              <a:t>个个体串的适应度值及其所占百分比如下：</a:t>
            </a:r>
            <a:endParaRPr kumimoji="1"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467021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5764"/>
                                        </p:tgtEl>
                                        <p:attrNameLst>
                                          <p:attrName>style.visibility</p:attrName>
                                        </p:attrNameLst>
                                      </p:cBhvr>
                                      <p:to>
                                        <p:strVal val="visible"/>
                                      </p:to>
                                    </p:set>
                                    <p:animEffect transition="in" filter="blinds(horizontal)">
                                      <p:cBhvr>
                                        <p:cTn id="7" dur="500"/>
                                        <p:tgtEl>
                                          <p:spTgt spid="88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7" name="Rectangle 3"/>
          <p:cNvSpPr>
            <a:spLocks noGrp="1" noRot="1" noChangeArrowheads="1"/>
          </p:cNvSpPr>
          <p:nvPr>
            <p:ph type="body" idx="4294967295"/>
          </p:nvPr>
        </p:nvSpPr>
        <p:spPr>
          <a:xfrm>
            <a:off x="0" y="0"/>
            <a:ext cx="4138613" cy="5019675"/>
          </a:xfrm>
          <a:prstGeom prst="rect">
            <a:avLst/>
          </a:prstGeom>
        </p:spPr>
        <p:txBody>
          <a:bodyPr>
            <a:normAutofit/>
          </a:bodyPr>
          <a:lstStyle/>
          <a:p>
            <a:pPr>
              <a:buNone/>
            </a:pPr>
            <a:r>
              <a:rPr kumimoji="1" lang="zh-CN" altLang="en-US" sz="2000" dirty="0" smtClean="0"/>
              <a:t>首先</a:t>
            </a:r>
            <a:r>
              <a:rPr kumimoji="1" lang="zh-CN" altLang="en-US" sz="2000" dirty="0"/>
              <a:t>计算种群</a:t>
            </a:r>
            <a:r>
              <a:rPr kumimoji="1" lang="en-US" altLang="zh-CN" sz="2000" i="1" dirty="0">
                <a:latin typeface="Times New Roman" panose="02020603050405020304" pitchFamily="18" charset="0"/>
              </a:rPr>
              <a:t>S</a:t>
            </a:r>
            <a:r>
              <a:rPr kumimoji="1" lang="en-US" altLang="zh-CN" sz="2000" baseline="-25000" dirty="0">
                <a:latin typeface="Times New Roman" panose="02020603050405020304" pitchFamily="18" charset="0"/>
              </a:rPr>
              <a:t>1</a:t>
            </a:r>
            <a:r>
              <a:rPr kumimoji="1" lang="zh-CN" altLang="en-US" sz="2000" dirty="0"/>
              <a:t>中各个</a:t>
            </a:r>
            <a:r>
              <a:rPr kumimoji="1" lang="zh-CN" altLang="en-US" sz="2000" dirty="0" smtClean="0"/>
              <a:t>体</a:t>
            </a:r>
            <a:r>
              <a:rPr kumimoji="1" lang="zh-CN" altLang="en-US" sz="2000" dirty="0"/>
              <a:t>的适应度</a:t>
            </a:r>
            <a:r>
              <a:rPr kumimoji="1" lang="en-US" altLang="zh-CN" sz="2000" i="1" dirty="0">
                <a:latin typeface="Times New Roman" panose="02020603050405020304" pitchFamily="18" charset="0"/>
              </a:rPr>
              <a:t>f </a:t>
            </a:r>
            <a:r>
              <a:rPr kumimoji="1" lang="en-US" altLang="zh-CN" sz="2000" dirty="0">
                <a:latin typeface="Times New Roman" panose="02020603050405020304" pitchFamily="18" charset="0"/>
              </a:rPr>
              <a:t>(</a:t>
            </a:r>
            <a:r>
              <a:rPr kumimoji="1" lang="en-US" altLang="zh-CN" sz="2000" i="1" dirty="0" err="1">
                <a:latin typeface="Times New Roman" panose="02020603050405020304" pitchFamily="18" charset="0"/>
              </a:rPr>
              <a:t>s</a:t>
            </a:r>
            <a:r>
              <a:rPr kumimoji="1" lang="en-US" altLang="zh-CN" sz="2000" i="1" baseline="-25000" dirty="0" err="1">
                <a:latin typeface="Times New Roman" panose="02020603050405020304" pitchFamily="18" charset="0"/>
              </a:rPr>
              <a:t>i</a:t>
            </a:r>
            <a:r>
              <a:rPr kumimoji="1" lang="en-US" altLang="zh-CN" sz="2000" dirty="0">
                <a:latin typeface="Times New Roman" panose="02020603050405020304" pitchFamily="18" charset="0"/>
              </a:rPr>
              <a:t>)</a:t>
            </a:r>
            <a:r>
              <a:rPr kumimoji="1" lang="en-US" altLang="zh-CN" sz="2000" dirty="0"/>
              <a:t> </a:t>
            </a:r>
            <a:r>
              <a:rPr kumimoji="1" lang="zh-CN" altLang="en-US" sz="2000" dirty="0" smtClean="0"/>
              <a:t>。</a:t>
            </a:r>
            <a:endParaRPr kumimoji="1" lang="zh-CN" altLang="en-US" sz="2000" dirty="0"/>
          </a:p>
          <a:p>
            <a:pPr eaLnBrk="1" hangingPunct="1">
              <a:buFont typeface="Wingdings" panose="05000000000000000000" pitchFamily="2" charset="2"/>
              <a:buNone/>
            </a:pPr>
            <a:r>
              <a:rPr kumimoji="1" lang="zh-CN" altLang="en-US" sz="2000" i="1" dirty="0" smtClean="0"/>
              <a:t> </a:t>
            </a:r>
            <a:r>
              <a:rPr kumimoji="1" lang="en-US" altLang="zh-CN" sz="2000" i="1" dirty="0" smtClean="0">
                <a:latin typeface="Times New Roman" panose="02020603050405020304" pitchFamily="18" charset="0"/>
              </a:rPr>
              <a:t>s</a:t>
            </a:r>
            <a:r>
              <a:rPr kumimoji="1" lang="en-US" altLang="zh-CN" sz="2000" baseline="-25000" dirty="0" smtClean="0">
                <a:latin typeface="Times New Roman" panose="02020603050405020304" pitchFamily="18" charset="0"/>
              </a:rPr>
              <a:t>1</a:t>
            </a:r>
            <a:r>
              <a:rPr kumimoji="1" lang="en-US" altLang="zh-CN" sz="2000" dirty="0">
                <a:latin typeface="Times New Roman" panose="02020603050405020304" pitchFamily="18" charset="0"/>
              </a:rPr>
              <a:t>= 13(01101</a:t>
            </a:r>
            <a:r>
              <a:rPr kumimoji="1" lang="en-US" altLang="zh-CN" sz="2000" dirty="0" smtClean="0">
                <a:latin typeface="Times New Roman" panose="02020603050405020304" pitchFamily="18" charset="0"/>
              </a:rPr>
              <a:t>)   </a:t>
            </a:r>
          </a:p>
          <a:p>
            <a:pPr eaLnBrk="1" hangingPunct="1">
              <a:buFont typeface="Wingdings" panose="05000000000000000000" pitchFamily="2" charset="2"/>
              <a:buNone/>
            </a:pPr>
            <a:r>
              <a:rPr kumimoji="1" lang="en-US" altLang="zh-CN" sz="2000" i="1" dirty="0" smtClean="0">
                <a:latin typeface="Times New Roman" panose="02020603050405020304" pitchFamily="18" charset="0"/>
              </a:rPr>
              <a:t>  s</a:t>
            </a:r>
            <a:r>
              <a:rPr kumimoji="1" lang="en-US" altLang="zh-CN" sz="2000" baseline="-25000" dirty="0" smtClean="0">
                <a:latin typeface="Times New Roman" panose="02020603050405020304" pitchFamily="18" charset="0"/>
              </a:rPr>
              <a:t>2</a:t>
            </a:r>
            <a:r>
              <a:rPr kumimoji="1" lang="en-US" altLang="zh-CN" sz="2000" dirty="0">
                <a:latin typeface="Times New Roman" panose="02020603050405020304" pitchFamily="18" charset="0"/>
              </a:rPr>
              <a:t>= 24(11000)</a:t>
            </a:r>
            <a:r>
              <a:rPr kumimoji="1" lang="en-US" altLang="zh-CN" sz="2000" i="1" dirty="0">
                <a:latin typeface="Times New Roman" panose="02020603050405020304" pitchFamily="18" charset="0"/>
              </a:rPr>
              <a:t>                      </a:t>
            </a:r>
          </a:p>
          <a:p>
            <a:pPr eaLnBrk="1" hangingPunct="1">
              <a:buFont typeface="Wingdings" panose="05000000000000000000" pitchFamily="2" charset="2"/>
              <a:buNone/>
            </a:pPr>
            <a:r>
              <a:rPr kumimoji="1" lang="en-US" altLang="zh-CN" sz="2000" i="1" dirty="0" smtClean="0">
                <a:latin typeface="Times New Roman" panose="02020603050405020304" pitchFamily="18" charset="0"/>
              </a:rPr>
              <a:t>  s</a:t>
            </a:r>
            <a:r>
              <a:rPr kumimoji="1" lang="en-US" altLang="zh-CN" sz="2000" baseline="-25000" dirty="0" smtClean="0">
                <a:latin typeface="Times New Roman" panose="02020603050405020304" pitchFamily="18" charset="0"/>
              </a:rPr>
              <a:t>3</a:t>
            </a:r>
            <a:r>
              <a:rPr kumimoji="1" lang="en-US" altLang="zh-CN" sz="2000" dirty="0">
                <a:latin typeface="Times New Roman" panose="02020603050405020304" pitchFamily="18" charset="0"/>
              </a:rPr>
              <a:t>= 8(01000</a:t>
            </a:r>
            <a:r>
              <a:rPr kumimoji="1" lang="en-US" altLang="zh-CN" sz="2000" dirty="0" smtClean="0">
                <a:latin typeface="Times New Roman" panose="02020603050405020304" pitchFamily="18" charset="0"/>
              </a:rPr>
              <a:t>)     </a:t>
            </a:r>
          </a:p>
          <a:p>
            <a:pPr eaLnBrk="1" hangingPunct="1">
              <a:buFont typeface="Wingdings" panose="05000000000000000000" pitchFamily="2" charset="2"/>
              <a:buNone/>
            </a:pPr>
            <a:r>
              <a:rPr kumimoji="1" lang="en-US" altLang="zh-CN" sz="2000" i="1" dirty="0" smtClean="0">
                <a:latin typeface="Times New Roman" panose="02020603050405020304" pitchFamily="18" charset="0"/>
              </a:rPr>
              <a:t>  s</a:t>
            </a:r>
            <a:r>
              <a:rPr kumimoji="1" lang="en-US" altLang="zh-CN" sz="2000" baseline="-25000" dirty="0" smtClean="0">
                <a:latin typeface="Times New Roman" panose="02020603050405020304" pitchFamily="18" charset="0"/>
              </a:rPr>
              <a:t>4</a:t>
            </a:r>
            <a:r>
              <a:rPr kumimoji="1" lang="en-US" altLang="zh-CN" sz="2000" dirty="0">
                <a:latin typeface="Times New Roman" panose="02020603050405020304" pitchFamily="18" charset="0"/>
              </a:rPr>
              <a:t>= 19(10011)</a:t>
            </a:r>
          </a:p>
          <a:p>
            <a:pPr eaLnBrk="1" hangingPunct="1">
              <a:buFont typeface="Wingdings" panose="05000000000000000000" pitchFamily="2" charset="2"/>
              <a:buNone/>
            </a:pPr>
            <a:r>
              <a:rPr kumimoji="1" lang="zh-CN" altLang="en-US" sz="2000" dirty="0" smtClean="0"/>
              <a:t>容易</a:t>
            </a:r>
            <a:r>
              <a:rPr kumimoji="1" lang="zh-CN" altLang="en-US" sz="2000" dirty="0"/>
              <a:t>求得</a:t>
            </a:r>
            <a:endParaRPr kumimoji="1" lang="zh-CN" altLang="en-US" sz="2000" i="1" dirty="0">
              <a:latin typeface="Times New Roman" panose="02020603050405020304" pitchFamily="18" charset="0"/>
            </a:endParaRPr>
          </a:p>
          <a:p>
            <a:pPr eaLnBrk="1" hangingPunct="1">
              <a:buFont typeface="Wingdings" panose="05000000000000000000" pitchFamily="2" charset="2"/>
              <a:buNone/>
            </a:pPr>
            <a:r>
              <a:rPr kumimoji="1" lang="en-US" altLang="zh-CN" sz="2000" i="1" dirty="0" smtClean="0">
                <a:latin typeface="Times New Roman" panose="02020603050405020304" pitchFamily="18" charset="0"/>
              </a:rPr>
              <a:t>  f </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s</a:t>
            </a:r>
            <a:r>
              <a:rPr kumimoji="1" lang="en-US" altLang="zh-CN" sz="2000" baseline="-25000" dirty="0">
                <a:latin typeface="Times New Roman" panose="02020603050405020304" pitchFamily="18" charset="0"/>
              </a:rPr>
              <a:t>1</a:t>
            </a:r>
            <a:r>
              <a:rPr kumimoji="1" lang="en-US" altLang="zh-CN" sz="2000" dirty="0">
                <a:latin typeface="Times New Roman" panose="02020603050405020304" pitchFamily="18" charset="0"/>
              </a:rPr>
              <a:t>) = </a:t>
            </a:r>
            <a:r>
              <a:rPr kumimoji="1" lang="en-US" altLang="zh-CN" sz="2000" i="1" dirty="0">
                <a:latin typeface="Times New Roman" panose="02020603050405020304" pitchFamily="18" charset="0"/>
              </a:rPr>
              <a:t>f</a:t>
            </a:r>
            <a:r>
              <a:rPr kumimoji="1" lang="en-US" altLang="zh-CN" sz="2000" dirty="0">
                <a:latin typeface="Times New Roman" panose="02020603050405020304" pitchFamily="18" charset="0"/>
              </a:rPr>
              <a:t>(13) = 13</a:t>
            </a:r>
            <a:r>
              <a:rPr kumimoji="1" lang="en-US" altLang="zh-CN" sz="2000" baseline="30000" dirty="0">
                <a:latin typeface="Times New Roman" panose="02020603050405020304" pitchFamily="18" charset="0"/>
              </a:rPr>
              <a:t>2 </a:t>
            </a:r>
            <a:r>
              <a:rPr kumimoji="1" lang="en-US" altLang="zh-CN" sz="2000" dirty="0">
                <a:latin typeface="Times New Roman" panose="02020603050405020304" pitchFamily="18" charset="0"/>
              </a:rPr>
              <a:t>= 169</a:t>
            </a:r>
          </a:p>
          <a:p>
            <a:pPr eaLnBrk="1" hangingPunct="1">
              <a:buFont typeface="Wingdings" panose="05000000000000000000" pitchFamily="2" charset="2"/>
              <a:buNone/>
            </a:pPr>
            <a:r>
              <a:rPr kumimoji="1" lang="en-US" altLang="zh-CN" sz="2000" i="1" dirty="0" smtClean="0">
                <a:latin typeface="Times New Roman" panose="02020603050405020304" pitchFamily="18" charset="0"/>
              </a:rPr>
              <a:t>  f </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s</a:t>
            </a:r>
            <a:r>
              <a:rPr kumimoji="1" lang="en-US" altLang="zh-CN" sz="2000" baseline="-25000" dirty="0">
                <a:latin typeface="Times New Roman" panose="02020603050405020304" pitchFamily="18" charset="0"/>
              </a:rPr>
              <a:t>2</a:t>
            </a:r>
            <a:r>
              <a:rPr kumimoji="1" lang="en-US" altLang="zh-CN" sz="2000" dirty="0">
                <a:latin typeface="Times New Roman" panose="02020603050405020304" pitchFamily="18" charset="0"/>
              </a:rPr>
              <a:t>) = </a:t>
            </a:r>
            <a:r>
              <a:rPr kumimoji="1" lang="en-US" altLang="zh-CN" sz="2000" i="1" dirty="0">
                <a:latin typeface="Times New Roman" panose="02020603050405020304" pitchFamily="18" charset="0"/>
              </a:rPr>
              <a:t>f</a:t>
            </a:r>
            <a:r>
              <a:rPr kumimoji="1" lang="en-US" altLang="zh-CN" sz="2000" dirty="0">
                <a:latin typeface="Times New Roman" panose="02020603050405020304" pitchFamily="18" charset="0"/>
              </a:rPr>
              <a:t>(24) = 24</a:t>
            </a:r>
            <a:r>
              <a:rPr kumimoji="1" lang="en-US" altLang="zh-CN" sz="2000" baseline="30000" dirty="0">
                <a:latin typeface="Times New Roman" panose="02020603050405020304" pitchFamily="18" charset="0"/>
              </a:rPr>
              <a:t>2 </a:t>
            </a:r>
            <a:r>
              <a:rPr kumimoji="1" lang="en-US" altLang="zh-CN" sz="2000" dirty="0">
                <a:latin typeface="Times New Roman" panose="02020603050405020304" pitchFamily="18" charset="0"/>
              </a:rPr>
              <a:t>= 576</a:t>
            </a:r>
          </a:p>
          <a:p>
            <a:pPr eaLnBrk="1" hangingPunct="1">
              <a:buFont typeface="Wingdings" panose="05000000000000000000" pitchFamily="2" charset="2"/>
              <a:buNone/>
            </a:pPr>
            <a:r>
              <a:rPr kumimoji="1" lang="en-US" altLang="zh-CN" sz="2000" i="1" dirty="0" smtClean="0">
                <a:latin typeface="Times New Roman" panose="02020603050405020304" pitchFamily="18" charset="0"/>
              </a:rPr>
              <a:t>  f </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s</a:t>
            </a:r>
            <a:r>
              <a:rPr kumimoji="1" lang="en-US" altLang="zh-CN" sz="2000" baseline="-25000" dirty="0">
                <a:latin typeface="Times New Roman" panose="02020603050405020304" pitchFamily="18" charset="0"/>
              </a:rPr>
              <a:t>3</a:t>
            </a:r>
            <a:r>
              <a:rPr kumimoji="1" lang="en-US" altLang="zh-CN" sz="2000" dirty="0">
                <a:latin typeface="Times New Roman" panose="02020603050405020304" pitchFamily="18" charset="0"/>
              </a:rPr>
              <a:t>) = </a:t>
            </a:r>
            <a:r>
              <a:rPr kumimoji="1" lang="en-US" altLang="zh-CN" sz="2000" i="1" dirty="0">
                <a:latin typeface="Times New Roman" panose="02020603050405020304" pitchFamily="18" charset="0"/>
              </a:rPr>
              <a:t>f</a:t>
            </a:r>
            <a:r>
              <a:rPr kumimoji="1" lang="en-US" altLang="zh-CN" sz="2000" dirty="0">
                <a:latin typeface="Times New Roman" panose="02020603050405020304" pitchFamily="18" charset="0"/>
              </a:rPr>
              <a:t>(8) = 8</a:t>
            </a:r>
            <a:r>
              <a:rPr kumimoji="1" lang="en-US" altLang="zh-CN" sz="2000" baseline="30000" dirty="0">
                <a:latin typeface="Times New Roman" panose="02020603050405020304" pitchFamily="18" charset="0"/>
              </a:rPr>
              <a:t>2 </a:t>
            </a:r>
            <a:r>
              <a:rPr kumimoji="1" lang="en-US" altLang="zh-CN" sz="2000" dirty="0">
                <a:latin typeface="Times New Roman" panose="02020603050405020304" pitchFamily="18" charset="0"/>
              </a:rPr>
              <a:t>= 64</a:t>
            </a:r>
          </a:p>
          <a:p>
            <a:pPr eaLnBrk="1" hangingPunct="1">
              <a:buFont typeface="Wingdings" panose="05000000000000000000" pitchFamily="2" charset="2"/>
              <a:buNone/>
            </a:pPr>
            <a:r>
              <a:rPr kumimoji="1" lang="en-US" altLang="zh-CN" sz="2000" i="1" dirty="0" smtClean="0">
                <a:latin typeface="Times New Roman" panose="02020603050405020304" pitchFamily="18" charset="0"/>
              </a:rPr>
              <a:t>  f </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s</a:t>
            </a:r>
            <a:r>
              <a:rPr kumimoji="1" lang="en-US" altLang="zh-CN" sz="2000" baseline="-25000" dirty="0">
                <a:latin typeface="Times New Roman" panose="02020603050405020304" pitchFamily="18" charset="0"/>
              </a:rPr>
              <a:t>4</a:t>
            </a:r>
            <a:r>
              <a:rPr kumimoji="1" lang="en-US" altLang="zh-CN" sz="2000" dirty="0">
                <a:latin typeface="Times New Roman" panose="02020603050405020304" pitchFamily="18" charset="0"/>
              </a:rPr>
              <a:t>) = </a:t>
            </a:r>
            <a:r>
              <a:rPr kumimoji="1" lang="en-US" altLang="zh-CN" sz="2000" i="1" dirty="0">
                <a:latin typeface="Times New Roman" panose="02020603050405020304" pitchFamily="18" charset="0"/>
              </a:rPr>
              <a:t>f</a:t>
            </a:r>
            <a:r>
              <a:rPr kumimoji="1" lang="en-US" altLang="zh-CN" sz="2000" dirty="0">
                <a:latin typeface="Times New Roman" panose="02020603050405020304" pitchFamily="18" charset="0"/>
              </a:rPr>
              <a:t>(19) = 19</a:t>
            </a:r>
            <a:r>
              <a:rPr kumimoji="1" lang="en-US" altLang="zh-CN" sz="2000" baseline="30000" dirty="0">
                <a:latin typeface="Times New Roman" panose="02020603050405020304" pitchFamily="18" charset="0"/>
              </a:rPr>
              <a:t>2 </a:t>
            </a:r>
            <a:r>
              <a:rPr kumimoji="1" lang="en-US" altLang="zh-CN" sz="2000" dirty="0">
                <a:latin typeface="Times New Roman" panose="02020603050405020304" pitchFamily="18" charset="0"/>
              </a:rPr>
              <a:t>= 361</a:t>
            </a:r>
          </a:p>
        </p:txBody>
      </p:sp>
      <p:sp>
        <p:nvSpPr>
          <p:cNvPr id="3" name="Rectangle 3"/>
          <p:cNvSpPr txBox="1">
            <a:spLocks noRot="1" noChangeArrowheads="1"/>
          </p:cNvSpPr>
          <p:nvPr/>
        </p:nvSpPr>
        <p:spPr>
          <a:xfrm>
            <a:off x="2646982" y="493018"/>
            <a:ext cx="4138890" cy="432197"/>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500" kern="1200">
                <a:solidFill>
                  <a:schemeClr val="tx1"/>
                </a:solidFill>
                <a:latin typeface="微软雅黑" pitchFamily="34" charset="-122"/>
                <a:ea typeface="微软雅黑" pitchFamily="34" charset="-122"/>
                <a:cs typeface="+mn-cs"/>
              </a:defRPr>
            </a:lvl1pPr>
            <a:lvl2pPr marL="557213" indent="-214313" algn="l" defTabSz="685800" rtl="0" eaLnBrk="1" latinLnBrk="0" hangingPunct="1">
              <a:spcBef>
                <a:spcPct val="20000"/>
              </a:spcBef>
              <a:buFont typeface="Arial" pitchFamily="34" charset="0"/>
              <a:buChar char="–"/>
              <a:defRPr sz="1350" kern="1200">
                <a:solidFill>
                  <a:schemeClr val="tx1"/>
                </a:solidFill>
                <a:latin typeface="微软雅黑" pitchFamily="34" charset="-122"/>
                <a:ea typeface="微软雅黑" pitchFamily="34" charset="-122"/>
                <a:cs typeface="+mn-cs"/>
              </a:defRPr>
            </a:lvl2pPr>
            <a:lvl3pPr marL="857250" indent="-171450" algn="l" defTabSz="685800" rtl="0" eaLnBrk="1" latinLnBrk="0" hangingPunct="1">
              <a:spcBef>
                <a:spcPct val="20000"/>
              </a:spcBef>
              <a:buFont typeface="Arial" pitchFamily="34" charset="0"/>
              <a:buChar char="•"/>
              <a:defRPr sz="120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spcBef>
                <a:spcPct val="20000"/>
              </a:spcBef>
              <a:buFont typeface="Arial" pitchFamily="34" charset="0"/>
              <a:buChar char="–"/>
              <a:defRPr sz="105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spcBef>
                <a:spcPct val="20000"/>
              </a:spcBef>
              <a:buFont typeface="Arial" pitchFamily="34" charset="0"/>
              <a:buChar char="»"/>
              <a:defRPr sz="1050" kern="1200">
                <a:solidFill>
                  <a:schemeClr val="tx1"/>
                </a:solidFill>
                <a:latin typeface="微软雅黑" pitchFamily="34" charset="-122"/>
                <a:ea typeface="微软雅黑" pitchFamily="34"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Wingdings" panose="05000000000000000000" pitchFamily="2" charset="2"/>
              <a:buNone/>
            </a:pPr>
            <a:r>
              <a:rPr kumimoji="1" lang="zh-CN" altLang="en-US" sz="2000" dirty="0" smtClean="0">
                <a:solidFill>
                  <a:schemeClr val="tx2">
                    <a:lumMod val="60000"/>
                    <a:lumOff val="40000"/>
                  </a:schemeClr>
                </a:solidFill>
              </a:rPr>
              <a:t>再计算种群</a:t>
            </a:r>
            <a:r>
              <a:rPr kumimoji="1" lang="en-US" altLang="zh-CN" sz="2000" i="1" dirty="0" smtClean="0">
                <a:solidFill>
                  <a:schemeClr val="tx2">
                    <a:lumMod val="60000"/>
                    <a:lumOff val="40000"/>
                  </a:schemeClr>
                </a:solidFill>
                <a:latin typeface="Times New Roman" panose="02020603050405020304" pitchFamily="18" charset="0"/>
              </a:rPr>
              <a:t>S</a:t>
            </a:r>
            <a:r>
              <a:rPr kumimoji="1" lang="en-US" altLang="zh-CN" sz="2000" baseline="-25000" dirty="0" smtClean="0">
                <a:solidFill>
                  <a:schemeClr val="tx2">
                    <a:lumMod val="60000"/>
                    <a:lumOff val="40000"/>
                  </a:schemeClr>
                </a:solidFill>
                <a:latin typeface="Times New Roman" panose="02020603050405020304" pitchFamily="18" charset="0"/>
              </a:rPr>
              <a:t>1</a:t>
            </a:r>
            <a:r>
              <a:rPr kumimoji="1" lang="zh-CN" altLang="en-US" sz="2000" dirty="0" smtClean="0">
                <a:solidFill>
                  <a:schemeClr val="tx2">
                    <a:lumMod val="60000"/>
                    <a:lumOff val="40000"/>
                  </a:schemeClr>
                </a:solidFill>
              </a:rPr>
              <a:t>中各个体的选择概率。</a:t>
            </a:r>
            <a:endParaRPr kumimoji="1" lang="zh-CN" altLang="en-US" sz="2000" dirty="0">
              <a:solidFill>
                <a:schemeClr val="tx2">
                  <a:lumMod val="60000"/>
                  <a:lumOff val="40000"/>
                </a:schemeClr>
              </a:solidFill>
            </a:endParaRPr>
          </a:p>
        </p:txBody>
      </p:sp>
      <p:grpSp>
        <p:nvGrpSpPr>
          <p:cNvPr id="4" name="Group 9"/>
          <p:cNvGrpSpPr>
            <a:grpSpLocks/>
          </p:cNvGrpSpPr>
          <p:nvPr/>
        </p:nvGrpSpPr>
        <p:grpSpPr bwMode="auto">
          <a:xfrm>
            <a:off x="2646982" y="894221"/>
            <a:ext cx="4644628" cy="1515665"/>
            <a:chOff x="545" y="746"/>
            <a:chExt cx="3901" cy="1273"/>
          </a:xfrm>
        </p:grpSpPr>
        <p:graphicFrame>
          <p:nvGraphicFramePr>
            <p:cNvPr id="5" name="Object 5"/>
            <p:cNvGraphicFramePr>
              <a:graphicFrameLocks noChangeAspect="1"/>
            </p:cNvGraphicFramePr>
            <p:nvPr>
              <p:extLst/>
            </p:nvPr>
          </p:nvGraphicFramePr>
          <p:xfrm>
            <a:off x="1262" y="1109"/>
            <a:ext cx="1536" cy="910"/>
          </p:xfrm>
          <a:graphic>
            <a:graphicData uri="http://schemas.openxmlformats.org/presentationml/2006/ole">
              <mc:AlternateContent xmlns:mc="http://schemas.openxmlformats.org/markup-compatibility/2006">
                <mc:Choice xmlns:v="urn:schemas-microsoft-com:vml" Requires="v">
                  <p:oleObj spid="_x0000_s6154" name="Equation" r:id="rId3" imgW="1091726" imgH="647419" progId="Equation.3">
                    <p:embed/>
                  </p:oleObj>
                </mc:Choice>
                <mc:Fallback>
                  <p:oleObj name="Equation" r:id="rId3" imgW="1091726" imgH="6474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 y="1109"/>
                          <a:ext cx="1536" cy="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7"/>
            <p:cNvSpPr txBox="1">
              <a:spLocks noChangeArrowheads="1"/>
            </p:cNvSpPr>
            <p:nvPr/>
          </p:nvSpPr>
          <p:spPr bwMode="auto">
            <a:xfrm>
              <a:off x="545" y="746"/>
              <a:ext cx="3901"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100" dirty="0">
                  <a:solidFill>
                    <a:schemeClr val="tx2">
                      <a:lumMod val="60000"/>
                      <a:lumOff val="40000"/>
                    </a:schemeClr>
                  </a:solidFill>
                </a:rPr>
                <a:t>选择概率的计算公式为</a:t>
              </a:r>
            </a:p>
          </p:txBody>
        </p:sp>
      </p:grpSp>
      <p:sp>
        <p:nvSpPr>
          <p:cNvPr id="7" name="Text Box 8"/>
          <p:cNvSpPr txBox="1">
            <a:spLocks noChangeArrowheads="1"/>
          </p:cNvSpPr>
          <p:nvPr/>
        </p:nvSpPr>
        <p:spPr bwMode="auto">
          <a:xfrm>
            <a:off x="2852936" y="2381139"/>
            <a:ext cx="3437955" cy="222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100" dirty="0">
                <a:solidFill>
                  <a:schemeClr val="tx2">
                    <a:lumMod val="60000"/>
                    <a:lumOff val="40000"/>
                  </a:schemeClr>
                </a:solidFill>
              </a:rPr>
              <a:t> </a:t>
            </a:r>
            <a:r>
              <a:rPr lang="zh-CN" altLang="en-US" sz="2100" dirty="0">
                <a:solidFill>
                  <a:schemeClr val="tx2">
                    <a:lumMod val="60000"/>
                    <a:lumOff val="40000"/>
                  </a:schemeClr>
                </a:solidFill>
              </a:rPr>
              <a:t>由此可求得</a:t>
            </a:r>
          </a:p>
          <a:p>
            <a:pPr eaLnBrk="1" hangingPunct="1">
              <a:lnSpc>
                <a:spcPct val="120000"/>
              </a:lnSpc>
              <a:buClrTx/>
              <a:buSzTx/>
              <a:buFontTx/>
              <a:buNone/>
            </a:pPr>
            <a:r>
              <a:rPr kumimoji="1" lang="en-US" altLang="zh-CN" sz="2100" i="1" dirty="0" smtClean="0">
                <a:solidFill>
                  <a:schemeClr val="tx2">
                    <a:lumMod val="60000"/>
                    <a:lumOff val="40000"/>
                  </a:schemeClr>
                </a:solidFill>
                <a:latin typeface="Times New Roman" panose="02020603050405020304" pitchFamily="18" charset="0"/>
              </a:rPr>
              <a:t>           P</a:t>
            </a:r>
            <a:r>
              <a:rPr kumimoji="1" lang="en-US" altLang="zh-CN" sz="2100" dirty="0" smtClean="0">
                <a:solidFill>
                  <a:schemeClr val="tx2">
                    <a:lumMod val="60000"/>
                    <a:lumOff val="40000"/>
                  </a:schemeClr>
                </a:solidFill>
                <a:latin typeface="Times New Roman" panose="02020603050405020304" pitchFamily="18" charset="0"/>
              </a:rPr>
              <a:t>(</a:t>
            </a:r>
            <a:r>
              <a:rPr kumimoji="1" lang="en-US" altLang="zh-CN" sz="2100" i="1" dirty="0" smtClean="0">
                <a:solidFill>
                  <a:schemeClr val="tx2">
                    <a:lumMod val="60000"/>
                    <a:lumOff val="40000"/>
                  </a:schemeClr>
                </a:solidFill>
                <a:latin typeface="Times New Roman" panose="02020603050405020304" pitchFamily="18" charset="0"/>
              </a:rPr>
              <a:t>s</a:t>
            </a:r>
            <a:r>
              <a:rPr kumimoji="1" lang="en-US" altLang="zh-CN" sz="2100" baseline="-25000" dirty="0" smtClean="0">
                <a:solidFill>
                  <a:schemeClr val="tx2">
                    <a:lumMod val="60000"/>
                    <a:lumOff val="40000"/>
                  </a:schemeClr>
                </a:solidFill>
                <a:latin typeface="Times New Roman" panose="02020603050405020304" pitchFamily="18" charset="0"/>
              </a:rPr>
              <a:t>1</a:t>
            </a:r>
            <a:r>
              <a:rPr kumimoji="1" lang="en-US" altLang="zh-CN" sz="2100" dirty="0">
                <a:solidFill>
                  <a:schemeClr val="tx2">
                    <a:lumMod val="60000"/>
                    <a:lumOff val="40000"/>
                  </a:schemeClr>
                </a:solidFill>
                <a:latin typeface="Times New Roman" panose="02020603050405020304" pitchFamily="18" charset="0"/>
              </a:rPr>
              <a:t>) = </a:t>
            </a:r>
            <a:r>
              <a:rPr kumimoji="1" lang="en-US" altLang="zh-CN" sz="2100" i="1" dirty="0">
                <a:solidFill>
                  <a:schemeClr val="tx2">
                    <a:lumMod val="60000"/>
                    <a:lumOff val="40000"/>
                  </a:schemeClr>
                </a:solidFill>
                <a:latin typeface="Times New Roman" panose="02020603050405020304" pitchFamily="18" charset="0"/>
              </a:rPr>
              <a:t>P</a:t>
            </a:r>
            <a:r>
              <a:rPr kumimoji="1" lang="en-US" altLang="zh-CN" sz="2100" dirty="0">
                <a:solidFill>
                  <a:schemeClr val="tx2">
                    <a:lumMod val="60000"/>
                    <a:lumOff val="40000"/>
                  </a:schemeClr>
                </a:solidFill>
                <a:latin typeface="Times New Roman" panose="02020603050405020304" pitchFamily="18" charset="0"/>
              </a:rPr>
              <a:t>(13) = 0.14</a:t>
            </a:r>
          </a:p>
          <a:p>
            <a:pPr eaLnBrk="1" hangingPunct="1">
              <a:lnSpc>
                <a:spcPct val="120000"/>
              </a:lnSpc>
              <a:buClrTx/>
              <a:buSzTx/>
              <a:buFontTx/>
              <a:buNone/>
            </a:pPr>
            <a:r>
              <a:rPr kumimoji="1" lang="en-US" altLang="zh-CN" sz="2100" i="1" dirty="0">
                <a:solidFill>
                  <a:schemeClr val="tx2">
                    <a:lumMod val="60000"/>
                    <a:lumOff val="40000"/>
                  </a:schemeClr>
                </a:solidFill>
                <a:latin typeface="Times New Roman" panose="02020603050405020304" pitchFamily="18" charset="0"/>
              </a:rPr>
              <a:t>         </a:t>
            </a:r>
            <a:r>
              <a:rPr kumimoji="1" lang="en-US" altLang="zh-CN" sz="2100" i="1" dirty="0" smtClean="0">
                <a:solidFill>
                  <a:schemeClr val="tx2">
                    <a:lumMod val="60000"/>
                    <a:lumOff val="40000"/>
                  </a:schemeClr>
                </a:solidFill>
                <a:latin typeface="Times New Roman" panose="02020603050405020304" pitchFamily="18" charset="0"/>
              </a:rPr>
              <a:t>  P</a:t>
            </a:r>
            <a:r>
              <a:rPr kumimoji="1" lang="en-US" altLang="zh-CN" sz="2100" dirty="0" smtClean="0">
                <a:solidFill>
                  <a:schemeClr val="tx2">
                    <a:lumMod val="60000"/>
                    <a:lumOff val="40000"/>
                  </a:schemeClr>
                </a:solidFill>
                <a:latin typeface="Times New Roman" panose="02020603050405020304" pitchFamily="18" charset="0"/>
              </a:rPr>
              <a:t>(</a:t>
            </a:r>
            <a:r>
              <a:rPr kumimoji="1" lang="en-US" altLang="zh-CN" sz="2100" i="1" dirty="0" smtClean="0">
                <a:solidFill>
                  <a:schemeClr val="tx2">
                    <a:lumMod val="60000"/>
                    <a:lumOff val="40000"/>
                  </a:schemeClr>
                </a:solidFill>
                <a:latin typeface="Times New Roman" panose="02020603050405020304" pitchFamily="18" charset="0"/>
              </a:rPr>
              <a:t>s</a:t>
            </a:r>
            <a:r>
              <a:rPr kumimoji="1" lang="en-US" altLang="zh-CN" sz="2100" baseline="-25000" dirty="0" smtClean="0">
                <a:solidFill>
                  <a:schemeClr val="tx2">
                    <a:lumMod val="60000"/>
                    <a:lumOff val="40000"/>
                  </a:schemeClr>
                </a:solidFill>
                <a:latin typeface="Times New Roman" panose="02020603050405020304" pitchFamily="18" charset="0"/>
              </a:rPr>
              <a:t>2</a:t>
            </a:r>
            <a:r>
              <a:rPr kumimoji="1" lang="en-US" altLang="zh-CN" sz="2100" dirty="0">
                <a:solidFill>
                  <a:schemeClr val="tx2">
                    <a:lumMod val="60000"/>
                    <a:lumOff val="40000"/>
                  </a:schemeClr>
                </a:solidFill>
                <a:latin typeface="Times New Roman" panose="02020603050405020304" pitchFamily="18" charset="0"/>
              </a:rPr>
              <a:t>) = </a:t>
            </a:r>
            <a:r>
              <a:rPr kumimoji="1" lang="en-US" altLang="zh-CN" sz="2100" i="1" dirty="0">
                <a:solidFill>
                  <a:schemeClr val="tx2">
                    <a:lumMod val="60000"/>
                    <a:lumOff val="40000"/>
                  </a:schemeClr>
                </a:solidFill>
                <a:latin typeface="Times New Roman" panose="02020603050405020304" pitchFamily="18" charset="0"/>
              </a:rPr>
              <a:t>P</a:t>
            </a:r>
            <a:r>
              <a:rPr kumimoji="1" lang="en-US" altLang="zh-CN" sz="2100" dirty="0">
                <a:solidFill>
                  <a:schemeClr val="tx2">
                    <a:lumMod val="60000"/>
                    <a:lumOff val="40000"/>
                  </a:schemeClr>
                </a:solidFill>
                <a:latin typeface="Times New Roman" panose="02020603050405020304" pitchFamily="18" charset="0"/>
              </a:rPr>
              <a:t>(24) = 0.49 </a:t>
            </a:r>
          </a:p>
          <a:p>
            <a:pPr eaLnBrk="1" hangingPunct="1">
              <a:lnSpc>
                <a:spcPct val="120000"/>
              </a:lnSpc>
              <a:buClrTx/>
              <a:buSzTx/>
              <a:buFontTx/>
              <a:buNone/>
            </a:pPr>
            <a:r>
              <a:rPr kumimoji="1" lang="en-US" altLang="zh-CN" sz="2100" i="1" dirty="0">
                <a:solidFill>
                  <a:schemeClr val="tx2">
                    <a:lumMod val="60000"/>
                    <a:lumOff val="40000"/>
                  </a:schemeClr>
                </a:solidFill>
                <a:latin typeface="Times New Roman" panose="02020603050405020304" pitchFamily="18" charset="0"/>
              </a:rPr>
              <a:t>         </a:t>
            </a:r>
            <a:r>
              <a:rPr kumimoji="1" lang="en-US" altLang="zh-CN" sz="2100" i="1" dirty="0" smtClean="0">
                <a:solidFill>
                  <a:schemeClr val="tx2">
                    <a:lumMod val="60000"/>
                    <a:lumOff val="40000"/>
                  </a:schemeClr>
                </a:solidFill>
                <a:latin typeface="Times New Roman" panose="02020603050405020304" pitchFamily="18" charset="0"/>
              </a:rPr>
              <a:t>  P</a:t>
            </a:r>
            <a:r>
              <a:rPr kumimoji="1" lang="en-US" altLang="zh-CN" sz="2100" dirty="0" smtClean="0">
                <a:solidFill>
                  <a:schemeClr val="tx2">
                    <a:lumMod val="60000"/>
                    <a:lumOff val="40000"/>
                  </a:schemeClr>
                </a:solidFill>
                <a:latin typeface="Times New Roman" panose="02020603050405020304" pitchFamily="18" charset="0"/>
              </a:rPr>
              <a:t>(</a:t>
            </a:r>
            <a:r>
              <a:rPr kumimoji="1" lang="en-US" altLang="zh-CN" sz="2100" i="1" dirty="0" smtClean="0">
                <a:solidFill>
                  <a:schemeClr val="tx2">
                    <a:lumMod val="60000"/>
                    <a:lumOff val="40000"/>
                  </a:schemeClr>
                </a:solidFill>
                <a:latin typeface="Times New Roman" panose="02020603050405020304" pitchFamily="18" charset="0"/>
              </a:rPr>
              <a:t>s</a:t>
            </a:r>
            <a:r>
              <a:rPr kumimoji="1" lang="en-US" altLang="zh-CN" sz="2100" baseline="-25000" dirty="0" smtClean="0">
                <a:solidFill>
                  <a:schemeClr val="tx2">
                    <a:lumMod val="60000"/>
                    <a:lumOff val="40000"/>
                  </a:schemeClr>
                </a:solidFill>
                <a:latin typeface="Times New Roman" panose="02020603050405020304" pitchFamily="18" charset="0"/>
              </a:rPr>
              <a:t>3</a:t>
            </a:r>
            <a:r>
              <a:rPr kumimoji="1" lang="en-US" altLang="zh-CN" sz="2100" dirty="0">
                <a:solidFill>
                  <a:schemeClr val="tx2">
                    <a:lumMod val="60000"/>
                    <a:lumOff val="40000"/>
                  </a:schemeClr>
                </a:solidFill>
                <a:latin typeface="Times New Roman" panose="02020603050405020304" pitchFamily="18" charset="0"/>
              </a:rPr>
              <a:t>) = </a:t>
            </a:r>
            <a:r>
              <a:rPr kumimoji="1" lang="en-US" altLang="zh-CN" sz="2100" i="1" dirty="0">
                <a:solidFill>
                  <a:schemeClr val="tx2">
                    <a:lumMod val="60000"/>
                    <a:lumOff val="40000"/>
                  </a:schemeClr>
                </a:solidFill>
                <a:latin typeface="Times New Roman" panose="02020603050405020304" pitchFamily="18" charset="0"/>
              </a:rPr>
              <a:t>P</a:t>
            </a:r>
            <a:r>
              <a:rPr kumimoji="1" lang="en-US" altLang="zh-CN" sz="2100" dirty="0">
                <a:solidFill>
                  <a:schemeClr val="tx2">
                    <a:lumMod val="60000"/>
                    <a:lumOff val="40000"/>
                  </a:schemeClr>
                </a:solidFill>
                <a:latin typeface="Times New Roman" panose="02020603050405020304" pitchFamily="18" charset="0"/>
              </a:rPr>
              <a:t>(8) = 0.06</a:t>
            </a:r>
          </a:p>
          <a:p>
            <a:pPr eaLnBrk="1" hangingPunct="1">
              <a:lnSpc>
                <a:spcPct val="120000"/>
              </a:lnSpc>
              <a:buClrTx/>
              <a:buSzTx/>
              <a:buFontTx/>
              <a:buNone/>
            </a:pPr>
            <a:r>
              <a:rPr kumimoji="1" lang="en-US" altLang="zh-CN" sz="2100" i="1" dirty="0" smtClean="0">
                <a:solidFill>
                  <a:schemeClr val="tx2">
                    <a:lumMod val="60000"/>
                    <a:lumOff val="40000"/>
                  </a:schemeClr>
                </a:solidFill>
                <a:latin typeface="Times New Roman" panose="02020603050405020304" pitchFamily="18" charset="0"/>
              </a:rPr>
              <a:t>           P</a:t>
            </a:r>
            <a:r>
              <a:rPr kumimoji="1" lang="en-US" altLang="zh-CN" sz="2100" dirty="0" smtClean="0">
                <a:solidFill>
                  <a:schemeClr val="tx2">
                    <a:lumMod val="60000"/>
                    <a:lumOff val="40000"/>
                  </a:schemeClr>
                </a:solidFill>
                <a:latin typeface="Times New Roman" panose="02020603050405020304" pitchFamily="18" charset="0"/>
              </a:rPr>
              <a:t>(</a:t>
            </a:r>
            <a:r>
              <a:rPr kumimoji="1" lang="en-US" altLang="zh-CN" sz="2100" i="1" dirty="0" smtClean="0">
                <a:solidFill>
                  <a:schemeClr val="tx2">
                    <a:lumMod val="60000"/>
                    <a:lumOff val="40000"/>
                  </a:schemeClr>
                </a:solidFill>
                <a:latin typeface="Times New Roman" panose="02020603050405020304" pitchFamily="18" charset="0"/>
              </a:rPr>
              <a:t>s</a:t>
            </a:r>
            <a:r>
              <a:rPr kumimoji="1" lang="en-US" altLang="zh-CN" sz="2100" baseline="-25000" dirty="0" smtClean="0">
                <a:solidFill>
                  <a:schemeClr val="tx2">
                    <a:lumMod val="60000"/>
                    <a:lumOff val="40000"/>
                  </a:schemeClr>
                </a:solidFill>
                <a:latin typeface="Times New Roman" panose="02020603050405020304" pitchFamily="18" charset="0"/>
              </a:rPr>
              <a:t>4</a:t>
            </a:r>
            <a:r>
              <a:rPr kumimoji="1" lang="en-US" altLang="zh-CN" sz="2100" dirty="0">
                <a:solidFill>
                  <a:schemeClr val="tx2">
                    <a:lumMod val="60000"/>
                    <a:lumOff val="40000"/>
                  </a:schemeClr>
                </a:solidFill>
                <a:latin typeface="Times New Roman" panose="02020603050405020304" pitchFamily="18" charset="0"/>
              </a:rPr>
              <a:t>) = </a:t>
            </a:r>
            <a:r>
              <a:rPr kumimoji="1" lang="en-US" altLang="zh-CN" sz="2100" i="1" dirty="0">
                <a:solidFill>
                  <a:schemeClr val="tx2">
                    <a:lumMod val="60000"/>
                    <a:lumOff val="40000"/>
                  </a:schemeClr>
                </a:solidFill>
                <a:latin typeface="Times New Roman" panose="02020603050405020304" pitchFamily="18" charset="0"/>
              </a:rPr>
              <a:t>P</a:t>
            </a:r>
            <a:r>
              <a:rPr kumimoji="1" lang="en-US" altLang="zh-CN" sz="2100" dirty="0">
                <a:solidFill>
                  <a:schemeClr val="tx2">
                    <a:lumMod val="60000"/>
                    <a:lumOff val="40000"/>
                  </a:schemeClr>
                </a:solidFill>
                <a:latin typeface="Times New Roman" panose="02020603050405020304" pitchFamily="18" charset="0"/>
              </a:rPr>
              <a:t>(19) = 0.31</a:t>
            </a:r>
            <a:endParaRPr lang="en-US" altLang="zh-CN" sz="2100" dirty="0">
              <a:solidFill>
                <a:schemeClr val="tx2">
                  <a:lumMod val="60000"/>
                  <a:lumOff val="40000"/>
                </a:schemeClr>
              </a:solidFill>
            </a:endParaRPr>
          </a:p>
        </p:txBody>
      </p:sp>
    </p:spTree>
    <p:extLst>
      <p:ext uri="{BB962C8B-B14F-4D97-AF65-F5344CB8AC3E}">
        <p14:creationId xmlns:p14="http://schemas.microsoft.com/office/powerpoint/2010/main" val="2342874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0627">
                                            <p:txEl>
                                              <p:pRg st="0" end="0"/>
                                            </p:txEl>
                                          </p:spTgt>
                                        </p:tgtEl>
                                        <p:attrNameLst>
                                          <p:attrName>style.visibility</p:attrName>
                                        </p:attrNameLst>
                                      </p:cBhvr>
                                      <p:to>
                                        <p:strVal val="visible"/>
                                      </p:to>
                                    </p:set>
                                    <p:animEffect transition="in" filter="blinds(horizontal)">
                                      <p:cBhvr>
                                        <p:cTn id="7" dur="500"/>
                                        <p:tgtEl>
                                          <p:spTgt spid="1050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50627">
                                            <p:txEl>
                                              <p:pRg st="1" end="1"/>
                                            </p:txEl>
                                          </p:spTgt>
                                        </p:tgtEl>
                                        <p:attrNameLst>
                                          <p:attrName>style.visibility</p:attrName>
                                        </p:attrNameLst>
                                      </p:cBhvr>
                                      <p:to>
                                        <p:strVal val="visible"/>
                                      </p:to>
                                    </p:set>
                                    <p:animEffect transition="in" filter="blinds(horizontal)">
                                      <p:cBhvr>
                                        <p:cTn id="10" dur="500"/>
                                        <p:tgtEl>
                                          <p:spTgt spid="10506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50627">
                                            <p:txEl>
                                              <p:pRg st="2" end="2"/>
                                            </p:txEl>
                                          </p:spTgt>
                                        </p:tgtEl>
                                        <p:attrNameLst>
                                          <p:attrName>style.visibility</p:attrName>
                                        </p:attrNameLst>
                                      </p:cBhvr>
                                      <p:to>
                                        <p:strVal val="visible"/>
                                      </p:to>
                                    </p:set>
                                    <p:animEffect transition="in" filter="blinds(horizontal)">
                                      <p:cBhvr>
                                        <p:cTn id="13" dur="500"/>
                                        <p:tgtEl>
                                          <p:spTgt spid="105062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50627">
                                            <p:txEl>
                                              <p:pRg st="3" end="3"/>
                                            </p:txEl>
                                          </p:spTgt>
                                        </p:tgtEl>
                                        <p:attrNameLst>
                                          <p:attrName>style.visibility</p:attrName>
                                        </p:attrNameLst>
                                      </p:cBhvr>
                                      <p:to>
                                        <p:strVal val="visible"/>
                                      </p:to>
                                    </p:set>
                                    <p:animEffect transition="in" filter="blinds(horizontal)">
                                      <p:cBhvr>
                                        <p:cTn id="16" dur="500"/>
                                        <p:tgtEl>
                                          <p:spTgt spid="105062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50627">
                                            <p:txEl>
                                              <p:pRg st="4" end="4"/>
                                            </p:txEl>
                                          </p:spTgt>
                                        </p:tgtEl>
                                        <p:attrNameLst>
                                          <p:attrName>style.visibility</p:attrName>
                                        </p:attrNameLst>
                                      </p:cBhvr>
                                      <p:to>
                                        <p:strVal val="visible"/>
                                      </p:to>
                                    </p:set>
                                    <p:animEffect transition="in" filter="blinds(horizontal)">
                                      <p:cBhvr>
                                        <p:cTn id="19" dur="500"/>
                                        <p:tgtEl>
                                          <p:spTgt spid="105062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050627">
                                            <p:txEl>
                                              <p:pRg st="5" end="5"/>
                                            </p:txEl>
                                          </p:spTgt>
                                        </p:tgtEl>
                                        <p:attrNameLst>
                                          <p:attrName>style.visibility</p:attrName>
                                        </p:attrNameLst>
                                      </p:cBhvr>
                                      <p:to>
                                        <p:strVal val="visible"/>
                                      </p:to>
                                    </p:set>
                                    <p:animEffect transition="in" filter="blinds(horizontal)">
                                      <p:cBhvr>
                                        <p:cTn id="24" dur="500"/>
                                        <p:tgtEl>
                                          <p:spTgt spid="105062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50627">
                                            <p:txEl>
                                              <p:pRg st="6" end="6"/>
                                            </p:txEl>
                                          </p:spTgt>
                                        </p:tgtEl>
                                        <p:attrNameLst>
                                          <p:attrName>style.visibility</p:attrName>
                                        </p:attrNameLst>
                                      </p:cBhvr>
                                      <p:to>
                                        <p:strVal val="visible"/>
                                      </p:to>
                                    </p:set>
                                    <p:animEffect transition="in" filter="blinds(horizontal)">
                                      <p:cBhvr>
                                        <p:cTn id="27" dur="500"/>
                                        <p:tgtEl>
                                          <p:spTgt spid="105062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50627">
                                            <p:txEl>
                                              <p:pRg st="7" end="7"/>
                                            </p:txEl>
                                          </p:spTgt>
                                        </p:tgtEl>
                                        <p:attrNameLst>
                                          <p:attrName>style.visibility</p:attrName>
                                        </p:attrNameLst>
                                      </p:cBhvr>
                                      <p:to>
                                        <p:strVal val="visible"/>
                                      </p:to>
                                    </p:set>
                                    <p:animEffect transition="in" filter="blinds(horizontal)">
                                      <p:cBhvr>
                                        <p:cTn id="30" dur="500"/>
                                        <p:tgtEl>
                                          <p:spTgt spid="1050627">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50627">
                                            <p:txEl>
                                              <p:pRg st="8" end="8"/>
                                            </p:txEl>
                                          </p:spTgt>
                                        </p:tgtEl>
                                        <p:attrNameLst>
                                          <p:attrName>style.visibility</p:attrName>
                                        </p:attrNameLst>
                                      </p:cBhvr>
                                      <p:to>
                                        <p:strVal val="visible"/>
                                      </p:to>
                                    </p:set>
                                    <p:animEffect transition="in" filter="blinds(horizontal)">
                                      <p:cBhvr>
                                        <p:cTn id="33" dur="500"/>
                                        <p:tgtEl>
                                          <p:spTgt spid="105062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050627">
                                            <p:txEl>
                                              <p:pRg st="9" end="9"/>
                                            </p:txEl>
                                          </p:spTgt>
                                        </p:tgtEl>
                                        <p:attrNameLst>
                                          <p:attrName>style.visibility</p:attrName>
                                        </p:attrNameLst>
                                      </p:cBhvr>
                                      <p:to>
                                        <p:strVal val="visible"/>
                                      </p:to>
                                    </p:set>
                                    <p:animEffect transition="in" filter="blinds(horizontal)">
                                      <p:cBhvr>
                                        <p:cTn id="36" dur="500"/>
                                        <p:tgtEl>
                                          <p:spTgt spid="1050627">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blinds(horizontal)">
                                      <p:cBhvr>
                                        <p:cTn id="41" dur="500"/>
                                        <p:tgtEl>
                                          <p:spTgt spid="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5"/>
          <p:cNvSpPr txBox="1">
            <a:spLocks noChangeArrowheads="1"/>
          </p:cNvSpPr>
          <p:nvPr/>
        </p:nvSpPr>
        <p:spPr bwMode="auto">
          <a:xfrm>
            <a:off x="515593" y="3760259"/>
            <a:ext cx="2214563" cy="377429"/>
          </a:xfrm>
          <a:prstGeom prst="rect">
            <a:avLst/>
          </a:prstGeom>
          <a:noFill/>
          <a:ln w="9525">
            <a:noFill/>
            <a:miter lim="800000"/>
            <a:headEnd/>
            <a:tailEnd/>
          </a:ln>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dirty="0">
                <a:latin typeface="Times New Roman" panose="02020603050405020304" pitchFamily="18" charset="0"/>
              </a:rPr>
              <a:t>      </a:t>
            </a:r>
            <a:r>
              <a:rPr lang="zh-CN" altLang="en-US" sz="1800" dirty="0">
                <a:latin typeface="Times New Roman" panose="02020603050405020304" pitchFamily="18" charset="0"/>
              </a:rPr>
              <a:t>赌轮选择示意</a:t>
            </a:r>
            <a:endParaRPr lang="zh-CN" altLang="en-US" sz="1800" dirty="0"/>
          </a:p>
        </p:txBody>
      </p:sp>
      <p:grpSp>
        <p:nvGrpSpPr>
          <p:cNvPr id="47107" name="Group 21"/>
          <p:cNvGrpSpPr>
            <a:grpSpLocks/>
          </p:cNvGrpSpPr>
          <p:nvPr/>
        </p:nvGrpSpPr>
        <p:grpSpPr bwMode="auto">
          <a:xfrm>
            <a:off x="251012" y="1113556"/>
            <a:ext cx="2727152" cy="2398733"/>
            <a:chOff x="1791" y="709"/>
            <a:chExt cx="2797" cy="2495"/>
          </a:xfrm>
        </p:grpSpPr>
        <p:sp>
          <p:nvSpPr>
            <p:cNvPr id="47109" name="Oval 18"/>
            <p:cNvSpPr>
              <a:spLocks noChangeArrowheads="1"/>
            </p:cNvSpPr>
            <p:nvPr/>
          </p:nvSpPr>
          <p:spPr bwMode="auto">
            <a:xfrm>
              <a:off x="1791" y="709"/>
              <a:ext cx="2585" cy="24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100"/>
            </a:p>
          </p:txBody>
        </p:sp>
        <p:sp>
          <p:nvSpPr>
            <p:cNvPr id="47110" name="Oval 6"/>
            <p:cNvSpPr>
              <a:spLocks noChangeArrowheads="1"/>
            </p:cNvSpPr>
            <p:nvPr/>
          </p:nvSpPr>
          <p:spPr bwMode="auto">
            <a:xfrm>
              <a:off x="2221" y="1143"/>
              <a:ext cx="1720" cy="1694"/>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100"/>
            </a:p>
          </p:txBody>
        </p:sp>
        <p:sp>
          <p:nvSpPr>
            <p:cNvPr id="47111" name="Line 7"/>
            <p:cNvSpPr>
              <a:spLocks noChangeShapeType="1"/>
            </p:cNvSpPr>
            <p:nvPr/>
          </p:nvSpPr>
          <p:spPr bwMode="auto">
            <a:xfrm rot="20974642" flipV="1">
              <a:off x="3027" y="1423"/>
              <a:ext cx="695" cy="5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47112" name="Line 8"/>
            <p:cNvSpPr>
              <a:spLocks noChangeShapeType="1"/>
            </p:cNvSpPr>
            <p:nvPr/>
          </p:nvSpPr>
          <p:spPr bwMode="auto">
            <a:xfrm rot="4899708" flipH="1">
              <a:off x="2444" y="1464"/>
              <a:ext cx="487" cy="7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47113" name="Line 9"/>
            <p:cNvSpPr>
              <a:spLocks noChangeShapeType="1"/>
            </p:cNvSpPr>
            <p:nvPr/>
          </p:nvSpPr>
          <p:spPr bwMode="auto">
            <a:xfrm rot="10912059" flipV="1">
              <a:off x="2219" y="1988"/>
              <a:ext cx="867" cy="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47114" name="Text Box 10"/>
            <p:cNvSpPr txBox="1">
              <a:spLocks noChangeArrowheads="1"/>
            </p:cNvSpPr>
            <p:nvPr/>
          </p:nvSpPr>
          <p:spPr bwMode="auto">
            <a:xfrm>
              <a:off x="2947" y="1253"/>
              <a:ext cx="469" cy="400"/>
            </a:xfrm>
            <a:prstGeom prst="rect">
              <a:avLst/>
            </a:prstGeom>
            <a:solidFill>
              <a:srgbClr val="FFFFFF"/>
            </a:solidFill>
            <a:ln w="9525">
              <a:solidFill>
                <a:srgbClr val="FFFFFF"/>
              </a:solidFill>
              <a:miter lim="800000"/>
              <a:headEnd/>
              <a:tailEnd/>
            </a:ln>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200" i="1">
                  <a:latin typeface="Times New Roman" panose="02020603050405020304" pitchFamily="18" charset="0"/>
                </a:rPr>
                <a:t>s</a:t>
              </a:r>
              <a:r>
                <a:rPr lang="en-US" altLang="zh-CN" sz="1200" baseline="-25000">
                  <a:latin typeface="Times New Roman" panose="02020603050405020304" pitchFamily="18" charset="0"/>
                </a:rPr>
                <a:t>4</a:t>
              </a:r>
              <a:endParaRPr lang="en-US" altLang="zh-CN" sz="1200">
                <a:latin typeface="Times New Roman" panose="02020603050405020304" pitchFamily="18" charset="0"/>
              </a:endParaRPr>
            </a:p>
            <a:p>
              <a:pPr algn="just" eaLnBrk="1" hangingPunct="1">
                <a:spcBef>
                  <a:spcPct val="0"/>
                </a:spcBef>
                <a:buClrTx/>
                <a:buSzTx/>
                <a:buFontTx/>
                <a:buNone/>
              </a:pPr>
              <a:r>
                <a:rPr lang="en-US" altLang="zh-CN" sz="1200">
                  <a:latin typeface="Times New Roman" panose="02020603050405020304" pitchFamily="18" charset="0"/>
                </a:rPr>
                <a:t>0.31</a:t>
              </a:r>
              <a:endParaRPr lang="en-US" altLang="zh-CN" sz="1200"/>
            </a:p>
          </p:txBody>
        </p:sp>
        <p:sp>
          <p:nvSpPr>
            <p:cNvPr id="47115" name="Text Box 12"/>
            <p:cNvSpPr txBox="1">
              <a:spLocks noChangeArrowheads="1"/>
            </p:cNvSpPr>
            <p:nvPr/>
          </p:nvSpPr>
          <p:spPr bwMode="auto">
            <a:xfrm>
              <a:off x="2947" y="2160"/>
              <a:ext cx="473" cy="378"/>
            </a:xfrm>
            <a:prstGeom prst="rect">
              <a:avLst/>
            </a:prstGeom>
            <a:solidFill>
              <a:srgbClr val="FFFFFF"/>
            </a:solidFill>
            <a:ln w="9525">
              <a:solidFill>
                <a:srgbClr val="FFFFFF"/>
              </a:solidFill>
              <a:miter lim="800000"/>
              <a:headEnd/>
              <a:tailEnd/>
            </a:ln>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200" i="1">
                  <a:latin typeface="Times New Roman" panose="02020603050405020304" pitchFamily="18" charset="0"/>
                </a:rPr>
                <a:t>s</a:t>
              </a:r>
              <a:r>
                <a:rPr lang="en-US" altLang="zh-CN" sz="1200" baseline="-25000">
                  <a:latin typeface="Times New Roman" panose="02020603050405020304" pitchFamily="18" charset="0"/>
                </a:rPr>
                <a:t>2</a:t>
              </a:r>
              <a:endParaRPr lang="en-US" altLang="zh-CN" sz="1200">
                <a:latin typeface="Times New Roman" panose="02020603050405020304" pitchFamily="18" charset="0"/>
              </a:endParaRPr>
            </a:p>
            <a:p>
              <a:pPr algn="just" eaLnBrk="1" hangingPunct="1">
                <a:spcBef>
                  <a:spcPct val="0"/>
                </a:spcBef>
                <a:buClrTx/>
                <a:buSzTx/>
                <a:buFontTx/>
                <a:buNone/>
              </a:pPr>
              <a:r>
                <a:rPr lang="en-US" altLang="zh-CN" sz="1200">
                  <a:latin typeface="Times New Roman" panose="02020603050405020304" pitchFamily="18" charset="0"/>
                </a:rPr>
                <a:t>0.49</a:t>
              </a:r>
              <a:endParaRPr lang="en-US" altLang="zh-CN" sz="1200"/>
            </a:p>
          </p:txBody>
        </p:sp>
        <p:sp>
          <p:nvSpPr>
            <p:cNvPr id="47116" name="Text Box 13"/>
            <p:cNvSpPr txBox="1">
              <a:spLocks noChangeArrowheads="1"/>
            </p:cNvSpPr>
            <p:nvPr/>
          </p:nvSpPr>
          <p:spPr bwMode="auto">
            <a:xfrm>
              <a:off x="3482" y="1631"/>
              <a:ext cx="360" cy="339"/>
            </a:xfrm>
            <a:prstGeom prst="rect">
              <a:avLst/>
            </a:prstGeom>
            <a:solidFill>
              <a:srgbClr val="FFFFFF"/>
            </a:solidFill>
            <a:ln w="9525">
              <a:solidFill>
                <a:srgbClr val="FFFFFF"/>
              </a:solidFill>
              <a:miter lim="800000"/>
              <a:headEnd/>
              <a:tailEnd/>
            </a:ln>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200" i="1">
                  <a:latin typeface="Times New Roman" panose="02020603050405020304" pitchFamily="18" charset="0"/>
                </a:rPr>
                <a:t>s</a:t>
              </a:r>
              <a:r>
                <a:rPr lang="en-US" altLang="zh-CN" sz="1200" baseline="-25000">
                  <a:latin typeface="Times New Roman" panose="02020603050405020304" pitchFamily="18" charset="0"/>
                </a:rPr>
                <a:t>1</a:t>
              </a:r>
              <a:endParaRPr lang="en-US" altLang="zh-CN" sz="1200">
                <a:latin typeface="Times New Roman" panose="02020603050405020304" pitchFamily="18" charset="0"/>
              </a:endParaRPr>
            </a:p>
            <a:p>
              <a:pPr algn="just" eaLnBrk="1" hangingPunct="1">
                <a:spcBef>
                  <a:spcPct val="0"/>
                </a:spcBef>
                <a:buClrTx/>
                <a:buSzTx/>
                <a:buFontTx/>
                <a:buNone/>
              </a:pPr>
              <a:r>
                <a:rPr lang="en-US" altLang="zh-CN" sz="1200">
                  <a:latin typeface="Times New Roman" panose="02020603050405020304" pitchFamily="18" charset="0"/>
                </a:rPr>
                <a:t>0.14</a:t>
              </a:r>
              <a:endParaRPr lang="en-US" altLang="zh-CN" sz="1200"/>
            </a:p>
          </p:txBody>
        </p:sp>
        <p:sp>
          <p:nvSpPr>
            <p:cNvPr id="47117" name="Line 14"/>
            <p:cNvSpPr>
              <a:spLocks noChangeShapeType="1"/>
            </p:cNvSpPr>
            <p:nvPr/>
          </p:nvSpPr>
          <p:spPr bwMode="auto">
            <a:xfrm>
              <a:off x="3080" y="2004"/>
              <a:ext cx="852" cy="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47118" name="AutoShape 16"/>
            <p:cNvSpPr>
              <a:spLocks noChangeArrowheads="1"/>
            </p:cNvSpPr>
            <p:nvPr/>
          </p:nvSpPr>
          <p:spPr bwMode="auto">
            <a:xfrm>
              <a:off x="3042" y="709"/>
              <a:ext cx="156" cy="400"/>
            </a:xfrm>
            <a:prstGeom prst="downArrow">
              <a:avLst>
                <a:gd name="adj1" fmla="val 50000"/>
                <a:gd name="adj2" fmla="val 64103"/>
              </a:avLst>
            </a:prstGeom>
            <a:solidFill>
              <a:srgbClr val="FFFFFF"/>
            </a:solidFill>
            <a:ln w="9525">
              <a:solidFill>
                <a:srgbClr val="000000"/>
              </a:solidFill>
              <a:miter lim="800000"/>
              <a:headEnd/>
              <a:tailEnd/>
            </a:ln>
          </p:spPr>
          <p:txBody>
            <a:bodyPr vert="eaVert"/>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100"/>
            </a:p>
          </p:txBody>
        </p:sp>
        <p:sp>
          <p:nvSpPr>
            <p:cNvPr id="47119" name="Line 17"/>
            <p:cNvSpPr>
              <a:spLocks noChangeShapeType="1"/>
            </p:cNvSpPr>
            <p:nvPr/>
          </p:nvSpPr>
          <p:spPr bwMode="auto">
            <a:xfrm rot="17992015" flipH="1">
              <a:off x="4272" y="1924"/>
              <a:ext cx="398" cy="23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100"/>
            </a:p>
          </p:txBody>
        </p:sp>
        <p:sp>
          <p:nvSpPr>
            <p:cNvPr id="47120" name="Text Box 11"/>
            <p:cNvSpPr txBox="1">
              <a:spLocks noChangeArrowheads="1"/>
            </p:cNvSpPr>
            <p:nvPr/>
          </p:nvSpPr>
          <p:spPr bwMode="auto">
            <a:xfrm>
              <a:off x="2245" y="1842"/>
              <a:ext cx="385" cy="159"/>
            </a:xfrm>
            <a:prstGeom prst="rect">
              <a:avLst/>
            </a:prstGeom>
            <a:solidFill>
              <a:srgbClr val="FFFFFF"/>
            </a:solidFill>
            <a:ln w="9525">
              <a:solidFill>
                <a:srgbClr val="FFFFFF"/>
              </a:solidFill>
              <a:miter lim="800000"/>
              <a:headEnd/>
              <a:tailEnd/>
            </a:ln>
          </p:spPr>
          <p:txBody>
            <a:bodyPr lIns="0" tIns="0" rIns="0" bIns="0"/>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50000"/>
                </a:lnSpc>
                <a:spcBef>
                  <a:spcPct val="0"/>
                </a:spcBef>
                <a:buClrTx/>
                <a:buSzTx/>
                <a:buFontTx/>
                <a:buNone/>
              </a:pPr>
              <a:r>
                <a:rPr lang="en-US" altLang="zh-CN" sz="1100" i="1">
                  <a:latin typeface="Times New Roman" panose="02020603050405020304" pitchFamily="18" charset="0"/>
                </a:rPr>
                <a:t>s</a:t>
              </a:r>
              <a:r>
                <a:rPr lang="en-US" altLang="zh-CN" sz="1100" baseline="-25000">
                  <a:latin typeface="Times New Roman" panose="02020603050405020304" pitchFamily="18" charset="0"/>
                </a:rPr>
                <a:t>3</a:t>
              </a:r>
              <a:r>
                <a:rPr lang="en-US" altLang="zh-CN" sz="1100">
                  <a:latin typeface="Times New Roman" panose="02020603050405020304" pitchFamily="18" charset="0"/>
                </a:rPr>
                <a:t>0.0</a:t>
              </a:r>
              <a:r>
                <a:rPr lang="en-US" altLang="zh-CN" sz="1200">
                  <a:latin typeface="Times New Roman" panose="02020603050405020304" pitchFamily="18" charset="0"/>
                </a:rPr>
                <a:t>6</a:t>
              </a:r>
              <a:endParaRPr lang="en-US" altLang="zh-CN" sz="1200"/>
            </a:p>
          </p:txBody>
        </p:sp>
      </p:grpSp>
      <p:sp>
        <p:nvSpPr>
          <p:cNvPr id="47108" name="Text Box 22"/>
          <p:cNvSpPr txBox="1">
            <a:spLocks noChangeArrowheads="1"/>
          </p:cNvSpPr>
          <p:nvPr/>
        </p:nvSpPr>
        <p:spPr bwMode="auto">
          <a:xfrm>
            <a:off x="487928" y="291843"/>
            <a:ext cx="237648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dirty="0">
                <a:solidFill>
                  <a:srgbClr val="FF0066"/>
                </a:solidFill>
              </a:rPr>
              <a:t>● </a:t>
            </a:r>
            <a:r>
              <a:rPr lang="zh-CN" altLang="en-US" sz="2100" dirty="0">
                <a:ea typeface="楷体_GB2312" pitchFamily="49" charset="-122"/>
              </a:rPr>
              <a:t>赌轮选择法</a:t>
            </a:r>
          </a:p>
        </p:txBody>
      </p:sp>
      <p:sp>
        <p:nvSpPr>
          <p:cNvPr id="17" name="Text Box 2"/>
          <p:cNvSpPr txBox="1">
            <a:spLocks noChangeArrowheads="1"/>
          </p:cNvSpPr>
          <p:nvPr/>
        </p:nvSpPr>
        <p:spPr bwMode="auto">
          <a:xfrm>
            <a:off x="3167737" y="0"/>
            <a:ext cx="3504982"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buClrTx/>
              <a:buSzTx/>
              <a:buFontTx/>
              <a:buNone/>
            </a:pPr>
            <a:r>
              <a:rPr kumimoji="1" lang="zh-CN" altLang="en-US" sz="2000" dirty="0" smtClean="0">
                <a:latin typeface="Times New Roman" panose="02020603050405020304" pitchFamily="18" charset="0"/>
              </a:rPr>
              <a:t>① </a:t>
            </a:r>
            <a:r>
              <a:rPr kumimoji="1" lang="zh-CN" altLang="en-US" sz="2000" dirty="0">
                <a:latin typeface="Times New Roman" panose="02020603050405020304" pitchFamily="18" charset="0"/>
              </a:rPr>
              <a:t>在［</a:t>
            </a:r>
            <a:r>
              <a:rPr kumimoji="1" lang="en-US" altLang="zh-CN" sz="2000" dirty="0">
                <a:latin typeface="Times New Roman" panose="02020603050405020304" pitchFamily="18" charset="0"/>
              </a:rPr>
              <a:t>0, 1</a:t>
            </a:r>
            <a:r>
              <a:rPr kumimoji="1" lang="zh-CN" altLang="en-US" sz="2000" dirty="0">
                <a:latin typeface="Times New Roman" panose="02020603050405020304" pitchFamily="18" charset="0"/>
              </a:rPr>
              <a:t>］区间内产生一个均匀分布的随机数</a:t>
            </a:r>
            <a:r>
              <a:rPr kumimoji="1" lang="en-US" altLang="zh-CN" sz="2000" i="1" dirty="0">
                <a:latin typeface="Times New Roman" panose="02020603050405020304" pitchFamily="18" charset="0"/>
              </a:rPr>
              <a:t>r</a:t>
            </a:r>
            <a:r>
              <a:rPr kumimoji="1" lang="zh-CN" altLang="en-US" sz="2000" dirty="0" smtClean="0">
                <a:latin typeface="Times New Roman" panose="02020603050405020304" pitchFamily="18" charset="0"/>
              </a:rPr>
              <a:t>。</a:t>
            </a:r>
            <a:endParaRPr kumimoji="1" lang="en-US" altLang="zh-CN" sz="800" dirty="0" smtClean="0">
              <a:latin typeface="Times New Roman" panose="02020603050405020304" pitchFamily="18" charset="0"/>
            </a:endParaRPr>
          </a:p>
          <a:p>
            <a:pPr algn="just" eaLnBrk="1" hangingPunct="1">
              <a:lnSpc>
                <a:spcPct val="130000"/>
              </a:lnSpc>
              <a:spcBef>
                <a:spcPct val="50000"/>
              </a:spcBef>
              <a:buClrTx/>
              <a:buSzTx/>
              <a:buFontTx/>
              <a:buNone/>
            </a:pPr>
            <a:endParaRPr kumimoji="1" lang="zh-CN" altLang="en-US" sz="800" dirty="0">
              <a:latin typeface="Times New Roman" panose="02020603050405020304" pitchFamily="18" charset="0"/>
            </a:endParaRPr>
          </a:p>
          <a:p>
            <a:pPr algn="just" eaLnBrk="1" hangingPunct="1">
              <a:lnSpc>
                <a:spcPct val="120000"/>
              </a:lnSpc>
              <a:buClrTx/>
              <a:buSzTx/>
              <a:buFontTx/>
              <a:buNone/>
            </a:pPr>
            <a:r>
              <a:rPr kumimoji="1" lang="zh-CN" altLang="en-US" sz="2000" dirty="0" smtClean="0">
                <a:latin typeface="Times New Roman" panose="02020603050405020304" pitchFamily="18" charset="0"/>
              </a:rPr>
              <a:t>② </a:t>
            </a:r>
            <a:r>
              <a:rPr kumimoji="1" lang="zh-CN" altLang="en-US" sz="2000" dirty="0">
                <a:latin typeface="Times New Roman" panose="02020603050405020304" pitchFamily="18" charset="0"/>
              </a:rPr>
              <a:t>若</a:t>
            </a:r>
            <a:r>
              <a:rPr kumimoji="1" lang="en-US" altLang="zh-CN" sz="2000" i="1" dirty="0">
                <a:latin typeface="Times New Roman" panose="02020603050405020304" pitchFamily="18" charset="0"/>
              </a:rPr>
              <a:t>r</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q</a:t>
            </a:r>
            <a:r>
              <a:rPr kumimoji="1" lang="en-US" altLang="zh-CN" sz="2000" baseline="-25000" dirty="0">
                <a:latin typeface="Times New Roman" panose="02020603050405020304" pitchFamily="18" charset="0"/>
              </a:rPr>
              <a:t>1</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则染色体</a:t>
            </a:r>
            <a:r>
              <a:rPr kumimoji="1" lang="en-US" altLang="zh-CN" sz="2000" i="1" dirty="0">
                <a:latin typeface="Times New Roman" panose="02020603050405020304" pitchFamily="18" charset="0"/>
              </a:rPr>
              <a:t>x</a:t>
            </a:r>
            <a:r>
              <a:rPr kumimoji="1" lang="en-US" altLang="zh-CN" sz="2000" baseline="-25000" dirty="0">
                <a:latin typeface="Times New Roman" panose="02020603050405020304" pitchFamily="18" charset="0"/>
              </a:rPr>
              <a:t>1</a:t>
            </a:r>
            <a:r>
              <a:rPr kumimoji="1" lang="zh-CN" altLang="en-US" sz="2000" dirty="0">
                <a:latin typeface="Times New Roman" panose="02020603050405020304" pitchFamily="18" charset="0"/>
              </a:rPr>
              <a:t>被选中。</a:t>
            </a:r>
            <a:r>
              <a:rPr kumimoji="1" lang="zh-CN" altLang="en-US" sz="1000" dirty="0">
                <a:latin typeface="Times New Roman" panose="02020603050405020304" pitchFamily="18" charset="0"/>
              </a:rPr>
              <a:t></a:t>
            </a:r>
          </a:p>
          <a:p>
            <a:pPr algn="just" eaLnBrk="1" hangingPunct="1">
              <a:lnSpc>
                <a:spcPct val="120000"/>
              </a:lnSpc>
              <a:buClrTx/>
              <a:buSzTx/>
              <a:buFontTx/>
              <a:buNone/>
            </a:pPr>
            <a:r>
              <a:rPr kumimoji="1" lang="zh-CN" altLang="en-US" sz="2000" dirty="0" smtClean="0">
                <a:latin typeface="Times New Roman" panose="02020603050405020304" pitchFamily="18" charset="0"/>
              </a:rPr>
              <a:t>③ </a:t>
            </a:r>
            <a:r>
              <a:rPr kumimoji="1" lang="zh-CN" altLang="en-US" sz="2000" dirty="0">
                <a:latin typeface="Times New Roman" panose="02020603050405020304" pitchFamily="18" charset="0"/>
              </a:rPr>
              <a:t>若</a:t>
            </a:r>
            <a:r>
              <a:rPr kumimoji="1" lang="en-US" altLang="zh-CN" sz="2000" i="1" dirty="0">
                <a:latin typeface="Times New Roman" panose="02020603050405020304" pitchFamily="18" charset="0"/>
              </a:rPr>
              <a:t>q</a:t>
            </a:r>
            <a:r>
              <a:rPr kumimoji="1" lang="en-US" altLang="zh-CN" sz="2000" i="1" baseline="-25000" dirty="0">
                <a:latin typeface="Times New Roman" panose="02020603050405020304" pitchFamily="18" charset="0"/>
              </a:rPr>
              <a:t>k</a:t>
            </a:r>
            <a:r>
              <a:rPr kumimoji="1" lang="en-US" altLang="zh-CN" sz="2000" baseline="-25000" dirty="0">
                <a:latin typeface="Times New Roman" panose="02020603050405020304" pitchFamily="18" charset="0"/>
              </a:rPr>
              <a:t>-1</a:t>
            </a:r>
            <a:r>
              <a:rPr kumimoji="1" lang="en-US" altLang="zh-CN" sz="2000" dirty="0">
                <a:latin typeface="Times New Roman" panose="02020603050405020304" pitchFamily="18" charset="0"/>
              </a:rPr>
              <a:t>&lt;</a:t>
            </a:r>
            <a:r>
              <a:rPr kumimoji="1" lang="en-US" altLang="zh-CN" sz="2000" i="1" dirty="0" err="1">
                <a:latin typeface="Times New Roman" panose="02020603050405020304" pitchFamily="18" charset="0"/>
              </a:rPr>
              <a:t>r</a:t>
            </a:r>
            <a:r>
              <a:rPr kumimoji="1" lang="en-US" altLang="zh-CN" sz="2000" dirty="0" err="1">
                <a:latin typeface="Times New Roman" panose="02020603050405020304" pitchFamily="18" charset="0"/>
              </a:rPr>
              <a:t>≤</a:t>
            </a:r>
            <a:r>
              <a:rPr kumimoji="1" lang="en-US" altLang="zh-CN" sz="2000" i="1" dirty="0" err="1">
                <a:latin typeface="Times New Roman" panose="02020603050405020304" pitchFamily="18" charset="0"/>
              </a:rPr>
              <a:t>q</a:t>
            </a:r>
            <a:r>
              <a:rPr kumimoji="1" lang="en-US" altLang="zh-CN" sz="2000" i="1" baseline="-25000" dirty="0" err="1">
                <a:latin typeface="Times New Roman" panose="02020603050405020304" pitchFamily="18" charset="0"/>
              </a:rPr>
              <a:t>k</a:t>
            </a:r>
            <a:r>
              <a:rPr kumimoji="1" lang="en-US" altLang="zh-CN" sz="2000" dirty="0">
                <a:latin typeface="Times New Roman" panose="02020603050405020304" pitchFamily="18" charset="0"/>
              </a:rPr>
              <a:t>(2≤</a:t>
            </a:r>
            <a:r>
              <a:rPr kumimoji="1" lang="en-US" altLang="zh-CN" sz="2000" i="1" dirty="0">
                <a:latin typeface="Times New Roman" panose="02020603050405020304" pitchFamily="18" charset="0"/>
              </a:rPr>
              <a:t>k</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N</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则染色体</a:t>
            </a:r>
            <a:r>
              <a:rPr kumimoji="1" lang="en-US" altLang="zh-CN" sz="2000" i="1" dirty="0" err="1">
                <a:latin typeface="Times New Roman" panose="02020603050405020304" pitchFamily="18" charset="0"/>
              </a:rPr>
              <a:t>x</a:t>
            </a:r>
            <a:r>
              <a:rPr kumimoji="1" lang="en-US" altLang="zh-CN" sz="2000" i="1" baseline="-25000" dirty="0" err="1">
                <a:latin typeface="Times New Roman" panose="02020603050405020304" pitchFamily="18" charset="0"/>
              </a:rPr>
              <a:t>k</a:t>
            </a:r>
            <a:r>
              <a:rPr kumimoji="1" lang="zh-CN" altLang="en-US" sz="2000" dirty="0">
                <a:latin typeface="Times New Roman" panose="02020603050405020304" pitchFamily="18" charset="0"/>
              </a:rPr>
              <a:t>被选中。其中的</a:t>
            </a:r>
            <a:r>
              <a:rPr kumimoji="1" lang="en-US" altLang="zh-CN" sz="2000" i="1" dirty="0">
                <a:latin typeface="Times New Roman" panose="02020603050405020304" pitchFamily="18" charset="0"/>
              </a:rPr>
              <a:t>q</a:t>
            </a:r>
            <a:r>
              <a:rPr kumimoji="1" lang="en-US" altLang="zh-CN" sz="2000" i="1" baseline="-25000" dirty="0">
                <a:latin typeface="Times New Roman" panose="02020603050405020304" pitchFamily="18" charset="0"/>
              </a:rPr>
              <a:t>i</a:t>
            </a:r>
            <a:r>
              <a:rPr kumimoji="1" lang="zh-CN" altLang="en-US" sz="2000" dirty="0">
                <a:latin typeface="Times New Roman" panose="02020603050405020304" pitchFamily="18" charset="0"/>
              </a:rPr>
              <a:t>称为染色体</a:t>
            </a:r>
            <a:r>
              <a:rPr kumimoji="1" lang="en-US" altLang="zh-CN" sz="2000" i="1" dirty="0">
                <a:latin typeface="Times New Roman" panose="02020603050405020304" pitchFamily="18" charset="0"/>
              </a:rPr>
              <a:t>x</a:t>
            </a:r>
            <a:r>
              <a:rPr kumimoji="1" lang="en-US" altLang="zh-CN" sz="2000" i="1" baseline="-25000" dirty="0">
                <a:latin typeface="Times New Roman" panose="02020603050405020304" pitchFamily="18" charset="0"/>
              </a:rPr>
              <a:t>i </a:t>
            </a:r>
            <a:r>
              <a:rPr kumimoji="1" lang="en-US" altLang="zh-CN" sz="2000" dirty="0">
                <a:latin typeface="Times New Roman" panose="02020603050405020304" pitchFamily="18" charset="0"/>
              </a:rPr>
              <a:t>(</a:t>
            </a:r>
            <a:r>
              <a:rPr kumimoji="1" lang="en-US" altLang="zh-CN" sz="2000" i="1" dirty="0" err="1">
                <a:latin typeface="Times New Roman" panose="02020603050405020304" pitchFamily="18" charset="0"/>
              </a:rPr>
              <a:t>i</a:t>
            </a:r>
            <a:r>
              <a:rPr kumimoji="1" lang="en-US" altLang="zh-CN" sz="2000" dirty="0">
                <a:latin typeface="Times New Roman" panose="02020603050405020304" pitchFamily="18" charset="0"/>
              </a:rPr>
              <a:t>=1,  2,  …,  </a:t>
            </a:r>
            <a:r>
              <a:rPr kumimoji="1" lang="en-US" altLang="zh-CN" sz="2000" i="1" dirty="0">
                <a:latin typeface="Times New Roman" panose="02020603050405020304" pitchFamily="18" charset="0"/>
              </a:rPr>
              <a:t>n</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的</a:t>
            </a:r>
            <a:r>
              <a:rPr kumimoji="1" lang="zh-CN" altLang="en-US" sz="2000" b="1" dirty="0">
                <a:latin typeface="Times New Roman" panose="02020603050405020304" pitchFamily="18" charset="0"/>
              </a:rPr>
              <a:t>积累概率</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其计算公式为 </a:t>
            </a:r>
            <a:endParaRPr kumimoji="1" lang="en-US" altLang="zh-CN" sz="2000" dirty="0">
              <a:latin typeface="Times New Roman" panose="02020603050405020304" pitchFamily="18" charset="0"/>
            </a:endParaRPr>
          </a:p>
          <a:p>
            <a:pPr algn="just" eaLnBrk="1" hangingPunct="1">
              <a:lnSpc>
                <a:spcPct val="120000"/>
              </a:lnSpc>
              <a:buClrTx/>
              <a:buSzTx/>
              <a:buFontTx/>
              <a:buNone/>
            </a:pPr>
            <a:endParaRPr kumimoji="1" lang="en-US" altLang="zh-CN" sz="2000" dirty="0">
              <a:latin typeface="Times New Roman" panose="02020603050405020304" pitchFamily="18" charset="0"/>
            </a:endParaRPr>
          </a:p>
          <a:p>
            <a:pPr algn="just" eaLnBrk="1" hangingPunct="1">
              <a:lnSpc>
                <a:spcPct val="120000"/>
              </a:lnSpc>
              <a:buClrTx/>
              <a:buSzTx/>
              <a:buFontTx/>
              <a:buNone/>
            </a:pPr>
            <a:endParaRPr kumimoji="1" lang="zh-CN" altLang="en-US" sz="2000" dirty="0">
              <a:latin typeface="Times New Roman" panose="02020603050405020304" pitchFamily="18" charset="0"/>
            </a:endParaRPr>
          </a:p>
        </p:txBody>
      </p:sp>
      <p:graphicFrame>
        <p:nvGraphicFramePr>
          <p:cNvPr id="18" name="Object 3"/>
          <p:cNvGraphicFramePr>
            <a:graphicFrameLocks noChangeAspect="1"/>
          </p:cNvGraphicFramePr>
          <p:nvPr>
            <p:extLst/>
          </p:nvPr>
        </p:nvGraphicFramePr>
        <p:xfrm>
          <a:off x="3861048" y="3278198"/>
          <a:ext cx="1809991" cy="957469"/>
        </p:xfrm>
        <a:graphic>
          <a:graphicData uri="http://schemas.openxmlformats.org/presentationml/2006/ole">
            <mc:AlternateContent xmlns:mc="http://schemas.openxmlformats.org/markup-compatibility/2006">
              <mc:Choice xmlns:v="urn:schemas-microsoft-com:vml" Requires="v">
                <p:oleObj spid="_x0000_s7178" name="Equation" r:id="rId4" imgW="850531" imgH="444307" progId="Equation.3">
                  <p:embed/>
                </p:oleObj>
              </mc:Choice>
              <mc:Fallback>
                <p:oleObj name="Equation" r:id="rId4" imgW="850531"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1048" y="3278198"/>
                        <a:ext cx="1809991" cy="95746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4482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2" end="2"/>
                                            </p:txEl>
                                          </p:spTgt>
                                        </p:tgtEl>
                                        <p:attrNameLst>
                                          <p:attrName>style.visibility</p:attrName>
                                        </p:attrNameLst>
                                      </p:cBhvr>
                                      <p:to>
                                        <p:strVal val="visible"/>
                                      </p:to>
                                    </p:set>
                                    <p:animEffect transition="in" filter="fade">
                                      <p:cBhvr>
                                        <p:cTn id="14" dur="1000"/>
                                        <p:tgtEl>
                                          <p:spTgt spid="17">
                                            <p:txEl>
                                              <p:pRg st="2" end="2"/>
                                            </p:txEl>
                                          </p:spTgt>
                                        </p:tgtEl>
                                      </p:cBhvr>
                                    </p:animEffect>
                                    <p:anim calcmode="lin" valueType="num">
                                      <p:cBhvr>
                                        <p:cTn id="15"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animEffect transition="in" filter="fade">
                                      <p:cBhvr>
                                        <p:cTn id="21" dur="1000"/>
                                        <p:tgtEl>
                                          <p:spTgt spid="17">
                                            <p:txEl>
                                              <p:pRg st="3" end="3"/>
                                            </p:txEl>
                                          </p:spTgt>
                                        </p:tgtEl>
                                      </p:cBhvr>
                                    </p:animEffect>
                                    <p:anim calcmode="lin" valueType="num">
                                      <p:cBhvr>
                                        <p:cTn id="22"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639357" y="3610395"/>
            <a:ext cx="6048375" cy="1180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buClrTx/>
              <a:buSzTx/>
              <a:buFontTx/>
              <a:buNone/>
            </a:pPr>
            <a:r>
              <a:rPr kumimoji="1" lang="zh-CN" altLang="en-US" sz="2000" dirty="0"/>
              <a:t>于是，经复制得群体：</a:t>
            </a:r>
            <a:endParaRPr kumimoji="1" lang="zh-CN" altLang="en-US" sz="2000" i="1" dirty="0">
              <a:latin typeface="Times New Roman" panose="02020603050405020304" pitchFamily="18" charset="0"/>
            </a:endParaRPr>
          </a:p>
          <a:p>
            <a:pPr eaLnBrk="1" hangingPunct="1">
              <a:lnSpc>
                <a:spcPct val="120000"/>
              </a:lnSpc>
              <a:spcBef>
                <a:spcPts val="0"/>
              </a:spcBef>
              <a:buClrTx/>
              <a:buSzTx/>
              <a:buFontTx/>
              <a:buNone/>
            </a:pPr>
            <a:r>
              <a:rPr kumimoji="1" lang="en-US" altLang="zh-CN" sz="2000" i="1" dirty="0">
                <a:latin typeface="Times New Roman" panose="02020603050405020304" pitchFamily="18" charset="0"/>
              </a:rPr>
              <a:t>s</a:t>
            </a:r>
            <a:r>
              <a:rPr kumimoji="1" lang="en-US" altLang="zh-CN" sz="2000" baseline="-30000" dirty="0">
                <a:latin typeface="Times New Roman" panose="02020603050405020304" pitchFamily="18" charset="0"/>
              </a:rPr>
              <a:t>1</a:t>
            </a:r>
            <a:r>
              <a:rPr kumimoji="1" lang="en-US" altLang="zh-CN" sz="2000" i="1" dirty="0">
                <a:latin typeface="Courier New" panose="02070309020205020404" pitchFamily="49" charset="0"/>
              </a:rPr>
              <a:t>’</a:t>
            </a:r>
            <a:r>
              <a:rPr kumimoji="1" lang="en-US" altLang="zh-CN" sz="2000" i="1" dirty="0">
                <a:latin typeface="Times New Roman" panose="02020603050405020304" pitchFamily="18" charset="0"/>
              </a:rPr>
              <a:t> </a:t>
            </a:r>
            <a:r>
              <a:rPr kumimoji="1" lang="en-US" altLang="zh-CN" sz="2000" dirty="0">
                <a:latin typeface="Times New Roman" panose="02020603050405020304" pitchFamily="18" charset="0"/>
              </a:rPr>
              <a:t>=11000</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24</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  </a:t>
            </a:r>
            <a:r>
              <a:rPr kumimoji="1" lang="en-US" altLang="zh-CN" sz="2000" i="1" dirty="0">
                <a:latin typeface="Times New Roman" panose="02020603050405020304" pitchFamily="18" charset="0"/>
              </a:rPr>
              <a:t>s</a:t>
            </a:r>
            <a:r>
              <a:rPr kumimoji="1" lang="en-US" altLang="zh-CN" sz="2000" baseline="-30000" dirty="0">
                <a:latin typeface="Times New Roman" panose="02020603050405020304" pitchFamily="18" charset="0"/>
              </a:rPr>
              <a:t>2</a:t>
            </a:r>
            <a:r>
              <a:rPr kumimoji="1" lang="en-US" altLang="zh-CN" sz="2000" i="1" dirty="0">
                <a:latin typeface="Courier New" panose="02070309020205020404" pitchFamily="49" charset="0"/>
              </a:rPr>
              <a:t>’</a:t>
            </a:r>
            <a:r>
              <a:rPr kumimoji="1" lang="en-US" altLang="zh-CN" sz="2000" i="1" dirty="0">
                <a:latin typeface="Times New Roman" panose="02020603050405020304" pitchFamily="18" charset="0"/>
              </a:rPr>
              <a:t> </a:t>
            </a:r>
            <a:r>
              <a:rPr kumimoji="1" lang="en-US" altLang="zh-CN" sz="2000" dirty="0">
                <a:latin typeface="Times New Roman" panose="02020603050405020304" pitchFamily="18" charset="0"/>
              </a:rPr>
              <a:t>=01101</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13</a:t>
            </a:r>
            <a:r>
              <a:rPr kumimoji="1" lang="zh-CN" altLang="en-US" sz="2000" dirty="0">
                <a:latin typeface="Times New Roman" panose="02020603050405020304" pitchFamily="18" charset="0"/>
              </a:rPr>
              <a:t>） </a:t>
            </a:r>
          </a:p>
          <a:p>
            <a:pPr eaLnBrk="1" hangingPunct="1">
              <a:lnSpc>
                <a:spcPct val="120000"/>
              </a:lnSpc>
              <a:spcBef>
                <a:spcPts val="0"/>
              </a:spcBef>
              <a:buClrTx/>
              <a:buSzTx/>
              <a:buFontTx/>
              <a:buNone/>
            </a:pPr>
            <a:r>
              <a:rPr kumimoji="1" lang="en-US" altLang="zh-CN" sz="2000" i="1" dirty="0">
                <a:latin typeface="Times New Roman" panose="02020603050405020304" pitchFamily="18" charset="0"/>
              </a:rPr>
              <a:t>s</a:t>
            </a:r>
            <a:r>
              <a:rPr kumimoji="1" lang="en-US" altLang="zh-CN" sz="2000" baseline="-30000" dirty="0">
                <a:latin typeface="Times New Roman" panose="02020603050405020304" pitchFamily="18" charset="0"/>
              </a:rPr>
              <a:t>3</a:t>
            </a:r>
            <a:r>
              <a:rPr kumimoji="1" lang="en-US" altLang="zh-CN" sz="2000" i="1" dirty="0">
                <a:latin typeface="Courier New" panose="02070309020205020404" pitchFamily="49" charset="0"/>
              </a:rPr>
              <a:t>’</a:t>
            </a:r>
            <a:r>
              <a:rPr kumimoji="1" lang="en-US" altLang="zh-CN" sz="2000" i="1" dirty="0">
                <a:latin typeface="Times New Roman" panose="02020603050405020304" pitchFamily="18" charset="0"/>
              </a:rPr>
              <a:t> </a:t>
            </a:r>
            <a:r>
              <a:rPr kumimoji="1" lang="en-US" altLang="zh-CN" sz="2000" dirty="0">
                <a:latin typeface="Times New Roman" panose="02020603050405020304" pitchFamily="18" charset="0"/>
              </a:rPr>
              <a:t>=11000</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24</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  </a:t>
            </a:r>
            <a:r>
              <a:rPr kumimoji="1" lang="en-US" altLang="zh-CN" sz="2000" i="1" dirty="0">
                <a:latin typeface="Times New Roman" panose="02020603050405020304" pitchFamily="18" charset="0"/>
              </a:rPr>
              <a:t>s</a:t>
            </a:r>
            <a:r>
              <a:rPr kumimoji="1" lang="en-US" altLang="zh-CN" sz="2000" baseline="-30000" dirty="0">
                <a:latin typeface="Times New Roman" panose="02020603050405020304" pitchFamily="18" charset="0"/>
              </a:rPr>
              <a:t>4</a:t>
            </a:r>
            <a:r>
              <a:rPr kumimoji="1" lang="en-US" altLang="zh-CN" sz="2000" i="1" dirty="0">
                <a:latin typeface="Courier New" panose="02070309020205020404" pitchFamily="49" charset="0"/>
              </a:rPr>
              <a:t>’</a:t>
            </a:r>
            <a:r>
              <a:rPr kumimoji="1" lang="en-US" altLang="zh-CN" sz="2000" i="1" dirty="0">
                <a:latin typeface="Times New Roman" panose="02020603050405020304" pitchFamily="18" charset="0"/>
              </a:rPr>
              <a:t> </a:t>
            </a:r>
            <a:r>
              <a:rPr kumimoji="1" lang="en-US" altLang="zh-CN" sz="2000" dirty="0">
                <a:latin typeface="Times New Roman" panose="02020603050405020304" pitchFamily="18" charset="0"/>
              </a:rPr>
              <a:t>=10011</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19</a:t>
            </a:r>
            <a:r>
              <a:rPr kumimoji="1" lang="zh-CN" altLang="en-US" sz="2000" dirty="0">
                <a:latin typeface="Times New Roman" panose="02020603050405020304" pitchFamily="18" charset="0"/>
              </a:rPr>
              <a:t>） </a:t>
            </a:r>
          </a:p>
        </p:txBody>
      </p:sp>
      <p:sp>
        <p:nvSpPr>
          <p:cNvPr id="5" name="Text Box 6"/>
          <p:cNvSpPr txBox="1">
            <a:spLocks noChangeArrowheads="1"/>
          </p:cNvSpPr>
          <p:nvPr/>
        </p:nvSpPr>
        <p:spPr bwMode="auto">
          <a:xfrm>
            <a:off x="0" y="115542"/>
            <a:ext cx="6336704" cy="1168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nSpc>
                <a:spcPct val="120000"/>
              </a:lnSpc>
              <a:buClrTx/>
              <a:buSzTx/>
              <a:buNone/>
            </a:pPr>
            <a:r>
              <a:rPr kumimoji="1" lang="en-US" altLang="zh-CN" sz="2000" dirty="0"/>
              <a:t>    </a:t>
            </a:r>
            <a:r>
              <a:rPr lang="en-US" altLang="zh-CN" sz="2000" dirty="0">
                <a:sym typeface="Symbol" panose="05050102010706020507" pitchFamily="18" charset="2"/>
              </a:rPr>
              <a:t> </a:t>
            </a:r>
            <a:r>
              <a:rPr kumimoji="1" lang="zh-CN" altLang="en-US" sz="2000" dirty="0" smtClean="0"/>
              <a:t>设</a:t>
            </a:r>
            <a:r>
              <a:rPr kumimoji="1" lang="zh-CN" altLang="en-US" sz="2000" dirty="0"/>
              <a:t>从区间［</a:t>
            </a:r>
            <a:r>
              <a:rPr kumimoji="1" lang="en-US" altLang="zh-CN" sz="2000" dirty="0"/>
              <a:t>0, 1</a:t>
            </a:r>
            <a:r>
              <a:rPr kumimoji="1" lang="zh-CN" altLang="en-US" sz="2000" dirty="0"/>
              <a:t>］中产生</a:t>
            </a:r>
            <a:r>
              <a:rPr kumimoji="1" lang="en-US" altLang="zh-CN" sz="2000" dirty="0"/>
              <a:t>4</a:t>
            </a:r>
            <a:r>
              <a:rPr kumimoji="1" lang="zh-CN" altLang="en-US" sz="2000" dirty="0"/>
              <a:t>个随机数如下</a:t>
            </a:r>
            <a:r>
              <a:rPr kumimoji="1" lang="en-US" altLang="zh-CN" sz="2000" dirty="0"/>
              <a:t>: </a:t>
            </a:r>
            <a:endParaRPr kumimoji="1" lang="en-US" altLang="zh-CN" sz="2000" i="1" dirty="0">
              <a:latin typeface="Times New Roman" panose="02020603050405020304" pitchFamily="18" charset="0"/>
            </a:endParaRPr>
          </a:p>
          <a:p>
            <a:pPr eaLnBrk="1" hangingPunct="1">
              <a:lnSpc>
                <a:spcPct val="120000"/>
              </a:lnSpc>
              <a:spcBef>
                <a:spcPct val="0"/>
              </a:spcBef>
              <a:buClrTx/>
              <a:buSzTx/>
              <a:buFontTx/>
              <a:buNone/>
            </a:pPr>
            <a:r>
              <a:rPr kumimoji="1" lang="en-US" altLang="zh-CN" sz="2000" i="1" dirty="0">
                <a:latin typeface="Times New Roman" panose="02020603050405020304" pitchFamily="18" charset="0"/>
              </a:rPr>
              <a:t>               r</a:t>
            </a:r>
            <a:r>
              <a:rPr kumimoji="1" lang="en-US" altLang="zh-CN" sz="2000" baseline="-30000" dirty="0">
                <a:latin typeface="Times New Roman" panose="02020603050405020304" pitchFamily="18" charset="0"/>
              </a:rPr>
              <a:t>1 </a:t>
            </a:r>
            <a:r>
              <a:rPr kumimoji="1" lang="en-US" altLang="zh-CN" sz="2000" dirty="0">
                <a:latin typeface="Times New Roman" panose="02020603050405020304" pitchFamily="18" charset="0"/>
              </a:rPr>
              <a:t>= 0.450126,   </a:t>
            </a:r>
            <a:r>
              <a:rPr kumimoji="1" lang="en-US" altLang="zh-CN" sz="2000" i="1" dirty="0">
                <a:latin typeface="Times New Roman" panose="02020603050405020304" pitchFamily="18" charset="0"/>
              </a:rPr>
              <a:t>r</a:t>
            </a:r>
            <a:r>
              <a:rPr kumimoji="1" lang="en-US" altLang="zh-CN" sz="2000" baseline="-30000" dirty="0">
                <a:latin typeface="Times New Roman" panose="02020603050405020304" pitchFamily="18" charset="0"/>
              </a:rPr>
              <a:t>2 </a:t>
            </a:r>
            <a:r>
              <a:rPr kumimoji="1" lang="en-US" altLang="zh-CN" sz="2000" dirty="0">
                <a:latin typeface="Times New Roman" panose="02020603050405020304" pitchFamily="18" charset="0"/>
              </a:rPr>
              <a:t>= 0.110347 </a:t>
            </a:r>
          </a:p>
          <a:p>
            <a:pPr eaLnBrk="1" hangingPunct="1">
              <a:lnSpc>
                <a:spcPct val="120000"/>
              </a:lnSpc>
              <a:spcBef>
                <a:spcPct val="0"/>
              </a:spcBef>
              <a:buClrTx/>
              <a:buSzTx/>
              <a:buFontTx/>
              <a:buNone/>
            </a:pPr>
            <a:r>
              <a:rPr kumimoji="1" lang="en-US" altLang="zh-CN" sz="2000" i="1" dirty="0">
                <a:latin typeface="Times New Roman" panose="02020603050405020304" pitchFamily="18" charset="0"/>
              </a:rPr>
              <a:t>               r</a:t>
            </a:r>
            <a:r>
              <a:rPr kumimoji="1" lang="en-US" altLang="zh-CN" sz="2000" baseline="-30000" dirty="0">
                <a:latin typeface="Times New Roman" panose="02020603050405020304" pitchFamily="18" charset="0"/>
              </a:rPr>
              <a:t>3 </a:t>
            </a:r>
            <a:r>
              <a:rPr kumimoji="1" lang="en-US" altLang="zh-CN" sz="2000" dirty="0">
                <a:latin typeface="Times New Roman" panose="02020603050405020304" pitchFamily="18" charset="0"/>
              </a:rPr>
              <a:t>= 0.572496,   </a:t>
            </a:r>
            <a:r>
              <a:rPr kumimoji="1" lang="en-US" altLang="zh-CN" sz="2000" i="1" dirty="0">
                <a:latin typeface="Times New Roman" panose="02020603050405020304" pitchFamily="18" charset="0"/>
              </a:rPr>
              <a:t>r</a:t>
            </a:r>
            <a:r>
              <a:rPr kumimoji="1" lang="en-US" altLang="zh-CN" sz="2000" baseline="-30000" dirty="0">
                <a:latin typeface="Times New Roman" panose="02020603050405020304" pitchFamily="18" charset="0"/>
              </a:rPr>
              <a:t>4 </a:t>
            </a:r>
            <a:r>
              <a:rPr kumimoji="1" lang="en-US" altLang="zh-CN" sz="2000" dirty="0">
                <a:latin typeface="Times New Roman" panose="02020603050405020304" pitchFamily="18" charset="0"/>
              </a:rPr>
              <a:t>= 0.98503 </a:t>
            </a:r>
          </a:p>
        </p:txBody>
      </p:sp>
      <p:graphicFrame>
        <p:nvGraphicFramePr>
          <p:cNvPr id="6" name="Group 57"/>
          <p:cNvGraphicFramePr>
            <a:graphicFrameLocks noGrp="1"/>
          </p:cNvGraphicFramePr>
          <p:nvPr>
            <p:extLst/>
          </p:nvPr>
        </p:nvGraphicFramePr>
        <p:xfrm>
          <a:off x="135004" y="1463217"/>
          <a:ext cx="6552728" cy="2066824"/>
        </p:xfrm>
        <a:graphic>
          <a:graphicData uri="http://schemas.openxmlformats.org/drawingml/2006/table">
            <a:tbl>
              <a:tblPr/>
              <a:tblGrid>
                <a:gridCol w="1152128"/>
                <a:gridCol w="1152128"/>
                <a:gridCol w="970993"/>
                <a:gridCol w="1093608"/>
                <a:gridCol w="1091378"/>
                <a:gridCol w="1092493"/>
              </a:tblGrid>
              <a:tr h="41064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染色体</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基因译码</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适应度</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选择概率</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积累概率</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选中次数</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77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tx1"/>
                          </a:solidFill>
                          <a:effectLst/>
                          <a:latin typeface="Arial" charset="0"/>
                          <a:ea typeface="宋体" pitchFamily="2" charset="-122"/>
                        </a:rPr>
                        <a:t>=01101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13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    169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0.14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0.14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2</a:t>
                      </a:r>
                      <a:r>
                        <a:rPr kumimoji="0" lang="en-US" altLang="zh-CN" sz="1800" b="0" i="0" u="none" strike="noStrike" cap="none" normalizeH="0" baseline="0" smtClean="0">
                          <a:ln>
                            <a:noFill/>
                          </a:ln>
                          <a:solidFill>
                            <a:schemeClr val="tx1"/>
                          </a:solidFill>
                          <a:effectLst/>
                          <a:latin typeface="Arial" charset="0"/>
                          <a:ea typeface="宋体" pitchFamily="2" charset="-122"/>
                        </a:rPr>
                        <a:t>=11000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24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    576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0.49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0.63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2</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42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dirty="0" smtClean="0">
                          <a:ln>
                            <a:noFill/>
                          </a:ln>
                          <a:solidFill>
                            <a:schemeClr val="tx1"/>
                          </a:solidFill>
                          <a:effectLst/>
                          <a:latin typeface="Arial" charset="0"/>
                          <a:ea typeface="宋体" pitchFamily="2" charset="-122"/>
                        </a:rPr>
                        <a:t>s</a:t>
                      </a:r>
                      <a:r>
                        <a:rPr kumimoji="0" lang="en-US" altLang="zh-CN" sz="1800" b="0" i="0" u="none" strike="noStrike" cap="none" normalizeH="0" baseline="-25000" dirty="0" smtClean="0">
                          <a:ln>
                            <a:noFill/>
                          </a:ln>
                          <a:solidFill>
                            <a:schemeClr val="tx1"/>
                          </a:solidFill>
                          <a:effectLst/>
                          <a:latin typeface="Arial" charset="0"/>
                          <a:ea typeface="宋体" pitchFamily="2" charset="-122"/>
                        </a:rPr>
                        <a:t>3</a:t>
                      </a:r>
                      <a:r>
                        <a:rPr kumimoji="0" lang="en-US" altLang="zh-CN" sz="1800" b="0" i="0" u="none" strike="noStrike" cap="none" normalizeH="0" baseline="0" dirty="0" smtClean="0">
                          <a:ln>
                            <a:noFill/>
                          </a:ln>
                          <a:solidFill>
                            <a:schemeClr val="tx1"/>
                          </a:solidFill>
                          <a:effectLst/>
                          <a:latin typeface="Arial" charset="0"/>
                          <a:ea typeface="宋体" pitchFamily="2" charset="-122"/>
                        </a:rPr>
                        <a:t>=01000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8</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      64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0.06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0.69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64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dirty="0" smtClean="0">
                          <a:ln>
                            <a:noFill/>
                          </a:ln>
                          <a:solidFill>
                            <a:schemeClr val="tx1"/>
                          </a:solidFill>
                          <a:effectLst/>
                          <a:latin typeface="Arial" charset="0"/>
                          <a:ea typeface="宋体" pitchFamily="2" charset="-122"/>
                        </a:rPr>
                        <a:t>s</a:t>
                      </a:r>
                      <a:r>
                        <a:rPr kumimoji="0" lang="en-US" altLang="zh-CN" sz="1800" b="0" i="0" u="none" strike="noStrike" cap="none" normalizeH="0" baseline="-25000" dirty="0" smtClean="0">
                          <a:ln>
                            <a:noFill/>
                          </a:ln>
                          <a:solidFill>
                            <a:schemeClr val="tx1"/>
                          </a:solidFill>
                          <a:effectLst/>
                          <a:latin typeface="Arial" charset="0"/>
                          <a:ea typeface="宋体" pitchFamily="2" charset="-122"/>
                        </a:rPr>
                        <a:t>4</a:t>
                      </a:r>
                      <a:r>
                        <a:rPr kumimoji="0" lang="en-US" altLang="zh-CN" sz="1800" b="0" i="0" u="none" strike="noStrike" cap="none" normalizeH="0" baseline="0" dirty="0" smtClean="0">
                          <a:ln>
                            <a:noFill/>
                          </a:ln>
                          <a:solidFill>
                            <a:schemeClr val="tx1"/>
                          </a:solidFill>
                          <a:effectLst/>
                          <a:latin typeface="Arial" charset="0"/>
                          <a:ea typeface="宋体" pitchFamily="2" charset="-122"/>
                        </a:rPr>
                        <a:t>=10011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19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kern="1200" cap="none" normalizeH="0" baseline="0" dirty="0" smtClean="0">
                          <a:ln>
                            <a:noFill/>
                          </a:ln>
                          <a:solidFill>
                            <a:schemeClr val="tx1"/>
                          </a:solidFill>
                          <a:effectLst/>
                          <a:latin typeface="Arial" charset="0"/>
                          <a:ea typeface="宋体" pitchFamily="2" charset="-122"/>
                          <a:cs typeface="+mn-cs"/>
                        </a:rPr>
                        <a:t>    361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0.31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1.00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8517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Rectangle 3"/>
          <p:cNvSpPr>
            <a:spLocks noGrp="1" noChangeArrowheads="1"/>
          </p:cNvSpPr>
          <p:nvPr>
            <p:ph type="body" idx="4294967295"/>
          </p:nvPr>
        </p:nvSpPr>
        <p:spPr>
          <a:xfrm>
            <a:off x="0" y="369888"/>
            <a:ext cx="6826250" cy="4114800"/>
          </a:xfrm>
          <a:prstGeom prst="rect">
            <a:avLst/>
          </a:prstGeom>
        </p:spPr>
        <p:txBody>
          <a:bodyPr>
            <a:noAutofit/>
          </a:bodyPr>
          <a:lstStyle/>
          <a:p>
            <a:pPr>
              <a:lnSpc>
                <a:spcPct val="120000"/>
              </a:lnSpc>
              <a:spcBef>
                <a:spcPts val="600"/>
              </a:spcBef>
              <a:spcAft>
                <a:spcPts val="600"/>
              </a:spcAft>
              <a:buNone/>
            </a:pPr>
            <a:r>
              <a:rPr kumimoji="1" lang="zh-CN" altLang="en-US" sz="2100" dirty="0">
                <a:latin typeface="黑体" panose="02010609060101010101" pitchFamily="49" charset="-122"/>
                <a:ea typeface="黑体" panose="02010609060101010101" pitchFamily="49" charset="-122"/>
              </a:rPr>
              <a:t>（</a:t>
            </a:r>
            <a:r>
              <a:rPr kumimoji="1" lang="en-US" altLang="zh-CN" sz="2100" dirty="0">
                <a:latin typeface="黑体" panose="02010609060101010101" pitchFamily="49" charset="-122"/>
                <a:ea typeface="黑体" panose="02010609060101010101" pitchFamily="49" charset="-122"/>
              </a:rPr>
              <a:t>2</a:t>
            </a:r>
            <a:r>
              <a:rPr kumimoji="1" lang="zh-CN" altLang="en-US" sz="2100" dirty="0">
                <a:latin typeface="黑体" panose="02010609060101010101" pitchFamily="49" charset="-122"/>
                <a:ea typeface="黑体" panose="02010609060101010101" pitchFamily="49" charset="-122"/>
              </a:rPr>
              <a:t>）交叉操作</a:t>
            </a:r>
          </a:p>
          <a:p>
            <a:pPr>
              <a:lnSpc>
                <a:spcPct val="120000"/>
              </a:lnSpc>
              <a:spcBef>
                <a:spcPts val="600"/>
              </a:spcBef>
              <a:spcAft>
                <a:spcPts val="600"/>
              </a:spcAft>
              <a:buNone/>
            </a:pPr>
            <a:r>
              <a:rPr lang="en-US" altLang="zh-CN" sz="1800" dirty="0" smtClean="0">
                <a:sym typeface="Symbol" panose="05050102010706020507" pitchFamily="18" charset="2"/>
              </a:rPr>
              <a:t>          </a:t>
            </a:r>
            <a:r>
              <a:rPr lang="zh-CN" altLang="en-US" sz="1800" dirty="0" smtClean="0">
                <a:sym typeface="Symbol" panose="05050102010706020507" pitchFamily="18" charset="2"/>
              </a:rPr>
              <a:t>从</a:t>
            </a:r>
            <a:r>
              <a:rPr lang="zh-CN" altLang="en-US" sz="1800" dirty="0">
                <a:sym typeface="Symbol" panose="05050102010706020507" pitchFamily="18" charset="2"/>
              </a:rPr>
              <a:t>选择复制操作得到的个体中随机选择两个个体，然后随机选择</a:t>
            </a:r>
            <a:r>
              <a:rPr lang="en-US" altLang="zh-CN" sz="1800" dirty="0">
                <a:sym typeface="Symbol" panose="05050102010706020507" pitchFamily="18" charset="2"/>
              </a:rPr>
              <a:t>1</a:t>
            </a:r>
            <a:r>
              <a:rPr lang="zh-CN" altLang="en-US" sz="1800" dirty="0">
                <a:sym typeface="Symbol" panose="05050102010706020507" pitchFamily="18" charset="2"/>
              </a:rPr>
              <a:t>到</a:t>
            </a:r>
            <a:r>
              <a:rPr lang="en-US" altLang="zh-CN" sz="1800" dirty="0">
                <a:sym typeface="Symbol" panose="05050102010706020507" pitchFamily="18" charset="2"/>
              </a:rPr>
              <a:t>L-1</a:t>
            </a:r>
            <a:r>
              <a:rPr lang="zh-CN" altLang="en-US" sz="1800" dirty="0">
                <a:sym typeface="Symbol" panose="05050102010706020507" pitchFamily="18" charset="2"/>
              </a:rPr>
              <a:t>（</a:t>
            </a:r>
            <a:r>
              <a:rPr lang="en-US" altLang="zh-CN" sz="1800" dirty="0">
                <a:sym typeface="Symbol" panose="05050102010706020507" pitchFamily="18" charset="2"/>
              </a:rPr>
              <a:t>L</a:t>
            </a:r>
            <a:r>
              <a:rPr lang="zh-CN" altLang="en-US" sz="1800" dirty="0">
                <a:sym typeface="Symbol" panose="05050102010706020507" pitchFamily="18" charset="2"/>
              </a:rPr>
              <a:t>为串的长度）之间的一个整数</a:t>
            </a:r>
            <a:r>
              <a:rPr lang="en-US" altLang="zh-CN" sz="1800" dirty="0">
                <a:sym typeface="Symbol" panose="05050102010706020507" pitchFamily="18" charset="2"/>
              </a:rPr>
              <a:t>K</a:t>
            </a:r>
            <a:r>
              <a:rPr lang="zh-CN" altLang="en-US" sz="1800" dirty="0">
                <a:sym typeface="Symbol" panose="05050102010706020507" pitchFamily="18" charset="2"/>
              </a:rPr>
              <a:t>，交换两个串</a:t>
            </a:r>
            <a:r>
              <a:rPr lang="zh-CN" altLang="en-US" sz="1800" dirty="0" smtClean="0">
                <a:sym typeface="Symbol" panose="05050102010706020507" pitchFamily="18" charset="2"/>
              </a:rPr>
              <a:t>从</a:t>
            </a:r>
            <a:r>
              <a:rPr lang="en-US" altLang="zh-CN" sz="1800" dirty="0" smtClean="0">
                <a:sym typeface="Symbol" panose="05050102010706020507" pitchFamily="18" charset="2"/>
              </a:rPr>
              <a:t>L-K+1</a:t>
            </a:r>
            <a:r>
              <a:rPr lang="zh-CN" altLang="en-US" sz="1800" dirty="0" smtClean="0">
                <a:sym typeface="Symbol" panose="05050102010706020507" pitchFamily="18" charset="2"/>
              </a:rPr>
              <a:t>到</a:t>
            </a:r>
            <a:r>
              <a:rPr lang="en-US" altLang="zh-CN" sz="1800" dirty="0">
                <a:sym typeface="Symbol" panose="05050102010706020507" pitchFamily="18" charset="2"/>
              </a:rPr>
              <a:t>L</a:t>
            </a:r>
            <a:r>
              <a:rPr lang="zh-CN" altLang="en-US" sz="1800" dirty="0" smtClean="0">
                <a:sym typeface="Symbol" panose="05050102010706020507" pitchFamily="18" charset="2"/>
              </a:rPr>
              <a:t>之间</a:t>
            </a:r>
            <a:r>
              <a:rPr lang="zh-CN" altLang="en-US" sz="1800" dirty="0">
                <a:sym typeface="Symbol" panose="05050102010706020507" pitchFamily="18" charset="2"/>
              </a:rPr>
              <a:t>的所有字符，形成两个新串到下一代中。例如，对选择复制得到的串可以有</a:t>
            </a:r>
            <a:endParaRPr lang="en-US" altLang="zh-CN" sz="1800" dirty="0">
              <a:sym typeface="Symbol" panose="05050102010706020507" pitchFamily="18" charset="2"/>
            </a:endParaRPr>
          </a:p>
          <a:p>
            <a:pPr>
              <a:lnSpc>
                <a:spcPct val="120000"/>
              </a:lnSpc>
              <a:spcBef>
                <a:spcPts val="600"/>
              </a:spcBef>
              <a:spcAft>
                <a:spcPts val="600"/>
              </a:spcAft>
              <a:buFont typeface="Wingdings" panose="05000000000000000000" pitchFamily="2" charset="2"/>
              <a:buNone/>
            </a:pPr>
            <a:endParaRPr lang="zh-CN" altLang="en-US" sz="1800" b="1" dirty="0">
              <a:sym typeface="Symbol" panose="05050102010706020507" pitchFamily="18" charset="2"/>
            </a:endParaRPr>
          </a:p>
          <a:p>
            <a:pPr>
              <a:lnSpc>
                <a:spcPct val="120000"/>
              </a:lnSpc>
              <a:spcBef>
                <a:spcPts val="600"/>
              </a:spcBef>
              <a:spcAft>
                <a:spcPts val="600"/>
              </a:spcAft>
              <a:buFont typeface="Wingdings" panose="05000000000000000000" pitchFamily="2" charset="2"/>
              <a:buNone/>
            </a:pPr>
            <a:endParaRPr lang="zh-CN" altLang="en-US" sz="1800" b="1" dirty="0">
              <a:sym typeface="Symbol" panose="05050102010706020507" pitchFamily="18" charset="2"/>
            </a:endParaRPr>
          </a:p>
          <a:p>
            <a:pPr>
              <a:lnSpc>
                <a:spcPct val="120000"/>
              </a:lnSpc>
              <a:spcBef>
                <a:spcPts val="600"/>
              </a:spcBef>
              <a:spcAft>
                <a:spcPts val="600"/>
              </a:spcAft>
              <a:buNone/>
            </a:pPr>
            <a:r>
              <a:rPr lang="zh-CN" altLang="en-US" sz="1800" dirty="0" smtClean="0">
                <a:sym typeface="Symbol" panose="05050102010706020507" pitchFamily="18" charset="2"/>
              </a:rPr>
              <a:t>         一般交叉</a:t>
            </a:r>
            <a:r>
              <a:rPr lang="zh-CN" altLang="en-US" sz="1800" dirty="0">
                <a:sym typeface="Symbol" panose="05050102010706020507" pitchFamily="18" charset="2"/>
              </a:rPr>
              <a:t>操作发生的概率比较</a:t>
            </a:r>
            <a:r>
              <a:rPr lang="zh-CN" altLang="en-US" sz="1800" dirty="0" smtClean="0">
                <a:sym typeface="Symbol" panose="05050102010706020507" pitchFamily="18" charset="2"/>
              </a:rPr>
              <a:t>大，</a:t>
            </a:r>
            <a:r>
              <a:rPr lang="zh-CN" altLang="en-US" sz="1800" dirty="0">
                <a:sym typeface="Symbol" panose="05050102010706020507" pitchFamily="18" charset="2"/>
              </a:rPr>
              <a:t>哪两个个体配对交叉是随机的，交叉点位置的选择也是随机的。</a:t>
            </a:r>
          </a:p>
          <a:p>
            <a:pPr>
              <a:lnSpc>
                <a:spcPct val="120000"/>
              </a:lnSpc>
              <a:spcBef>
                <a:spcPts val="600"/>
              </a:spcBef>
              <a:spcAft>
                <a:spcPts val="600"/>
              </a:spcAft>
              <a:buFont typeface="Wingdings" panose="05000000000000000000" pitchFamily="2" charset="2"/>
              <a:buNone/>
            </a:pPr>
            <a:endParaRPr lang="zh-CN" altLang="en-US" sz="1800" b="1" dirty="0">
              <a:sym typeface="Symbol" panose="05050102010706020507" pitchFamily="18" charset="2"/>
            </a:endParaRPr>
          </a:p>
          <a:p>
            <a:pPr>
              <a:lnSpc>
                <a:spcPct val="120000"/>
              </a:lnSpc>
              <a:spcBef>
                <a:spcPts val="600"/>
              </a:spcBef>
              <a:spcAft>
                <a:spcPts val="600"/>
              </a:spcAft>
              <a:buFont typeface="Wingdings" panose="05000000000000000000" pitchFamily="2" charset="2"/>
              <a:buNone/>
            </a:pPr>
            <a:endParaRPr lang="zh-CN" altLang="en-US" sz="1800" b="1" dirty="0">
              <a:sym typeface="Symbol" panose="05050102010706020507" pitchFamily="18" charset="2"/>
            </a:endParaRPr>
          </a:p>
          <a:p>
            <a:pPr>
              <a:lnSpc>
                <a:spcPct val="120000"/>
              </a:lnSpc>
              <a:spcBef>
                <a:spcPts val="600"/>
              </a:spcBef>
              <a:spcAft>
                <a:spcPts val="600"/>
              </a:spcAft>
              <a:buFont typeface="Wingdings" panose="05000000000000000000" pitchFamily="2" charset="2"/>
              <a:buNone/>
            </a:pPr>
            <a:endParaRPr lang="zh-CN" altLang="en-US" sz="1800" b="1" dirty="0">
              <a:sym typeface="Symbol" panose="05050102010706020507" pitchFamily="18" charset="2"/>
            </a:endParaRPr>
          </a:p>
          <a:p>
            <a:pPr>
              <a:lnSpc>
                <a:spcPct val="120000"/>
              </a:lnSpc>
              <a:spcBef>
                <a:spcPts val="600"/>
              </a:spcBef>
              <a:spcAft>
                <a:spcPts val="600"/>
              </a:spcAft>
              <a:buFont typeface="Wingdings" panose="05000000000000000000" pitchFamily="2" charset="2"/>
              <a:buNone/>
            </a:pPr>
            <a:endParaRPr lang="zh-CN" altLang="en-US" sz="1800" b="1" dirty="0">
              <a:sym typeface="Symbol" panose="05050102010706020507" pitchFamily="18" charset="2"/>
            </a:endParaRPr>
          </a:p>
        </p:txBody>
      </p:sp>
      <p:graphicFrame>
        <p:nvGraphicFramePr>
          <p:cNvPr id="569406" name="Object 62"/>
          <p:cNvGraphicFramePr>
            <a:graphicFrameLocks noChangeAspect="1"/>
          </p:cNvGraphicFramePr>
          <p:nvPr>
            <p:extLst/>
          </p:nvPr>
        </p:nvGraphicFramePr>
        <p:xfrm>
          <a:off x="1173400" y="2427734"/>
          <a:ext cx="2271117" cy="648072"/>
        </p:xfrm>
        <a:graphic>
          <a:graphicData uri="http://schemas.openxmlformats.org/presentationml/2006/ole">
            <mc:AlternateContent xmlns:mc="http://schemas.openxmlformats.org/markup-compatibility/2006">
              <mc:Choice xmlns:v="urn:schemas-microsoft-com:vml" Requires="v">
                <p:oleObj spid="_x0000_s8210" name="公式" r:id="rId4" imgW="1600200" imgH="457200" progId="Equation.3">
                  <p:embed/>
                </p:oleObj>
              </mc:Choice>
              <mc:Fallback>
                <p:oleObj name="公式" r:id="rId4" imgW="1600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400" y="2427734"/>
                        <a:ext cx="2271117" cy="648072"/>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nvPr>
        </p:nvGraphicFramePr>
        <p:xfrm>
          <a:off x="3789040" y="2427734"/>
          <a:ext cx="2457372" cy="622053"/>
        </p:xfrm>
        <a:graphic>
          <a:graphicData uri="http://schemas.openxmlformats.org/presentationml/2006/ole">
            <mc:AlternateContent xmlns:mc="http://schemas.openxmlformats.org/markup-compatibility/2006">
              <mc:Choice xmlns:v="urn:schemas-microsoft-com:vml" Requires="v">
                <p:oleObj spid="_x0000_s8211" name="公式" r:id="rId6" imgW="1917360" imgH="482400" progId="Equation.3">
                  <p:embed/>
                </p:oleObj>
              </mc:Choice>
              <mc:Fallback>
                <p:oleObj name="公式" r:id="rId6" imgW="1917360" imgH="482400" progId="Equation.3">
                  <p:embed/>
                  <p:pic>
                    <p:nvPicPr>
                      <p:cNvPr id="0" name=""/>
                      <p:cNvPicPr/>
                      <p:nvPr/>
                    </p:nvPicPr>
                    <p:blipFill>
                      <a:blip r:embed="rId7"/>
                      <a:stretch>
                        <a:fillRect/>
                      </a:stretch>
                    </p:blipFill>
                    <p:spPr>
                      <a:xfrm>
                        <a:off x="3789040" y="2427734"/>
                        <a:ext cx="2457372" cy="622053"/>
                      </a:xfrm>
                      <a:prstGeom prst="rect">
                        <a:avLst/>
                      </a:prstGeom>
                    </p:spPr>
                  </p:pic>
                </p:oleObj>
              </mc:Fallback>
            </mc:AlternateContent>
          </a:graphicData>
        </a:graphic>
      </p:graphicFrame>
    </p:spTree>
    <p:extLst>
      <p:ext uri="{BB962C8B-B14F-4D97-AF65-F5344CB8AC3E}">
        <p14:creationId xmlns:p14="http://schemas.microsoft.com/office/powerpoint/2010/main" val="15323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9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69406"/>
                                        </p:tgtEl>
                                        <p:attrNameLst>
                                          <p:attrName>style.visibility</p:attrName>
                                        </p:attrNameLst>
                                      </p:cBhvr>
                                      <p:to>
                                        <p:strVal val="visible"/>
                                      </p:to>
                                    </p:set>
                                    <p:anim calcmode="lin" valueType="num">
                                      <p:cBhvr additive="base">
                                        <p:cTn id="15" dur="500" fill="hold"/>
                                        <p:tgtEl>
                                          <p:spTgt spid="569406"/>
                                        </p:tgtEl>
                                        <p:attrNameLst>
                                          <p:attrName>ppt_x</p:attrName>
                                        </p:attrNameLst>
                                      </p:cBhvr>
                                      <p:tavLst>
                                        <p:tav tm="0">
                                          <p:val>
                                            <p:strVal val="#ppt_x"/>
                                          </p:val>
                                        </p:tav>
                                        <p:tav tm="100000">
                                          <p:val>
                                            <p:strVal val="#ppt_x"/>
                                          </p:val>
                                        </p:tav>
                                      </p:tavLst>
                                    </p:anim>
                                    <p:anim calcmode="lin" valueType="num">
                                      <p:cBhvr additive="base">
                                        <p:cTn id="16" dur="500" fill="hold"/>
                                        <p:tgtEl>
                                          <p:spTgt spid="56940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9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0648" y="555526"/>
            <a:ext cx="6336704" cy="2385268"/>
          </a:xfrm>
          <a:prstGeom prst="rect">
            <a:avLst/>
          </a:prstGeom>
        </p:spPr>
        <p:txBody>
          <a:bodyPr wrap="square">
            <a:spAutoFit/>
          </a:bodyPr>
          <a:lstStyle/>
          <a:p>
            <a:pPr algn="just">
              <a:lnSpc>
                <a:spcPct val="120000"/>
              </a:lnSpc>
            </a:pPr>
            <a:r>
              <a:rPr kumimoji="1" lang="zh-CN" altLang="en-US" dirty="0">
                <a:latin typeface="Times New Roman" panose="02020603050405020304" pitchFamily="18" charset="0"/>
                <a:cs typeface="Times New Roman" panose="02020603050405020304" pitchFamily="18" charset="0"/>
              </a:rPr>
              <a:t> 设交叉率</a:t>
            </a:r>
            <a:r>
              <a:rPr kumimoji="1" lang="en-US" altLang="zh-CN" i="1" dirty="0">
                <a:latin typeface="Times New Roman" panose="02020603050405020304" pitchFamily="18" charset="0"/>
                <a:cs typeface="Times New Roman" panose="02020603050405020304" pitchFamily="18" charset="0"/>
              </a:rPr>
              <a:t>p</a:t>
            </a:r>
            <a:r>
              <a:rPr kumimoji="1" lang="en-US" altLang="zh-CN" i="1" baseline="-30000" dirty="0">
                <a:latin typeface="Times New Roman" panose="02020603050405020304" pitchFamily="18" charset="0"/>
                <a:cs typeface="Times New Roman" panose="02020603050405020304" pitchFamily="18" charset="0"/>
              </a:rPr>
              <a:t>c</a:t>
            </a:r>
            <a:r>
              <a:rPr kumimoji="1" lang="en-US" altLang="zh-CN" dirty="0">
                <a:latin typeface="Times New Roman" panose="02020603050405020304" pitchFamily="18" charset="0"/>
                <a:cs typeface="Times New Roman" panose="02020603050405020304" pitchFamily="18" charset="0"/>
              </a:rPr>
              <a:t>=100%</a:t>
            </a:r>
            <a:r>
              <a:rPr kumimoji="1" lang="zh-CN" altLang="en-US" dirty="0">
                <a:latin typeface="Times New Roman" panose="02020603050405020304" pitchFamily="18" charset="0"/>
                <a:cs typeface="Times New Roman" panose="02020603050405020304" pitchFamily="18" charset="0"/>
              </a:rPr>
              <a:t>，即</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1</a:t>
            </a:r>
            <a:r>
              <a:rPr kumimoji="1" lang="zh-CN" altLang="en-US" dirty="0">
                <a:latin typeface="Times New Roman" panose="02020603050405020304" pitchFamily="18" charset="0"/>
                <a:cs typeface="Times New Roman" panose="02020603050405020304" pitchFamily="18" charset="0"/>
              </a:rPr>
              <a:t>中的全体染色体都参加交叉运算。</a:t>
            </a:r>
          </a:p>
          <a:p>
            <a:pPr algn="just">
              <a:lnSpc>
                <a:spcPct val="120000"/>
              </a:lnSpc>
            </a:pPr>
            <a:r>
              <a:rPr kumimoji="1" lang="zh-CN" altLang="en-US" dirty="0">
                <a:latin typeface="Times New Roman" panose="02020603050405020304" pitchFamily="18" charset="0"/>
                <a:cs typeface="Times New Roman" panose="02020603050405020304" pitchFamily="18" charset="0"/>
              </a:rPr>
              <a:t>        设</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1</a:t>
            </a:r>
            <a:r>
              <a:rPr kumimoji="1" lang="en-US" altLang="zh-CN" i="1" dirty="0">
                <a:latin typeface="Courier New" panose="02070309020205020404" pitchFamily="49"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与</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2</a:t>
            </a:r>
            <a:r>
              <a:rPr kumimoji="1" lang="en-US" altLang="zh-CN" i="1" dirty="0">
                <a:latin typeface="Courier New" panose="02070309020205020404" pitchFamily="49"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配对，</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3</a:t>
            </a:r>
            <a:r>
              <a:rPr kumimoji="1" lang="en-US" altLang="zh-CN" i="1" dirty="0">
                <a:latin typeface="Courier New" panose="02070309020205020404" pitchFamily="49"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与</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4</a:t>
            </a:r>
            <a:r>
              <a:rPr kumimoji="1" lang="en-US" altLang="zh-CN" i="1" dirty="0">
                <a:latin typeface="Courier New" panose="02070309020205020404" pitchFamily="49"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配对。分别交换后两位基因，得新染色体：</a:t>
            </a:r>
            <a:endParaRPr kumimoji="1" lang="zh-CN" altLang="en-US" dirty="0">
              <a:latin typeface="宋体" panose="02010600030101010101" pitchFamily="2" charset="-122"/>
            </a:endParaRPr>
          </a:p>
          <a:p>
            <a:pPr algn="ctr">
              <a:lnSpc>
                <a:spcPct val="120000"/>
              </a:lnSpc>
              <a:spcBef>
                <a:spcPct val="50000"/>
              </a:spcBef>
            </a:pPr>
            <a:r>
              <a:rPr kumimoji="1" lang="zh-CN" altLang="en-US" i="1"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1</a:t>
            </a:r>
            <a:r>
              <a:rPr kumimoji="1" lang="en-US" altLang="zh-CN" i="1" dirty="0">
                <a:latin typeface="Courier New" panose="02070309020205020404" pitchFamily="49"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=11001</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25</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2</a:t>
            </a:r>
            <a:r>
              <a:rPr kumimoji="1" lang="en-US" altLang="zh-CN" i="1" dirty="0">
                <a:latin typeface="Courier New" panose="02070309020205020404" pitchFamily="49"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=01100</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12</a:t>
            </a:r>
            <a:r>
              <a:rPr kumimoji="1" lang="zh-CN" altLang="en-US" dirty="0">
                <a:latin typeface="Times New Roman" panose="02020603050405020304" pitchFamily="18" charset="0"/>
                <a:cs typeface="Times New Roman" panose="02020603050405020304" pitchFamily="18" charset="0"/>
              </a:rPr>
              <a:t>）</a:t>
            </a:r>
          </a:p>
          <a:p>
            <a:pPr algn="ctr">
              <a:lnSpc>
                <a:spcPct val="120000"/>
              </a:lnSpc>
            </a:pPr>
            <a:r>
              <a:rPr kumimoji="1" lang="zh-CN" altLang="en-US"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3</a:t>
            </a:r>
            <a:r>
              <a:rPr kumimoji="1" lang="en-US" altLang="zh-CN" i="1" dirty="0">
                <a:latin typeface="Courier New" panose="02070309020205020404" pitchFamily="49"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=11011</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27</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s</a:t>
            </a:r>
            <a:r>
              <a:rPr kumimoji="1" lang="en-US" altLang="zh-CN" baseline="-30000" dirty="0">
                <a:latin typeface="Times New Roman" panose="02020603050405020304" pitchFamily="18" charset="0"/>
                <a:cs typeface="Times New Roman" panose="02020603050405020304" pitchFamily="18" charset="0"/>
              </a:rPr>
              <a:t>4</a:t>
            </a:r>
            <a:r>
              <a:rPr kumimoji="1" lang="en-US" altLang="zh-CN" i="1" dirty="0">
                <a:latin typeface="Courier New" panose="02070309020205020404" pitchFamily="49"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=10000</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16</a:t>
            </a:r>
            <a:r>
              <a:rPr kumimoji="1" lang="zh-CN" altLang="en-US" dirty="0">
                <a:latin typeface="Times New Roman" panose="02020603050405020304" pitchFamily="18" charset="0"/>
                <a:cs typeface="Times New Roman" panose="02020603050405020304" pitchFamily="18" charset="0"/>
              </a:rPr>
              <a:t>）</a:t>
            </a:r>
            <a:endParaRPr kumimoji="1" lang="zh-CN" altLang="en-US" dirty="0">
              <a:latin typeface="宋体" panose="02010600030101010101" pitchFamily="2" charset="-122"/>
            </a:endParaRPr>
          </a:p>
          <a:p>
            <a:pPr algn="just">
              <a:lnSpc>
                <a:spcPct val="120000"/>
              </a:lnSpc>
              <a:spcBef>
                <a:spcPct val="80000"/>
              </a:spcBef>
            </a:pPr>
            <a:r>
              <a:rPr kumimoji="1" lang="zh-CN" altLang="en-US" sz="1600" dirty="0">
                <a:latin typeface="Times New Roman" panose="02020603050405020304" pitchFamily="18" charset="0"/>
                <a:ea typeface="黑体" panose="02010609060101010101" pitchFamily="49" charset="-122"/>
              </a:rPr>
              <a:t>　</a:t>
            </a:r>
            <a:endParaRPr lang="zh-CN" altLang="en-US" dirty="0"/>
          </a:p>
        </p:txBody>
      </p:sp>
      <p:graphicFrame>
        <p:nvGraphicFramePr>
          <p:cNvPr id="5" name="Group 60"/>
          <p:cNvGraphicFramePr>
            <a:graphicFrameLocks noGrp="1"/>
          </p:cNvGraphicFramePr>
          <p:nvPr>
            <p:extLst>
              <p:ext uri="{D42A27DB-BD31-4B8C-83A1-F6EECF244321}">
                <p14:modId xmlns:p14="http://schemas.microsoft.com/office/powerpoint/2010/main" val="2473467883"/>
              </p:ext>
            </p:extLst>
          </p:nvPr>
        </p:nvGraphicFramePr>
        <p:xfrm>
          <a:off x="80628" y="2715766"/>
          <a:ext cx="6696744" cy="1737370"/>
        </p:xfrm>
        <a:graphic>
          <a:graphicData uri="http://schemas.openxmlformats.org/drawingml/2006/table">
            <a:tbl>
              <a:tblPr/>
              <a:tblGrid>
                <a:gridCol w="502439"/>
                <a:gridCol w="743039"/>
                <a:gridCol w="524412"/>
                <a:gridCol w="822398"/>
                <a:gridCol w="1008112"/>
                <a:gridCol w="576064"/>
                <a:gridCol w="504056"/>
                <a:gridCol w="720080"/>
                <a:gridCol w="504056"/>
                <a:gridCol w="792088"/>
              </a:tblGrid>
              <a:tr h="38862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个体编号</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复制后的群体</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基因译码</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适应度计算</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复制后配对库</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交叉对象</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交叉位置</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交叉后的群体</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200" b="1" i="0" u="none" strike="noStrike" cap="none" normalizeH="0" baseline="0" dirty="0" smtClean="0">
                          <a:ln>
                            <a:noFill/>
                          </a:ln>
                          <a:solidFill>
                            <a:schemeClr val="tx1"/>
                          </a:solidFill>
                          <a:effectLst/>
                          <a:latin typeface="Times New Roman" panose="02020603050405020304" pitchFamily="18" charset="0"/>
                          <a:ea typeface="+mn-ea"/>
                        </a:rPr>
                        <a:t>基因译码</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适应度计算</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3926">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11000</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24</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576</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1100|0</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11001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25</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625</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860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01101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169</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0110|1</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01100</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12</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144</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8600">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11000</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24</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576</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accent2"/>
                          </a:solidFill>
                          <a:effectLst/>
                          <a:latin typeface="Times New Roman" panose="02020603050405020304" pitchFamily="18" charset="0"/>
                          <a:ea typeface="宋体" panose="02010600030101010101" pitchFamily="2" charset="-122"/>
                        </a:rPr>
                        <a:t>11|000</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11011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27</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729</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33363">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10011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361</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10|011</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10000</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16</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SzPct val="95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256</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85033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682" name="Group 2"/>
          <p:cNvGrpSpPr>
            <a:grpSpLocks/>
          </p:cNvGrpSpPr>
          <p:nvPr/>
        </p:nvGrpSpPr>
        <p:grpSpPr bwMode="auto">
          <a:xfrm>
            <a:off x="1484784" y="970492"/>
            <a:ext cx="4374356" cy="3942159"/>
            <a:chOff x="340" y="935"/>
            <a:chExt cx="2404" cy="2858"/>
          </a:xfrm>
        </p:grpSpPr>
        <p:sp>
          <p:nvSpPr>
            <p:cNvPr id="839683" name="AutoShape 3"/>
            <p:cNvSpPr>
              <a:spLocks noChangeArrowheads="1"/>
            </p:cNvSpPr>
            <p:nvPr/>
          </p:nvSpPr>
          <p:spPr bwMode="auto">
            <a:xfrm>
              <a:off x="2109" y="2423"/>
              <a:ext cx="635" cy="27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r>
                <a:rPr lang="zh-CN" altLang="en-US" sz="1500"/>
                <a:t>停机</a:t>
              </a:r>
            </a:p>
          </p:txBody>
        </p:sp>
        <p:grpSp>
          <p:nvGrpSpPr>
            <p:cNvPr id="839684" name="Group 4"/>
            <p:cNvGrpSpPr>
              <a:grpSpLocks/>
            </p:cNvGrpSpPr>
            <p:nvPr/>
          </p:nvGrpSpPr>
          <p:grpSpPr bwMode="auto">
            <a:xfrm>
              <a:off x="340" y="935"/>
              <a:ext cx="1369" cy="2858"/>
              <a:chOff x="340" y="935"/>
              <a:chExt cx="1369" cy="2858"/>
            </a:xfrm>
          </p:grpSpPr>
          <p:sp>
            <p:nvSpPr>
              <p:cNvPr id="839685" name="Text Box 5"/>
              <p:cNvSpPr txBox="1">
                <a:spLocks noChangeArrowheads="1"/>
              </p:cNvSpPr>
              <p:nvPr/>
            </p:nvSpPr>
            <p:spPr bwMode="auto">
              <a:xfrm>
                <a:off x="539" y="1705"/>
                <a:ext cx="1134"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zh-CN" altLang="en-US" sz="1500"/>
                  <a:t>选择一个初始解</a:t>
                </a:r>
              </a:p>
            </p:txBody>
          </p:sp>
          <p:sp>
            <p:nvSpPr>
              <p:cNvPr id="839686" name="AutoShape 6"/>
              <p:cNvSpPr>
                <a:spLocks noChangeArrowheads="1"/>
              </p:cNvSpPr>
              <p:nvPr/>
            </p:nvSpPr>
            <p:spPr bwMode="auto">
              <a:xfrm>
                <a:off x="530" y="2387"/>
                <a:ext cx="1179" cy="362"/>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r>
                  <a:rPr lang="zh-CN" altLang="en-US" sz="1500"/>
                  <a:t>停止准则</a:t>
                </a:r>
              </a:p>
            </p:txBody>
          </p:sp>
          <p:sp>
            <p:nvSpPr>
              <p:cNvPr id="839687" name="Text Box 7"/>
              <p:cNvSpPr txBox="1">
                <a:spLocks noChangeArrowheads="1"/>
              </p:cNvSpPr>
              <p:nvPr/>
            </p:nvSpPr>
            <p:spPr bwMode="auto">
              <a:xfrm>
                <a:off x="549" y="3331"/>
                <a:ext cx="1134"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buSzTx/>
                  <a:buFontTx/>
                  <a:buNone/>
                </a:pPr>
                <a:r>
                  <a:rPr lang="zh-CN" altLang="en-US" sz="1500"/>
                  <a:t>向改进方向移动</a:t>
                </a:r>
              </a:p>
            </p:txBody>
          </p:sp>
          <p:sp>
            <p:nvSpPr>
              <p:cNvPr id="839688" name="AutoShape 8"/>
              <p:cNvSpPr>
                <a:spLocks noChangeArrowheads="1"/>
              </p:cNvSpPr>
              <p:nvPr/>
            </p:nvSpPr>
            <p:spPr bwMode="auto">
              <a:xfrm>
                <a:off x="793" y="935"/>
                <a:ext cx="635" cy="27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r>
                  <a:rPr lang="zh-CN" altLang="en-US" sz="1500"/>
                  <a:t>启动</a:t>
                </a:r>
              </a:p>
            </p:txBody>
          </p:sp>
          <p:sp>
            <p:nvSpPr>
              <p:cNvPr id="839689" name="Line 9"/>
              <p:cNvSpPr>
                <a:spLocks noChangeShapeType="1"/>
              </p:cNvSpPr>
              <p:nvPr/>
            </p:nvSpPr>
            <p:spPr bwMode="auto">
              <a:xfrm>
                <a:off x="1111" y="1207"/>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39690" name="Line 10"/>
              <p:cNvSpPr>
                <a:spLocks noChangeShapeType="1"/>
              </p:cNvSpPr>
              <p:nvPr/>
            </p:nvSpPr>
            <p:spPr bwMode="auto">
              <a:xfrm>
                <a:off x="1120" y="1933"/>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39691" name="Line 11"/>
              <p:cNvSpPr>
                <a:spLocks noChangeShapeType="1"/>
              </p:cNvSpPr>
              <p:nvPr/>
            </p:nvSpPr>
            <p:spPr bwMode="auto">
              <a:xfrm>
                <a:off x="1129" y="2750"/>
                <a:ext cx="0" cy="5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39692" name="Line 12"/>
              <p:cNvSpPr>
                <a:spLocks noChangeShapeType="1"/>
              </p:cNvSpPr>
              <p:nvPr/>
            </p:nvSpPr>
            <p:spPr bwMode="auto">
              <a:xfrm>
                <a:off x="1129" y="3566"/>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39693" name="Line 13"/>
              <p:cNvSpPr>
                <a:spLocks noChangeShapeType="1"/>
              </p:cNvSpPr>
              <p:nvPr/>
            </p:nvSpPr>
            <p:spPr bwMode="auto">
              <a:xfrm flipH="1">
                <a:off x="340" y="3793"/>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39694" name="Line 14"/>
              <p:cNvSpPr>
                <a:spLocks noChangeShapeType="1"/>
              </p:cNvSpPr>
              <p:nvPr/>
            </p:nvSpPr>
            <p:spPr bwMode="auto">
              <a:xfrm flipV="1">
                <a:off x="340" y="2151"/>
                <a:ext cx="0" cy="16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39695" name="Line 15"/>
              <p:cNvSpPr>
                <a:spLocks noChangeShapeType="1"/>
              </p:cNvSpPr>
              <p:nvPr/>
            </p:nvSpPr>
            <p:spPr bwMode="auto">
              <a:xfrm>
                <a:off x="340" y="2152"/>
                <a:ext cx="7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sp>
          <p:nvSpPr>
            <p:cNvPr id="839696" name="Line 16"/>
            <p:cNvSpPr>
              <a:spLocks noChangeShapeType="1"/>
            </p:cNvSpPr>
            <p:nvPr/>
          </p:nvSpPr>
          <p:spPr bwMode="auto">
            <a:xfrm>
              <a:off x="1701" y="2577"/>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39697" name="Text Box 17"/>
            <p:cNvSpPr txBox="1">
              <a:spLocks noChangeArrowheads="1"/>
            </p:cNvSpPr>
            <p:nvPr/>
          </p:nvSpPr>
          <p:spPr bwMode="auto">
            <a:xfrm>
              <a:off x="1809" y="2360"/>
              <a:ext cx="27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altLang="zh-CN" sz="1500"/>
                <a:t>Y</a:t>
              </a:r>
            </a:p>
          </p:txBody>
        </p:sp>
        <p:sp>
          <p:nvSpPr>
            <p:cNvPr id="839698" name="Text Box 18"/>
            <p:cNvSpPr txBox="1">
              <a:spLocks noChangeArrowheads="1"/>
            </p:cNvSpPr>
            <p:nvPr/>
          </p:nvSpPr>
          <p:spPr bwMode="auto">
            <a:xfrm>
              <a:off x="1102" y="3012"/>
              <a:ext cx="27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altLang="zh-CN" sz="1500"/>
                <a:t>N</a:t>
              </a:r>
            </a:p>
          </p:txBody>
        </p:sp>
      </p:grpSp>
      <p:sp>
        <p:nvSpPr>
          <p:cNvPr id="839699" name="Rectangle 19"/>
          <p:cNvSpPr>
            <a:spLocks noChangeArrowheads="1"/>
          </p:cNvSpPr>
          <p:nvPr/>
        </p:nvSpPr>
        <p:spPr bwMode="auto">
          <a:xfrm>
            <a:off x="154782" y="141685"/>
            <a:ext cx="6460331"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spcBef>
                <a:spcPct val="0"/>
              </a:spcBef>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spcBef>
                <a:spcPct val="0"/>
              </a:spcBef>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spcBef>
                <a:spcPct val="0"/>
              </a:spcBef>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spcBef>
                <a:spcPct val="0"/>
              </a:spcBef>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lnSpc>
                <a:spcPct val="100000"/>
              </a:lnSpc>
              <a:buClrTx/>
              <a:buSzTx/>
              <a:buFontTx/>
              <a:buNone/>
            </a:pPr>
            <a:r>
              <a:rPr lang="en-US" altLang="zh-CN" sz="2400" dirty="0" smtClean="0">
                <a:solidFill>
                  <a:schemeClr val="tx1"/>
                </a:solidFill>
                <a:ea typeface="华文新魏" panose="02010800040101010101" pitchFamily="2" charset="-122"/>
              </a:rPr>
              <a:t>3.</a:t>
            </a:r>
            <a:r>
              <a:rPr lang="zh-CN" altLang="en-US" sz="2400" dirty="0" smtClean="0">
                <a:solidFill>
                  <a:schemeClr val="tx1"/>
                </a:solidFill>
                <a:ea typeface="华文新魏" panose="02010800040101010101" pitchFamily="2" charset="-122"/>
              </a:rPr>
              <a:t>传统</a:t>
            </a:r>
            <a:r>
              <a:rPr lang="zh-CN" altLang="en-US" sz="2400" dirty="0">
                <a:solidFill>
                  <a:schemeClr val="tx1"/>
                </a:solidFill>
                <a:ea typeface="华文新魏" panose="02010800040101010101" pitchFamily="2" charset="-122"/>
              </a:rPr>
              <a:t>优化方法的基本步骤</a:t>
            </a:r>
            <a:r>
              <a:rPr lang="en-US" altLang="zh-CN" sz="2400" dirty="0">
                <a:solidFill>
                  <a:schemeClr val="tx1"/>
                </a:solidFill>
                <a:ea typeface="华文新魏" panose="02010800040101010101" pitchFamily="2" charset="-122"/>
              </a:rPr>
              <a:t>—</a:t>
            </a:r>
            <a:r>
              <a:rPr lang="zh-CN" altLang="en-US" sz="2400" dirty="0">
                <a:solidFill>
                  <a:schemeClr val="tx1"/>
                </a:solidFill>
                <a:ea typeface="华文新魏" panose="02010800040101010101" pitchFamily="2" charset="-122"/>
              </a:rPr>
              <a:t>三步</a:t>
            </a:r>
            <a:r>
              <a:rPr lang="zh-CN" altLang="en-US" sz="2400" dirty="0" smtClean="0">
                <a:solidFill>
                  <a:schemeClr val="tx1"/>
                </a:solidFill>
                <a:ea typeface="华文新魏" panose="02010800040101010101" pitchFamily="2" charset="-122"/>
              </a:rPr>
              <a:t>曲</a:t>
            </a:r>
            <a:endParaRPr lang="zh-CN" altLang="en-US" sz="2400" dirty="0">
              <a:solidFill>
                <a:schemeClr val="tx1"/>
              </a:solidFill>
            </a:endParaRPr>
          </a:p>
        </p:txBody>
      </p:sp>
      <p:pic>
        <p:nvPicPr>
          <p:cNvPr id="20" name="图片 19"/>
          <p:cNvPicPr>
            <a:picLocks noChangeAspect="1"/>
          </p:cNvPicPr>
          <p:nvPr/>
        </p:nvPicPr>
        <p:blipFill>
          <a:blip r:embed="rId3"/>
          <a:stretch>
            <a:fillRect/>
          </a:stretch>
        </p:blipFill>
        <p:spPr>
          <a:xfrm>
            <a:off x="3992214" y="1720197"/>
            <a:ext cx="1707833" cy="1303986"/>
          </a:xfrm>
          <a:prstGeom prst="rect">
            <a:avLst/>
          </a:prstGeom>
        </p:spPr>
      </p:pic>
      <p:pic>
        <p:nvPicPr>
          <p:cNvPr id="21" name="图片 20"/>
          <p:cNvPicPr>
            <a:picLocks noChangeAspect="1"/>
          </p:cNvPicPr>
          <p:nvPr/>
        </p:nvPicPr>
        <p:blipFill>
          <a:blip r:embed="rId4"/>
          <a:stretch>
            <a:fillRect/>
          </a:stretch>
        </p:blipFill>
        <p:spPr>
          <a:xfrm>
            <a:off x="-14913" y="2920033"/>
            <a:ext cx="2867272" cy="1629185"/>
          </a:xfrm>
          <a:prstGeom prst="rect">
            <a:avLst/>
          </a:prstGeom>
        </p:spPr>
      </p:pic>
    </p:spTree>
    <p:extLst>
      <p:ext uri="{BB962C8B-B14F-4D97-AF65-F5344CB8AC3E}">
        <p14:creationId xmlns:p14="http://schemas.microsoft.com/office/powerpoint/2010/main" val="4231360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87325" y="268288"/>
            <a:ext cx="6670675" cy="4319587"/>
          </a:xfrm>
          <a:prstGeom prst="rect">
            <a:avLst/>
          </a:prstGeom>
        </p:spPr>
        <p:txBody>
          <a:bodyPr>
            <a:normAutofit lnSpcReduction="10000"/>
          </a:bodyPr>
          <a:lstStyle/>
          <a:p>
            <a:pPr>
              <a:lnSpc>
                <a:spcPct val="140000"/>
              </a:lnSpc>
              <a:spcBef>
                <a:spcPts val="0"/>
              </a:spcBef>
              <a:spcAft>
                <a:spcPts val="600"/>
              </a:spcAft>
              <a:buFont typeface="Wingdings" panose="05000000000000000000" pitchFamily="2" charset="2"/>
              <a:buNone/>
            </a:pPr>
            <a:r>
              <a:rPr kumimoji="1" lang="zh-CN" altLang="en-US" sz="2100" dirty="0">
                <a:latin typeface="黑体" panose="02010609060101010101" pitchFamily="49" charset="-122"/>
                <a:ea typeface="黑体" panose="02010609060101010101" pitchFamily="49" charset="-122"/>
                <a:sym typeface="Symbol" panose="05050102010706020507" pitchFamily="18" charset="2"/>
              </a:rPr>
              <a:t>（</a:t>
            </a:r>
            <a:r>
              <a:rPr kumimoji="1" lang="en-US" altLang="zh-CN" sz="2100" dirty="0">
                <a:latin typeface="黑体" panose="02010609060101010101" pitchFamily="49" charset="-122"/>
                <a:ea typeface="黑体" panose="02010609060101010101" pitchFamily="49" charset="-122"/>
                <a:sym typeface="Symbol" panose="05050102010706020507" pitchFamily="18" charset="2"/>
              </a:rPr>
              <a:t>3</a:t>
            </a:r>
            <a:r>
              <a:rPr kumimoji="1" lang="zh-CN" altLang="en-US" sz="2100" dirty="0">
                <a:latin typeface="黑体" panose="02010609060101010101" pitchFamily="49" charset="-122"/>
                <a:ea typeface="黑体" panose="02010609060101010101" pitchFamily="49" charset="-122"/>
                <a:sym typeface="Symbol" panose="05050102010706020507" pitchFamily="18" charset="2"/>
              </a:rPr>
              <a:t>）变异操作</a:t>
            </a:r>
            <a:endParaRPr kumimoji="1" lang="en-US" altLang="zh-CN" sz="2100" dirty="0">
              <a:latin typeface="黑体" panose="02010609060101010101" pitchFamily="49" charset="-122"/>
              <a:ea typeface="黑体" panose="02010609060101010101" pitchFamily="49" charset="-122"/>
              <a:sym typeface="Symbol" panose="05050102010706020507" pitchFamily="18" charset="2"/>
            </a:endParaRPr>
          </a:p>
          <a:p>
            <a:pPr>
              <a:lnSpc>
                <a:spcPct val="140000"/>
              </a:lnSpc>
              <a:spcBef>
                <a:spcPts val="0"/>
              </a:spcBef>
              <a:spcAft>
                <a:spcPts val="600"/>
              </a:spcAft>
              <a:buFont typeface="Wingdings" panose="05000000000000000000" pitchFamily="2" charset="2"/>
              <a:buNone/>
            </a:pPr>
            <a:r>
              <a:rPr lang="en-US" altLang="zh-CN" sz="1800" dirty="0">
                <a:sym typeface="Symbol" panose="05050102010706020507" pitchFamily="18" charset="2"/>
              </a:rPr>
              <a:t> </a:t>
            </a:r>
            <a:r>
              <a:rPr lang="en-US" altLang="zh-CN" sz="1800" dirty="0" smtClean="0">
                <a:sym typeface="Symbol" panose="05050102010706020507" pitchFamily="18" charset="2"/>
              </a:rPr>
              <a:t>       </a:t>
            </a:r>
            <a:r>
              <a:rPr lang="zh-CN" altLang="en-US" sz="1800" dirty="0" smtClean="0">
                <a:sym typeface="Symbol" panose="05050102010706020507" pitchFamily="18" charset="2"/>
              </a:rPr>
              <a:t>它</a:t>
            </a:r>
            <a:r>
              <a:rPr lang="zh-CN" altLang="en-US" sz="1800" dirty="0">
                <a:sym typeface="Symbol" panose="05050102010706020507" pitchFamily="18" charset="2"/>
              </a:rPr>
              <a:t>是在个体串空间中的一</a:t>
            </a:r>
            <a:r>
              <a:rPr lang="zh-CN" altLang="en-US" sz="1800" dirty="0" smtClean="0">
                <a:sym typeface="Symbol" panose="05050102010706020507" pitchFamily="18" charset="2"/>
              </a:rPr>
              <a:t>种</a:t>
            </a:r>
            <a:r>
              <a:rPr lang="zh-CN" altLang="en-US" sz="1800" dirty="0">
                <a:sym typeface="Symbol" panose="05050102010706020507" pitchFamily="18" charset="2"/>
              </a:rPr>
              <a:t>随机</a:t>
            </a:r>
            <a:r>
              <a:rPr lang="zh-CN" altLang="en-US" sz="1800" dirty="0" smtClean="0">
                <a:sym typeface="Symbol" panose="05050102010706020507" pitchFamily="18" charset="2"/>
              </a:rPr>
              <a:t>搜索</a:t>
            </a:r>
            <a:r>
              <a:rPr lang="zh-CN" altLang="en-US" sz="1800" dirty="0">
                <a:sym typeface="Symbol" panose="05050102010706020507" pitchFamily="18" charset="2"/>
              </a:rPr>
              <a:t>过程，</a:t>
            </a:r>
            <a:r>
              <a:rPr lang="zh-CN" altLang="en-US" sz="1800" dirty="0" smtClean="0">
                <a:sym typeface="Symbol" panose="05050102010706020507" pitchFamily="18" charset="2"/>
              </a:rPr>
              <a:t>它颠倒或</a:t>
            </a:r>
            <a:r>
              <a:rPr lang="zh-CN" altLang="en-US" sz="1800" dirty="0">
                <a:sym typeface="Symbol" panose="05050102010706020507" pitchFamily="18" charset="2"/>
              </a:rPr>
              <a:t>改变随机第</a:t>
            </a:r>
            <a:r>
              <a:rPr lang="en-US" altLang="zh-CN" sz="1800" dirty="0">
                <a:sym typeface="Symbol" panose="05050102010706020507" pitchFamily="18" charset="2"/>
              </a:rPr>
              <a:t>K</a:t>
            </a:r>
            <a:r>
              <a:rPr lang="zh-CN" altLang="en-US" sz="1800" dirty="0">
                <a:sym typeface="Symbol" panose="05050102010706020507" pitchFamily="18" charset="2"/>
              </a:rPr>
              <a:t>位的值。</a:t>
            </a:r>
            <a:endParaRPr lang="en-US" altLang="zh-CN" sz="1800" dirty="0">
              <a:sym typeface="Symbol" panose="05050102010706020507" pitchFamily="18" charset="2"/>
            </a:endParaRPr>
          </a:p>
          <a:p>
            <a:pPr>
              <a:lnSpc>
                <a:spcPct val="140000"/>
              </a:lnSpc>
              <a:spcBef>
                <a:spcPts val="0"/>
              </a:spcBef>
              <a:spcAft>
                <a:spcPts val="600"/>
              </a:spcAft>
              <a:buFont typeface="Wingdings" panose="05000000000000000000" pitchFamily="2" charset="2"/>
              <a:buNone/>
            </a:pPr>
            <a:r>
              <a:rPr lang="zh-CN" altLang="en-US" sz="1800" dirty="0">
                <a:sym typeface="Symbol" panose="05050102010706020507" pitchFamily="18" charset="2"/>
              </a:rPr>
              <a:t>     </a:t>
            </a:r>
            <a:endParaRPr lang="en-US" altLang="zh-CN" sz="1800" dirty="0" smtClean="0">
              <a:sym typeface="Symbol" panose="05050102010706020507" pitchFamily="18" charset="2"/>
            </a:endParaRPr>
          </a:p>
          <a:p>
            <a:pPr>
              <a:lnSpc>
                <a:spcPct val="140000"/>
              </a:lnSpc>
              <a:spcBef>
                <a:spcPts val="0"/>
              </a:spcBef>
              <a:spcAft>
                <a:spcPts val="600"/>
              </a:spcAft>
              <a:buFont typeface="Wingdings" panose="05000000000000000000" pitchFamily="2" charset="2"/>
              <a:buNone/>
            </a:pPr>
            <a:r>
              <a:rPr lang="en-US" altLang="zh-CN" sz="1800" dirty="0">
                <a:sym typeface="Symbol" panose="05050102010706020507" pitchFamily="18" charset="2"/>
              </a:rPr>
              <a:t> </a:t>
            </a:r>
            <a:r>
              <a:rPr lang="en-US" altLang="zh-CN" sz="1800" dirty="0" smtClean="0">
                <a:sym typeface="Symbol" panose="05050102010706020507" pitchFamily="18" charset="2"/>
              </a:rPr>
              <a:t>      </a:t>
            </a:r>
            <a:r>
              <a:rPr lang="zh-CN" altLang="en-US" sz="1800" dirty="0" smtClean="0">
                <a:sym typeface="Symbol" panose="05050102010706020507" pitchFamily="18" charset="2"/>
              </a:rPr>
              <a:t> </a:t>
            </a:r>
            <a:r>
              <a:rPr lang="zh-CN" altLang="en-US" sz="1800" dirty="0">
                <a:sym typeface="Symbol" panose="05050102010706020507" pitchFamily="18" charset="2"/>
              </a:rPr>
              <a:t>一般个体基因变异发生概率较小（</a:t>
            </a:r>
            <a:r>
              <a:rPr lang="en-US" altLang="zh-CN" sz="1800" dirty="0">
                <a:sym typeface="Symbol" panose="05050102010706020507" pitchFamily="18" charset="2"/>
              </a:rPr>
              <a:t>0.001</a:t>
            </a:r>
            <a:r>
              <a:rPr lang="zh-CN" altLang="en-US" sz="1800" dirty="0">
                <a:sym typeface="Symbol" panose="05050102010706020507" pitchFamily="18" charset="2"/>
              </a:rPr>
              <a:t>～</a:t>
            </a:r>
            <a:r>
              <a:rPr lang="en-US" altLang="zh-CN" sz="1800" dirty="0">
                <a:sym typeface="Symbol" panose="05050102010706020507" pitchFamily="18" charset="2"/>
              </a:rPr>
              <a:t>0.01 </a:t>
            </a:r>
            <a:r>
              <a:rPr lang="zh-CN" altLang="en-US" sz="1800" dirty="0" smtClean="0">
                <a:sym typeface="Symbol" panose="05050102010706020507" pitchFamily="18" charset="2"/>
              </a:rPr>
              <a:t>）</a:t>
            </a:r>
            <a:endParaRPr lang="en-US" altLang="zh-CN" sz="1800" dirty="0" smtClean="0">
              <a:sym typeface="Symbol" panose="05050102010706020507" pitchFamily="18" charset="2"/>
            </a:endParaRPr>
          </a:p>
          <a:p>
            <a:pPr algn="just">
              <a:lnSpc>
                <a:spcPct val="140000"/>
              </a:lnSpc>
              <a:spcBef>
                <a:spcPts val="0"/>
              </a:spcBef>
              <a:spcAft>
                <a:spcPts val="600"/>
              </a:spcAft>
              <a:buNone/>
            </a:pPr>
            <a:r>
              <a:rPr kumimoji="1" lang="zh-CN" altLang="en-US" sz="2000" dirty="0">
                <a:solidFill>
                  <a:srgbClr val="0070C0"/>
                </a:solidFill>
                <a:latin typeface="Times New Roman" panose="02020603050405020304" pitchFamily="18" charset="0"/>
                <a:cs typeface="Times New Roman" panose="02020603050405020304" pitchFamily="18" charset="0"/>
              </a:rPr>
              <a:t> </a:t>
            </a:r>
            <a:r>
              <a:rPr kumimoji="1" lang="zh-CN" altLang="en-US" sz="2000" dirty="0" smtClean="0">
                <a:solidFill>
                  <a:srgbClr val="0070C0"/>
                </a:solidFill>
                <a:latin typeface="Times New Roman" panose="02020603050405020304" pitchFamily="18" charset="0"/>
                <a:cs typeface="Times New Roman" panose="02020603050405020304" pitchFamily="18" charset="0"/>
              </a:rPr>
              <a:t>         设</a:t>
            </a:r>
            <a:r>
              <a:rPr kumimoji="1" lang="zh-CN" altLang="en-US" sz="2000" dirty="0">
                <a:solidFill>
                  <a:srgbClr val="0070C0"/>
                </a:solidFill>
                <a:latin typeface="Times New Roman" panose="02020603050405020304" pitchFamily="18" charset="0"/>
                <a:cs typeface="Times New Roman" panose="02020603050405020304" pitchFamily="18" charset="0"/>
              </a:rPr>
              <a:t>变异率</a:t>
            </a:r>
            <a:r>
              <a:rPr kumimoji="1" lang="en-US" altLang="zh-CN" sz="2000" i="1" dirty="0">
                <a:solidFill>
                  <a:srgbClr val="0070C0"/>
                </a:solidFill>
                <a:latin typeface="Times New Roman" panose="02020603050405020304" pitchFamily="18" charset="0"/>
                <a:cs typeface="Times New Roman" panose="02020603050405020304" pitchFamily="18" charset="0"/>
              </a:rPr>
              <a:t>p</a:t>
            </a:r>
            <a:r>
              <a:rPr kumimoji="1" lang="en-US" altLang="zh-CN" sz="2000" i="1" baseline="-30000" dirty="0">
                <a:solidFill>
                  <a:srgbClr val="0070C0"/>
                </a:solidFill>
                <a:latin typeface="Times New Roman" panose="02020603050405020304" pitchFamily="18" charset="0"/>
                <a:cs typeface="Times New Roman" panose="02020603050405020304" pitchFamily="18" charset="0"/>
              </a:rPr>
              <a:t>m</a:t>
            </a:r>
            <a:r>
              <a:rPr kumimoji="1" lang="en-US" altLang="zh-CN" sz="2000" dirty="0">
                <a:solidFill>
                  <a:srgbClr val="0070C0"/>
                </a:solidFill>
                <a:latin typeface="Times New Roman" panose="02020603050405020304" pitchFamily="18" charset="0"/>
                <a:cs typeface="Times New Roman" panose="02020603050405020304" pitchFamily="18" charset="0"/>
              </a:rPr>
              <a:t>=0.001</a:t>
            </a:r>
            <a:r>
              <a:rPr kumimoji="1" lang="zh-CN" altLang="en-US" sz="2000" dirty="0" smtClean="0">
                <a:solidFill>
                  <a:srgbClr val="0070C0"/>
                </a:solidFill>
                <a:latin typeface="Times New Roman" panose="02020603050405020304" pitchFamily="18" charset="0"/>
                <a:cs typeface="Times New Roman" panose="02020603050405020304" pitchFamily="18" charset="0"/>
              </a:rPr>
              <a:t>。这样</a:t>
            </a:r>
            <a:r>
              <a:rPr kumimoji="1" lang="zh-CN" altLang="en-US" sz="2000" dirty="0">
                <a:solidFill>
                  <a:srgbClr val="0070C0"/>
                </a:solidFill>
                <a:latin typeface="Times New Roman" panose="02020603050405020304" pitchFamily="18" charset="0"/>
                <a:cs typeface="Times New Roman" panose="02020603050405020304" pitchFamily="18" charset="0"/>
              </a:rPr>
              <a:t>，群体</a:t>
            </a:r>
            <a:r>
              <a:rPr kumimoji="1" lang="en-US" altLang="zh-CN" sz="2000" i="1" dirty="0">
                <a:solidFill>
                  <a:srgbClr val="0070C0"/>
                </a:solidFill>
                <a:latin typeface="Times New Roman" panose="02020603050405020304" pitchFamily="18" charset="0"/>
                <a:cs typeface="Times New Roman" panose="02020603050405020304" pitchFamily="18" charset="0"/>
              </a:rPr>
              <a:t>S</a:t>
            </a:r>
            <a:r>
              <a:rPr kumimoji="1" lang="en-US" altLang="zh-CN" sz="2000" baseline="-30000" dirty="0">
                <a:solidFill>
                  <a:srgbClr val="0070C0"/>
                </a:solidFill>
                <a:latin typeface="Times New Roman" panose="02020603050405020304" pitchFamily="18" charset="0"/>
                <a:cs typeface="Times New Roman" panose="02020603050405020304" pitchFamily="18" charset="0"/>
              </a:rPr>
              <a:t>1</a:t>
            </a:r>
            <a:r>
              <a:rPr kumimoji="1" lang="zh-CN" altLang="en-US" sz="2000" dirty="0">
                <a:solidFill>
                  <a:srgbClr val="0070C0"/>
                </a:solidFill>
                <a:latin typeface="Times New Roman" panose="02020603050405020304" pitchFamily="18" charset="0"/>
                <a:cs typeface="Times New Roman" panose="02020603050405020304" pitchFamily="18" charset="0"/>
              </a:rPr>
              <a:t>中共有</a:t>
            </a:r>
          </a:p>
          <a:p>
            <a:pPr algn="just">
              <a:lnSpc>
                <a:spcPct val="140000"/>
              </a:lnSpc>
              <a:spcBef>
                <a:spcPts val="0"/>
              </a:spcBef>
              <a:spcAft>
                <a:spcPts val="600"/>
              </a:spcAft>
              <a:buNone/>
            </a:pPr>
            <a:r>
              <a:rPr kumimoji="1" lang="zh-CN" altLang="en-US" sz="2000" dirty="0">
                <a:solidFill>
                  <a:srgbClr val="0070C0"/>
                </a:solidFill>
                <a:latin typeface="Times New Roman" panose="02020603050405020304" pitchFamily="18" charset="0"/>
                <a:cs typeface="Times New Roman" panose="02020603050405020304" pitchFamily="18" charset="0"/>
              </a:rPr>
              <a:t>                               </a:t>
            </a:r>
            <a:r>
              <a:rPr kumimoji="1" lang="en-US" altLang="zh-CN" sz="2000" dirty="0">
                <a:solidFill>
                  <a:srgbClr val="0070C0"/>
                </a:solidFill>
                <a:latin typeface="Times New Roman" panose="02020603050405020304" pitchFamily="18" charset="0"/>
                <a:cs typeface="Times New Roman" panose="02020603050405020304" pitchFamily="18" charset="0"/>
              </a:rPr>
              <a:t>4</a:t>
            </a:r>
            <a:r>
              <a:rPr kumimoji="1" lang="en-US" altLang="en-US" sz="2000" dirty="0">
                <a:solidFill>
                  <a:srgbClr val="0070C0"/>
                </a:solidFill>
              </a:rPr>
              <a:t>×</a:t>
            </a:r>
            <a:r>
              <a:rPr kumimoji="1" lang="en-US" altLang="zh-CN" sz="2000" dirty="0" smtClean="0">
                <a:solidFill>
                  <a:srgbClr val="0070C0"/>
                </a:solidFill>
                <a:latin typeface="Times New Roman" panose="02020603050405020304" pitchFamily="18" charset="0"/>
                <a:cs typeface="Times New Roman" panose="02020603050405020304" pitchFamily="18" charset="0"/>
              </a:rPr>
              <a:t>5</a:t>
            </a:r>
            <a:r>
              <a:rPr kumimoji="1" lang="en-US" altLang="en-US" sz="2000" dirty="0" smtClean="0">
                <a:solidFill>
                  <a:srgbClr val="0070C0"/>
                </a:solidFill>
              </a:rPr>
              <a:t>×</a:t>
            </a:r>
            <a:r>
              <a:rPr kumimoji="1" lang="en-US" altLang="zh-CN" sz="2000" dirty="0" smtClean="0">
                <a:solidFill>
                  <a:srgbClr val="0070C0"/>
                </a:solidFill>
                <a:latin typeface="Times New Roman" panose="02020603050405020304" pitchFamily="18" charset="0"/>
                <a:cs typeface="Times New Roman" panose="02020603050405020304" pitchFamily="18" charset="0"/>
              </a:rPr>
              <a:t>0.001=0.02</a:t>
            </a:r>
            <a:endParaRPr kumimoji="1" lang="en-US" altLang="zh-CN" sz="2000" dirty="0">
              <a:solidFill>
                <a:srgbClr val="0070C0"/>
              </a:solidFill>
              <a:latin typeface="Times New Roman" panose="02020603050405020304" pitchFamily="18" charset="0"/>
              <a:cs typeface="Times New Roman" panose="02020603050405020304" pitchFamily="18" charset="0"/>
            </a:endParaRPr>
          </a:p>
          <a:p>
            <a:pPr algn="just">
              <a:lnSpc>
                <a:spcPct val="140000"/>
              </a:lnSpc>
              <a:spcBef>
                <a:spcPts val="0"/>
              </a:spcBef>
              <a:spcAft>
                <a:spcPts val="600"/>
              </a:spcAft>
              <a:buNone/>
            </a:pPr>
            <a:r>
              <a:rPr kumimoji="1" lang="zh-CN" altLang="en-US" sz="2000" dirty="0">
                <a:solidFill>
                  <a:srgbClr val="0070C0"/>
                </a:solidFill>
                <a:latin typeface="Times New Roman" panose="02020603050405020304" pitchFamily="18" charset="0"/>
                <a:cs typeface="Times New Roman" panose="02020603050405020304" pitchFamily="18" charset="0"/>
              </a:rPr>
              <a:t>位基因可以变异。</a:t>
            </a:r>
          </a:p>
          <a:p>
            <a:pPr algn="just">
              <a:lnSpc>
                <a:spcPct val="140000"/>
              </a:lnSpc>
              <a:spcBef>
                <a:spcPts val="0"/>
              </a:spcBef>
              <a:spcAft>
                <a:spcPts val="600"/>
              </a:spcAft>
              <a:buNone/>
            </a:pPr>
            <a:r>
              <a:rPr kumimoji="1" lang="zh-CN" altLang="en-US" sz="2000" dirty="0">
                <a:solidFill>
                  <a:srgbClr val="0070C0"/>
                </a:solidFill>
                <a:latin typeface="Times New Roman" panose="02020603050405020304" pitchFamily="18" charset="0"/>
                <a:cs typeface="Times New Roman" panose="02020603050405020304" pitchFamily="18" charset="0"/>
              </a:rPr>
              <a:t>         </a:t>
            </a:r>
            <a:r>
              <a:rPr kumimoji="1" lang="en-US" altLang="zh-CN" sz="2000" dirty="0">
                <a:solidFill>
                  <a:srgbClr val="0070C0"/>
                </a:solidFill>
                <a:latin typeface="Times New Roman" panose="02020603050405020304" pitchFamily="18" charset="0"/>
                <a:cs typeface="Times New Roman" panose="02020603050405020304" pitchFamily="18" charset="0"/>
              </a:rPr>
              <a:t>0.02</a:t>
            </a:r>
            <a:r>
              <a:rPr kumimoji="1" lang="zh-CN" altLang="en-US" sz="2000" dirty="0">
                <a:solidFill>
                  <a:srgbClr val="0070C0"/>
                </a:solidFill>
                <a:latin typeface="Times New Roman" panose="02020603050405020304" pitchFamily="18" charset="0"/>
                <a:cs typeface="Times New Roman" panose="02020603050405020304" pitchFamily="18" charset="0"/>
              </a:rPr>
              <a:t>位显然不足</a:t>
            </a:r>
            <a:r>
              <a:rPr kumimoji="1" lang="en-US" altLang="zh-CN" sz="2000" dirty="0">
                <a:solidFill>
                  <a:srgbClr val="0070C0"/>
                </a:solidFill>
                <a:latin typeface="Times New Roman" panose="02020603050405020304" pitchFamily="18" charset="0"/>
                <a:cs typeface="Times New Roman" panose="02020603050405020304" pitchFamily="18" charset="0"/>
              </a:rPr>
              <a:t>1</a:t>
            </a:r>
            <a:r>
              <a:rPr kumimoji="1" lang="zh-CN" altLang="en-US" sz="2000" dirty="0">
                <a:solidFill>
                  <a:srgbClr val="0070C0"/>
                </a:solidFill>
                <a:latin typeface="Times New Roman" panose="02020603050405020304" pitchFamily="18" charset="0"/>
                <a:cs typeface="Times New Roman" panose="02020603050405020304" pitchFamily="18" charset="0"/>
              </a:rPr>
              <a:t>位，所以本轮遗传操作不做变异。</a:t>
            </a:r>
            <a:endParaRPr lang="en-US" altLang="zh-CN" sz="2000" dirty="0" smtClean="0">
              <a:solidFill>
                <a:srgbClr val="0070C0"/>
              </a:solidFill>
              <a:sym typeface="Symbol" panose="05050102010706020507" pitchFamily="18" charset="2"/>
            </a:endParaRPr>
          </a:p>
          <a:p>
            <a:pPr>
              <a:lnSpc>
                <a:spcPct val="140000"/>
              </a:lnSpc>
              <a:spcBef>
                <a:spcPts val="0"/>
              </a:spcBef>
              <a:spcAft>
                <a:spcPts val="600"/>
              </a:spcAft>
            </a:pPr>
            <a:endParaRPr lang="zh-CN" altLang="en-US" dirty="0"/>
          </a:p>
        </p:txBody>
      </p:sp>
      <p:graphicFrame>
        <p:nvGraphicFramePr>
          <p:cNvPr id="4" name="Object 63"/>
          <p:cNvGraphicFramePr>
            <a:graphicFrameLocks noChangeAspect="1"/>
          </p:cNvGraphicFramePr>
          <p:nvPr>
            <p:extLst/>
          </p:nvPr>
        </p:nvGraphicFramePr>
        <p:xfrm>
          <a:off x="2274053" y="1419622"/>
          <a:ext cx="2360960" cy="447768"/>
        </p:xfrm>
        <a:graphic>
          <a:graphicData uri="http://schemas.openxmlformats.org/presentationml/2006/ole">
            <mc:AlternateContent xmlns:mc="http://schemas.openxmlformats.org/markup-compatibility/2006">
              <mc:Choice xmlns:v="urn:schemas-microsoft-com:vml" Requires="v">
                <p:oleObj spid="_x0000_s9226" name="Equation" r:id="rId4" imgW="1269720" imgH="241200" progId="Equation.3">
                  <p:embed/>
                </p:oleObj>
              </mc:Choice>
              <mc:Fallback>
                <p:oleObj name="Equation" r:id="rId4" imgW="12697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053" y="1419622"/>
                        <a:ext cx="2360960" cy="44776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521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1000"/>
                                        <p:tgtEl>
                                          <p:spTgt spid="3">
                                            <p:txEl>
                                              <p:pRg st="7" end="7"/>
                                            </p:txEl>
                                          </p:spTgt>
                                        </p:tgtEl>
                                      </p:cBhvr>
                                    </p:animEffect>
                                    <p:anim calcmode="lin" valueType="num">
                                      <p:cBhvr>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627063"/>
            <a:ext cx="6172200" cy="3395662"/>
          </a:xfrm>
          <a:prstGeom prst="rect">
            <a:avLst/>
          </a:prstGeom>
        </p:spPr>
        <p:txBody>
          <a:bodyPr>
            <a:normAutofit/>
          </a:bodyPr>
          <a:lstStyle/>
          <a:p>
            <a:pPr>
              <a:buFont typeface="Wingdings" panose="05000000000000000000" pitchFamily="2" charset="2"/>
              <a:buNone/>
            </a:pPr>
            <a:r>
              <a:rPr lang="zh-CN" altLang="en-US" sz="2000" dirty="0">
                <a:sym typeface="Symbol" panose="05050102010706020507" pitchFamily="18" charset="2"/>
              </a:rPr>
              <a:t>（</a:t>
            </a:r>
            <a:r>
              <a:rPr lang="en-US" altLang="zh-CN" sz="2000" dirty="0">
                <a:sym typeface="Symbol" panose="05050102010706020507" pitchFamily="18" charset="2"/>
              </a:rPr>
              <a:t>4</a:t>
            </a:r>
            <a:r>
              <a:rPr lang="zh-CN" altLang="en-US" sz="2000" dirty="0">
                <a:sym typeface="Symbol" panose="05050102010706020507" pitchFamily="18" charset="2"/>
              </a:rPr>
              <a:t>）新一代种群产生</a:t>
            </a:r>
            <a:endParaRPr lang="en-US" altLang="zh-CN" sz="2000" dirty="0">
              <a:sym typeface="Symbol" panose="05050102010706020507" pitchFamily="18" charset="2"/>
            </a:endParaRPr>
          </a:p>
          <a:p>
            <a:pPr>
              <a:buFont typeface="Wingdings" panose="05000000000000000000" pitchFamily="2" charset="2"/>
              <a:buNone/>
            </a:pPr>
            <a:r>
              <a:rPr lang="en-US" altLang="zh-CN" sz="2000" dirty="0">
                <a:sym typeface="Symbol" panose="05050102010706020507" pitchFamily="18" charset="2"/>
              </a:rPr>
              <a:t>        </a:t>
            </a:r>
            <a:r>
              <a:rPr lang="zh-CN" altLang="en-US" sz="2000" dirty="0">
                <a:sym typeface="Symbol" panose="05050102010706020507" pitchFamily="18" charset="2"/>
              </a:rPr>
              <a:t>保留上一代最优</a:t>
            </a:r>
            <a:r>
              <a:rPr lang="zh-CN" altLang="en-US" sz="2000" dirty="0" smtClean="0">
                <a:sym typeface="Symbol" panose="05050102010706020507" pitchFamily="18" charset="2"/>
              </a:rPr>
              <a:t>个体（至少</a:t>
            </a:r>
            <a:r>
              <a:rPr lang="en-US" altLang="zh-CN" sz="2000" dirty="0">
                <a:sym typeface="Symbol" panose="05050102010706020507" pitchFamily="18" charset="2"/>
              </a:rPr>
              <a:t>1</a:t>
            </a:r>
            <a:r>
              <a:rPr lang="zh-CN" altLang="en-US" sz="2000" dirty="0">
                <a:sym typeface="Symbol" panose="05050102010706020507" pitchFamily="18" charset="2"/>
              </a:rPr>
              <a:t>个用新个体取代旧个体，随机取代或择优</a:t>
            </a:r>
            <a:r>
              <a:rPr lang="zh-CN" altLang="en-US" sz="2000" dirty="0" smtClean="0">
                <a:sym typeface="Symbol" panose="05050102010706020507" pitchFamily="18" charset="2"/>
              </a:rPr>
              <a:t>取代）。</a:t>
            </a:r>
            <a:r>
              <a:rPr kumimoji="1" lang="zh-CN" altLang="en-US" sz="2000" dirty="0" smtClean="0"/>
              <a:t>于是</a:t>
            </a:r>
            <a:r>
              <a:rPr kumimoji="1" lang="zh-CN" altLang="en-US" sz="2000" dirty="0"/>
              <a:t>，得到第二代种群</a:t>
            </a:r>
            <a:r>
              <a:rPr kumimoji="1" lang="en-US" altLang="zh-CN" sz="2000" i="1" dirty="0"/>
              <a:t>S</a:t>
            </a:r>
            <a:r>
              <a:rPr kumimoji="1" lang="en-US" altLang="zh-CN" sz="2000" baseline="-25000" dirty="0"/>
              <a:t>2</a:t>
            </a:r>
            <a:r>
              <a:rPr kumimoji="1" lang="zh-CN" altLang="en-US" sz="2000" dirty="0"/>
              <a:t>：</a:t>
            </a:r>
          </a:p>
          <a:p>
            <a:pPr>
              <a:lnSpc>
                <a:spcPct val="120000"/>
              </a:lnSpc>
              <a:spcBef>
                <a:spcPct val="50000"/>
              </a:spcBef>
              <a:buNone/>
            </a:pPr>
            <a:r>
              <a:rPr kumimoji="1" lang="zh-CN" altLang="en-US" sz="2000" i="1" dirty="0"/>
              <a:t>        </a:t>
            </a:r>
            <a:r>
              <a:rPr kumimoji="1" lang="zh-CN" altLang="en-US" sz="2000" i="1" dirty="0" smtClean="0"/>
              <a:t> </a:t>
            </a:r>
            <a:r>
              <a:rPr kumimoji="1" lang="en-US" altLang="zh-CN" sz="2000" i="1" dirty="0" smtClean="0"/>
              <a:t>s</a:t>
            </a:r>
            <a:r>
              <a:rPr kumimoji="1" lang="en-US" altLang="zh-CN" sz="2000" baseline="-25000" dirty="0" smtClean="0"/>
              <a:t>1</a:t>
            </a:r>
            <a:r>
              <a:rPr kumimoji="1" lang="en-US" altLang="zh-CN" sz="2000" dirty="0" smtClean="0"/>
              <a:t>=11001</a:t>
            </a:r>
            <a:r>
              <a:rPr kumimoji="1" lang="zh-CN" altLang="en-US" sz="2000" dirty="0"/>
              <a:t>（</a:t>
            </a:r>
            <a:r>
              <a:rPr kumimoji="1" lang="en-US" altLang="zh-CN" sz="2000" dirty="0"/>
              <a:t>25</a:t>
            </a:r>
            <a:r>
              <a:rPr kumimoji="1" lang="zh-CN" altLang="en-US" sz="2000" dirty="0"/>
              <a:t>）</a:t>
            </a:r>
            <a:r>
              <a:rPr kumimoji="1" lang="en-US" altLang="zh-CN" sz="2000" dirty="0"/>
              <a:t>, </a:t>
            </a:r>
            <a:r>
              <a:rPr kumimoji="1" lang="en-US" altLang="zh-CN" sz="2000" i="1" dirty="0"/>
              <a:t>s</a:t>
            </a:r>
            <a:r>
              <a:rPr kumimoji="1" lang="en-US" altLang="zh-CN" sz="2000" baseline="-25000" dirty="0"/>
              <a:t>2</a:t>
            </a:r>
            <a:r>
              <a:rPr kumimoji="1" lang="en-US" altLang="zh-CN" sz="2000" dirty="0"/>
              <a:t>=01100</a:t>
            </a:r>
            <a:r>
              <a:rPr kumimoji="1" lang="zh-CN" altLang="en-US" sz="2000" dirty="0"/>
              <a:t>（</a:t>
            </a:r>
            <a:r>
              <a:rPr kumimoji="1" lang="en-US" altLang="zh-CN" sz="2000" dirty="0"/>
              <a:t>12</a:t>
            </a:r>
            <a:r>
              <a:rPr kumimoji="1" lang="zh-CN" altLang="en-US" sz="2000" dirty="0"/>
              <a:t>）</a:t>
            </a:r>
          </a:p>
          <a:p>
            <a:pPr>
              <a:buNone/>
            </a:pPr>
            <a:r>
              <a:rPr kumimoji="1" lang="zh-CN" altLang="en-US" sz="2000" dirty="0"/>
              <a:t>         </a:t>
            </a:r>
            <a:r>
              <a:rPr kumimoji="1" lang="en-US" altLang="zh-CN" sz="2000" i="1" dirty="0"/>
              <a:t>s</a:t>
            </a:r>
            <a:r>
              <a:rPr kumimoji="1" lang="en-US" altLang="zh-CN" sz="2000" baseline="-25000" dirty="0"/>
              <a:t>3</a:t>
            </a:r>
            <a:r>
              <a:rPr kumimoji="1" lang="en-US" altLang="zh-CN" sz="2000" dirty="0"/>
              <a:t>=11011</a:t>
            </a:r>
            <a:r>
              <a:rPr kumimoji="1" lang="zh-CN" altLang="en-US" sz="2000" dirty="0"/>
              <a:t>（</a:t>
            </a:r>
            <a:r>
              <a:rPr kumimoji="1" lang="en-US" altLang="zh-CN" sz="2000" dirty="0"/>
              <a:t>27</a:t>
            </a:r>
            <a:r>
              <a:rPr kumimoji="1" lang="zh-CN" altLang="en-US" sz="2000" dirty="0"/>
              <a:t>）</a:t>
            </a:r>
            <a:r>
              <a:rPr kumimoji="1" lang="en-US" altLang="zh-CN" sz="2000" dirty="0"/>
              <a:t>, </a:t>
            </a:r>
            <a:r>
              <a:rPr kumimoji="1" lang="en-US" altLang="zh-CN" sz="2000" i="1" dirty="0"/>
              <a:t>s</a:t>
            </a:r>
            <a:r>
              <a:rPr kumimoji="1" lang="en-US" altLang="zh-CN" sz="2000" baseline="-25000" dirty="0"/>
              <a:t>4</a:t>
            </a:r>
            <a:r>
              <a:rPr kumimoji="1" lang="en-US" altLang="zh-CN" sz="2000" dirty="0"/>
              <a:t>=10000</a:t>
            </a:r>
            <a:r>
              <a:rPr kumimoji="1" lang="zh-CN" altLang="en-US" sz="2000" dirty="0"/>
              <a:t>（</a:t>
            </a:r>
            <a:r>
              <a:rPr kumimoji="1" lang="en-US" altLang="zh-CN" sz="2000" dirty="0"/>
              <a:t>16</a:t>
            </a:r>
            <a:r>
              <a:rPr kumimoji="1" lang="zh-CN" altLang="en-US" sz="2000" dirty="0"/>
              <a:t>）</a:t>
            </a:r>
          </a:p>
          <a:p>
            <a:pPr lvl="0">
              <a:buNone/>
            </a:pPr>
            <a:endParaRPr lang="en-US" altLang="zh-CN" sz="2000" dirty="0">
              <a:sym typeface="Symbol" panose="05050102010706020507" pitchFamily="18" charset="2"/>
            </a:endParaRPr>
          </a:p>
          <a:p>
            <a:pPr>
              <a:buFont typeface="Wingdings" panose="05000000000000000000" pitchFamily="2" charset="2"/>
              <a:buNone/>
            </a:pPr>
            <a:r>
              <a:rPr lang="zh-CN" altLang="en-US" sz="2000" dirty="0">
                <a:sym typeface="Symbol" panose="05050102010706020507" pitchFamily="18" charset="2"/>
              </a:rPr>
              <a:t>（</a:t>
            </a:r>
            <a:r>
              <a:rPr lang="en-US" altLang="zh-CN" sz="2000" dirty="0">
                <a:sym typeface="Symbol" panose="05050102010706020507" pitchFamily="18" charset="2"/>
              </a:rPr>
              <a:t>5</a:t>
            </a:r>
            <a:r>
              <a:rPr lang="zh-CN" altLang="en-US" sz="2000" dirty="0">
                <a:sym typeface="Symbol" panose="05050102010706020507" pitchFamily="18" charset="2"/>
              </a:rPr>
              <a:t>）重复上述操作。</a:t>
            </a:r>
          </a:p>
          <a:p>
            <a:endParaRPr lang="zh-CN" altLang="en-US" sz="1800" dirty="0"/>
          </a:p>
        </p:txBody>
      </p:sp>
    </p:spTree>
    <p:extLst>
      <p:ext uri="{BB962C8B-B14F-4D97-AF65-F5344CB8AC3E}">
        <p14:creationId xmlns:p14="http://schemas.microsoft.com/office/powerpoint/2010/main" val="19910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628801" y="109487"/>
            <a:ext cx="4016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latin typeface="Times New Roman" panose="02020603050405020304" pitchFamily="18" charset="0"/>
              </a:rPr>
              <a:t> </a:t>
            </a:r>
            <a:r>
              <a:rPr kumimoji="1" lang="zh-CN" altLang="en-US" sz="2000" b="1">
                <a:latin typeface="宋体" panose="02010600030101010101" pitchFamily="2" charset="-122"/>
              </a:rPr>
              <a:t>第二代种群</a:t>
            </a:r>
            <a:r>
              <a:rPr kumimoji="1" lang="en-US" altLang="zh-CN" sz="2000" b="1" i="1">
                <a:latin typeface="Times New Roman" panose="02020603050405020304" pitchFamily="18" charset="0"/>
              </a:rPr>
              <a:t>S</a:t>
            </a:r>
            <a:r>
              <a:rPr kumimoji="1" lang="en-US" altLang="zh-CN" sz="2000" b="1" baseline="-25000">
                <a:latin typeface="Times New Roman" panose="02020603050405020304" pitchFamily="18" charset="0"/>
              </a:rPr>
              <a:t>2</a:t>
            </a:r>
            <a:r>
              <a:rPr kumimoji="1" lang="zh-CN" altLang="en-US" sz="2000" b="1">
                <a:latin typeface="宋体" panose="02010600030101010101" pitchFamily="2" charset="-122"/>
              </a:rPr>
              <a:t>中各染色体的情况</a:t>
            </a:r>
            <a:r>
              <a:rPr kumimoji="1" lang="zh-CN" altLang="en-US" sz="2000" b="1">
                <a:latin typeface="Times New Roman" panose="02020603050405020304" pitchFamily="18" charset="0"/>
              </a:rPr>
              <a:t> </a:t>
            </a:r>
          </a:p>
        </p:txBody>
      </p:sp>
      <p:graphicFrame>
        <p:nvGraphicFramePr>
          <p:cNvPr id="5" name="Group 50"/>
          <p:cNvGraphicFramePr>
            <a:graphicFrameLocks noGrp="1"/>
          </p:cNvGraphicFramePr>
          <p:nvPr>
            <p:extLst/>
          </p:nvPr>
        </p:nvGraphicFramePr>
        <p:xfrm>
          <a:off x="468475" y="670536"/>
          <a:ext cx="6048670" cy="2403528"/>
        </p:xfrm>
        <a:graphic>
          <a:graphicData uri="http://schemas.openxmlformats.org/drawingml/2006/table">
            <a:tbl>
              <a:tblPr/>
              <a:tblGrid>
                <a:gridCol w="1209981"/>
                <a:gridCol w="1208746"/>
                <a:gridCol w="1211216"/>
                <a:gridCol w="1208746"/>
                <a:gridCol w="1209981"/>
              </a:tblGrid>
              <a:tr h="66764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染色体</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适应度</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选择概率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积累概率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a:t>
                      </a:r>
                      <a:r>
                        <a:rPr kumimoji="0" lang="zh-CN" altLang="en-US" sz="1800" b="0" i="0" u="none" strike="noStrike" cap="none" normalizeH="0" baseline="0" smtClean="0">
                          <a:ln>
                            <a:noFill/>
                          </a:ln>
                          <a:solidFill>
                            <a:schemeClr val="tx1"/>
                          </a:solidFill>
                          <a:effectLst/>
                          <a:latin typeface="Arial" charset="0"/>
                          <a:ea typeface="宋体" pitchFamily="2" charset="-122"/>
                        </a:rPr>
                        <a:t>估计的</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选中次数</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0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tx1"/>
                          </a:solidFill>
                          <a:effectLst/>
                          <a:latin typeface="Arial" charset="0"/>
                          <a:ea typeface="宋体" pitchFamily="2" charset="-122"/>
                        </a:rPr>
                        <a:t>=11001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625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0.36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0.36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2</a:t>
                      </a:r>
                      <a:r>
                        <a:rPr kumimoji="0" lang="en-US" altLang="zh-CN" sz="1800" b="0" i="0" u="none" strike="noStrike" cap="none" normalizeH="0" baseline="0" smtClean="0">
                          <a:ln>
                            <a:noFill/>
                          </a:ln>
                          <a:solidFill>
                            <a:schemeClr val="tx1"/>
                          </a:solidFill>
                          <a:effectLst/>
                          <a:latin typeface="Arial" charset="0"/>
                          <a:ea typeface="宋体" pitchFamily="2" charset="-122"/>
                        </a:rPr>
                        <a:t>=01100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144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0.08</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0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3</a:t>
                      </a:r>
                      <a:r>
                        <a:rPr kumimoji="0" lang="en-US" altLang="zh-CN" sz="1800" b="0" i="0" u="none" strike="noStrike" cap="none" normalizeH="0" baseline="0" smtClean="0">
                          <a:ln>
                            <a:noFill/>
                          </a:ln>
                          <a:solidFill>
                            <a:schemeClr val="tx1"/>
                          </a:solidFill>
                          <a:effectLst/>
                          <a:latin typeface="Arial" charset="0"/>
                          <a:ea typeface="宋体" pitchFamily="2" charset="-122"/>
                        </a:rPr>
                        <a:t>=11011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729</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0.41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0.85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dirty="0" smtClean="0">
                          <a:ln>
                            <a:noFill/>
                          </a:ln>
                          <a:solidFill>
                            <a:schemeClr val="tx1"/>
                          </a:solidFill>
                          <a:effectLst/>
                          <a:latin typeface="Arial" charset="0"/>
                          <a:ea typeface="宋体" pitchFamily="2" charset="-122"/>
                        </a:rPr>
                        <a:t>s</a:t>
                      </a:r>
                      <a:r>
                        <a:rPr kumimoji="0" lang="en-US" altLang="zh-CN" sz="1800" b="0" i="0" u="none" strike="noStrike" cap="none" normalizeH="0" baseline="-25000" dirty="0" smtClean="0">
                          <a:ln>
                            <a:noFill/>
                          </a:ln>
                          <a:solidFill>
                            <a:schemeClr val="tx1"/>
                          </a:solidFill>
                          <a:effectLst/>
                          <a:latin typeface="Arial" charset="0"/>
                          <a:ea typeface="宋体" pitchFamily="2" charset="-122"/>
                        </a:rPr>
                        <a:t>4</a:t>
                      </a:r>
                      <a:r>
                        <a:rPr kumimoji="0" lang="en-US" altLang="zh-CN" sz="1800" b="0" i="0" u="none" strike="noStrike" cap="none" normalizeH="0" baseline="0" dirty="0" smtClean="0">
                          <a:ln>
                            <a:noFill/>
                          </a:ln>
                          <a:solidFill>
                            <a:schemeClr val="tx1"/>
                          </a:solidFill>
                          <a:effectLst/>
                          <a:latin typeface="Arial" charset="0"/>
                          <a:ea typeface="宋体" pitchFamily="2" charset="-122"/>
                        </a:rPr>
                        <a:t>=10000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256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0.15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1.00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矩形 5"/>
          <p:cNvSpPr/>
          <p:nvPr/>
        </p:nvSpPr>
        <p:spPr>
          <a:xfrm>
            <a:off x="468475" y="3145905"/>
            <a:ext cx="6336704" cy="725327"/>
          </a:xfrm>
          <a:prstGeom prst="rect">
            <a:avLst/>
          </a:prstGeom>
        </p:spPr>
        <p:txBody>
          <a:bodyPr wrap="square">
            <a:spAutoFit/>
          </a:bodyPr>
          <a:lstStyle/>
          <a:p>
            <a:pPr>
              <a:lnSpc>
                <a:spcPct val="120000"/>
              </a:lnSpc>
            </a:pPr>
            <a:r>
              <a:rPr kumimoji="1" lang="zh-CN" altLang="en-US" dirty="0">
                <a:latin typeface="宋体" panose="02010600030101010101" pitchFamily="2" charset="-122"/>
              </a:rPr>
              <a:t>假设这一轮选择</a:t>
            </a:r>
            <a:r>
              <a:rPr kumimoji="1" lang="en-US" altLang="zh-CN" dirty="0">
                <a:latin typeface="Times New Roman" panose="02020603050405020304" pitchFamily="18" charset="0"/>
              </a:rPr>
              <a:t>-</a:t>
            </a:r>
            <a:r>
              <a:rPr kumimoji="1" lang="zh-CN" altLang="en-US" dirty="0">
                <a:latin typeface="宋体" panose="02010600030101010101" pitchFamily="2" charset="-122"/>
              </a:rPr>
              <a:t>复制操作中，种群</a:t>
            </a:r>
            <a:r>
              <a:rPr kumimoji="1" lang="en-US" altLang="zh-CN" i="1" dirty="0">
                <a:latin typeface="Times New Roman" panose="02020603050405020304" pitchFamily="18" charset="0"/>
              </a:rPr>
              <a:t>S</a:t>
            </a:r>
            <a:r>
              <a:rPr kumimoji="1" lang="en-US" altLang="zh-CN" baseline="-30000" dirty="0">
                <a:latin typeface="Times New Roman" panose="02020603050405020304" pitchFamily="18" charset="0"/>
              </a:rPr>
              <a:t>2</a:t>
            </a:r>
            <a:r>
              <a:rPr kumimoji="1" lang="zh-CN" altLang="en-US" dirty="0">
                <a:latin typeface="宋体" panose="02010600030101010101" pitchFamily="2" charset="-122"/>
              </a:rPr>
              <a:t>中</a:t>
            </a:r>
            <a:r>
              <a:rPr kumimoji="1" lang="zh-CN" altLang="en-US" dirty="0" smtClean="0">
                <a:latin typeface="宋体" panose="02010600030101010101" pitchFamily="2" charset="-122"/>
              </a:rPr>
              <a:t>的</a:t>
            </a:r>
            <a:r>
              <a:rPr kumimoji="1" lang="en-US" altLang="zh-CN" b="1" dirty="0" smtClean="0">
                <a:latin typeface="Times New Roman" panose="02020603050405020304" pitchFamily="18" charset="0"/>
              </a:rPr>
              <a:t>4</a:t>
            </a:r>
            <a:r>
              <a:rPr kumimoji="1" lang="zh-CN" altLang="en-US" b="1" dirty="0">
                <a:latin typeface="宋体" panose="02010600030101010101" pitchFamily="2" charset="-122"/>
              </a:rPr>
              <a:t>个染色体都被选中</a:t>
            </a:r>
            <a:r>
              <a:rPr kumimoji="1" lang="zh-CN" altLang="en-US" dirty="0">
                <a:latin typeface="宋体" panose="02010600030101010101" pitchFamily="2" charset="-122"/>
              </a:rPr>
              <a:t>，则得到群体：</a:t>
            </a:r>
            <a:r>
              <a:rPr kumimoji="1" lang="zh-CN" altLang="en-US" dirty="0">
                <a:latin typeface="Times New Roman" panose="02020603050405020304" pitchFamily="18" charset="0"/>
              </a:rPr>
              <a:t> </a:t>
            </a:r>
          </a:p>
        </p:txBody>
      </p:sp>
      <p:sp>
        <p:nvSpPr>
          <p:cNvPr id="7" name="Text Box 5"/>
          <p:cNvSpPr txBox="1">
            <a:spLocks noChangeArrowheads="1"/>
          </p:cNvSpPr>
          <p:nvPr/>
        </p:nvSpPr>
        <p:spPr bwMode="auto">
          <a:xfrm>
            <a:off x="1959124" y="3867894"/>
            <a:ext cx="4278188"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en-US" altLang="zh-CN" sz="1800" i="1" dirty="0">
                <a:latin typeface="Times New Roman" panose="02020603050405020304" pitchFamily="18" charset="0"/>
              </a:rPr>
              <a:t> s</a:t>
            </a:r>
            <a:r>
              <a:rPr kumimoji="1" lang="en-US" altLang="zh-CN" sz="1800" baseline="-30000" dirty="0">
                <a:latin typeface="Times New Roman" panose="02020603050405020304" pitchFamily="18" charset="0"/>
              </a:rPr>
              <a:t>1</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=11001</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25</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2</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 01100</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12</a:t>
            </a:r>
            <a:r>
              <a:rPr kumimoji="1" lang="zh-CN" altLang="en-US" sz="1800" dirty="0">
                <a:latin typeface="宋体" panose="02010600030101010101" pitchFamily="2" charset="-122"/>
              </a:rPr>
              <a:t>）</a:t>
            </a:r>
          </a:p>
          <a:p>
            <a:pPr eaLnBrk="1" hangingPunct="1">
              <a:lnSpc>
                <a:spcPct val="120000"/>
              </a:lnSpc>
              <a:buClrTx/>
              <a:buSzTx/>
              <a:buFontTx/>
              <a:buNone/>
            </a:pPr>
            <a:r>
              <a:rPr kumimoji="1" lang="zh-CN" altLang="en-US"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3</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=11011</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27</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4</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 10000</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16</a:t>
            </a:r>
            <a:r>
              <a:rPr kumimoji="1" lang="zh-CN" altLang="en-US" sz="1800" dirty="0">
                <a:latin typeface="宋体" panose="02010600030101010101" pitchFamily="2" charset="-122"/>
              </a:rPr>
              <a:t>）</a:t>
            </a:r>
            <a:r>
              <a:rPr kumimoji="1" lang="zh-CN" altLang="en-US" sz="1800" dirty="0">
                <a:latin typeface="Times New Roman" panose="02020603050405020304" pitchFamily="18" charset="0"/>
              </a:rPr>
              <a:t> </a:t>
            </a:r>
          </a:p>
        </p:txBody>
      </p:sp>
    </p:spTree>
    <p:extLst>
      <p:ext uri="{BB962C8B-B14F-4D97-AF65-F5344CB8AC3E}">
        <p14:creationId xmlns:p14="http://schemas.microsoft.com/office/powerpoint/2010/main" val="360700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04664" y="627534"/>
            <a:ext cx="573325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en-US" altLang="zh-CN" sz="1800" dirty="0">
                <a:latin typeface="宋体" panose="02010600030101010101" pitchFamily="2" charset="-122"/>
              </a:rPr>
              <a:t>     </a:t>
            </a:r>
            <a:r>
              <a:rPr kumimoji="1" lang="zh-CN" altLang="en-US" sz="1800" dirty="0">
                <a:latin typeface="宋体" panose="02010600030101010101" pitchFamily="2" charset="-122"/>
              </a:rPr>
              <a:t>做交叉运算，让</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1</a:t>
            </a:r>
            <a:r>
              <a:rPr kumimoji="1" lang="en-US" altLang="zh-CN" sz="1800" i="1" dirty="0">
                <a:latin typeface="Times New Roman" panose="02020603050405020304" pitchFamily="18" charset="0"/>
              </a:rPr>
              <a:t>’</a:t>
            </a:r>
            <a:r>
              <a:rPr kumimoji="1" lang="zh-CN" altLang="en-US" sz="1800" dirty="0">
                <a:latin typeface="宋体" panose="02010600030101010101" pitchFamily="2" charset="-122"/>
              </a:rPr>
              <a:t>与</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2</a:t>
            </a:r>
            <a:r>
              <a:rPr kumimoji="1" lang="en-US" altLang="zh-CN" sz="1800" i="1" dirty="0">
                <a:latin typeface="Times New Roman" panose="02020603050405020304" pitchFamily="18" charset="0"/>
              </a:rPr>
              <a:t>’</a:t>
            </a:r>
            <a:r>
              <a:rPr kumimoji="1" lang="zh-CN" altLang="en-US" sz="1800" dirty="0">
                <a:latin typeface="宋体" panose="02010600030101010101" pitchFamily="2" charset="-122"/>
              </a:rPr>
              <a:t>，</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3</a:t>
            </a:r>
            <a:r>
              <a:rPr kumimoji="1" lang="en-US" altLang="zh-CN" sz="1800" i="1" dirty="0">
                <a:latin typeface="Times New Roman" panose="02020603050405020304" pitchFamily="18" charset="0"/>
              </a:rPr>
              <a:t>’</a:t>
            </a:r>
            <a:r>
              <a:rPr kumimoji="1" lang="zh-CN" altLang="en-US" sz="1800" dirty="0">
                <a:latin typeface="宋体" panose="02010600030101010101" pitchFamily="2" charset="-122"/>
              </a:rPr>
              <a:t>与</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4</a:t>
            </a:r>
            <a:r>
              <a:rPr kumimoji="1" lang="en-US" altLang="zh-CN" sz="1800" i="1" dirty="0">
                <a:latin typeface="Times New Roman" panose="02020603050405020304" pitchFamily="18" charset="0"/>
              </a:rPr>
              <a:t>’</a:t>
            </a:r>
            <a:r>
              <a:rPr kumimoji="1" lang="en-US" altLang="zh-CN" sz="1800" dirty="0">
                <a:latin typeface="Times New Roman" panose="02020603050405020304" pitchFamily="18" charset="0"/>
              </a:rPr>
              <a:t> </a:t>
            </a:r>
            <a:r>
              <a:rPr kumimoji="1" lang="zh-CN" altLang="en-US" sz="1800" dirty="0">
                <a:latin typeface="宋体" panose="02010600030101010101" pitchFamily="2" charset="-122"/>
              </a:rPr>
              <a:t>分别交换后三位基因，得</a:t>
            </a:r>
            <a:r>
              <a:rPr kumimoji="1" lang="zh-CN" altLang="en-US" sz="1800" dirty="0">
                <a:latin typeface="Times New Roman" panose="02020603050405020304" pitchFamily="18" charset="0"/>
              </a:rPr>
              <a:t> </a:t>
            </a:r>
          </a:p>
        </p:txBody>
      </p:sp>
      <p:sp>
        <p:nvSpPr>
          <p:cNvPr id="5" name="Text Box 7"/>
          <p:cNvSpPr txBox="1">
            <a:spLocks noChangeArrowheads="1"/>
          </p:cNvSpPr>
          <p:nvPr/>
        </p:nvSpPr>
        <p:spPr bwMode="auto">
          <a:xfrm>
            <a:off x="1340768" y="1453820"/>
            <a:ext cx="4221014"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en-US" altLang="zh-CN" sz="1800" i="1" dirty="0">
                <a:latin typeface="Times New Roman" panose="02020603050405020304" pitchFamily="18" charset="0"/>
              </a:rPr>
              <a:t>     s</a:t>
            </a:r>
            <a:r>
              <a:rPr kumimoji="1" lang="en-US" altLang="zh-CN" sz="1800" baseline="-30000" dirty="0">
                <a:latin typeface="Times New Roman" panose="02020603050405020304" pitchFamily="18" charset="0"/>
              </a:rPr>
              <a:t>1</a:t>
            </a:r>
            <a:r>
              <a:rPr kumimoji="1" lang="en-US" altLang="zh-CN" sz="1800" i="1" dirty="0">
                <a:latin typeface="Times New Roman" panose="02020603050405020304" pitchFamily="18" charset="0"/>
              </a:rPr>
              <a:t>’’ </a:t>
            </a:r>
            <a:r>
              <a:rPr kumimoji="1" lang="en-US" altLang="zh-CN" sz="1800" dirty="0">
                <a:latin typeface="Times New Roman" panose="02020603050405020304" pitchFamily="18" charset="0"/>
              </a:rPr>
              <a:t>=11100</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28</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2</a:t>
            </a:r>
            <a:r>
              <a:rPr kumimoji="1" lang="en-US" altLang="zh-CN" sz="1800" i="1" dirty="0">
                <a:latin typeface="Times New Roman" panose="02020603050405020304" pitchFamily="18" charset="0"/>
              </a:rPr>
              <a:t>’’ </a:t>
            </a:r>
            <a:r>
              <a:rPr kumimoji="1" lang="en-US" altLang="zh-CN" sz="1800" dirty="0">
                <a:latin typeface="Times New Roman" panose="02020603050405020304" pitchFamily="18" charset="0"/>
              </a:rPr>
              <a:t>= 01001</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9</a:t>
            </a:r>
            <a:r>
              <a:rPr kumimoji="1" lang="zh-CN" altLang="en-US" sz="1800" dirty="0">
                <a:latin typeface="宋体" panose="02010600030101010101" pitchFamily="2" charset="-122"/>
              </a:rPr>
              <a:t>）</a:t>
            </a:r>
          </a:p>
          <a:p>
            <a:pPr eaLnBrk="1" hangingPunct="1">
              <a:lnSpc>
                <a:spcPct val="120000"/>
              </a:lnSpc>
              <a:buClrTx/>
              <a:buSzTx/>
              <a:buFontTx/>
              <a:buNone/>
            </a:pPr>
            <a:r>
              <a:rPr kumimoji="1" lang="zh-CN" altLang="en-US"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3</a:t>
            </a:r>
            <a:r>
              <a:rPr kumimoji="1" lang="en-US" altLang="zh-CN" sz="1800" i="1" dirty="0">
                <a:latin typeface="Times New Roman" panose="02020603050405020304" pitchFamily="18" charset="0"/>
              </a:rPr>
              <a:t>’’ </a:t>
            </a:r>
            <a:r>
              <a:rPr kumimoji="1" lang="en-US" altLang="zh-CN" sz="1800" dirty="0">
                <a:latin typeface="Times New Roman" panose="02020603050405020304" pitchFamily="18" charset="0"/>
              </a:rPr>
              <a:t>=11000</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24</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4</a:t>
            </a:r>
            <a:r>
              <a:rPr kumimoji="1" lang="en-US" altLang="zh-CN" sz="1800" i="1" dirty="0">
                <a:latin typeface="Times New Roman" panose="02020603050405020304" pitchFamily="18" charset="0"/>
              </a:rPr>
              <a:t>’’ </a:t>
            </a:r>
            <a:r>
              <a:rPr kumimoji="1" lang="en-US" altLang="zh-CN" sz="1800" dirty="0">
                <a:latin typeface="Times New Roman" panose="02020603050405020304" pitchFamily="18" charset="0"/>
              </a:rPr>
              <a:t>= 10011</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19</a:t>
            </a:r>
            <a:r>
              <a:rPr kumimoji="1" lang="zh-CN" altLang="en-US" sz="1800" dirty="0">
                <a:latin typeface="宋体" panose="02010600030101010101" pitchFamily="2" charset="-122"/>
              </a:rPr>
              <a:t>）</a:t>
            </a:r>
            <a:r>
              <a:rPr kumimoji="1" lang="zh-CN" altLang="en-US" sz="1800" dirty="0">
                <a:latin typeface="Times New Roman" panose="02020603050405020304" pitchFamily="18" charset="0"/>
              </a:rPr>
              <a:t> </a:t>
            </a:r>
          </a:p>
        </p:txBody>
      </p:sp>
      <p:sp>
        <p:nvSpPr>
          <p:cNvPr id="6" name="Text Box 8"/>
          <p:cNvSpPr txBox="1">
            <a:spLocks noChangeArrowheads="1"/>
          </p:cNvSpPr>
          <p:nvPr/>
        </p:nvSpPr>
        <p:spPr bwMode="auto">
          <a:xfrm>
            <a:off x="908720" y="2571750"/>
            <a:ext cx="30123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800" dirty="0">
                <a:latin typeface="宋体" panose="02010600030101010101" pitchFamily="2" charset="-122"/>
              </a:rPr>
              <a:t>这一轮仍然不会发生变异。</a:t>
            </a:r>
            <a:r>
              <a:rPr kumimoji="1" lang="zh-CN" altLang="en-US" sz="1800" dirty="0">
                <a:latin typeface="Times New Roman" panose="02020603050405020304" pitchFamily="18" charset="0"/>
              </a:rPr>
              <a:t> </a:t>
            </a:r>
          </a:p>
        </p:txBody>
      </p:sp>
      <p:sp>
        <p:nvSpPr>
          <p:cNvPr id="7" name="Text Box 5"/>
          <p:cNvSpPr txBox="1">
            <a:spLocks noChangeArrowheads="1"/>
          </p:cNvSpPr>
          <p:nvPr/>
        </p:nvSpPr>
        <p:spPr bwMode="auto">
          <a:xfrm>
            <a:off x="1484784" y="3147814"/>
            <a:ext cx="4320480" cy="128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zh-CN" altLang="en-US" sz="1800" dirty="0"/>
              <a:t>于是，得第三代种群</a:t>
            </a:r>
            <a:r>
              <a:rPr kumimoji="1" lang="en-US" altLang="zh-CN" sz="1800" i="1" dirty="0"/>
              <a:t>S</a:t>
            </a:r>
            <a:r>
              <a:rPr kumimoji="1" lang="en-US" altLang="zh-CN" sz="1800" dirty="0"/>
              <a:t>3</a:t>
            </a:r>
            <a:r>
              <a:rPr kumimoji="1" lang="zh-CN" altLang="en-US" sz="1800" dirty="0"/>
              <a:t>：</a:t>
            </a:r>
            <a:endParaRPr kumimoji="1" lang="zh-CN" altLang="en-US" sz="1800" i="1" dirty="0">
              <a:latin typeface="Times New Roman" panose="02020603050405020304" pitchFamily="18" charset="0"/>
            </a:endParaRPr>
          </a:p>
          <a:p>
            <a:pPr eaLnBrk="1" hangingPunct="1">
              <a:lnSpc>
                <a:spcPct val="120000"/>
              </a:lnSpc>
              <a:spcBef>
                <a:spcPct val="50000"/>
              </a:spcBef>
              <a:buClrTx/>
              <a:buSzTx/>
              <a:buFontTx/>
              <a:buNone/>
            </a:pPr>
            <a:r>
              <a:rPr kumimoji="1" lang="zh-CN" altLang="en-US" sz="1800" i="1" dirty="0"/>
              <a:t> </a:t>
            </a:r>
            <a:r>
              <a:rPr kumimoji="1" lang="en-US" altLang="zh-CN" sz="1800" i="1" dirty="0"/>
              <a:t>s</a:t>
            </a:r>
            <a:r>
              <a:rPr kumimoji="1" lang="en-US" altLang="zh-CN" sz="1800" baseline="-30000" dirty="0"/>
              <a:t>1</a:t>
            </a:r>
            <a:r>
              <a:rPr kumimoji="1" lang="en-US" altLang="zh-CN" sz="1800" dirty="0"/>
              <a:t>=11100</a:t>
            </a:r>
            <a:r>
              <a:rPr kumimoji="1" lang="zh-CN" altLang="en-US" sz="1800" dirty="0"/>
              <a:t>（</a:t>
            </a:r>
            <a:r>
              <a:rPr kumimoji="1" lang="en-US" altLang="zh-CN" sz="1800" dirty="0"/>
              <a:t>28</a:t>
            </a:r>
            <a:r>
              <a:rPr kumimoji="1" lang="zh-CN" altLang="en-US" sz="1800" dirty="0"/>
              <a:t>）</a:t>
            </a:r>
            <a:r>
              <a:rPr kumimoji="1" lang="en-US" altLang="zh-CN" sz="1800" dirty="0"/>
              <a:t>, </a:t>
            </a:r>
            <a:r>
              <a:rPr kumimoji="1" lang="en-US" altLang="zh-CN" sz="1800" i="1" dirty="0"/>
              <a:t>s</a:t>
            </a:r>
            <a:r>
              <a:rPr kumimoji="1" lang="en-US" altLang="zh-CN" sz="1800" baseline="-30000" dirty="0"/>
              <a:t>2</a:t>
            </a:r>
            <a:r>
              <a:rPr kumimoji="1" lang="en-US" altLang="zh-CN" sz="1800" dirty="0"/>
              <a:t>=01001</a:t>
            </a:r>
            <a:r>
              <a:rPr kumimoji="1" lang="zh-CN" altLang="en-US" sz="1800" dirty="0"/>
              <a:t>（</a:t>
            </a:r>
            <a:r>
              <a:rPr kumimoji="1" lang="en-US" altLang="zh-CN" sz="1800" dirty="0"/>
              <a:t>9</a:t>
            </a:r>
            <a:r>
              <a:rPr kumimoji="1" lang="zh-CN" altLang="en-US" sz="1800" dirty="0"/>
              <a:t>）</a:t>
            </a:r>
          </a:p>
          <a:p>
            <a:pPr eaLnBrk="1" hangingPunct="1">
              <a:lnSpc>
                <a:spcPct val="120000"/>
              </a:lnSpc>
              <a:buClrTx/>
              <a:buSzTx/>
              <a:buFontTx/>
              <a:buNone/>
            </a:pPr>
            <a:r>
              <a:rPr kumimoji="1" lang="zh-CN" altLang="en-US" sz="1800" dirty="0"/>
              <a:t> </a:t>
            </a:r>
            <a:r>
              <a:rPr kumimoji="1" lang="en-US" altLang="zh-CN" sz="1800" i="1" dirty="0"/>
              <a:t>s</a:t>
            </a:r>
            <a:r>
              <a:rPr kumimoji="1" lang="en-US" altLang="zh-CN" sz="1800" baseline="-30000" dirty="0"/>
              <a:t>3</a:t>
            </a:r>
            <a:r>
              <a:rPr kumimoji="1" lang="en-US" altLang="zh-CN" sz="1800" dirty="0"/>
              <a:t>=11000</a:t>
            </a:r>
            <a:r>
              <a:rPr kumimoji="1" lang="zh-CN" altLang="en-US" sz="1800" dirty="0"/>
              <a:t>（</a:t>
            </a:r>
            <a:r>
              <a:rPr kumimoji="1" lang="en-US" altLang="zh-CN" sz="1800" dirty="0"/>
              <a:t>24</a:t>
            </a:r>
            <a:r>
              <a:rPr kumimoji="1" lang="zh-CN" altLang="en-US" sz="1800" dirty="0"/>
              <a:t>）</a:t>
            </a:r>
            <a:r>
              <a:rPr kumimoji="1" lang="en-US" altLang="zh-CN" sz="1800" dirty="0"/>
              <a:t>, </a:t>
            </a:r>
            <a:r>
              <a:rPr kumimoji="1" lang="en-US" altLang="zh-CN" sz="1800" i="1" dirty="0"/>
              <a:t>s</a:t>
            </a:r>
            <a:r>
              <a:rPr kumimoji="1" lang="en-US" altLang="zh-CN" sz="1800" baseline="-30000" dirty="0"/>
              <a:t>4</a:t>
            </a:r>
            <a:r>
              <a:rPr kumimoji="1" lang="en-US" altLang="zh-CN" sz="1800" dirty="0"/>
              <a:t>=10011</a:t>
            </a:r>
            <a:r>
              <a:rPr kumimoji="1" lang="zh-CN" altLang="en-US" sz="1800" dirty="0"/>
              <a:t>（</a:t>
            </a:r>
            <a:r>
              <a:rPr kumimoji="1" lang="en-US" altLang="zh-CN" sz="1800" dirty="0"/>
              <a:t>19</a:t>
            </a:r>
            <a:r>
              <a:rPr kumimoji="1" lang="zh-CN" altLang="en-US" sz="1800" dirty="0"/>
              <a:t>）</a:t>
            </a:r>
            <a:r>
              <a:rPr kumimoji="1" lang="zh-CN" altLang="en-US" sz="1800" dirty="0">
                <a:latin typeface="Times New Roman" panose="02020603050405020304" pitchFamily="18" charset="0"/>
              </a:rPr>
              <a:t> </a:t>
            </a:r>
          </a:p>
        </p:txBody>
      </p:sp>
    </p:spTree>
    <p:extLst>
      <p:ext uri="{BB962C8B-B14F-4D97-AF65-F5344CB8AC3E}">
        <p14:creationId xmlns:p14="http://schemas.microsoft.com/office/powerpoint/2010/main" val="25220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fade">
                                      <p:cBhvr>
                                        <p:cTn id="29" dur="1000"/>
                                        <p:tgtEl>
                                          <p:spTgt spid="7">
                                            <p:txEl>
                                              <p:pRg st="1" end="1"/>
                                            </p:txEl>
                                          </p:spTgt>
                                        </p:tgtEl>
                                      </p:cBhvr>
                                    </p:animEffect>
                                    <p:anim calcmode="lin" valueType="num">
                                      <p:cBhvr>
                                        <p:cTn id="3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1000"/>
                                        <p:tgtEl>
                                          <p:spTgt spid="7">
                                            <p:txEl>
                                              <p:pRg st="2" end="2"/>
                                            </p:txEl>
                                          </p:spTgt>
                                        </p:tgtEl>
                                      </p:cBhvr>
                                    </p:animEffect>
                                    <p:anim calcmode="lin" valueType="num">
                                      <p:cBhvr>
                                        <p:cTn id="3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56790" y="249937"/>
            <a:ext cx="3820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b="1">
                <a:latin typeface="宋体" panose="02010600030101010101" pitchFamily="2" charset="-122"/>
              </a:rPr>
              <a:t>   </a:t>
            </a:r>
            <a:r>
              <a:rPr kumimoji="1" lang="zh-CN" altLang="en-US" sz="1800" b="1">
                <a:latin typeface="宋体" panose="02010600030101010101" pitchFamily="2" charset="-122"/>
              </a:rPr>
              <a:t>第三代种群</a:t>
            </a:r>
            <a:r>
              <a:rPr kumimoji="1" lang="en-US" altLang="zh-CN" sz="1800" b="1" i="1">
                <a:latin typeface="Times New Roman" panose="02020603050405020304" pitchFamily="18" charset="0"/>
              </a:rPr>
              <a:t>S</a:t>
            </a:r>
            <a:r>
              <a:rPr kumimoji="1" lang="en-US" altLang="zh-CN" sz="1800" b="1" baseline="-30000">
                <a:latin typeface="Times New Roman" panose="02020603050405020304" pitchFamily="18" charset="0"/>
              </a:rPr>
              <a:t>3</a:t>
            </a:r>
            <a:r>
              <a:rPr kumimoji="1" lang="zh-CN" altLang="en-US" sz="1800" b="1">
                <a:latin typeface="宋体" panose="02010600030101010101" pitchFamily="2" charset="-122"/>
              </a:rPr>
              <a:t>中各染色体的情况</a:t>
            </a:r>
            <a:r>
              <a:rPr kumimoji="1" lang="zh-CN" altLang="en-US" sz="1800" b="1">
                <a:latin typeface="Times New Roman" panose="02020603050405020304" pitchFamily="18" charset="0"/>
              </a:rPr>
              <a:t> </a:t>
            </a:r>
          </a:p>
        </p:txBody>
      </p:sp>
      <p:graphicFrame>
        <p:nvGraphicFramePr>
          <p:cNvPr id="5" name="Group 45"/>
          <p:cNvGraphicFramePr>
            <a:graphicFrameLocks noGrp="1"/>
          </p:cNvGraphicFramePr>
          <p:nvPr>
            <p:extLst/>
          </p:nvPr>
        </p:nvGraphicFramePr>
        <p:xfrm>
          <a:off x="404664" y="843558"/>
          <a:ext cx="6264695" cy="2401984"/>
        </p:xfrm>
        <a:graphic>
          <a:graphicData uri="http://schemas.openxmlformats.org/drawingml/2006/table">
            <a:tbl>
              <a:tblPr/>
              <a:tblGrid>
                <a:gridCol w="1253195"/>
                <a:gridCol w="1251916"/>
                <a:gridCol w="1254473"/>
                <a:gridCol w="1251916"/>
                <a:gridCol w="1253195"/>
              </a:tblGrid>
              <a:tr h="7599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染色体</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适应度</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选择概率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积累概率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a:t>
                      </a:r>
                      <a:r>
                        <a:rPr kumimoji="0" lang="zh-CN" altLang="en-US" sz="1800" b="0" i="0" u="none" strike="noStrike" cap="none" normalizeH="0" baseline="0" smtClean="0">
                          <a:ln>
                            <a:noFill/>
                          </a:ln>
                          <a:solidFill>
                            <a:schemeClr val="tx1"/>
                          </a:solidFill>
                          <a:effectLst/>
                          <a:latin typeface="Arial" charset="0"/>
                          <a:ea typeface="宋体" pitchFamily="2" charset="-122"/>
                        </a:rPr>
                        <a:t>估计的</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选中次数</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3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tx1"/>
                          </a:solidFill>
                          <a:effectLst/>
                          <a:latin typeface="Arial" charset="0"/>
                          <a:ea typeface="宋体" pitchFamily="2" charset="-122"/>
                        </a:rPr>
                        <a:t>=11100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784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2</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08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2</a:t>
                      </a:r>
                      <a:r>
                        <a:rPr kumimoji="0" lang="en-US" altLang="zh-CN" sz="1800" b="0" i="0" u="none" strike="noStrike" cap="none" normalizeH="0" baseline="0" smtClean="0">
                          <a:ln>
                            <a:noFill/>
                          </a:ln>
                          <a:solidFill>
                            <a:schemeClr val="tx1"/>
                          </a:solidFill>
                          <a:effectLst/>
                          <a:latin typeface="Arial" charset="0"/>
                          <a:ea typeface="宋体" pitchFamily="2" charset="-122"/>
                        </a:rPr>
                        <a:t>=01001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81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0.04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0.48</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3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pitchFamily="2" charset="-122"/>
                        </a:rPr>
                        <a:t>s</a:t>
                      </a:r>
                      <a:r>
                        <a:rPr kumimoji="0" lang="en-US" altLang="zh-CN" sz="1800" b="0" i="0" u="none" strike="noStrike" cap="none" normalizeH="0" baseline="-25000" smtClean="0">
                          <a:ln>
                            <a:noFill/>
                          </a:ln>
                          <a:solidFill>
                            <a:schemeClr val="tx1"/>
                          </a:solidFill>
                          <a:effectLst/>
                          <a:latin typeface="Arial" charset="0"/>
                          <a:ea typeface="宋体" pitchFamily="2" charset="-122"/>
                        </a:rPr>
                        <a:t>3</a:t>
                      </a:r>
                      <a:r>
                        <a:rPr kumimoji="0" lang="en-US" altLang="zh-CN" sz="1800" b="0" i="0" u="none" strike="noStrike" cap="none" normalizeH="0" baseline="0" smtClean="0">
                          <a:ln>
                            <a:noFill/>
                          </a:ln>
                          <a:solidFill>
                            <a:schemeClr val="tx1"/>
                          </a:solidFill>
                          <a:effectLst/>
                          <a:latin typeface="Arial" charset="0"/>
                          <a:ea typeface="宋体" pitchFamily="2" charset="-122"/>
                        </a:rPr>
                        <a:t>=11000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576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0.32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0.80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1" u="none" strike="noStrike" cap="none" normalizeH="0" baseline="0" dirty="0" smtClean="0">
                          <a:ln>
                            <a:noFill/>
                          </a:ln>
                          <a:solidFill>
                            <a:schemeClr val="tx1"/>
                          </a:solidFill>
                          <a:effectLst/>
                          <a:latin typeface="Arial" charset="0"/>
                          <a:ea typeface="宋体" pitchFamily="2" charset="-122"/>
                        </a:rPr>
                        <a:t>s</a:t>
                      </a:r>
                      <a:r>
                        <a:rPr kumimoji="0" lang="en-US" altLang="zh-CN" sz="1800" b="0" i="0" u="none" strike="noStrike" cap="none" normalizeH="0" baseline="-25000" dirty="0" smtClean="0">
                          <a:ln>
                            <a:noFill/>
                          </a:ln>
                          <a:solidFill>
                            <a:schemeClr val="tx1"/>
                          </a:solidFill>
                          <a:effectLst/>
                          <a:latin typeface="Arial" charset="0"/>
                          <a:ea typeface="宋体" pitchFamily="2" charset="-122"/>
                        </a:rPr>
                        <a:t>4</a:t>
                      </a:r>
                      <a:r>
                        <a:rPr kumimoji="0" lang="en-US" altLang="zh-CN" sz="1800" b="0" i="0" u="none" strike="noStrike" cap="none" normalizeH="0" baseline="0" dirty="0" smtClean="0">
                          <a:ln>
                            <a:noFill/>
                          </a:ln>
                          <a:solidFill>
                            <a:schemeClr val="tx1"/>
                          </a:solidFill>
                          <a:effectLst/>
                          <a:latin typeface="Arial" charset="0"/>
                          <a:ea typeface="宋体" pitchFamily="2" charset="-122"/>
                        </a:rPr>
                        <a:t>=10011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361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0.20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    1.00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5"/>
          <p:cNvSpPr txBox="1">
            <a:spLocks noChangeArrowheads="1"/>
          </p:cNvSpPr>
          <p:nvPr/>
        </p:nvSpPr>
        <p:spPr bwMode="auto">
          <a:xfrm>
            <a:off x="974118" y="3435846"/>
            <a:ext cx="498562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en-US" altLang="zh-CN" sz="1800"/>
              <a:t>      </a:t>
            </a:r>
            <a:r>
              <a:rPr kumimoji="1" lang="zh-CN" altLang="en-US" sz="1800"/>
              <a:t>设这一轮的选择</a:t>
            </a:r>
            <a:r>
              <a:rPr kumimoji="1" lang="en-US" altLang="zh-CN" sz="1800"/>
              <a:t>-</a:t>
            </a:r>
            <a:r>
              <a:rPr kumimoji="1" lang="zh-CN" altLang="en-US" sz="1800"/>
              <a:t>复制结果为：</a:t>
            </a:r>
            <a:endParaRPr kumimoji="1" lang="zh-CN" altLang="en-US" sz="1800" i="1">
              <a:latin typeface="Times New Roman" panose="02020603050405020304" pitchFamily="18" charset="0"/>
            </a:endParaRPr>
          </a:p>
          <a:p>
            <a:pPr eaLnBrk="1" hangingPunct="1">
              <a:lnSpc>
                <a:spcPct val="120000"/>
              </a:lnSpc>
              <a:buClrTx/>
              <a:buSzTx/>
              <a:buFontTx/>
              <a:buNone/>
            </a:pPr>
            <a:r>
              <a:rPr kumimoji="1" lang="zh-CN" altLang="en-US" sz="1800" i="1">
                <a:latin typeface="Times New Roman" panose="02020603050405020304" pitchFamily="18" charset="0"/>
              </a:rPr>
              <a:t>              </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1</a:t>
            </a:r>
            <a:r>
              <a:rPr kumimoji="1" lang="en-US" altLang="zh-CN" sz="1800" i="1">
                <a:latin typeface="Courier New" panose="02070309020205020404" pitchFamily="49" charset="0"/>
              </a:rPr>
              <a:t>’</a:t>
            </a:r>
            <a:r>
              <a:rPr kumimoji="1" lang="en-US" altLang="zh-CN" sz="1800">
                <a:latin typeface="Times New Roman" panose="02020603050405020304" pitchFamily="18" charset="0"/>
              </a:rPr>
              <a:t>=11100</a:t>
            </a:r>
            <a:r>
              <a:rPr kumimoji="1" lang="zh-CN" altLang="en-US" sz="1800">
                <a:latin typeface="Times New Roman" panose="02020603050405020304" pitchFamily="18" charset="0"/>
              </a:rPr>
              <a:t>（</a:t>
            </a:r>
            <a:r>
              <a:rPr kumimoji="1" lang="en-US" altLang="zh-CN" sz="1800">
                <a:latin typeface="Times New Roman" panose="02020603050405020304" pitchFamily="18" charset="0"/>
              </a:rPr>
              <a:t>28</a:t>
            </a:r>
            <a:r>
              <a:rPr kumimoji="1" lang="zh-CN" altLang="en-US" sz="1800">
                <a:latin typeface="Times New Roman" panose="02020603050405020304" pitchFamily="18" charset="0"/>
              </a:rPr>
              <a:t>）</a:t>
            </a:r>
            <a:r>
              <a:rPr kumimoji="1" lang="en-US" altLang="zh-CN" sz="1800">
                <a:latin typeface="Times New Roman" panose="02020603050405020304" pitchFamily="18" charset="0"/>
              </a:rPr>
              <a:t>,  </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2</a:t>
            </a:r>
            <a:r>
              <a:rPr kumimoji="1" lang="en-US" altLang="zh-CN" sz="1800" i="1">
                <a:latin typeface="Courier New" panose="02070309020205020404" pitchFamily="49" charset="0"/>
              </a:rPr>
              <a:t>’</a:t>
            </a:r>
            <a:r>
              <a:rPr kumimoji="1" lang="en-US" altLang="zh-CN" sz="1800">
                <a:latin typeface="Times New Roman" panose="02020603050405020304" pitchFamily="18" charset="0"/>
              </a:rPr>
              <a:t>=11100</a:t>
            </a:r>
            <a:r>
              <a:rPr kumimoji="1" lang="zh-CN" altLang="en-US" sz="1800">
                <a:latin typeface="Times New Roman" panose="02020603050405020304" pitchFamily="18" charset="0"/>
              </a:rPr>
              <a:t>（</a:t>
            </a:r>
            <a:r>
              <a:rPr kumimoji="1" lang="en-US" altLang="zh-CN" sz="1800">
                <a:latin typeface="Times New Roman" panose="02020603050405020304" pitchFamily="18" charset="0"/>
              </a:rPr>
              <a:t>28</a:t>
            </a:r>
            <a:r>
              <a:rPr kumimoji="1" lang="zh-CN" altLang="en-US" sz="1800">
                <a:latin typeface="Times New Roman" panose="02020603050405020304" pitchFamily="18" charset="0"/>
              </a:rPr>
              <a:t>）</a:t>
            </a:r>
          </a:p>
          <a:p>
            <a:pPr eaLnBrk="1" hangingPunct="1">
              <a:lnSpc>
                <a:spcPct val="120000"/>
              </a:lnSpc>
              <a:buClrTx/>
              <a:buSzTx/>
              <a:buFontTx/>
              <a:buNone/>
            </a:pPr>
            <a:r>
              <a:rPr kumimoji="1" lang="zh-CN" altLang="en-US" sz="1800">
                <a:latin typeface="Times New Roman" panose="02020603050405020304" pitchFamily="18" charset="0"/>
              </a:rPr>
              <a:t>              </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3</a:t>
            </a:r>
            <a:r>
              <a:rPr kumimoji="1" lang="en-US" altLang="zh-CN" sz="1800" i="1">
                <a:latin typeface="Courier New" panose="02070309020205020404" pitchFamily="49" charset="0"/>
              </a:rPr>
              <a:t>’</a:t>
            </a:r>
            <a:r>
              <a:rPr kumimoji="1" lang="en-US" altLang="zh-CN" sz="1800">
                <a:latin typeface="Times New Roman" panose="02020603050405020304" pitchFamily="18" charset="0"/>
              </a:rPr>
              <a:t>=11000</a:t>
            </a:r>
            <a:r>
              <a:rPr kumimoji="1" lang="zh-CN" altLang="en-US" sz="1800">
                <a:latin typeface="Times New Roman" panose="02020603050405020304" pitchFamily="18" charset="0"/>
              </a:rPr>
              <a:t>（</a:t>
            </a:r>
            <a:r>
              <a:rPr kumimoji="1" lang="en-US" altLang="zh-CN" sz="1800">
                <a:latin typeface="Times New Roman" panose="02020603050405020304" pitchFamily="18" charset="0"/>
              </a:rPr>
              <a:t>24</a:t>
            </a:r>
            <a:r>
              <a:rPr kumimoji="1" lang="zh-CN" altLang="en-US" sz="1800">
                <a:latin typeface="Times New Roman" panose="02020603050405020304" pitchFamily="18" charset="0"/>
              </a:rPr>
              <a:t>）</a:t>
            </a:r>
            <a:r>
              <a:rPr kumimoji="1" lang="en-US" altLang="zh-CN" sz="1800">
                <a:latin typeface="Times New Roman" panose="02020603050405020304" pitchFamily="18" charset="0"/>
              </a:rPr>
              <a:t>,  </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4</a:t>
            </a:r>
            <a:r>
              <a:rPr kumimoji="1" lang="en-US" altLang="zh-CN" sz="1800" i="1">
                <a:latin typeface="Courier New" panose="02070309020205020404" pitchFamily="49" charset="0"/>
              </a:rPr>
              <a:t>’</a:t>
            </a:r>
            <a:r>
              <a:rPr kumimoji="1" lang="en-US" altLang="zh-CN" sz="1800">
                <a:latin typeface="Times New Roman" panose="02020603050405020304" pitchFamily="18" charset="0"/>
              </a:rPr>
              <a:t>=10011</a:t>
            </a:r>
            <a:r>
              <a:rPr kumimoji="1" lang="zh-CN" altLang="en-US" sz="1800">
                <a:latin typeface="Times New Roman" panose="02020603050405020304" pitchFamily="18" charset="0"/>
              </a:rPr>
              <a:t>（</a:t>
            </a:r>
            <a:r>
              <a:rPr kumimoji="1" lang="en-US" altLang="zh-CN" sz="1800">
                <a:latin typeface="Times New Roman" panose="02020603050405020304" pitchFamily="18" charset="0"/>
              </a:rPr>
              <a:t>19</a:t>
            </a:r>
            <a:r>
              <a:rPr kumimoji="1" lang="zh-CN" altLang="en-US" sz="1800">
                <a:latin typeface="Times New Roman" panose="02020603050405020304" pitchFamily="18" charset="0"/>
              </a:rPr>
              <a:t>） </a:t>
            </a:r>
          </a:p>
        </p:txBody>
      </p:sp>
    </p:spTree>
    <p:extLst>
      <p:ext uri="{BB962C8B-B14F-4D97-AF65-F5344CB8AC3E}">
        <p14:creationId xmlns:p14="http://schemas.microsoft.com/office/powerpoint/2010/main" val="403829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04664" y="483518"/>
            <a:ext cx="59766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en-US" altLang="zh-CN" sz="1800">
                <a:latin typeface="宋体" panose="02010600030101010101" pitchFamily="2" charset="-122"/>
              </a:rPr>
              <a:t>    </a:t>
            </a:r>
            <a:r>
              <a:rPr kumimoji="1" lang="zh-CN" altLang="en-US" sz="1800">
                <a:latin typeface="宋体" panose="02010600030101010101" pitchFamily="2" charset="-122"/>
              </a:rPr>
              <a:t>做交叉运算，让</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1</a:t>
            </a:r>
            <a:r>
              <a:rPr kumimoji="1" lang="en-US" altLang="zh-CN" sz="1800" i="1">
                <a:latin typeface="Times New Roman" panose="02020603050405020304" pitchFamily="18" charset="0"/>
              </a:rPr>
              <a:t>’</a:t>
            </a:r>
            <a:r>
              <a:rPr kumimoji="1" lang="zh-CN" altLang="en-US" sz="1800">
                <a:latin typeface="宋体" panose="02010600030101010101" pitchFamily="2" charset="-122"/>
              </a:rPr>
              <a:t>与</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4</a:t>
            </a:r>
            <a:r>
              <a:rPr kumimoji="1" lang="en-US" altLang="zh-CN" sz="1800" i="1">
                <a:latin typeface="Times New Roman" panose="02020603050405020304" pitchFamily="18" charset="0"/>
              </a:rPr>
              <a:t>’</a:t>
            </a:r>
            <a:r>
              <a:rPr kumimoji="1" lang="zh-CN" altLang="en-US" sz="1800">
                <a:latin typeface="宋体" panose="02010600030101010101" pitchFamily="2" charset="-122"/>
              </a:rPr>
              <a:t>，</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2</a:t>
            </a:r>
            <a:r>
              <a:rPr kumimoji="1" lang="en-US" altLang="zh-CN" sz="1800" i="1">
                <a:latin typeface="Times New Roman" panose="02020603050405020304" pitchFamily="18" charset="0"/>
              </a:rPr>
              <a:t>’</a:t>
            </a:r>
            <a:r>
              <a:rPr kumimoji="1" lang="zh-CN" altLang="en-US" sz="1800">
                <a:latin typeface="宋体" panose="02010600030101010101" pitchFamily="2" charset="-122"/>
              </a:rPr>
              <a:t>与</a:t>
            </a:r>
            <a:r>
              <a:rPr kumimoji="1" lang="en-US" altLang="zh-CN" sz="1800" i="1">
                <a:latin typeface="Times New Roman" panose="02020603050405020304" pitchFamily="18" charset="0"/>
              </a:rPr>
              <a:t>s</a:t>
            </a:r>
            <a:r>
              <a:rPr kumimoji="1" lang="en-US" altLang="zh-CN" sz="1800" baseline="-30000">
                <a:latin typeface="Times New Roman" panose="02020603050405020304" pitchFamily="18" charset="0"/>
              </a:rPr>
              <a:t>3</a:t>
            </a:r>
            <a:r>
              <a:rPr kumimoji="1" lang="en-US" altLang="zh-CN" sz="1800" i="1">
                <a:latin typeface="Times New Roman" panose="02020603050405020304" pitchFamily="18" charset="0"/>
              </a:rPr>
              <a:t>’</a:t>
            </a:r>
            <a:r>
              <a:rPr kumimoji="1" lang="en-US" altLang="zh-CN" sz="1800">
                <a:latin typeface="Times New Roman" panose="02020603050405020304" pitchFamily="18" charset="0"/>
              </a:rPr>
              <a:t> </a:t>
            </a:r>
            <a:r>
              <a:rPr kumimoji="1" lang="zh-CN" altLang="en-US" sz="1800">
                <a:latin typeface="宋体" panose="02010600030101010101" pitchFamily="2" charset="-122"/>
              </a:rPr>
              <a:t>分别交换后两位基因，得</a:t>
            </a:r>
            <a:r>
              <a:rPr kumimoji="1" lang="zh-CN" altLang="en-US" sz="1800">
                <a:latin typeface="Times New Roman" panose="02020603050405020304" pitchFamily="18" charset="0"/>
              </a:rPr>
              <a:t> </a:t>
            </a:r>
          </a:p>
        </p:txBody>
      </p:sp>
      <p:sp>
        <p:nvSpPr>
          <p:cNvPr id="5" name="Text Box 7"/>
          <p:cNvSpPr txBox="1">
            <a:spLocks noChangeArrowheads="1"/>
          </p:cNvSpPr>
          <p:nvPr/>
        </p:nvSpPr>
        <p:spPr bwMode="auto">
          <a:xfrm>
            <a:off x="1412776" y="1428414"/>
            <a:ext cx="5139217"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en-US" altLang="zh-CN" sz="1800" i="1" dirty="0">
                <a:latin typeface="Times New Roman" panose="02020603050405020304" pitchFamily="18" charset="0"/>
              </a:rPr>
              <a:t>   s</a:t>
            </a:r>
            <a:r>
              <a:rPr kumimoji="1" lang="en-US" altLang="zh-CN" sz="1800" baseline="-30000" dirty="0">
                <a:latin typeface="Times New Roman" panose="02020603050405020304" pitchFamily="18" charset="0"/>
              </a:rPr>
              <a:t>1</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=11111</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31</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2</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=11100</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28</a:t>
            </a:r>
            <a:r>
              <a:rPr kumimoji="1" lang="zh-CN" altLang="en-US" sz="1800" dirty="0">
                <a:latin typeface="宋体" panose="02010600030101010101" pitchFamily="2" charset="-122"/>
              </a:rPr>
              <a:t>）</a:t>
            </a:r>
          </a:p>
          <a:p>
            <a:pPr eaLnBrk="1" hangingPunct="1">
              <a:lnSpc>
                <a:spcPct val="120000"/>
              </a:lnSpc>
              <a:buClrTx/>
              <a:buSzTx/>
              <a:buFontTx/>
              <a:buNone/>
            </a:pPr>
            <a:r>
              <a:rPr kumimoji="1" lang="zh-CN" altLang="en-US"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3</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=11000</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24</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 </a:t>
            </a:r>
            <a:r>
              <a:rPr kumimoji="1" lang="en-US" altLang="zh-CN" sz="1800" i="1" dirty="0">
                <a:latin typeface="Times New Roman" panose="02020603050405020304" pitchFamily="18" charset="0"/>
              </a:rPr>
              <a:t>s</a:t>
            </a:r>
            <a:r>
              <a:rPr kumimoji="1" lang="en-US" altLang="zh-CN" sz="1800" baseline="-30000" dirty="0">
                <a:latin typeface="Times New Roman" panose="02020603050405020304" pitchFamily="18" charset="0"/>
              </a:rPr>
              <a:t>4</a:t>
            </a:r>
            <a:r>
              <a:rPr kumimoji="1" lang="en-US" altLang="zh-CN" sz="1800" i="1" dirty="0">
                <a:latin typeface="Courier New" panose="02070309020205020404" pitchFamily="49" charset="0"/>
              </a:rPr>
              <a:t>’’</a:t>
            </a:r>
            <a:r>
              <a:rPr kumimoji="1" lang="en-US" altLang="zh-CN" sz="1800" dirty="0">
                <a:latin typeface="Times New Roman" panose="02020603050405020304" pitchFamily="18" charset="0"/>
              </a:rPr>
              <a:t>=10000</a:t>
            </a:r>
            <a:r>
              <a:rPr kumimoji="1" lang="zh-CN" altLang="en-US" sz="1800" dirty="0">
                <a:latin typeface="宋体" panose="02010600030101010101" pitchFamily="2" charset="-122"/>
              </a:rPr>
              <a:t>（</a:t>
            </a:r>
            <a:r>
              <a:rPr kumimoji="1" lang="en-US" altLang="zh-CN" sz="1800" dirty="0">
                <a:latin typeface="Times New Roman" panose="02020603050405020304" pitchFamily="18" charset="0"/>
              </a:rPr>
              <a:t>16</a:t>
            </a:r>
            <a:r>
              <a:rPr kumimoji="1" lang="zh-CN" altLang="en-US" sz="1800" dirty="0">
                <a:latin typeface="宋体" panose="02010600030101010101" pitchFamily="2" charset="-122"/>
              </a:rPr>
              <a:t>）</a:t>
            </a:r>
            <a:r>
              <a:rPr kumimoji="1" lang="zh-CN" altLang="en-US" sz="1800" dirty="0">
                <a:latin typeface="Times New Roman" panose="02020603050405020304" pitchFamily="18" charset="0"/>
              </a:rPr>
              <a:t> </a:t>
            </a:r>
          </a:p>
        </p:txBody>
      </p:sp>
      <p:sp>
        <p:nvSpPr>
          <p:cNvPr id="6" name="Text Box 8"/>
          <p:cNvSpPr txBox="1">
            <a:spLocks noChangeArrowheads="1"/>
          </p:cNvSpPr>
          <p:nvPr/>
        </p:nvSpPr>
        <p:spPr bwMode="auto">
          <a:xfrm>
            <a:off x="404664" y="2528266"/>
            <a:ext cx="3457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dirty="0">
                <a:latin typeface="宋体" panose="02010600030101010101" pitchFamily="2" charset="-122"/>
              </a:rPr>
              <a:t> </a:t>
            </a:r>
            <a:r>
              <a:rPr kumimoji="1" lang="zh-CN" altLang="en-US" sz="1800" dirty="0">
                <a:latin typeface="宋体" panose="02010600030101010101" pitchFamily="2" charset="-122"/>
              </a:rPr>
              <a:t>这一轮仍然不会发生变异。</a:t>
            </a:r>
            <a:endParaRPr kumimoji="1" lang="zh-CN" altLang="en-US" sz="1800" dirty="0">
              <a:latin typeface="Times New Roman" panose="02020603050405020304" pitchFamily="18" charset="0"/>
            </a:endParaRPr>
          </a:p>
        </p:txBody>
      </p:sp>
      <p:sp>
        <p:nvSpPr>
          <p:cNvPr id="7" name="Text Box 5"/>
          <p:cNvSpPr txBox="1">
            <a:spLocks noChangeArrowheads="1"/>
          </p:cNvSpPr>
          <p:nvPr/>
        </p:nvSpPr>
        <p:spPr bwMode="auto">
          <a:xfrm>
            <a:off x="980728" y="3124364"/>
            <a:ext cx="4824536" cy="128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kumimoji="1" lang="en-US" altLang="zh-CN" sz="1800" dirty="0"/>
              <a:t>        </a:t>
            </a:r>
            <a:r>
              <a:rPr kumimoji="1" lang="zh-CN" altLang="en-US" sz="1800" dirty="0"/>
              <a:t>于是，得第四代种群</a:t>
            </a:r>
            <a:r>
              <a:rPr kumimoji="1" lang="en-US" altLang="zh-CN" sz="1800" i="1" dirty="0"/>
              <a:t>S</a:t>
            </a:r>
            <a:r>
              <a:rPr kumimoji="1" lang="en-US" altLang="zh-CN" sz="1800" baseline="-25000" dirty="0"/>
              <a:t>4</a:t>
            </a:r>
            <a:r>
              <a:rPr kumimoji="1" lang="zh-CN" altLang="en-US" sz="1800" dirty="0"/>
              <a:t>：</a:t>
            </a:r>
            <a:r>
              <a:rPr kumimoji="1" lang="zh-CN" altLang="en-US" sz="1800" i="1" dirty="0">
                <a:latin typeface="Times New Roman" panose="02020603050405020304" pitchFamily="18" charset="0"/>
              </a:rPr>
              <a:t> </a:t>
            </a:r>
          </a:p>
          <a:p>
            <a:pPr eaLnBrk="1" hangingPunct="1">
              <a:lnSpc>
                <a:spcPct val="120000"/>
              </a:lnSpc>
              <a:spcBef>
                <a:spcPct val="50000"/>
              </a:spcBef>
              <a:buClrTx/>
              <a:buSzTx/>
              <a:buFontTx/>
              <a:buNone/>
            </a:pPr>
            <a:r>
              <a:rPr kumimoji="1" lang="zh-CN" altLang="en-US" sz="1800" i="1" dirty="0">
                <a:latin typeface="Times New Roman" panose="02020603050405020304" pitchFamily="18" charset="0"/>
              </a:rPr>
              <a:t>          </a:t>
            </a:r>
            <a:r>
              <a:rPr kumimoji="1" lang="en-US" altLang="zh-CN" sz="1800" i="1" dirty="0"/>
              <a:t>s</a:t>
            </a:r>
            <a:r>
              <a:rPr kumimoji="1" lang="en-US" altLang="zh-CN" sz="1800" baseline="-30000" dirty="0"/>
              <a:t>1</a:t>
            </a:r>
            <a:r>
              <a:rPr kumimoji="1" lang="en-US" altLang="zh-CN" sz="1800" dirty="0"/>
              <a:t>=11111</a:t>
            </a:r>
            <a:r>
              <a:rPr kumimoji="1" lang="zh-CN" altLang="en-US" sz="1800" dirty="0"/>
              <a:t>（</a:t>
            </a:r>
            <a:r>
              <a:rPr kumimoji="1" lang="en-US" altLang="zh-CN" sz="1800" dirty="0"/>
              <a:t>31</a:t>
            </a:r>
            <a:r>
              <a:rPr kumimoji="1" lang="zh-CN" altLang="en-US" sz="1800" dirty="0"/>
              <a:t>）</a:t>
            </a:r>
            <a:r>
              <a:rPr kumimoji="1" lang="en-US" altLang="zh-CN" sz="1800" dirty="0"/>
              <a:t>,  </a:t>
            </a:r>
            <a:r>
              <a:rPr kumimoji="1" lang="en-US" altLang="zh-CN" sz="1800" i="1" dirty="0"/>
              <a:t>s</a:t>
            </a:r>
            <a:r>
              <a:rPr kumimoji="1" lang="en-US" altLang="zh-CN" sz="1800" baseline="-30000" dirty="0"/>
              <a:t>2</a:t>
            </a:r>
            <a:r>
              <a:rPr kumimoji="1" lang="en-US" altLang="zh-CN" sz="1800" dirty="0"/>
              <a:t>=11100</a:t>
            </a:r>
            <a:r>
              <a:rPr kumimoji="1" lang="zh-CN" altLang="en-US" sz="1800" dirty="0"/>
              <a:t>（</a:t>
            </a:r>
            <a:r>
              <a:rPr kumimoji="1" lang="en-US" altLang="zh-CN" sz="1800" dirty="0"/>
              <a:t>28</a:t>
            </a:r>
            <a:r>
              <a:rPr kumimoji="1" lang="zh-CN" altLang="en-US" sz="1800" dirty="0"/>
              <a:t>）</a:t>
            </a:r>
          </a:p>
          <a:p>
            <a:pPr eaLnBrk="1" hangingPunct="1">
              <a:lnSpc>
                <a:spcPct val="120000"/>
              </a:lnSpc>
              <a:buClrTx/>
              <a:buSzTx/>
              <a:buFontTx/>
              <a:buNone/>
            </a:pPr>
            <a:r>
              <a:rPr kumimoji="1" lang="zh-CN" altLang="en-US" sz="1800" dirty="0"/>
              <a:t>         </a:t>
            </a:r>
            <a:r>
              <a:rPr kumimoji="1" lang="en-US" altLang="zh-CN" sz="1800" i="1" dirty="0"/>
              <a:t>s</a:t>
            </a:r>
            <a:r>
              <a:rPr kumimoji="1" lang="en-US" altLang="zh-CN" sz="1800" baseline="-30000" dirty="0"/>
              <a:t>3</a:t>
            </a:r>
            <a:r>
              <a:rPr kumimoji="1" lang="en-US" altLang="zh-CN" sz="1800" dirty="0"/>
              <a:t>=11000</a:t>
            </a:r>
            <a:r>
              <a:rPr kumimoji="1" lang="zh-CN" altLang="en-US" sz="1800" dirty="0"/>
              <a:t>（</a:t>
            </a:r>
            <a:r>
              <a:rPr kumimoji="1" lang="en-US" altLang="zh-CN" sz="1800" dirty="0"/>
              <a:t>24</a:t>
            </a:r>
            <a:r>
              <a:rPr kumimoji="1" lang="zh-CN" altLang="en-US" sz="1800" dirty="0"/>
              <a:t>）</a:t>
            </a:r>
            <a:r>
              <a:rPr kumimoji="1" lang="en-US" altLang="zh-CN" sz="1800" dirty="0"/>
              <a:t>,  </a:t>
            </a:r>
            <a:r>
              <a:rPr kumimoji="1" lang="en-US" altLang="zh-CN" sz="1800" i="1" dirty="0"/>
              <a:t>s</a:t>
            </a:r>
            <a:r>
              <a:rPr kumimoji="1" lang="en-US" altLang="zh-CN" sz="1800" baseline="-30000" dirty="0"/>
              <a:t>4</a:t>
            </a:r>
            <a:r>
              <a:rPr kumimoji="1" lang="en-US" altLang="zh-CN" sz="1800" dirty="0"/>
              <a:t>=10000</a:t>
            </a:r>
            <a:r>
              <a:rPr kumimoji="1" lang="zh-CN" altLang="en-US" sz="1800" dirty="0"/>
              <a:t>（</a:t>
            </a:r>
            <a:r>
              <a:rPr kumimoji="1" lang="en-US" altLang="zh-CN" sz="1800" dirty="0"/>
              <a:t>16</a:t>
            </a:r>
            <a:r>
              <a:rPr kumimoji="1" lang="zh-CN" altLang="en-US" sz="1800" dirty="0"/>
              <a:t>）</a:t>
            </a:r>
            <a:r>
              <a:rPr kumimoji="1" lang="zh-CN" altLang="en-US" sz="1800" dirty="0">
                <a:latin typeface="Times New Roman" panose="02020603050405020304" pitchFamily="18" charset="0"/>
              </a:rPr>
              <a:t> </a:t>
            </a:r>
          </a:p>
        </p:txBody>
      </p:sp>
    </p:spTree>
    <p:extLst>
      <p:ext uri="{BB962C8B-B14F-4D97-AF65-F5344CB8AC3E}">
        <p14:creationId xmlns:p14="http://schemas.microsoft.com/office/powerpoint/2010/main" val="80271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fade">
                                      <p:cBhvr>
                                        <p:cTn id="29" dur="1000"/>
                                        <p:tgtEl>
                                          <p:spTgt spid="7">
                                            <p:txEl>
                                              <p:pRg st="1" end="1"/>
                                            </p:txEl>
                                          </p:spTgt>
                                        </p:tgtEl>
                                      </p:cBhvr>
                                    </p:animEffect>
                                    <p:anim calcmode="lin" valueType="num">
                                      <p:cBhvr>
                                        <p:cTn id="3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1000"/>
                                        <p:tgtEl>
                                          <p:spTgt spid="7">
                                            <p:txEl>
                                              <p:pRg st="2" end="2"/>
                                            </p:txEl>
                                          </p:spTgt>
                                        </p:tgtEl>
                                      </p:cBhvr>
                                    </p:animEffect>
                                    <p:anim calcmode="lin" valueType="num">
                                      <p:cBhvr>
                                        <p:cTn id="3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476672" y="915566"/>
            <a:ext cx="5553223"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SzTx/>
              <a:buFontTx/>
              <a:buNone/>
            </a:pPr>
            <a:r>
              <a:rPr kumimoji="1" lang="zh-CN" altLang="en-US" sz="2000" dirty="0">
                <a:latin typeface="宋体" panose="02010600030101010101" pitchFamily="2" charset="-122"/>
              </a:rPr>
              <a:t>　  显然，在这一代种群中已经出现了适应度最高的染色体</a:t>
            </a:r>
            <a:r>
              <a:rPr kumimoji="1" lang="en-US" altLang="zh-CN" sz="2000" i="1" dirty="0">
                <a:latin typeface="Times New Roman" panose="02020603050405020304" pitchFamily="18" charset="0"/>
                <a:cs typeface="Times New Roman" panose="02020603050405020304" pitchFamily="18" charset="0"/>
              </a:rPr>
              <a:t>s</a:t>
            </a:r>
            <a:r>
              <a:rPr kumimoji="1" lang="en-US"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=11111</a:t>
            </a:r>
            <a:r>
              <a:rPr kumimoji="1" lang="zh-CN" altLang="en-US" sz="2000" dirty="0">
                <a:latin typeface="Times New Roman" panose="02020603050405020304" pitchFamily="18" charset="0"/>
                <a:cs typeface="Times New Roman" panose="02020603050405020304" pitchFamily="18" charset="0"/>
              </a:rPr>
              <a:t>。于是，遗传操作终止，将</a:t>
            </a:r>
            <a:r>
              <a:rPr kumimoji="1" lang="zh-CN" altLang="en-US" sz="2000" dirty="0">
                <a:latin typeface="宋体" panose="02010600030101010101" pitchFamily="2" charset="-122"/>
              </a:rPr>
              <a:t>染色体</a:t>
            </a:r>
            <a:r>
              <a:rPr kumimoji="1" lang="zh-CN" altLang="en-US" sz="2000" dirty="0">
                <a:latin typeface="Courier New" panose="02070309020205020404" pitchFamily="49" charset="0"/>
              </a:rPr>
              <a:t>“</a:t>
            </a:r>
            <a:r>
              <a:rPr kumimoji="1" lang="en-US" altLang="zh-CN" sz="2000" dirty="0">
                <a:latin typeface="Times New Roman" panose="02020603050405020304" pitchFamily="18" charset="0"/>
                <a:cs typeface="Times New Roman" panose="02020603050405020304" pitchFamily="18" charset="0"/>
              </a:rPr>
              <a:t>11111</a:t>
            </a:r>
            <a:r>
              <a:rPr kumimoji="1" lang="en-US" altLang="zh-CN" sz="2000" dirty="0">
                <a:latin typeface="Courier New" panose="02070309020205020404" pitchFamily="49" charset="0"/>
              </a:rPr>
              <a:t>”</a:t>
            </a:r>
            <a:r>
              <a:rPr kumimoji="1" lang="zh-CN" altLang="en-US" sz="2000" dirty="0">
                <a:latin typeface="Times New Roman" panose="02020603050405020304" pitchFamily="18" charset="0"/>
                <a:cs typeface="Times New Roman" panose="02020603050405020304" pitchFamily="18" charset="0"/>
              </a:rPr>
              <a:t>作为最终结果输出。</a:t>
            </a:r>
            <a:endParaRPr kumimoji="1" lang="zh-CN" altLang="en-US" sz="2000" dirty="0">
              <a:latin typeface="宋体" panose="02010600030101010101" pitchFamily="2" charset="-122"/>
            </a:endParaRPr>
          </a:p>
          <a:p>
            <a:pPr eaLnBrk="1" hangingPunct="1">
              <a:lnSpc>
                <a:spcPct val="120000"/>
              </a:lnSpc>
              <a:spcBef>
                <a:spcPct val="50000"/>
              </a:spcBef>
              <a:buClrTx/>
              <a:buSzTx/>
              <a:buFontTx/>
              <a:buNone/>
            </a:pPr>
            <a:r>
              <a:rPr kumimoji="1" lang="zh-CN" altLang="en-US" sz="2000" dirty="0">
                <a:latin typeface="宋体" panose="02010600030101010101" pitchFamily="2" charset="-122"/>
              </a:rPr>
              <a:t>　　然后，将染色体</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11111”</a:t>
            </a:r>
            <a:r>
              <a:rPr kumimoji="1" lang="zh-CN" altLang="en-US" sz="2000" dirty="0">
                <a:latin typeface="宋体" panose="02010600030101010101" pitchFamily="2" charset="-122"/>
              </a:rPr>
              <a:t>解码为表现型，即得所求的最优解：</a:t>
            </a:r>
            <a:r>
              <a:rPr kumimoji="1" lang="en-US" altLang="zh-CN" sz="2000" dirty="0">
                <a:latin typeface="Times New Roman" panose="02020603050405020304" pitchFamily="18" charset="0"/>
              </a:rPr>
              <a:t>31</a:t>
            </a:r>
            <a:r>
              <a:rPr kumimoji="1" lang="zh-CN" altLang="en-US" sz="2000" dirty="0">
                <a:latin typeface="宋体" panose="02010600030101010101" pitchFamily="2" charset="-122"/>
              </a:rPr>
              <a:t>。</a:t>
            </a:r>
          </a:p>
          <a:p>
            <a:pPr eaLnBrk="1" hangingPunct="1">
              <a:lnSpc>
                <a:spcPct val="120000"/>
              </a:lnSpc>
              <a:spcBef>
                <a:spcPct val="50000"/>
              </a:spcBef>
              <a:buClrTx/>
              <a:buSzTx/>
              <a:buFontTx/>
              <a:buNone/>
            </a:pPr>
            <a:r>
              <a:rPr kumimoji="1" lang="zh-CN" altLang="en-US" sz="2000" dirty="0">
                <a:latin typeface="宋体" panose="02010600030101010101" pitchFamily="2" charset="-122"/>
              </a:rPr>
              <a:t>    将</a:t>
            </a:r>
            <a:r>
              <a:rPr kumimoji="1" lang="en-US" altLang="zh-CN" sz="2000" dirty="0">
                <a:latin typeface="Times New Roman" panose="02020603050405020304" pitchFamily="18" charset="0"/>
              </a:rPr>
              <a:t>31</a:t>
            </a:r>
            <a:r>
              <a:rPr kumimoji="1" lang="zh-CN" altLang="en-US" sz="2000" dirty="0">
                <a:latin typeface="宋体" panose="02010600030101010101" pitchFamily="2" charset="-122"/>
              </a:rPr>
              <a:t>代入函数</a:t>
            </a:r>
            <a:r>
              <a:rPr kumimoji="1" lang="en-US" altLang="zh-CN" sz="2000" i="1" dirty="0">
                <a:latin typeface="Times New Roman" panose="02020603050405020304" pitchFamily="18" charset="0"/>
              </a:rPr>
              <a:t>y</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x</a:t>
            </a:r>
            <a:r>
              <a:rPr kumimoji="1" lang="en-US" altLang="zh-CN" sz="2000" baseline="30000" dirty="0">
                <a:latin typeface="Times New Roman" panose="02020603050405020304" pitchFamily="18" charset="0"/>
              </a:rPr>
              <a:t>2</a:t>
            </a:r>
            <a:r>
              <a:rPr kumimoji="1" lang="zh-CN" altLang="en-US" sz="2000" dirty="0">
                <a:latin typeface="宋体" panose="02010600030101010101" pitchFamily="2" charset="-122"/>
              </a:rPr>
              <a:t>中，即得原问题的解，即函数</a:t>
            </a:r>
            <a:r>
              <a:rPr kumimoji="1" lang="en-US" altLang="zh-CN" sz="2000" i="1" dirty="0">
                <a:latin typeface="Times New Roman" panose="02020603050405020304" pitchFamily="18" charset="0"/>
              </a:rPr>
              <a:t>y</a:t>
            </a:r>
            <a:r>
              <a:rPr kumimoji="1" lang="en-US" altLang="zh-CN" sz="2000" dirty="0">
                <a:latin typeface="Times New Roman" panose="02020603050405020304" pitchFamily="18" charset="0"/>
              </a:rPr>
              <a:t>=</a:t>
            </a:r>
            <a:r>
              <a:rPr kumimoji="1" lang="en-US" altLang="zh-CN" sz="2000" i="1" dirty="0">
                <a:latin typeface="Times New Roman" panose="02020603050405020304" pitchFamily="18" charset="0"/>
              </a:rPr>
              <a:t>x</a:t>
            </a:r>
            <a:r>
              <a:rPr kumimoji="1" lang="en-US" altLang="zh-CN" sz="2000" baseline="30000" dirty="0">
                <a:latin typeface="Times New Roman" panose="02020603050405020304" pitchFamily="18" charset="0"/>
              </a:rPr>
              <a:t>2</a:t>
            </a:r>
            <a:r>
              <a:rPr kumimoji="1" lang="zh-CN" altLang="en-US" sz="2000" dirty="0">
                <a:latin typeface="宋体" panose="02010600030101010101" pitchFamily="2" charset="-122"/>
              </a:rPr>
              <a:t>的最大值为</a:t>
            </a:r>
            <a:r>
              <a:rPr kumimoji="1" lang="en-US" altLang="zh-CN" sz="2000" dirty="0">
                <a:latin typeface="Times New Roman" panose="02020603050405020304" pitchFamily="18" charset="0"/>
              </a:rPr>
              <a:t>961</a:t>
            </a:r>
            <a:r>
              <a:rPr kumimoji="1" lang="zh-CN" altLang="en-US" sz="2000" dirty="0">
                <a:latin typeface="宋体" panose="02010600030101010101" pitchFamily="2" charset="-122"/>
              </a:rPr>
              <a:t>。</a:t>
            </a:r>
            <a:r>
              <a:rPr kumimoji="1" lang="zh-CN" altLang="en-US" sz="2000" dirty="0">
                <a:latin typeface="Times New Roman" panose="02020603050405020304" pitchFamily="18" charset="0"/>
              </a:rPr>
              <a:t> </a:t>
            </a:r>
          </a:p>
        </p:txBody>
      </p:sp>
    </p:spTree>
    <p:extLst>
      <p:ext uri="{BB962C8B-B14F-4D97-AF65-F5344CB8AC3E}">
        <p14:creationId xmlns:p14="http://schemas.microsoft.com/office/powerpoint/2010/main" val="25731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53"/>
          <p:cNvSpPr>
            <a:spLocks noChangeShapeType="1"/>
          </p:cNvSpPr>
          <p:nvPr/>
        </p:nvSpPr>
        <p:spPr bwMode="auto">
          <a:xfrm flipV="1">
            <a:off x="1251966" y="3858294"/>
            <a:ext cx="0" cy="10834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43" name="Text Box 32"/>
          <p:cNvSpPr txBox="1">
            <a:spLocks noChangeArrowheads="1"/>
          </p:cNvSpPr>
          <p:nvPr/>
        </p:nvSpPr>
        <p:spPr bwMode="auto">
          <a:xfrm>
            <a:off x="3410569" y="2360488"/>
            <a:ext cx="21550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500" i="1">
                <a:latin typeface="Times New Roman" panose="02020603050405020304" pitchFamily="18" charset="0"/>
              </a:rPr>
              <a:t>Y</a:t>
            </a:r>
          </a:p>
        </p:txBody>
      </p:sp>
      <p:sp>
        <p:nvSpPr>
          <p:cNvPr id="61444" name="Line 40"/>
          <p:cNvSpPr>
            <a:spLocks noChangeShapeType="1"/>
          </p:cNvSpPr>
          <p:nvPr/>
        </p:nvSpPr>
        <p:spPr bwMode="auto">
          <a:xfrm flipV="1">
            <a:off x="1466279" y="1654447"/>
            <a:ext cx="0" cy="161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45" name="Line 45"/>
          <p:cNvSpPr>
            <a:spLocks noChangeShapeType="1"/>
          </p:cNvSpPr>
          <p:nvPr/>
        </p:nvSpPr>
        <p:spPr bwMode="auto">
          <a:xfrm flipV="1">
            <a:off x="2155650" y="3315369"/>
            <a:ext cx="0" cy="6477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46" name="Line 46"/>
          <p:cNvSpPr>
            <a:spLocks noChangeShapeType="1"/>
          </p:cNvSpPr>
          <p:nvPr/>
        </p:nvSpPr>
        <p:spPr bwMode="auto">
          <a:xfrm flipV="1">
            <a:off x="2384250" y="3017713"/>
            <a:ext cx="0" cy="9179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47" name="Line 47"/>
          <p:cNvSpPr>
            <a:spLocks noChangeShapeType="1"/>
          </p:cNvSpPr>
          <p:nvPr/>
        </p:nvSpPr>
        <p:spPr bwMode="auto">
          <a:xfrm flipV="1">
            <a:off x="1898475" y="3543969"/>
            <a:ext cx="0" cy="4321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48" name="Line 60"/>
          <p:cNvSpPr>
            <a:spLocks noChangeShapeType="1"/>
          </p:cNvSpPr>
          <p:nvPr/>
        </p:nvSpPr>
        <p:spPr bwMode="auto">
          <a:xfrm flipV="1">
            <a:off x="4328541" y="1708025"/>
            <a:ext cx="0" cy="10834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grpSp>
        <p:nvGrpSpPr>
          <p:cNvPr id="61449" name="Group 80"/>
          <p:cNvGrpSpPr>
            <a:grpSpLocks/>
          </p:cNvGrpSpPr>
          <p:nvPr/>
        </p:nvGrpSpPr>
        <p:grpSpPr bwMode="auto">
          <a:xfrm>
            <a:off x="332804" y="249509"/>
            <a:ext cx="2969419" cy="2151460"/>
            <a:chOff x="431" y="436"/>
            <a:chExt cx="2494" cy="1807"/>
          </a:xfrm>
        </p:grpSpPr>
        <p:sp>
          <p:nvSpPr>
            <p:cNvPr id="61493" name="Line 37"/>
            <p:cNvSpPr>
              <a:spLocks noChangeShapeType="1"/>
            </p:cNvSpPr>
            <p:nvPr/>
          </p:nvSpPr>
          <p:spPr bwMode="auto">
            <a:xfrm flipV="1">
              <a:off x="1746" y="1434"/>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94" name="Line 39"/>
            <p:cNvSpPr>
              <a:spLocks noChangeShapeType="1"/>
            </p:cNvSpPr>
            <p:nvPr/>
          </p:nvSpPr>
          <p:spPr bwMode="auto">
            <a:xfrm flipV="1">
              <a:off x="1973" y="1207"/>
              <a:ext cx="0" cy="54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95" name="Text Box 8"/>
            <p:cNvSpPr txBox="1">
              <a:spLocks noChangeArrowheads="1"/>
            </p:cNvSpPr>
            <p:nvPr/>
          </p:nvSpPr>
          <p:spPr bwMode="auto">
            <a:xfrm>
              <a:off x="476" y="440"/>
              <a:ext cx="18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500" i="1">
                  <a:latin typeface="Times New Roman" panose="02020603050405020304" pitchFamily="18" charset="0"/>
                </a:rPr>
                <a:t>Y</a:t>
              </a:r>
            </a:p>
          </p:txBody>
        </p:sp>
        <p:sp>
          <p:nvSpPr>
            <p:cNvPr id="61496" name="Text Box 5"/>
            <p:cNvSpPr txBox="1">
              <a:spLocks noChangeArrowheads="1"/>
            </p:cNvSpPr>
            <p:nvPr/>
          </p:nvSpPr>
          <p:spPr bwMode="auto">
            <a:xfrm>
              <a:off x="1656" y="799"/>
              <a:ext cx="49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i="1">
                  <a:latin typeface="Times New Roman" panose="02020603050405020304" pitchFamily="18" charset="0"/>
                </a:rPr>
                <a:t>y</a:t>
              </a:r>
              <a:r>
                <a:rPr kumimoji="1" lang="en-US" altLang="zh-CN" sz="1800">
                  <a:latin typeface="Times New Roman" panose="02020603050405020304" pitchFamily="18" charset="0"/>
                </a:rPr>
                <a:t>=</a:t>
              </a:r>
              <a:r>
                <a:rPr kumimoji="1" lang="en-US" altLang="zh-CN" sz="1800" i="1">
                  <a:latin typeface="Times New Roman" panose="02020603050405020304" pitchFamily="18" charset="0"/>
                </a:rPr>
                <a:t>x</a:t>
              </a:r>
              <a:r>
                <a:rPr kumimoji="1" lang="en-US" altLang="zh-CN" sz="1800" baseline="30000">
                  <a:latin typeface="Times New Roman" panose="02020603050405020304" pitchFamily="18" charset="0"/>
                </a:rPr>
                <a:t>2</a:t>
              </a:r>
            </a:p>
          </p:txBody>
        </p:sp>
        <p:sp>
          <p:nvSpPr>
            <p:cNvPr id="61497" name="Line 6"/>
            <p:cNvSpPr>
              <a:spLocks noChangeShapeType="1"/>
            </p:cNvSpPr>
            <p:nvPr/>
          </p:nvSpPr>
          <p:spPr bwMode="auto">
            <a:xfrm flipV="1">
              <a:off x="431" y="1763"/>
              <a:ext cx="2267" cy="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98" name="Text Box 7"/>
            <p:cNvSpPr txBox="1">
              <a:spLocks noChangeArrowheads="1"/>
            </p:cNvSpPr>
            <p:nvPr/>
          </p:nvSpPr>
          <p:spPr bwMode="auto">
            <a:xfrm>
              <a:off x="793" y="1773"/>
              <a:ext cx="21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350"/>
                <a:t>    </a:t>
              </a:r>
              <a:r>
                <a:rPr lang="en-US" altLang="zh-CN" sz="1500">
                  <a:latin typeface="Times New Roman" panose="02020603050405020304" pitchFamily="18" charset="0"/>
                </a:rPr>
                <a:t>8     13     19  24</a:t>
              </a:r>
              <a:r>
                <a:rPr lang="en-US" altLang="zh-CN" sz="1350"/>
                <a:t>            </a:t>
              </a:r>
              <a:r>
                <a:rPr lang="en-US" altLang="zh-CN" sz="1350" i="1">
                  <a:latin typeface="Times New Roman" panose="02020603050405020304" pitchFamily="18" charset="0"/>
                </a:rPr>
                <a:t> </a:t>
              </a:r>
              <a:r>
                <a:rPr lang="en-US" altLang="zh-CN" sz="1500" i="1">
                  <a:latin typeface="Times New Roman" panose="02020603050405020304" pitchFamily="18" charset="0"/>
                </a:rPr>
                <a:t>X</a:t>
              </a:r>
            </a:p>
          </p:txBody>
        </p:sp>
        <p:sp>
          <p:nvSpPr>
            <p:cNvPr id="61499" name="Line 9"/>
            <p:cNvSpPr>
              <a:spLocks noChangeShapeType="1"/>
            </p:cNvSpPr>
            <p:nvPr/>
          </p:nvSpPr>
          <p:spPr bwMode="auto">
            <a:xfrm flipV="1">
              <a:off x="703" y="455"/>
              <a:ext cx="0" cy="15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500" name="Arc 10"/>
            <p:cNvSpPr>
              <a:spLocks/>
            </p:cNvSpPr>
            <p:nvPr/>
          </p:nvSpPr>
          <p:spPr bwMode="auto">
            <a:xfrm flipV="1">
              <a:off x="703" y="436"/>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61501" name="Oval 38"/>
            <p:cNvSpPr>
              <a:spLocks noChangeArrowheads="1"/>
            </p:cNvSpPr>
            <p:nvPr/>
          </p:nvSpPr>
          <p:spPr bwMode="auto">
            <a:xfrm>
              <a:off x="1701" y="1377"/>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502" name="Oval 42"/>
            <p:cNvSpPr>
              <a:spLocks noChangeArrowheads="1"/>
            </p:cNvSpPr>
            <p:nvPr/>
          </p:nvSpPr>
          <p:spPr bwMode="auto">
            <a:xfrm>
              <a:off x="1020" y="166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503" name="Oval 43"/>
            <p:cNvSpPr>
              <a:spLocks noChangeArrowheads="1"/>
            </p:cNvSpPr>
            <p:nvPr/>
          </p:nvSpPr>
          <p:spPr bwMode="auto">
            <a:xfrm>
              <a:off x="1338" y="1570"/>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504" name="Oval 44"/>
            <p:cNvSpPr>
              <a:spLocks noChangeArrowheads="1"/>
            </p:cNvSpPr>
            <p:nvPr/>
          </p:nvSpPr>
          <p:spPr bwMode="auto">
            <a:xfrm>
              <a:off x="1927" y="1162"/>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505" name="Text Box 76"/>
            <p:cNvSpPr txBox="1">
              <a:spLocks noChangeArrowheads="1"/>
            </p:cNvSpPr>
            <p:nvPr/>
          </p:nvSpPr>
          <p:spPr bwMode="auto">
            <a:xfrm>
              <a:off x="1156" y="2069"/>
              <a:ext cx="154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350"/>
                <a:t>第一代种群及其适应度</a:t>
              </a:r>
            </a:p>
          </p:txBody>
        </p:sp>
      </p:grpSp>
      <p:grpSp>
        <p:nvGrpSpPr>
          <p:cNvPr id="61450" name="Group 81"/>
          <p:cNvGrpSpPr>
            <a:grpSpLocks/>
          </p:cNvGrpSpPr>
          <p:nvPr/>
        </p:nvGrpSpPr>
        <p:grpSpPr bwMode="auto">
          <a:xfrm>
            <a:off x="3302223" y="249509"/>
            <a:ext cx="2969419" cy="2151460"/>
            <a:chOff x="2925" y="436"/>
            <a:chExt cx="2494" cy="1807"/>
          </a:xfrm>
        </p:grpSpPr>
        <p:sp>
          <p:nvSpPr>
            <p:cNvPr id="61479" name="Line 54"/>
            <p:cNvSpPr>
              <a:spLocks noChangeShapeType="1"/>
            </p:cNvSpPr>
            <p:nvPr/>
          </p:nvSpPr>
          <p:spPr bwMode="auto">
            <a:xfrm flipV="1">
              <a:off x="4513" y="1207"/>
              <a:ext cx="0" cy="54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80" name="Line 55"/>
            <p:cNvSpPr>
              <a:spLocks noChangeShapeType="1"/>
            </p:cNvSpPr>
            <p:nvPr/>
          </p:nvSpPr>
          <p:spPr bwMode="auto">
            <a:xfrm flipV="1">
              <a:off x="4080" y="1560"/>
              <a:ext cx="0" cy="1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81" name="Line 58"/>
            <p:cNvSpPr>
              <a:spLocks noChangeShapeType="1"/>
            </p:cNvSpPr>
            <p:nvPr/>
          </p:nvSpPr>
          <p:spPr bwMode="auto">
            <a:xfrm flipV="1">
              <a:off x="4649" y="935"/>
              <a:ext cx="0" cy="81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82" name="Text Box 13"/>
            <p:cNvSpPr txBox="1">
              <a:spLocks noChangeArrowheads="1"/>
            </p:cNvSpPr>
            <p:nvPr/>
          </p:nvSpPr>
          <p:spPr bwMode="auto">
            <a:xfrm>
              <a:off x="4150" y="799"/>
              <a:ext cx="49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i="1">
                  <a:latin typeface="Times New Roman" panose="02020603050405020304" pitchFamily="18" charset="0"/>
                </a:rPr>
                <a:t>y</a:t>
              </a:r>
              <a:r>
                <a:rPr kumimoji="1" lang="en-US" altLang="zh-CN" sz="1800">
                  <a:latin typeface="Times New Roman" panose="02020603050405020304" pitchFamily="18" charset="0"/>
                </a:rPr>
                <a:t>=</a:t>
              </a:r>
              <a:r>
                <a:rPr kumimoji="1" lang="en-US" altLang="zh-CN" sz="1800" i="1">
                  <a:latin typeface="Times New Roman" panose="02020603050405020304" pitchFamily="18" charset="0"/>
                </a:rPr>
                <a:t>x</a:t>
              </a:r>
              <a:r>
                <a:rPr kumimoji="1" lang="en-US" altLang="zh-CN" sz="1800" baseline="30000">
                  <a:latin typeface="Times New Roman" panose="02020603050405020304" pitchFamily="18" charset="0"/>
                </a:rPr>
                <a:t>2</a:t>
              </a:r>
            </a:p>
          </p:txBody>
        </p:sp>
        <p:sp>
          <p:nvSpPr>
            <p:cNvPr id="61483" name="Line 14"/>
            <p:cNvSpPr>
              <a:spLocks noChangeShapeType="1"/>
            </p:cNvSpPr>
            <p:nvPr/>
          </p:nvSpPr>
          <p:spPr bwMode="auto">
            <a:xfrm flipV="1">
              <a:off x="2925" y="1763"/>
              <a:ext cx="2267"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84" name="Text Box 15"/>
            <p:cNvSpPr txBox="1">
              <a:spLocks noChangeArrowheads="1"/>
            </p:cNvSpPr>
            <p:nvPr/>
          </p:nvSpPr>
          <p:spPr bwMode="auto">
            <a:xfrm>
              <a:off x="3334" y="1773"/>
              <a:ext cx="208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350"/>
                <a:t>       </a:t>
              </a:r>
              <a:r>
                <a:rPr lang="en-US" altLang="zh-CN" sz="1500">
                  <a:latin typeface="Times New Roman" panose="02020603050405020304" pitchFamily="18" charset="0"/>
                </a:rPr>
                <a:t>12    16      25 27</a:t>
              </a:r>
              <a:r>
                <a:rPr lang="en-US" altLang="zh-CN" sz="1350"/>
                <a:t>      </a:t>
              </a:r>
              <a:r>
                <a:rPr lang="en-US" altLang="zh-CN" sz="1350" i="1">
                  <a:latin typeface="Times New Roman" panose="02020603050405020304" pitchFamily="18" charset="0"/>
                </a:rPr>
                <a:t> </a:t>
              </a:r>
              <a:r>
                <a:rPr lang="en-US" altLang="zh-CN" sz="1500" i="1">
                  <a:latin typeface="Times New Roman" panose="02020603050405020304" pitchFamily="18" charset="0"/>
                </a:rPr>
                <a:t>X</a:t>
              </a:r>
            </a:p>
          </p:txBody>
        </p:sp>
        <p:sp>
          <p:nvSpPr>
            <p:cNvPr id="61485" name="Text Box 16"/>
            <p:cNvSpPr txBox="1">
              <a:spLocks noChangeArrowheads="1"/>
            </p:cNvSpPr>
            <p:nvPr/>
          </p:nvSpPr>
          <p:spPr bwMode="auto">
            <a:xfrm>
              <a:off x="2970" y="440"/>
              <a:ext cx="18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500" i="1">
                  <a:latin typeface="Times New Roman" panose="02020603050405020304" pitchFamily="18" charset="0"/>
                </a:rPr>
                <a:t>Y</a:t>
              </a:r>
            </a:p>
          </p:txBody>
        </p:sp>
        <p:sp>
          <p:nvSpPr>
            <p:cNvPr id="61486" name="Line 17"/>
            <p:cNvSpPr>
              <a:spLocks noChangeShapeType="1"/>
            </p:cNvSpPr>
            <p:nvPr/>
          </p:nvSpPr>
          <p:spPr bwMode="auto">
            <a:xfrm flipV="1">
              <a:off x="3197" y="455"/>
              <a:ext cx="0" cy="15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87" name="Arc 18"/>
            <p:cNvSpPr>
              <a:spLocks/>
            </p:cNvSpPr>
            <p:nvPr/>
          </p:nvSpPr>
          <p:spPr bwMode="auto">
            <a:xfrm flipV="1">
              <a:off x="3197" y="436"/>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61488" name="Oval 56"/>
            <p:cNvSpPr>
              <a:spLocks noChangeArrowheads="1"/>
            </p:cNvSpPr>
            <p:nvPr/>
          </p:nvSpPr>
          <p:spPr bwMode="auto">
            <a:xfrm>
              <a:off x="4457" y="1140"/>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89" name="Oval 57"/>
            <p:cNvSpPr>
              <a:spLocks noChangeArrowheads="1"/>
            </p:cNvSpPr>
            <p:nvPr/>
          </p:nvSpPr>
          <p:spPr bwMode="auto">
            <a:xfrm>
              <a:off x="4024" y="1503"/>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90" name="Oval 59"/>
            <p:cNvSpPr>
              <a:spLocks noChangeArrowheads="1"/>
            </p:cNvSpPr>
            <p:nvPr/>
          </p:nvSpPr>
          <p:spPr bwMode="auto">
            <a:xfrm>
              <a:off x="4604" y="935"/>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91" name="Oval 61"/>
            <p:cNvSpPr>
              <a:spLocks noChangeArrowheads="1"/>
            </p:cNvSpPr>
            <p:nvPr/>
          </p:nvSpPr>
          <p:spPr bwMode="auto">
            <a:xfrm>
              <a:off x="3753" y="1603"/>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92" name="Text Box 77"/>
            <p:cNvSpPr txBox="1">
              <a:spLocks noChangeArrowheads="1"/>
            </p:cNvSpPr>
            <p:nvPr/>
          </p:nvSpPr>
          <p:spPr bwMode="auto">
            <a:xfrm>
              <a:off x="3560" y="2069"/>
              <a:ext cx="154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350"/>
                <a:t>第二代种群及其适应度</a:t>
              </a:r>
            </a:p>
          </p:txBody>
        </p:sp>
      </p:grpSp>
      <p:grpSp>
        <p:nvGrpSpPr>
          <p:cNvPr id="61451" name="Group 82"/>
          <p:cNvGrpSpPr>
            <a:grpSpLocks/>
          </p:cNvGrpSpPr>
          <p:nvPr/>
        </p:nvGrpSpPr>
        <p:grpSpPr bwMode="auto">
          <a:xfrm>
            <a:off x="319706" y="2384300"/>
            <a:ext cx="2767013" cy="2122885"/>
            <a:chOff x="420" y="2229"/>
            <a:chExt cx="2324" cy="1783"/>
          </a:xfrm>
        </p:grpSpPr>
        <p:grpSp>
          <p:nvGrpSpPr>
            <p:cNvPr id="61467" name="Group 74"/>
            <p:cNvGrpSpPr>
              <a:grpSpLocks/>
            </p:cNvGrpSpPr>
            <p:nvPr/>
          </p:nvGrpSpPr>
          <p:grpSpPr bwMode="auto">
            <a:xfrm>
              <a:off x="420" y="2229"/>
              <a:ext cx="2324" cy="1608"/>
              <a:chOff x="420" y="2229"/>
              <a:chExt cx="2324" cy="1608"/>
            </a:xfrm>
          </p:grpSpPr>
          <p:sp>
            <p:nvSpPr>
              <p:cNvPr id="61469" name="Text Box 21"/>
              <p:cNvSpPr txBox="1">
                <a:spLocks noChangeArrowheads="1"/>
              </p:cNvSpPr>
              <p:nvPr/>
            </p:nvSpPr>
            <p:spPr bwMode="auto">
              <a:xfrm>
                <a:off x="1645" y="2592"/>
                <a:ext cx="49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i="1">
                    <a:latin typeface="Times New Roman" panose="02020603050405020304" pitchFamily="18" charset="0"/>
                  </a:rPr>
                  <a:t>y</a:t>
                </a:r>
                <a:r>
                  <a:rPr kumimoji="1" lang="en-US" altLang="zh-CN" sz="1800">
                    <a:latin typeface="Times New Roman" panose="02020603050405020304" pitchFamily="18" charset="0"/>
                  </a:rPr>
                  <a:t>=</a:t>
                </a:r>
                <a:r>
                  <a:rPr kumimoji="1" lang="en-US" altLang="zh-CN" sz="1800" i="1">
                    <a:latin typeface="Times New Roman" panose="02020603050405020304" pitchFamily="18" charset="0"/>
                  </a:rPr>
                  <a:t>x</a:t>
                </a:r>
                <a:r>
                  <a:rPr kumimoji="1" lang="en-US" altLang="zh-CN" sz="1800" baseline="30000">
                    <a:latin typeface="Times New Roman" panose="02020603050405020304" pitchFamily="18" charset="0"/>
                  </a:rPr>
                  <a:t>2</a:t>
                </a:r>
              </a:p>
            </p:txBody>
          </p:sp>
          <p:sp>
            <p:nvSpPr>
              <p:cNvPr id="61470" name="Line 22"/>
              <p:cNvSpPr>
                <a:spLocks noChangeShapeType="1"/>
              </p:cNvSpPr>
              <p:nvPr/>
            </p:nvSpPr>
            <p:spPr bwMode="auto">
              <a:xfrm flipV="1">
                <a:off x="420" y="3556"/>
                <a:ext cx="2267"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71" name="Text Box 23"/>
              <p:cNvSpPr txBox="1">
                <a:spLocks noChangeArrowheads="1"/>
              </p:cNvSpPr>
              <p:nvPr/>
            </p:nvSpPr>
            <p:spPr bwMode="auto">
              <a:xfrm>
                <a:off x="793" y="3566"/>
                <a:ext cx="19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350"/>
                  <a:t>       </a:t>
                </a:r>
                <a:r>
                  <a:rPr lang="en-US" altLang="zh-CN" sz="1500">
                    <a:latin typeface="Times New Roman" panose="02020603050405020304" pitchFamily="18" charset="0"/>
                  </a:rPr>
                  <a:t>9           19  24 28</a:t>
                </a:r>
                <a:r>
                  <a:rPr lang="en-US" altLang="zh-CN" sz="1350"/>
                  <a:t>      </a:t>
                </a:r>
                <a:r>
                  <a:rPr lang="en-US" altLang="zh-CN" sz="1350" i="1">
                    <a:latin typeface="Times New Roman" panose="02020603050405020304" pitchFamily="18" charset="0"/>
                  </a:rPr>
                  <a:t> </a:t>
                </a:r>
                <a:r>
                  <a:rPr lang="en-US" altLang="zh-CN" sz="1500" i="1">
                    <a:latin typeface="Times New Roman" panose="02020603050405020304" pitchFamily="18" charset="0"/>
                  </a:rPr>
                  <a:t>X</a:t>
                </a:r>
              </a:p>
            </p:txBody>
          </p:sp>
          <p:sp>
            <p:nvSpPr>
              <p:cNvPr id="61472" name="Text Box 24"/>
              <p:cNvSpPr txBox="1">
                <a:spLocks noChangeArrowheads="1"/>
              </p:cNvSpPr>
              <p:nvPr/>
            </p:nvSpPr>
            <p:spPr bwMode="auto">
              <a:xfrm>
                <a:off x="465" y="2233"/>
                <a:ext cx="18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500" i="1">
                    <a:latin typeface="Times New Roman" panose="02020603050405020304" pitchFamily="18" charset="0"/>
                  </a:rPr>
                  <a:t>Y</a:t>
                </a:r>
              </a:p>
            </p:txBody>
          </p:sp>
          <p:sp>
            <p:nvSpPr>
              <p:cNvPr id="61473" name="Line 25"/>
              <p:cNvSpPr>
                <a:spLocks noChangeShapeType="1"/>
              </p:cNvSpPr>
              <p:nvPr/>
            </p:nvSpPr>
            <p:spPr bwMode="auto">
              <a:xfrm flipV="1">
                <a:off x="692" y="2248"/>
                <a:ext cx="0" cy="15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74" name="Arc 26"/>
              <p:cNvSpPr>
                <a:spLocks/>
              </p:cNvSpPr>
              <p:nvPr/>
            </p:nvSpPr>
            <p:spPr bwMode="auto">
              <a:xfrm flipV="1">
                <a:off x="692" y="2229"/>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61475" name="Oval 48"/>
              <p:cNvSpPr>
                <a:spLocks noChangeArrowheads="1"/>
              </p:cNvSpPr>
              <p:nvPr/>
            </p:nvSpPr>
            <p:spPr bwMode="auto">
              <a:xfrm>
                <a:off x="2106" y="271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76" name="Oval 49"/>
              <p:cNvSpPr>
                <a:spLocks noChangeArrowheads="1"/>
              </p:cNvSpPr>
              <p:nvPr/>
            </p:nvSpPr>
            <p:spPr bwMode="auto">
              <a:xfrm>
                <a:off x="1905" y="2998"/>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77" name="Oval 50"/>
              <p:cNvSpPr>
                <a:spLocks noChangeArrowheads="1"/>
              </p:cNvSpPr>
              <p:nvPr/>
            </p:nvSpPr>
            <p:spPr bwMode="auto">
              <a:xfrm>
                <a:off x="1693" y="3156"/>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78" name="Oval 51"/>
              <p:cNvSpPr>
                <a:spLocks noChangeArrowheads="1"/>
              </p:cNvSpPr>
              <p:nvPr/>
            </p:nvSpPr>
            <p:spPr bwMode="auto">
              <a:xfrm>
                <a:off x="1160" y="3417"/>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grpSp>
        <p:sp>
          <p:nvSpPr>
            <p:cNvPr id="61468" name="Text Box 78"/>
            <p:cNvSpPr txBox="1">
              <a:spLocks noChangeArrowheads="1"/>
            </p:cNvSpPr>
            <p:nvPr/>
          </p:nvSpPr>
          <p:spPr bwMode="auto">
            <a:xfrm>
              <a:off x="1111" y="3838"/>
              <a:ext cx="154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350"/>
                <a:t>第三代种群及其适应度</a:t>
              </a:r>
            </a:p>
          </p:txBody>
        </p:sp>
      </p:grpSp>
      <p:grpSp>
        <p:nvGrpSpPr>
          <p:cNvPr id="61452" name="Group 83"/>
          <p:cNvGrpSpPr>
            <a:grpSpLocks/>
          </p:cNvGrpSpPr>
          <p:nvPr/>
        </p:nvGrpSpPr>
        <p:grpSpPr bwMode="auto">
          <a:xfrm>
            <a:off x="3356992" y="2355726"/>
            <a:ext cx="2836069" cy="2168128"/>
            <a:chOff x="2971" y="2205"/>
            <a:chExt cx="2382" cy="1821"/>
          </a:xfrm>
        </p:grpSpPr>
        <p:sp>
          <p:nvSpPr>
            <p:cNvPr id="61453" name="Line 66"/>
            <p:cNvSpPr>
              <a:spLocks noChangeShapeType="1"/>
            </p:cNvSpPr>
            <p:nvPr/>
          </p:nvSpPr>
          <p:spPr bwMode="auto">
            <a:xfrm flipV="1">
              <a:off x="4150" y="3294"/>
              <a:ext cx="0" cy="22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54" name="Text Box 29"/>
            <p:cNvSpPr txBox="1">
              <a:spLocks noChangeArrowheads="1"/>
            </p:cNvSpPr>
            <p:nvPr/>
          </p:nvSpPr>
          <p:spPr bwMode="auto">
            <a:xfrm>
              <a:off x="4196" y="2568"/>
              <a:ext cx="49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i="1">
                  <a:latin typeface="Times New Roman" panose="02020603050405020304" pitchFamily="18" charset="0"/>
                </a:rPr>
                <a:t>y</a:t>
              </a:r>
              <a:r>
                <a:rPr kumimoji="1" lang="en-US" altLang="zh-CN" sz="1800">
                  <a:latin typeface="Times New Roman" panose="02020603050405020304" pitchFamily="18" charset="0"/>
                </a:rPr>
                <a:t>=</a:t>
              </a:r>
              <a:r>
                <a:rPr kumimoji="1" lang="en-US" altLang="zh-CN" sz="1800" i="1">
                  <a:latin typeface="Times New Roman" panose="02020603050405020304" pitchFamily="18" charset="0"/>
                </a:rPr>
                <a:t>x</a:t>
              </a:r>
              <a:r>
                <a:rPr kumimoji="1" lang="en-US" altLang="zh-CN" sz="1800" baseline="30000">
                  <a:latin typeface="Times New Roman" panose="02020603050405020304" pitchFamily="18" charset="0"/>
                </a:rPr>
                <a:t>2</a:t>
              </a:r>
            </a:p>
          </p:txBody>
        </p:sp>
        <p:sp>
          <p:nvSpPr>
            <p:cNvPr id="61455" name="Line 30"/>
            <p:cNvSpPr>
              <a:spLocks noChangeShapeType="1"/>
            </p:cNvSpPr>
            <p:nvPr/>
          </p:nvSpPr>
          <p:spPr bwMode="auto">
            <a:xfrm flipV="1">
              <a:off x="2971" y="3532"/>
              <a:ext cx="2267"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56" name="Text Box 31"/>
            <p:cNvSpPr txBox="1">
              <a:spLocks noChangeArrowheads="1"/>
            </p:cNvSpPr>
            <p:nvPr/>
          </p:nvSpPr>
          <p:spPr bwMode="auto">
            <a:xfrm>
              <a:off x="3379" y="3542"/>
              <a:ext cx="197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350"/>
                <a:t>               </a:t>
              </a:r>
              <a:r>
                <a:rPr lang="en-US" altLang="zh-CN" sz="1500">
                  <a:latin typeface="Times New Roman" panose="02020603050405020304" pitchFamily="18" charset="0"/>
                </a:rPr>
                <a:t>16     24 28 31</a:t>
              </a:r>
              <a:r>
                <a:rPr lang="en-US" altLang="zh-CN" sz="1350"/>
                <a:t>   </a:t>
              </a:r>
              <a:r>
                <a:rPr lang="en-US" altLang="zh-CN" sz="1350" i="1">
                  <a:latin typeface="Times New Roman" panose="02020603050405020304" pitchFamily="18" charset="0"/>
                </a:rPr>
                <a:t> </a:t>
              </a:r>
              <a:r>
                <a:rPr lang="en-US" altLang="zh-CN" sz="1500" i="1">
                  <a:latin typeface="Times New Roman" panose="02020603050405020304" pitchFamily="18" charset="0"/>
                </a:rPr>
                <a:t>X</a:t>
              </a:r>
            </a:p>
          </p:txBody>
        </p:sp>
        <p:sp>
          <p:nvSpPr>
            <p:cNvPr id="61457" name="Line 33"/>
            <p:cNvSpPr>
              <a:spLocks noChangeShapeType="1"/>
            </p:cNvSpPr>
            <p:nvPr/>
          </p:nvSpPr>
          <p:spPr bwMode="auto">
            <a:xfrm flipV="1">
              <a:off x="3243" y="2224"/>
              <a:ext cx="0" cy="15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58" name="Arc 34"/>
            <p:cNvSpPr>
              <a:spLocks/>
            </p:cNvSpPr>
            <p:nvPr/>
          </p:nvSpPr>
          <p:spPr bwMode="auto">
            <a:xfrm flipV="1">
              <a:off x="3243" y="2205"/>
              <a:ext cx="1542" cy="1315"/>
            </a:xfrm>
            <a:custGeom>
              <a:avLst/>
              <a:gdLst>
                <a:gd name="T0" fmla="*/ 0 w 20978"/>
                <a:gd name="T1" fmla="*/ 0 h 21600"/>
                <a:gd name="T2" fmla="*/ 0 w 20978"/>
                <a:gd name="T3" fmla="*/ 0 h 21600"/>
                <a:gd name="T4" fmla="*/ 0 w 20978"/>
                <a:gd name="T5" fmla="*/ 0 h 21600"/>
                <a:gd name="T6" fmla="*/ 0 60000 65536"/>
                <a:gd name="T7" fmla="*/ 0 60000 65536"/>
                <a:gd name="T8" fmla="*/ 0 60000 65536"/>
              </a:gdLst>
              <a:ahLst/>
              <a:cxnLst>
                <a:cxn ang="T6">
                  <a:pos x="T0" y="T1"/>
                </a:cxn>
                <a:cxn ang="T7">
                  <a:pos x="T2" y="T3"/>
                </a:cxn>
                <a:cxn ang="T8">
                  <a:pos x="T4" y="T5"/>
                </a:cxn>
              </a:cxnLst>
              <a:rect l="0" t="0" r="r" b="b"/>
              <a:pathLst>
                <a:path w="20978" h="21600" fill="none" extrusionOk="0">
                  <a:moveTo>
                    <a:pt x="-1" y="0"/>
                  </a:moveTo>
                  <a:cubicBezTo>
                    <a:pt x="9947" y="0"/>
                    <a:pt x="18608" y="6793"/>
                    <a:pt x="20978" y="16453"/>
                  </a:cubicBezTo>
                </a:path>
                <a:path w="20978" h="21600" stroke="0" extrusionOk="0">
                  <a:moveTo>
                    <a:pt x="-1" y="0"/>
                  </a:moveTo>
                  <a:cubicBezTo>
                    <a:pt x="9947" y="0"/>
                    <a:pt x="18608" y="6793"/>
                    <a:pt x="20978" y="16453"/>
                  </a:cubicBezTo>
                  <a:lnTo>
                    <a:pt x="0" y="21600"/>
                  </a:lnTo>
                  <a:lnTo>
                    <a:pt x="-1" y="0"/>
                  </a:lnTo>
                  <a:close/>
                </a:path>
              </a:pathLst>
            </a:cu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61459" name="Line 35"/>
            <p:cNvSpPr>
              <a:spLocks noChangeShapeType="1"/>
            </p:cNvSpPr>
            <p:nvPr/>
          </p:nvSpPr>
          <p:spPr bwMode="auto">
            <a:xfrm>
              <a:off x="4785" y="2523"/>
              <a:ext cx="0" cy="9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60" name="Oval 36"/>
            <p:cNvSpPr>
              <a:spLocks noChangeArrowheads="1"/>
            </p:cNvSpPr>
            <p:nvPr/>
          </p:nvSpPr>
          <p:spPr bwMode="auto">
            <a:xfrm>
              <a:off x="4105" y="324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61" name="Line 63"/>
            <p:cNvSpPr>
              <a:spLocks noChangeShapeType="1"/>
            </p:cNvSpPr>
            <p:nvPr/>
          </p:nvSpPr>
          <p:spPr bwMode="auto">
            <a:xfrm flipV="1">
              <a:off x="4694" y="2750"/>
              <a:ext cx="0" cy="77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62" name="Line 65"/>
            <p:cNvSpPr>
              <a:spLocks noChangeShapeType="1"/>
            </p:cNvSpPr>
            <p:nvPr/>
          </p:nvSpPr>
          <p:spPr bwMode="auto">
            <a:xfrm flipV="1">
              <a:off x="4522" y="2962"/>
              <a:ext cx="0" cy="54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1463" name="Oval 67"/>
            <p:cNvSpPr>
              <a:spLocks noChangeArrowheads="1"/>
            </p:cNvSpPr>
            <p:nvPr/>
          </p:nvSpPr>
          <p:spPr bwMode="auto">
            <a:xfrm>
              <a:off x="4468" y="2931"/>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64" name="Oval 68"/>
            <p:cNvSpPr>
              <a:spLocks noChangeArrowheads="1"/>
            </p:cNvSpPr>
            <p:nvPr/>
          </p:nvSpPr>
          <p:spPr bwMode="auto">
            <a:xfrm>
              <a:off x="4649" y="2704"/>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65" name="Oval 69"/>
            <p:cNvSpPr>
              <a:spLocks noChangeArrowheads="1"/>
            </p:cNvSpPr>
            <p:nvPr/>
          </p:nvSpPr>
          <p:spPr bwMode="auto">
            <a:xfrm>
              <a:off x="4740" y="2478"/>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61466" name="Text Box 79"/>
            <p:cNvSpPr txBox="1">
              <a:spLocks noChangeArrowheads="1"/>
            </p:cNvSpPr>
            <p:nvPr/>
          </p:nvSpPr>
          <p:spPr bwMode="auto">
            <a:xfrm>
              <a:off x="3662" y="3852"/>
              <a:ext cx="154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350"/>
                <a:t>第四代种群及其适应度</a:t>
              </a:r>
            </a:p>
          </p:txBody>
        </p:sp>
      </p:grpSp>
      <p:graphicFrame>
        <p:nvGraphicFramePr>
          <p:cNvPr id="2" name="表格 1"/>
          <p:cNvGraphicFramePr>
            <a:graphicFrameLocks noGrp="1"/>
          </p:cNvGraphicFramePr>
          <p:nvPr>
            <p:extLst/>
          </p:nvPr>
        </p:nvGraphicFramePr>
        <p:xfrm>
          <a:off x="2775967" y="702408"/>
          <a:ext cx="514350" cy="845826"/>
        </p:xfrm>
        <a:graphic>
          <a:graphicData uri="http://schemas.openxmlformats.org/drawingml/2006/table">
            <a:tbl>
              <a:tblPr/>
              <a:tblGrid>
                <a:gridCol w="514350"/>
              </a:tblGrid>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1170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293</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576</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表格 2"/>
          <p:cNvGraphicFramePr>
            <a:graphicFrameLocks noGrp="1"/>
          </p:cNvGraphicFramePr>
          <p:nvPr>
            <p:extLst/>
          </p:nvPr>
        </p:nvGraphicFramePr>
        <p:xfrm>
          <a:off x="47054" y="761592"/>
          <a:ext cx="532210" cy="845826"/>
        </p:xfrm>
        <a:graphic>
          <a:graphicData uri="http://schemas.openxmlformats.org/drawingml/2006/table">
            <a:tbl>
              <a:tblPr/>
              <a:tblGrid>
                <a:gridCol w="532210"/>
              </a:tblGrid>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总和</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平均</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最大</a:t>
                      </a:r>
                    </a:p>
                  </a:txBody>
                  <a:tcPr marL="68580" marR="68580" marT="34291" marB="342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表格 3"/>
          <p:cNvGraphicFramePr>
            <a:graphicFrameLocks noGrp="1"/>
          </p:cNvGraphicFramePr>
          <p:nvPr>
            <p:extLst/>
          </p:nvPr>
        </p:nvGraphicFramePr>
        <p:xfrm>
          <a:off x="5776073" y="681706"/>
          <a:ext cx="532209" cy="845826"/>
        </p:xfrm>
        <a:graphic>
          <a:graphicData uri="http://schemas.openxmlformats.org/drawingml/2006/table">
            <a:tbl>
              <a:tblPr/>
              <a:tblGrid>
                <a:gridCol w="532209"/>
              </a:tblGrid>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1754</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439</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729</a:t>
                      </a:r>
                    </a:p>
                  </a:txBody>
                  <a:tcPr marL="68580" marR="68580" marT="34291" marB="342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 name="Text Box 125"/>
          <p:cNvSpPr txBox="1">
            <a:spLocks noChangeArrowheads="1"/>
          </p:cNvSpPr>
          <p:nvPr/>
        </p:nvSpPr>
        <p:spPr bwMode="auto">
          <a:xfrm>
            <a:off x="611226" y="4696943"/>
            <a:ext cx="5724525" cy="37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46" tIns="49874" rIns="99746" bIns="49874">
            <a:spAutoFit/>
          </a:bodyPr>
          <a:lstStyle>
            <a:lvl1pPr defTabSz="1330325" eaLnBrk="0" hangingPunct="0">
              <a:defRPr sz="2400">
                <a:solidFill>
                  <a:schemeClr val="tx1"/>
                </a:solidFill>
                <a:latin typeface="Arial" panose="020B0604020202020204" pitchFamily="34" charset="0"/>
                <a:ea typeface="宋体" panose="02010600030101010101" pitchFamily="2" charset="-122"/>
              </a:defRPr>
            </a:lvl1pPr>
            <a:lvl2pPr marL="742950" indent="-285750" defTabSz="1330325" eaLnBrk="0" hangingPunct="0">
              <a:defRPr sz="2400">
                <a:solidFill>
                  <a:schemeClr val="tx1"/>
                </a:solidFill>
                <a:latin typeface="Arial" panose="020B0604020202020204" pitchFamily="34" charset="0"/>
                <a:ea typeface="宋体" panose="02010600030101010101" pitchFamily="2" charset="-122"/>
              </a:defRPr>
            </a:lvl2pPr>
            <a:lvl3pPr marL="1143000" indent="-228600" defTabSz="1330325" eaLnBrk="0" hangingPunct="0">
              <a:defRPr sz="2400">
                <a:solidFill>
                  <a:schemeClr val="tx1"/>
                </a:solidFill>
                <a:latin typeface="Arial" panose="020B0604020202020204" pitchFamily="34" charset="0"/>
                <a:ea typeface="宋体" panose="02010600030101010101" pitchFamily="2" charset="-122"/>
              </a:defRPr>
            </a:lvl3pPr>
            <a:lvl4pPr marL="1600200" indent="-228600" defTabSz="1330325" eaLnBrk="0" hangingPunct="0">
              <a:defRPr sz="2400">
                <a:solidFill>
                  <a:schemeClr val="tx1"/>
                </a:solidFill>
                <a:latin typeface="Arial" panose="020B0604020202020204" pitchFamily="34" charset="0"/>
                <a:ea typeface="宋体" panose="02010600030101010101" pitchFamily="2" charset="-122"/>
              </a:defRPr>
            </a:lvl4pPr>
            <a:lvl5pPr marL="2057400" indent="-228600" defTabSz="1330325" eaLnBrk="0" hangingPunct="0">
              <a:defRPr sz="2400">
                <a:solidFill>
                  <a:schemeClr val="tx1"/>
                </a:solidFill>
                <a:latin typeface="Arial" panose="020B0604020202020204" pitchFamily="34" charset="0"/>
                <a:ea typeface="宋体" panose="02010600030101010101" pitchFamily="2" charset="-122"/>
              </a:defRPr>
            </a:lvl5pPr>
            <a:lvl6pPr marL="25146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ctr" eaLnBrk="1" hangingPunct="1"/>
            <a:r>
              <a:rPr kumimoji="1" lang="zh-TW" altLang="en-US" sz="1800" dirty="0">
                <a:solidFill>
                  <a:srgbClr val="CC3300"/>
                </a:solidFill>
                <a:ea typeface="PMingLiU" panose="02020500000000000000" pitchFamily="18" charset="-120"/>
              </a:rPr>
              <a:t>平均值一代比一代好</a:t>
            </a:r>
            <a:endParaRPr kumimoji="1" lang="zh-CN" altLang="en-US" sz="1800" dirty="0">
              <a:solidFill>
                <a:srgbClr val="CC3300"/>
              </a:solidFill>
              <a:ea typeface="PMingLiU" panose="02020500000000000000" pitchFamily="18" charset="-120"/>
            </a:endParaRPr>
          </a:p>
        </p:txBody>
      </p:sp>
      <p:graphicFrame>
        <p:nvGraphicFramePr>
          <p:cNvPr id="70" name="表格 69"/>
          <p:cNvGraphicFramePr>
            <a:graphicFrameLocks noGrp="1"/>
          </p:cNvGraphicFramePr>
          <p:nvPr>
            <p:extLst/>
          </p:nvPr>
        </p:nvGraphicFramePr>
        <p:xfrm>
          <a:off x="2775966" y="2965085"/>
          <a:ext cx="514350" cy="845826"/>
        </p:xfrm>
        <a:graphic>
          <a:graphicData uri="http://schemas.openxmlformats.org/drawingml/2006/table">
            <a:tbl>
              <a:tblPr/>
              <a:tblGrid>
                <a:gridCol w="514350"/>
              </a:tblGrid>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1802</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450</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784</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 name="表格 70"/>
          <p:cNvGraphicFramePr>
            <a:graphicFrameLocks noGrp="1"/>
          </p:cNvGraphicFramePr>
          <p:nvPr>
            <p:extLst/>
          </p:nvPr>
        </p:nvGraphicFramePr>
        <p:xfrm>
          <a:off x="5798964" y="2968190"/>
          <a:ext cx="514350" cy="845826"/>
        </p:xfrm>
        <a:graphic>
          <a:graphicData uri="http://schemas.openxmlformats.org/drawingml/2006/table">
            <a:tbl>
              <a:tblPr/>
              <a:tblGrid>
                <a:gridCol w="514350"/>
              </a:tblGrid>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2577</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644</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2">
                <a:tc>
                  <a:txBody>
                    <a:bodyPr/>
                    <a:lstStyle>
                      <a:lvl1pPr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dirty="0" smtClean="0">
                          <a:ln>
                            <a:noFill/>
                          </a:ln>
                          <a:solidFill>
                            <a:srgbClr val="CC3300"/>
                          </a:solidFill>
                          <a:effectLst/>
                          <a:latin typeface="Times New Roman" panose="02020603050405020304" pitchFamily="18" charset="0"/>
                          <a:ea typeface="宋体" panose="02010600030101010101" pitchFamily="2" charset="-122"/>
                        </a:rPr>
                        <a:t>961</a:t>
                      </a: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4217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342900" y="258396"/>
            <a:ext cx="6172200" cy="565571"/>
          </a:xfrm>
          <a:prstGeom prst="rect">
            <a:avLst/>
          </a:prstGeom>
        </p:spPr>
        <p:txBody>
          <a:bodyPr>
            <a:normAutofit/>
          </a:bodyPr>
          <a:lstStyle>
            <a:lvl1pPr algn="ctr" defTabSz="685783" rtl="0" eaLnBrk="1" latinLnBrk="1" hangingPunct="1">
              <a:spcBef>
                <a:spcPct val="0"/>
              </a:spcBef>
              <a:buNone/>
              <a:defRPr sz="3300" kern="1200">
                <a:solidFill>
                  <a:schemeClr val="tx1"/>
                </a:solidFill>
                <a:latin typeface="+mj-lt"/>
                <a:ea typeface="+mj-ea"/>
                <a:cs typeface="+mj-cs"/>
              </a:defRPr>
            </a:lvl1pPr>
          </a:lstStyle>
          <a:p>
            <a:pPr defTabSz="997744"/>
            <a:r>
              <a:rPr lang="zh-CN" altLang="en-US" sz="1600" dirty="0" smtClean="0"/>
              <a:t>求函数最大值问题，旨在了解算法 </a:t>
            </a:r>
            <a:endParaRPr lang="en-US" altLang="zh-CN" sz="1600" dirty="0"/>
          </a:p>
        </p:txBody>
      </p:sp>
      <p:graphicFrame>
        <p:nvGraphicFramePr>
          <p:cNvPr id="3" name="Object 4">
            <a:hlinkClick r:id="rId3" action="ppaction://hlinksldjump"/>
          </p:cNvPr>
          <p:cNvGraphicFramePr>
            <a:graphicFrameLocks noChangeAspect="1"/>
          </p:cNvGraphicFramePr>
          <p:nvPr>
            <p:extLst>
              <p:ext uri="{D42A27DB-BD31-4B8C-83A1-F6EECF244321}">
                <p14:modId xmlns:p14="http://schemas.microsoft.com/office/powerpoint/2010/main" val="158805959"/>
              </p:ext>
            </p:extLst>
          </p:nvPr>
        </p:nvGraphicFramePr>
        <p:xfrm>
          <a:off x="1628800" y="823967"/>
          <a:ext cx="3726656" cy="381000"/>
        </p:xfrm>
        <a:graphic>
          <a:graphicData uri="http://schemas.openxmlformats.org/presentationml/2006/ole">
            <mc:AlternateContent xmlns:mc="http://schemas.openxmlformats.org/markup-compatibility/2006">
              <mc:Choice xmlns:v="urn:schemas-microsoft-com:vml" Requires="v">
                <p:oleObj spid="_x0000_s12294" name="Equation" r:id="rId4" imgW="2489040" imgH="253800" progId="Equation.DSMT4">
                  <p:embed/>
                </p:oleObj>
              </mc:Choice>
              <mc:Fallback>
                <p:oleObj name="Equation" r:id="rId4" imgW="248904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800" y="823967"/>
                        <a:ext cx="3726656" cy="381000"/>
                      </a:xfrm>
                      <a:prstGeom prst="rect">
                        <a:avLst/>
                      </a:prstGeom>
                      <a:solidFill>
                        <a:schemeClr val="bg2">
                          <a:lumMod val="25000"/>
                        </a:schemeClr>
                      </a:solidFill>
                      <a:ln>
                        <a:noFill/>
                      </a:ln>
                      <a:effectLst/>
                    </p:spPr>
                  </p:pic>
                </p:oleObj>
              </mc:Fallback>
            </mc:AlternateContent>
          </a:graphicData>
        </a:graphic>
      </p:graphicFrame>
      <p:pic>
        <p:nvPicPr>
          <p:cNvPr id="4" name="Picture 5" descr="230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503" y="1609724"/>
            <a:ext cx="5664994" cy="3015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96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7625" y="720329"/>
            <a:ext cx="6265069" cy="4369594"/>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lvl="1">
              <a:lnSpc>
                <a:spcPct val="120000"/>
              </a:lnSpc>
              <a:buFont typeface="Wingdings" panose="05000000000000000000" pitchFamily="2" charset="2"/>
              <a:buNone/>
            </a:pPr>
            <a:r>
              <a:rPr lang="en-US" altLang="zh-CN" sz="1600" i="1" smtClean="0">
                <a:latin typeface="Times New Roman" panose="02020603050405020304" pitchFamily="18" charset="0"/>
                <a:cs typeface="Times New Roman" panose="02020603050405020304" pitchFamily="18" charset="0"/>
              </a:rPr>
              <a:t>f</a:t>
            </a:r>
            <a:r>
              <a:rPr lang="en-US" altLang="zh-CN" sz="1600" smtClean="0">
                <a:latin typeface="Times New Roman" panose="02020603050405020304" pitchFamily="18" charset="0"/>
                <a:cs typeface="Times New Roman" panose="02020603050405020304" pitchFamily="18" charset="0"/>
              </a:rPr>
              <a:t>(</a:t>
            </a:r>
            <a:r>
              <a:rPr lang="en-US" altLang="zh-CN" sz="1600" i="1" smtClean="0">
                <a:latin typeface="Times New Roman" panose="02020603050405020304" pitchFamily="18" charset="0"/>
                <a:cs typeface="Times New Roman" panose="02020603050405020304" pitchFamily="18" charset="0"/>
              </a:rPr>
              <a:t>x</a:t>
            </a:r>
            <a:r>
              <a:rPr lang="en-US" altLang="zh-CN" sz="1600" smtClean="0">
                <a:latin typeface="Times New Roman" panose="02020603050405020304" pitchFamily="18" charset="0"/>
                <a:cs typeface="Times New Roman" panose="02020603050405020304" pitchFamily="18" charset="0"/>
              </a:rPr>
              <a:t>)</a:t>
            </a:r>
            <a:r>
              <a:rPr lang="zh-CN" altLang="en-US" sz="1600" smtClean="0">
                <a:latin typeface="Times New Roman" panose="02020603050405020304" pitchFamily="18" charset="0"/>
                <a:cs typeface="Times New Roman" panose="02020603050405020304" pitchFamily="18" charset="0"/>
              </a:rPr>
              <a:t>在区间</a:t>
            </a:r>
            <a:r>
              <a:rPr lang="en-US" altLang="zh-CN" sz="1600" smtClean="0">
                <a:latin typeface="Times New Roman" panose="02020603050405020304" pitchFamily="18" charset="0"/>
                <a:cs typeface="Times New Roman" panose="02020603050405020304" pitchFamily="18" charset="0"/>
              </a:rPr>
              <a:t>[-1, 2]</a:t>
            </a:r>
            <a:r>
              <a:rPr lang="zh-CN" altLang="en-US" sz="1600" smtClean="0">
                <a:latin typeface="Times New Roman" panose="02020603050405020304" pitchFamily="18" charset="0"/>
                <a:cs typeface="Times New Roman" panose="02020603050405020304" pitchFamily="18" charset="0"/>
              </a:rPr>
              <a:t>可微，首先用微分法求取</a:t>
            </a:r>
            <a:r>
              <a:rPr lang="en-US" altLang="zh-CN" sz="1600" i="1" smtClean="0">
                <a:latin typeface="Times New Roman" panose="02020603050405020304" pitchFamily="18" charset="0"/>
                <a:cs typeface="Times New Roman" panose="02020603050405020304" pitchFamily="18" charset="0"/>
              </a:rPr>
              <a:t>f</a:t>
            </a:r>
            <a:r>
              <a:rPr lang="en-US" altLang="zh-CN" sz="1600" smtClean="0">
                <a:latin typeface="Times New Roman" panose="02020603050405020304" pitchFamily="18" charset="0"/>
                <a:cs typeface="Times New Roman" panose="02020603050405020304" pitchFamily="18" charset="0"/>
              </a:rPr>
              <a:t>(</a:t>
            </a:r>
            <a:r>
              <a:rPr lang="en-US" altLang="zh-CN" sz="1600" i="1" smtClean="0">
                <a:latin typeface="Times New Roman" panose="02020603050405020304" pitchFamily="18" charset="0"/>
                <a:cs typeface="Times New Roman" panose="02020603050405020304" pitchFamily="18" charset="0"/>
              </a:rPr>
              <a:t>x</a:t>
            </a:r>
            <a:r>
              <a:rPr lang="en-US" altLang="zh-CN" sz="1600" smtClean="0">
                <a:latin typeface="Times New Roman" panose="02020603050405020304" pitchFamily="18" charset="0"/>
                <a:cs typeface="Times New Roman" panose="02020603050405020304" pitchFamily="18" charset="0"/>
              </a:rPr>
              <a:t>)</a:t>
            </a:r>
            <a:r>
              <a:rPr lang="zh-CN" altLang="en-US" sz="1600" smtClean="0">
                <a:latin typeface="Times New Roman" panose="02020603050405020304" pitchFamily="18" charset="0"/>
                <a:cs typeface="Times New Roman" panose="02020603050405020304" pitchFamily="18" charset="0"/>
              </a:rPr>
              <a:t>的最大值。</a:t>
            </a:r>
          </a:p>
          <a:p>
            <a:pPr>
              <a:lnSpc>
                <a:spcPct val="120000"/>
              </a:lnSpc>
              <a:buFont typeface="Wingdings" panose="05000000000000000000" pitchFamily="2" charset="2"/>
              <a:buNone/>
            </a:pPr>
            <a:endParaRPr lang="zh-CN" altLang="en-US" sz="180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None/>
            </a:pPr>
            <a:endParaRPr lang="zh-CN" altLang="en-US" sz="1800" smtClean="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None/>
            </a:pPr>
            <a:r>
              <a:rPr lang="zh-CN" altLang="en-US" sz="1600" smtClean="0">
                <a:latin typeface="Times New Roman" panose="02020603050405020304" pitchFamily="18" charset="0"/>
                <a:cs typeface="Times New Roman" panose="02020603050405020304" pitchFamily="18" charset="0"/>
              </a:rPr>
              <a:t>上式的解有无穷多个：</a:t>
            </a:r>
          </a:p>
          <a:p>
            <a:pPr>
              <a:lnSpc>
                <a:spcPct val="120000"/>
              </a:lnSpc>
              <a:buFont typeface="Wingdings" panose="05000000000000000000" pitchFamily="2" charset="2"/>
              <a:buNone/>
            </a:pPr>
            <a:endParaRPr lang="en-US" altLang="zh-CN" sz="180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None/>
            </a:pPr>
            <a:endParaRPr lang="zh-CN" altLang="en-US" sz="180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None/>
            </a:pPr>
            <a:endParaRPr lang="zh-CN" altLang="en-US" sz="1800" smtClean="0">
              <a:latin typeface="Times New Roman" panose="02020603050405020304" pitchFamily="18" charset="0"/>
              <a:cs typeface="Times New Roman" panose="02020603050405020304" pitchFamily="18" charset="0"/>
            </a:endParaRPr>
          </a:p>
          <a:p>
            <a:pPr lvl="1">
              <a:lnSpc>
                <a:spcPct val="120000"/>
              </a:lnSpc>
            </a:pPr>
            <a:r>
              <a:rPr lang="en-US" altLang="zh-CN" sz="1600" i="1" smtClean="0">
                <a:latin typeface="Times New Roman" panose="02020603050405020304" pitchFamily="18" charset="0"/>
                <a:cs typeface="Times New Roman" panose="02020603050405020304" pitchFamily="18" charset="0"/>
              </a:rPr>
              <a:t>ε</a:t>
            </a:r>
            <a:r>
              <a:rPr lang="en-US" altLang="zh-CN" sz="1600" i="1" baseline="-25000" smtClean="0">
                <a:latin typeface="Times New Roman" panose="02020603050405020304" pitchFamily="18" charset="0"/>
                <a:cs typeface="Times New Roman" panose="02020603050405020304" pitchFamily="18" charset="0"/>
              </a:rPr>
              <a:t>i</a:t>
            </a:r>
            <a:r>
              <a:rPr lang="zh-CN" altLang="en-US" sz="1600" smtClean="0">
                <a:latin typeface="Times New Roman" panose="02020603050405020304" pitchFamily="18" charset="0"/>
                <a:cs typeface="Times New Roman" panose="02020603050405020304" pitchFamily="18" charset="0"/>
              </a:rPr>
              <a:t>是一种接近于</a:t>
            </a:r>
            <a:r>
              <a:rPr lang="en-US" altLang="zh-CN" sz="1600" smtClean="0">
                <a:latin typeface="Times New Roman" panose="02020603050405020304" pitchFamily="18" charset="0"/>
                <a:cs typeface="Times New Roman" panose="02020603050405020304" pitchFamily="18" charset="0"/>
              </a:rPr>
              <a:t>0</a:t>
            </a:r>
            <a:r>
              <a:rPr lang="zh-CN" altLang="en-US" sz="1600" smtClean="0">
                <a:latin typeface="Times New Roman" panose="02020603050405020304" pitchFamily="18" charset="0"/>
                <a:cs typeface="Times New Roman" panose="02020603050405020304" pitchFamily="18" charset="0"/>
              </a:rPr>
              <a:t>的实数递减序列。</a:t>
            </a:r>
          </a:p>
          <a:p>
            <a:pPr lvl="2">
              <a:lnSpc>
                <a:spcPct val="120000"/>
              </a:lnSpc>
            </a:pPr>
            <a:r>
              <a:rPr lang="en-US" altLang="zh-CN" sz="1600" i="1" smtClean="0">
                <a:latin typeface="Times New Roman" panose="02020603050405020304" pitchFamily="18" charset="0"/>
                <a:cs typeface="Times New Roman" panose="02020603050405020304" pitchFamily="18" charset="0"/>
              </a:rPr>
              <a:t>i</a:t>
            </a:r>
            <a:r>
              <a:rPr lang="zh-CN" altLang="en-US" sz="1600" smtClean="0">
                <a:latin typeface="Times New Roman" panose="02020603050405020304" pitchFamily="18" charset="0"/>
                <a:cs typeface="Times New Roman" panose="02020603050405020304" pitchFamily="18" charset="0"/>
              </a:rPr>
              <a:t>为奇数时，</a:t>
            </a:r>
            <a:r>
              <a:rPr lang="en-US" altLang="zh-CN" sz="1600" i="1" smtClean="0">
                <a:latin typeface="Times New Roman" panose="02020603050405020304" pitchFamily="18" charset="0"/>
                <a:cs typeface="Times New Roman" panose="02020603050405020304" pitchFamily="18" charset="0"/>
              </a:rPr>
              <a:t>x</a:t>
            </a:r>
            <a:r>
              <a:rPr lang="en-US" altLang="zh-CN" sz="1600" i="1" baseline="-25000" smtClean="0">
                <a:latin typeface="Times New Roman" panose="02020603050405020304" pitchFamily="18" charset="0"/>
                <a:cs typeface="Times New Roman" panose="02020603050405020304" pitchFamily="18" charset="0"/>
              </a:rPr>
              <a:t>i</a:t>
            </a:r>
            <a:r>
              <a:rPr lang="zh-CN" altLang="en-US" sz="1600" smtClean="0">
                <a:latin typeface="Times New Roman" panose="02020603050405020304" pitchFamily="18" charset="0"/>
                <a:cs typeface="Times New Roman" panose="02020603050405020304" pitchFamily="18" charset="0"/>
              </a:rPr>
              <a:t>对应局部极大值点；</a:t>
            </a:r>
          </a:p>
          <a:p>
            <a:pPr lvl="2">
              <a:lnSpc>
                <a:spcPct val="120000"/>
              </a:lnSpc>
            </a:pPr>
            <a:r>
              <a:rPr lang="en-US" altLang="zh-CN" sz="1600" i="1" smtClean="0">
                <a:latin typeface="Times New Roman" panose="02020603050405020304" pitchFamily="18" charset="0"/>
                <a:cs typeface="Times New Roman" panose="02020603050405020304" pitchFamily="18" charset="0"/>
              </a:rPr>
              <a:t>i</a:t>
            </a:r>
            <a:r>
              <a:rPr lang="zh-CN" altLang="en-US" sz="1600" smtClean="0">
                <a:latin typeface="Times New Roman" panose="02020603050405020304" pitchFamily="18" charset="0"/>
                <a:cs typeface="Times New Roman" panose="02020603050405020304" pitchFamily="18" charset="0"/>
              </a:rPr>
              <a:t>为偶数时，</a:t>
            </a:r>
            <a:r>
              <a:rPr lang="en-US" altLang="zh-CN" sz="1600" i="1" smtClean="0">
                <a:latin typeface="Times New Roman" panose="02020603050405020304" pitchFamily="18" charset="0"/>
                <a:cs typeface="Times New Roman" panose="02020603050405020304" pitchFamily="18" charset="0"/>
              </a:rPr>
              <a:t>x</a:t>
            </a:r>
            <a:r>
              <a:rPr lang="en-US" altLang="zh-CN" sz="1600" i="1" baseline="-25000" smtClean="0">
                <a:latin typeface="Times New Roman" panose="02020603050405020304" pitchFamily="18" charset="0"/>
                <a:cs typeface="Times New Roman" panose="02020603050405020304" pitchFamily="18" charset="0"/>
              </a:rPr>
              <a:t>i</a:t>
            </a:r>
            <a:r>
              <a:rPr lang="zh-CN" altLang="en-US" sz="1600" smtClean="0">
                <a:latin typeface="Times New Roman" panose="02020603050405020304" pitchFamily="18" charset="0"/>
                <a:cs typeface="Times New Roman" panose="02020603050405020304" pitchFamily="18" charset="0"/>
              </a:rPr>
              <a:t>对应局部极小点。</a:t>
            </a:r>
          </a:p>
          <a:p>
            <a:pPr lvl="1">
              <a:lnSpc>
                <a:spcPct val="120000"/>
              </a:lnSpc>
            </a:pPr>
            <a:r>
              <a:rPr lang="en-US" altLang="zh-CN" sz="1600" i="1" smtClean="0">
                <a:latin typeface="Times New Roman" panose="02020603050405020304" pitchFamily="18" charset="0"/>
                <a:cs typeface="Times New Roman" panose="02020603050405020304" pitchFamily="18" charset="0"/>
              </a:rPr>
              <a:t>x</a:t>
            </a:r>
            <a:r>
              <a:rPr lang="en-US" altLang="zh-CN" sz="1600" baseline="-25000" smtClean="0">
                <a:latin typeface="Times New Roman" panose="02020603050405020304" pitchFamily="18" charset="0"/>
                <a:cs typeface="Times New Roman" panose="02020603050405020304" pitchFamily="18" charset="0"/>
              </a:rPr>
              <a:t>19</a:t>
            </a:r>
            <a:r>
              <a:rPr lang="zh-CN" altLang="en-US" sz="1600" smtClean="0">
                <a:latin typeface="Times New Roman" panose="02020603050405020304" pitchFamily="18" charset="0"/>
                <a:cs typeface="Times New Roman" panose="02020603050405020304" pitchFamily="18" charset="0"/>
              </a:rPr>
              <a:t>是区间</a:t>
            </a:r>
            <a:r>
              <a:rPr lang="en-US" altLang="zh-CN" sz="1600" smtClean="0">
                <a:latin typeface="Times New Roman" panose="02020603050405020304" pitchFamily="18" charset="0"/>
                <a:cs typeface="Times New Roman" panose="02020603050405020304" pitchFamily="18" charset="0"/>
              </a:rPr>
              <a:t>[-1, 2]</a:t>
            </a:r>
            <a:r>
              <a:rPr lang="zh-CN" altLang="en-US" sz="1600" smtClean="0">
                <a:latin typeface="Times New Roman" panose="02020603050405020304" pitchFamily="18" charset="0"/>
                <a:cs typeface="Times New Roman" panose="02020603050405020304" pitchFamily="18" charset="0"/>
              </a:rPr>
              <a:t>内的最大点。   </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96039675"/>
              </p:ext>
            </p:extLst>
          </p:nvPr>
        </p:nvGraphicFramePr>
        <p:xfrm>
          <a:off x="1268760" y="1198442"/>
          <a:ext cx="4476750" cy="381000"/>
        </p:xfrm>
        <a:graphic>
          <a:graphicData uri="http://schemas.openxmlformats.org/presentationml/2006/ole">
            <mc:AlternateContent xmlns:mc="http://schemas.openxmlformats.org/markup-compatibility/2006">
              <mc:Choice xmlns:v="urn:schemas-microsoft-com:vml" Requires="v">
                <p:oleObj spid="_x0000_s13326" name="Equation" r:id="rId4" imgW="2984400" imgH="253800" progId="Equation.DSMT4">
                  <p:embed/>
                </p:oleObj>
              </mc:Choice>
              <mc:Fallback>
                <p:oleObj name="Equation" r:id="rId4" imgW="29844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8760" y="1198442"/>
                        <a:ext cx="4476750" cy="381000"/>
                      </a:xfrm>
                      <a:prstGeom prst="rect">
                        <a:avLst/>
                      </a:prstGeom>
                      <a:solidFill>
                        <a:schemeClr val="tx1"/>
                      </a:solidFill>
                      <a:ln>
                        <a:noFill/>
                      </a:ln>
                      <a:effec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9728511"/>
              </p:ext>
            </p:extLst>
          </p:nvPr>
        </p:nvGraphicFramePr>
        <p:xfrm>
          <a:off x="2708034" y="1600406"/>
          <a:ext cx="2770584" cy="1595438"/>
        </p:xfrm>
        <a:graphic>
          <a:graphicData uri="http://schemas.openxmlformats.org/presentationml/2006/ole">
            <mc:AlternateContent xmlns:mc="http://schemas.openxmlformats.org/markup-compatibility/2006">
              <mc:Choice xmlns:v="urn:schemas-microsoft-com:vml" Requires="v">
                <p:oleObj spid="_x0000_s13327" name="Equation" r:id="rId6" imgW="1854000" imgH="1066680" progId="Equation.DSMT4">
                  <p:embed/>
                </p:oleObj>
              </mc:Choice>
              <mc:Fallback>
                <p:oleObj name="Equation" r:id="rId6" imgW="1854000" imgH="10666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8034" y="1600406"/>
                        <a:ext cx="2770584" cy="1595438"/>
                      </a:xfrm>
                      <a:prstGeom prst="rect">
                        <a:avLst/>
                      </a:prstGeom>
                      <a:solidFill>
                        <a:schemeClr val="tx1"/>
                      </a:solidFill>
                      <a:ln>
                        <a:noFill/>
                      </a:ln>
                      <a:effectLst/>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932471060"/>
              </p:ext>
            </p:extLst>
          </p:nvPr>
        </p:nvGraphicFramePr>
        <p:xfrm>
          <a:off x="4093326" y="4201714"/>
          <a:ext cx="2424113" cy="590550"/>
        </p:xfrm>
        <a:graphic>
          <a:graphicData uri="http://schemas.openxmlformats.org/presentationml/2006/ole">
            <mc:AlternateContent xmlns:mc="http://schemas.openxmlformats.org/markup-compatibility/2006">
              <mc:Choice xmlns:v="urn:schemas-microsoft-com:vml" Requires="v">
                <p:oleObj spid="_x0000_s13328" name="Equation" r:id="rId8" imgW="1600200" imgH="393700" progId="Equation.DSMT4">
                  <p:embed/>
                </p:oleObj>
              </mc:Choice>
              <mc:Fallback>
                <p:oleObj name="Equation" r:id="rId8" imgW="1600200" imgH="393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3326" y="4201714"/>
                        <a:ext cx="2424113" cy="590550"/>
                      </a:xfrm>
                      <a:prstGeom prst="rect">
                        <a:avLst/>
                      </a:prstGeom>
                      <a:solidFill>
                        <a:schemeClr val="tx1"/>
                      </a:solidFill>
                    </p:spPr>
                  </p:pic>
                </p:oleObj>
              </mc:Fallback>
            </mc:AlternateContent>
          </a:graphicData>
        </a:graphic>
      </p:graphicFrame>
      <p:graphicFrame>
        <p:nvGraphicFramePr>
          <p:cNvPr id="6" name="Object 4">
            <a:hlinkClick r:id="rId10" action="ppaction://hlinksldjump"/>
          </p:cNvPr>
          <p:cNvGraphicFramePr>
            <a:graphicFrameLocks noChangeAspect="1"/>
          </p:cNvGraphicFramePr>
          <p:nvPr>
            <p:extLst>
              <p:ext uri="{D42A27DB-BD31-4B8C-83A1-F6EECF244321}">
                <p14:modId xmlns:p14="http://schemas.microsoft.com/office/powerpoint/2010/main" val="3074222920"/>
              </p:ext>
            </p:extLst>
          </p:nvPr>
        </p:nvGraphicFramePr>
        <p:xfrm>
          <a:off x="1728178" y="167879"/>
          <a:ext cx="3726656" cy="381000"/>
        </p:xfrm>
        <a:graphic>
          <a:graphicData uri="http://schemas.openxmlformats.org/presentationml/2006/ole">
            <mc:AlternateContent xmlns:mc="http://schemas.openxmlformats.org/markup-compatibility/2006">
              <mc:Choice xmlns:v="urn:schemas-microsoft-com:vml" Requires="v">
                <p:oleObj spid="_x0000_s13329" name="Equation" r:id="rId11" imgW="2489040" imgH="253800" progId="Equation.DSMT4">
                  <p:embed/>
                </p:oleObj>
              </mc:Choice>
              <mc:Fallback>
                <p:oleObj name="Equation" r:id="rId11" imgW="2489040" imgH="253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8178" y="167879"/>
                        <a:ext cx="3726656" cy="381000"/>
                      </a:xfrm>
                      <a:prstGeom prst="rect">
                        <a:avLst/>
                      </a:prstGeom>
                      <a:solidFill>
                        <a:schemeClr val="tx1"/>
                      </a:solidFill>
                      <a:ln>
                        <a:noFill/>
                      </a:ln>
                      <a:effectLst/>
                    </p:spPr>
                  </p:pic>
                </p:oleObj>
              </mc:Fallback>
            </mc:AlternateContent>
          </a:graphicData>
        </a:graphic>
      </p:graphicFrame>
      <p:sp>
        <p:nvSpPr>
          <p:cNvPr id="7" name="矩形 6"/>
          <p:cNvSpPr/>
          <p:nvPr/>
        </p:nvSpPr>
        <p:spPr>
          <a:xfrm>
            <a:off x="148900" y="167879"/>
            <a:ext cx="1579278" cy="369332"/>
          </a:xfrm>
          <a:prstGeom prst="rect">
            <a:avLst/>
          </a:prstGeom>
        </p:spPr>
        <p:txBody>
          <a:bodyPr wrap="none">
            <a:spAutoFit/>
          </a:bodyPr>
          <a:lstStyle/>
          <a:p>
            <a:pPr defTabSz="997744">
              <a:spcBef>
                <a:spcPts val="600"/>
              </a:spcBef>
              <a:spcAft>
                <a:spcPts val="600"/>
              </a:spcAft>
            </a:pPr>
            <a:r>
              <a:rPr lang="zh-CN" altLang="en-US" b="1" dirty="0"/>
              <a:t>高等数学</a:t>
            </a:r>
            <a:r>
              <a:rPr lang="zh-CN" altLang="en-US" b="1" dirty="0" smtClean="0"/>
              <a:t>：求</a:t>
            </a:r>
            <a:endParaRPr lang="en-US" altLang="zh-CN" b="1" dirty="0"/>
          </a:p>
        </p:txBody>
      </p:sp>
    </p:spTree>
    <p:extLst>
      <p:ext uri="{BB962C8B-B14F-4D97-AF65-F5344CB8AC3E}">
        <p14:creationId xmlns:p14="http://schemas.microsoft.com/office/powerpoint/2010/main" val="429161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7" name="Rectangle 3"/>
          <p:cNvSpPr>
            <a:spLocks noGrp="1" noChangeArrowheads="1"/>
          </p:cNvSpPr>
          <p:nvPr>
            <p:ph type="title" idx="4294967295"/>
          </p:nvPr>
        </p:nvSpPr>
        <p:spPr>
          <a:xfrm>
            <a:off x="0" y="268288"/>
            <a:ext cx="6461125" cy="485775"/>
          </a:xfrm>
          <a:prstGeom prst="rect">
            <a:avLst/>
          </a:prstGeom>
          <a:noFill/>
          <a:ln/>
        </p:spPr>
        <p:txBody>
          <a:bodyPr anchorCtr="0">
            <a:normAutofit fontScale="90000"/>
          </a:bodyPr>
          <a:lstStyle/>
          <a:p>
            <a:pPr marL="571500" indent="-571500" algn="l"/>
            <a:r>
              <a:rPr lang="en-US" altLang="zh-CN" sz="2700" dirty="0" smtClean="0">
                <a:ea typeface="华文新魏" panose="02010800040101010101" pitchFamily="2" charset="-122"/>
              </a:rPr>
              <a:t>4.</a:t>
            </a:r>
            <a:r>
              <a:rPr lang="zh-CN" altLang="en-US" sz="2700" dirty="0">
                <a:ea typeface="华文新魏" panose="02010800040101010101" pitchFamily="2" charset="-122"/>
              </a:rPr>
              <a:t>传统优化方法的</a:t>
            </a:r>
            <a:r>
              <a:rPr lang="zh-CN" altLang="en-US" sz="2700" dirty="0" smtClean="0">
                <a:ea typeface="华文新魏" panose="02010800040101010101" pitchFamily="2" charset="-122"/>
              </a:rPr>
              <a:t>局限性</a:t>
            </a:r>
            <a:endParaRPr lang="zh-CN" altLang="en-US" sz="2700" dirty="0">
              <a:ea typeface="华文新魏" panose="02010800040101010101" pitchFamily="2" charset="-122"/>
            </a:endParaRPr>
          </a:p>
        </p:txBody>
      </p:sp>
      <p:sp>
        <p:nvSpPr>
          <p:cNvPr id="6" name="Rectangle 2"/>
          <p:cNvSpPr>
            <a:spLocks noGrp="1" noChangeArrowheads="1"/>
          </p:cNvSpPr>
          <p:nvPr>
            <p:ph type="body" idx="4294967295"/>
          </p:nvPr>
        </p:nvSpPr>
        <p:spPr>
          <a:xfrm>
            <a:off x="188119" y="1006078"/>
            <a:ext cx="6481763" cy="3833813"/>
          </a:xfrm>
          <a:prstGeom prst="rect">
            <a:avLst/>
          </a:prstGeom>
        </p:spPr>
        <p:txBody>
          <a:bodyPr>
            <a:normAutofit/>
          </a:bodyPr>
          <a:lstStyle/>
          <a:p>
            <a:pPr marL="457200" indent="-457200">
              <a:lnSpc>
                <a:spcPct val="80000"/>
              </a:lnSpc>
              <a:buNone/>
            </a:pPr>
            <a:endParaRPr lang="en-US" altLang="zh-CN" sz="2000" b="1" dirty="0">
              <a:ea typeface="华文新魏" panose="02010800040101010101" pitchFamily="2" charset="-122"/>
            </a:endParaRPr>
          </a:p>
          <a:p>
            <a:pPr marL="457200" indent="-457200">
              <a:lnSpc>
                <a:spcPct val="120000"/>
              </a:lnSpc>
              <a:buClr>
                <a:schemeClr val="tx1"/>
              </a:buClr>
              <a:buFont typeface="Wingdings" panose="05000000000000000000" pitchFamily="2" charset="2"/>
              <a:buAutoNum type="arabicPeriod"/>
            </a:pPr>
            <a:r>
              <a:rPr lang="zh-CN" altLang="en-US" sz="2000" b="1" dirty="0"/>
              <a:t>对问题中目标函数、约束函数有很高的要求</a:t>
            </a:r>
            <a:r>
              <a:rPr lang="en-US" altLang="zh-CN" sz="2000" b="1" dirty="0"/>
              <a:t>——</a:t>
            </a:r>
            <a:r>
              <a:rPr lang="zh-CN" altLang="en-US" sz="2000" b="1" dirty="0"/>
              <a:t>有显式表达，线性、连续、可微，且高阶可微</a:t>
            </a:r>
            <a:r>
              <a:rPr lang="en-US" altLang="zh-CN" sz="2000" b="1" dirty="0"/>
              <a:t>;</a:t>
            </a:r>
          </a:p>
          <a:p>
            <a:pPr marL="457200" indent="-457200">
              <a:lnSpc>
                <a:spcPct val="120000"/>
              </a:lnSpc>
              <a:buClr>
                <a:schemeClr val="tx1"/>
              </a:buClr>
              <a:buAutoNum type="arabicPeriod" startAt="2"/>
            </a:pPr>
            <a:r>
              <a:rPr lang="zh-CN" altLang="en-US" sz="2000" b="1" dirty="0" smtClean="0"/>
              <a:t>只</a:t>
            </a:r>
            <a:r>
              <a:rPr lang="zh-CN" altLang="en-US" sz="2000" b="1" dirty="0"/>
              <a:t>从一个初始点出发，难以进行并行、网络计算，难以提高计算效率</a:t>
            </a:r>
            <a:r>
              <a:rPr lang="zh-CN" altLang="en-US" sz="2000" b="1" dirty="0" smtClean="0"/>
              <a:t>；</a:t>
            </a:r>
            <a:endParaRPr lang="en-US" altLang="zh-CN" sz="2000" b="1" dirty="0" smtClean="0"/>
          </a:p>
          <a:p>
            <a:pPr marL="457200" indent="-457200">
              <a:lnSpc>
                <a:spcPct val="120000"/>
              </a:lnSpc>
              <a:buClr>
                <a:schemeClr val="tx1"/>
              </a:buClr>
              <a:buFont typeface="Wingdings" panose="05000000000000000000" pitchFamily="2" charset="2"/>
              <a:buAutoNum type="arabicPeriod" startAt="3"/>
            </a:pPr>
            <a:r>
              <a:rPr lang="zh-CN" altLang="en-US" sz="2000" b="1" dirty="0"/>
              <a:t>最优性达到的条件太苛刻</a:t>
            </a:r>
            <a:r>
              <a:rPr lang="en-US" altLang="zh-CN" sz="2000" b="1" dirty="0"/>
              <a:t>——</a:t>
            </a:r>
            <a:r>
              <a:rPr lang="zh-CN" altLang="en-US" sz="2000" b="1" dirty="0"/>
              <a:t>问题的函数为凸，可行域为凸；</a:t>
            </a:r>
          </a:p>
          <a:p>
            <a:pPr marL="457200" indent="-457200">
              <a:lnSpc>
                <a:spcPct val="120000"/>
              </a:lnSpc>
              <a:buClr>
                <a:schemeClr val="tx1"/>
              </a:buClr>
              <a:buFont typeface="Wingdings" panose="05000000000000000000" pitchFamily="2" charset="2"/>
              <a:buAutoNum type="arabicPeriod" startAt="3"/>
            </a:pPr>
            <a:r>
              <a:rPr lang="zh-CN" altLang="en-US" sz="2000" b="1" dirty="0"/>
              <a:t>在非双凸条件下，没有跳出局部最优解的能力。</a:t>
            </a:r>
          </a:p>
          <a:p>
            <a:pPr marL="457200" indent="-457200">
              <a:lnSpc>
                <a:spcPct val="120000"/>
              </a:lnSpc>
              <a:buNone/>
            </a:pPr>
            <a:r>
              <a:rPr lang="zh-CN" altLang="en-US" sz="2000" b="1" dirty="0"/>
              <a:t>		</a:t>
            </a:r>
          </a:p>
        </p:txBody>
      </p:sp>
    </p:spTree>
    <p:extLst>
      <p:ext uri="{BB962C8B-B14F-4D97-AF65-F5344CB8AC3E}">
        <p14:creationId xmlns:p14="http://schemas.microsoft.com/office/powerpoint/2010/main" val="42803509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60648" y="1203598"/>
            <a:ext cx="6172200" cy="3394472"/>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buFont typeface="Wingdings" panose="05000000000000000000" pitchFamily="2" charset="2"/>
              <a:buNone/>
            </a:pPr>
            <a:r>
              <a:rPr lang="zh-CN" altLang="en-US" sz="1800" u="sng" dirty="0" smtClean="0"/>
              <a:t>步骤</a:t>
            </a:r>
            <a:r>
              <a:rPr lang="en-US" altLang="zh-CN" sz="1800" u="sng" dirty="0" smtClean="0"/>
              <a:t>1</a:t>
            </a:r>
            <a:r>
              <a:rPr lang="zh-CN" altLang="en-US" sz="1800" u="sng" dirty="0" smtClean="0"/>
              <a:t>：编码</a:t>
            </a:r>
            <a:r>
              <a:rPr lang="zh-CN" altLang="en-US" sz="1800" dirty="0" smtClean="0"/>
              <a:t> </a:t>
            </a:r>
          </a:p>
          <a:p>
            <a:pPr lvl="1"/>
            <a:r>
              <a:rPr lang="zh-CN" altLang="en-US" sz="1800" dirty="0" smtClean="0"/>
              <a:t>将问题的解用一种码来表示，从而</a:t>
            </a:r>
            <a:r>
              <a:rPr lang="zh-CN" altLang="en-US" sz="1800" u="sng" dirty="0" smtClean="0"/>
              <a:t>将问题的状态空间与</a:t>
            </a:r>
            <a:r>
              <a:rPr lang="en-US" altLang="zh-CN" sz="1800" u="sng" dirty="0" smtClean="0"/>
              <a:t>GA</a:t>
            </a:r>
            <a:r>
              <a:rPr lang="zh-CN" altLang="en-US" sz="1800" u="sng" dirty="0" smtClean="0"/>
              <a:t>的码空间相对应</a:t>
            </a:r>
            <a:r>
              <a:rPr lang="zh-CN" altLang="en-US" sz="1800" dirty="0" smtClean="0"/>
              <a:t>。 </a:t>
            </a:r>
          </a:p>
          <a:p>
            <a:pPr lvl="1"/>
            <a:r>
              <a:rPr lang="zh-CN" altLang="en-US" sz="1800" dirty="0" smtClean="0"/>
              <a:t>解题过程中，每个具体的解就对应一个个体。</a:t>
            </a:r>
          </a:p>
          <a:p>
            <a:pPr lvl="1"/>
            <a:endParaRPr lang="zh-CN" altLang="en-US" sz="1800" dirty="0" smtClean="0"/>
          </a:p>
          <a:p>
            <a:pPr lvl="1"/>
            <a:r>
              <a:rPr lang="zh-CN" altLang="en-US" sz="1800" dirty="0" smtClean="0"/>
              <a:t>最常用的编码方法是：</a:t>
            </a:r>
            <a:r>
              <a:rPr lang="zh-CN" altLang="en-US" sz="1800" u="sng" dirty="0" smtClean="0"/>
              <a:t>二进制编码</a:t>
            </a:r>
          </a:p>
          <a:p>
            <a:pPr lvl="2"/>
            <a:r>
              <a:rPr lang="zh-CN" altLang="en-US" dirty="0" smtClean="0"/>
              <a:t>使用由二进制符号</a:t>
            </a:r>
            <a:r>
              <a:rPr lang="en-US" altLang="zh-CN" dirty="0" smtClean="0"/>
              <a:t>0</a:t>
            </a:r>
            <a:r>
              <a:rPr lang="zh-CN" altLang="en-US" dirty="0" smtClean="0"/>
              <a:t>和</a:t>
            </a:r>
            <a:r>
              <a:rPr lang="en-US" altLang="zh-CN" dirty="0" smtClean="0"/>
              <a:t>1</a:t>
            </a:r>
            <a:r>
              <a:rPr lang="zh-CN" altLang="en-US" dirty="0" smtClean="0"/>
              <a:t>组成的编码符号集。</a:t>
            </a:r>
          </a:p>
          <a:p>
            <a:pPr lvl="2"/>
            <a:r>
              <a:rPr lang="zh-CN" altLang="en-US" dirty="0" smtClean="0"/>
              <a:t>每个个体是一个</a:t>
            </a:r>
            <a:r>
              <a:rPr lang="zh-CN" altLang="en-US" u="sng" dirty="0" smtClean="0"/>
              <a:t>二进制符号串，串长与求解精度有关。</a:t>
            </a:r>
          </a:p>
          <a:p>
            <a:endParaRPr lang="zh-CN" altLang="en-US" sz="1800" dirty="0"/>
          </a:p>
        </p:txBody>
      </p:sp>
      <p:graphicFrame>
        <p:nvGraphicFramePr>
          <p:cNvPr id="4" name="Object 4">
            <a:hlinkClick r:id="rId3" action="ppaction://hlinksldjump"/>
          </p:cNvPr>
          <p:cNvGraphicFramePr>
            <a:graphicFrameLocks noChangeAspect="1"/>
          </p:cNvGraphicFramePr>
          <p:nvPr>
            <p:extLst>
              <p:ext uri="{D42A27DB-BD31-4B8C-83A1-F6EECF244321}">
                <p14:modId xmlns:p14="http://schemas.microsoft.com/office/powerpoint/2010/main" val="3106053281"/>
              </p:ext>
            </p:extLst>
          </p:nvPr>
        </p:nvGraphicFramePr>
        <p:xfrm>
          <a:off x="2348880" y="267494"/>
          <a:ext cx="3726656" cy="381000"/>
        </p:xfrm>
        <a:graphic>
          <a:graphicData uri="http://schemas.openxmlformats.org/presentationml/2006/ole">
            <mc:AlternateContent xmlns:mc="http://schemas.openxmlformats.org/markup-compatibility/2006">
              <mc:Choice xmlns:v="urn:schemas-microsoft-com:vml" Requires="v">
                <p:oleObj spid="_x0000_s14341" name="Equation" r:id="rId4" imgW="2489040" imgH="253800" progId="Equation.DSMT4">
                  <p:embed/>
                </p:oleObj>
              </mc:Choice>
              <mc:Fallback>
                <p:oleObj name="Equation" r:id="rId4" imgW="248904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880" y="267494"/>
                        <a:ext cx="3726656" cy="381000"/>
                      </a:xfrm>
                      <a:prstGeom prst="rect">
                        <a:avLst/>
                      </a:prstGeom>
                      <a:solidFill>
                        <a:schemeClr val="tx1"/>
                      </a:solidFill>
                      <a:ln>
                        <a:noFill/>
                      </a:ln>
                      <a:effectLst/>
                    </p:spPr>
                  </p:pic>
                </p:oleObj>
              </mc:Fallback>
            </mc:AlternateContent>
          </a:graphicData>
        </a:graphic>
      </p:graphicFrame>
      <p:sp>
        <p:nvSpPr>
          <p:cNvPr id="5" name="矩形 4"/>
          <p:cNvSpPr/>
          <p:nvPr/>
        </p:nvSpPr>
        <p:spPr>
          <a:xfrm>
            <a:off x="620688" y="267494"/>
            <a:ext cx="1579278" cy="369332"/>
          </a:xfrm>
          <a:prstGeom prst="rect">
            <a:avLst/>
          </a:prstGeom>
        </p:spPr>
        <p:txBody>
          <a:bodyPr wrap="none">
            <a:spAutoFit/>
          </a:bodyPr>
          <a:lstStyle/>
          <a:p>
            <a:pPr defTabSz="997744">
              <a:spcBef>
                <a:spcPts val="600"/>
              </a:spcBef>
              <a:spcAft>
                <a:spcPts val="600"/>
              </a:spcAft>
            </a:pPr>
            <a:r>
              <a:rPr lang="zh-CN" altLang="en-US" b="1" dirty="0" smtClean="0"/>
              <a:t>遗传算法：求</a:t>
            </a:r>
            <a:endParaRPr lang="en-US" altLang="zh-CN" b="1" dirty="0"/>
          </a:p>
        </p:txBody>
      </p:sp>
    </p:spTree>
    <p:extLst>
      <p:ext uri="{BB962C8B-B14F-4D97-AF65-F5344CB8AC3E}">
        <p14:creationId xmlns:p14="http://schemas.microsoft.com/office/powerpoint/2010/main" val="842275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5029" y="627534"/>
            <a:ext cx="6481241" cy="3221321"/>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buFont typeface="Wingdings" panose="05000000000000000000" pitchFamily="2" charset="2"/>
              <a:buNone/>
            </a:pPr>
            <a:r>
              <a:rPr lang="zh-CN" altLang="en-US" sz="1600" smtClean="0"/>
              <a:t>设：求解精度为</a:t>
            </a:r>
            <a:r>
              <a:rPr lang="en-US" altLang="zh-CN" sz="1600" smtClean="0"/>
              <a:t>6</a:t>
            </a:r>
            <a:r>
              <a:rPr lang="zh-CN" altLang="en-US" sz="1600" smtClean="0"/>
              <a:t>位小数</a:t>
            </a:r>
          </a:p>
          <a:p>
            <a:r>
              <a:rPr lang="zh-CN" altLang="en-US" sz="1600" smtClean="0"/>
              <a:t>因为，采用二进制编码方法，不能表示小数和负数</a:t>
            </a:r>
          </a:p>
          <a:p>
            <a:r>
              <a:rPr lang="zh-CN" altLang="en-US" sz="1600" smtClean="0"/>
              <a:t>所以，将闭区间</a:t>
            </a:r>
            <a:r>
              <a:rPr lang="en-US" altLang="zh-CN" sz="1600" smtClean="0"/>
              <a:t>[-1, 2]</a:t>
            </a:r>
            <a:r>
              <a:rPr lang="zh-CN" altLang="en-US" sz="1600" smtClean="0"/>
              <a:t>改为：</a:t>
            </a:r>
            <a:r>
              <a:rPr lang="en-US" altLang="zh-CN" sz="1600" smtClean="0"/>
              <a:t>[0, 3</a:t>
            </a:r>
            <a:r>
              <a:rPr lang="en-US" altLang="zh-CN" sz="1600" smtClean="0">
                <a:sym typeface="Symbol" panose="05050102010706020507" pitchFamily="18" charset="2"/>
              </a:rPr>
              <a:t></a:t>
            </a:r>
            <a:r>
              <a:rPr lang="en-US" altLang="zh-CN" sz="1600" smtClean="0"/>
              <a:t>10</a:t>
            </a:r>
            <a:r>
              <a:rPr lang="en-US" altLang="zh-CN" sz="1600" baseline="30000" smtClean="0"/>
              <a:t>6</a:t>
            </a:r>
            <a:r>
              <a:rPr lang="en-US" altLang="zh-CN" sz="1600" smtClean="0"/>
              <a:t>]</a:t>
            </a:r>
          </a:p>
          <a:p>
            <a:endParaRPr lang="en-US" altLang="zh-CN" sz="1600" smtClean="0"/>
          </a:p>
          <a:p>
            <a:r>
              <a:rPr lang="zh-CN" altLang="en-US" sz="1600" smtClean="0"/>
              <a:t>又因为：</a:t>
            </a:r>
            <a:r>
              <a:rPr lang="en-US" altLang="zh-CN" sz="1600" smtClean="0"/>
              <a:t>2097152 = 2</a:t>
            </a:r>
            <a:r>
              <a:rPr lang="en-US" altLang="zh-CN" sz="1600" baseline="30000" smtClean="0"/>
              <a:t>21</a:t>
            </a:r>
            <a:r>
              <a:rPr lang="en-US" altLang="zh-CN" sz="1600" smtClean="0"/>
              <a:t> &lt; 3×10</a:t>
            </a:r>
            <a:r>
              <a:rPr lang="en-US" altLang="zh-CN" sz="1600" baseline="30000" smtClean="0"/>
              <a:t>6</a:t>
            </a:r>
            <a:r>
              <a:rPr lang="en-US" altLang="zh-CN" sz="1600" smtClean="0"/>
              <a:t> &lt; 2</a:t>
            </a:r>
            <a:r>
              <a:rPr lang="en-US" altLang="zh-CN" sz="1600" baseline="30000" smtClean="0"/>
              <a:t>22</a:t>
            </a:r>
            <a:r>
              <a:rPr lang="en-US" altLang="zh-CN" sz="1600" smtClean="0"/>
              <a:t> = 4194304</a:t>
            </a:r>
          </a:p>
          <a:p>
            <a:r>
              <a:rPr lang="zh-CN" altLang="en-US" sz="1600" smtClean="0"/>
              <a:t>所以，编码的二进制串长至少需要</a:t>
            </a:r>
            <a:r>
              <a:rPr lang="en-US" altLang="zh-CN" sz="1600" smtClean="0"/>
              <a:t>22</a:t>
            </a:r>
            <a:r>
              <a:rPr lang="zh-CN" altLang="en-US" sz="1600" smtClean="0"/>
              <a:t>位 </a:t>
            </a:r>
            <a:endParaRPr lang="zh-CN" altLang="en-US" sz="1600" dirty="0"/>
          </a:p>
        </p:txBody>
      </p:sp>
      <p:sp>
        <p:nvSpPr>
          <p:cNvPr id="3" name="Rectangle 7"/>
          <p:cNvSpPr>
            <a:spLocks noChangeArrowheads="1"/>
          </p:cNvSpPr>
          <p:nvPr/>
        </p:nvSpPr>
        <p:spPr bwMode="auto">
          <a:xfrm>
            <a:off x="1646635" y="3219450"/>
            <a:ext cx="33480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lnSpc>
                <a:spcPct val="130000"/>
              </a:lnSpc>
              <a:spcBef>
                <a:spcPct val="50000"/>
              </a:spcBef>
              <a:buClr>
                <a:srgbClr val="99FF99"/>
              </a:buClr>
              <a:buSzPct val="70000"/>
              <a:buFont typeface="Wingdings" panose="05000000000000000000" pitchFamily="2" charset="2"/>
              <a:buChar char="è"/>
              <a:defRPr sz="24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1pPr>
            <a:lvl2pPr marL="762000" indent="-304800" algn="just">
              <a:lnSpc>
                <a:spcPct val="130000"/>
              </a:lnSpc>
              <a:spcBef>
                <a:spcPct val="50000"/>
              </a:spcBef>
              <a:buClr>
                <a:srgbClr val="00FFCC"/>
              </a:buClr>
              <a:buSzPct val="70000"/>
              <a:buFont typeface="Wingdings" panose="05000000000000000000" pitchFamily="2" charset="2"/>
              <a:buChar char="l"/>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2pPr>
            <a:lvl3pPr marL="1219200" indent="-304800" algn="just">
              <a:lnSpc>
                <a:spcPct val="130000"/>
              </a:lnSpc>
              <a:spcBef>
                <a:spcPct val="50000"/>
              </a:spcBef>
              <a:buClr>
                <a:schemeClr val="tx1"/>
              </a:buClr>
              <a:buFont typeface="Times New Roman" panose="02020603050405020304" pitchFamily="18" charset="0"/>
              <a:buChar char="−"/>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3pPr>
            <a:lvl4pPr marL="1676400" indent="-304800" algn="just">
              <a:lnSpc>
                <a:spcPct val="130000"/>
              </a:lnSpc>
              <a:spcBef>
                <a:spcPct val="50000"/>
              </a:spcBef>
              <a:buClr>
                <a:srgbClr val="FFFF66"/>
              </a:buClr>
              <a:buSzPct val="70000"/>
              <a:buFont typeface="Wingdings" panose="05000000000000000000" pitchFamily="2" charset="2"/>
              <a:buBlip>
                <a:blip r:embed="rId4"/>
              </a:buBlip>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4pPr>
            <a:lvl5pPr marL="2133600" indent="-304800" algn="just">
              <a:lnSpc>
                <a:spcPct val="130000"/>
              </a:lnSpc>
              <a:spcBef>
                <a:spcPct val="50000"/>
              </a:spcBef>
              <a:buClr>
                <a:srgbClr val="FFFF66"/>
              </a:buClr>
              <a:buSzPct val="70000"/>
              <a:buFont typeface="Wingdings" panose="05000000000000000000" pitchFamily="2" charset="2"/>
              <a:buBlip>
                <a:blip r:embed="rId4"/>
              </a:buBlip>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5pPr>
            <a:lvl6pPr marL="2590800" indent="-304800" algn="just" fontAlgn="base">
              <a:lnSpc>
                <a:spcPct val="130000"/>
              </a:lnSpc>
              <a:spcBef>
                <a:spcPct val="50000"/>
              </a:spcBef>
              <a:spcAft>
                <a:spcPct val="0"/>
              </a:spcAft>
              <a:buClr>
                <a:srgbClr val="FFFF66"/>
              </a:buClr>
              <a:buSzPct val="70000"/>
              <a:buFont typeface="Wingdings" panose="05000000000000000000" pitchFamily="2" charset="2"/>
              <a:buBlip>
                <a:blip r:embed="rId4"/>
              </a:buBlip>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6pPr>
            <a:lvl7pPr marL="3048000" indent="-304800" algn="just" fontAlgn="base">
              <a:lnSpc>
                <a:spcPct val="130000"/>
              </a:lnSpc>
              <a:spcBef>
                <a:spcPct val="50000"/>
              </a:spcBef>
              <a:spcAft>
                <a:spcPct val="0"/>
              </a:spcAft>
              <a:buClr>
                <a:srgbClr val="FFFF66"/>
              </a:buClr>
              <a:buSzPct val="70000"/>
              <a:buFont typeface="Wingdings" panose="05000000000000000000" pitchFamily="2" charset="2"/>
              <a:buBlip>
                <a:blip r:embed="rId4"/>
              </a:buBlip>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7pPr>
            <a:lvl8pPr marL="3505200" indent="-304800" algn="just" fontAlgn="base">
              <a:lnSpc>
                <a:spcPct val="130000"/>
              </a:lnSpc>
              <a:spcBef>
                <a:spcPct val="50000"/>
              </a:spcBef>
              <a:spcAft>
                <a:spcPct val="0"/>
              </a:spcAft>
              <a:buClr>
                <a:srgbClr val="FFFF66"/>
              </a:buClr>
              <a:buSzPct val="70000"/>
              <a:buFont typeface="Wingdings" panose="05000000000000000000" pitchFamily="2" charset="2"/>
              <a:buBlip>
                <a:blip r:embed="rId4"/>
              </a:buBlip>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8pPr>
            <a:lvl9pPr marL="3962400" indent="-304800" algn="just" fontAlgn="base">
              <a:lnSpc>
                <a:spcPct val="130000"/>
              </a:lnSpc>
              <a:spcBef>
                <a:spcPct val="50000"/>
              </a:spcBef>
              <a:spcAft>
                <a:spcPct val="0"/>
              </a:spcAft>
              <a:buClr>
                <a:srgbClr val="FFFF66"/>
              </a:buClr>
              <a:buSzPct val="70000"/>
              <a:buFont typeface="Wingdings" panose="05000000000000000000" pitchFamily="2" charset="2"/>
              <a:buBlip>
                <a:blip r:embed="rId4"/>
              </a:buBlip>
              <a:defRPr sz="2200" b="1">
                <a:solidFill>
                  <a:schemeClr val="tx1"/>
                </a:solidFill>
                <a:effectLst>
                  <a:outerShdw blurRad="38100" dist="38100" dir="2700000" algn="tl">
                    <a:srgbClr val="000000"/>
                  </a:outerShdw>
                </a:effectLst>
                <a:latin typeface="Times New Roman" panose="02020603050405020304" pitchFamily="18" charset="0"/>
                <a:ea typeface="楷体_GB2312" pitchFamily="49" charset="-122"/>
              </a:defRPr>
            </a:lvl9pPr>
          </a:lstStyle>
          <a:p>
            <a:pPr>
              <a:buFont typeface="Wingdings" panose="05000000000000000000" pitchFamily="2" charset="2"/>
              <a:buNone/>
            </a:pPr>
            <a:endParaRPr lang="zh-CN" altLang="zh-CN" sz="1800">
              <a:solidFill>
                <a:schemeClr val="hlink"/>
              </a:solidFill>
            </a:endParaRPr>
          </a:p>
        </p:txBody>
      </p:sp>
      <p:sp>
        <p:nvSpPr>
          <p:cNvPr id="5" name="矩形 4"/>
          <p:cNvSpPr/>
          <p:nvPr/>
        </p:nvSpPr>
        <p:spPr>
          <a:xfrm>
            <a:off x="199604" y="2859782"/>
            <a:ext cx="6455989" cy="1585049"/>
          </a:xfrm>
          <a:prstGeom prst="rect">
            <a:avLst/>
          </a:prstGeom>
        </p:spPr>
        <p:txBody>
          <a:bodyPr wrap="square">
            <a:spAutoFit/>
          </a:bodyPr>
          <a:lstStyle/>
          <a:p>
            <a:pPr defTabSz="997744"/>
            <a:r>
              <a:rPr lang="zh-CN" altLang="en-US" dirty="0"/>
              <a:t>长</a:t>
            </a:r>
            <a:r>
              <a:rPr lang="en-US" altLang="zh-CN" dirty="0"/>
              <a:t>22</a:t>
            </a:r>
            <a:r>
              <a:rPr lang="zh-CN" altLang="en-US" dirty="0"/>
              <a:t>位的二进制串作为染色体（仅表示，而不等于）</a:t>
            </a:r>
            <a:r>
              <a:rPr lang="en-US" altLang="zh-CN" dirty="0"/>
              <a:t>x</a:t>
            </a:r>
            <a:r>
              <a:rPr lang="zh-CN" altLang="en-US" dirty="0"/>
              <a:t>的实数值，染色体可表示整数范围是</a:t>
            </a:r>
            <a:r>
              <a:rPr lang="en-US" altLang="zh-CN" dirty="0"/>
              <a:t>0~4194304</a:t>
            </a:r>
            <a:r>
              <a:rPr lang="zh-CN" altLang="en-US" dirty="0"/>
              <a:t>，</a:t>
            </a:r>
          </a:p>
          <a:p>
            <a:pPr defTabSz="997744"/>
            <a:r>
              <a:rPr lang="en-US" altLang="zh-CN" b="1" dirty="0">
                <a:solidFill>
                  <a:srgbClr val="C00000"/>
                </a:solidFill>
              </a:rPr>
              <a:t>           </a:t>
            </a:r>
            <a:r>
              <a:rPr lang="en-US" altLang="zh-CN" b="1" dirty="0" err="1">
                <a:solidFill>
                  <a:srgbClr val="C00000"/>
                </a:solidFill>
              </a:rPr>
              <a:t>int</a:t>
            </a:r>
            <a:r>
              <a:rPr lang="en-US" altLang="zh-CN" dirty="0">
                <a:solidFill>
                  <a:srgbClr val="C00000"/>
                </a:solidFill>
              </a:rPr>
              <a:t> chromosome;	//</a:t>
            </a:r>
            <a:r>
              <a:rPr lang="zh-CN" altLang="en-US" dirty="0">
                <a:solidFill>
                  <a:srgbClr val="C00000"/>
                </a:solidFill>
              </a:rPr>
              <a:t>染色体</a:t>
            </a:r>
          </a:p>
          <a:p>
            <a:pPr defTabSz="997744"/>
            <a:endParaRPr lang="en-US" altLang="zh-CN" sz="700" b="1" dirty="0"/>
          </a:p>
          <a:p>
            <a:pPr defTabSz="997744"/>
            <a:r>
              <a:rPr lang="en-US" altLang="zh-CN" b="1" dirty="0"/>
              <a:t>           </a:t>
            </a:r>
            <a:r>
              <a:rPr lang="en-US" altLang="zh-CN" b="1" dirty="0" err="1"/>
              <a:t>const</a:t>
            </a:r>
            <a:r>
              <a:rPr lang="en-US" altLang="zh-CN" dirty="0"/>
              <a:t> </a:t>
            </a:r>
            <a:r>
              <a:rPr lang="en-US" altLang="zh-CN" b="1" dirty="0" err="1"/>
              <a:t>int</a:t>
            </a:r>
            <a:r>
              <a:rPr lang="en-US" altLang="zh-CN" dirty="0"/>
              <a:t> MAX = 4194304;</a:t>
            </a:r>
          </a:p>
          <a:p>
            <a:pPr defTabSz="997744"/>
            <a:r>
              <a:rPr lang="en-US" altLang="zh-CN" b="1" dirty="0"/>
              <a:t>           </a:t>
            </a:r>
            <a:r>
              <a:rPr lang="en-US" altLang="zh-CN" b="1" dirty="0" err="1"/>
              <a:t>const</a:t>
            </a:r>
            <a:r>
              <a:rPr lang="en-US" altLang="zh-CN" dirty="0"/>
              <a:t> </a:t>
            </a:r>
            <a:r>
              <a:rPr lang="en-US" altLang="zh-CN" b="1" dirty="0" err="1"/>
              <a:t>int</a:t>
            </a:r>
            <a:r>
              <a:rPr lang="en-US" altLang="zh-CN" dirty="0"/>
              <a:t> MIN = 0;</a:t>
            </a:r>
          </a:p>
        </p:txBody>
      </p:sp>
      <p:graphicFrame>
        <p:nvGraphicFramePr>
          <p:cNvPr id="6" name="Object 4">
            <a:hlinkClick r:id="rId5" action="ppaction://hlinksldjump"/>
          </p:cNvPr>
          <p:cNvGraphicFramePr>
            <a:graphicFrameLocks noChangeAspect="1"/>
          </p:cNvGraphicFramePr>
          <p:nvPr>
            <p:extLst>
              <p:ext uri="{D42A27DB-BD31-4B8C-83A1-F6EECF244321}">
                <p14:modId xmlns:p14="http://schemas.microsoft.com/office/powerpoint/2010/main" val="2699870458"/>
              </p:ext>
            </p:extLst>
          </p:nvPr>
        </p:nvGraphicFramePr>
        <p:xfrm>
          <a:off x="2928937" y="246534"/>
          <a:ext cx="3726656" cy="381000"/>
        </p:xfrm>
        <a:graphic>
          <a:graphicData uri="http://schemas.openxmlformats.org/presentationml/2006/ole">
            <mc:AlternateContent xmlns:mc="http://schemas.openxmlformats.org/markup-compatibility/2006">
              <mc:Choice xmlns:v="urn:schemas-microsoft-com:vml" Requires="v">
                <p:oleObj spid="_x0000_s15365" name="Equation" r:id="rId6" imgW="2489040" imgH="253800" progId="Equation.DSMT4">
                  <p:embed/>
                </p:oleObj>
              </mc:Choice>
              <mc:Fallback>
                <p:oleObj name="Equation" r:id="rId6" imgW="248904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937" y="246534"/>
                        <a:ext cx="3726656" cy="381000"/>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374348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439" y="1428415"/>
            <a:ext cx="4680520" cy="2631490"/>
          </a:xfrm>
          <a:prstGeom prst="rect">
            <a:avLst/>
          </a:prstGeom>
        </p:spPr>
        <p:txBody>
          <a:bodyPr wrap="square">
            <a:spAutoFit/>
          </a:bodyPr>
          <a:lstStyle/>
          <a:p>
            <a:pPr defTabSz="997744">
              <a:spcBef>
                <a:spcPts val="450"/>
              </a:spcBef>
              <a:defRPr/>
            </a:pPr>
            <a:r>
              <a:rPr lang="en-US" altLang="zh-CN" sz="2000" b="1" dirty="0"/>
              <a:t>class</a:t>
            </a:r>
            <a:r>
              <a:rPr lang="en-US" altLang="zh-CN" sz="2000" dirty="0"/>
              <a:t> Individuality {</a:t>
            </a:r>
          </a:p>
          <a:p>
            <a:pPr defTabSz="997744">
              <a:spcBef>
                <a:spcPts val="450"/>
              </a:spcBef>
              <a:defRPr/>
            </a:pPr>
            <a:r>
              <a:rPr lang="en-US" altLang="zh-CN" sz="2000" b="1" dirty="0" smtClean="0"/>
              <a:t> private</a:t>
            </a:r>
            <a:r>
              <a:rPr lang="en-US" altLang="zh-CN" sz="2000" dirty="0"/>
              <a:t>:</a:t>
            </a:r>
          </a:p>
          <a:p>
            <a:pPr defTabSz="997744">
              <a:spcBef>
                <a:spcPts val="450"/>
              </a:spcBef>
              <a:defRPr/>
            </a:pPr>
            <a:r>
              <a:rPr lang="en-US" altLang="zh-CN" sz="2000" dirty="0" smtClean="0"/>
              <a:t>   </a:t>
            </a:r>
            <a:r>
              <a:rPr lang="en-US" altLang="zh-CN" sz="2000" b="1" dirty="0" err="1" smtClean="0"/>
              <a:t>int</a:t>
            </a:r>
            <a:r>
              <a:rPr lang="en-US" altLang="zh-CN" sz="2000" dirty="0" smtClean="0"/>
              <a:t> </a:t>
            </a:r>
            <a:r>
              <a:rPr lang="en-US" altLang="zh-CN" sz="2000" dirty="0"/>
              <a:t>chromosome;	</a:t>
            </a:r>
            <a:endParaRPr lang="en-US" altLang="zh-CN" sz="2000" dirty="0" smtClean="0"/>
          </a:p>
          <a:p>
            <a:pPr defTabSz="997744">
              <a:spcBef>
                <a:spcPts val="450"/>
              </a:spcBef>
              <a:defRPr/>
            </a:pPr>
            <a:r>
              <a:rPr lang="en-US" altLang="zh-CN" sz="2000" dirty="0"/>
              <a:t> </a:t>
            </a:r>
            <a:r>
              <a:rPr lang="en-US" altLang="zh-CN" sz="2000" dirty="0" smtClean="0"/>
              <a:t>  //</a:t>
            </a:r>
            <a:r>
              <a:rPr lang="zh-CN" altLang="en-US" sz="2000" dirty="0"/>
              <a:t>染色体</a:t>
            </a:r>
          </a:p>
          <a:p>
            <a:pPr defTabSz="997744">
              <a:spcBef>
                <a:spcPts val="450"/>
              </a:spcBef>
              <a:defRPr/>
            </a:pPr>
            <a:r>
              <a:rPr lang="en-US" altLang="zh-CN" sz="2000" b="1" dirty="0" smtClean="0"/>
              <a:t> public</a:t>
            </a:r>
            <a:r>
              <a:rPr lang="en-US" altLang="zh-CN" sz="2000" dirty="0"/>
              <a:t>:</a:t>
            </a:r>
          </a:p>
          <a:p>
            <a:pPr defTabSz="997744">
              <a:spcBef>
                <a:spcPts val="450"/>
              </a:spcBef>
              <a:defRPr/>
            </a:pPr>
            <a:r>
              <a:rPr lang="en-US" altLang="zh-CN" sz="2000" dirty="0" smtClean="0"/>
              <a:t>   </a:t>
            </a:r>
            <a:r>
              <a:rPr lang="en-US" altLang="zh-CN" sz="2000" b="1" dirty="0" smtClean="0"/>
              <a:t>…</a:t>
            </a:r>
          </a:p>
          <a:p>
            <a:pPr defTabSz="997744">
              <a:spcBef>
                <a:spcPts val="450"/>
              </a:spcBef>
              <a:defRPr/>
            </a:pPr>
            <a:r>
              <a:rPr lang="en-US" altLang="zh-CN" sz="2000" dirty="0"/>
              <a:t>}</a:t>
            </a:r>
          </a:p>
        </p:txBody>
      </p:sp>
      <p:sp>
        <p:nvSpPr>
          <p:cNvPr id="5" name="矩形 4"/>
          <p:cNvSpPr/>
          <p:nvPr/>
        </p:nvSpPr>
        <p:spPr>
          <a:xfrm>
            <a:off x="2992760" y="1429048"/>
            <a:ext cx="3861048" cy="2631490"/>
          </a:xfrm>
          <a:prstGeom prst="rect">
            <a:avLst/>
          </a:prstGeom>
        </p:spPr>
        <p:txBody>
          <a:bodyPr wrap="square">
            <a:spAutoFit/>
          </a:bodyPr>
          <a:lstStyle/>
          <a:p>
            <a:pPr defTabSz="997744">
              <a:spcBef>
                <a:spcPts val="450"/>
              </a:spcBef>
              <a:defRPr/>
            </a:pPr>
            <a:r>
              <a:rPr lang="en-US" altLang="zh-CN" sz="2000" b="1" dirty="0"/>
              <a:t>class</a:t>
            </a:r>
            <a:r>
              <a:rPr lang="en-US" altLang="zh-CN" sz="2000" dirty="0"/>
              <a:t> Population {</a:t>
            </a:r>
          </a:p>
          <a:p>
            <a:pPr defTabSz="997744">
              <a:spcBef>
                <a:spcPts val="450"/>
              </a:spcBef>
              <a:defRPr/>
            </a:pPr>
            <a:r>
              <a:rPr lang="en-US" altLang="zh-CN" sz="2000" b="1" dirty="0"/>
              <a:t>Private</a:t>
            </a:r>
            <a:r>
              <a:rPr lang="en-US" altLang="zh-CN" sz="2000" dirty="0"/>
              <a:t>:	</a:t>
            </a:r>
            <a:endParaRPr lang="zh-CN" altLang="en-US" sz="2000" dirty="0"/>
          </a:p>
          <a:p>
            <a:pPr defTabSz="997744">
              <a:spcBef>
                <a:spcPts val="450"/>
              </a:spcBef>
              <a:defRPr/>
            </a:pPr>
            <a:r>
              <a:rPr lang="zh-CN" altLang="en-US" sz="2000" dirty="0" smtClean="0"/>
              <a:t>     </a:t>
            </a:r>
            <a:r>
              <a:rPr lang="en-US" altLang="zh-CN" sz="2000" dirty="0" smtClean="0"/>
              <a:t>Individuality </a:t>
            </a:r>
            <a:r>
              <a:rPr lang="en-US" altLang="zh-CN" sz="2000" dirty="0" err="1"/>
              <a:t>ind</a:t>
            </a:r>
            <a:r>
              <a:rPr lang="en-US" altLang="zh-CN" sz="2000" dirty="0"/>
              <a:t>[POP_SIZE]; </a:t>
            </a:r>
            <a:r>
              <a:rPr lang="en-US" altLang="zh-CN" sz="2000" dirty="0" smtClean="0"/>
              <a:t> </a:t>
            </a:r>
          </a:p>
          <a:p>
            <a:pPr defTabSz="997744">
              <a:spcBef>
                <a:spcPts val="450"/>
              </a:spcBef>
              <a:defRPr/>
            </a:pPr>
            <a:r>
              <a:rPr lang="en-US" altLang="zh-CN" sz="2000" dirty="0" smtClean="0"/>
              <a:t>      / </a:t>
            </a:r>
            <a:r>
              <a:rPr lang="en-US" altLang="zh-CN" sz="2000" dirty="0"/>
              <a:t>/</a:t>
            </a:r>
            <a:r>
              <a:rPr lang="zh-CN" altLang="en-US" sz="2000" dirty="0"/>
              <a:t>所有的个体</a:t>
            </a:r>
            <a:endParaRPr lang="en-US" altLang="zh-CN" sz="2000" dirty="0"/>
          </a:p>
          <a:p>
            <a:pPr defTabSz="997744">
              <a:spcBef>
                <a:spcPts val="450"/>
              </a:spcBef>
              <a:defRPr/>
            </a:pPr>
            <a:r>
              <a:rPr lang="en-US" altLang="zh-CN" sz="2000" b="1" dirty="0"/>
              <a:t>public</a:t>
            </a:r>
            <a:r>
              <a:rPr lang="en-US" altLang="zh-CN" sz="2000" dirty="0"/>
              <a:t>:</a:t>
            </a:r>
          </a:p>
          <a:p>
            <a:pPr defTabSz="997744">
              <a:spcBef>
                <a:spcPts val="450"/>
              </a:spcBef>
              <a:defRPr/>
            </a:pPr>
            <a:r>
              <a:rPr lang="en-US" altLang="zh-CN" sz="2000" dirty="0" smtClean="0"/>
              <a:t>…</a:t>
            </a:r>
            <a:endParaRPr lang="en-US" altLang="zh-CN" sz="2000" dirty="0"/>
          </a:p>
          <a:p>
            <a:pPr defTabSz="997744">
              <a:spcBef>
                <a:spcPts val="450"/>
              </a:spcBef>
              <a:defRPr/>
            </a:pPr>
            <a:r>
              <a:rPr lang="en-US" altLang="zh-CN" sz="2000" dirty="0" smtClean="0"/>
              <a:t>}</a:t>
            </a:r>
            <a:endParaRPr lang="en-US" altLang="zh-CN" sz="2000" dirty="0"/>
          </a:p>
        </p:txBody>
      </p:sp>
      <p:sp>
        <p:nvSpPr>
          <p:cNvPr id="6" name="矩形 5"/>
          <p:cNvSpPr/>
          <p:nvPr/>
        </p:nvSpPr>
        <p:spPr>
          <a:xfrm>
            <a:off x="2992760" y="699542"/>
            <a:ext cx="3803039" cy="646331"/>
          </a:xfrm>
          <a:prstGeom prst="rect">
            <a:avLst/>
          </a:prstGeom>
        </p:spPr>
        <p:txBody>
          <a:bodyPr wrap="square">
            <a:spAutoFit/>
          </a:bodyPr>
          <a:lstStyle/>
          <a:p>
            <a:r>
              <a:rPr lang="zh-CN" altLang="en-US" dirty="0">
                <a:solidFill>
                  <a:srgbClr val="C00000"/>
                </a:solidFill>
              </a:rPr>
              <a:t>建立一个</a:t>
            </a:r>
            <a:r>
              <a:rPr lang="zh-CN" altLang="en-US" dirty="0">
                <a:solidFill>
                  <a:srgbClr val="04AEDA"/>
                </a:solidFill>
              </a:rPr>
              <a:t>种群</a:t>
            </a:r>
            <a:r>
              <a:rPr lang="zh-CN" altLang="en-US" dirty="0">
                <a:solidFill>
                  <a:srgbClr val="C00000"/>
                </a:solidFill>
              </a:rPr>
              <a:t>的</a:t>
            </a:r>
            <a:r>
              <a:rPr lang="zh-CN" altLang="en-US" dirty="0" smtClean="0">
                <a:solidFill>
                  <a:srgbClr val="C00000"/>
                </a:solidFill>
              </a:rPr>
              <a:t>类，有</a:t>
            </a:r>
            <a:r>
              <a:rPr lang="zh-CN" altLang="en-US" dirty="0">
                <a:solidFill>
                  <a:srgbClr val="C00000"/>
                </a:solidFill>
              </a:rPr>
              <a:t>固定的大小</a:t>
            </a:r>
          </a:p>
          <a:p>
            <a:r>
              <a:rPr lang="en-US" altLang="zh-CN" b="1" dirty="0" err="1" smtClean="0">
                <a:solidFill>
                  <a:srgbClr val="C00000"/>
                </a:solidFill>
              </a:rPr>
              <a:t>const</a:t>
            </a:r>
            <a:r>
              <a:rPr lang="en-US" altLang="zh-CN" dirty="0">
                <a:solidFill>
                  <a:srgbClr val="C00000"/>
                </a:solidFill>
              </a:rPr>
              <a:t> </a:t>
            </a:r>
            <a:r>
              <a:rPr lang="en-US" altLang="zh-CN" b="1" dirty="0" err="1">
                <a:solidFill>
                  <a:srgbClr val="C00000"/>
                </a:solidFill>
              </a:rPr>
              <a:t>int</a:t>
            </a:r>
            <a:r>
              <a:rPr lang="en-US" altLang="zh-CN" dirty="0">
                <a:solidFill>
                  <a:srgbClr val="C00000"/>
                </a:solidFill>
              </a:rPr>
              <a:t> POP_SIZE = 200;</a:t>
            </a:r>
          </a:p>
        </p:txBody>
      </p:sp>
      <p:sp>
        <p:nvSpPr>
          <p:cNvPr id="7" name="矩形 6"/>
          <p:cNvSpPr/>
          <p:nvPr/>
        </p:nvSpPr>
        <p:spPr>
          <a:xfrm>
            <a:off x="268593" y="691698"/>
            <a:ext cx="2198106" cy="646331"/>
          </a:xfrm>
          <a:prstGeom prst="rect">
            <a:avLst/>
          </a:prstGeom>
        </p:spPr>
        <p:txBody>
          <a:bodyPr wrap="square">
            <a:spAutoFit/>
          </a:bodyPr>
          <a:lstStyle/>
          <a:p>
            <a:r>
              <a:rPr lang="zh-CN" altLang="en-US" dirty="0">
                <a:solidFill>
                  <a:srgbClr val="C00000"/>
                </a:solidFill>
              </a:rPr>
              <a:t>建立</a:t>
            </a:r>
            <a:r>
              <a:rPr lang="zh-CN" altLang="en-US" dirty="0" smtClean="0">
                <a:solidFill>
                  <a:srgbClr val="C00000"/>
                </a:solidFill>
              </a:rPr>
              <a:t>一</a:t>
            </a:r>
            <a:r>
              <a:rPr lang="zh-CN" altLang="en-US" dirty="0" smtClean="0">
                <a:solidFill>
                  <a:srgbClr val="04AEDA"/>
                </a:solidFill>
              </a:rPr>
              <a:t>个体</a:t>
            </a:r>
            <a:r>
              <a:rPr lang="zh-CN" altLang="en-US" dirty="0" smtClean="0">
                <a:solidFill>
                  <a:srgbClr val="C00000"/>
                </a:solidFill>
              </a:rPr>
              <a:t>的</a:t>
            </a:r>
            <a:r>
              <a:rPr lang="zh-CN" altLang="en-US" dirty="0">
                <a:solidFill>
                  <a:srgbClr val="C00000"/>
                </a:solidFill>
              </a:rPr>
              <a:t>类</a:t>
            </a:r>
            <a:r>
              <a:rPr lang="zh-CN" altLang="en-US" dirty="0" smtClean="0">
                <a:solidFill>
                  <a:srgbClr val="C00000"/>
                </a:solidFill>
              </a:rPr>
              <a:t>，</a:t>
            </a:r>
            <a:endParaRPr lang="en-US" altLang="zh-CN" dirty="0" smtClean="0">
              <a:solidFill>
                <a:srgbClr val="C00000"/>
              </a:solidFill>
            </a:endParaRPr>
          </a:p>
          <a:p>
            <a:r>
              <a:rPr lang="zh-CN" altLang="en-US" dirty="0" smtClean="0">
                <a:solidFill>
                  <a:srgbClr val="C00000"/>
                </a:solidFill>
              </a:rPr>
              <a:t>用染色体标示</a:t>
            </a:r>
            <a:endParaRPr lang="en-US" altLang="zh-CN" dirty="0">
              <a:solidFill>
                <a:srgbClr val="C00000"/>
              </a:solidFill>
            </a:endParaRPr>
          </a:p>
        </p:txBody>
      </p:sp>
    </p:spTree>
    <p:extLst>
      <p:ext uri="{BB962C8B-B14F-4D97-AF65-F5344CB8AC3E}">
        <p14:creationId xmlns:p14="http://schemas.microsoft.com/office/powerpoint/2010/main" val="5460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6632" y="123478"/>
            <a:ext cx="6265069" cy="3617119"/>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zh-CN" altLang="en-US" sz="1600" smtClean="0">
                <a:latin typeface="Times New Roman" panose="02020603050405020304" pitchFamily="18" charset="0"/>
                <a:cs typeface="Times New Roman" panose="02020603050405020304" pitchFamily="18" charset="0"/>
              </a:rPr>
              <a:t>二进制串</a:t>
            </a:r>
            <a:r>
              <a:rPr lang="en-US" altLang="zh-CN" sz="1600" smtClean="0">
                <a:latin typeface="Times New Roman" panose="02020603050405020304" pitchFamily="18" charset="0"/>
                <a:cs typeface="Times New Roman" panose="02020603050405020304" pitchFamily="18" charset="0"/>
              </a:rPr>
              <a:t>(0000000000000000000000)</a:t>
            </a:r>
            <a:r>
              <a:rPr lang="zh-CN" altLang="en-US" sz="1600" smtClean="0">
                <a:latin typeface="Times New Roman" panose="02020603050405020304" pitchFamily="18" charset="0"/>
                <a:cs typeface="Times New Roman" panose="02020603050405020304" pitchFamily="18" charset="0"/>
              </a:rPr>
              <a:t>，表示区间端点值</a:t>
            </a:r>
            <a:r>
              <a:rPr lang="en-US" altLang="zh-CN" sz="1600" smtClean="0">
                <a:latin typeface="Times New Roman" panose="02020603050405020304" pitchFamily="18" charset="0"/>
                <a:cs typeface="Times New Roman" panose="02020603050405020304" pitchFamily="18" charset="0"/>
              </a:rPr>
              <a:t>-1</a:t>
            </a:r>
          </a:p>
          <a:p>
            <a:pPr>
              <a:buFont typeface="Wingdings" panose="05000000000000000000" pitchFamily="2" charset="2"/>
              <a:buNone/>
            </a:pPr>
            <a:r>
              <a:rPr lang="zh-CN" altLang="en-US" sz="1600" smtClean="0">
                <a:latin typeface="Times New Roman" panose="02020603050405020304" pitchFamily="18" charset="0"/>
                <a:cs typeface="Times New Roman" panose="02020603050405020304" pitchFamily="18" charset="0"/>
              </a:rPr>
              <a:t>　 二进制串</a:t>
            </a:r>
            <a:r>
              <a:rPr lang="en-US" altLang="zh-CN" sz="1600" smtClean="0">
                <a:latin typeface="Times New Roman" panose="02020603050405020304" pitchFamily="18" charset="0"/>
                <a:cs typeface="Times New Roman" panose="02020603050405020304" pitchFamily="18" charset="0"/>
              </a:rPr>
              <a:t>(1111111111111111111111)</a:t>
            </a:r>
            <a:r>
              <a:rPr lang="zh-CN" altLang="en-US" sz="1600" smtClean="0">
                <a:latin typeface="Times New Roman" panose="02020603050405020304" pitchFamily="18" charset="0"/>
                <a:cs typeface="Times New Roman" panose="02020603050405020304" pitchFamily="18" charset="0"/>
              </a:rPr>
              <a:t>，表示区间端点值</a:t>
            </a:r>
            <a:r>
              <a:rPr lang="en-US" altLang="zh-CN" sz="1600" smtClean="0">
                <a:latin typeface="Times New Roman" panose="02020603050405020304" pitchFamily="18" charset="0"/>
                <a:cs typeface="Times New Roman" panose="02020603050405020304" pitchFamily="18" charset="0"/>
              </a:rPr>
              <a:t>2 </a:t>
            </a:r>
          </a:p>
          <a:p>
            <a:pPr>
              <a:buFont typeface="Wingdings" panose="05000000000000000000" pitchFamily="2" charset="2"/>
              <a:buNone/>
            </a:pPr>
            <a:r>
              <a:rPr lang="zh-CN" altLang="en-US" sz="1600" smtClean="0">
                <a:latin typeface="Times New Roman" panose="02020603050405020304" pitchFamily="18" charset="0"/>
                <a:cs typeface="Times New Roman" panose="02020603050405020304" pitchFamily="18" charset="0"/>
              </a:rPr>
              <a:t>　　</a:t>
            </a:r>
          </a:p>
          <a:p>
            <a:r>
              <a:rPr lang="zh-CN" altLang="en-US" sz="1600" smtClean="0">
                <a:latin typeface="Times New Roman" panose="02020603050405020304" pitchFamily="18" charset="0"/>
                <a:cs typeface="Times New Roman" panose="02020603050405020304" pitchFamily="18" charset="0"/>
              </a:rPr>
              <a:t>相应地，将一个二进制串（</a:t>
            </a:r>
            <a:r>
              <a:rPr lang="en-US" altLang="zh-CN" sz="1600" i="1" smtClean="0">
                <a:latin typeface="Times New Roman" panose="02020603050405020304" pitchFamily="18" charset="0"/>
                <a:cs typeface="Times New Roman" panose="02020603050405020304" pitchFamily="18" charset="0"/>
              </a:rPr>
              <a:t>b</a:t>
            </a:r>
            <a:r>
              <a:rPr lang="en-US" altLang="zh-CN" sz="1600" baseline="-25000" smtClean="0">
                <a:latin typeface="Times New Roman" panose="02020603050405020304" pitchFamily="18" charset="0"/>
                <a:cs typeface="Times New Roman" panose="02020603050405020304" pitchFamily="18" charset="0"/>
              </a:rPr>
              <a:t>21</a:t>
            </a:r>
            <a:r>
              <a:rPr lang="en-US" altLang="zh-CN" sz="1600" i="1" smtClean="0">
                <a:latin typeface="Times New Roman" panose="02020603050405020304" pitchFamily="18" charset="0"/>
                <a:cs typeface="Times New Roman" panose="02020603050405020304" pitchFamily="18" charset="0"/>
              </a:rPr>
              <a:t>b</a:t>
            </a:r>
            <a:r>
              <a:rPr lang="en-US" altLang="zh-CN" sz="1600" baseline="-25000" smtClean="0">
                <a:latin typeface="Times New Roman" panose="02020603050405020304" pitchFamily="18" charset="0"/>
                <a:cs typeface="Times New Roman" panose="02020603050405020304" pitchFamily="18" charset="0"/>
              </a:rPr>
              <a:t>20</a:t>
            </a:r>
            <a:r>
              <a:rPr lang="en-US" altLang="zh-CN" sz="1600" smtClean="0">
                <a:latin typeface="Times New Roman" panose="02020603050405020304" pitchFamily="18" charset="0"/>
                <a:cs typeface="Times New Roman" panose="02020603050405020304" pitchFamily="18" charset="0"/>
              </a:rPr>
              <a:t>…</a:t>
            </a:r>
            <a:r>
              <a:rPr lang="en-US" altLang="zh-CN" sz="1600" i="1" smtClean="0">
                <a:latin typeface="Times New Roman" panose="02020603050405020304" pitchFamily="18" charset="0"/>
                <a:cs typeface="Times New Roman" panose="02020603050405020304" pitchFamily="18" charset="0"/>
              </a:rPr>
              <a:t>b</a:t>
            </a:r>
            <a:r>
              <a:rPr lang="en-US" altLang="zh-CN" sz="1600" baseline="-25000" smtClean="0">
                <a:latin typeface="Times New Roman" panose="02020603050405020304" pitchFamily="18" charset="0"/>
                <a:cs typeface="Times New Roman" panose="02020603050405020304" pitchFamily="18" charset="0"/>
              </a:rPr>
              <a:t>0</a:t>
            </a:r>
            <a:r>
              <a:rPr lang="zh-CN" altLang="en-US" sz="1600" smtClean="0">
                <a:latin typeface="Times New Roman" panose="02020603050405020304" pitchFamily="18" charset="0"/>
                <a:cs typeface="Times New Roman" panose="02020603050405020304" pitchFamily="18" charset="0"/>
              </a:rPr>
              <a:t>）转化为区间</a:t>
            </a:r>
            <a:r>
              <a:rPr lang="en-US" altLang="zh-CN" sz="1600" smtClean="0">
                <a:latin typeface="Times New Roman" panose="02020603050405020304" pitchFamily="18" charset="0"/>
                <a:cs typeface="Times New Roman" panose="02020603050405020304" pitchFamily="18" charset="0"/>
              </a:rPr>
              <a:t>[-1, 2]</a:t>
            </a:r>
            <a:r>
              <a:rPr lang="zh-CN" altLang="en-US" sz="1600" smtClean="0">
                <a:latin typeface="Times New Roman" panose="02020603050405020304" pitchFamily="18" charset="0"/>
                <a:cs typeface="Times New Roman" panose="02020603050405020304" pitchFamily="18" charset="0"/>
              </a:rPr>
              <a:t>内对应的实数，需要采用以下步骤：</a:t>
            </a:r>
          </a:p>
          <a:p>
            <a:pPr lvl="1"/>
            <a:r>
              <a:rPr lang="zh-CN" altLang="en-US" sz="1600" smtClean="0">
                <a:latin typeface="Times New Roman" panose="02020603050405020304" pitchFamily="18" charset="0"/>
                <a:cs typeface="Times New Roman" panose="02020603050405020304" pitchFamily="18" charset="0"/>
              </a:rPr>
              <a:t>将二进制数转化为十进制数 </a:t>
            </a:r>
            <a:r>
              <a:rPr lang="en-US" altLang="zh-CN" sz="1600" i="1" smtClean="0">
                <a:latin typeface="Times New Roman" panose="02020603050405020304" pitchFamily="18" charset="0"/>
                <a:cs typeface="Times New Roman" panose="02020603050405020304" pitchFamily="18" charset="0"/>
              </a:rPr>
              <a:t>x</a:t>
            </a:r>
            <a:r>
              <a:rPr lang="en-US" altLang="zh-CN" sz="1600" smtClean="0">
                <a:latin typeface="Times New Roman" panose="02020603050405020304" pitchFamily="18" charset="0"/>
                <a:cs typeface="Times New Roman" panose="02020603050405020304" pitchFamily="18" charset="0"/>
              </a:rPr>
              <a:t>’</a:t>
            </a:r>
          </a:p>
          <a:p>
            <a:pPr lvl="1"/>
            <a:endParaRPr lang="en-US" altLang="zh-CN" sz="1600" smtClean="0">
              <a:latin typeface="Times New Roman" panose="02020603050405020304" pitchFamily="18" charset="0"/>
              <a:cs typeface="Times New Roman" panose="02020603050405020304" pitchFamily="18" charset="0"/>
            </a:endParaRPr>
          </a:p>
          <a:p>
            <a:pPr lvl="1"/>
            <a:endParaRPr lang="en-US" altLang="zh-CN" sz="1600" smtClean="0">
              <a:latin typeface="Times New Roman" panose="02020603050405020304" pitchFamily="18" charset="0"/>
              <a:cs typeface="Times New Roman" panose="02020603050405020304" pitchFamily="18" charset="0"/>
            </a:endParaRPr>
          </a:p>
          <a:p>
            <a:pPr lvl="1"/>
            <a:r>
              <a:rPr lang="zh-CN" altLang="en-US" sz="1600" smtClean="0">
                <a:latin typeface="Times New Roman" panose="02020603050405020304" pitchFamily="18" charset="0"/>
                <a:cs typeface="Times New Roman" panose="02020603050405020304" pitchFamily="18" charset="0"/>
              </a:rPr>
              <a:t>将 </a:t>
            </a:r>
            <a:r>
              <a:rPr lang="en-US" altLang="zh-CN" sz="1600" i="1" smtClean="0">
                <a:latin typeface="Times New Roman" panose="02020603050405020304" pitchFamily="18" charset="0"/>
                <a:cs typeface="Times New Roman" panose="02020603050405020304" pitchFamily="18" charset="0"/>
              </a:rPr>
              <a:t>x</a:t>
            </a:r>
            <a:r>
              <a:rPr lang="en-US" altLang="zh-CN" sz="1600" smtClean="0">
                <a:latin typeface="Times New Roman" panose="02020603050405020304" pitchFamily="18" charset="0"/>
                <a:cs typeface="Times New Roman" panose="02020603050405020304" pitchFamily="18" charset="0"/>
              </a:rPr>
              <a:t>’ </a:t>
            </a:r>
            <a:r>
              <a:rPr lang="zh-CN" altLang="en-US" sz="1600" smtClean="0">
                <a:latin typeface="Times New Roman" panose="02020603050405020304" pitchFamily="18" charset="0"/>
                <a:cs typeface="Times New Roman" panose="02020603050405020304" pitchFamily="18" charset="0"/>
              </a:rPr>
              <a:t>转化为区间</a:t>
            </a:r>
            <a:r>
              <a:rPr lang="en-US" altLang="zh-CN" sz="1600" smtClean="0">
                <a:latin typeface="Times New Roman" panose="02020603050405020304" pitchFamily="18" charset="0"/>
                <a:cs typeface="Times New Roman" panose="02020603050405020304" pitchFamily="18" charset="0"/>
              </a:rPr>
              <a:t>[-1</a:t>
            </a:r>
            <a:r>
              <a:rPr lang="zh-CN" altLang="en-US" sz="1600" smtClean="0">
                <a:latin typeface="Times New Roman" panose="02020603050405020304" pitchFamily="18" charset="0"/>
                <a:cs typeface="Times New Roman" panose="02020603050405020304" pitchFamily="18" charset="0"/>
              </a:rPr>
              <a:t>，</a:t>
            </a:r>
            <a:r>
              <a:rPr lang="en-US" altLang="zh-CN" sz="1600" smtClean="0">
                <a:latin typeface="Times New Roman" panose="02020603050405020304" pitchFamily="18" charset="0"/>
                <a:cs typeface="Times New Roman" panose="02020603050405020304" pitchFamily="18" charset="0"/>
              </a:rPr>
              <a:t>2]</a:t>
            </a:r>
            <a:r>
              <a:rPr lang="zh-CN" altLang="en-US" sz="1600" smtClean="0">
                <a:latin typeface="Times New Roman" panose="02020603050405020304" pitchFamily="18" charset="0"/>
                <a:cs typeface="Times New Roman" panose="02020603050405020304" pitchFamily="18" charset="0"/>
              </a:rPr>
              <a:t>内的实数 </a:t>
            </a:r>
            <a:r>
              <a:rPr lang="en-US" altLang="zh-CN" sz="1600" i="1" smtClean="0">
                <a:latin typeface="Times New Roman" panose="02020603050405020304" pitchFamily="18" charset="0"/>
                <a:cs typeface="Times New Roman" panose="02020603050405020304" pitchFamily="18" charset="0"/>
              </a:rPr>
              <a:t>x</a:t>
            </a:r>
            <a:endParaRPr lang="en-US" altLang="zh-CN" sz="1600" i="1" dirty="0">
              <a:latin typeface="Times New Roman" panose="02020603050405020304" pitchFamily="18" charset="0"/>
              <a:cs typeface="Times New Roman" panose="02020603050405020304" pitchFamily="18" charset="0"/>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988450223"/>
              </p:ext>
            </p:extLst>
          </p:nvPr>
        </p:nvGraphicFramePr>
        <p:xfrm>
          <a:off x="1957337" y="1851670"/>
          <a:ext cx="3203972" cy="514350"/>
        </p:xfrm>
        <a:graphic>
          <a:graphicData uri="http://schemas.openxmlformats.org/presentationml/2006/ole">
            <mc:AlternateContent xmlns:mc="http://schemas.openxmlformats.org/markup-compatibility/2006">
              <mc:Choice xmlns:v="urn:schemas-microsoft-com:vml" Requires="v">
                <p:oleObj spid="_x0000_s16392" name="Equation" r:id="rId4" imgW="2133360" imgH="342720" progId="Equation.DSMT4">
                  <p:embed/>
                </p:oleObj>
              </mc:Choice>
              <mc:Fallback>
                <p:oleObj name="Equation" r:id="rId4" imgW="2133360" imgH="342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337" y="1851670"/>
                        <a:ext cx="3203972" cy="514350"/>
                      </a:xfrm>
                      <a:prstGeom prst="rect">
                        <a:avLst/>
                      </a:prstGeom>
                      <a:solidFill>
                        <a:schemeClr val="tx1"/>
                      </a:solidFill>
                      <a:ln>
                        <a:noFill/>
                      </a:ln>
                      <a:effectLst/>
                    </p:spPr>
                  </p:pic>
                </p:oleObj>
              </mc:Fallback>
            </mc:AlternateContent>
          </a:graphicData>
        </a:graphic>
      </p:graphicFrame>
      <p:graphicFrame>
        <p:nvGraphicFramePr>
          <p:cNvPr id="4" name="Object 6">
            <a:hlinkClick r:id="rId6" action="ppaction://hlinksldjump"/>
          </p:cNvPr>
          <p:cNvGraphicFramePr>
            <a:graphicFrameLocks noChangeAspect="1"/>
          </p:cNvGraphicFramePr>
          <p:nvPr>
            <p:extLst>
              <p:ext uri="{D42A27DB-BD31-4B8C-83A1-F6EECF244321}">
                <p14:modId xmlns:p14="http://schemas.microsoft.com/office/powerpoint/2010/main" val="1046165557"/>
              </p:ext>
            </p:extLst>
          </p:nvPr>
        </p:nvGraphicFramePr>
        <p:xfrm>
          <a:off x="2483594" y="2787774"/>
          <a:ext cx="2151459" cy="629840"/>
        </p:xfrm>
        <a:graphic>
          <a:graphicData uri="http://schemas.openxmlformats.org/presentationml/2006/ole">
            <mc:AlternateContent xmlns:mc="http://schemas.openxmlformats.org/markup-compatibility/2006">
              <mc:Choice xmlns:v="urn:schemas-microsoft-com:vml" Requires="v">
                <p:oleObj spid="_x0000_s16393" name="Equation" r:id="rId7" imgW="1422360" imgH="419040" progId="Equation.DSMT4">
                  <p:embed/>
                </p:oleObj>
              </mc:Choice>
              <mc:Fallback>
                <p:oleObj name="Equation" r:id="rId7" imgW="142236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594" y="2787774"/>
                        <a:ext cx="2151459" cy="629840"/>
                      </a:xfrm>
                      <a:prstGeom prst="rect">
                        <a:avLst/>
                      </a:prstGeom>
                      <a:solidFill>
                        <a:schemeClr val="tx1"/>
                      </a:solidFill>
                    </p:spPr>
                  </p:pic>
                </p:oleObj>
              </mc:Fallback>
            </mc:AlternateContent>
          </a:graphicData>
        </a:graphic>
      </p:graphicFrame>
      <p:sp>
        <p:nvSpPr>
          <p:cNvPr id="5" name="矩形 4"/>
          <p:cNvSpPr/>
          <p:nvPr/>
        </p:nvSpPr>
        <p:spPr>
          <a:xfrm>
            <a:off x="260648" y="3595472"/>
            <a:ext cx="6597352" cy="1015663"/>
          </a:xfrm>
          <a:prstGeom prst="rect">
            <a:avLst/>
          </a:prstGeom>
        </p:spPr>
        <p:txBody>
          <a:bodyPr wrap="square">
            <a:spAutoFit/>
          </a:bodyPr>
          <a:lstStyle/>
          <a:p>
            <a:pPr defTabSz="997744">
              <a:defRPr/>
            </a:pPr>
            <a:r>
              <a:rPr lang="en-US" altLang="zh-CN" sz="2000" b="1" dirty="0" smtClean="0">
                <a:solidFill>
                  <a:srgbClr val="C00000"/>
                </a:solidFill>
              </a:rPr>
              <a:t>float</a:t>
            </a:r>
            <a:r>
              <a:rPr lang="en-US" altLang="zh-CN" sz="2000" dirty="0" smtClean="0"/>
              <a:t> Individuality</a:t>
            </a:r>
            <a:r>
              <a:rPr lang="en-US" altLang="zh-CN" sz="2000" dirty="0"/>
              <a:t>::</a:t>
            </a:r>
            <a:r>
              <a:rPr lang="en-US" altLang="zh-CN" sz="2000" dirty="0" smtClean="0">
                <a:solidFill>
                  <a:srgbClr val="C00000"/>
                </a:solidFill>
              </a:rPr>
              <a:t>resolve</a:t>
            </a:r>
            <a:r>
              <a:rPr lang="en-US" altLang="zh-CN" sz="2000" dirty="0">
                <a:solidFill>
                  <a:srgbClr val="C00000"/>
                </a:solidFill>
              </a:rPr>
              <a:t>() {    //</a:t>
            </a:r>
            <a:r>
              <a:rPr lang="zh-CN" altLang="en-US" sz="2000" dirty="0">
                <a:solidFill>
                  <a:srgbClr val="C00000"/>
                </a:solidFill>
              </a:rPr>
              <a:t>通过染色体取得</a:t>
            </a:r>
            <a:r>
              <a:rPr lang="en-US" altLang="zh-CN" sz="2000" dirty="0">
                <a:solidFill>
                  <a:srgbClr val="C00000"/>
                </a:solidFill>
              </a:rPr>
              <a:t>x</a:t>
            </a:r>
            <a:r>
              <a:rPr lang="zh-CN" altLang="en-US" sz="2000" dirty="0">
                <a:solidFill>
                  <a:srgbClr val="C00000"/>
                </a:solidFill>
              </a:rPr>
              <a:t>的值</a:t>
            </a:r>
            <a:r>
              <a:rPr lang="en-US" altLang="zh-CN" sz="2000" dirty="0">
                <a:solidFill>
                  <a:srgbClr val="C00000"/>
                </a:solidFill>
              </a:rPr>
              <a:t>.</a:t>
            </a:r>
          </a:p>
          <a:p>
            <a:pPr defTabSz="997744">
              <a:defRPr/>
            </a:pPr>
            <a:r>
              <a:rPr lang="en-US" altLang="zh-CN" sz="2000" dirty="0">
                <a:solidFill>
                  <a:srgbClr val="C00000"/>
                </a:solidFill>
              </a:rPr>
              <a:t>          </a:t>
            </a:r>
            <a:r>
              <a:rPr lang="en-US" altLang="zh-CN" sz="2000" dirty="0" smtClean="0">
                <a:solidFill>
                  <a:srgbClr val="C00000"/>
                </a:solidFill>
              </a:rPr>
              <a:t> </a:t>
            </a:r>
            <a:r>
              <a:rPr lang="en-US" altLang="zh-CN" sz="2000" b="1" dirty="0" smtClean="0">
                <a:solidFill>
                  <a:srgbClr val="C00000"/>
                </a:solidFill>
              </a:rPr>
              <a:t>return</a:t>
            </a:r>
            <a:r>
              <a:rPr lang="en-US" altLang="zh-CN" sz="2000" dirty="0" smtClean="0">
                <a:solidFill>
                  <a:srgbClr val="C00000"/>
                </a:solidFill>
              </a:rPr>
              <a:t>  </a:t>
            </a:r>
            <a:r>
              <a:rPr lang="en-US" altLang="zh-CN" sz="2000" dirty="0">
                <a:solidFill>
                  <a:srgbClr val="C00000"/>
                </a:solidFill>
              </a:rPr>
              <a:t>-1.0 + (</a:t>
            </a:r>
            <a:r>
              <a:rPr lang="en-US" altLang="zh-CN" sz="2000" b="1" dirty="0">
                <a:solidFill>
                  <a:srgbClr val="C00000"/>
                </a:solidFill>
              </a:rPr>
              <a:t>float</a:t>
            </a:r>
            <a:r>
              <a:rPr lang="en-US" altLang="zh-CN" sz="2000" dirty="0">
                <a:solidFill>
                  <a:srgbClr val="C00000"/>
                </a:solidFill>
              </a:rPr>
              <a:t>)chromosome * 3.0 / (MAX - 1);</a:t>
            </a:r>
          </a:p>
          <a:p>
            <a:pPr defTabSz="997744">
              <a:defRPr/>
            </a:pPr>
            <a:r>
              <a:rPr lang="en-US" altLang="zh-CN" sz="2000" dirty="0" smtClean="0">
                <a:solidFill>
                  <a:srgbClr val="C00000"/>
                </a:solidFill>
              </a:rPr>
              <a:t>}</a:t>
            </a:r>
            <a:endParaRPr lang="en-US" altLang="zh-CN" sz="2000" dirty="0">
              <a:solidFill>
                <a:srgbClr val="C00000"/>
              </a:solidFill>
            </a:endParaRPr>
          </a:p>
        </p:txBody>
      </p:sp>
    </p:spTree>
    <p:extLst>
      <p:ext uri="{BB962C8B-B14F-4D97-AF65-F5344CB8AC3E}">
        <p14:creationId xmlns:p14="http://schemas.microsoft.com/office/powerpoint/2010/main" val="240014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699542"/>
            <a:ext cx="6795810" cy="3792141"/>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342900" indent="-342900">
              <a:buFont typeface="Arial" panose="020B0604020202020204" pitchFamily="34" charset="0"/>
              <a:buNone/>
            </a:pPr>
            <a:r>
              <a:rPr lang="zh-CN" altLang="en-US" sz="1800" u="sng" smtClean="0"/>
              <a:t>步骤</a:t>
            </a:r>
            <a:r>
              <a:rPr lang="en-US" altLang="zh-CN" sz="1800" u="sng" smtClean="0"/>
              <a:t>2</a:t>
            </a:r>
            <a:r>
              <a:rPr lang="zh-CN" altLang="en-US" sz="1800" u="sng" smtClean="0"/>
              <a:t>：产生初始种群</a:t>
            </a:r>
          </a:p>
          <a:p>
            <a:pPr marL="657225" lvl="1" indent="-314325"/>
            <a:r>
              <a:rPr lang="zh-CN" altLang="en-US" sz="1600" smtClean="0"/>
              <a:t>产生一定数目的个体组成种群</a:t>
            </a:r>
          </a:p>
          <a:p>
            <a:pPr marL="657225" lvl="1" indent="-314325"/>
            <a:r>
              <a:rPr lang="zh-CN" altLang="en-US" sz="1600" u="sng" smtClean="0"/>
              <a:t>种群的大小（或规模）是指种群中个体数目。</a:t>
            </a:r>
          </a:p>
          <a:p>
            <a:pPr marL="1000125" lvl="2" indent="-314325"/>
            <a:r>
              <a:rPr lang="zh-CN" altLang="en-US" sz="1600" smtClean="0"/>
              <a:t>种群数目是影响算法优化性能和效率的因素之一。</a:t>
            </a:r>
          </a:p>
          <a:p>
            <a:pPr marL="1000125" lvl="2" indent="-314325"/>
            <a:r>
              <a:rPr lang="zh-CN" altLang="en-US" sz="1600" smtClean="0"/>
              <a:t>种群太小，不能提供足够的采样点，导致算法性能很差，甚至得不到问题的可行解。</a:t>
            </a:r>
          </a:p>
          <a:p>
            <a:pPr marL="1000125" lvl="2" indent="-314325"/>
            <a:r>
              <a:rPr lang="zh-CN" altLang="en-US" sz="1600" smtClean="0"/>
              <a:t>种群太大，尽管可增加优化信息以阻止早熟收敛的发生，但会增加计算量，使收敛时间太长。</a:t>
            </a:r>
          </a:p>
          <a:p>
            <a:pPr marL="657225" lvl="1" indent="-314325"/>
            <a:r>
              <a:rPr lang="zh-CN" altLang="en-US" sz="1600" smtClean="0"/>
              <a:t>本例中，假设</a:t>
            </a:r>
            <a:r>
              <a:rPr lang="zh-CN" altLang="en-US" sz="1600" u="sng" smtClean="0"/>
              <a:t>初始种群的大小为</a:t>
            </a:r>
            <a:r>
              <a:rPr lang="en-US" altLang="zh-CN" sz="1600" u="sng" smtClean="0"/>
              <a:t>200</a:t>
            </a:r>
            <a:r>
              <a:rPr lang="zh-CN" altLang="en-US" sz="1600" u="sng" smtClean="0"/>
              <a:t>个。</a:t>
            </a:r>
            <a:endParaRPr lang="zh-CN" altLang="en-US" sz="1600" u="sng" dirty="0"/>
          </a:p>
        </p:txBody>
      </p:sp>
      <p:sp>
        <p:nvSpPr>
          <p:cNvPr id="3" name="矩形 2"/>
          <p:cNvSpPr/>
          <p:nvPr/>
        </p:nvSpPr>
        <p:spPr>
          <a:xfrm>
            <a:off x="2083506" y="3723878"/>
            <a:ext cx="2628797" cy="400110"/>
          </a:xfrm>
          <a:prstGeom prst="rect">
            <a:avLst/>
          </a:prstGeom>
        </p:spPr>
        <p:txBody>
          <a:bodyPr wrap="none">
            <a:spAutoFit/>
          </a:bodyPr>
          <a:lstStyle/>
          <a:p>
            <a:r>
              <a:rPr lang="zh-CN" altLang="en-US" sz="2000" dirty="0">
                <a:solidFill>
                  <a:srgbClr val="C00000"/>
                </a:solidFill>
              </a:rPr>
              <a:t>种群规模</a:t>
            </a:r>
            <a:r>
              <a:rPr lang="en-US" altLang="zh-CN" sz="2000" i="1" dirty="0" err="1">
                <a:solidFill>
                  <a:srgbClr val="C00000"/>
                </a:solidFill>
              </a:rPr>
              <a:t>pop_size</a:t>
            </a:r>
            <a:r>
              <a:rPr lang="en-US" altLang="zh-CN" sz="2000" dirty="0">
                <a:solidFill>
                  <a:srgbClr val="C00000"/>
                </a:solidFill>
              </a:rPr>
              <a:t>=200</a:t>
            </a:r>
          </a:p>
        </p:txBody>
      </p:sp>
    </p:spTree>
    <p:extLst>
      <p:ext uri="{BB962C8B-B14F-4D97-AF65-F5344CB8AC3E}">
        <p14:creationId xmlns:p14="http://schemas.microsoft.com/office/powerpoint/2010/main" val="1614990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5800" y="339725"/>
            <a:ext cx="6172200" cy="1223963"/>
          </a:xfrm>
          <a:prstGeom prst="rect">
            <a:avLst/>
          </a:prstGeom>
        </p:spPr>
        <p:txBody>
          <a:bodyPr>
            <a:normAutofit/>
          </a:bodyPr>
          <a:lstStyle/>
          <a:p>
            <a:pPr marL="0" indent="0">
              <a:buNone/>
            </a:pPr>
            <a:r>
              <a:rPr lang="zh-CN" altLang="en-US" sz="2000" dirty="0" smtClean="0"/>
              <a:t>种群初始化</a:t>
            </a:r>
            <a:endParaRPr lang="en-US" altLang="zh-CN" sz="2000" dirty="0" smtClean="0"/>
          </a:p>
          <a:p>
            <a:pPr marL="0" indent="0">
              <a:buNone/>
            </a:pPr>
            <a:r>
              <a:rPr lang="en-US" altLang="zh-CN" sz="2000" dirty="0"/>
              <a:t> </a:t>
            </a:r>
            <a:r>
              <a:rPr lang="en-US" altLang="zh-CN" sz="2000" dirty="0" smtClean="0"/>
              <a:t>   </a:t>
            </a:r>
            <a:r>
              <a:rPr lang="zh-CN" altLang="en-US" sz="2000" dirty="0" smtClean="0"/>
              <a:t>随机产生一定数量的染色体，每个染色体为</a:t>
            </a:r>
            <a:r>
              <a:rPr lang="en-US" altLang="zh-CN" sz="2000" dirty="0" smtClean="0"/>
              <a:t>22</a:t>
            </a:r>
            <a:r>
              <a:rPr lang="zh-CN" altLang="en-US" sz="2000" dirty="0" smtClean="0"/>
              <a:t>位字节的二进制数。</a:t>
            </a:r>
            <a:endParaRPr lang="zh-CN" altLang="en-US" sz="2000" dirty="0"/>
          </a:p>
        </p:txBody>
      </p:sp>
      <p:sp>
        <p:nvSpPr>
          <p:cNvPr id="4" name="矩形 3"/>
          <p:cNvSpPr/>
          <p:nvPr/>
        </p:nvSpPr>
        <p:spPr>
          <a:xfrm>
            <a:off x="156084" y="1707654"/>
            <a:ext cx="6669360" cy="2074927"/>
          </a:xfrm>
          <a:prstGeom prst="rect">
            <a:avLst/>
          </a:prstGeom>
        </p:spPr>
        <p:txBody>
          <a:bodyPr wrap="square">
            <a:spAutoFit/>
          </a:bodyPr>
          <a:lstStyle/>
          <a:p>
            <a:pPr defTabSz="997744">
              <a:spcBef>
                <a:spcPts val="450"/>
              </a:spcBef>
              <a:defRPr/>
            </a:pPr>
            <a:r>
              <a:rPr lang="en-US" altLang="zh-CN" dirty="0">
                <a:solidFill>
                  <a:srgbClr val="C00000"/>
                </a:solidFill>
              </a:rPr>
              <a:t> </a:t>
            </a:r>
            <a:r>
              <a:rPr lang="en-US" altLang="zh-CN" dirty="0" smtClean="0"/>
              <a:t>Population::</a:t>
            </a:r>
            <a:r>
              <a:rPr lang="en-US" altLang="zh-CN" dirty="0" smtClean="0">
                <a:solidFill>
                  <a:srgbClr val="C00000"/>
                </a:solidFill>
              </a:rPr>
              <a:t>Population</a:t>
            </a:r>
            <a:r>
              <a:rPr lang="en-US" altLang="zh-CN" dirty="0">
                <a:solidFill>
                  <a:srgbClr val="C00000"/>
                </a:solidFill>
              </a:rPr>
              <a:t>() {</a:t>
            </a:r>
          </a:p>
          <a:p>
            <a:pPr defTabSz="997744">
              <a:spcBef>
                <a:spcPts val="450"/>
              </a:spcBef>
              <a:defRPr/>
            </a:pPr>
            <a:r>
              <a:rPr lang="en-US" altLang="zh-CN" b="1" dirty="0">
                <a:solidFill>
                  <a:srgbClr val="C00000"/>
                </a:solidFill>
              </a:rPr>
              <a:t>    </a:t>
            </a:r>
            <a:r>
              <a:rPr lang="en-US" altLang="zh-CN" b="1" dirty="0" smtClean="0">
                <a:solidFill>
                  <a:srgbClr val="C00000"/>
                </a:solidFill>
              </a:rPr>
              <a:t> for</a:t>
            </a:r>
            <a:r>
              <a:rPr lang="en-US" altLang="zh-CN" dirty="0" smtClean="0">
                <a:solidFill>
                  <a:srgbClr val="C00000"/>
                </a:solidFill>
              </a:rPr>
              <a:t>(</a:t>
            </a:r>
            <a:r>
              <a:rPr lang="en-US" altLang="zh-CN" b="1" dirty="0" err="1" smtClean="0">
                <a:solidFill>
                  <a:srgbClr val="C00000"/>
                </a:solidFill>
              </a:rPr>
              <a:t>int</a:t>
            </a:r>
            <a:r>
              <a:rPr lang="en-US" altLang="zh-CN" dirty="0" smtClean="0">
                <a:solidFill>
                  <a:srgbClr val="C00000"/>
                </a:solidFill>
              </a:rPr>
              <a:t> </a:t>
            </a:r>
            <a:r>
              <a:rPr lang="en-US" altLang="zh-CN" dirty="0" err="1">
                <a:solidFill>
                  <a:srgbClr val="C00000"/>
                </a:solidFill>
              </a:rPr>
              <a:t>i</a:t>
            </a:r>
            <a:r>
              <a:rPr lang="en-US" altLang="zh-CN" dirty="0">
                <a:solidFill>
                  <a:srgbClr val="C00000"/>
                </a:solidFill>
              </a:rPr>
              <a:t> = 0; </a:t>
            </a:r>
            <a:r>
              <a:rPr lang="en-US" altLang="zh-CN" dirty="0" err="1">
                <a:solidFill>
                  <a:srgbClr val="C00000"/>
                </a:solidFill>
              </a:rPr>
              <a:t>i</a:t>
            </a:r>
            <a:r>
              <a:rPr lang="en-US" altLang="zh-CN" dirty="0">
                <a:solidFill>
                  <a:srgbClr val="C00000"/>
                </a:solidFill>
              </a:rPr>
              <a:t> &lt; POP_SIZE; </a:t>
            </a:r>
            <a:r>
              <a:rPr lang="en-US" altLang="zh-CN" dirty="0" err="1">
                <a:solidFill>
                  <a:srgbClr val="C00000"/>
                </a:solidFill>
              </a:rPr>
              <a:t>i</a:t>
            </a:r>
            <a:r>
              <a:rPr lang="en-US" altLang="zh-CN" dirty="0">
                <a:solidFill>
                  <a:srgbClr val="C00000"/>
                </a:solidFill>
              </a:rPr>
              <a:t>++)	</a:t>
            </a:r>
            <a:r>
              <a:rPr lang="en-US" altLang="zh-CN" dirty="0" smtClean="0">
                <a:solidFill>
                  <a:srgbClr val="C00000"/>
                </a:solidFill>
              </a:rPr>
              <a:t>     </a:t>
            </a:r>
          </a:p>
          <a:p>
            <a:pPr defTabSz="997744">
              <a:spcBef>
                <a:spcPts val="450"/>
              </a:spcBef>
              <a:defRPr/>
            </a:pPr>
            <a:r>
              <a:rPr lang="en-US" altLang="zh-CN" dirty="0">
                <a:solidFill>
                  <a:srgbClr val="C00000"/>
                </a:solidFill>
              </a:rPr>
              <a:t> </a:t>
            </a:r>
            <a:r>
              <a:rPr lang="en-US" altLang="zh-CN" dirty="0" smtClean="0">
                <a:solidFill>
                  <a:srgbClr val="C00000"/>
                </a:solidFill>
              </a:rPr>
              <a:t>         </a:t>
            </a:r>
            <a:r>
              <a:rPr lang="en-US" altLang="zh-CN" dirty="0" err="1" smtClean="0">
                <a:solidFill>
                  <a:srgbClr val="C00000"/>
                </a:solidFill>
              </a:rPr>
              <a:t>ind</a:t>
            </a:r>
            <a:r>
              <a:rPr lang="en-US" altLang="zh-CN" dirty="0" smtClean="0">
                <a:solidFill>
                  <a:srgbClr val="C00000"/>
                </a:solidFill>
              </a:rPr>
              <a:t>[</a:t>
            </a:r>
            <a:r>
              <a:rPr lang="en-US" altLang="zh-CN" dirty="0" err="1" smtClean="0">
                <a:solidFill>
                  <a:srgbClr val="C00000"/>
                </a:solidFill>
              </a:rPr>
              <a:t>i</a:t>
            </a:r>
            <a:r>
              <a:rPr lang="en-US" altLang="zh-CN" dirty="0">
                <a:solidFill>
                  <a:srgbClr val="C00000"/>
                </a:solidFill>
              </a:rPr>
              <a:t>].set( (((</a:t>
            </a:r>
            <a:r>
              <a:rPr lang="en-US" altLang="zh-CN" b="1" dirty="0">
                <a:solidFill>
                  <a:srgbClr val="C00000"/>
                </a:solidFill>
              </a:rPr>
              <a:t>double</a:t>
            </a:r>
            <a:r>
              <a:rPr lang="en-US" altLang="zh-CN" dirty="0">
                <a:solidFill>
                  <a:srgbClr val="C00000"/>
                </a:solidFill>
              </a:rPr>
              <a:t>)rand()/(</a:t>
            </a:r>
            <a:r>
              <a:rPr lang="en-US" altLang="zh-CN" b="1" dirty="0">
                <a:solidFill>
                  <a:srgbClr val="C00000"/>
                </a:solidFill>
              </a:rPr>
              <a:t>double</a:t>
            </a:r>
            <a:r>
              <a:rPr lang="en-US" altLang="zh-CN" dirty="0">
                <a:solidFill>
                  <a:srgbClr val="C00000"/>
                </a:solidFill>
              </a:rPr>
              <a:t>)RAND_MAX)* MAX + MIN) );</a:t>
            </a:r>
          </a:p>
          <a:p>
            <a:pPr defTabSz="997744">
              <a:spcBef>
                <a:spcPts val="450"/>
              </a:spcBef>
              <a:defRPr/>
            </a:pPr>
            <a:r>
              <a:rPr lang="en-US" altLang="zh-CN" dirty="0" smtClean="0">
                <a:solidFill>
                  <a:srgbClr val="C00000"/>
                </a:solidFill>
              </a:rPr>
              <a:t> }</a:t>
            </a:r>
            <a:r>
              <a:rPr lang="zh-CN" altLang="en-US" dirty="0"/>
              <a:t> </a:t>
            </a:r>
            <a:endParaRPr lang="en-US" altLang="zh-CN" dirty="0" smtClean="0"/>
          </a:p>
          <a:p>
            <a:pPr defTabSz="997744">
              <a:spcBef>
                <a:spcPts val="450"/>
              </a:spcBef>
              <a:defRPr/>
            </a:pPr>
            <a:r>
              <a:rPr lang="en-US" altLang="zh-CN" dirty="0" smtClean="0"/>
              <a:t>//</a:t>
            </a:r>
            <a:r>
              <a:rPr lang="zh-CN" altLang="en-US" dirty="0" smtClean="0"/>
              <a:t>产生的随机数是</a:t>
            </a:r>
            <a:r>
              <a:rPr lang="en-US" altLang="zh-CN" dirty="0" smtClean="0"/>
              <a:t>0~2</a:t>
            </a:r>
            <a:r>
              <a:rPr lang="zh-CN" altLang="en-US" dirty="0" smtClean="0"/>
              <a:t>的</a:t>
            </a:r>
            <a:r>
              <a:rPr lang="en-US" altLang="zh-CN" dirty="0" smtClean="0"/>
              <a:t>22</a:t>
            </a:r>
            <a:r>
              <a:rPr lang="zh-CN" altLang="en-US" dirty="0" smtClean="0"/>
              <a:t>次方（</a:t>
            </a:r>
            <a:r>
              <a:rPr lang="en-US" altLang="zh-CN" dirty="0" smtClean="0"/>
              <a:t>4194304</a:t>
            </a:r>
            <a:r>
              <a:rPr lang="zh-CN" altLang="en-US" dirty="0" smtClean="0"/>
              <a:t>）之间</a:t>
            </a:r>
            <a:endParaRPr lang="en-US" altLang="zh-CN" dirty="0"/>
          </a:p>
          <a:p>
            <a:pPr defTabSz="997744">
              <a:spcBef>
                <a:spcPts val="450"/>
              </a:spcBef>
              <a:defRPr/>
            </a:pPr>
            <a:endParaRPr lang="zh-CN" altLang="en-US" dirty="0">
              <a:solidFill>
                <a:srgbClr val="C00000"/>
              </a:solidFill>
            </a:endParaRPr>
          </a:p>
        </p:txBody>
      </p:sp>
    </p:spTree>
    <p:extLst>
      <p:ext uri="{BB962C8B-B14F-4D97-AF65-F5344CB8AC3E}">
        <p14:creationId xmlns:p14="http://schemas.microsoft.com/office/powerpoint/2010/main" val="389230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6920" y="555526"/>
            <a:ext cx="6265069" cy="2592288"/>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85750" indent="-285750">
              <a:buFont typeface="Arial" panose="020B0604020202020204" pitchFamily="34" charset="0"/>
              <a:buNone/>
            </a:pPr>
            <a:r>
              <a:rPr lang="zh-CN" altLang="en-US" sz="1600" u="sng" smtClean="0">
                <a:latin typeface="Times New Roman" panose="02020603050405020304" pitchFamily="18" charset="0"/>
                <a:cs typeface="Times New Roman" panose="02020603050405020304" pitchFamily="18" charset="0"/>
              </a:rPr>
              <a:t>步骤</a:t>
            </a:r>
            <a:r>
              <a:rPr lang="en-US" altLang="zh-CN" sz="1600" u="sng" smtClean="0">
                <a:latin typeface="Times New Roman" panose="02020603050405020304" pitchFamily="18" charset="0"/>
                <a:cs typeface="Times New Roman" panose="02020603050405020304" pitchFamily="18" charset="0"/>
              </a:rPr>
              <a:t>3</a:t>
            </a:r>
            <a:r>
              <a:rPr lang="zh-CN" altLang="en-US" sz="1600" u="sng" smtClean="0">
                <a:latin typeface="Times New Roman" panose="02020603050405020304" pitchFamily="18" charset="0"/>
                <a:cs typeface="Times New Roman" panose="02020603050405020304" pitchFamily="18" charset="0"/>
              </a:rPr>
              <a:t>：计算适应度</a:t>
            </a:r>
          </a:p>
          <a:p>
            <a:pPr marL="628650" lvl="1" indent="-285750"/>
            <a:r>
              <a:rPr lang="zh-CN" altLang="en-US" sz="1400" smtClean="0">
                <a:latin typeface="Times New Roman" panose="02020603050405020304" pitchFamily="18" charset="0"/>
                <a:cs typeface="Times New Roman" panose="02020603050405020304" pitchFamily="18" charset="0"/>
              </a:rPr>
              <a:t>遗传算法在进化搜索中基本不利用外部信息，仅以适应度函数为依据，利用种群中每个个体的适应度值来进行搜索。      </a:t>
            </a:r>
          </a:p>
          <a:p>
            <a:pPr marL="628650" lvl="1" indent="-285750"/>
            <a:r>
              <a:rPr lang="zh-CN" altLang="en-US" sz="1400" smtClean="0">
                <a:latin typeface="Times New Roman" panose="02020603050405020304" pitchFamily="18" charset="0"/>
                <a:cs typeface="Times New Roman" panose="02020603050405020304" pitchFamily="18" charset="0"/>
              </a:rPr>
              <a:t>一般，适应度函数是由目标函数变换而成。</a:t>
            </a:r>
          </a:p>
          <a:p>
            <a:pPr marL="971550" lvl="2" indent="-285750"/>
            <a:r>
              <a:rPr lang="zh-CN" altLang="en-US" sz="1400" smtClean="0">
                <a:latin typeface="Times New Roman" panose="02020603050405020304" pitchFamily="18" charset="0"/>
                <a:cs typeface="Times New Roman" panose="02020603050405020304" pitchFamily="18" charset="0"/>
              </a:rPr>
              <a:t>若目标函数为最大化问题：</a:t>
            </a:r>
            <a:r>
              <a:rPr lang="en-US" altLang="zh-CN" sz="1400" smtClean="0">
                <a:latin typeface="Times New Roman" panose="02020603050405020304" pitchFamily="18" charset="0"/>
                <a:cs typeface="Times New Roman" panose="02020603050405020304" pitchFamily="18" charset="0"/>
              </a:rPr>
              <a:t>Fit(</a:t>
            </a:r>
            <a:r>
              <a:rPr lang="en-US" altLang="zh-CN" sz="1400" i="1" smtClean="0">
                <a:latin typeface="Times New Roman" panose="02020603050405020304" pitchFamily="18" charset="0"/>
                <a:cs typeface="Times New Roman" panose="02020603050405020304" pitchFamily="18" charset="0"/>
              </a:rPr>
              <a:t>x</a:t>
            </a:r>
            <a:r>
              <a:rPr lang="en-US" altLang="zh-CN" sz="1400" smtClean="0">
                <a:latin typeface="Times New Roman" panose="02020603050405020304" pitchFamily="18" charset="0"/>
                <a:cs typeface="Times New Roman" panose="02020603050405020304" pitchFamily="18" charset="0"/>
              </a:rPr>
              <a:t>)=</a:t>
            </a:r>
            <a:r>
              <a:rPr lang="en-US" altLang="zh-CN" sz="1400" i="1" smtClean="0">
                <a:latin typeface="Times New Roman" panose="02020603050405020304" pitchFamily="18" charset="0"/>
                <a:cs typeface="Times New Roman" panose="02020603050405020304" pitchFamily="18" charset="0"/>
              </a:rPr>
              <a:t>f</a:t>
            </a:r>
            <a:r>
              <a:rPr lang="en-US" altLang="zh-CN" sz="1400" smtClean="0">
                <a:latin typeface="Times New Roman" panose="02020603050405020304" pitchFamily="18" charset="0"/>
                <a:cs typeface="Times New Roman" panose="02020603050405020304" pitchFamily="18" charset="0"/>
              </a:rPr>
              <a:t>(</a:t>
            </a:r>
            <a:r>
              <a:rPr lang="en-US" altLang="zh-CN" sz="1400" i="1" smtClean="0">
                <a:latin typeface="Times New Roman" panose="02020603050405020304" pitchFamily="18" charset="0"/>
                <a:cs typeface="Times New Roman" panose="02020603050405020304" pitchFamily="18" charset="0"/>
              </a:rPr>
              <a:t>x</a:t>
            </a:r>
            <a:r>
              <a:rPr lang="en-US" altLang="zh-CN" sz="1400" smtClean="0">
                <a:latin typeface="Times New Roman" panose="02020603050405020304" pitchFamily="18" charset="0"/>
                <a:cs typeface="Times New Roman" panose="02020603050405020304" pitchFamily="18" charset="0"/>
              </a:rPr>
              <a:t>)</a:t>
            </a:r>
          </a:p>
          <a:p>
            <a:pPr marL="971550" lvl="2" indent="-285750"/>
            <a:r>
              <a:rPr lang="zh-CN" altLang="en-US" sz="1400" smtClean="0">
                <a:latin typeface="Times New Roman" panose="02020603050405020304" pitchFamily="18" charset="0"/>
                <a:cs typeface="Times New Roman" panose="02020603050405020304" pitchFamily="18" charset="0"/>
              </a:rPr>
              <a:t>若目标函数为最小化问题：</a:t>
            </a:r>
            <a:r>
              <a:rPr lang="en-US" altLang="zh-CN" sz="1400" smtClean="0">
                <a:latin typeface="Times New Roman" panose="02020603050405020304" pitchFamily="18" charset="0"/>
                <a:cs typeface="Times New Roman" panose="02020603050405020304" pitchFamily="18" charset="0"/>
              </a:rPr>
              <a:t>Fit(</a:t>
            </a:r>
            <a:r>
              <a:rPr lang="en-US" altLang="zh-CN" sz="1400" i="1" smtClean="0">
                <a:latin typeface="Times New Roman" panose="02020603050405020304" pitchFamily="18" charset="0"/>
                <a:cs typeface="Times New Roman" panose="02020603050405020304" pitchFamily="18" charset="0"/>
              </a:rPr>
              <a:t>x</a:t>
            </a:r>
            <a:r>
              <a:rPr lang="en-US" altLang="zh-CN" sz="1400" smtClean="0">
                <a:latin typeface="Times New Roman" panose="02020603050405020304" pitchFamily="18" charset="0"/>
                <a:cs typeface="Times New Roman" panose="02020603050405020304" pitchFamily="18" charset="0"/>
              </a:rPr>
              <a:t>)=-</a:t>
            </a:r>
            <a:r>
              <a:rPr lang="en-US" altLang="zh-CN" sz="1400" i="1" smtClean="0">
                <a:latin typeface="Times New Roman" panose="02020603050405020304" pitchFamily="18" charset="0"/>
                <a:cs typeface="Times New Roman" panose="02020603050405020304" pitchFamily="18" charset="0"/>
              </a:rPr>
              <a:t>f</a:t>
            </a:r>
            <a:r>
              <a:rPr lang="en-US" altLang="zh-CN" sz="1400" smtClean="0">
                <a:latin typeface="Times New Roman" panose="02020603050405020304" pitchFamily="18" charset="0"/>
                <a:cs typeface="Times New Roman" panose="02020603050405020304" pitchFamily="18" charset="0"/>
              </a:rPr>
              <a:t>(</a:t>
            </a:r>
            <a:r>
              <a:rPr lang="en-US" altLang="zh-CN" sz="1400" i="1" smtClean="0">
                <a:latin typeface="Times New Roman" panose="02020603050405020304" pitchFamily="18" charset="0"/>
                <a:cs typeface="Times New Roman" panose="02020603050405020304" pitchFamily="18" charset="0"/>
              </a:rPr>
              <a:t>x</a:t>
            </a:r>
            <a:r>
              <a:rPr lang="en-US" altLang="zh-CN" sz="1400" smtClean="0">
                <a:latin typeface="Times New Roman" panose="02020603050405020304" pitchFamily="18" charset="0"/>
                <a:cs typeface="Times New Roman" panose="02020603050405020304" pitchFamily="18" charset="0"/>
              </a:rPr>
              <a:t>)</a:t>
            </a:r>
          </a:p>
          <a:p>
            <a:pPr marL="971550" lvl="2" indent="-285750"/>
            <a:endParaRPr lang="en-US" altLang="zh-CN" sz="1400" smtClean="0">
              <a:latin typeface="Times New Roman" panose="02020603050405020304" pitchFamily="18" charset="0"/>
              <a:cs typeface="Times New Roman" panose="02020603050405020304" pitchFamily="18" charset="0"/>
            </a:endParaRPr>
          </a:p>
          <a:p>
            <a:pPr marL="628650" lvl="1" indent="-285750"/>
            <a:r>
              <a:rPr lang="zh-CN" altLang="en-US" sz="1400" smtClean="0">
                <a:latin typeface="Times New Roman" panose="02020603050405020304" pitchFamily="18" charset="0"/>
                <a:cs typeface="Times New Roman" panose="02020603050405020304" pitchFamily="18" charset="0"/>
              </a:rPr>
              <a:t>本例的目标函数在定义域内均大于</a:t>
            </a:r>
            <a:r>
              <a:rPr lang="en-US" altLang="zh-CN" sz="1400" smtClean="0">
                <a:latin typeface="Times New Roman" panose="02020603050405020304" pitchFamily="18" charset="0"/>
                <a:cs typeface="Times New Roman" panose="02020603050405020304" pitchFamily="18" charset="0"/>
              </a:rPr>
              <a:t>0</a:t>
            </a:r>
            <a:r>
              <a:rPr lang="zh-CN" altLang="en-US" sz="1400" smtClean="0">
                <a:latin typeface="Times New Roman" panose="02020603050405020304" pitchFamily="18" charset="0"/>
                <a:cs typeface="Times New Roman" panose="02020603050405020304" pitchFamily="18" charset="0"/>
              </a:rPr>
              <a:t>，而且求函数最大值，所以直接引用目标函数作为适应度函数：</a:t>
            </a:r>
            <a:r>
              <a:rPr lang="en-US" altLang="zh-CN" sz="1400" i="1" smtClean="0">
                <a:latin typeface="Times New Roman" panose="02020603050405020304" pitchFamily="18" charset="0"/>
                <a:cs typeface="Times New Roman" panose="02020603050405020304" pitchFamily="18" charset="0"/>
              </a:rPr>
              <a:t>f</a:t>
            </a:r>
            <a:r>
              <a:rPr lang="en-US" altLang="zh-CN" sz="1400" smtClean="0">
                <a:latin typeface="Times New Roman" panose="02020603050405020304" pitchFamily="18" charset="0"/>
                <a:cs typeface="Times New Roman" panose="02020603050405020304" pitchFamily="18" charset="0"/>
              </a:rPr>
              <a:t>(</a:t>
            </a:r>
            <a:r>
              <a:rPr lang="en-US" altLang="zh-CN" sz="1400" i="1" smtClean="0">
                <a:latin typeface="Times New Roman" panose="02020603050405020304" pitchFamily="18" charset="0"/>
                <a:cs typeface="Times New Roman" panose="02020603050405020304" pitchFamily="18" charset="0"/>
              </a:rPr>
              <a:t>s</a:t>
            </a:r>
            <a:r>
              <a:rPr lang="en-US" altLang="zh-CN" sz="1400" smtClean="0">
                <a:latin typeface="Times New Roman" panose="02020603050405020304" pitchFamily="18" charset="0"/>
                <a:cs typeface="Times New Roman" panose="02020603050405020304" pitchFamily="18" charset="0"/>
              </a:rPr>
              <a:t>)=</a:t>
            </a:r>
            <a:r>
              <a:rPr lang="en-US" altLang="zh-CN" sz="1400" i="1" smtClean="0">
                <a:latin typeface="Times New Roman" panose="02020603050405020304" pitchFamily="18" charset="0"/>
                <a:cs typeface="Times New Roman" panose="02020603050405020304" pitchFamily="18" charset="0"/>
              </a:rPr>
              <a:t>f</a:t>
            </a:r>
            <a:r>
              <a:rPr lang="en-US" altLang="zh-CN" sz="1400" smtClean="0">
                <a:latin typeface="Times New Roman" panose="02020603050405020304" pitchFamily="18" charset="0"/>
                <a:cs typeface="Times New Roman" panose="02020603050405020304" pitchFamily="18" charset="0"/>
              </a:rPr>
              <a:t>(</a:t>
            </a:r>
            <a:r>
              <a:rPr lang="en-US" altLang="zh-CN" sz="1400" i="1" smtClean="0">
                <a:latin typeface="Times New Roman" panose="02020603050405020304" pitchFamily="18" charset="0"/>
                <a:cs typeface="Times New Roman" panose="02020603050405020304" pitchFamily="18" charset="0"/>
              </a:rPr>
              <a:t>x</a:t>
            </a:r>
            <a:r>
              <a:rPr lang="en-US" altLang="zh-CN" sz="1400" smtClean="0">
                <a:latin typeface="Times New Roman" panose="02020603050405020304" pitchFamily="18" charset="0"/>
                <a:cs typeface="Times New Roman" panose="02020603050405020304" pitchFamily="18" charset="0"/>
              </a:rPr>
              <a:t>)</a:t>
            </a:r>
            <a:r>
              <a:rPr lang="zh-CN" altLang="en-US" sz="1400" smtClean="0">
                <a:latin typeface="Times New Roman" panose="02020603050405020304" pitchFamily="18" charset="0"/>
                <a:cs typeface="Times New Roman" panose="02020603050405020304" pitchFamily="18" charset="0"/>
              </a:rPr>
              <a:t>，式中，二进制串</a:t>
            </a:r>
            <a:r>
              <a:rPr lang="en-US" altLang="zh-CN" sz="1400" i="1" smtClean="0">
                <a:latin typeface="Times New Roman" panose="02020603050405020304" pitchFamily="18" charset="0"/>
                <a:cs typeface="Times New Roman" panose="02020603050405020304" pitchFamily="18" charset="0"/>
              </a:rPr>
              <a:t>s</a:t>
            </a:r>
            <a:r>
              <a:rPr lang="zh-CN" altLang="en-US" sz="1400" smtClean="0">
                <a:latin typeface="Times New Roman" panose="02020603050405020304" pitchFamily="18" charset="0"/>
                <a:cs typeface="Times New Roman" panose="02020603050405020304" pitchFamily="18" charset="0"/>
              </a:rPr>
              <a:t>对应变量</a:t>
            </a:r>
            <a:r>
              <a:rPr lang="en-US" altLang="zh-CN" sz="1400" i="1" smtClean="0">
                <a:latin typeface="Times New Roman" panose="02020603050405020304" pitchFamily="18" charset="0"/>
                <a:cs typeface="Times New Roman" panose="02020603050405020304" pitchFamily="18" charset="0"/>
              </a:rPr>
              <a:t>x</a:t>
            </a:r>
            <a:r>
              <a:rPr lang="zh-CN" altLang="en-US" sz="1400" smtClean="0">
                <a:latin typeface="Times New Roman" panose="02020603050405020304" pitchFamily="18" charset="0"/>
                <a:cs typeface="Times New Roman" panose="02020603050405020304" pitchFamily="18" charset="0"/>
              </a:rPr>
              <a:t>的值。</a:t>
            </a:r>
            <a:endParaRPr lang="zh-CN" altLang="en-US" sz="1400" dirty="0">
              <a:latin typeface="Times New Roman" panose="02020603050405020304" pitchFamily="18" charset="0"/>
              <a:cs typeface="Times New Roman" panose="02020603050405020304" pitchFamily="18" charset="0"/>
            </a:endParaRPr>
          </a:p>
        </p:txBody>
      </p:sp>
      <p:sp>
        <p:nvSpPr>
          <p:cNvPr id="3" name="矩形 2"/>
          <p:cNvSpPr/>
          <p:nvPr/>
        </p:nvSpPr>
        <p:spPr>
          <a:xfrm>
            <a:off x="116632" y="3579862"/>
            <a:ext cx="6851282" cy="1015663"/>
          </a:xfrm>
          <a:prstGeom prst="rect">
            <a:avLst/>
          </a:prstGeom>
        </p:spPr>
        <p:txBody>
          <a:bodyPr wrap="square">
            <a:spAutoFit/>
          </a:bodyPr>
          <a:lstStyle/>
          <a:p>
            <a:pPr defTabSz="997744">
              <a:defRPr/>
            </a:pPr>
            <a:r>
              <a:rPr lang="en-US" altLang="zh-CN" sz="2000" dirty="0">
                <a:solidFill>
                  <a:srgbClr val="C00000"/>
                </a:solidFill>
              </a:rPr>
              <a:t> </a:t>
            </a:r>
            <a:r>
              <a:rPr lang="en-US" altLang="zh-CN" sz="2000" b="1" dirty="0">
                <a:solidFill>
                  <a:srgbClr val="C00000"/>
                </a:solidFill>
              </a:rPr>
              <a:t>float</a:t>
            </a:r>
            <a:r>
              <a:rPr lang="en-US" altLang="zh-CN" sz="2000" dirty="0">
                <a:solidFill>
                  <a:srgbClr val="C00000"/>
                </a:solidFill>
              </a:rPr>
              <a:t> </a:t>
            </a:r>
            <a:r>
              <a:rPr lang="en-US" altLang="zh-CN" sz="2000" dirty="0"/>
              <a:t>Individuality:: </a:t>
            </a:r>
            <a:r>
              <a:rPr lang="en-US" altLang="zh-CN" sz="2000" dirty="0" smtClean="0">
                <a:solidFill>
                  <a:srgbClr val="C00000"/>
                </a:solidFill>
              </a:rPr>
              <a:t>evaluate</a:t>
            </a:r>
            <a:r>
              <a:rPr lang="en-US" altLang="zh-CN" sz="2000" dirty="0">
                <a:solidFill>
                  <a:srgbClr val="C00000"/>
                </a:solidFill>
              </a:rPr>
              <a:t>() {	</a:t>
            </a:r>
            <a:r>
              <a:rPr lang="en-US" altLang="zh-CN" sz="2000" dirty="0" smtClean="0">
                <a:solidFill>
                  <a:srgbClr val="C00000"/>
                </a:solidFill>
              </a:rPr>
              <a:t>//</a:t>
            </a:r>
            <a:r>
              <a:rPr lang="zh-CN" altLang="en-US" sz="2000" dirty="0" smtClean="0">
                <a:solidFill>
                  <a:srgbClr val="C00000"/>
                </a:solidFill>
              </a:rPr>
              <a:t>适应度函数</a:t>
            </a:r>
            <a:r>
              <a:rPr lang="en-US" altLang="zh-CN" sz="2000" dirty="0" smtClean="0">
                <a:solidFill>
                  <a:srgbClr val="C00000"/>
                </a:solidFill>
              </a:rPr>
              <a:t>f(x)</a:t>
            </a:r>
            <a:endParaRPr lang="en-US" altLang="zh-CN" sz="2000" dirty="0">
              <a:solidFill>
                <a:srgbClr val="C00000"/>
              </a:solidFill>
            </a:endParaRPr>
          </a:p>
          <a:p>
            <a:pPr defTabSz="997744">
              <a:defRPr/>
            </a:pPr>
            <a:r>
              <a:rPr lang="en-US" altLang="zh-CN" sz="2000" dirty="0" smtClean="0">
                <a:solidFill>
                  <a:srgbClr val="C00000"/>
                </a:solidFill>
              </a:rPr>
              <a:t>        </a:t>
            </a:r>
            <a:r>
              <a:rPr lang="en-US" altLang="zh-CN" sz="2000" b="1" dirty="0" smtClean="0">
                <a:solidFill>
                  <a:srgbClr val="C00000"/>
                </a:solidFill>
              </a:rPr>
              <a:t>return</a:t>
            </a:r>
            <a:r>
              <a:rPr lang="en-US" altLang="zh-CN" sz="2000" dirty="0" smtClean="0">
                <a:solidFill>
                  <a:srgbClr val="C00000"/>
                </a:solidFill>
              </a:rPr>
              <a:t> </a:t>
            </a:r>
            <a:r>
              <a:rPr lang="en-US" altLang="zh-CN" sz="2000" dirty="0">
                <a:solidFill>
                  <a:srgbClr val="C00000"/>
                </a:solidFill>
              </a:rPr>
              <a:t>resolve() * (</a:t>
            </a:r>
            <a:r>
              <a:rPr lang="en-US" altLang="zh-CN" sz="2000" b="1" dirty="0">
                <a:solidFill>
                  <a:srgbClr val="C00000"/>
                </a:solidFill>
              </a:rPr>
              <a:t>float</a:t>
            </a:r>
            <a:r>
              <a:rPr lang="en-US" altLang="zh-CN" sz="2000" dirty="0">
                <a:solidFill>
                  <a:srgbClr val="C00000"/>
                </a:solidFill>
              </a:rPr>
              <a:t>)sin(10*pi*resolve()) + 1.0;</a:t>
            </a:r>
          </a:p>
          <a:p>
            <a:pPr defTabSz="997744">
              <a:defRPr/>
            </a:pPr>
            <a:r>
              <a:rPr lang="en-US" altLang="zh-CN" sz="2000" dirty="0" smtClean="0">
                <a:solidFill>
                  <a:srgbClr val="C00000"/>
                </a:solidFill>
              </a:rPr>
              <a:t> }</a:t>
            </a:r>
            <a:endParaRPr lang="zh-CN" altLang="en-US" sz="2000" dirty="0">
              <a:solidFill>
                <a:srgbClr val="C00000"/>
              </a:solidFill>
            </a:endParaRPr>
          </a:p>
        </p:txBody>
      </p:sp>
    </p:spTree>
    <p:extLst>
      <p:ext uri="{BB962C8B-B14F-4D97-AF65-F5344CB8AC3E}">
        <p14:creationId xmlns:p14="http://schemas.microsoft.com/office/powerpoint/2010/main" val="297833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88118" y="267494"/>
            <a:ext cx="6553250" cy="4392488"/>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342900" indent="-342900">
              <a:buFont typeface="Arial" panose="020B0604020202020204" pitchFamily="34" charset="0"/>
              <a:buNone/>
            </a:pPr>
            <a:r>
              <a:rPr lang="zh-CN" altLang="en-US" sz="1800" u="sng" dirty="0" smtClean="0">
                <a:latin typeface="Times New Roman" panose="02020603050405020304" pitchFamily="18" charset="0"/>
                <a:cs typeface="Times New Roman" panose="02020603050405020304" pitchFamily="18" charset="0"/>
              </a:rPr>
              <a:t>步骤</a:t>
            </a:r>
            <a:r>
              <a:rPr lang="en-US" altLang="zh-CN" sz="1800" u="sng" dirty="0" smtClean="0">
                <a:latin typeface="Times New Roman" panose="02020603050405020304" pitchFamily="18" charset="0"/>
                <a:cs typeface="Times New Roman" panose="02020603050405020304" pitchFamily="18" charset="0"/>
              </a:rPr>
              <a:t>4</a:t>
            </a:r>
            <a:r>
              <a:rPr lang="zh-CN" altLang="en-US" sz="1800" u="sng" dirty="0" smtClean="0">
                <a:latin typeface="Times New Roman" panose="02020603050405020304" pitchFamily="18" charset="0"/>
                <a:cs typeface="Times New Roman" panose="02020603050405020304" pitchFamily="18" charset="0"/>
              </a:rPr>
              <a:t>：遗传操作</a:t>
            </a:r>
            <a:endParaRPr lang="en-US" altLang="zh-CN" sz="1800" u="sng" dirty="0" smtClean="0">
              <a:latin typeface="Times New Roman" panose="02020603050405020304" pitchFamily="18" charset="0"/>
              <a:cs typeface="Times New Roman" panose="02020603050405020304" pitchFamily="18" charset="0"/>
            </a:endParaRPr>
          </a:p>
          <a:p>
            <a:pPr marL="342900" indent="-342900">
              <a:spcBef>
                <a:spcPts val="600"/>
              </a:spcBef>
              <a:buFont typeface="Arial" panose="020B0604020202020204" pitchFamily="34" charset="0"/>
              <a:buNone/>
            </a:pPr>
            <a:endParaRPr lang="en-US" altLang="zh-CN" sz="1800" u="sng" dirty="0" smtClean="0">
              <a:latin typeface="Times New Roman" panose="02020603050405020304" pitchFamily="18" charset="0"/>
              <a:cs typeface="Times New Roman" panose="02020603050405020304" pitchFamily="18" charset="0"/>
            </a:endParaRPr>
          </a:p>
          <a:p>
            <a:pPr marL="0" indent="0">
              <a:spcBef>
                <a:spcPts val="600"/>
              </a:spcBef>
              <a:buFont typeface="Arial" panose="020B0604020202020204" pitchFamily="34" charset="0"/>
              <a:buNone/>
            </a:pPr>
            <a:r>
              <a:rPr lang="en-US" altLang="zh-CN" sz="1800" dirty="0" smtClean="0"/>
              <a:t>①</a:t>
            </a:r>
            <a:r>
              <a:rPr lang="zh-CN" altLang="en-US" sz="1800" dirty="0" smtClean="0"/>
              <a:t>复制：父代将遗传因子毫不改变地遗传给子代。</a:t>
            </a:r>
            <a:endParaRPr lang="en-US" altLang="zh-CN" sz="1800" dirty="0" smtClean="0"/>
          </a:p>
          <a:p>
            <a:pPr marL="0" indent="0">
              <a:spcBef>
                <a:spcPts val="600"/>
              </a:spcBef>
              <a:buFont typeface="Arial" panose="020B0604020202020204" pitchFamily="34" charset="0"/>
              <a:buNone/>
            </a:pPr>
            <a:r>
              <a:rPr lang="zh-CN" altLang="zh-CN" sz="1800" dirty="0" smtClean="0"/>
              <a:t>②</a:t>
            </a:r>
            <a:r>
              <a:rPr lang="zh-CN" altLang="en-US" sz="1800" dirty="0" smtClean="0"/>
              <a:t>交叉：在选择操作基础上，根据</a:t>
            </a:r>
            <a:r>
              <a:rPr lang="zh-CN" altLang="en-US" sz="1800" u="sng" dirty="0" smtClean="0"/>
              <a:t>交叉概率</a:t>
            </a:r>
            <a:r>
              <a:rPr lang="en-US" altLang="zh-CN" sz="1800" i="1" u="sng" dirty="0" smtClean="0"/>
              <a:t>p</a:t>
            </a:r>
            <a:r>
              <a:rPr lang="en-US" altLang="zh-CN" sz="1800" i="1" u="sng" baseline="-25000" dirty="0" smtClean="0"/>
              <a:t>c</a:t>
            </a:r>
            <a:r>
              <a:rPr lang="zh-CN" altLang="en-US" sz="1800" dirty="0" smtClean="0"/>
              <a:t>进行交叉操作：把两个父个体的部分结构进行替换重组，生成新个体。</a:t>
            </a:r>
          </a:p>
          <a:p>
            <a:pPr lvl="1">
              <a:spcBef>
                <a:spcPts val="600"/>
              </a:spcBef>
            </a:pPr>
            <a:r>
              <a:rPr lang="zh-CN" altLang="en-US" sz="1600" dirty="0" smtClean="0"/>
              <a:t>对应于二进制编码，常用的交叉算子是：</a:t>
            </a:r>
            <a:r>
              <a:rPr lang="zh-CN" altLang="en-US" sz="1600" u="sng" dirty="0" smtClean="0"/>
              <a:t>单点交叉</a:t>
            </a:r>
            <a:r>
              <a:rPr lang="zh-CN" altLang="en-US" sz="1600" dirty="0" smtClean="0"/>
              <a:t>。</a:t>
            </a:r>
          </a:p>
          <a:p>
            <a:pPr lvl="2">
              <a:spcBef>
                <a:spcPts val="600"/>
              </a:spcBef>
            </a:pPr>
            <a:r>
              <a:rPr lang="zh-CN" altLang="en-US" sz="1600" u="sng" dirty="0" smtClean="0"/>
              <a:t>交叉点的范围为：</a:t>
            </a:r>
            <a:r>
              <a:rPr lang="en-US" altLang="zh-CN" sz="1600" u="sng" dirty="0" smtClean="0"/>
              <a:t>[1</a:t>
            </a:r>
            <a:r>
              <a:rPr lang="zh-CN" altLang="en-US" sz="1600" u="sng" dirty="0" smtClean="0"/>
              <a:t>，</a:t>
            </a:r>
            <a:r>
              <a:rPr lang="en-US" altLang="zh-CN" sz="1600" i="1" u="sng" dirty="0" smtClean="0"/>
              <a:t>N</a:t>
            </a:r>
            <a:r>
              <a:rPr lang="en-US" altLang="zh-CN" sz="1600" u="sng" dirty="0" smtClean="0"/>
              <a:t>-1]</a:t>
            </a:r>
            <a:r>
              <a:rPr lang="zh-CN" altLang="en-US" sz="1600" u="sng" dirty="0" smtClean="0"/>
              <a:t>，</a:t>
            </a:r>
            <a:r>
              <a:rPr lang="en-US" altLang="zh-CN" sz="1600" i="1" u="sng" dirty="0" smtClean="0"/>
              <a:t>N</a:t>
            </a:r>
            <a:r>
              <a:rPr lang="zh-CN" altLang="en-US" sz="1600" u="sng" dirty="0" smtClean="0"/>
              <a:t>为二进制串的串长。</a:t>
            </a:r>
          </a:p>
          <a:p>
            <a:pPr lvl="2">
              <a:spcBef>
                <a:spcPts val="600"/>
              </a:spcBef>
            </a:pPr>
            <a:r>
              <a:rPr lang="zh-CN" altLang="en-US" sz="1600" dirty="0" smtClean="0"/>
              <a:t>交叉操作时，个体以该点为分界相互交换变量。 </a:t>
            </a:r>
            <a:endParaRPr lang="en-US" altLang="zh-CN" sz="1600" dirty="0" smtClean="0"/>
          </a:p>
          <a:p>
            <a:pPr lvl="1">
              <a:spcBef>
                <a:spcPts val="600"/>
              </a:spcBef>
            </a:pPr>
            <a:r>
              <a:rPr lang="en-US" altLang="zh-CN" sz="1600" i="1" dirty="0" smtClean="0"/>
              <a:t>p</a:t>
            </a:r>
            <a:r>
              <a:rPr lang="en-US" altLang="zh-CN" sz="1600" i="1" baseline="-25000" dirty="0" smtClean="0"/>
              <a:t>c</a:t>
            </a:r>
            <a:r>
              <a:rPr lang="zh-CN" altLang="en-US" sz="1600" dirty="0" smtClean="0"/>
              <a:t>控制交叉操作频率，使部分被选择的个体进行交叉操作</a:t>
            </a:r>
          </a:p>
          <a:p>
            <a:pPr lvl="2">
              <a:spcBef>
                <a:spcPts val="600"/>
              </a:spcBef>
            </a:pPr>
            <a:r>
              <a:rPr lang="en-US" altLang="zh-CN" sz="1600" i="1" dirty="0" smtClean="0"/>
              <a:t>p</a:t>
            </a:r>
            <a:r>
              <a:rPr lang="en-US" altLang="zh-CN" sz="1600" i="1" baseline="-25000" dirty="0" smtClean="0"/>
              <a:t>c</a:t>
            </a:r>
            <a:r>
              <a:rPr lang="zh-CN" altLang="en-US" sz="1600" dirty="0" smtClean="0"/>
              <a:t>太大，个体更新过快，高适应度值的个体很快被破坏。</a:t>
            </a:r>
          </a:p>
          <a:p>
            <a:pPr lvl="2">
              <a:spcBef>
                <a:spcPts val="600"/>
              </a:spcBef>
            </a:pPr>
            <a:r>
              <a:rPr lang="en-US" altLang="zh-CN" sz="1600" i="1" dirty="0" smtClean="0"/>
              <a:t>p</a:t>
            </a:r>
            <a:r>
              <a:rPr lang="en-US" altLang="zh-CN" sz="1600" i="1" baseline="-25000" dirty="0" smtClean="0"/>
              <a:t>c</a:t>
            </a:r>
            <a:r>
              <a:rPr lang="zh-CN" altLang="en-US" sz="1600" dirty="0" smtClean="0"/>
              <a:t>太小，很少进行交叉操作，使搜索停滞不前。</a:t>
            </a:r>
          </a:p>
          <a:p>
            <a:pPr lvl="2">
              <a:spcBef>
                <a:spcPts val="600"/>
              </a:spcBef>
            </a:pPr>
            <a:r>
              <a:rPr lang="zh-CN" altLang="en-US" sz="1600" dirty="0" smtClean="0"/>
              <a:t>本例中，交叉概率取为：</a:t>
            </a:r>
            <a:r>
              <a:rPr lang="en-US" altLang="zh-CN" sz="1600" i="1" dirty="0" smtClean="0"/>
              <a:t>p</a:t>
            </a:r>
            <a:r>
              <a:rPr lang="en-US" altLang="zh-CN" sz="1600" i="1" baseline="-25000" dirty="0" smtClean="0"/>
              <a:t>c</a:t>
            </a:r>
            <a:r>
              <a:rPr lang="en-US" altLang="zh-CN" sz="1600" dirty="0" smtClean="0"/>
              <a:t> = </a:t>
            </a:r>
            <a:r>
              <a:rPr lang="en-US" altLang="zh-CN" sz="1600" dirty="0" smtClean="0"/>
              <a:t>0.1</a:t>
            </a:r>
            <a:endParaRPr lang="en-US" altLang="zh-CN" sz="1600" dirty="0" smtClean="0"/>
          </a:p>
          <a:p>
            <a:pPr lvl="2"/>
            <a:endParaRPr lang="en-US" altLang="zh-CN" dirty="0" smtClean="0"/>
          </a:p>
        </p:txBody>
      </p:sp>
    </p:spTree>
    <p:extLst>
      <p:ext uri="{BB962C8B-B14F-4D97-AF65-F5344CB8AC3E}">
        <p14:creationId xmlns:p14="http://schemas.microsoft.com/office/powerpoint/2010/main" val="5763822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7" y="65187"/>
            <a:ext cx="6857713" cy="5078313"/>
          </a:xfrm>
          <a:prstGeom prst="rect">
            <a:avLst/>
          </a:prstGeom>
        </p:spPr>
        <p:txBody>
          <a:bodyPr wrap="square">
            <a:spAutoFit/>
          </a:bodyPr>
          <a:lstStyle/>
          <a:p>
            <a:pPr defTabSz="997744">
              <a:spcBef>
                <a:spcPts val="450"/>
              </a:spcBef>
              <a:spcAft>
                <a:spcPts val="450"/>
              </a:spcAft>
              <a:defRPr/>
            </a:pPr>
            <a:r>
              <a:rPr lang="en-US" altLang="zh-CN" sz="1600" b="1" dirty="0">
                <a:solidFill>
                  <a:srgbClr val="C00000"/>
                </a:solidFill>
              </a:rPr>
              <a:t>void</a:t>
            </a:r>
            <a:r>
              <a:rPr lang="en-US" altLang="zh-CN" sz="1600" dirty="0">
                <a:solidFill>
                  <a:srgbClr val="C00000"/>
                </a:solidFill>
              </a:rPr>
              <a:t> </a:t>
            </a:r>
            <a:r>
              <a:rPr lang="en-US" altLang="zh-CN" sz="1600" dirty="0"/>
              <a:t>Individuality:: </a:t>
            </a:r>
            <a:r>
              <a:rPr lang="en-US" altLang="zh-CN" sz="1600" dirty="0" smtClean="0">
                <a:solidFill>
                  <a:srgbClr val="C00000"/>
                </a:solidFill>
              </a:rPr>
              <a:t>crisscross </a:t>
            </a:r>
            <a:r>
              <a:rPr lang="en-US" altLang="zh-CN" sz="1600" dirty="0">
                <a:solidFill>
                  <a:srgbClr val="C00000"/>
                </a:solidFill>
              </a:rPr>
              <a:t>(Individuality prnt1,  Individuality prnt2, Individuality &amp;child1, Individuality &amp;child2) {   / </a:t>
            </a:r>
            <a:r>
              <a:rPr lang="zh-CN" altLang="en-US" sz="1600" dirty="0">
                <a:solidFill>
                  <a:srgbClr val="C00000"/>
                </a:solidFill>
              </a:rPr>
              <a:t>两个体交叉操作</a:t>
            </a:r>
            <a:endParaRPr lang="en-US" altLang="zh-CN" sz="1600" dirty="0">
              <a:solidFill>
                <a:srgbClr val="C00000"/>
              </a:solidFill>
            </a:endParaRPr>
          </a:p>
          <a:p>
            <a:pPr defTabSz="997744">
              <a:spcBef>
                <a:spcPts val="450"/>
              </a:spcBef>
              <a:spcAft>
                <a:spcPts val="450"/>
              </a:spcAft>
              <a:defRPr/>
            </a:pPr>
            <a:r>
              <a:rPr lang="en-US" altLang="zh-CN" sz="1600" dirty="0">
                <a:solidFill>
                  <a:srgbClr val="C00000"/>
                </a:solidFill>
              </a:rPr>
              <a:t>	</a:t>
            </a:r>
            <a:r>
              <a:rPr lang="en-US" altLang="zh-CN" sz="1600" b="1" dirty="0">
                <a:solidFill>
                  <a:srgbClr val="C00000"/>
                </a:solidFill>
              </a:rPr>
              <a:t>int</a:t>
            </a:r>
            <a:r>
              <a:rPr lang="en-US" altLang="zh-CN" sz="1600" dirty="0">
                <a:solidFill>
                  <a:srgbClr val="C00000"/>
                </a:solidFill>
              </a:rPr>
              <a:t> i = rand( ) % 21 + 1;</a:t>
            </a:r>
          </a:p>
          <a:p>
            <a:pPr defTabSz="997744">
              <a:spcBef>
                <a:spcPts val="450"/>
              </a:spcBef>
              <a:spcAft>
                <a:spcPts val="450"/>
              </a:spcAft>
              <a:defRPr/>
            </a:pPr>
            <a:r>
              <a:rPr lang="en-US" altLang="zh-CN" sz="1600" dirty="0">
                <a:solidFill>
                  <a:srgbClr val="C00000"/>
                </a:solidFill>
              </a:rPr>
              <a:t>	</a:t>
            </a:r>
            <a:r>
              <a:rPr lang="en-US" altLang="zh-CN" sz="1600" b="1" dirty="0">
                <a:solidFill>
                  <a:srgbClr val="C00000"/>
                </a:solidFill>
              </a:rPr>
              <a:t>int</a:t>
            </a:r>
            <a:r>
              <a:rPr lang="en-US" altLang="zh-CN" sz="1600" dirty="0">
                <a:solidFill>
                  <a:srgbClr val="C00000"/>
                </a:solidFill>
              </a:rPr>
              <a:t> temp1 = prnt1.chromosome;</a:t>
            </a:r>
          </a:p>
          <a:p>
            <a:pPr defTabSz="997744">
              <a:spcBef>
                <a:spcPts val="450"/>
              </a:spcBef>
              <a:spcAft>
                <a:spcPts val="450"/>
              </a:spcAft>
              <a:defRPr/>
            </a:pPr>
            <a:r>
              <a:rPr lang="en-US" altLang="zh-CN" sz="1600" dirty="0">
                <a:solidFill>
                  <a:srgbClr val="C00000"/>
                </a:solidFill>
              </a:rPr>
              <a:t>	</a:t>
            </a:r>
            <a:r>
              <a:rPr lang="en-US" altLang="zh-CN" sz="1600" b="1" dirty="0" err="1">
                <a:solidFill>
                  <a:srgbClr val="C00000"/>
                </a:solidFill>
              </a:rPr>
              <a:t>int</a:t>
            </a:r>
            <a:r>
              <a:rPr lang="en-US" altLang="zh-CN" sz="1600" dirty="0">
                <a:solidFill>
                  <a:srgbClr val="C00000"/>
                </a:solidFill>
              </a:rPr>
              <a:t> temp2 = prnt2.chromosome;</a:t>
            </a:r>
          </a:p>
          <a:p>
            <a:pPr defTabSz="997744">
              <a:spcBef>
                <a:spcPts val="450"/>
              </a:spcBef>
              <a:spcAft>
                <a:spcPts val="450"/>
              </a:spcAft>
              <a:defRPr/>
            </a:pPr>
            <a:r>
              <a:rPr lang="en-US" altLang="zh-CN" sz="1600" dirty="0">
                <a:solidFill>
                  <a:srgbClr val="C00000"/>
                </a:solidFill>
              </a:rPr>
              <a:t>	</a:t>
            </a:r>
            <a:r>
              <a:rPr lang="en-US" altLang="zh-CN" sz="1600" b="1" dirty="0">
                <a:solidFill>
                  <a:srgbClr val="C00000"/>
                </a:solidFill>
              </a:rPr>
              <a:t>int</a:t>
            </a:r>
            <a:r>
              <a:rPr lang="en-US" altLang="zh-CN" sz="1600" dirty="0">
                <a:solidFill>
                  <a:srgbClr val="C00000"/>
                </a:solidFill>
              </a:rPr>
              <a:t> temp = 0;</a:t>
            </a:r>
          </a:p>
          <a:p>
            <a:pPr defTabSz="997744">
              <a:spcBef>
                <a:spcPts val="450"/>
              </a:spcBef>
              <a:spcAft>
                <a:spcPts val="450"/>
              </a:spcAft>
              <a:defRPr/>
            </a:pPr>
            <a:r>
              <a:rPr lang="en-US" altLang="zh-CN" sz="1600" dirty="0">
                <a:solidFill>
                  <a:srgbClr val="C00000"/>
                </a:solidFill>
              </a:rPr>
              <a:t>	</a:t>
            </a:r>
            <a:r>
              <a:rPr lang="en-US" altLang="zh-CN" sz="1600" b="1" dirty="0">
                <a:solidFill>
                  <a:srgbClr val="C00000"/>
                </a:solidFill>
              </a:rPr>
              <a:t>for</a:t>
            </a:r>
            <a:r>
              <a:rPr lang="en-US" altLang="zh-CN" sz="1600" dirty="0">
                <a:solidFill>
                  <a:srgbClr val="C00000"/>
                </a:solidFill>
              </a:rPr>
              <a:t>(; i &lt; 22; i++)       </a:t>
            </a:r>
            <a:r>
              <a:rPr lang="en-US" altLang="zh-CN" sz="1600" dirty="0" smtClean="0">
                <a:solidFill>
                  <a:srgbClr val="C00000"/>
                </a:solidFill>
              </a:rPr>
              <a:t>    </a:t>
            </a:r>
            <a:r>
              <a:rPr lang="en-US" altLang="zh-CN" sz="1600" dirty="0">
                <a:solidFill>
                  <a:srgbClr val="C00000"/>
                </a:solidFill>
              </a:rPr>
              <a:t>temp +  = 1&lt;&lt;i;</a:t>
            </a:r>
          </a:p>
          <a:p>
            <a:pPr defTabSz="997744">
              <a:spcBef>
                <a:spcPts val="450"/>
              </a:spcBef>
              <a:spcAft>
                <a:spcPts val="450"/>
              </a:spcAft>
              <a:defRPr/>
            </a:pPr>
            <a:r>
              <a:rPr lang="en-US" altLang="zh-CN" sz="1600" dirty="0">
                <a:solidFill>
                  <a:srgbClr val="C00000"/>
                </a:solidFill>
              </a:rPr>
              <a:t>	temp1 &amp;= temp;         temp2 &amp;= temp;</a:t>
            </a:r>
          </a:p>
          <a:p>
            <a:pPr defTabSz="997744">
              <a:spcBef>
                <a:spcPts val="450"/>
              </a:spcBef>
              <a:spcAft>
                <a:spcPts val="450"/>
              </a:spcAft>
              <a:defRPr/>
            </a:pPr>
            <a:r>
              <a:rPr lang="en-US" altLang="zh-CN" sz="1600" dirty="0">
                <a:solidFill>
                  <a:srgbClr val="C00000"/>
                </a:solidFill>
              </a:rPr>
              <a:t>	prnt1.chromosome &amp;  = ~temp;</a:t>
            </a:r>
          </a:p>
          <a:p>
            <a:pPr defTabSz="997744">
              <a:spcBef>
                <a:spcPts val="450"/>
              </a:spcBef>
              <a:spcAft>
                <a:spcPts val="450"/>
              </a:spcAft>
              <a:defRPr/>
            </a:pPr>
            <a:r>
              <a:rPr lang="en-US" altLang="zh-CN" sz="1600" dirty="0">
                <a:solidFill>
                  <a:srgbClr val="C00000"/>
                </a:solidFill>
              </a:rPr>
              <a:t>	prnt2.chromosome &amp;  = ~temp;</a:t>
            </a:r>
          </a:p>
          <a:p>
            <a:pPr defTabSz="997744">
              <a:spcBef>
                <a:spcPts val="450"/>
              </a:spcBef>
              <a:spcAft>
                <a:spcPts val="450"/>
              </a:spcAft>
              <a:defRPr/>
            </a:pPr>
            <a:r>
              <a:rPr lang="en-US" altLang="zh-CN" sz="1600" dirty="0">
                <a:solidFill>
                  <a:srgbClr val="C00000"/>
                </a:solidFill>
              </a:rPr>
              <a:t>	prnt1.chromosome  |= temp2;</a:t>
            </a:r>
          </a:p>
          <a:p>
            <a:pPr defTabSz="997744">
              <a:spcBef>
                <a:spcPts val="450"/>
              </a:spcBef>
              <a:spcAft>
                <a:spcPts val="450"/>
              </a:spcAft>
              <a:defRPr/>
            </a:pPr>
            <a:r>
              <a:rPr lang="en-US" altLang="zh-CN" sz="1600" dirty="0">
                <a:solidFill>
                  <a:srgbClr val="C00000"/>
                </a:solidFill>
              </a:rPr>
              <a:t>	prnt2.chromosome  |= temp1;</a:t>
            </a:r>
          </a:p>
          <a:p>
            <a:pPr defTabSz="997744">
              <a:spcBef>
                <a:spcPts val="450"/>
              </a:spcBef>
              <a:spcAft>
                <a:spcPts val="450"/>
              </a:spcAft>
              <a:defRPr/>
            </a:pPr>
            <a:r>
              <a:rPr lang="en-US" altLang="zh-CN" sz="1600" dirty="0">
                <a:solidFill>
                  <a:srgbClr val="C00000"/>
                </a:solidFill>
              </a:rPr>
              <a:t>	child1 = prnt1;    child2 = prnt2;</a:t>
            </a:r>
          </a:p>
          <a:p>
            <a:pPr defTabSz="997744">
              <a:spcBef>
                <a:spcPts val="450"/>
              </a:spcBef>
              <a:spcAft>
                <a:spcPts val="450"/>
              </a:spcAft>
              <a:defRPr/>
            </a:pPr>
            <a:r>
              <a:rPr lang="en-US" altLang="zh-CN" sz="1600" dirty="0" smtClean="0">
                <a:solidFill>
                  <a:srgbClr val="C00000"/>
                </a:solidFill>
              </a:rPr>
              <a:t>}</a:t>
            </a:r>
            <a:endParaRPr lang="zh-CN" altLang="en-US" sz="1600" dirty="0">
              <a:solidFill>
                <a:srgbClr val="C00000"/>
              </a:solidFill>
            </a:endParaRPr>
          </a:p>
        </p:txBody>
      </p:sp>
    </p:spTree>
    <p:extLst>
      <p:ext uri="{BB962C8B-B14F-4D97-AF65-F5344CB8AC3E}">
        <p14:creationId xmlns:p14="http://schemas.microsoft.com/office/powerpoint/2010/main" val="15837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rrowheads="1"/>
          </p:cNvSpPr>
          <p:nvPr/>
        </p:nvSpPr>
        <p:spPr bwMode="auto">
          <a:xfrm>
            <a:off x="764704" y="26674"/>
            <a:ext cx="5760640" cy="482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330325" eaLnBrk="0" hangingPunct="0">
              <a:defRPr sz="2400">
                <a:solidFill>
                  <a:schemeClr val="tx1"/>
                </a:solidFill>
                <a:latin typeface="Arial" panose="020B0604020202020204" pitchFamily="34" charset="0"/>
                <a:ea typeface="宋体" panose="02010600030101010101" pitchFamily="2" charset="-122"/>
              </a:defRPr>
            </a:lvl1pPr>
            <a:lvl2pPr marL="742950" indent="-285750" defTabSz="1330325" eaLnBrk="0" hangingPunct="0">
              <a:defRPr sz="2400">
                <a:solidFill>
                  <a:schemeClr val="tx1"/>
                </a:solidFill>
                <a:latin typeface="Arial" panose="020B0604020202020204" pitchFamily="34" charset="0"/>
                <a:ea typeface="宋体" panose="02010600030101010101" pitchFamily="2" charset="-122"/>
              </a:defRPr>
            </a:lvl2pPr>
            <a:lvl3pPr marL="1143000" indent="-228600" defTabSz="1330325" eaLnBrk="0" hangingPunct="0">
              <a:defRPr sz="2400">
                <a:solidFill>
                  <a:schemeClr val="tx1"/>
                </a:solidFill>
                <a:latin typeface="Arial" panose="020B0604020202020204" pitchFamily="34" charset="0"/>
                <a:ea typeface="宋体" panose="02010600030101010101" pitchFamily="2" charset="-122"/>
              </a:defRPr>
            </a:lvl3pPr>
            <a:lvl4pPr marL="1600200" indent="-228600" defTabSz="1330325" eaLnBrk="0" hangingPunct="0">
              <a:defRPr sz="2400">
                <a:solidFill>
                  <a:schemeClr val="tx1"/>
                </a:solidFill>
                <a:latin typeface="Arial" panose="020B0604020202020204" pitchFamily="34" charset="0"/>
                <a:ea typeface="宋体" panose="02010600030101010101" pitchFamily="2" charset="-122"/>
              </a:defRPr>
            </a:lvl4pPr>
            <a:lvl5pPr marL="2057400" indent="-228600" defTabSz="1330325" eaLnBrk="0" hangingPunct="0">
              <a:defRPr sz="2400">
                <a:solidFill>
                  <a:schemeClr val="tx1"/>
                </a:solidFill>
                <a:latin typeface="Arial" panose="020B0604020202020204" pitchFamily="34" charset="0"/>
                <a:ea typeface="宋体" panose="02010600030101010101" pitchFamily="2" charset="-122"/>
              </a:defRPr>
            </a:lvl5pPr>
            <a:lvl6pPr marL="25146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just" defTabSz="1330325" eaLnBrk="0" fontAlgn="base" hangingPunct="0">
              <a:spcBef>
                <a:spcPct val="50000"/>
              </a:spcBef>
              <a:spcAft>
                <a:spcPct val="0"/>
              </a:spcAft>
              <a:buClr>
                <a:srgbClr val="FF6699"/>
              </a:buClr>
              <a:buSzPct val="6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eaLnBrk="1" hangingPunct="1">
              <a:spcBef>
                <a:spcPts val="450"/>
              </a:spcBef>
              <a:spcAft>
                <a:spcPts val="450"/>
              </a:spcAft>
            </a:pPr>
            <a:r>
              <a:rPr lang="en-US" altLang="zh-CN" sz="1800" dirty="0" smtClean="0"/>
              <a:t>temp1(prnt1)                </a:t>
            </a:r>
            <a:r>
              <a:rPr lang="en-US" altLang="zh-CN" sz="1800" dirty="0"/>
              <a:t>1  1  0  </a:t>
            </a:r>
            <a:r>
              <a:rPr lang="en-US" altLang="zh-CN" sz="1800" dirty="0">
                <a:solidFill>
                  <a:srgbClr val="FF0000"/>
                </a:solidFill>
              </a:rPr>
              <a:t>0</a:t>
            </a:r>
          </a:p>
          <a:p>
            <a:pPr eaLnBrk="1" hangingPunct="1">
              <a:spcBef>
                <a:spcPts val="450"/>
              </a:spcBef>
              <a:spcAft>
                <a:spcPts val="450"/>
              </a:spcAft>
            </a:pPr>
            <a:r>
              <a:rPr lang="en-US" altLang="zh-CN" sz="1800" dirty="0" smtClean="0"/>
              <a:t>temp2(prnt2)                1  </a:t>
            </a:r>
            <a:r>
              <a:rPr lang="en-US" altLang="zh-CN" sz="1800" dirty="0"/>
              <a:t>0  1  </a:t>
            </a:r>
            <a:r>
              <a:rPr lang="en-US" altLang="zh-CN" sz="1800" dirty="0">
                <a:solidFill>
                  <a:srgbClr val="FF0000"/>
                </a:solidFill>
              </a:rPr>
              <a:t>1</a:t>
            </a:r>
          </a:p>
          <a:p>
            <a:pPr eaLnBrk="1" hangingPunct="1">
              <a:spcBef>
                <a:spcPts val="450"/>
              </a:spcBef>
              <a:spcAft>
                <a:spcPts val="450"/>
              </a:spcAft>
            </a:pPr>
            <a:r>
              <a:rPr lang="en-US" altLang="zh-CN" sz="1800" dirty="0" err="1" smtClean="0"/>
              <a:t>i</a:t>
            </a:r>
            <a:r>
              <a:rPr lang="en-US" altLang="zh-CN" sz="1800" dirty="0" smtClean="0"/>
              <a:t>=1</a:t>
            </a:r>
            <a:endParaRPr lang="en-US" altLang="zh-CN" sz="1800" dirty="0"/>
          </a:p>
          <a:p>
            <a:pPr eaLnBrk="1" hangingPunct="1">
              <a:spcBef>
                <a:spcPts val="450"/>
              </a:spcBef>
              <a:spcAft>
                <a:spcPts val="450"/>
              </a:spcAft>
            </a:pPr>
            <a:r>
              <a:rPr lang="en-US" altLang="zh-CN" sz="1800" dirty="0" smtClean="0"/>
              <a:t>temp                             1  </a:t>
            </a:r>
            <a:r>
              <a:rPr lang="en-US" altLang="zh-CN" sz="1800" dirty="0"/>
              <a:t>1  1  0      ~temp 0 0 0 1</a:t>
            </a:r>
          </a:p>
          <a:p>
            <a:pPr eaLnBrk="1" hangingPunct="1">
              <a:spcBef>
                <a:spcPts val="450"/>
              </a:spcBef>
              <a:spcAft>
                <a:spcPts val="450"/>
              </a:spcAft>
            </a:pPr>
            <a:r>
              <a:rPr lang="en-US" altLang="zh-CN" sz="1800" dirty="0" smtClean="0"/>
              <a:t>temp1</a:t>
            </a:r>
            <a:r>
              <a:rPr lang="en-US" altLang="zh-CN" sz="1800" dirty="0"/>
              <a:t>= </a:t>
            </a:r>
            <a:r>
              <a:rPr lang="en-US" altLang="zh-CN" sz="1800" dirty="0" smtClean="0"/>
              <a:t>temp1&amp;temp    1  </a:t>
            </a:r>
            <a:r>
              <a:rPr lang="en-US" altLang="zh-CN" sz="1800" dirty="0"/>
              <a:t>1  0  0</a:t>
            </a:r>
          </a:p>
          <a:p>
            <a:pPr eaLnBrk="1" hangingPunct="1">
              <a:spcBef>
                <a:spcPts val="450"/>
              </a:spcBef>
              <a:spcAft>
                <a:spcPts val="450"/>
              </a:spcAft>
            </a:pPr>
            <a:r>
              <a:rPr lang="en-US" altLang="zh-CN" sz="1800" dirty="0" smtClean="0"/>
              <a:t>temp2</a:t>
            </a:r>
            <a:r>
              <a:rPr lang="en-US" altLang="zh-CN" sz="1800" dirty="0"/>
              <a:t>= </a:t>
            </a:r>
            <a:r>
              <a:rPr lang="en-US" altLang="zh-CN" sz="1800" dirty="0" smtClean="0"/>
              <a:t>temp2&amp;temp    1  </a:t>
            </a:r>
            <a:r>
              <a:rPr lang="en-US" altLang="zh-CN" sz="1800" dirty="0"/>
              <a:t>0  1  0</a:t>
            </a:r>
          </a:p>
          <a:p>
            <a:pPr eaLnBrk="1" hangingPunct="1">
              <a:spcBef>
                <a:spcPts val="450"/>
              </a:spcBef>
              <a:spcAft>
                <a:spcPts val="450"/>
              </a:spcAft>
            </a:pPr>
            <a:r>
              <a:rPr lang="en-US" altLang="zh-CN" sz="1800" dirty="0" smtClean="0"/>
              <a:t>prnt1</a:t>
            </a:r>
            <a:r>
              <a:rPr lang="en-US" altLang="zh-CN" sz="1800" dirty="0"/>
              <a:t>= </a:t>
            </a:r>
            <a:r>
              <a:rPr lang="en-US" altLang="zh-CN" sz="1800" dirty="0" smtClean="0"/>
              <a:t>prnt1</a:t>
            </a:r>
            <a:r>
              <a:rPr lang="en-US" altLang="zh-CN" sz="1800" dirty="0"/>
              <a:t>&amp;~temp    </a:t>
            </a:r>
            <a:r>
              <a:rPr lang="en-US" altLang="zh-CN" sz="1800" dirty="0" smtClean="0"/>
              <a:t>  </a:t>
            </a:r>
            <a:r>
              <a:rPr lang="en-US" altLang="zh-CN" sz="1800" dirty="0"/>
              <a:t>0  0  0  0</a:t>
            </a:r>
          </a:p>
          <a:p>
            <a:pPr eaLnBrk="1" hangingPunct="1">
              <a:spcBef>
                <a:spcPts val="450"/>
              </a:spcBef>
              <a:spcAft>
                <a:spcPts val="450"/>
              </a:spcAft>
            </a:pPr>
            <a:r>
              <a:rPr lang="en-US" altLang="zh-CN" sz="1800" dirty="0" smtClean="0"/>
              <a:t>prnt2</a:t>
            </a:r>
            <a:r>
              <a:rPr lang="en-US" altLang="zh-CN" sz="1800" dirty="0"/>
              <a:t>= </a:t>
            </a:r>
            <a:r>
              <a:rPr lang="en-US" altLang="zh-CN" sz="1800" dirty="0" smtClean="0"/>
              <a:t>prnt2</a:t>
            </a:r>
            <a:r>
              <a:rPr lang="en-US" altLang="zh-CN" sz="1800" dirty="0"/>
              <a:t>&amp;~temp    </a:t>
            </a:r>
            <a:r>
              <a:rPr lang="en-US" altLang="zh-CN" sz="1800" dirty="0" smtClean="0"/>
              <a:t>  </a:t>
            </a:r>
            <a:r>
              <a:rPr lang="en-US" altLang="zh-CN" sz="1800" dirty="0"/>
              <a:t>0  0  0  1</a:t>
            </a:r>
          </a:p>
          <a:p>
            <a:pPr eaLnBrk="1" hangingPunct="1">
              <a:spcBef>
                <a:spcPts val="450"/>
              </a:spcBef>
              <a:spcAft>
                <a:spcPts val="450"/>
              </a:spcAft>
            </a:pPr>
            <a:r>
              <a:rPr lang="en-US" altLang="zh-CN" sz="1800" dirty="0" smtClean="0"/>
              <a:t>prnt1</a:t>
            </a:r>
            <a:r>
              <a:rPr lang="en-US" altLang="zh-CN" sz="1800" dirty="0"/>
              <a:t>= </a:t>
            </a:r>
            <a:r>
              <a:rPr lang="en-US" altLang="zh-CN" sz="1800" dirty="0" smtClean="0"/>
              <a:t>prnt1 </a:t>
            </a:r>
            <a:r>
              <a:rPr lang="en-US" altLang="zh-CN" sz="1800" dirty="0"/>
              <a:t>|  temp2  </a:t>
            </a:r>
            <a:r>
              <a:rPr lang="en-US" altLang="zh-CN" sz="1800" dirty="0" smtClean="0"/>
              <a:t>  </a:t>
            </a:r>
            <a:r>
              <a:rPr lang="en-US" altLang="zh-CN" sz="1800" dirty="0"/>
              <a:t>1  0  1  0</a:t>
            </a:r>
          </a:p>
          <a:p>
            <a:pPr eaLnBrk="1" hangingPunct="1">
              <a:spcBef>
                <a:spcPts val="450"/>
              </a:spcBef>
              <a:spcAft>
                <a:spcPts val="450"/>
              </a:spcAft>
            </a:pPr>
            <a:r>
              <a:rPr lang="en-US" altLang="zh-CN" sz="1800" dirty="0" smtClean="0"/>
              <a:t>prnt2</a:t>
            </a:r>
            <a:r>
              <a:rPr lang="en-US" altLang="zh-CN" sz="1800" dirty="0"/>
              <a:t>= </a:t>
            </a:r>
            <a:r>
              <a:rPr lang="en-US" altLang="zh-CN" sz="1800" dirty="0" smtClean="0"/>
              <a:t>prnt2 </a:t>
            </a:r>
            <a:r>
              <a:rPr lang="en-US" altLang="zh-CN" sz="1800" dirty="0"/>
              <a:t>|  temp1   </a:t>
            </a:r>
            <a:r>
              <a:rPr lang="en-US" altLang="zh-CN" sz="1800" dirty="0" smtClean="0"/>
              <a:t> 1  </a:t>
            </a:r>
            <a:r>
              <a:rPr lang="en-US" altLang="zh-CN" sz="1800" dirty="0"/>
              <a:t>1  0  </a:t>
            </a:r>
            <a:r>
              <a:rPr lang="en-US" altLang="zh-CN" sz="1800" dirty="0" smtClean="0"/>
              <a:t>1</a:t>
            </a:r>
          </a:p>
          <a:p>
            <a:pPr eaLnBrk="1" hangingPunct="1">
              <a:spcBef>
                <a:spcPts val="450"/>
              </a:spcBef>
              <a:spcAft>
                <a:spcPts val="450"/>
              </a:spcAft>
            </a:pPr>
            <a:r>
              <a:rPr lang="en-US" altLang="zh-CN" sz="1800" dirty="0">
                <a:solidFill>
                  <a:srgbClr val="C00000"/>
                </a:solidFill>
              </a:rPr>
              <a:t>child1 = </a:t>
            </a:r>
            <a:r>
              <a:rPr lang="en-US" altLang="zh-CN" sz="1800" dirty="0" smtClean="0">
                <a:solidFill>
                  <a:srgbClr val="C00000"/>
                </a:solidFill>
              </a:rPr>
              <a:t>prnt1                </a:t>
            </a:r>
            <a:r>
              <a:rPr lang="en-US" altLang="zh-CN" sz="1800" dirty="0" smtClean="0"/>
              <a:t>1  </a:t>
            </a:r>
            <a:r>
              <a:rPr lang="en-US" altLang="zh-CN" sz="1800" dirty="0"/>
              <a:t>0  1 </a:t>
            </a:r>
            <a:r>
              <a:rPr lang="en-US" altLang="zh-CN" sz="1800" dirty="0">
                <a:solidFill>
                  <a:srgbClr val="C00000"/>
                </a:solidFill>
              </a:rPr>
              <a:t> 0</a:t>
            </a:r>
            <a:endParaRPr lang="en-US" altLang="zh-CN" sz="1800" dirty="0" smtClean="0">
              <a:solidFill>
                <a:srgbClr val="C00000"/>
              </a:solidFill>
            </a:endParaRPr>
          </a:p>
          <a:p>
            <a:pPr eaLnBrk="1" hangingPunct="1">
              <a:spcBef>
                <a:spcPts val="450"/>
              </a:spcBef>
              <a:spcAft>
                <a:spcPts val="450"/>
              </a:spcAft>
            </a:pPr>
            <a:r>
              <a:rPr lang="en-US" altLang="zh-CN" sz="1800" dirty="0" smtClean="0">
                <a:solidFill>
                  <a:srgbClr val="C00000"/>
                </a:solidFill>
              </a:rPr>
              <a:t>child2 </a:t>
            </a:r>
            <a:r>
              <a:rPr lang="en-US" altLang="zh-CN" sz="1800" dirty="0">
                <a:solidFill>
                  <a:srgbClr val="C00000"/>
                </a:solidFill>
              </a:rPr>
              <a:t>= prnt2                </a:t>
            </a:r>
            <a:r>
              <a:rPr lang="en-US" altLang="zh-CN" sz="1800" dirty="0"/>
              <a:t>1  1  0  </a:t>
            </a:r>
            <a:r>
              <a:rPr lang="en-US" altLang="zh-CN" sz="1800" dirty="0">
                <a:solidFill>
                  <a:srgbClr val="C00000"/>
                </a:solidFill>
              </a:rPr>
              <a:t>1</a:t>
            </a:r>
          </a:p>
        </p:txBody>
      </p:sp>
      <p:cxnSp>
        <p:nvCxnSpPr>
          <p:cNvPr id="5" name="直接连接符 4"/>
          <p:cNvCxnSpPr/>
          <p:nvPr/>
        </p:nvCxnSpPr>
        <p:spPr>
          <a:xfrm>
            <a:off x="3861048" y="51470"/>
            <a:ext cx="0" cy="312828"/>
          </a:xfrm>
          <a:prstGeom prst="line">
            <a:avLst/>
          </a:prstGeom>
        </p:spPr>
        <p:style>
          <a:lnRef idx="1">
            <a:schemeClr val="accent5"/>
          </a:lnRef>
          <a:fillRef idx="0">
            <a:schemeClr val="accent5"/>
          </a:fillRef>
          <a:effectRef idx="0">
            <a:schemeClr val="accent5"/>
          </a:effectRef>
          <a:fontRef idx="minor">
            <a:schemeClr val="tx1"/>
          </a:fontRef>
        </p:style>
      </p:cxnSp>
      <p:cxnSp>
        <p:nvCxnSpPr>
          <p:cNvPr id="8" name="直接连接符 7"/>
          <p:cNvCxnSpPr/>
          <p:nvPr/>
        </p:nvCxnSpPr>
        <p:spPr>
          <a:xfrm>
            <a:off x="3861048" y="458722"/>
            <a:ext cx="0" cy="312828"/>
          </a:xfrm>
          <a:prstGeom prst="line">
            <a:avLst/>
          </a:prstGeom>
        </p:spPr>
        <p:style>
          <a:lnRef idx="1">
            <a:schemeClr val="accent5"/>
          </a:lnRef>
          <a:fillRef idx="0">
            <a:schemeClr val="accent5"/>
          </a:fillRef>
          <a:effectRef idx="0">
            <a:schemeClr val="accent5"/>
          </a:effectRef>
          <a:fontRef idx="minor">
            <a:schemeClr val="tx1"/>
          </a:fontRef>
        </p:style>
      </p:cxnSp>
      <p:cxnSp>
        <p:nvCxnSpPr>
          <p:cNvPr id="10" name="直接连接符 9"/>
          <p:cNvCxnSpPr/>
          <p:nvPr/>
        </p:nvCxnSpPr>
        <p:spPr>
          <a:xfrm>
            <a:off x="3933056" y="4083918"/>
            <a:ext cx="0" cy="312828"/>
          </a:xfrm>
          <a:prstGeom prst="line">
            <a:avLst/>
          </a:prstGeom>
        </p:spPr>
        <p:style>
          <a:lnRef idx="1">
            <a:schemeClr val="accent5"/>
          </a:lnRef>
          <a:fillRef idx="0">
            <a:schemeClr val="accent5"/>
          </a:fillRef>
          <a:effectRef idx="0">
            <a:schemeClr val="accent5"/>
          </a:effectRef>
          <a:fontRef idx="minor">
            <a:schemeClr val="tx1"/>
          </a:fontRef>
        </p:style>
      </p:cxnSp>
      <p:cxnSp>
        <p:nvCxnSpPr>
          <p:cNvPr id="11" name="直接连接符 10"/>
          <p:cNvCxnSpPr/>
          <p:nvPr/>
        </p:nvCxnSpPr>
        <p:spPr>
          <a:xfrm>
            <a:off x="3933056" y="4491170"/>
            <a:ext cx="0" cy="312828"/>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4868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1000"/>
                                        <p:tgtEl>
                                          <p:spTgt spid="7">
                                            <p:txEl>
                                              <p:pRg st="4" end="4"/>
                                            </p:txEl>
                                          </p:spTgt>
                                        </p:tgtEl>
                                      </p:cBhvr>
                                    </p:animEffect>
                                    <p:anim calcmode="lin" valueType="num">
                                      <p:cBhvr>
                                        <p:cTn id="3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1000"/>
                                        <p:tgtEl>
                                          <p:spTgt spid="7">
                                            <p:txEl>
                                              <p:pRg st="5" end="5"/>
                                            </p:txEl>
                                          </p:spTgt>
                                        </p:tgtEl>
                                      </p:cBhvr>
                                    </p:animEffect>
                                    <p:anim calcmode="lin" valueType="num">
                                      <p:cBhvr>
                                        <p:cTn id="37"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Effect transition="in" filter="fade">
                                      <p:cBhvr>
                                        <p:cTn id="55" dur="1000"/>
                                        <p:tgtEl>
                                          <p:spTgt spid="7">
                                            <p:txEl>
                                              <p:pRg st="8" end="8"/>
                                            </p:txEl>
                                          </p:spTgt>
                                        </p:tgtEl>
                                      </p:cBhvr>
                                    </p:animEffect>
                                    <p:anim calcmode="lin" valueType="num">
                                      <p:cBhvr>
                                        <p:cTn id="5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9" end="9"/>
                                            </p:txEl>
                                          </p:spTgt>
                                        </p:tgtEl>
                                        <p:attrNameLst>
                                          <p:attrName>style.visibility</p:attrName>
                                        </p:attrNameLst>
                                      </p:cBhvr>
                                      <p:to>
                                        <p:strVal val="visible"/>
                                      </p:to>
                                    </p:set>
                                    <p:animEffect transition="in" filter="fade">
                                      <p:cBhvr>
                                        <p:cTn id="60" dur="1000"/>
                                        <p:tgtEl>
                                          <p:spTgt spid="7">
                                            <p:txEl>
                                              <p:pRg st="9" end="9"/>
                                            </p:txEl>
                                          </p:spTgt>
                                        </p:tgtEl>
                                      </p:cBhvr>
                                    </p:animEffect>
                                    <p:anim calcmode="lin" valueType="num">
                                      <p:cBhvr>
                                        <p:cTn id="6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7">
                                            <p:txEl>
                                              <p:pRg st="10" end="10"/>
                                            </p:txEl>
                                          </p:spTgt>
                                        </p:tgtEl>
                                        <p:attrNameLst>
                                          <p:attrName>style.visibility</p:attrName>
                                        </p:attrNameLst>
                                      </p:cBhvr>
                                      <p:to>
                                        <p:strVal val="visible"/>
                                      </p:to>
                                    </p:set>
                                    <p:animEffect transition="in" filter="fade">
                                      <p:cBhvr>
                                        <p:cTn id="65" dur="1000"/>
                                        <p:tgtEl>
                                          <p:spTgt spid="7">
                                            <p:txEl>
                                              <p:pRg st="10" end="10"/>
                                            </p:txEl>
                                          </p:spTgt>
                                        </p:tgtEl>
                                      </p:cBhvr>
                                    </p:animEffect>
                                    <p:anim calcmode="lin" valueType="num">
                                      <p:cBhvr>
                                        <p:cTn id="66"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
                                            <p:txEl>
                                              <p:pRg st="11" end="11"/>
                                            </p:txEl>
                                          </p:spTgt>
                                        </p:tgtEl>
                                        <p:attrNameLst>
                                          <p:attrName>style.visibility</p:attrName>
                                        </p:attrNameLst>
                                      </p:cBhvr>
                                      <p:to>
                                        <p:strVal val="visible"/>
                                      </p:to>
                                    </p:set>
                                    <p:animEffect transition="in" filter="fade">
                                      <p:cBhvr>
                                        <p:cTn id="70" dur="1000"/>
                                        <p:tgtEl>
                                          <p:spTgt spid="7">
                                            <p:txEl>
                                              <p:pRg st="11" end="11"/>
                                            </p:txEl>
                                          </p:spTgt>
                                        </p:tgtEl>
                                      </p:cBhvr>
                                    </p:animEffect>
                                    <p:anim calcmode="lin" valueType="num">
                                      <p:cBhvr>
                                        <p:cTn id="71"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additive="base">
                                        <p:cTn id="77" dur="500" fill="hold"/>
                                        <p:tgtEl>
                                          <p:spTgt spid="5"/>
                                        </p:tgtEl>
                                        <p:attrNameLst>
                                          <p:attrName>ppt_x</p:attrName>
                                        </p:attrNameLst>
                                      </p:cBhvr>
                                      <p:tavLst>
                                        <p:tav tm="0">
                                          <p:val>
                                            <p:strVal val="#ppt_x"/>
                                          </p:val>
                                        </p:tav>
                                        <p:tav tm="100000">
                                          <p:val>
                                            <p:strVal val="#ppt_x"/>
                                          </p:val>
                                        </p:tav>
                                      </p:tavLst>
                                    </p:anim>
                                    <p:anim calcmode="lin" valueType="num">
                                      <p:cBhvr additive="base">
                                        <p:cTn id="78" dur="500" fill="hold"/>
                                        <p:tgtEl>
                                          <p:spTgt spid="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additive="base">
                                        <p:cTn id="81" dur="500" fill="hold"/>
                                        <p:tgtEl>
                                          <p:spTgt spid="8"/>
                                        </p:tgtEl>
                                        <p:attrNameLst>
                                          <p:attrName>ppt_x</p:attrName>
                                        </p:attrNameLst>
                                      </p:cBhvr>
                                      <p:tavLst>
                                        <p:tav tm="0">
                                          <p:val>
                                            <p:strVal val="#ppt_x"/>
                                          </p:val>
                                        </p:tav>
                                        <p:tav tm="100000">
                                          <p:val>
                                            <p:strVal val="#ppt_x"/>
                                          </p:val>
                                        </p:tav>
                                      </p:tavLst>
                                    </p:anim>
                                    <p:anim calcmode="lin" valueType="num">
                                      <p:cBhvr additive="base">
                                        <p:cTn id="8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fill="hold"/>
                                        <p:tgtEl>
                                          <p:spTgt spid="10"/>
                                        </p:tgtEl>
                                        <p:attrNameLst>
                                          <p:attrName>ppt_x</p:attrName>
                                        </p:attrNameLst>
                                      </p:cBhvr>
                                      <p:tavLst>
                                        <p:tav tm="0">
                                          <p:val>
                                            <p:strVal val="#ppt_x"/>
                                          </p:val>
                                        </p:tav>
                                        <p:tav tm="100000">
                                          <p:val>
                                            <p:strVal val="#ppt_x"/>
                                          </p:val>
                                        </p:tav>
                                      </p:tavLst>
                                    </p:anim>
                                    <p:anim calcmode="lin" valueType="num">
                                      <p:cBhvr additive="base">
                                        <p:cTn id="88" dur="500" fill="hold"/>
                                        <p:tgtEl>
                                          <p:spTgt spid="1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 calcmode="lin" valueType="num">
                                      <p:cBhvr additive="base">
                                        <p:cTn id="91" dur="500" fill="hold"/>
                                        <p:tgtEl>
                                          <p:spTgt spid="11"/>
                                        </p:tgtEl>
                                        <p:attrNameLst>
                                          <p:attrName>ppt_x</p:attrName>
                                        </p:attrNameLst>
                                      </p:cBhvr>
                                      <p:tavLst>
                                        <p:tav tm="0">
                                          <p:val>
                                            <p:strVal val="#ppt_x"/>
                                          </p:val>
                                        </p:tav>
                                        <p:tav tm="100000">
                                          <p:val>
                                            <p:strVal val="#ppt_x"/>
                                          </p:val>
                                        </p:tav>
                                      </p:tavLst>
                                    </p:anim>
                                    <p:anim calcmode="lin" valueType="num">
                                      <p:cBhvr additive="base">
                                        <p:cTn id="9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5" name="Rectangle 3"/>
          <p:cNvSpPr>
            <a:spLocks noGrp="1" noChangeArrowheads="1"/>
          </p:cNvSpPr>
          <p:nvPr>
            <p:ph type="title" idx="4294967295"/>
          </p:nvPr>
        </p:nvSpPr>
        <p:spPr>
          <a:xfrm>
            <a:off x="116632" y="195486"/>
            <a:ext cx="6459538" cy="485775"/>
          </a:xfrm>
          <a:prstGeom prst="rect">
            <a:avLst/>
          </a:prstGeom>
          <a:noFill/>
          <a:ln/>
        </p:spPr>
        <p:txBody>
          <a:bodyPr anchorCtr="0">
            <a:normAutofit fontScale="90000"/>
          </a:bodyPr>
          <a:lstStyle/>
          <a:p>
            <a:pPr marL="571500" indent="-571500" algn="l"/>
            <a:r>
              <a:rPr lang="en-US" altLang="zh-CN" sz="2700" dirty="0" smtClean="0">
                <a:latin typeface="华文新魏" panose="02010800040101010101" pitchFamily="2" charset="-122"/>
                <a:ea typeface="华文新魏" panose="02010800040101010101" pitchFamily="2" charset="-122"/>
              </a:rPr>
              <a:t>5.</a:t>
            </a:r>
            <a:r>
              <a:rPr lang="zh-CN" altLang="en-US" sz="2700" dirty="0">
                <a:latin typeface="华文新魏" panose="02010800040101010101" pitchFamily="2" charset="-122"/>
                <a:ea typeface="华文新魏" panose="02010800040101010101" pitchFamily="2" charset="-122"/>
              </a:rPr>
              <a:t>实际问题中对最优化方法的</a:t>
            </a:r>
            <a:r>
              <a:rPr lang="zh-CN" altLang="en-US" sz="2700" dirty="0" smtClean="0">
                <a:latin typeface="华文新魏" panose="02010800040101010101" pitchFamily="2" charset="-122"/>
                <a:ea typeface="华文新魏" panose="02010800040101010101" pitchFamily="2" charset="-122"/>
              </a:rPr>
              <a:t>要求</a:t>
            </a:r>
            <a:endParaRPr lang="zh-CN" altLang="en-US" sz="2700" dirty="0">
              <a:ea typeface="华文新魏" panose="02010800040101010101" pitchFamily="2" charset="-122"/>
            </a:endParaRPr>
          </a:p>
        </p:txBody>
      </p:sp>
      <p:sp>
        <p:nvSpPr>
          <p:cNvPr id="6" name="Rectangle 2"/>
          <p:cNvSpPr>
            <a:spLocks noGrp="1" noChangeArrowheads="1"/>
          </p:cNvSpPr>
          <p:nvPr>
            <p:ph type="body" idx="4294967295"/>
          </p:nvPr>
        </p:nvSpPr>
        <p:spPr>
          <a:xfrm>
            <a:off x="188119" y="1006078"/>
            <a:ext cx="6481763" cy="3833813"/>
          </a:xfrm>
          <a:prstGeom prst="rect">
            <a:avLst/>
          </a:prstGeom>
        </p:spPr>
        <p:txBody>
          <a:bodyPr>
            <a:noAutofit/>
          </a:bodyPr>
          <a:lstStyle/>
          <a:p>
            <a:pPr marL="457200" indent="-457200">
              <a:lnSpc>
                <a:spcPct val="140000"/>
              </a:lnSpc>
              <a:buClr>
                <a:schemeClr val="tx1"/>
              </a:buClr>
              <a:buFont typeface="Wingdings" panose="05000000000000000000" pitchFamily="2" charset="2"/>
              <a:buAutoNum type="arabicPeriod"/>
            </a:pPr>
            <a:r>
              <a:rPr lang="zh-CN" altLang="en-US" sz="2000" b="1" dirty="0"/>
              <a:t>对问题的描述要宽松</a:t>
            </a:r>
            <a:r>
              <a:rPr lang="en-US" altLang="zh-CN" sz="2000" b="1" dirty="0"/>
              <a:t>(</a:t>
            </a:r>
            <a:r>
              <a:rPr lang="zh-CN" altLang="en-US" sz="2000" b="1" dirty="0"/>
              <a:t>目标和约束函数</a:t>
            </a:r>
            <a:r>
              <a:rPr lang="en-US" altLang="zh-CN" sz="2000" b="1" dirty="0"/>
              <a:t>)——  </a:t>
            </a:r>
          </a:p>
          <a:p>
            <a:pPr marL="457200" indent="-457200">
              <a:lnSpc>
                <a:spcPct val="140000"/>
              </a:lnSpc>
              <a:buClr>
                <a:schemeClr val="tx1"/>
              </a:buClr>
              <a:buFont typeface="Wingdings" panose="05000000000000000000" pitchFamily="2" charset="2"/>
              <a:buNone/>
            </a:pPr>
            <a:r>
              <a:rPr lang="en-US" altLang="zh-CN" sz="2000" b="1" dirty="0"/>
              <a:t>	</a:t>
            </a:r>
            <a:r>
              <a:rPr lang="zh-CN" altLang="en-US" sz="2000" b="1" dirty="0"/>
              <a:t>可以用一段程序来描述</a:t>
            </a:r>
            <a:r>
              <a:rPr lang="en-US" altLang="zh-CN" sz="2000" b="1" dirty="0"/>
              <a:t>(</a:t>
            </a:r>
            <a:r>
              <a:rPr lang="zh-CN" altLang="en-US" sz="2000" b="1" dirty="0"/>
              <a:t>程序中带判断、循环</a:t>
            </a:r>
            <a:r>
              <a:rPr lang="en-US" altLang="zh-CN" sz="2000" b="1" dirty="0"/>
              <a:t>)</a:t>
            </a:r>
            <a:r>
              <a:rPr lang="zh-CN" altLang="en-US" sz="2000" b="1" dirty="0"/>
              <a:t>，函数可以非连续、非凸、非可微、非显式；</a:t>
            </a:r>
          </a:p>
          <a:p>
            <a:pPr marL="457200" indent="-457200">
              <a:lnSpc>
                <a:spcPct val="140000"/>
              </a:lnSpc>
              <a:buClr>
                <a:schemeClr val="tx1"/>
              </a:buClr>
              <a:buFont typeface="Wingdings" panose="05000000000000000000" pitchFamily="2" charset="2"/>
              <a:buAutoNum type="arabicPeriod" startAt="2"/>
            </a:pPr>
            <a:r>
              <a:rPr lang="zh-CN" altLang="en-US" sz="2000" b="1" dirty="0"/>
              <a:t>并不苛求最优解</a:t>
            </a:r>
            <a:r>
              <a:rPr lang="en-US" altLang="zh-CN" sz="2000" b="1" dirty="0"/>
              <a:t>——</a:t>
            </a:r>
            <a:r>
              <a:rPr lang="zh-CN" altLang="en-US" sz="2000" b="1" dirty="0"/>
              <a:t>通常满意解、理想解就可以了；</a:t>
            </a:r>
            <a:endParaRPr lang="en-US" altLang="zh-CN" sz="2000" b="1" dirty="0"/>
          </a:p>
          <a:p>
            <a:pPr marL="457200" indent="-457200">
              <a:lnSpc>
                <a:spcPct val="140000"/>
              </a:lnSpc>
              <a:buClr>
                <a:schemeClr val="tx1"/>
              </a:buClr>
              <a:buFont typeface="Wingdings" panose="05000000000000000000" pitchFamily="2" charset="2"/>
              <a:buAutoNum type="arabicPeriod" startAt="3"/>
            </a:pPr>
            <a:r>
              <a:rPr lang="zh-CN" altLang="en-US" sz="2000" b="1" dirty="0"/>
              <a:t>计算快速、高效，可随时终止</a:t>
            </a:r>
            <a:r>
              <a:rPr lang="en-US" altLang="zh-CN" sz="2000" b="1" dirty="0"/>
              <a:t>(</a:t>
            </a:r>
            <a:r>
              <a:rPr lang="zh-CN" altLang="en-US" sz="2000" b="1" dirty="0"/>
              <a:t>根据时间定解的质量</a:t>
            </a:r>
            <a:r>
              <a:rPr lang="en-US" altLang="zh-CN" sz="2000" b="1" dirty="0"/>
              <a:t>)</a:t>
            </a:r>
            <a:r>
              <a:rPr lang="zh-CN" altLang="en-US" sz="2000" b="1" dirty="0"/>
              <a:t>；</a:t>
            </a:r>
          </a:p>
          <a:p>
            <a:pPr marL="457200" indent="-457200">
              <a:lnSpc>
                <a:spcPct val="140000"/>
              </a:lnSpc>
              <a:buClr>
                <a:schemeClr val="tx1"/>
              </a:buClr>
              <a:buFont typeface="Wingdings" panose="05000000000000000000" pitchFamily="2" charset="2"/>
              <a:buAutoNum type="arabicPeriod" startAt="4"/>
            </a:pPr>
            <a:r>
              <a:rPr lang="zh-CN" altLang="en-US" sz="2000" b="1" dirty="0"/>
              <a:t>能够处理数据、信息的不确定性</a:t>
            </a:r>
            <a:r>
              <a:rPr lang="en-US" altLang="zh-CN" sz="2000" b="1" dirty="0"/>
              <a:t>(</a:t>
            </a:r>
            <a:r>
              <a:rPr lang="zh-CN" altLang="en-US" sz="2000" b="1" dirty="0"/>
              <a:t>如数据的模糊性，事件的随机性</a:t>
            </a:r>
            <a:r>
              <a:rPr lang="en-US" altLang="zh-CN" sz="2000" b="1" dirty="0"/>
              <a:t>)</a:t>
            </a:r>
            <a:r>
              <a:rPr lang="zh-CN" altLang="en-US" sz="2000" b="1" dirty="0"/>
              <a:t>。</a:t>
            </a:r>
          </a:p>
          <a:p>
            <a:pPr marL="457200" indent="-457200">
              <a:lnSpc>
                <a:spcPct val="130000"/>
              </a:lnSpc>
              <a:buClr>
                <a:schemeClr val="tx1"/>
              </a:buClr>
              <a:buFont typeface="Wingdings" panose="05000000000000000000" pitchFamily="2" charset="2"/>
              <a:buAutoNum type="arabicPeriod" startAt="2"/>
            </a:pPr>
            <a:endParaRPr lang="zh-CN" altLang="en-US" sz="2000" b="1" dirty="0"/>
          </a:p>
        </p:txBody>
      </p:sp>
    </p:spTree>
    <p:extLst>
      <p:ext uri="{BB962C8B-B14F-4D97-AF65-F5344CB8AC3E}">
        <p14:creationId xmlns:p14="http://schemas.microsoft.com/office/powerpoint/2010/main" val="33216852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648" y="195486"/>
            <a:ext cx="6192688" cy="446276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③变异：遗传因子发生了变化，可以避免搜索陷入局部最优，可以在当前解附近找到更好的解，同时还可以保持种群的多样性，确保种群能够继续进化</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dirty="0"/>
              <a:t>基于二进制编码的</a:t>
            </a:r>
            <a:r>
              <a:rPr lang="en-US" altLang="zh-CN" dirty="0"/>
              <a:t>GA</a:t>
            </a:r>
            <a:r>
              <a:rPr lang="zh-CN" altLang="en-US" dirty="0"/>
              <a:t>中，变异是指</a:t>
            </a:r>
            <a:r>
              <a:rPr lang="zh-CN" altLang="en-US" u="sng" dirty="0"/>
              <a:t>将被选中个体的某一位进行翻转操作，即：将</a:t>
            </a:r>
            <a:r>
              <a:rPr lang="en-US" altLang="zh-CN" u="sng" dirty="0"/>
              <a:t>1</a:t>
            </a:r>
            <a:r>
              <a:rPr lang="zh-CN" altLang="en-US" u="sng" dirty="0"/>
              <a:t>换为</a:t>
            </a:r>
            <a:r>
              <a:rPr lang="en-US" altLang="zh-CN" u="sng" dirty="0"/>
              <a:t>0</a:t>
            </a:r>
            <a:r>
              <a:rPr lang="zh-CN" altLang="en-US" u="sng" dirty="0"/>
              <a:t>，将</a:t>
            </a:r>
            <a:r>
              <a:rPr lang="en-US" altLang="zh-CN" u="sng" dirty="0"/>
              <a:t>0</a:t>
            </a:r>
            <a:r>
              <a:rPr lang="zh-CN" altLang="en-US" u="sng" dirty="0"/>
              <a:t>换为</a:t>
            </a:r>
            <a:r>
              <a:rPr lang="en-US" altLang="zh-CN" u="sng" dirty="0"/>
              <a:t>1</a:t>
            </a:r>
            <a:r>
              <a:rPr lang="zh-CN" altLang="en-US" u="sng" dirty="0"/>
              <a:t>。</a:t>
            </a:r>
            <a:endParaRPr lang="en-US" altLang="zh-CN" dirty="0" smtClean="0"/>
          </a:p>
          <a:p>
            <a:pPr lvl="1"/>
            <a:r>
              <a:rPr lang="zh-CN" altLang="en-US" dirty="0"/>
              <a:t>不是所有被选择的个体，都要进行变异操作。</a:t>
            </a:r>
          </a:p>
          <a:p>
            <a:pPr lvl="1"/>
            <a:r>
              <a:rPr lang="zh-CN" altLang="en-US" dirty="0"/>
              <a:t>变异概率是加大种群多样性的重要因素。</a:t>
            </a:r>
          </a:p>
          <a:p>
            <a:pPr lvl="2"/>
            <a:r>
              <a:rPr lang="zh-CN" altLang="en-US" dirty="0"/>
              <a:t>概率太小很难产生新个体。</a:t>
            </a:r>
          </a:p>
          <a:p>
            <a:pPr lvl="2"/>
            <a:r>
              <a:rPr lang="zh-CN" altLang="en-US" dirty="0"/>
              <a:t>概率太大会使</a:t>
            </a:r>
            <a:r>
              <a:rPr lang="en-US" altLang="zh-CN" dirty="0"/>
              <a:t>GA</a:t>
            </a:r>
            <a:r>
              <a:rPr lang="zh-CN" altLang="en-US" dirty="0"/>
              <a:t>成为随机搜索。</a:t>
            </a:r>
          </a:p>
          <a:p>
            <a:pPr lvl="2"/>
            <a:endParaRPr lang="zh-CN" altLang="en-US" dirty="0"/>
          </a:p>
          <a:p>
            <a:pPr lvl="1"/>
            <a:r>
              <a:rPr lang="zh-CN" altLang="en-US" dirty="0"/>
              <a:t>基于二进制编码的</a:t>
            </a:r>
            <a:r>
              <a:rPr lang="en-US" altLang="zh-CN" dirty="0"/>
              <a:t>GA</a:t>
            </a:r>
            <a:r>
              <a:rPr lang="zh-CN" altLang="en-US" dirty="0"/>
              <a:t>中，通常一个较低的变异率足以防止整个种群中任一位置的基因一直保持不变。</a:t>
            </a:r>
          </a:p>
          <a:p>
            <a:pPr lvl="2"/>
            <a:r>
              <a:rPr lang="zh-CN" altLang="en-US" dirty="0"/>
              <a:t>本例中，变异概率取为：</a:t>
            </a:r>
            <a:r>
              <a:rPr lang="en-US" altLang="zh-CN" i="1" u="sng" dirty="0"/>
              <a:t>p</a:t>
            </a:r>
            <a:r>
              <a:rPr lang="en-US" altLang="zh-CN" i="1" u="sng" baseline="-25000" dirty="0"/>
              <a:t>m</a:t>
            </a:r>
            <a:r>
              <a:rPr lang="en-US" altLang="zh-CN" u="sng" dirty="0"/>
              <a:t> = 0.01</a:t>
            </a:r>
            <a:r>
              <a:rPr lang="en-US" altLang="zh-CN" dirty="0"/>
              <a:t> </a:t>
            </a:r>
          </a:p>
          <a:p>
            <a:endParaRPr lang="en-US" altLang="zh-CN" sz="2000" dirty="0"/>
          </a:p>
        </p:txBody>
      </p:sp>
    </p:spTree>
    <p:extLst>
      <p:ext uri="{BB962C8B-B14F-4D97-AF65-F5344CB8AC3E}">
        <p14:creationId xmlns:p14="http://schemas.microsoft.com/office/powerpoint/2010/main" val="334713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additive="base">
                                        <p:cTn id="4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648" y="507511"/>
            <a:ext cx="6731775" cy="2246769"/>
          </a:xfrm>
          <a:prstGeom prst="rect">
            <a:avLst/>
          </a:prstGeom>
        </p:spPr>
        <p:txBody>
          <a:bodyPr wrap="square">
            <a:spAutoFit/>
          </a:bodyPr>
          <a:lstStyle/>
          <a:p>
            <a:pPr defTabSz="997744">
              <a:defRPr/>
            </a:pPr>
            <a:r>
              <a:rPr lang="en-US" altLang="zh-CN" sz="2000" dirty="0"/>
              <a:t>    </a:t>
            </a:r>
            <a:r>
              <a:rPr lang="en-US" altLang="zh-CN" sz="2000" dirty="0">
                <a:solidFill>
                  <a:srgbClr val="C00000"/>
                </a:solidFill>
              </a:rPr>
              <a:t>//</a:t>
            </a:r>
            <a:r>
              <a:rPr lang="zh-CN" altLang="en-US" sz="2000" dirty="0">
                <a:solidFill>
                  <a:srgbClr val="C00000"/>
                </a:solidFill>
              </a:rPr>
              <a:t>当前个体变异操作 </a:t>
            </a:r>
            <a:endParaRPr lang="en-US" altLang="zh-CN" sz="2000" dirty="0">
              <a:solidFill>
                <a:srgbClr val="C00000"/>
              </a:solidFill>
            </a:endParaRPr>
          </a:p>
          <a:p>
            <a:pPr defTabSz="997744">
              <a:defRPr/>
            </a:pPr>
            <a:r>
              <a:rPr lang="en-US" altLang="zh-CN" sz="2000" dirty="0">
                <a:solidFill>
                  <a:srgbClr val="C00000"/>
                </a:solidFill>
              </a:rPr>
              <a:t>    Individuality </a:t>
            </a:r>
            <a:r>
              <a:rPr lang="en-US" altLang="zh-CN" sz="2000" dirty="0" smtClean="0"/>
              <a:t>Individuality::</a:t>
            </a:r>
            <a:r>
              <a:rPr lang="en-US" altLang="zh-CN" sz="2000" dirty="0" err="1" smtClean="0">
                <a:solidFill>
                  <a:srgbClr val="C00000"/>
                </a:solidFill>
              </a:rPr>
              <a:t>variate</a:t>
            </a:r>
            <a:r>
              <a:rPr lang="en-US" altLang="zh-CN" sz="2000" dirty="0">
                <a:solidFill>
                  <a:srgbClr val="C00000"/>
                </a:solidFill>
              </a:rPr>
              <a:t>() {</a:t>
            </a:r>
          </a:p>
          <a:p>
            <a:pPr defTabSz="997744">
              <a:defRPr/>
            </a:pPr>
            <a:r>
              <a:rPr lang="en-US" altLang="zh-CN" sz="2000" dirty="0">
                <a:solidFill>
                  <a:srgbClr val="C00000"/>
                </a:solidFill>
              </a:rPr>
              <a:t>	</a:t>
            </a:r>
            <a:r>
              <a:rPr lang="en-US" altLang="zh-CN" sz="2000" b="1" dirty="0">
                <a:solidFill>
                  <a:srgbClr val="C00000"/>
                </a:solidFill>
              </a:rPr>
              <a:t>int</a:t>
            </a:r>
            <a:r>
              <a:rPr lang="en-US" altLang="zh-CN" sz="2000" dirty="0">
                <a:solidFill>
                  <a:srgbClr val="C00000"/>
                </a:solidFill>
              </a:rPr>
              <a:t>  i = rand() % 21 + 1</a:t>
            </a:r>
            <a:r>
              <a:rPr lang="en-US" altLang="zh-CN" sz="2000" dirty="0" smtClean="0">
                <a:solidFill>
                  <a:srgbClr val="C00000"/>
                </a:solidFill>
              </a:rPr>
              <a:t>;</a:t>
            </a:r>
            <a:r>
              <a:rPr lang="en-US" altLang="zh-CN" sz="2000" dirty="0"/>
              <a:t> //</a:t>
            </a:r>
            <a:r>
              <a:rPr lang="en-US" altLang="zh-CN" sz="2000" dirty="0" err="1"/>
              <a:t>i</a:t>
            </a:r>
            <a:r>
              <a:rPr lang="zh-CN" altLang="en-US" sz="2000" dirty="0" smtClean="0"/>
              <a:t>在</a:t>
            </a:r>
            <a:r>
              <a:rPr lang="en-US" altLang="zh-CN" sz="2000" dirty="0" smtClean="0"/>
              <a:t>1-22</a:t>
            </a:r>
            <a:r>
              <a:rPr lang="zh-CN" altLang="en-US" sz="2000" dirty="0" smtClean="0"/>
              <a:t>之间</a:t>
            </a:r>
            <a:endParaRPr lang="en-US" altLang="zh-CN" sz="2000" dirty="0">
              <a:solidFill>
                <a:srgbClr val="C00000"/>
              </a:solidFill>
            </a:endParaRPr>
          </a:p>
          <a:p>
            <a:pPr defTabSz="997744">
              <a:defRPr/>
            </a:pPr>
            <a:r>
              <a:rPr lang="en-US" altLang="zh-CN" sz="2000" dirty="0">
                <a:solidFill>
                  <a:srgbClr val="C00000"/>
                </a:solidFill>
              </a:rPr>
              <a:t>	</a:t>
            </a:r>
            <a:r>
              <a:rPr lang="en-US" altLang="zh-CN" sz="2000" b="1" dirty="0">
                <a:solidFill>
                  <a:srgbClr val="C00000"/>
                </a:solidFill>
              </a:rPr>
              <a:t>this</a:t>
            </a:r>
            <a:r>
              <a:rPr lang="en-US" altLang="zh-CN" sz="2000" dirty="0">
                <a:solidFill>
                  <a:srgbClr val="C00000"/>
                </a:solidFill>
              </a:rPr>
              <a:t>-&gt;chromosome ^ = 1&lt;&lt;i;  </a:t>
            </a:r>
            <a:r>
              <a:rPr lang="en-US" altLang="zh-CN" sz="2000" dirty="0" smtClean="0">
                <a:solidFill>
                  <a:srgbClr val="C00000"/>
                </a:solidFill>
              </a:rPr>
              <a:t>//</a:t>
            </a:r>
            <a:r>
              <a:rPr lang="en-US" altLang="zh-CN" sz="2000" dirty="0" err="1" smtClean="0">
                <a:solidFill>
                  <a:srgbClr val="C00000"/>
                </a:solidFill>
              </a:rPr>
              <a:t>i</a:t>
            </a:r>
            <a:r>
              <a:rPr lang="en-US" altLang="zh-CN" sz="2000" dirty="0" smtClean="0">
                <a:solidFill>
                  <a:srgbClr val="C00000"/>
                </a:solidFill>
              </a:rPr>
              <a:t>=2 </a:t>
            </a:r>
          </a:p>
          <a:p>
            <a:pPr defTabSz="997744">
              <a:defRPr/>
            </a:pPr>
            <a:r>
              <a:rPr lang="en-US" altLang="zh-CN" sz="2000" dirty="0">
                <a:solidFill>
                  <a:srgbClr val="C00000"/>
                </a:solidFill>
              </a:rPr>
              <a:t> </a:t>
            </a:r>
            <a:r>
              <a:rPr lang="en-US" altLang="zh-CN" sz="2000" dirty="0" smtClean="0">
                <a:solidFill>
                  <a:srgbClr val="C00000"/>
                </a:solidFill>
              </a:rPr>
              <a:t>                 </a:t>
            </a:r>
            <a:r>
              <a:rPr lang="en-US" altLang="zh-CN" sz="2000" dirty="0" smtClean="0"/>
              <a:t>//1</a:t>
            </a:r>
            <a:r>
              <a:rPr lang="zh-CN" altLang="en-US" sz="2000" dirty="0" smtClean="0"/>
              <a:t>左移</a:t>
            </a:r>
            <a:r>
              <a:rPr lang="en-US" altLang="zh-CN" sz="2000" dirty="0" err="1"/>
              <a:t>i</a:t>
            </a:r>
            <a:r>
              <a:rPr lang="zh-CN" altLang="en-US" sz="2000" dirty="0" smtClean="0"/>
              <a:t>位再与</a:t>
            </a:r>
            <a:r>
              <a:rPr lang="en-US" altLang="zh-CN" sz="2000" dirty="0" smtClean="0"/>
              <a:t>chromosome</a:t>
            </a:r>
            <a:r>
              <a:rPr lang="zh-CN" altLang="en-US" sz="2000" dirty="0" smtClean="0"/>
              <a:t>异或</a:t>
            </a:r>
            <a:endParaRPr lang="en-US" altLang="zh-CN" sz="2000" dirty="0">
              <a:solidFill>
                <a:srgbClr val="C00000"/>
              </a:solidFill>
            </a:endParaRPr>
          </a:p>
          <a:p>
            <a:pPr defTabSz="997744">
              <a:defRPr/>
            </a:pPr>
            <a:r>
              <a:rPr lang="en-US" altLang="zh-CN" sz="2000" dirty="0">
                <a:solidFill>
                  <a:srgbClr val="C00000"/>
                </a:solidFill>
              </a:rPr>
              <a:t>	</a:t>
            </a:r>
            <a:r>
              <a:rPr lang="en-US" altLang="zh-CN" sz="2000" b="1" dirty="0">
                <a:solidFill>
                  <a:srgbClr val="C00000"/>
                </a:solidFill>
              </a:rPr>
              <a:t>return</a:t>
            </a:r>
            <a:r>
              <a:rPr lang="en-US" altLang="zh-CN" sz="2000" dirty="0">
                <a:solidFill>
                  <a:srgbClr val="C00000"/>
                </a:solidFill>
              </a:rPr>
              <a:t> *</a:t>
            </a:r>
            <a:r>
              <a:rPr lang="en-US" altLang="zh-CN" sz="2000" b="1" dirty="0">
                <a:solidFill>
                  <a:srgbClr val="C00000"/>
                </a:solidFill>
              </a:rPr>
              <a:t>this</a:t>
            </a:r>
            <a:r>
              <a:rPr lang="en-US" altLang="zh-CN" sz="2000" dirty="0">
                <a:solidFill>
                  <a:srgbClr val="C00000"/>
                </a:solidFill>
              </a:rPr>
              <a:t>;</a:t>
            </a:r>
          </a:p>
          <a:p>
            <a:pPr defTabSz="997744">
              <a:defRPr/>
            </a:pPr>
            <a:r>
              <a:rPr lang="en-US" altLang="zh-CN" sz="2000" dirty="0" smtClean="0">
                <a:solidFill>
                  <a:srgbClr val="C00000"/>
                </a:solidFill>
              </a:rPr>
              <a:t>}</a:t>
            </a:r>
            <a:endParaRPr lang="en-US" altLang="zh-CN" sz="2000" dirty="0"/>
          </a:p>
        </p:txBody>
      </p:sp>
      <p:sp>
        <p:nvSpPr>
          <p:cNvPr id="3" name="矩形 2"/>
          <p:cNvSpPr/>
          <p:nvPr/>
        </p:nvSpPr>
        <p:spPr>
          <a:xfrm>
            <a:off x="1844824" y="2931790"/>
            <a:ext cx="3429000" cy="1200329"/>
          </a:xfrm>
          <a:prstGeom prst="rect">
            <a:avLst/>
          </a:prstGeom>
        </p:spPr>
        <p:txBody>
          <a:bodyPr>
            <a:spAutoFit/>
          </a:bodyPr>
          <a:lstStyle/>
          <a:p>
            <a:pPr defTabSz="997744">
              <a:defRPr/>
            </a:pPr>
            <a:r>
              <a:rPr lang="en-US" altLang="zh-CN" dirty="0"/>
              <a:t> </a:t>
            </a:r>
            <a:r>
              <a:rPr lang="en-US" altLang="zh-CN" dirty="0" smtClean="0"/>
              <a:t>   1 </a:t>
            </a:r>
            <a:r>
              <a:rPr lang="en-US" altLang="zh-CN" dirty="0"/>
              <a:t>1 0 0 1 1 1 0</a:t>
            </a:r>
          </a:p>
          <a:p>
            <a:pPr defTabSz="997744">
              <a:defRPr/>
            </a:pPr>
            <a:r>
              <a:rPr lang="en-US" altLang="zh-CN" dirty="0" smtClean="0"/>
              <a:t>^  </a:t>
            </a:r>
            <a:r>
              <a:rPr lang="en-US" altLang="zh-CN" dirty="0"/>
              <a:t>0 0 0 0 0 1 0 0</a:t>
            </a:r>
          </a:p>
          <a:p>
            <a:pPr defTabSz="997744">
              <a:defRPr/>
            </a:pPr>
            <a:r>
              <a:rPr lang="en-US" altLang="zh-CN" dirty="0"/>
              <a:t> </a:t>
            </a:r>
            <a:r>
              <a:rPr lang="en-US" altLang="zh-CN" dirty="0" smtClean="0"/>
              <a:t>   1 </a:t>
            </a:r>
            <a:r>
              <a:rPr lang="en-US" altLang="zh-CN" dirty="0"/>
              <a:t>1 0 0 1 0 1 0</a:t>
            </a:r>
          </a:p>
          <a:p>
            <a:pPr defTabSz="997744">
              <a:defRPr/>
            </a:pPr>
            <a:r>
              <a:rPr lang="en-US" altLang="zh-CN" dirty="0"/>
              <a:t>           </a:t>
            </a:r>
            <a:endParaRPr lang="zh-CN" altLang="en-US" dirty="0"/>
          </a:p>
        </p:txBody>
      </p:sp>
      <p:cxnSp>
        <p:nvCxnSpPr>
          <p:cNvPr id="4" name="直接连接符 3"/>
          <p:cNvCxnSpPr>
            <a:stCxn id="3" idx="1"/>
          </p:cNvCxnSpPr>
          <p:nvPr/>
        </p:nvCxnSpPr>
        <p:spPr>
          <a:xfrm>
            <a:off x="1844824" y="3531955"/>
            <a:ext cx="187220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56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72" y="627534"/>
            <a:ext cx="6858000" cy="3739485"/>
          </a:xfrm>
          <a:prstGeom prst="rect">
            <a:avLst/>
          </a:prstGeom>
        </p:spPr>
        <p:txBody>
          <a:bodyPr>
            <a:spAutoFit/>
          </a:bodyPr>
          <a:lstStyle/>
          <a:p>
            <a:pPr defTabSz="997744">
              <a:lnSpc>
                <a:spcPct val="150000"/>
              </a:lnSpc>
              <a:defRPr/>
            </a:pPr>
            <a:r>
              <a:rPr lang="en-US" altLang="zh-CN" sz="1600" b="1" dirty="0" smtClean="0"/>
              <a:t>    </a:t>
            </a:r>
            <a:r>
              <a:rPr lang="en-US" altLang="zh-CN" sz="1600" b="1" dirty="0"/>
              <a:t>void</a:t>
            </a:r>
            <a:r>
              <a:rPr lang="en-US" altLang="zh-CN" sz="1600" dirty="0"/>
              <a:t> </a:t>
            </a:r>
            <a:r>
              <a:rPr lang="en-US" altLang="zh-CN" sz="1600" dirty="0" smtClean="0"/>
              <a:t>Population::inherit</a:t>
            </a:r>
            <a:r>
              <a:rPr lang="en-US" altLang="zh-CN" sz="1600" dirty="0"/>
              <a:t>() {  </a:t>
            </a:r>
            <a:r>
              <a:rPr lang="en-US" altLang="zh-CN" sz="1600" dirty="0">
                <a:solidFill>
                  <a:srgbClr val="FF0000"/>
                </a:solidFill>
              </a:rPr>
              <a:t>//</a:t>
            </a:r>
            <a:r>
              <a:rPr lang="zh-CN" altLang="en-US" sz="1600" dirty="0">
                <a:solidFill>
                  <a:srgbClr val="FF0000"/>
                </a:solidFill>
              </a:rPr>
              <a:t>遗传操作</a:t>
            </a:r>
            <a:endParaRPr lang="en-US" altLang="zh-CN" sz="1600" dirty="0">
              <a:solidFill>
                <a:srgbClr val="FF0000"/>
              </a:solidFill>
            </a:endParaRPr>
          </a:p>
          <a:p>
            <a:pPr defTabSz="997744">
              <a:lnSpc>
                <a:spcPct val="150000"/>
              </a:lnSpc>
              <a:defRPr/>
            </a:pPr>
            <a:r>
              <a:rPr lang="en-US" altLang="zh-CN" sz="1600" dirty="0"/>
              <a:t>	Population::</a:t>
            </a:r>
            <a:r>
              <a:rPr lang="en-US" altLang="zh-CN" sz="1600" dirty="0" err="1"/>
              <a:t>shellSort</a:t>
            </a:r>
            <a:r>
              <a:rPr lang="en-US" altLang="zh-CN" sz="1600" dirty="0"/>
              <a:t>();</a:t>
            </a:r>
          </a:p>
          <a:p>
            <a:pPr defTabSz="997744">
              <a:lnSpc>
                <a:spcPct val="150000"/>
              </a:lnSpc>
              <a:defRPr/>
            </a:pPr>
            <a:r>
              <a:rPr lang="en-US" altLang="zh-CN" sz="1600" dirty="0"/>
              <a:t>	</a:t>
            </a:r>
            <a:r>
              <a:rPr lang="en-US" altLang="zh-CN" sz="1600" b="1" dirty="0"/>
              <a:t>const</a:t>
            </a:r>
            <a:r>
              <a:rPr lang="en-US" altLang="zh-CN" sz="1600" dirty="0"/>
              <a:t> </a:t>
            </a:r>
            <a:r>
              <a:rPr lang="en-US" altLang="zh-CN" sz="1600" b="1" dirty="0"/>
              <a:t>int</a:t>
            </a:r>
            <a:r>
              <a:rPr lang="en-US" altLang="zh-CN" sz="1600" dirty="0"/>
              <a:t> NT = POP_SIZE / 2;</a:t>
            </a:r>
          </a:p>
          <a:p>
            <a:pPr defTabSz="997744">
              <a:lnSpc>
                <a:spcPct val="150000"/>
              </a:lnSpc>
              <a:defRPr/>
            </a:pPr>
            <a:r>
              <a:rPr lang="en-US" altLang="zh-CN" sz="1600" dirty="0"/>
              <a:t>	Individuality temp[NT];</a:t>
            </a:r>
          </a:p>
          <a:p>
            <a:pPr defTabSz="997744">
              <a:lnSpc>
                <a:spcPct val="150000"/>
              </a:lnSpc>
              <a:defRPr/>
            </a:pPr>
            <a:r>
              <a:rPr lang="en-US" altLang="zh-CN" sz="1600" dirty="0"/>
              <a:t>	</a:t>
            </a:r>
            <a:r>
              <a:rPr lang="en-US" altLang="zh-CN" sz="1600" b="1" dirty="0"/>
              <a:t>for</a:t>
            </a:r>
            <a:r>
              <a:rPr lang="en-US" altLang="zh-CN" sz="1600" dirty="0"/>
              <a:t>(</a:t>
            </a:r>
            <a:r>
              <a:rPr lang="en-US" altLang="zh-CN" sz="1600" b="1" dirty="0"/>
              <a:t>int</a:t>
            </a:r>
            <a:r>
              <a:rPr lang="en-US" altLang="zh-CN" sz="1600" dirty="0"/>
              <a:t> i = 0; i &lt; NT; i++)</a:t>
            </a:r>
          </a:p>
          <a:p>
            <a:pPr defTabSz="997744">
              <a:lnSpc>
                <a:spcPct val="150000"/>
              </a:lnSpc>
              <a:defRPr/>
            </a:pPr>
            <a:r>
              <a:rPr lang="en-US" altLang="zh-CN" sz="1600" dirty="0"/>
              <a:t>	</a:t>
            </a:r>
            <a:r>
              <a:rPr lang="en-US" altLang="zh-CN" sz="1600" dirty="0" smtClean="0"/>
              <a:t>    temp[</a:t>
            </a:r>
            <a:r>
              <a:rPr lang="en-US" altLang="zh-CN" sz="1600" dirty="0" err="1" smtClean="0"/>
              <a:t>i</a:t>
            </a:r>
            <a:r>
              <a:rPr lang="en-US" altLang="zh-CN" sz="1600" dirty="0"/>
              <a:t>] = </a:t>
            </a:r>
            <a:r>
              <a:rPr lang="en-US" altLang="zh-CN" sz="1600" dirty="0" err="1"/>
              <a:t>ind</a:t>
            </a:r>
            <a:r>
              <a:rPr lang="en-US" altLang="zh-CN" sz="1600" dirty="0"/>
              <a:t>[i];     </a:t>
            </a:r>
            <a:r>
              <a:rPr lang="en-US" altLang="zh-CN" sz="1600" dirty="0">
                <a:solidFill>
                  <a:srgbClr val="FF0000"/>
                </a:solidFill>
              </a:rPr>
              <a:t>//</a:t>
            </a:r>
            <a:r>
              <a:rPr lang="zh-CN" altLang="en-US" sz="1600" dirty="0">
                <a:solidFill>
                  <a:srgbClr val="FF0000"/>
                </a:solidFill>
              </a:rPr>
              <a:t>种群排队，选最好一半放</a:t>
            </a:r>
            <a:r>
              <a:rPr lang="en-US" altLang="zh-CN" sz="1600" dirty="0">
                <a:solidFill>
                  <a:srgbClr val="FF0000"/>
                </a:solidFill>
              </a:rPr>
              <a:t>temp</a:t>
            </a:r>
            <a:endParaRPr lang="zh-CN" altLang="en-US" sz="1600" dirty="0">
              <a:solidFill>
                <a:srgbClr val="FF0000"/>
              </a:solidFill>
            </a:endParaRPr>
          </a:p>
          <a:p>
            <a:pPr defTabSz="997744">
              <a:lnSpc>
                <a:spcPct val="150000"/>
              </a:lnSpc>
              <a:defRPr/>
            </a:pPr>
            <a:r>
              <a:rPr lang="en-US" altLang="zh-CN" sz="1600" dirty="0"/>
              <a:t> </a:t>
            </a:r>
            <a:r>
              <a:rPr lang="en-US" altLang="zh-CN" sz="1600" dirty="0" smtClean="0"/>
              <a:t>                </a:t>
            </a:r>
            <a:r>
              <a:rPr lang="en-US" altLang="zh-CN" sz="1600" b="1" dirty="0" err="1" smtClean="0"/>
              <a:t>int</a:t>
            </a:r>
            <a:r>
              <a:rPr lang="en-US" altLang="zh-CN" sz="1600" dirty="0" smtClean="0"/>
              <a:t> </a:t>
            </a:r>
            <a:r>
              <a:rPr lang="en-US" altLang="zh-CN" sz="1600" dirty="0" err="1"/>
              <a:t>nv</a:t>
            </a:r>
            <a:r>
              <a:rPr lang="en-US" altLang="zh-CN" sz="1600" dirty="0"/>
              <a:t> = rand() % (POP_SIZE/100+1) + (POP_SIZE/100</a:t>
            </a:r>
            <a:r>
              <a:rPr lang="en-US" altLang="zh-CN" sz="1600" dirty="0" smtClean="0"/>
              <a:t>);</a:t>
            </a:r>
          </a:p>
          <a:p>
            <a:pPr defTabSz="997744">
              <a:lnSpc>
                <a:spcPct val="150000"/>
              </a:lnSpc>
              <a:defRPr/>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dirty="0" err="1"/>
              <a:t>nc</a:t>
            </a:r>
            <a:r>
              <a:rPr lang="en-US" altLang="zh-CN" sz="1600" dirty="0"/>
              <a:t> = (rand( ) % (POP_SIZE/10) + (POP_SIZE/4)) / 2;</a:t>
            </a:r>
          </a:p>
          <a:p>
            <a:pPr defTabSz="997744">
              <a:lnSpc>
                <a:spcPct val="150000"/>
              </a:lnSpc>
              <a:defRPr/>
            </a:pPr>
            <a:r>
              <a:rPr lang="en-US" altLang="zh-CN" sz="1600" dirty="0"/>
              <a:t>	</a:t>
            </a:r>
            <a:r>
              <a:rPr lang="en-US" altLang="zh-CN" sz="1600" b="1" dirty="0"/>
              <a:t>int</a:t>
            </a:r>
            <a:r>
              <a:rPr lang="en-US" altLang="zh-CN" sz="1600" dirty="0"/>
              <a:t> i, n1, n2; </a:t>
            </a:r>
          </a:p>
          <a:p>
            <a:pPr defTabSz="997744">
              <a:defRPr/>
            </a:pPr>
            <a:r>
              <a:rPr lang="en-US" altLang="zh-CN" sz="1600" dirty="0"/>
              <a:t>	</a:t>
            </a:r>
          </a:p>
        </p:txBody>
      </p:sp>
    </p:spTree>
    <p:extLst>
      <p:ext uri="{BB962C8B-B14F-4D97-AF65-F5344CB8AC3E}">
        <p14:creationId xmlns:p14="http://schemas.microsoft.com/office/powerpoint/2010/main" val="17420379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640" y="267494"/>
            <a:ext cx="6429375" cy="4585871"/>
          </a:xfrm>
          <a:prstGeom prst="rect">
            <a:avLst/>
          </a:prstGeom>
        </p:spPr>
        <p:txBody>
          <a:bodyPr>
            <a:spAutoFit/>
          </a:bodyPr>
          <a:lstStyle/>
          <a:p>
            <a:pPr defTabSz="997744">
              <a:defRPr/>
            </a:pPr>
            <a:r>
              <a:rPr lang="en-US" altLang="zh-CN" sz="1600" b="1" dirty="0"/>
              <a:t>            for</a:t>
            </a:r>
            <a:r>
              <a:rPr lang="en-US" altLang="zh-CN" sz="1600" dirty="0"/>
              <a:t>(i = 0; i &lt; </a:t>
            </a:r>
            <a:r>
              <a:rPr lang="en-US" altLang="zh-CN" sz="1600" dirty="0" err="1"/>
              <a:t>nv</a:t>
            </a:r>
            <a:r>
              <a:rPr lang="en-US" altLang="zh-CN" sz="1600" dirty="0"/>
              <a:t>; i++) {  </a:t>
            </a:r>
            <a:r>
              <a:rPr lang="en-US" altLang="zh-CN" sz="1600" dirty="0">
                <a:solidFill>
                  <a:srgbClr val="FF0000"/>
                </a:solidFill>
              </a:rPr>
              <a:t> //</a:t>
            </a:r>
            <a:r>
              <a:rPr lang="zh-CN" altLang="en-US" sz="1600" dirty="0">
                <a:solidFill>
                  <a:srgbClr val="FF0000"/>
                </a:solidFill>
              </a:rPr>
              <a:t>变异</a:t>
            </a:r>
            <a:endParaRPr lang="en-US" altLang="zh-CN" sz="1600" dirty="0">
              <a:solidFill>
                <a:srgbClr val="FF0000"/>
              </a:solidFill>
            </a:endParaRPr>
          </a:p>
          <a:p>
            <a:pPr defTabSz="997744">
              <a:defRPr/>
            </a:pPr>
            <a:r>
              <a:rPr lang="en-US" altLang="zh-CN" sz="1600" dirty="0"/>
              <a:t>	  n1 = rand( ) % NT;</a:t>
            </a:r>
          </a:p>
          <a:p>
            <a:pPr defTabSz="997744">
              <a:defRPr/>
            </a:pPr>
            <a:r>
              <a:rPr lang="en-US" altLang="zh-CN" sz="1600" dirty="0"/>
              <a:t>	  </a:t>
            </a:r>
            <a:r>
              <a:rPr lang="en-US" altLang="zh-CN" sz="1600" dirty="0" err="1"/>
              <a:t>ind</a:t>
            </a:r>
            <a:r>
              <a:rPr lang="en-US" altLang="zh-CN" sz="1600" dirty="0"/>
              <a:t>[i] = temp[n1].</a:t>
            </a:r>
            <a:r>
              <a:rPr lang="en-US" altLang="zh-CN" sz="1600" dirty="0" err="1"/>
              <a:t>variate</a:t>
            </a:r>
            <a:r>
              <a:rPr lang="en-US" altLang="zh-CN" sz="1600" dirty="0"/>
              <a:t>();  </a:t>
            </a:r>
          </a:p>
          <a:p>
            <a:pPr defTabSz="997744">
              <a:defRPr/>
            </a:pPr>
            <a:r>
              <a:rPr lang="en-US" altLang="zh-CN" sz="1600" dirty="0"/>
              <a:t>              }</a:t>
            </a:r>
          </a:p>
          <a:p>
            <a:pPr defTabSz="997744">
              <a:defRPr/>
            </a:pPr>
            <a:endParaRPr lang="en-US" altLang="zh-CN" sz="1600" dirty="0"/>
          </a:p>
          <a:p>
            <a:pPr defTabSz="997744">
              <a:defRPr/>
            </a:pPr>
            <a:r>
              <a:rPr lang="en-US" altLang="zh-CN" sz="1600" dirty="0"/>
              <a:t>            </a:t>
            </a:r>
            <a:r>
              <a:rPr lang="en-US" altLang="zh-CN" sz="1600" b="1" dirty="0"/>
              <a:t>for</a:t>
            </a:r>
            <a:r>
              <a:rPr lang="en-US" altLang="zh-CN" sz="1600" dirty="0"/>
              <a:t>(i = </a:t>
            </a:r>
            <a:r>
              <a:rPr lang="en-US" altLang="zh-CN" sz="1600" dirty="0" err="1"/>
              <a:t>nv</a:t>
            </a:r>
            <a:r>
              <a:rPr lang="en-US" altLang="zh-CN" sz="1600" dirty="0"/>
              <a:t>; i &lt; </a:t>
            </a:r>
            <a:r>
              <a:rPr lang="en-US" altLang="zh-CN" sz="1600" dirty="0" err="1"/>
              <a:t>nc</a:t>
            </a:r>
            <a:r>
              <a:rPr lang="en-US" altLang="zh-CN" sz="1600" dirty="0"/>
              <a:t>; i += 2) {  </a:t>
            </a:r>
            <a:r>
              <a:rPr lang="en-US" altLang="zh-CN" sz="1600" dirty="0">
                <a:solidFill>
                  <a:srgbClr val="FF0000"/>
                </a:solidFill>
              </a:rPr>
              <a:t>//</a:t>
            </a:r>
            <a:r>
              <a:rPr lang="zh-CN" altLang="en-US" sz="1600" dirty="0">
                <a:solidFill>
                  <a:srgbClr val="FF0000"/>
                </a:solidFill>
              </a:rPr>
              <a:t>交叉</a:t>
            </a:r>
            <a:endParaRPr lang="en-US" altLang="zh-CN" sz="1600" dirty="0">
              <a:solidFill>
                <a:srgbClr val="FF0000"/>
              </a:solidFill>
            </a:endParaRPr>
          </a:p>
          <a:p>
            <a:pPr defTabSz="997744">
              <a:defRPr/>
            </a:pPr>
            <a:r>
              <a:rPr lang="en-US" altLang="zh-CN" sz="1600" dirty="0"/>
              <a:t>	n1 = rand() % NT;</a:t>
            </a:r>
          </a:p>
          <a:p>
            <a:pPr defTabSz="997744">
              <a:defRPr/>
            </a:pPr>
            <a:r>
              <a:rPr lang="en-US" altLang="zh-CN" sz="1600" dirty="0"/>
              <a:t>	n2 = rand() % NT;</a:t>
            </a:r>
          </a:p>
          <a:p>
            <a:pPr defTabSz="997744">
              <a:defRPr/>
            </a:pPr>
            <a:r>
              <a:rPr lang="en-US" altLang="zh-CN" sz="1600" dirty="0"/>
              <a:t>	Individuality temp1, temp2;</a:t>
            </a:r>
          </a:p>
          <a:p>
            <a:pPr defTabSz="997744">
              <a:defRPr/>
            </a:pPr>
            <a:r>
              <a:rPr lang="en-US" altLang="zh-CN" sz="1600" dirty="0"/>
              <a:t>	temp-&gt;crisscross(temp[n1], temp[n2], temp1, temp2);</a:t>
            </a:r>
          </a:p>
          <a:p>
            <a:pPr defTabSz="997744">
              <a:defRPr/>
            </a:pPr>
            <a:r>
              <a:rPr lang="en-US" altLang="zh-CN" sz="1600" dirty="0"/>
              <a:t>	</a:t>
            </a:r>
            <a:r>
              <a:rPr lang="en-US" altLang="zh-CN" sz="1600" dirty="0" err="1"/>
              <a:t>ind</a:t>
            </a:r>
            <a:r>
              <a:rPr lang="en-US" altLang="zh-CN" sz="1600" dirty="0"/>
              <a:t>[i] = temp1; </a:t>
            </a:r>
            <a:r>
              <a:rPr lang="en-US" altLang="zh-CN" sz="1600" dirty="0" err="1"/>
              <a:t>ind</a:t>
            </a:r>
            <a:r>
              <a:rPr lang="en-US" altLang="zh-CN" sz="1600" dirty="0"/>
              <a:t>[i+1] = temp2;  </a:t>
            </a:r>
          </a:p>
          <a:p>
            <a:pPr defTabSz="997744">
              <a:defRPr/>
            </a:pPr>
            <a:r>
              <a:rPr lang="en-US" altLang="zh-CN" sz="1600" dirty="0"/>
              <a:t>             }</a:t>
            </a:r>
          </a:p>
          <a:p>
            <a:pPr defTabSz="997744">
              <a:defRPr/>
            </a:pPr>
            <a:endParaRPr lang="en-US" altLang="zh-CN" sz="1600" dirty="0"/>
          </a:p>
          <a:p>
            <a:pPr defTabSz="997744">
              <a:defRPr/>
            </a:pPr>
            <a:r>
              <a:rPr lang="en-US" altLang="zh-CN" sz="1600" dirty="0"/>
              <a:t>             </a:t>
            </a:r>
            <a:r>
              <a:rPr lang="en-US" altLang="zh-CN" sz="1600" b="1" dirty="0"/>
              <a:t>for</a:t>
            </a:r>
            <a:r>
              <a:rPr lang="en-US" altLang="zh-CN" sz="1600" dirty="0"/>
              <a:t>(i = </a:t>
            </a:r>
            <a:r>
              <a:rPr lang="en-US" altLang="zh-CN" sz="1600" dirty="0" err="1"/>
              <a:t>nv+nc</a:t>
            </a:r>
            <a:r>
              <a:rPr lang="en-US" altLang="zh-CN" sz="1600" dirty="0"/>
              <a:t>*2; i &lt; POP_SIZE; i++) </a:t>
            </a:r>
            <a:r>
              <a:rPr lang="en-US" altLang="zh-CN" sz="1600" dirty="0">
                <a:solidFill>
                  <a:srgbClr val="FF0000"/>
                </a:solidFill>
              </a:rPr>
              <a:t>{   //</a:t>
            </a:r>
            <a:r>
              <a:rPr lang="zh-CN" altLang="en-US" sz="1600" dirty="0">
                <a:solidFill>
                  <a:srgbClr val="FF0000"/>
                </a:solidFill>
              </a:rPr>
              <a:t>直接复制</a:t>
            </a:r>
            <a:endParaRPr lang="en-US" altLang="zh-CN" sz="1600" dirty="0">
              <a:solidFill>
                <a:srgbClr val="FF0000"/>
              </a:solidFill>
            </a:endParaRPr>
          </a:p>
          <a:p>
            <a:pPr defTabSz="997744">
              <a:defRPr/>
            </a:pPr>
            <a:r>
              <a:rPr lang="en-US" altLang="zh-CN" sz="1600" dirty="0"/>
              <a:t>	  n1 = rand() % NT;</a:t>
            </a:r>
          </a:p>
          <a:p>
            <a:pPr defTabSz="997744">
              <a:defRPr/>
            </a:pPr>
            <a:r>
              <a:rPr lang="en-US" altLang="zh-CN" sz="1600" dirty="0"/>
              <a:t>	  </a:t>
            </a:r>
            <a:r>
              <a:rPr lang="en-US" altLang="zh-CN" sz="1600" dirty="0" err="1"/>
              <a:t>ind</a:t>
            </a:r>
            <a:r>
              <a:rPr lang="en-US" altLang="zh-CN" sz="1600" dirty="0"/>
              <a:t>[i] = temp[n1];</a:t>
            </a:r>
          </a:p>
          <a:p>
            <a:pPr defTabSz="997744">
              <a:defRPr/>
            </a:pPr>
            <a:r>
              <a:rPr lang="en-US" altLang="zh-CN" sz="1600" dirty="0"/>
              <a:t>             }</a:t>
            </a:r>
          </a:p>
          <a:p>
            <a:pPr defTabSz="997744">
              <a:defRPr/>
            </a:pPr>
            <a:r>
              <a:rPr lang="en-US" altLang="zh-CN" sz="1600" dirty="0"/>
              <a:t> } </a:t>
            </a:r>
            <a:r>
              <a:rPr lang="en-US" altLang="zh-CN" sz="1600" dirty="0">
                <a:solidFill>
                  <a:srgbClr val="FF0000"/>
                </a:solidFill>
              </a:rPr>
              <a:t>// inherit</a:t>
            </a:r>
          </a:p>
        </p:txBody>
      </p:sp>
    </p:spTree>
    <p:extLst>
      <p:ext uri="{BB962C8B-B14F-4D97-AF65-F5344CB8AC3E}">
        <p14:creationId xmlns:p14="http://schemas.microsoft.com/office/powerpoint/2010/main" val="100947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1000"/>
                                        <p:tgtEl>
                                          <p:spTgt spid="2">
                                            <p:txEl>
                                              <p:pRg st="6" end="6"/>
                                            </p:txEl>
                                          </p:spTgt>
                                        </p:tgtEl>
                                      </p:cBhvr>
                                    </p:animEffect>
                                    <p:anim calcmode="lin" valueType="num">
                                      <p:cBhvr>
                                        <p:cTn id="3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1000"/>
                                        <p:tgtEl>
                                          <p:spTgt spid="2">
                                            <p:txEl>
                                              <p:pRg st="7" end="7"/>
                                            </p:txEl>
                                          </p:spTgt>
                                        </p:tgtEl>
                                      </p:cBhvr>
                                    </p:animEffect>
                                    <p:anim calcmode="lin" valueType="num">
                                      <p:cBhvr>
                                        <p:cTn id="4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1000"/>
                                        <p:tgtEl>
                                          <p:spTgt spid="2">
                                            <p:txEl>
                                              <p:pRg st="8" end="8"/>
                                            </p:txEl>
                                          </p:spTgt>
                                        </p:tgtEl>
                                      </p:cBhvr>
                                    </p:animEffect>
                                    <p:anim calcmode="lin" valueType="num">
                                      <p:cBhvr>
                                        <p:cTn id="4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
                                            <p:txEl>
                                              <p:pRg st="10" end="10"/>
                                            </p:txEl>
                                          </p:spTgt>
                                        </p:tgtEl>
                                        <p:attrNameLst>
                                          <p:attrName>style.visibility</p:attrName>
                                        </p:attrNameLst>
                                      </p:cBhvr>
                                      <p:to>
                                        <p:strVal val="visible"/>
                                      </p:to>
                                    </p:set>
                                    <p:animEffect transition="in" filter="fade">
                                      <p:cBhvr>
                                        <p:cTn id="54" dur="1000"/>
                                        <p:tgtEl>
                                          <p:spTgt spid="2">
                                            <p:txEl>
                                              <p:pRg st="10" end="10"/>
                                            </p:txEl>
                                          </p:spTgt>
                                        </p:tgtEl>
                                      </p:cBhvr>
                                    </p:animEffect>
                                    <p:anim calcmode="lin" valueType="num">
                                      <p:cBhvr>
                                        <p:cTn id="5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fade">
                                      <p:cBhvr>
                                        <p:cTn id="59" dur="1000"/>
                                        <p:tgtEl>
                                          <p:spTgt spid="2">
                                            <p:txEl>
                                              <p:pRg st="11" end="11"/>
                                            </p:txEl>
                                          </p:spTgt>
                                        </p:tgtEl>
                                      </p:cBhvr>
                                    </p:animEffect>
                                    <p:anim calcmode="lin" valueType="num">
                                      <p:cBhvr>
                                        <p:cTn id="60"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
                                            <p:txEl>
                                              <p:pRg st="13" end="13"/>
                                            </p:txEl>
                                          </p:spTgt>
                                        </p:tgtEl>
                                        <p:attrNameLst>
                                          <p:attrName>style.visibility</p:attrName>
                                        </p:attrNameLst>
                                      </p:cBhvr>
                                      <p:to>
                                        <p:strVal val="visible"/>
                                      </p:to>
                                    </p:set>
                                    <p:animEffect transition="in" filter="fade">
                                      <p:cBhvr>
                                        <p:cTn id="66" dur="1000"/>
                                        <p:tgtEl>
                                          <p:spTgt spid="2">
                                            <p:txEl>
                                              <p:pRg st="13" end="13"/>
                                            </p:txEl>
                                          </p:spTgt>
                                        </p:tgtEl>
                                      </p:cBhvr>
                                    </p:animEffect>
                                    <p:anim calcmode="lin" valueType="num">
                                      <p:cBhvr>
                                        <p:cTn id="67"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xEl>
                                              <p:pRg st="14" end="14"/>
                                            </p:txEl>
                                          </p:spTgt>
                                        </p:tgtEl>
                                        <p:attrNameLst>
                                          <p:attrName>style.visibility</p:attrName>
                                        </p:attrNameLst>
                                      </p:cBhvr>
                                      <p:to>
                                        <p:strVal val="visible"/>
                                      </p:to>
                                    </p:set>
                                    <p:animEffect transition="in" filter="fade">
                                      <p:cBhvr>
                                        <p:cTn id="71" dur="1000"/>
                                        <p:tgtEl>
                                          <p:spTgt spid="2">
                                            <p:txEl>
                                              <p:pRg st="14" end="14"/>
                                            </p:txEl>
                                          </p:spTgt>
                                        </p:tgtEl>
                                      </p:cBhvr>
                                    </p:animEffect>
                                    <p:anim calcmode="lin" valueType="num">
                                      <p:cBhvr>
                                        <p:cTn id="72"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3"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
                                            <p:txEl>
                                              <p:pRg st="15" end="15"/>
                                            </p:txEl>
                                          </p:spTgt>
                                        </p:tgtEl>
                                        <p:attrNameLst>
                                          <p:attrName>style.visibility</p:attrName>
                                        </p:attrNameLst>
                                      </p:cBhvr>
                                      <p:to>
                                        <p:strVal val="visible"/>
                                      </p:to>
                                    </p:set>
                                    <p:animEffect transition="in" filter="fade">
                                      <p:cBhvr>
                                        <p:cTn id="76" dur="1000"/>
                                        <p:tgtEl>
                                          <p:spTgt spid="2">
                                            <p:txEl>
                                              <p:pRg st="15" end="15"/>
                                            </p:txEl>
                                          </p:spTgt>
                                        </p:tgtEl>
                                      </p:cBhvr>
                                    </p:animEffect>
                                    <p:anim calcmode="lin" valueType="num">
                                      <p:cBhvr>
                                        <p:cTn id="77"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8"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
                                            <p:txEl>
                                              <p:pRg st="16" end="16"/>
                                            </p:txEl>
                                          </p:spTgt>
                                        </p:tgtEl>
                                        <p:attrNameLst>
                                          <p:attrName>style.visibility</p:attrName>
                                        </p:attrNameLst>
                                      </p:cBhvr>
                                      <p:to>
                                        <p:strVal val="visible"/>
                                      </p:to>
                                    </p:set>
                                    <p:animEffect transition="in" filter="fade">
                                      <p:cBhvr>
                                        <p:cTn id="81" dur="1000"/>
                                        <p:tgtEl>
                                          <p:spTgt spid="2">
                                            <p:txEl>
                                              <p:pRg st="16" end="16"/>
                                            </p:txEl>
                                          </p:spTgt>
                                        </p:tgtEl>
                                      </p:cBhvr>
                                    </p:animEffect>
                                    <p:anim calcmode="lin" valueType="num">
                                      <p:cBhvr>
                                        <p:cTn id="82"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3"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048" y="360040"/>
            <a:ext cx="6597352" cy="3651870"/>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buFont typeface="Wingdings" panose="05000000000000000000" pitchFamily="2" charset="2"/>
              <a:buNone/>
            </a:pPr>
            <a:r>
              <a:rPr lang="zh-CN" altLang="en-US" sz="1800" u="sng" smtClean="0"/>
              <a:t>步骤</a:t>
            </a:r>
            <a:r>
              <a:rPr lang="en-US" altLang="zh-CN" sz="1800" u="sng" smtClean="0"/>
              <a:t>5</a:t>
            </a:r>
            <a:r>
              <a:rPr lang="zh-CN" altLang="en-US" sz="1800" u="sng" smtClean="0"/>
              <a:t>：算法的终止判断</a:t>
            </a:r>
          </a:p>
          <a:p>
            <a:pPr lvl="1">
              <a:buFont typeface="Wingdings" panose="05000000000000000000" pitchFamily="2" charset="2"/>
              <a:buNone/>
            </a:pPr>
            <a:r>
              <a:rPr lang="zh-CN" altLang="en-US" sz="1600" smtClean="0"/>
              <a:t>最常用的终止条件：</a:t>
            </a:r>
          </a:p>
          <a:p>
            <a:pPr lvl="1"/>
            <a:r>
              <a:rPr lang="zh-CN" altLang="en-US" sz="1600" smtClean="0"/>
              <a:t>事先给定一个最大进化步数；</a:t>
            </a:r>
          </a:p>
          <a:p>
            <a:pPr lvl="1"/>
            <a:r>
              <a:rPr lang="zh-CN" altLang="en-US" sz="1600" smtClean="0"/>
              <a:t>判断最佳优化值是否连续若干步没有明显变化。</a:t>
            </a:r>
            <a:endParaRPr lang="zh-CN" altLang="en-US" sz="1600" dirty="0"/>
          </a:p>
        </p:txBody>
      </p:sp>
      <p:sp>
        <p:nvSpPr>
          <p:cNvPr id="3" name="内容占位符 2"/>
          <p:cNvSpPr txBox="1">
            <a:spLocks/>
          </p:cNvSpPr>
          <p:nvPr/>
        </p:nvSpPr>
        <p:spPr>
          <a:xfrm>
            <a:off x="102798" y="2115493"/>
            <a:ext cx="2768352" cy="1090216"/>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itchFamily="34" charset="0"/>
              <a:buChar char="•"/>
              <a:defRPr sz="1500" kern="1200">
                <a:solidFill>
                  <a:schemeClr val="tx1"/>
                </a:solidFill>
                <a:latin typeface="微软雅黑" pitchFamily="34" charset="-122"/>
                <a:ea typeface="微软雅黑" pitchFamily="34" charset="-122"/>
                <a:cs typeface="+mn-cs"/>
              </a:defRPr>
            </a:lvl1pPr>
            <a:lvl2pPr marL="557213" indent="-214313" algn="l" defTabSz="685800" rtl="0" eaLnBrk="1" latinLnBrk="0" hangingPunct="1">
              <a:spcBef>
                <a:spcPct val="20000"/>
              </a:spcBef>
              <a:buFont typeface="Arial" pitchFamily="34" charset="0"/>
              <a:buChar char="–"/>
              <a:defRPr sz="1350" kern="1200">
                <a:solidFill>
                  <a:schemeClr val="tx1"/>
                </a:solidFill>
                <a:latin typeface="微软雅黑" pitchFamily="34" charset="-122"/>
                <a:ea typeface="微软雅黑" pitchFamily="34" charset="-122"/>
                <a:cs typeface="+mn-cs"/>
              </a:defRPr>
            </a:lvl2pPr>
            <a:lvl3pPr marL="857250" indent="-171450" algn="l" defTabSz="685800" rtl="0" eaLnBrk="1" latinLnBrk="0" hangingPunct="1">
              <a:spcBef>
                <a:spcPct val="20000"/>
              </a:spcBef>
              <a:buFont typeface="Arial" pitchFamily="34" charset="0"/>
              <a:buChar char="•"/>
              <a:defRPr sz="120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spcBef>
                <a:spcPct val="20000"/>
              </a:spcBef>
              <a:buFont typeface="Arial" pitchFamily="34" charset="0"/>
              <a:buChar char="–"/>
              <a:defRPr sz="105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spcBef>
                <a:spcPct val="20000"/>
              </a:spcBef>
              <a:buFont typeface="Arial" pitchFamily="34" charset="0"/>
              <a:buChar char="»"/>
              <a:defRPr sz="1050" kern="1200">
                <a:solidFill>
                  <a:schemeClr val="tx1"/>
                </a:solidFill>
                <a:latin typeface="微软雅黑" pitchFamily="34" charset="-122"/>
                <a:ea typeface="微软雅黑" pitchFamily="34"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zh-CN" altLang="en-US" sz="1800" dirty="0" smtClean="0">
                <a:solidFill>
                  <a:srgbClr val="00B050"/>
                </a:solidFill>
              </a:rPr>
              <a:t>每次遗传记录本次</a:t>
            </a:r>
            <a:r>
              <a:rPr lang="en-US" altLang="zh-CN" sz="1800" dirty="0" smtClean="0">
                <a:solidFill>
                  <a:srgbClr val="00B050"/>
                </a:solidFill>
              </a:rPr>
              <a:t>f(x)</a:t>
            </a:r>
            <a:r>
              <a:rPr lang="zh-CN" altLang="en-US" sz="1800" dirty="0" smtClean="0">
                <a:solidFill>
                  <a:srgbClr val="00B050"/>
                </a:solidFill>
              </a:rPr>
              <a:t>为最大的个体</a:t>
            </a:r>
            <a:r>
              <a:rPr lang="en-US" altLang="zh-CN" sz="1800" dirty="0" smtClean="0">
                <a:solidFill>
                  <a:srgbClr val="00B050"/>
                </a:solidFill>
              </a:rPr>
              <a:t>Max</a:t>
            </a:r>
            <a:r>
              <a:rPr lang="zh-CN" altLang="en-US" sz="1800" dirty="0" smtClean="0">
                <a:solidFill>
                  <a:srgbClr val="00B050"/>
                </a:solidFill>
              </a:rPr>
              <a:t>。</a:t>
            </a:r>
            <a:endParaRPr lang="en-US" altLang="zh-CN" sz="1800" dirty="0" smtClean="0">
              <a:solidFill>
                <a:srgbClr val="00B050"/>
              </a:solidFill>
            </a:endParaRPr>
          </a:p>
          <a:p>
            <a:r>
              <a:rPr lang="zh-CN" altLang="en-US" sz="1800" dirty="0" smtClean="0">
                <a:solidFill>
                  <a:srgbClr val="00B050"/>
                </a:solidFill>
              </a:rPr>
              <a:t>遗传</a:t>
            </a:r>
            <a:r>
              <a:rPr lang="en-US" altLang="zh-CN" sz="1800" dirty="0" smtClean="0">
                <a:solidFill>
                  <a:srgbClr val="C00000"/>
                </a:solidFill>
              </a:rPr>
              <a:t>150</a:t>
            </a:r>
            <a:r>
              <a:rPr lang="zh-CN" altLang="en-US" sz="1800" dirty="0" smtClean="0">
                <a:solidFill>
                  <a:srgbClr val="00B050"/>
                </a:solidFill>
              </a:rPr>
              <a:t>次，如发现已有</a:t>
            </a:r>
            <a:r>
              <a:rPr lang="en-US" altLang="zh-CN" sz="1800" dirty="0" smtClean="0">
                <a:solidFill>
                  <a:srgbClr val="00B050"/>
                </a:solidFill>
              </a:rPr>
              <a:t>30</a:t>
            </a:r>
            <a:r>
              <a:rPr lang="zh-CN" altLang="en-US" sz="1800" dirty="0" smtClean="0">
                <a:solidFill>
                  <a:srgbClr val="00B050"/>
                </a:solidFill>
              </a:rPr>
              <a:t>代的</a:t>
            </a:r>
            <a:r>
              <a:rPr lang="en-US" altLang="zh-CN" sz="1800" dirty="0" smtClean="0">
                <a:solidFill>
                  <a:srgbClr val="00B050"/>
                </a:solidFill>
              </a:rPr>
              <a:t>Max</a:t>
            </a:r>
            <a:r>
              <a:rPr lang="zh-CN" altLang="en-US" sz="1800" dirty="0" smtClean="0">
                <a:solidFill>
                  <a:srgbClr val="00B050"/>
                </a:solidFill>
              </a:rPr>
              <a:t>一直不变，说明已达到最优</a:t>
            </a:r>
            <a:r>
              <a:rPr lang="en-US" altLang="zh-CN" sz="1800" dirty="0" smtClean="0">
                <a:solidFill>
                  <a:srgbClr val="00B050"/>
                </a:solidFill>
              </a:rPr>
              <a:t>,  </a:t>
            </a:r>
            <a:r>
              <a:rPr lang="zh-CN" altLang="en-US" sz="1800" dirty="0" smtClean="0">
                <a:solidFill>
                  <a:srgbClr val="00B050"/>
                </a:solidFill>
              </a:rPr>
              <a:t>提前跳出循环。</a:t>
            </a:r>
            <a:endParaRPr lang="en-US" altLang="zh-CN" sz="1800" dirty="0" smtClean="0">
              <a:solidFill>
                <a:srgbClr val="00B050"/>
              </a:solidFill>
            </a:endParaRPr>
          </a:p>
          <a:p>
            <a:endParaRPr lang="en-US" altLang="zh-CN" sz="1800" dirty="0" smtClean="0">
              <a:solidFill>
                <a:srgbClr val="00B050"/>
              </a:solidFill>
            </a:endParaRPr>
          </a:p>
          <a:p>
            <a:pPr marL="0" indent="0">
              <a:buFont typeface="Arial" pitchFamily="34" charset="0"/>
              <a:buNone/>
            </a:pPr>
            <a:endParaRPr lang="zh-CN" altLang="en-US" sz="1800" dirty="0"/>
          </a:p>
        </p:txBody>
      </p:sp>
      <p:sp>
        <p:nvSpPr>
          <p:cNvPr id="4" name="矩形 3"/>
          <p:cNvSpPr/>
          <p:nvPr/>
        </p:nvSpPr>
        <p:spPr>
          <a:xfrm>
            <a:off x="2851502" y="1923678"/>
            <a:ext cx="3960439" cy="2893100"/>
          </a:xfrm>
          <a:prstGeom prst="rect">
            <a:avLst/>
          </a:prstGeom>
        </p:spPr>
        <p:txBody>
          <a:bodyPr wrap="square">
            <a:spAutoFit/>
          </a:bodyPr>
          <a:lstStyle/>
          <a:p>
            <a:r>
              <a:rPr lang="nn-NO" altLang="zh-CN" sz="1600" dirty="0">
                <a:solidFill>
                  <a:srgbClr val="0000FF"/>
                </a:solidFill>
                <a:latin typeface="新宋体" panose="02010609030101010101" pitchFamily="49" charset="-122"/>
                <a:ea typeface="新宋体" panose="02010609030101010101" pitchFamily="49" charset="-122"/>
              </a:rPr>
              <a:t>for</a:t>
            </a:r>
            <a:r>
              <a:rPr lang="nn-NO" altLang="zh-CN" sz="1600" dirty="0">
                <a:solidFill>
                  <a:prstClr val="black"/>
                </a:solidFill>
                <a:latin typeface="新宋体" panose="02010609030101010101" pitchFamily="49" charset="-122"/>
                <a:ea typeface="新宋体" panose="02010609030101010101" pitchFamily="49" charset="-122"/>
              </a:rPr>
              <a:t>(</a:t>
            </a:r>
            <a:r>
              <a:rPr lang="nn-NO" altLang="zh-CN" sz="1600" dirty="0">
                <a:solidFill>
                  <a:srgbClr val="0000FF"/>
                </a:solidFill>
                <a:latin typeface="新宋体" panose="02010609030101010101" pitchFamily="49" charset="-122"/>
                <a:ea typeface="新宋体" panose="02010609030101010101" pitchFamily="49" charset="-122"/>
              </a:rPr>
              <a:t>int</a:t>
            </a:r>
            <a:r>
              <a:rPr lang="nn-NO" altLang="zh-CN" sz="1600" dirty="0">
                <a:solidFill>
                  <a:prstClr val="black"/>
                </a:solidFill>
                <a:latin typeface="新宋体" panose="02010609030101010101" pitchFamily="49" charset="-122"/>
                <a:ea typeface="新宋体" panose="02010609030101010101" pitchFamily="49" charset="-122"/>
              </a:rPr>
              <a:t> i = 0; i &lt; 150; i++) {</a:t>
            </a:r>
          </a:p>
          <a:p>
            <a:r>
              <a:rPr lang="en-US" altLang="zh-CN" sz="1600" dirty="0" smtClean="0">
                <a:solidFill>
                  <a:prstClr val="black"/>
                </a:solidFill>
                <a:latin typeface="新宋体" panose="02010609030101010101" pitchFamily="49" charset="-122"/>
                <a:ea typeface="新宋体" panose="02010609030101010101" pitchFamily="49" charset="-122"/>
              </a:rPr>
              <a:t>     Individuality </a:t>
            </a:r>
            <a:r>
              <a:rPr lang="en-US" altLang="zh-CN" sz="1600" dirty="0">
                <a:solidFill>
                  <a:prstClr val="black"/>
                </a:solidFill>
                <a:latin typeface="新宋体" panose="02010609030101010101" pitchFamily="49" charset="-122"/>
                <a:ea typeface="新宋体" panose="02010609030101010101" pitchFamily="49" charset="-122"/>
              </a:rPr>
              <a:t>temp = </a:t>
            </a:r>
            <a:r>
              <a:rPr lang="en-US" altLang="zh-CN" sz="1600" dirty="0" err="1">
                <a:solidFill>
                  <a:prstClr val="black"/>
                </a:solidFill>
                <a:latin typeface="新宋体" panose="02010609030101010101" pitchFamily="49" charset="-122"/>
                <a:ea typeface="新宋体" panose="02010609030101010101" pitchFamily="49" charset="-122"/>
              </a:rPr>
              <a:t>a.getMax</a:t>
            </a:r>
            <a:r>
              <a:rPr lang="en-US" altLang="zh-CN" sz="1600" dirty="0" smtClean="0">
                <a:solidFill>
                  <a:prstClr val="black"/>
                </a:solidFill>
                <a:latin typeface="新宋体" panose="02010609030101010101" pitchFamily="49" charset="-122"/>
                <a:ea typeface="新宋体" panose="02010609030101010101" pitchFamily="49" charset="-122"/>
              </a:rPr>
              <a:t>();//</a:t>
            </a:r>
            <a:r>
              <a:rPr lang="zh-CN" altLang="en-US" sz="1600" dirty="0" smtClean="0">
                <a:solidFill>
                  <a:prstClr val="black"/>
                </a:solidFill>
                <a:latin typeface="新宋体" panose="02010609030101010101" pitchFamily="49" charset="-122"/>
                <a:ea typeface="新宋体" panose="02010609030101010101" pitchFamily="49" charset="-122"/>
              </a:rPr>
              <a:t>适应度值最大</a:t>
            </a:r>
            <a:endParaRPr lang="en-US" altLang="zh-CN" sz="1600" dirty="0">
              <a:solidFill>
                <a:prstClr val="black"/>
              </a:solidFill>
              <a:latin typeface="新宋体" panose="02010609030101010101" pitchFamily="49" charset="-122"/>
              <a:ea typeface="新宋体" panose="02010609030101010101" pitchFamily="49" charset="-122"/>
            </a:endParaRPr>
          </a:p>
          <a:p>
            <a:r>
              <a:rPr lang="en-US" altLang="zh-CN" sz="1600" dirty="0" smtClean="0">
                <a:solidFill>
                  <a:prstClr val="black"/>
                </a:solidFill>
                <a:latin typeface="新宋体" panose="02010609030101010101" pitchFamily="49" charset="-122"/>
                <a:ea typeface="新宋体" panose="02010609030101010101" pitchFamily="49" charset="-122"/>
              </a:rPr>
              <a:t>     </a:t>
            </a:r>
            <a:r>
              <a:rPr lang="en-US" altLang="zh-CN" sz="1600" dirty="0" err="1" smtClean="0">
                <a:solidFill>
                  <a:prstClr val="black"/>
                </a:solidFill>
                <a:latin typeface="新宋体" panose="02010609030101010101" pitchFamily="49" charset="-122"/>
                <a:ea typeface="新宋体" panose="02010609030101010101" pitchFamily="49" charset="-122"/>
              </a:rPr>
              <a:t>a.inherit</a:t>
            </a:r>
            <a:r>
              <a:rPr lang="en-US" altLang="zh-CN" sz="1600" dirty="0">
                <a:solidFill>
                  <a:prstClr val="black"/>
                </a:solidFill>
                <a:latin typeface="新宋体" panose="02010609030101010101" pitchFamily="49" charset="-122"/>
                <a:ea typeface="新宋体" panose="02010609030101010101" pitchFamily="49" charset="-122"/>
              </a:rPr>
              <a:t>();</a:t>
            </a:r>
          </a:p>
          <a:p>
            <a:r>
              <a:rPr lang="en-US" altLang="zh-CN" sz="1600" dirty="0" smtClean="0">
                <a:solidFill>
                  <a:srgbClr val="0000FF"/>
                </a:solidFill>
                <a:latin typeface="新宋体" panose="02010609030101010101" pitchFamily="49" charset="-122"/>
                <a:ea typeface="新宋体" panose="02010609030101010101" pitchFamily="49" charset="-122"/>
              </a:rPr>
              <a:t>     if</a:t>
            </a:r>
            <a:r>
              <a:rPr lang="en-US" altLang="zh-CN" sz="1600" dirty="0" smtClean="0">
                <a:solidFill>
                  <a:prstClr val="black"/>
                </a:solidFill>
                <a:latin typeface="新宋体" panose="02010609030101010101" pitchFamily="49" charset="-122"/>
                <a:ea typeface="新宋体" panose="02010609030101010101" pitchFamily="49" charset="-122"/>
              </a:rPr>
              <a:t>(</a:t>
            </a:r>
            <a:r>
              <a:rPr lang="en-US" altLang="zh-CN" sz="1600" dirty="0" err="1" smtClean="0">
                <a:solidFill>
                  <a:prstClr val="black"/>
                </a:solidFill>
                <a:latin typeface="新宋体" panose="02010609030101010101" pitchFamily="49" charset="-122"/>
                <a:ea typeface="新宋体" panose="02010609030101010101" pitchFamily="49" charset="-122"/>
              </a:rPr>
              <a:t>a.getMax</a:t>
            </a:r>
            <a:r>
              <a:rPr lang="en-US" altLang="zh-CN" sz="1600" dirty="0">
                <a:solidFill>
                  <a:prstClr val="black"/>
                </a:solidFill>
                <a:latin typeface="新宋体" panose="02010609030101010101" pitchFamily="49" charset="-122"/>
                <a:ea typeface="新宋体" panose="02010609030101010101" pitchFamily="49" charset="-122"/>
              </a:rPr>
              <a:t>() == temp)</a:t>
            </a:r>
          </a:p>
          <a:p>
            <a:r>
              <a:rPr lang="en-US" altLang="zh-CN" sz="1600" dirty="0" smtClean="0">
                <a:solidFill>
                  <a:prstClr val="black"/>
                </a:solidFill>
                <a:latin typeface="新宋体" panose="02010609030101010101" pitchFamily="49" charset="-122"/>
                <a:ea typeface="新宋体" panose="02010609030101010101" pitchFamily="49" charset="-122"/>
              </a:rPr>
              <a:t>         count</a:t>
            </a:r>
            <a:r>
              <a:rPr lang="en-US" altLang="zh-CN" sz="1600" dirty="0">
                <a:solidFill>
                  <a:prstClr val="black"/>
                </a:solidFill>
                <a:latin typeface="新宋体" panose="02010609030101010101" pitchFamily="49" charset="-122"/>
                <a:ea typeface="新宋体" panose="02010609030101010101" pitchFamily="49" charset="-122"/>
              </a:rPr>
              <a:t>++;</a:t>
            </a:r>
          </a:p>
          <a:p>
            <a:r>
              <a:rPr lang="en-US" altLang="zh-CN" sz="1600" dirty="0" smtClean="0">
                <a:solidFill>
                  <a:srgbClr val="0000FF"/>
                </a:solidFill>
                <a:latin typeface="新宋体" panose="02010609030101010101" pitchFamily="49" charset="-122"/>
                <a:ea typeface="新宋体" panose="02010609030101010101" pitchFamily="49" charset="-122"/>
              </a:rPr>
              <a:t>     if</a:t>
            </a:r>
            <a:r>
              <a:rPr lang="en-US" altLang="zh-CN" sz="1600" dirty="0" smtClean="0">
                <a:solidFill>
                  <a:prstClr val="black"/>
                </a:solidFill>
                <a:latin typeface="新宋体" panose="02010609030101010101" pitchFamily="49" charset="-122"/>
                <a:ea typeface="新宋体" panose="02010609030101010101" pitchFamily="49" charset="-122"/>
              </a:rPr>
              <a:t>(count </a:t>
            </a:r>
            <a:r>
              <a:rPr lang="en-US" altLang="zh-CN" sz="1600" dirty="0">
                <a:solidFill>
                  <a:prstClr val="black"/>
                </a:solidFill>
                <a:latin typeface="新宋体" panose="02010609030101010101" pitchFamily="49" charset="-122"/>
                <a:ea typeface="新宋体" panose="02010609030101010101" pitchFamily="49" charset="-122"/>
              </a:rPr>
              <a:t>&gt; 30) </a:t>
            </a:r>
          </a:p>
          <a:p>
            <a:r>
              <a:rPr lang="en-US" altLang="zh-CN" sz="1600" dirty="0" smtClean="0">
                <a:solidFill>
                  <a:srgbClr val="0000FF"/>
                </a:solidFill>
                <a:latin typeface="新宋体" panose="02010609030101010101" pitchFamily="49" charset="-122"/>
                <a:ea typeface="新宋体" panose="02010609030101010101" pitchFamily="49" charset="-122"/>
              </a:rPr>
              <a:t>         break</a:t>
            </a:r>
            <a:r>
              <a:rPr lang="en-US" altLang="zh-CN" sz="1600" dirty="0">
                <a:solidFill>
                  <a:prstClr val="black"/>
                </a:solidFill>
                <a:latin typeface="新宋体" panose="02010609030101010101" pitchFamily="49" charset="-122"/>
                <a:ea typeface="新宋体" panose="02010609030101010101" pitchFamily="49" charset="-122"/>
              </a:rPr>
              <a:t>;</a:t>
            </a:r>
          </a:p>
          <a:p>
            <a:r>
              <a:rPr lang="en-US" altLang="zh-CN" sz="1600" dirty="0" smtClean="0">
                <a:solidFill>
                  <a:prstClr val="black"/>
                </a:solidFill>
                <a:latin typeface="新宋体" panose="02010609030101010101" pitchFamily="49" charset="-122"/>
                <a:ea typeface="新宋体" panose="02010609030101010101" pitchFamily="49" charset="-122"/>
              </a:rPr>
              <a:t>      </a:t>
            </a:r>
            <a:r>
              <a:rPr lang="en-US" altLang="zh-CN" sz="1600" dirty="0" err="1" smtClean="0">
                <a:solidFill>
                  <a:prstClr val="black"/>
                </a:solidFill>
                <a:latin typeface="新宋体" panose="02010609030101010101" pitchFamily="49" charset="-122"/>
                <a:ea typeface="新宋体" panose="02010609030101010101" pitchFamily="49" charset="-122"/>
              </a:rPr>
              <a:t>a.traverse</a:t>
            </a:r>
            <a:r>
              <a:rPr lang="en-US" altLang="zh-CN" sz="1600" dirty="0" smtClean="0">
                <a:solidFill>
                  <a:prstClr val="black"/>
                </a:solidFill>
                <a:latin typeface="新宋体" panose="02010609030101010101" pitchFamily="49" charset="-122"/>
                <a:ea typeface="新宋体" panose="02010609030101010101" pitchFamily="49" charset="-122"/>
              </a:rPr>
              <a:t>();//</a:t>
            </a:r>
            <a:r>
              <a:rPr lang="zh-CN" altLang="en-US" sz="1600" dirty="0" smtClean="0">
                <a:solidFill>
                  <a:prstClr val="black"/>
                </a:solidFill>
                <a:latin typeface="新宋体" panose="02010609030101010101" pitchFamily="49" charset="-122"/>
                <a:ea typeface="新宋体" panose="02010609030101010101" pitchFamily="49" charset="-122"/>
              </a:rPr>
              <a:t>输出二进制串</a:t>
            </a:r>
            <a:endParaRPr lang="en-US" altLang="zh-CN" sz="1600" dirty="0">
              <a:solidFill>
                <a:prstClr val="black"/>
              </a:solidFill>
              <a:latin typeface="新宋体" panose="02010609030101010101" pitchFamily="49" charset="-122"/>
              <a:ea typeface="新宋体" panose="02010609030101010101" pitchFamily="49" charset="-122"/>
            </a:endParaRPr>
          </a:p>
          <a:p>
            <a:r>
              <a:rPr lang="en-US" altLang="zh-CN" sz="1600" dirty="0" smtClean="0">
                <a:solidFill>
                  <a:prstClr val="black"/>
                </a:solidFill>
                <a:latin typeface="新宋体" panose="02010609030101010101" pitchFamily="49" charset="-122"/>
                <a:ea typeface="新宋体" panose="02010609030101010101" pitchFamily="49" charset="-122"/>
              </a:rPr>
              <a:t>      gen++;//</a:t>
            </a:r>
            <a:r>
              <a:rPr lang="zh-CN" altLang="en-US" sz="1600" dirty="0" smtClean="0">
                <a:solidFill>
                  <a:prstClr val="black"/>
                </a:solidFill>
                <a:latin typeface="新宋体" panose="02010609030101010101" pitchFamily="49" charset="-122"/>
                <a:ea typeface="新宋体" panose="02010609030101010101" pitchFamily="49" charset="-122"/>
              </a:rPr>
              <a:t>代数</a:t>
            </a:r>
            <a:r>
              <a:rPr lang="en-US" altLang="zh-CN" sz="1600" dirty="0" smtClean="0">
                <a:solidFill>
                  <a:prstClr val="black"/>
                </a:solidFill>
                <a:latin typeface="新宋体" panose="02010609030101010101" pitchFamily="49" charset="-122"/>
                <a:ea typeface="新宋体" panose="02010609030101010101" pitchFamily="49" charset="-122"/>
              </a:rPr>
              <a:t>+1</a:t>
            </a:r>
            <a:endParaRPr lang="en-US" altLang="zh-CN" sz="1600" dirty="0">
              <a:solidFill>
                <a:prstClr val="black"/>
              </a:solidFill>
              <a:latin typeface="新宋体" panose="02010609030101010101" pitchFamily="49" charset="-122"/>
              <a:ea typeface="新宋体" panose="02010609030101010101" pitchFamily="49" charset="-122"/>
            </a:endParaRPr>
          </a:p>
          <a:p>
            <a:r>
              <a:rPr lang="en-US" altLang="zh-CN" sz="1600" dirty="0">
                <a:solidFill>
                  <a:prstClr val="black"/>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545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4624" y="195486"/>
            <a:ext cx="6552728" cy="4845333"/>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zh-CN" altLang="en-US" sz="1600" smtClean="0"/>
              <a:t>格式一：</a:t>
            </a:r>
            <a:r>
              <a:rPr lang="en-US" altLang="zh-CN" sz="1600" smtClean="0">
                <a:solidFill>
                  <a:srgbClr val="FF3300"/>
                </a:solidFill>
              </a:rPr>
              <a:t>x=ga(@fitnessfun,nvars)</a:t>
            </a:r>
          </a:p>
          <a:p>
            <a:r>
              <a:rPr lang="en-US" altLang="zh-CN" sz="1600" smtClean="0">
                <a:solidFill>
                  <a:srgbClr val="FF3300"/>
                </a:solidFill>
              </a:rPr>
              <a:t>   </a:t>
            </a:r>
            <a:r>
              <a:rPr lang="zh-CN" altLang="en-US" sz="1600" smtClean="0"/>
              <a:t>求解：优化问题 </a:t>
            </a:r>
            <a:r>
              <a:rPr lang="en-US" altLang="zh-CN" sz="1600" smtClean="0"/>
              <a:t>min </a:t>
            </a:r>
            <a:r>
              <a:rPr lang="en-US" altLang="zh-CN" sz="1600" i="1" smtClean="0">
                <a:latin typeface="Times New Roman" panose="02020603050405020304" pitchFamily="18" charset="0"/>
              </a:rPr>
              <a:t>f(x)</a:t>
            </a:r>
            <a:r>
              <a:rPr lang="zh-CN" altLang="en-US" sz="1600" smtClean="0"/>
              <a:t>，其中 </a:t>
            </a:r>
            <a:r>
              <a:rPr lang="en-US" altLang="zh-CN" sz="1600" smtClean="0"/>
              <a:t>nvar </a:t>
            </a:r>
            <a:r>
              <a:rPr lang="zh-CN" altLang="en-US" sz="1600" smtClean="0"/>
              <a:t>为优化问题中变量的个数</a:t>
            </a:r>
            <a:r>
              <a:rPr lang="en-US" altLang="zh-CN" sz="1600" smtClean="0"/>
              <a:t>. fitnessfun </a:t>
            </a:r>
            <a:r>
              <a:rPr lang="zh-CN" altLang="en-US" sz="1600" smtClean="0"/>
              <a:t>写成如下的</a:t>
            </a:r>
            <a:r>
              <a:rPr lang="en-US" altLang="zh-CN" sz="1600" smtClean="0"/>
              <a:t>m</a:t>
            </a:r>
            <a:r>
              <a:rPr lang="zh-CN" altLang="en-US" sz="1600" smtClean="0"/>
              <a:t>函数形式</a:t>
            </a:r>
            <a:r>
              <a:rPr lang="en-US" altLang="zh-CN" sz="1600" smtClean="0"/>
              <a:t>(fitnessfit.m)</a:t>
            </a:r>
            <a:r>
              <a:rPr lang="zh-CN" altLang="en-US" sz="1600" smtClean="0"/>
              <a:t>：   </a:t>
            </a:r>
            <a:endParaRPr lang="en-US" altLang="zh-CN" sz="1600" smtClean="0"/>
          </a:p>
          <a:p>
            <a:pPr marL="0" indent="0"/>
            <a:r>
              <a:rPr lang="en-US" altLang="zh-CN" sz="1600" i="1" smtClean="0">
                <a:solidFill>
                  <a:srgbClr val="FF3300"/>
                </a:solidFill>
                <a:latin typeface="Times New Roman" panose="02020603050405020304" pitchFamily="18" charset="0"/>
              </a:rPr>
              <a:t>    function  f=fitnessfun(x)</a:t>
            </a:r>
          </a:p>
          <a:p>
            <a:pPr marL="0" indent="0"/>
            <a:r>
              <a:rPr lang="en-US" altLang="zh-CN" sz="1600" i="1" smtClean="0">
                <a:solidFill>
                  <a:srgbClr val="FF3300"/>
                </a:solidFill>
                <a:latin typeface="Times New Roman" panose="02020603050405020304" pitchFamily="18" charset="0"/>
              </a:rPr>
              <a:t>    f=f(x);</a:t>
            </a:r>
            <a:endParaRPr lang="en-US" altLang="zh-CN" sz="1100" i="1" smtClean="0">
              <a:solidFill>
                <a:srgbClr val="FF3300"/>
              </a:solidFill>
              <a:latin typeface="Times New Roman" panose="02020603050405020304" pitchFamily="18" charset="0"/>
            </a:endParaRPr>
          </a:p>
          <a:p>
            <a:pPr marL="0" indent="0"/>
            <a:r>
              <a:rPr lang="zh-CN" altLang="en-US" sz="1600" smtClean="0"/>
              <a:t>      当求解</a:t>
            </a:r>
            <a:r>
              <a:rPr lang="zh-CN" altLang="en-US" sz="1600" smtClean="0">
                <a:solidFill>
                  <a:srgbClr val="00FFFF"/>
                </a:solidFill>
              </a:rPr>
              <a:t>有约束</a:t>
            </a:r>
            <a:r>
              <a:rPr lang="zh-CN" altLang="en-US" sz="1600" smtClean="0"/>
              <a:t>优化问题时，可将约束条件用逻辑语句写进上述</a:t>
            </a:r>
            <a:r>
              <a:rPr lang="en-US" altLang="zh-CN" sz="1600" smtClean="0"/>
              <a:t>fitnessfun </a:t>
            </a:r>
            <a:r>
              <a:rPr lang="zh-CN" altLang="en-US" sz="1600" smtClean="0"/>
              <a:t>函数。如</a:t>
            </a:r>
          </a:p>
          <a:p>
            <a:pPr marL="0" indent="0"/>
            <a:r>
              <a:rPr lang="zh-CN" altLang="en-US" sz="1600" i="1" smtClean="0">
                <a:solidFill>
                  <a:srgbClr val="FF3300"/>
                </a:solidFill>
                <a:latin typeface="Times New Roman" panose="02020603050405020304" pitchFamily="18" charset="0"/>
              </a:rPr>
              <a:t>   </a:t>
            </a:r>
            <a:r>
              <a:rPr lang="en-US" altLang="zh-CN" sz="1600" i="1" smtClean="0">
                <a:solidFill>
                  <a:srgbClr val="FF3300"/>
                </a:solidFill>
                <a:latin typeface="Times New Roman" panose="02020603050405020304" pitchFamily="18" charset="0"/>
              </a:rPr>
              <a:t>function f=fitnessfun(x)</a:t>
            </a:r>
          </a:p>
          <a:p>
            <a:pPr marL="0" indent="0"/>
            <a:r>
              <a:rPr lang="en-US" altLang="zh-CN" sz="1600" i="1" smtClean="0">
                <a:solidFill>
                  <a:srgbClr val="FF3300"/>
                </a:solidFill>
                <a:latin typeface="Times New Roman" panose="02020603050405020304" pitchFamily="18" charset="0"/>
              </a:rPr>
              <a:t>   if (x&lt;=0|x&gt;4),         f=inf;</a:t>
            </a:r>
          </a:p>
          <a:p>
            <a:pPr marL="0" indent="0"/>
            <a:r>
              <a:rPr lang="en-US" altLang="zh-CN" sz="1600" i="1" smtClean="0">
                <a:solidFill>
                  <a:srgbClr val="FF3300"/>
                </a:solidFill>
                <a:latin typeface="Times New Roman" panose="02020603050405020304" pitchFamily="18" charset="0"/>
              </a:rPr>
              <a:t>   else,                          f=f(x);</a:t>
            </a:r>
          </a:p>
          <a:p>
            <a:pPr marL="0" indent="0"/>
            <a:r>
              <a:rPr lang="en-US" altLang="zh-CN" sz="1600" i="1" smtClean="0">
                <a:solidFill>
                  <a:srgbClr val="FF3300"/>
                </a:solidFill>
                <a:latin typeface="Times New Roman" panose="02020603050405020304" pitchFamily="18" charset="0"/>
              </a:rPr>
              <a:t>   end</a:t>
            </a:r>
          </a:p>
          <a:p>
            <a:pPr marL="0" indent="0"/>
            <a:r>
              <a:rPr lang="en-US" altLang="zh-CN" sz="1600" smtClean="0"/>
              <a:t>%</a:t>
            </a:r>
            <a:r>
              <a:rPr lang="zh-CN" altLang="en-US" sz="1600" smtClean="0"/>
              <a:t>即上述优化问题有约束</a:t>
            </a:r>
            <a:r>
              <a:rPr lang="en-US" altLang="zh-CN" sz="1600" smtClean="0"/>
              <a:t>x&gt;0</a:t>
            </a:r>
            <a:r>
              <a:rPr lang="zh-CN" altLang="en-US" sz="1600" smtClean="0"/>
              <a:t>和</a:t>
            </a:r>
            <a:r>
              <a:rPr lang="en-US" altLang="zh-CN" sz="1600" smtClean="0"/>
              <a:t>x&lt;=4.</a:t>
            </a:r>
          </a:p>
          <a:p>
            <a:pPr marL="0" indent="0"/>
            <a:endParaRPr lang="en-US" altLang="zh-CN" sz="1600" smtClean="0"/>
          </a:p>
          <a:p>
            <a:pPr marL="0" indent="0">
              <a:lnSpc>
                <a:spcPct val="90000"/>
              </a:lnSpc>
            </a:pPr>
            <a:r>
              <a:rPr lang="zh-CN" altLang="en-US" sz="1600" smtClean="0"/>
              <a:t>格式二：</a:t>
            </a:r>
            <a:r>
              <a:rPr lang="en-US" altLang="zh-CN" sz="1600" smtClean="0">
                <a:solidFill>
                  <a:srgbClr val="FF3300"/>
                </a:solidFill>
              </a:rPr>
              <a:t>[x,f,reason]=ga(@fitnessfun,nvars)</a:t>
            </a:r>
          </a:p>
          <a:p>
            <a:pPr marL="0" indent="0">
              <a:lnSpc>
                <a:spcPct val="90000"/>
              </a:lnSpc>
            </a:pPr>
            <a:r>
              <a:rPr lang="en-US" altLang="zh-CN" sz="1600" i="1" smtClean="0">
                <a:latin typeface="Times New Roman" panose="02020603050405020304" pitchFamily="18" charset="0"/>
              </a:rPr>
              <a:t>%</a:t>
            </a:r>
            <a:r>
              <a:rPr lang="zh-CN" altLang="en-US" sz="1600" smtClean="0">
                <a:latin typeface="Times New Roman" panose="02020603050405020304" pitchFamily="18" charset="0"/>
              </a:rPr>
              <a:t>同时返回解 </a:t>
            </a:r>
            <a:r>
              <a:rPr lang="en-US" altLang="zh-CN" sz="1600" i="1" smtClean="0">
                <a:latin typeface="Times New Roman" panose="02020603050405020304" pitchFamily="18" charset="0"/>
              </a:rPr>
              <a:t>x </a:t>
            </a:r>
            <a:r>
              <a:rPr lang="zh-CN" altLang="en-US" sz="1600" smtClean="0">
                <a:latin typeface="Times New Roman" panose="02020603050405020304" pitchFamily="18" charset="0"/>
              </a:rPr>
              <a:t>处的函数值</a:t>
            </a:r>
            <a:r>
              <a:rPr lang="zh-CN" altLang="en-US" sz="1600" i="1" smtClean="0">
                <a:latin typeface="Times New Roman" panose="02020603050405020304" pitchFamily="18" charset="0"/>
              </a:rPr>
              <a:t> </a:t>
            </a:r>
            <a:r>
              <a:rPr lang="en-US" altLang="zh-CN" sz="1600" i="1" smtClean="0">
                <a:latin typeface="Times New Roman" panose="02020603050405020304" pitchFamily="18" charset="0"/>
              </a:rPr>
              <a:t>f </a:t>
            </a:r>
            <a:r>
              <a:rPr lang="zh-CN" altLang="en-US" sz="1600" smtClean="0">
                <a:latin typeface="Times New Roman" panose="02020603050405020304" pitchFamily="18" charset="0"/>
              </a:rPr>
              <a:t>和算法终止原因</a:t>
            </a:r>
            <a:r>
              <a:rPr lang="en-US" altLang="zh-CN" sz="1600" smtClean="0">
                <a:latin typeface="Times New Roman" panose="02020603050405020304" pitchFamily="18" charset="0"/>
              </a:rPr>
              <a:t>.   </a:t>
            </a:r>
          </a:p>
          <a:p>
            <a:pPr marL="0" indent="0">
              <a:lnSpc>
                <a:spcPct val="90000"/>
              </a:lnSpc>
            </a:pPr>
            <a:r>
              <a:rPr lang="en-US" altLang="zh-CN" sz="1600" i="1" smtClean="0">
                <a:solidFill>
                  <a:srgbClr val="FF3300"/>
                </a:solidFill>
                <a:latin typeface="Times New Roman" panose="02020603050405020304" pitchFamily="18" charset="0"/>
              </a:rPr>
              <a:t>  matlab</a:t>
            </a:r>
            <a:r>
              <a:rPr lang="zh-CN" altLang="en-US" sz="1600" smtClean="0">
                <a:latin typeface="Times New Roman" panose="02020603050405020304" pitchFamily="18" charset="0"/>
              </a:rPr>
              <a:t>还提供了遗传算法运算工具命令</a:t>
            </a:r>
            <a:r>
              <a:rPr lang="en-US" altLang="zh-CN" sz="1600" i="1" smtClean="0">
                <a:solidFill>
                  <a:srgbClr val="FF3300"/>
                </a:solidFill>
                <a:latin typeface="Times New Roman" panose="02020603050405020304" pitchFamily="18" charset="0"/>
              </a:rPr>
              <a:t>gatool.</a:t>
            </a:r>
            <a:endParaRPr lang="zh-CN" altLang="en-US" dirty="0"/>
          </a:p>
        </p:txBody>
      </p:sp>
      <p:sp>
        <p:nvSpPr>
          <p:cNvPr id="3" name="矩形 2"/>
          <p:cNvSpPr/>
          <p:nvPr/>
        </p:nvSpPr>
        <p:spPr>
          <a:xfrm>
            <a:off x="4761721" y="19961"/>
            <a:ext cx="2096279" cy="400110"/>
          </a:xfrm>
          <a:prstGeom prst="rect">
            <a:avLst/>
          </a:prstGeom>
        </p:spPr>
        <p:txBody>
          <a:bodyPr wrap="none">
            <a:spAutoFit/>
          </a:bodyPr>
          <a:lstStyle/>
          <a:p>
            <a:r>
              <a:rPr lang="en-US" altLang="zh-CN" sz="2000" b="1" dirty="0" err="1" smtClean="0">
                <a:solidFill>
                  <a:schemeClr val="accent2"/>
                </a:solidFill>
              </a:rPr>
              <a:t>matlab</a:t>
            </a:r>
            <a:r>
              <a:rPr lang="en-US" altLang="zh-CN" sz="2000" b="1" dirty="0">
                <a:latin typeface="+mn-ea"/>
              </a:rPr>
              <a:t> </a:t>
            </a:r>
            <a:r>
              <a:rPr lang="en-US" altLang="zh-CN" sz="2000" b="1" dirty="0" err="1" smtClean="0">
                <a:latin typeface="+mn-ea"/>
              </a:rPr>
              <a:t>ga</a:t>
            </a:r>
            <a:r>
              <a:rPr lang="zh-CN" altLang="en-US" sz="2000" b="1" dirty="0">
                <a:latin typeface="+mn-ea"/>
              </a:rPr>
              <a:t>工具箱</a:t>
            </a:r>
            <a:endParaRPr lang="zh-CN" altLang="en-US" sz="2000" b="1" dirty="0"/>
          </a:p>
        </p:txBody>
      </p:sp>
    </p:spTree>
    <p:extLst>
      <p:ext uri="{BB962C8B-B14F-4D97-AF65-F5344CB8AC3E}">
        <p14:creationId xmlns:p14="http://schemas.microsoft.com/office/powerpoint/2010/main" val="38119866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188640" y="771550"/>
            <a:ext cx="6494951" cy="4032448"/>
          </a:xfrm>
          <a:prstGeom prst="rect">
            <a:avLst/>
          </a:prstGeom>
        </p:spPr>
        <p:txBody>
          <a:bodyPr>
            <a:normAutofit/>
          </a:bodyPr>
          <a:lst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nSpc>
                <a:spcPct val="90000"/>
              </a:lnSpc>
            </a:pPr>
            <a:endParaRPr lang="en-US" altLang="zh-CN" sz="600" i="1" smtClean="0">
              <a:solidFill>
                <a:srgbClr val="FF3300"/>
              </a:solidFill>
              <a:latin typeface="Times New Roman" panose="02020603050405020304" pitchFamily="18" charset="0"/>
            </a:endParaRPr>
          </a:p>
          <a:p>
            <a:pPr marL="0" indent="0">
              <a:lnSpc>
                <a:spcPct val="90000"/>
              </a:lnSpc>
            </a:pPr>
            <a:r>
              <a:rPr lang="zh-CN" altLang="en-US" smtClean="0">
                <a:latin typeface="Times New Roman" panose="02020603050405020304" pitchFamily="18" charset="0"/>
              </a:rPr>
              <a:t>例 </a:t>
            </a:r>
            <a:r>
              <a:rPr lang="en-US" altLang="zh-CN" smtClean="0">
                <a:latin typeface="Times New Roman" panose="02020603050405020304" pitchFamily="18" charset="0"/>
              </a:rPr>
              <a:t>   </a:t>
            </a:r>
            <a:r>
              <a:rPr lang="zh-CN" altLang="en-US" smtClean="0">
                <a:latin typeface="Times New Roman" panose="02020603050405020304" pitchFamily="18" charset="0"/>
              </a:rPr>
              <a:t>分别用优化工具箱中的遗传算法计算非线性规划：</a:t>
            </a:r>
          </a:p>
          <a:p>
            <a:pPr marL="0" indent="0">
              <a:lnSpc>
                <a:spcPct val="90000"/>
              </a:lnSpc>
            </a:pPr>
            <a:r>
              <a:rPr lang="zh-CN" altLang="en-US" smtClean="0">
                <a:latin typeface="Times New Roman" panose="02020603050405020304" pitchFamily="18" charset="0"/>
              </a:rPr>
              <a:t>    </a:t>
            </a:r>
            <a:r>
              <a:rPr lang="en-US" altLang="zh-CN" i="1" smtClean="0">
                <a:latin typeface="Times New Roman" panose="02020603050405020304" pitchFamily="18" charset="0"/>
              </a:rPr>
              <a:t>max  f(x)=xsin(10 </a:t>
            </a:r>
            <a:r>
              <a:rPr lang="el-GR" altLang="zh-CN" i="1" smtClean="0"/>
              <a:t>π</a:t>
            </a:r>
            <a:r>
              <a:rPr lang="en-US" altLang="zh-CN" i="1" smtClean="0">
                <a:latin typeface="Times New Roman" panose="02020603050405020304" pitchFamily="18" charset="0"/>
              </a:rPr>
              <a:t> x)+2,  x\in </a:t>
            </a:r>
            <a:r>
              <a:rPr lang="en-US" altLang="zh-CN" smtClean="0">
                <a:latin typeface="Times New Roman" panose="02020603050405020304" pitchFamily="18" charset="0"/>
              </a:rPr>
              <a:t>[-1,2]. </a:t>
            </a:r>
          </a:p>
          <a:p>
            <a:pPr marL="0" indent="0">
              <a:lnSpc>
                <a:spcPct val="90000"/>
              </a:lnSpc>
            </a:pPr>
            <a:r>
              <a:rPr lang="zh-CN" altLang="en-US" smtClean="0">
                <a:latin typeface="Times New Roman" panose="02020603050405020304" pitchFamily="18" charset="0"/>
              </a:rPr>
              <a:t>首先用遗传算法求解，编写程序如下：</a:t>
            </a:r>
          </a:p>
          <a:p>
            <a:pPr marL="0" indent="0">
              <a:lnSpc>
                <a:spcPct val="90000"/>
              </a:lnSpc>
            </a:pPr>
            <a:r>
              <a:rPr lang="zh-CN" altLang="en-US" smtClean="0">
                <a:latin typeface="Times New Roman" panose="02020603050405020304" pitchFamily="18" charset="0"/>
              </a:rPr>
              <a:t>    </a:t>
            </a:r>
            <a:r>
              <a:rPr lang="en-US" altLang="zh-CN" i="1" smtClean="0">
                <a:solidFill>
                  <a:srgbClr val="FF3300"/>
                </a:solidFill>
                <a:latin typeface="Times New Roman" panose="02020603050405020304" pitchFamily="18" charset="0"/>
              </a:rPr>
              <a:t>function  f=ga_exam1(x)</a:t>
            </a:r>
          </a:p>
          <a:p>
            <a:pPr marL="0" indent="0">
              <a:lnSpc>
                <a:spcPct val="90000"/>
              </a:lnSpc>
            </a:pPr>
            <a:r>
              <a:rPr lang="en-US" altLang="zh-CN" i="1" smtClean="0">
                <a:solidFill>
                  <a:srgbClr val="FF3300"/>
                </a:solidFill>
                <a:latin typeface="Times New Roman" panose="02020603050405020304" pitchFamily="18" charset="0"/>
              </a:rPr>
              <a:t>    if (x&lt;=-1 | x&gt;2),         f=100;</a:t>
            </a:r>
          </a:p>
          <a:p>
            <a:pPr marL="0" indent="0">
              <a:lnSpc>
                <a:spcPct val="90000"/>
              </a:lnSpc>
            </a:pPr>
            <a:r>
              <a:rPr lang="en-US" altLang="zh-CN" i="1" smtClean="0">
                <a:solidFill>
                  <a:srgbClr val="FF3300"/>
                </a:solidFill>
                <a:latin typeface="Times New Roman" panose="02020603050405020304" pitchFamily="18" charset="0"/>
              </a:rPr>
              <a:t>    else,                             f=-x.*sin(10*pi*x)-2;</a:t>
            </a:r>
          </a:p>
          <a:p>
            <a:pPr marL="0" indent="0">
              <a:lnSpc>
                <a:spcPct val="90000"/>
              </a:lnSpc>
            </a:pPr>
            <a:r>
              <a:rPr lang="en-US" altLang="zh-CN" i="1" smtClean="0">
                <a:solidFill>
                  <a:srgbClr val="FF3300"/>
                </a:solidFill>
                <a:latin typeface="Times New Roman" panose="02020603050405020304" pitchFamily="18" charset="0"/>
              </a:rPr>
              <a:t>    end</a:t>
            </a:r>
            <a:endParaRPr lang="en-US" altLang="zh-CN" smtClean="0"/>
          </a:p>
          <a:p>
            <a:endParaRPr lang="zh-CN" altLang="en-US" sz="2000" dirty="0"/>
          </a:p>
        </p:txBody>
      </p:sp>
    </p:spTree>
    <p:extLst>
      <p:ext uri="{BB962C8B-B14F-4D97-AF65-F5344CB8AC3E}">
        <p14:creationId xmlns:p14="http://schemas.microsoft.com/office/powerpoint/2010/main" val="31919856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2" name="Rectangle 3"/>
          <p:cNvSpPr>
            <a:spLocks noGrp="1" noChangeArrowheads="1"/>
          </p:cNvSpPr>
          <p:nvPr>
            <p:ph type="body" sz="quarter" idx="11"/>
          </p:nvPr>
        </p:nvSpPr>
        <p:spPr>
          <a:xfrm>
            <a:off x="312168" y="1059582"/>
            <a:ext cx="6048672" cy="331148"/>
          </a:xfrm>
          <a:prstGeom prst="rect">
            <a:avLst/>
          </a:prstGeom>
        </p:spPr>
        <p:txBody>
          <a:bodyPr>
            <a:noAutofit/>
          </a:bodyPr>
          <a:lstStyle/>
          <a:p>
            <a:pPr marL="0" indent="0" algn="just" eaLnBrk="1" hangingPunct="1">
              <a:lnSpc>
                <a:spcPct val="100000"/>
              </a:lnSpc>
              <a:spcBef>
                <a:spcPts val="0"/>
              </a:spcBef>
              <a:buNone/>
            </a:pPr>
            <a:r>
              <a:rPr lang="zh-CN" altLang="en-US" sz="2000" dirty="0" smtClean="0"/>
              <a:t>①</a:t>
            </a:r>
            <a:r>
              <a:rPr lang="zh-CN" altLang="en-US" sz="2000" dirty="0" smtClean="0">
                <a:cs typeface="Times New Roman" panose="02020603050405020304" pitchFamily="18" charset="0"/>
              </a:rPr>
              <a:t>  </a:t>
            </a:r>
            <a:r>
              <a:rPr lang="en-US" altLang="zh-CN" sz="2000" dirty="0" smtClean="0">
                <a:cs typeface="Times New Roman" panose="02020603050405020304" pitchFamily="18" charset="0"/>
              </a:rPr>
              <a:t>GA</a:t>
            </a:r>
            <a:r>
              <a:rPr lang="zh-CN" altLang="en-US" sz="2000" dirty="0" smtClean="0"/>
              <a:t>的</a:t>
            </a:r>
            <a:r>
              <a:rPr lang="zh-CN" altLang="en-US" sz="2000" dirty="0" smtClean="0">
                <a:solidFill>
                  <a:srgbClr val="CC3300"/>
                </a:solidFill>
              </a:rPr>
              <a:t>处理对象</a:t>
            </a:r>
            <a:r>
              <a:rPr lang="zh-CN" altLang="en-US" sz="2000" dirty="0" smtClean="0"/>
              <a:t>不是优化问题本身，而是</a:t>
            </a:r>
            <a:r>
              <a:rPr lang="zh-CN" altLang="en-US" sz="2000" dirty="0" smtClean="0">
                <a:solidFill>
                  <a:srgbClr val="CC3300"/>
                </a:solidFill>
              </a:rPr>
              <a:t>编码个体</a:t>
            </a:r>
            <a:r>
              <a:rPr lang="zh-CN" altLang="en-US" sz="2000" dirty="0" smtClean="0"/>
              <a:t>。</a:t>
            </a:r>
            <a:r>
              <a:rPr lang="en-US" altLang="zh-CN" sz="2000" dirty="0" smtClean="0"/>
              <a:t>   </a:t>
            </a:r>
            <a:r>
              <a:rPr lang="zh-CN" altLang="en-US" sz="2000" dirty="0" smtClean="0"/>
              <a:t>编码操作，使</a:t>
            </a:r>
            <a:r>
              <a:rPr lang="en-US" altLang="zh-CN" sz="2000" dirty="0" smtClean="0"/>
              <a:t>GA</a:t>
            </a:r>
            <a:r>
              <a:rPr lang="zh-CN" altLang="en-US" sz="2000" dirty="0" smtClean="0"/>
              <a:t>可直接操作结构对象。（集合、序列、矩阵、树、图、链和表等一维或高维结构形式），</a:t>
            </a:r>
            <a:r>
              <a:rPr lang="en-US" altLang="zh-CN" sz="2000" dirty="0" smtClean="0"/>
              <a:t> </a:t>
            </a:r>
            <a:r>
              <a:rPr lang="zh-CN" altLang="en-US" sz="2000" dirty="0" smtClean="0"/>
              <a:t>此特点使</a:t>
            </a:r>
            <a:r>
              <a:rPr lang="en-US" altLang="zh-CN" sz="2000" dirty="0" smtClean="0"/>
              <a:t>GA</a:t>
            </a:r>
            <a:r>
              <a:rPr lang="zh-CN" altLang="en-US" sz="2000" dirty="0" smtClean="0"/>
              <a:t>具有广泛的应用领域。</a:t>
            </a:r>
          </a:p>
          <a:p>
            <a:pPr marL="0" indent="0" algn="just" eaLnBrk="1" hangingPunct="1">
              <a:lnSpc>
                <a:spcPct val="100000"/>
              </a:lnSpc>
              <a:spcBef>
                <a:spcPts val="0"/>
              </a:spcBef>
              <a:buNone/>
            </a:pPr>
            <a:r>
              <a:rPr lang="zh-CN" altLang="en-US" sz="2000" dirty="0" smtClean="0"/>
              <a:t>② </a:t>
            </a:r>
            <a:r>
              <a:rPr lang="en-US" altLang="zh-CN" sz="2000" dirty="0" smtClean="0"/>
              <a:t>GA</a:t>
            </a:r>
            <a:r>
              <a:rPr lang="zh-CN" altLang="en-US" sz="2000" dirty="0" smtClean="0"/>
              <a:t>的</a:t>
            </a:r>
            <a:r>
              <a:rPr lang="zh-CN" altLang="en-US" sz="2000" dirty="0" smtClean="0">
                <a:solidFill>
                  <a:srgbClr val="CC3300"/>
                </a:solidFill>
              </a:rPr>
              <a:t>作用对象</a:t>
            </a:r>
            <a:r>
              <a:rPr lang="zh-CN" altLang="en-US" sz="2000" dirty="0" smtClean="0"/>
              <a:t>是多个解</a:t>
            </a:r>
            <a:r>
              <a:rPr lang="zh-CN" altLang="en-US" sz="2000" dirty="0" smtClean="0">
                <a:solidFill>
                  <a:srgbClr val="CC3300"/>
                </a:solidFill>
              </a:rPr>
              <a:t>集合</a:t>
            </a:r>
            <a:r>
              <a:rPr lang="zh-CN" altLang="en-US" sz="2000" dirty="0" smtClean="0"/>
              <a:t>，而非单个解。同时评估搜索空间中的多个解，具有较好全局搜索性能，减少陷于局部优解的可能性。算法本身具有良好并行性。</a:t>
            </a:r>
            <a:endParaRPr lang="en-US" altLang="zh-CN" sz="2000" dirty="0" smtClean="0"/>
          </a:p>
          <a:p>
            <a:pPr algn="just">
              <a:lnSpc>
                <a:spcPct val="100000"/>
              </a:lnSpc>
              <a:spcBef>
                <a:spcPts val="0"/>
              </a:spcBef>
            </a:pPr>
            <a:r>
              <a:rPr lang="en-US" altLang="zh-CN" sz="2000" dirty="0"/>
              <a:t>③ GA</a:t>
            </a:r>
            <a:r>
              <a:rPr lang="zh-CN" altLang="en-US" sz="2000" dirty="0"/>
              <a:t>仅用</a:t>
            </a:r>
            <a:r>
              <a:rPr lang="zh-CN" altLang="en-US" sz="2000" dirty="0">
                <a:solidFill>
                  <a:srgbClr val="CC3300"/>
                </a:solidFill>
              </a:rPr>
              <a:t>适应度函数值</a:t>
            </a:r>
            <a:r>
              <a:rPr lang="zh-CN" altLang="en-US" sz="2000" dirty="0"/>
              <a:t>来评估个体，适应度函数不仅不受连续可微约束。</a:t>
            </a:r>
            <a:r>
              <a:rPr lang="en-US" altLang="zh-CN" sz="2000" dirty="0"/>
              <a:t> GA</a:t>
            </a:r>
            <a:r>
              <a:rPr lang="zh-CN" altLang="en-US" sz="2000" dirty="0"/>
              <a:t>应用于不可微、不连续、非规划、极其复杂或无解析表达式等类优化问题。</a:t>
            </a:r>
          </a:p>
          <a:p>
            <a:pPr>
              <a:lnSpc>
                <a:spcPct val="100000"/>
              </a:lnSpc>
              <a:spcBef>
                <a:spcPts val="0"/>
              </a:spcBef>
            </a:pPr>
            <a:r>
              <a:rPr lang="zh-CN" altLang="en-US" sz="2000" dirty="0"/>
              <a:t>④ </a:t>
            </a:r>
            <a:r>
              <a:rPr lang="en-US" altLang="zh-CN" sz="2000" dirty="0"/>
              <a:t>GA</a:t>
            </a:r>
            <a:r>
              <a:rPr lang="zh-CN" altLang="en-US" sz="2000" dirty="0"/>
              <a:t>执行选择、交叉、变异等类似生物进化过程的简单随机操作，具有极强的鲁棒性。尽管看似盲目的搜索方法，实际上有明确的搜索方向。 </a:t>
            </a:r>
          </a:p>
          <a:p>
            <a:pPr marL="0" indent="0" algn="just" eaLnBrk="1" hangingPunct="1">
              <a:lnSpc>
                <a:spcPct val="100000"/>
              </a:lnSpc>
              <a:spcBef>
                <a:spcPts val="0"/>
              </a:spcBef>
              <a:buNone/>
            </a:pPr>
            <a:r>
              <a:rPr lang="zh-CN" altLang="en-US" sz="2000" dirty="0" smtClean="0"/>
              <a:t> </a:t>
            </a:r>
          </a:p>
        </p:txBody>
      </p:sp>
      <p:sp>
        <p:nvSpPr>
          <p:cNvPr id="4" name="Rectangle 2"/>
          <p:cNvSpPr txBox="1">
            <a:spLocks noChangeArrowheads="1"/>
          </p:cNvSpPr>
          <p:nvPr/>
        </p:nvSpPr>
        <p:spPr>
          <a:xfrm>
            <a:off x="188640" y="111455"/>
            <a:ext cx="6172200" cy="565571"/>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1500" b="1"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stStyle>
          <a:p>
            <a:pPr defTabSz="914400" latinLnBrk="1">
              <a:defRPr/>
            </a:pPr>
            <a:r>
              <a:rPr lang="en-US" altLang="en-US" sz="2700" dirty="0">
                <a:latin typeface="Times New Roman" panose="02020603050405020304" pitchFamily="18" charset="0"/>
                <a:ea typeface="宋体" panose="02010600030101010101" pitchFamily="2" charset="-122"/>
                <a:cs typeface="+mn-cs"/>
              </a:rPr>
              <a:t>4 </a:t>
            </a:r>
            <a:r>
              <a:rPr lang="zh-CN" altLang="en-US" sz="2700" dirty="0">
                <a:latin typeface="Times New Roman" panose="02020603050405020304" pitchFamily="18" charset="0"/>
                <a:ea typeface="宋体" panose="02010600030101010101" pitchFamily="2" charset="-122"/>
                <a:cs typeface="+mn-cs"/>
              </a:rPr>
              <a:t>研究应用</a:t>
            </a:r>
          </a:p>
        </p:txBody>
      </p:sp>
      <p:sp>
        <p:nvSpPr>
          <p:cNvPr id="5" name="矩形 4"/>
          <p:cNvSpPr/>
          <p:nvPr/>
        </p:nvSpPr>
        <p:spPr>
          <a:xfrm>
            <a:off x="2279115" y="209574"/>
            <a:ext cx="1991251" cy="400110"/>
          </a:xfrm>
          <a:prstGeom prst="rect">
            <a:avLst/>
          </a:prstGeom>
        </p:spPr>
        <p:txBody>
          <a:bodyPr wrap="none">
            <a:spAutoFit/>
          </a:bodyPr>
          <a:lstStyle/>
          <a:p>
            <a:pPr algn="just"/>
            <a:r>
              <a:rPr lang="zh-CN" altLang="en-US" sz="2000" b="1" dirty="0">
                <a:solidFill>
                  <a:srgbClr val="000000"/>
                </a:solidFill>
              </a:rPr>
              <a:t>遗传算法的特点</a:t>
            </a:r>
            <a:endParaRPr lang="zh-CN" altLang="en-US" sz="2000" dirty="0"/>
          </a:p>
        </p:txBody>
      </p:sp>
    </p:spTree>
    <p:extLst>
      <p:ext uri="{BB962C8B-B14F-4D97-AF65-F5344CB8AC3E}">
        <p14:creationId xmlns:p14="http://schemas.microsoft.com/office/powerpoint/2010/main" val="320081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7702">
                                            <p:txEl>
                                              <p:pRg st="0" end="0"/>
                                            </p:txEl>
                                          </p:spTgt>
                                        </p:tgtEl>
                                        <p:attrNameLst>
                                          <p:attrName>style.visibility</p:attrName>
                                        </p:attrNameLst>
                                      </p:cBhvr>
                                      <p:to>
                                        <p:strVal val="visible"/>
                                      </p:to>
                                    </p:set>
                                    <p:animEffect transition="in" filter="fade">
                                      <p:cBhvr>
                                        <p:cTn id="13" dur="1000"/>
                                        <p:tgtEl>
                                          <p:spTgt spid="157702">
                                            <p:txEl>
                                              <p:pRg st="0" end="0"/>
                                            </p:txEl>
                                          </p:spTgt>
                                        </p:tgtEl>
                                      </p:cBhvr>
                                    </p:animEffect>
                                    <p:anim calcmode="lin" valueType="num">
                                      <p:cBhvr>
                                        <p:cTn id="14" dur="1000" fill="hold"/>
                                        <p:tgtEl>
                                          <p:spTgt spid="15770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577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7702">
                                            <p:txEl>
                                              <p:pRg st="1" end="1"/>
                                            </p:txEl>
                                          </p:spTgt>
                                        </p:tgtEl>
                                        <p:attrNameLst>
                                          <p:attrName>style.visibility</p:attrName>
                                        </p:attrNameLst>
                                      </p:cBhvr>
                                      <p:to>
                                        <p:strVal val="visible"/>
                                      </p:to>
                                    </p:set>
                                    <p:animEffect transition="in" filter="fade">
                                      <p:cBhvr>
                                        <p:cTn id="20" dur="1000"/>
                                        <p:tgtEl>
                                          <p:spTgt spid="157702">
                                            <p:txEl>
                                              <p:pRg st="1" end="1"/>
                                            </p:txEl>
                                          </p:spTgt>
                                        </p:tgtEl>
                                      </p:cBhvr>
                                    </p:animEffect>
                                    <p:anim calcmode="lin" valueType="num">
                                      <p:cBhvr>
                                        <p:cTn id="21" dur="1000" fill="hold"/>
                                        <p:tgtEl>
                                          <p:spTgt spid="15770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1577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57702">
                                            <p:txEl>
                                              <p:pRg st="2" end="2"/>
                                            </p:txEl>
                                          </p:spTgt>
                                        </p:tgtEl>
                                        <p:attrNameLst>
                                          <p:attrName>style.visibility</p:attrName>
                                        </p:attrNameLst>
                                      </p:cBhvr>
                                      <p:to>
                                        <p:strVal val="visible"/>
                                      </p:to>
                                    </p:set>
                                    <p:animEffect transition="in" filter="fade">
                                      <p:cBhvr>
                                        <p:cTn id="27" dur="1000"/>
                                        <p:tgtEl>
                                          <p:spTgt spid="157702">
                                            <p:txEl>
                                              <p:pRg st="2" end="2"/>
                                            </p:txEl>
                                          </p:spTgt>
                                        </p:tgtEl>
                                      </p:cBhvr>
                                    </p:animEffect>
                                    <p:anim calcmode="lin" valueType="num">
                                      <p:cBhvr>
                                        <p:cTn id="28" dur="1000" fill="hold"/>
                                        <p:tgtEl>
                                          <p:spTgt spid="15770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5770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7702">
                                            <p:txEl>
                                              <p:pRg st="3" end="3"/>
                                            </p:txEl>
                                          </p:spTgt>
                                        </p:tgtEl>
                                        <p:attrNameLst>
                                          <p:attrName>style.visibility</p:attrName>
                                        </p:attrNameLst>
                                      </p:cBhvr>
                                      <p:to>
                                        <p:strVal val="visible"/>
                                      </p:to>
                                    </p:set>
                                    <p:animEffect transition="in" filter="fade">
                                      <p:cBhvr>
                                        <p:cTn id="34" dur="1000"/>
                                        <p:tgtEl>
                                          <p:spTgt spid="157702">
                                            <p:txEl>
                                              <p:pRg st="3" end="3"/>
                                            </p:txEl>
                                          </p:spTgt>
                                        </p:tgtEl>
                                      </p:cBhvr>
                                    </p:animEffect>
                                    <p:anim calcmode="lin" valueType="num">
                                      <p:cBhvr>
                                        <p:cTn id="35" dur="1000" fill="hold"/>
                                        <p:tgtEl>
                                          <p:spTgt spid="15770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15770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3" name="Rectangle 7"/>
          <p:cNvSpPr>
            <a:spLocks noGrp="1" noChangeArrowheads="1"/>
          </p:cNvSpPr>
          <p:nvPr>
            <p:ph type="title" idx="4294967295"/>
          </p:nvPr>
        </p:nvSpPr>
        <p:spPr>
          <a:xfrm>
            <a:off x="36172" y="193195"/>
            <a:ext cx="6172200" cy="565150"/>
          </a:xfrm>
          <a:prstGeom prst="rect">
            <a:avLst/>
          </a:prstGeom>
        </p:spPr>
        <p:txBody>
          <a:bodyPr>
            <a:normAutofit/>
          </a:bodyPr>
          <a:lstStyle/>
          <a:p>
            <a:pPr algn="just">
              <a:spcBef>
                <a:spcPct val="20000"/>
              </a:spcBef>
              <a:defRPr/>
            </a:pPr>
            <a:r>
              <a:rPr lang="zh-CN" altLang="en-US" sz="2000" dirty="0">
                <a:solidFill>
                  <a:srgbClr val="000000"/>
                </a:solidFill>
                <a:cs typeface="+mn-cs"/>
              </a:rPr>
              <a:t>遗传算法的研究课题</a:t>
            </a:r>
          </a:p>
        </p:txBody>
      </p:sp>
      <p:sp>
        <p:nvSpPr>
          <p:cNvPr id="142344" name="AutoShape 8"/>
          <p:cNvSpPr>
            <a:spLocks noChangeArrowheads="1"/>
          </p:cNvSpPr>
          <p:nvPr/>
        </p:nvSpPr>
        <p:spPr bwMode="gray">
          <a:xfrm rot="10800000">
            <a:off x="1585912" y="1744266"/>
            <a:ext cx="3805238" cy="1857375"/>
          </a:xfrm>
          <a:prstGeom prst="upArrow">
            <a:avLst>
              <a:gd name="adj1" fmla="val 57824"/>
              <a:gd name="adj2" fmla="val 54398"/>
            </a:avLst>
          </a:prstGeom>
          <a:gradFill rotWithShape="1">
            <a:gsLst>
              <a:gs pos="0">
                <a:srgbClr val="B2B2B2"/>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42345" name="AutoShape 9"/>
          <p:cNvSpPr>
            <a:spLocks noChangeArrowheads="1"/>
          </p:cNvSpPr>
          <p:nvPr/>
        </p:nvSpPr>
        <p:spPr bwMode="gray">
          <a:xfrm>
            <a:off x="1485900" y="1315641"/>
            <a:ext cx="3986213" cy="389334"/>
          </a:xfrm>
          <a:prstGeom prst="roundRect">
            <a:avLst>
              <a:gd name="adj" fmla="val 50000"/>
            </a:avLst>
          </a:prstGeom>
          <a:gradFill rotWithShape="1">
            <a:gsLst>
              <a:gs pos="0">
                <a:srgbClr val="268CD2"/>
              </a:gs>
              <a:gs pos="50000">
                <a:srgbClr val="268CD2">
                  <a:gamma/>
                  <a:tint val="64314"/>
                  <a:invGamma/>
                </a:srgbClr>
              </a:gs>
              <a:gs pos="100000">
                <a:srgbClr val="268CD2"/>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en-US" altLang="zh-CN" sz="2400" b="1">
                <a:solidFill>
                  <a:srgbClr val="FFFFFF"/>
                </a:solidFill>
                <a:effectLst>
                  <a:outerShdw blurRad="38100" dist="38100" dir="2700000" algn="tl">
                    <a:srgbClr val="000000"/>
                  </a:outerShdw>
                </a:effectLst>
                <a:latin typeface="Verdana" pitchFamily="34" charset="0"/>
              </a:rPr>
              <a:t>GA </a:t>
            </a:r>
            <a:r>
              <a:rPr lang="zh-CN" altLang="en-US" sz="2400" b="1">
                <a:solidFill>
                  <a:srgbClr val="FFFFFF"/>
                </a:solidFill>
                <a:effectLst>
                  <a:outerShdw blurRad="38100" dist="38100" dir="2700000" algn="tl">
                    <a:srgbClr val="000000"/>
                  </a:outerShdw>
                </a:effectLst>
                <a:latin typeface="Verdana" pitchFamily="34" charset="0"/>
              </a:rPr>
              <a:t>研究内容与方向</a:t>
            </a:r>
          </a:p>
        </p:txBody>
      </p:sp>
      <p:sp>
        <p:nvSpPr>
          <p:cNvPr id="16389" name="Text Box 10"/>
          <p:cNvSpPr txBox="1">
            <a:spLocks noChangeArrowheads="1"/>
          </p:cNvSpPr>
          <p:nvPr/>
        </p:nvSpPr>
        <p:spPr bwMode="gray">
          <a:xfrm>
            <a:off x="3247114" y="2244329"/>
            <a:ext cx="237566" cy="323165"/>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500">
                <a:solidFill>
                  <a:srgbClr val="000000"/>
                </a:solidFill>
              </a:rPr>
              <a:t> </a:t>
            </a:r>
          </a:p>
        </p:txBody>
      </p:sp>
      <p:grpSp>
        <p:nvGrpSpPr>
          <p:cNvPr id="142347" name="Group 11"/>
          <p:cNvGrpSpPr>
            <a:grpSpLocks/>
          </p:cNvGrpSpPr>
          <p:nvPr/>
        </p:nvGrpSpPr>
        <p:grpSpPr bwMode="auto">
          <a:xfrm>
            <a:off x="170606" y="3057525"/>
            <a:ext cx="1146220" cy="1347788"/>
            <a:chOff x="728" y="2736"/>
            <a:chExt cx="1049" cy="1253"/>
          </a:xfrm>
        </p:grpSpPr>
        <p:grpSp>
          <p:nvGrpSpPr>
            <p:cNvPr id="16410" name="Group 12"/>
            <p:cNvGrpSpPr>
              <a:grpSpLocks/>
            </p:cNvGrpSpPr>
            <p:nvPr/>
          </p:nvGrpSpPr>
          <p:grpSpPr bwMode="auto">
            <a:xfrm>
              <a:off x="728" y="2736"/>
              <a:ext cx="1049" cy="954"/>
              <a:chOff x="571" y="1584"/>
              <a:chExt cx="1400" cy="1296"/>
            </a:xfrm>
          </p:grpSpPr>
          <p:grpSp>
            <p:nvGrpSpPr>
              <p:cNvPr id="16412" name="Group 13"/>
              <p:cNvGrpSpPr>
                <a:grpSpLocks/>
              </p:cNvGrpSpPr>
              <p:nvPr/>
            </p:nvGrpSpPr>
            <p:grpSpPr bwMode="auto">
              <a:xfrm>
                <a:off x="624" y="1584"/>
                <a:ext cx="1248" cy="1296"/>
                <a:chOff x="2016" y="1920"/>
                <a:chExt cx="1680" cy="1680"/>
              </a:xfrm>
            </p:grpSpPr>
            <p:sp>
              <p:nvSpPr>
                <p:cNvPr id="16414" name="Oval 14"/>
                <p:cNvSpPr>
                  <a:spLocks noChangeArrowheads="1"/>
                </p:cNvSpPr>
                <p:nvPr/>
              </p:nvSpPr>
              <p:spPr bwMode="gray">
                <a:xfrm>
                  <a:off x="2016" y="1920"/>
                  <a:ext cx="1680" cy="1680"/>
                </a:xfrm>
                <a:prstGeom prst="ellipse">
                  <a:avLst/>
                </a:prstGeom>
                <a:gradFill rotWithShape="1">
                  <a:gsLst>
                    <a:gs pos="0">
                      <a:srgbClr val="CDB331"/>
                    </a:gs>
                    <a:gs pos="100000">
                      <a:srgbClr val="82721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6415" name="Freeform 15"/>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DB33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sz="1350"/>
                </a:p>
              </p:txBody>
            </p:sp>
          </p:grpSp>
          <p:sp>
            <p:nvSpPr>
              <p:cNvPr id="142352" name="Text Box 16"/>
              <p:cNvSpPr txBox="1">
                <a:spLocks noChangeArrowheads="1"/>
              </p:cNvSpPr>
              <p:nvPr/>
            </p:nvSpPr>
            <p:spPr bwMode="gray">
              <a:xfrm>
                <a:off x="571" y="2095"/>
                <a:ext cx="1400" cy="700"/>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zh-CN" altLang="en-US" sz="1500" b="1" dirty="0" smtClean="0">
                    <a:effectLst>
                      <a:outerShdw blurRad="38100" dist="38100" dir="2700000" algn="tl">
                        <a:srgbClr val="C0C0C0"/>
                      </a:outerShdw>
                    </a:effectLst>
                    <a:latin typeface="Arial" charset="0"/>
                  </a:rPr>
                  <a:t>算法收敛性</a:t>
                </a:r>
                <a:endParaRPr lang="en-US" altLang="zh-CN" sz="1500" b="1" dirty="0" smtClean="0">
                  <a:effectLst>
                    <a:outerShdw blurRad="38100" dist="38100" dir="2700000" algn="tl">
                      <a:srgbClr val="C0C0C0"/>
                    </a:outerShdw>
                  </a:effectLst>
                  <a:latin typeface="Arial" charset="0"/>
                </a:endParaRPr>
              </a:p>
              <a:p>
                <a:pPr algn="ctr" eaLnBrk="0" hangingPunct="0">
                  <a:defRPr/>
                </a:pPr>
                <a:r>
                  <a:rPr lang="zh-CN" altLang="en-US" sz="1500" b="1" dirty="0" smtClean="0">
                    <a:effectLst>
                      <a:outerShdw blurRad="38100" dist="38100" dir="2700000" algn="tl">
                        <a:srgbClr val="C0C0C0"/>
                      </a:outerShdw>
                    </a:effectLst>
                    <a:latin typeface="Arial" charset="0"/>
                  </a:rPr>
                  <a:t>分析</a:t>
                </a:r>
                <a:endParaRPr lang="zh-CN" altLang="en-US" sz="1500" b="1" dirty="0">
                  <a:effectLst>
                    <a:outerShdw blurRad="38100" dist="38100" dir="2700000" algn="tl">
                      <a:srgbClr val="C0C0C0"/>
                    </a:outerShdw>
                  </a:effectLst>
                  <a:latin typeface="Arial" charset="0"/>
                </a:endParaRPr>
              </a:p>
            </p:txBody>
          </p:sp>
        </p:grpSp>
        <p:sp>
          <p:nvSpPr>
            <p:cNvPr id="16411" name="Oval 17"/>
            <p:cNvSpPr>
              <a:spLocks noChangeArrowheads="1"/>
            </p:cNvSpPr>
            <p:nvPr/>
          </p:nvSpPr>
          <p:spPr bwMode="gray">
            <a:xfrm>
              <a:off x="864" y="3744"/>
              <a:ext cx="760" cy="245"/>
            </a:xfrm>
            <a:prstGeom prst="ellipse">
              <a:avLst/>
            </a:prstGeom>
            <a:gradFill rotWithShape="1">
              <a:gsLst>
                <a:gs pos="0">
                  <a:srgbClr val="B2B2B2"/>
                </a:gs>
                <a:gs pos="100000">
                  <a:srgbClr val="FFFFFF"/>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grpSp>
      <p:grpSp>
        <p:nvGrpSpPr>
          <p:cNvPr id="142361" name="Group 25"/>
          <p:cNvGrpSpPr>
            <a:grpSpLocks/>
          </p:cNvGrpSpPr>
          <p:nvPr/>
        </p:nvGrpSpPr>
        <p:grpSpPr bwMode="auto">
          <a:xfrm>
            <a:off x="2025255" y="3057525"/>
            <a:ext cx="1097017" cy="1415654"/>
            <a:chOff x="1968" y="2784"/>
            <a:chExt cx="1004" cy="1316"/>
          </a:xfrm>
        </p:grpSpPr>
        <p:grpSp>
          <p:nvGrpSpPr>
            <p:cNvPr id="16405" name="Group 26"/>
            <p:cNvGrpSpPr>
              <a:grpSpLocks/>
            </p:cNvGrpSpPr>
            <p:nvPr/>
          </p:nvGrpSpPr>
          <p:grpSpPr bwMode="auto">
            <a:xfrm>
              <a:off x="1968" y="2784"/>
              <a:ext cx="960" cy="958"/>
              <a:chOff x="2016" y="1920"/>
              <a:chExt cx="1680" cy="1680"/>
            </a:xfrm>
          </p:grpSpPr>
          <p:sp>
            <p:nvSpPr>
              <p:cNvPr id="16408" name="Oval 27"/>
              <p:cNvSpPr>
                <a:spLocks noChangeArrowheads="1"/>
              </p:cNvSpPr>
              <p:nvPr/>
            </p:nvSpPr>
            <p:spPr bwMode="gray">
              <a:xfrm>
                <a:off x="2016" y="1920"/>
                <a:ext cx="1680" cy="1680"/>
              </a:xfrm>
              <a:prstGeom prst="ellipse">
                <a:avLst/>
              </a:prstGeom>
              <a:gradFill rotWithShape="1">
                <a:gsLst>
                  <a:gs pos="0">
                    <a:srgbClr val="268CD2"/>
                  </a:gs>
                  <a:gs pos="100000">
                    <a:srgbClr val="14486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6409" name="Freeform 28"/>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268CD2"/>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sp>
          <p:nvSpPr>
            <p:cNvPr id="142365" name="Text Box 29"/>
            <p:cNvSpPr txBox="1">
              <a:spLocks noChangeArrowheads="1"/>
            </p:cNvSpPr>
            <p:nvPr/>
          </p:nvSpPr>
          <p:spPr bwMode="gray">
            <a:xfrm>
              <a:off x="2000" y="3160"/>
              <a:ext cx="972" cy="515"/>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defRPr/>
              </a:pPr>
              <a:r>
                <a:rPr lang="zh-CN" altLang="en-US" sz="1500" b="1" dirty="0" smtClean="0">
                  <a:solidFill>
                    <a:schemeClr val="bg1"/>
                  </a:solidFill>
                  <a:effectLst>
                    <a:outerShdw blurRad="38100" dist="38100" dir="2700000" algn="tl">
                      <a:srgbClr val="C0C0C0"/>
                    </a:outerShdw>
                  </a:effectLst>
                  <a:latin typeface="Arial" charset="0"/>
                </a:rPr>
                <a:t>参数选择与优化</a:t>
              </a:r>
              <a:endParaRPr lang="zh-CN" altLang="en-US" sz="1500" b="1" dirty="0">
                <a:solidFill>
                  <a:schemeClr val="bg1"/>
                </a:solidFill>
                <a:effectLst>
                  <a:outerShdw blurRad="38100" dist="38100" dir="2700000" algn="tl">
                    <a:srgbClr val="C0C0C0"/>
                  </a:outerShdw>
                </a:effectLst>
                <a:latin typeface="Arial" charset="0"/>
              </a:endParaRPr>
            </a:p>
          </p:txBody>
        </p:sp>
        <p:sp>
          <p:nvSpPr>
            <p:cNvPr id="16407" name="Oval 30"/>
            <p:cNvSpPr>
              <a:spLocks noChangeArrowheads="1"/>
            </p:cNvSpPr>
            <p:nvPr/>
          </p:nvSpPr>
          <p:spPr bwMode="gray">
            <a:xfrm>
              <a:off x="1968" y="3792"/>
              <a:ext cx="916" cy="308"/>
            </a:xfrm>
            <a:prstGeom prst="ellipse">
              <a:avLst/>
            </a:prstGeom>
            <a:gradFill rotWithShape="1">
              <a:gsLst>
                <a:gs pos="0">
                  <a:srgbClr val="B2B2B2"/>
                </a:gs>
                <a:gs pos="100000">
                  <a:srgbClr val="FFFFFF"/>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grpSp>
      <p:grpSp>
        <p:nvGrpSpPr>
          <p:cNvPr id="142367" name="Group 31"/>
          <p:cNvGrpSpPr>
            <a:grpSpLocks/>
          </p:cNvGrpSpPr>
          <p:nvPr/>
        </p:nvGrpSpPr>
        <p:grpSpPr bwMode="auto">
          <a:xfrm>
            <a:off x="3869245" y="3070623"/>
            <a:ext cx="1125426" cy="1415653"/>
            <a:chOff x="1898" y="2784"/>
            <a:chExt cx="1030" cy="1316"/>
          </a:xfrm>
        </p:grpSpPr>
        <p:grpSp>
          <p:nvGrpSpPr>
            <p:cNvPr id="16400" name="Group 32"/>
            <p:cNvGrpSpPr>
              <a:grpSpLocks/>
            </p:cNvGrpSpPr>
            <p:nvPr/>
          </p:nvGrpSpPr>
          <p:grpSpPr bwMode="auto">
            <a:xfrm>
              <a:off x="1968" y="2784"/>
              <a:ext cx="960" cy="958"/>
              <a:chOff x="2016" y="1920"/>
              <a:chExt cx="1680" cy="1680"/>
            </a:xfrm>
          </p:grpSpPr>
          <p:sp>
            <p:nvSpPr>
              <p:cNvPr id="16403" name="Oval 33"/>
              <p:cNvSpPr>
                <a:spLocks noChangeArrowheads="1"/>
              </p:cNvSpPr>
              <p:nvPr/>
            </p:nvSpPr>
            <p:spPr bwMode="gray">
              <a:xfrm>
                <a:off x="2016" y="1920"/>
                <a:ext cx="1680" cy="1680"/>
              </a:xfrm>
              <a:prstGeom prst="ellipse">
                <a:avLst/>
              </a:prstGeom>
              <a:gradFill rotWithShape="1">
                <a:gsLst>
                  <a:gs pos="0">
                    <a:srgbClr val="5BAE4A"/>
                  </a:gs>
                  <a:gs pos="100000">
                    <a:srgbClr val="2F592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6404" name="Freeform 34"/>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5BAE4A"/>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grpSp>
        <p:sp>
          <p:nvSpPr>
            <p:cNvPr id="142371" name="Text Box 35"/>
            <p:cNvSpPr txBox="1">
              <a:spLocks noChangeArrowheads="1"/>
            </p:cNvSpPr>
            <p:nvPr/>
          </p:nvSpPr>
          <p:spPr bwMode="gray">
            <a:xfrm>
              <a:off x="1898" y="3024"/>
              <a:ext cx="1030" cy="730"/>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defRPr/>
              </a:pPr>
              <a:r>
                <a:rPr lang="zh-CN" altLang="en-US" sz="1500" b="1" dirty="0" smtClean="0">
                  <a:effectLst>
                    <a:outerShdw blurRad="38100" dist="38100" dir="2700000" algn="tl">
                      <a:srgbClr val="C0C0C0"/>
                    </a:outerShdw>
                  </a:effectLst>
                  <a:latin typeface="Arial" charset="0"/>
                </a:rPr>
                <a:t>与其他演化算法的融合</a:t>
              </a:r>
              <a:endParaRPr lang="zh-CN" altLang="en-US" sz="1500" b="1" dirty="0">
                <a:effectLst>
                  <a:outerShdw blurRad="38100" dist="38100" dir="2700000" algn="tl">
                    <a:srgbClr val="C0C0C0"/>
                  </a:outerShdw>
                </a:effectLst>
                <a:latin typeface="Arial" charset="0"/>
              </a:endParaRPr>
            </a:p>
          </p:txBody>
        </p:sp>
        <p:sp>
          <p:nvSpPr>
            <p:cNvPr id="16402" name="Oval 36"/>
            <p:cNvSpPr>
              <a:spLocks noChangeArrowheads="1"/>
            </p:cNvSpPr>
            <p:nvPr/>
          </p:nvSpPr>
          <p:spPr bwMode="gray">
            <a:xfrm>
              <a:off x="1968" y="3792"/>
              <a:ext cx="916" cy="308"/>
            </a:xfrm>
            <a:prstGeom prst="ellipse">
              <a:avLst/>
            </a:prstGeom>
            <a:gradFill rotWithShape="1">
              <a:gsLst>
                <a:gs pos="0">
                  <a:srgbClr val="B2B2B2"/>
                </a:gs>
                <a:gs pos="100000">
                  <a:srgbClr val="FFFFFF"/>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grpSp>
      <p:grpSp>
        <p:nvGrpSpPr>
          <p:cNvPr id="142373" name="Group 37"/>
          <p:cNvGrpSpPr>
            <a:grpSpLocks/>
          </p:cNvGrpSpPr>
          <p:nvPr/>
        </p:nvGrpSpPr>
        <p:grpSpPr bwMode="auto">
          <a:xfrm>
            <a:off x="5548691" y="3046427"/>
            <a:ext cx="1048940" cy="1441041"/>
            <a:chOff x="3104" y="2746"/>
            <a:chExt cx="960" cy="1340"/>
          </a:xfrm>
        </p:grpSpPr>
        <p:grpSp>
          <p:nvGrpSpPr>
            <p:cNvPr id="16394" name="Group 38"/>
            <p:cNvGrpSpPr>
              <a:grpSpLocks/>
            </p:cNvGrpSpPr>
            <p:nvPr/>
          </p:nvGrpSpPr>
          <p:grpSpPr bwMode="auto">
            <a:xfrm>
              <a:off x="3104" y="2746"/>
              <a:ext cx="960" cy="965"/>
              <a:chOff x="2381" y="1442"/>
              <a:chExt cx="1152" cy="1152"/>
            </a:xfrm>
          </p:grpSpPr>
          <p:grpSp>
            <p:nvGrpSpPr>
              <p:cNvPr id="16396" name="Group 39"/>
              <p:cNvGrpSpPr>
                <a:grpSpLocks/>
              </p:cNvGrpSpPr>
              <p:nvPr/>
            </p:nvGrpSpPr>
            <p:grpSpPr bwMode="auto">
              <a:xfrm>
                <a:off x="2381" y="1442"/>
                <a:ext cx="1152" cy="1152"/>
                <a:chOff x="1988" y="1853"/>
                <a:chExt cx="1680" cy="1680"/>
              </a:xfrm>
            </p:grpSpPr>
            <p:sp>
              <p:nvSpPr>
                <p:cNvPr id="16398" name="Oval 40"/>
                <p:cNvSpPr>
                  <a:spLocks noChangeArrowheads="1"/>
                </p:cNvSpPr>
                <p:nvPr/>
              </p:nvSpPr>
              <p:spPr bwMode="gray">
                <a:xfrm>
                  <a:off x="1988" y="1853"/>
                  <a:ext cx="1680" cy="1680"/>
                </a:xfrm>
                <a:prstGeom prst="ellipse">
                  <a:avLst/>
                </a:prstGeom>
                <a:gradFill rotWithShape="1">
                  <a:gsLst>
                    <a:gs pos="0">
                      <a:srgbClr val="692AA2"/>
                    </a:gs>
                    <a:gs pos="100000">
                      <a:srgbClr val="1A0A27"/>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sp>
              <p:nvSpPr>
                <p:cNvPr id="16399" name="Freeform 41"/>
                <p:cNvSpPr>
                  <a:spLocks/>
                </p:cNvSpPr>
                <p:nvPr/>
              </p:nvSpPr>
              <p:spPr bwMode="gray">
                <a:xfrm>
                  <a:off x="2208" y="194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692AA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sz="1350"/>
                </a:p>
              </p:txBody>
            </p:sp>
          </p:grpSp>
          <p:sp>
            <p:nvSpPr>
              <p:cNvPr id="142378" name="Text Box 42"/>
              <p:cNvSpPr txBox="1">
                <a:spLocks noChangeArrowheads="1"/>
              </p:cNvSpPr>
              <p:nvPr/>
            </p:nvSpPr>
            <p:spPr bwMode="gray">
              <a:xfrm>
                <a:off x="2438" y="2013"/>
                <a:ext cx="1048" cy="359"/>
              </a:xfrm>
              <a:prstGeom prst="rect">
                <a:avLst/>
              </a:prstGeom>
              <a:noFill/>
              <a:ln>
                <a:noFill/>
              </a:ln>
              <a:effectLst/>
              <a:extLst>
                <a:ext uri="{909E8E84-426E-40DD-AFC4-6F175D3DCCD1}">
                  <a14:hiddenFill xmlns:a14="http://schemas.microsoft.com/office/drawing/2010/main">
                    <a:solidFill>
                      <a:srgbClr val="5BAE4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zh-CN" altLang="en-US" sz="1500" b="1" dirty="0">
                    <a:solidFill>
                      <a:schemeClr val="bg1"/>
                    </a:solidFill>
                    <a:effectLst>
                      <a:outerShdw blurRad="38100" dist="38100" dir="2700000" algn="tl">
                        <a:srgbClr val="C0C0C0"/>
                      </a:outerShdw>
                    </a:effectLst>
                    <a:latin typeface="Arial" charset="0"/>
                  </a:rPr>
                  <a:t>算法应用</a:t>
                </a:r>
              </a:p>
            </p:txBody>
          </p:sp>
        </p:grpSp>
        <p:sp>
          <p:nvSpPr>
            <p:cNvPr id="16395" name="Oval 43"/>
            <p:cNvSpPr>
              <a:spLocks noChangeArrowheads="1"/>
            </p:cNvSpPr>
            <p:nvPr/>
          </p:nvSpPr>
          <p:spPr bwMode="gray">
            <a:xfrm>
              <a:off x="3147" y="3779"/>
              <a:ext cx="917" cy="307"/>
            </a:xfrm>
            <a:prstGeom prst="ellipse">
              <a:avLst/>
            </a:prstGeom>
            <a:gradFill rotWithShape="1">
              <a:gsLst>
                <a:gs pos="0">
                  <a:srgbClr val="B2B2B2"/>
                </a:gs>
                <a:gs pos="100000">
                  <a:srgbClr val="FFFFFF"/>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1350"/>
            </a:p>
          </p:txBody>
        </p:sp>
      </p:grpSp>
    </p:spTree>
    <p:extLst>
      <p:ext uri="{BB962C8B-B14F-4D97-AF65-F5344CB8AC3E}">
        <p14:creationId xmlns:p14="http://schemas.microsoft.com/office/powerpoint/2010/main" val="349071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2345"/>
                                        </p:tgtEl>
                                        <p:attrNameLst>
                                          <p:attrName>style.visibility</p:attrName>
                                        </p:attrNameLst>
                                      </p:cBhvr>
                                      <p:to>
                                        <p:strVal val="visible"/>
                                      </p:to>
                                    </p:set>
                                    <p:animEffect transition="in" filter="blinds(horizontal)">
                                      <p:cBhvr>
                                        <p:cTn id="7" dur="500"/>
                                        <p:tgtEl>
                                          <p:spTgt spid="14234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2344"/>
                                        </p:tgtEl>
                                        <p:attrNameLst>
                                          <p:attrName>style.visibility</p:attrName>
                                        </p:attrNameLst>
                                      </p:cBhvr>
                                      <p:to>
                                        <p:strVal val="visible"/>
                                      </p:to>
                                    </p:set>
                                    <p:animEffect transition="in" filter="checkerboard(across)">
                                      <p:cBhvr>
                                        <p:cTn id="11" dur="500"/>
                                        <p:tgtEl>
                                          <p:spTgt spid="1423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142347"/>
                                        </p:tgtEl>
                                        <p:attrNameLst>
                                          <p:attrName>style.visibility</p:attrName>
                                        </p:attrNameLst>
                                      </p:cBhvr>
                                      <p:to>
                                        <p:strVal val="visible"/>
                                      </p:to>
                                    </p:set>
                                    <p:anim calcmode="lin" valueType="num">
                                      <p:cBhvr additive="base">
                                        <p:cTn id="16" dur="1000" fill="hold"/>
                                        <p:tgtEl>
                                          <p:spTgt spid="142347"/>
                                        </p:tgtEl>
                                        <p:attrNameLst>
                                          <p:attrName>ppt_x</p:attrName>
                                        </p:attrNameLst>
                                      </p:cBhvr>
                                      <p:tavLst>
                                        <p:tav tm="0">
                                          <p:val>
                                            <p:strVal val="0-#ppt_w/2"/>
                                          </p:val>
                                        </p:tav>
                                        <p:tav tm="100000">
                                          <p:val>
                                            <p:strVal val="#ppt_x"/>
                                          </p:val>
                                        </p:tav>
                                      </p:tavLst>
                                    </p:anim>
                                    <p:anim calcmode="lin" valueType="num">
                                      <p:cBhvr additive="base">
                                        <p:cTn id="17" dur="1000" fill="hold"/>
                                        <p:tgtEl>
                                          <p:spTgt spid="1423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nodeType="clickEffect">
                                  <p:stCondLst>
                                    <p:cond delay="0"/>
                                  </p:stCondLst>
                                  <p:childTnLst>
                                    <p:set>
                                      <p:cBhvr>
                                        <p:cTn id="21" dur="1" fill="hold">
                                          <p:stCondLst>
                                            <p:cond delay="0"/>
                                          </p:stCondLst>
                                        </p:cTn>
                                        <p:tgtEl>
                                          <p:spTgt spid="142361"/>
                                        </p:tgtEl>
                                        <p:attrNameLst>
                                          <p:attrName>style.visibility</p:attrName>
                                        </p:attrNameLst>
                                      </p:cBhvr>
                                      <p:to>
                                        <p:strVal val="visible"/>
                                      </p:to>
                                    </p:set>
                                    <p:anim calcmode="lin" valueType="num">
                                      <p:cBhvr additive="base">
                                        <p:cTn id="22" dur="500" fill="hold"/>
                                        <p:tgtEl>
                                          <p:spTgt spid="142361"/>
                                        </p:tgtEl>
                                        <p:attrNameLst>
                                          <p:attrName>ppt_x</p:attrName>
                                        </p:attrNameLst>
                                      </p:cBhvr>
                                      <p:tavLst>
                                        <p:tav tm="0">
                                          <p:val>
                                            <p:strVal val="#ppt_x"/>
                                          </p:val>
                                        </p:tav>
                                        <p:tav tm="100000">
                                          <p:val>
                                            <p:strVal val="#ppt_x"/>
                                          </p:val>
                                        </p:tav>
                                      </p:tavLst>
                                    </p:anim>
                                    <p:anim calcmode="lin" valueType="num">
                                      <p:cBhvr additive="base">
                                        <p:cTn id="23" dur="500" fill="hold"/>
                                        <p:tgtEl>
                                          <p:spTgt spid="14236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laser.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42367"/>
                                        </p:tgtEl>
                                        <p:attrNameLst>
                                          <p:attrName>style.visibility</p:attrName>
                                        </p:attrNameLst>
                                      </p:cBhvr>
                                      <p:to>
                                        <p:strVal val="visible"/>
                                      </p:to>
                                    </p:set>
                                    <p:anim calcmode="lin" valueType="num">
                                      <p:cBhvr additive="base">
                                        <p:cTn id="28" dur="1000" fill="hold"/>
                                        <p:tgtEl>
                                          <p:spTgt spid="142367"/>
                                        </p:tgtEl>
                                        <p:attrNameLst>
                                          <p:attrName>ppt_x</p:attrName>
                                        </p:attrNameLst>
                                      </p:cBhvr>
                                      <p:tavLst>
                                        <p:tav tm="0">
                                          <p:val>
                                            <p:strVal val="#ppt_x"/>
                                          </p:val>
                                        </p:tav>
                                        <p:tav tm="100000">
                                          <p:val>
                                            <p:strVal val="#ppt_x"/>
                                          </p:val>
                                        </p:tav>
                                      </p:tavLst>
                                    </p:anim>
                                    <p:anim calcmode="lin" valueType="num">
                                      <p:cBhvr additive="base">
                                        <p:cTn id="29" dur="1000" fill="hold"/>
                                        <p:tgtEl>
                                          <p:spTgt spid="14236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laser.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142373"/>
                                        </p:tgtEl>
                                        <p:attrNameLst>
                                          <p:attrName>style.visibility</p:attrName>
                                        </p:attrNameLst>
                                      </p:cBhvr>
                                      <p:to>
                                        <p:strVal val="visible"/>
                                      </p:to>
                                    </p:set>
                                    <p:anim calcmode="lin" valueType="num">
                                      <p:cBhvr additive="base">
                                        <p:cTn id="34" dur="1000" fill="hold"/>
                                        <p:tgtEl>
                                          <p:spTgt spid="142373"/>
                                        </p:tgtEl>
                                        <p:attrNameLst>
                                          <p:attrName>ppt_x</p:attrName>
                                        </p:attrNameLst>
                                      </p:cBhvr>
                                      <p:tavLst>
                                        <p:tav tm="0">
                                          <p:val>
                                            <p:strVal val="1+#ppt_w/2"/>
                                          </p:val>
                                        </p:tav>
                                        <p:tav tm="100000">
                                          <p:val>
                                            <p:strVal val="#ppt_x"/>
                                          </p:val>
                                        </p:tav>
                                      </p:tavLst>
                                    </p:anim>
                                    <p:anim calcmode="lin" valueType="num">
                                      <p:cBhvr additive="base">
                                        <p:cTn id="35" dur="1000" fill="hold"/>
                                        <p:tgtEl>
                                          <p:spTgt spid="1423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nimBg="1"/>
      <p:bldP spid="14234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21" y="3545810"/>
            <a:ext cx="1597690" cy="1597690"/>
          </a:xfrm>
          <a:prstGeom prst="rect">
            <a:avLst/>
          </a:prstGeom>
        </p:spPr>
      </p:pic>
      <p:sp>
        <p:nvSpPr>
          <p:cNvPr id="3" name="矩形 2"/>
          <p:cNvSpPr/>
          <p:nvPr/>
        </p:nvSpPr>
        <p:spPr>
          <a:xfrm>
            <a:off x="2492896" y="4011910"/>
            <a:ext cx="4032448" cy="964880"/>
          </a:xfrm>
          <a:prstGeom prst="rect">
            <a:avLst/>
          </a:prstGeom>
        </p:spPr>
        <p:txBody>
          <a:bodyPr wrap="square">
            <a:spAutoFit/>
          </a:bodyPr>
          <a:lstStyle/>
          <a:p>
            <a:pPr marL="444500" indent="-444500">
              <a:lnSpc>
                <a:spcPct val="105000"/>
              </a:lnSpc>
              <a:buFont typeface="Wingdings" panose="05000000000000000000" pitchFamily="2" charset="2"/>
              <a:buNone/>
            </a:pPr>
            <a:r>
              <a:rPr lang="zh-CN" altLang="en-US" b="1" dirty="0">
                <a:solidFill>
                  <a:schemeClr val="folHlink"/>
                </a:solidFill>
                <a:ea typeface="楷体_GB2312" pitchFamily="49" charset="-122"/>
              </a:rPr>
              <a:t>包子阳</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智能优化算法及其</a:t>
            </a:r>
            <a:r>
              <a:rPr lang="en-US" altLang="zh-CN" b="1" dirty="0">
                <a:solidFill>
                  <a:schemeClr val="folHlink"/>
                </a:solidFill>
                <a:ea typeface="楷体_GB2312" pitchFamily="49" charset="-122"/>
              </a:rPr>
              <a:t>MATLAB</a:t>
            </a:r>
            <a:r>
              <a:rPr lang="zh-CN" altLang="en-US" b="1" dirty="0">
                <a:solidFill>
                  <a:schemeClr val="folHlink"/>
                </a:solidFill>
                <a:ea typeface="楷体_GB2312" pitchFamily="49" charset="-122"/>
              </a:rPr>
              <a:t>实例（第</a:t>
            </a:r>
            <a:r>
              <a:rPr lang="en-US" altLang="zh-CN" b="1" dirty="0">
                <a:solidFill>
                  <a:schemeClr val="folHlink"/>
                </a:solidFill>
                <a:ea typeface="楷体_GB2312" pitchFamily="49" charset="-122"/>
              </a:rPr>
              <a:t>2</a:t>
            </a:r>
            <a:r>
              <a:rPr lang="zh-CN" altLang="en-US" b="1" dirty="0">
                <a:solidFill>
                  <a:schemeClr val="folHlink"/>
                </a:solidFill>
                <a:ea typeface="楷体_GB2312" pitchFamily="49" charset="-122"/>
              </a:rPr>
              <a:t>版）</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北京</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电子工业出版社</a:t>
            </a:r>
            <a:r>
              <a:rPr lang="en-US" altLang="zh-CN" b="1" dirty="0">
                <a:solidFill>
                  <a:schemeClr val="folHlink"/>
                </a:solidFill>
                <a:ea typeface="楷体_GB2312" pitchFamily="49" charset="-122"/>
              </a:rPr>
              <a:t>, 2018.</a:t>
            </a:r>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18" y="87072"/>
            <a:ext cx="1152897" cy="162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420888" y="339502"/>
            <a:ext cx="4104456" cy="964880"/>
          </a:xfrm>
          <a:prstGeom prst="rect">
            <a:avLst/>
          </a:prstGeom>
        </p:spPr>
        <p:txBody>
          <a:bodyPr wrap="square">
            <a:spAutoFit/>
          </a:bodyPr>
          <a:lstStyle/>
          <a:p>
            <a:pPr marL="444500" indent="-444500">
              <a:lnSpc>
                <a:spcPct val="105000"/>
              </a:lnSpc>
              <a:buFont typeface="Wingdings" panose="05000000000000000000" pitchFamily="2" charset="2"/>
              <a:buNone/>
            </a:pPr>
            <a:r>
              <a:rPr lang="zh-CN" altLang="en-US" b="1" dirty="0">
                <a:solidFill>
                  <a:schemeClr val="folHlink"/>
                </a:solidFill>
                <a:ea typeface="楷体_GB2312" pitchFamily="49" charset="-122"/>
              </a:rPr>
              <a:t>王小平</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曹立明</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遗传算法</a:t>
            </a:r>
            <a:r>
              <a:rPr lang="en-US" altLang="zh-CN" b="1" dirty="0">
                <a:solidFill>
                  <a:schemeClr val="folHlink"/>
                </a:solidFill>
                <a:ea typeface="楷体_GB2312" pitchFamily="49" charset="-122"/>
              </a:rPr>
              <a:t>——</a:t>
            </a:r>
            <a:r>
              <a:rPr lang="zh-CN" altLang="en-US" b="1" dirty="0">
                <a:solidFill>
                  <a:schemeClr val="folHlink"/>
                </a:solidFill>
                <a:ea typeface="楷体_GB2312" pitchFamily="49" charset="-122"/>
              </a:rPr>
              <a:t>理论、应用与软件实现</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西安</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西安交通大学出版社</a:t>
            </a:r>
            <a:r>
              <a:rPr lang="en-US" altLang="zh-CN" b="1" dirty="0">
                <a:solidFill>
                  <a:schemeClr val="folHlink"/>
                </a:solidFill>
                <a:ea typeface="楷体_GB2312" pitchFamily="49" charset="-122"/>
              </a:rPr>
              <a:t>, 2002.</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50" y="1844913"/>
            <a:ext cx="1597690" cy="1597690"/>
          </a:xfrm>
          <a:prstGeom prst="rect">
            <a:avLst/>
          </a:prstGeom>
        </p:spPr>
      </p:pic>
      <p:sp>
        <p:nvSpPr>
          <p:cNvPr id="7" name="矩形 6"/>
          <p:cNvSpPr/>
          <p:nvPr/>
        </p:nvSpPr>
        <p:spPr>
          <a:xfrm>
            <a:off x="2420888" y="2139702"/>
            <a:ext cx="4104456" cy="964880"/>
          </a:xfrm>
          <a:prstGeom prst="rect">
            <a:avLst/>
          </a:prstGeom>
        </p:spPr>
        <p:txBody>
          <a:bodyPr wrap="square">
            <a:spAutoFit/>
          </a:bodyPr>
          <a:lstStyle/>
          <a:p>
            <a:pPr marL="444500" indent="-444500">
              <a:lnSpc>
                <a:spcPct val="105000"/>
              </a:lnSpc>
              <a:buFont typeface="Wingdings" panose="05000000000000000000" pitchFamily="2" charset="2"/>
              <a:buNone/>
            </a:pPr>
            <a:r>
              <a:rPr lang="zh-CN" altLang="en-US" b="1" dirty="0">
                <a:solidFill>
                  <a:schemeClr val="folHlink"/>
                </a:solidFill>
                <a:ea typeface="楷体_GB2312" pitchFamily="49" charset="-122"/>
              </a:rPr>
              <a:t>雷英杰，张善文著</a:t>
            </a:r>
            <a:r>
              <a:rPr lang="en-US" altLang="zh-CN" b="1" dirty="0">
                <a:solidFill>
                  <a:schemeClr val="folHlink"/>
                </a:solidFill>
                <a:ea typeface="楷体_GB2312" pitchFamily="49" charset="-122"/>
              </a:rPr>
              <a:t>. MATLAB</a:t>
            </a:r>
            <a:r>
              <a:rPr lang="zh-CN" altLang="en-US" b="1" dirty="0">
                <a:solidFill>
                  <a:schemeClr val="folHlink"/>
                </a:solidFill>
                <a:ea typeface="楷体_GB2312" pitchFamily="49" charset="-122"/>
              </a:rPr>
              <a:t>遗传算法工具箱及应用（第二版）</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西安</a:t>
            </a:r>
            <a:r>
              <a:rPr lang="en-US" altLang="zh-CN" b="1" dirty="0">
                <a:solidFill>
                  <a:schemeClr val="folHlink"/>
                </a:solidFill>
                <a:ea typeface="楷体_GB2312" pitchFamily="49" charset="-122"/>
              </a:rPr>
              <a:t>: </a:t>
            </a:r>
            <a:r>
              <a:rPr lang="zh-CN" altLang="en-US" b="1" dirty="0">
                <a:solidFill>
                  <a:schemeClr val="folHlink"/>
                </a:solidFill>
                <a:ea typeface="楷体_GB2312" pitchFamily="49" charset="-122"/>
              </a:rPr>
              <a:t>西安交通大学出版社</a:t>
            </a:r>
            <a:r>
              <a:rPr lang="en-US" altLang="zh-CN" b="1" dirty="0">
                <a:solidFill>
                  <a:schemeClr val="folHlink"/>
                </a:solidFill>
                <a:ea typeface="楷体_GB2312" pitchFamily="49" charset="-122"/>
              </a:rPr>
              <a:t>, 2017.</a:t>
            </a:r>
            <a:endParaRPr lang="zh-CN" altLang="en-US" b="1" dirty="0">
              <a:solidFill>
                <a:schemeClr val="folHlink"/>
              </a:solidFill>
              <a:ea typeface="楷体_GB2312" pitchFamily="49" charset="-122"/>
            </a:endParaRPr>
          </a:p>
        </p:txBody>
      </p:sp>
    </p:spTree>
    <p:extLst>
      <p:ext uri="{BB962C8B-B14F-4D97-AF65-F5344CB8AC3E}">
        <p14:creationId xmlns:p14="http://schemas.microsoft.com/office/powerpoint/2010/main" val="2282782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3" name="Rectangle 3"/>
          <p:cNvSpPr>
            <a:spLocks noGrp="1" noChangeArrowheads="1"/>
          </p:cNvSpPr>
          <p:nvPr>
            <p:ph type="title" idx="4294967295"/>
          </p:nvPr>
        </p:nvSpPr>
        <p:spPr>
          <a:xfrm>
            <a:off x="116632" y="195486"/>
            <a:ext cx="6459538" cy="485775"/>
          </a:xfrm>
          <a:prstGeom prst="rect">
            <a:avLst/>
          </a:prstGeom>
          <a:noFill/>
          <a:ln/>
        </p:spPr>
        <p:txBody>
          <a:bodyPr anchorCtr="0">
            <a:normAutofit fontScale="90000"/>
          </a:bodyPr>
          <a:lstStyle/>
          <a:p>
            <a:pPr marL="571500" indent="-571500" algn="l"/>
            <a:r>
              <a:rPr lang="en-US" altLang="zh-CN" sz="2700" dirty="0" smtClean="0">
                <a:latin typeface="华文新魏" panose="02010800040101010101" pitchFamily="2" charset="-122"/>
                <a:ea typeface="华文新魏" panose="02010800040101010101" pitchFamily="2" charset="-122"/>
              </a:rPr>
              <a:t>6.</a:t>
            </a:r>
            <a:r>
              <a:rPr lang="zh-CN" altLang="en-US" sz="2700" dirty="0" smtClean="0">
                <a:latin typeface="华文新魏" panose="02010800040101010101" pitchFamily="2" charset="-122"/>
                <a:ea typeface="华文新魏" panose="02010800040101010101" pitchFamily="2" charset="-122"/>
              </a:rPr>
              <a:t>智能</a:t>
            </a:r>
            <a:r>
              <a:rPr lang="zh-CN" altLang="en-US" sz="2700" dirty="0">
                <a:latin typeface="华文新魏" panose="02010800040101010101" pitchFamily="2" charset="-122"/>
                <a:ea typeface="华文新魏" panose="02010800040101010101" pitchFamily="2" charset="-122"/>
              </a:rPr>
              <a:t>优化算法的产生与</a:t>
            </a:r>
            <a:r>
              <a:rPr lang="zh-CN" altLang="en-US" sz="2700" dirty="0" smtClean="0">
                <a:latin typeface="华文新魏" panose="02010800040101010101" pitchFamily="2" charset="-122"/>
                <a:ea typeface="华文新魏" panose="02010800040101010101" pitchFamily="2" charset="-122"/>
              </a:rPr>
              <a:t>发展</a:t>
            </a:r>
            <a:endParaRPr lang="zh-CN" altLang="en-US" sz="2700" dirty="0">
              <a:latin typeface="华文新魏" panose="02010800040101010101" pitchFamily="2" charset="-122"/>
              <a:ea typeface="华文新魏" panose="02010800040101010101" pitchFamily="2" charset="-122"/>
            </a:endParaRPr>
          </a:p>
        </p:txBody>
      </p:sp>
      <p:sp>
        <p:nvSpPr>
          <p:cNvPr id="6" name="Rectangle 2"/>
          <p:cNvSpPr>
            <a:spLocks noGrp="1" noChangeArrowheads="1"/>
          </p:cNvSpPr>
          <p:nvPr>
            <p:ph type="body" idx="4294967295"/>
          </p:nvPr>
        </p:nvSpPr>
        <p:spPr>
          <a:xfrm>
            <a:off x="188640" y="843558"/>
            <a:ext cx="6514578" cy="4176464"/>
          </a:xfrm>
          <a:prstGeom prst="rect">
            <a:avLst/>
          </a:prstGeom>
        </p:spPr>
        <p:txBody>
          <a:bodyPr>
            <a:normAutofit fontScale="92500"/>
          </a:bodyPr>
          <a:lstStyle/>
          <a:p>
            <a:pPr marL="457200" indent="-457200">
              <a:lnSpc>
                <a:spcPct val="150000"/>
              </a:lnSpc>
              <a:spcBef>
                <a:spcPts val="0"/>
              </a:spcBef>
              <a:buClr>
                <a:schemeClr val="tx1"/>
              </a:buClr>
              <a:buFont typeface="Wingdings" panose="05000000000000000000" pitchFamily="2" charset="2"/>
              <a:buAutoNum type="arabicPeriod"/>
            </a:pPr>
            <a:r>
              <a:rPr lang="en-US" altLang="zh-CN" sz="1800" b="1" dirty="0"/>
              <a:t>1975</a:t>
            </a:r>
            <a:r>
              <a:rPr lang="zh-CN" altLang="en-US" sz="1800" b="1" dirty="0"/>
              <a:t>年</a:t>
            </a:r>
            <a:r>
              <a:rPr lang="en-US" altLang="zh-CN" sz="1800" b="1" dirty="0" err="1"/>
              <a:t>holland</a:t>
            </a:r>
            <a:r>
              <a:rPr lang="zh-CN" altLang="en-US" sz="1800" b="1" dirty="0"/>
              <a:t>提出遗传</a:t>
            </a:r>
            <a:r>
              <a:rPr lang="zh-CN" altLang="en-US" sz="1800" b="1" dirty="0" smtClean="0"/>
              <a:t>算法</a:t>
            </a:r>
            <a:r>
              <a:rPr lang="en-US" altLang="zh-CN" sz="1800" b="1" dirty="0" smtClean="0"/>
              <a:t>(</a:t>
            </a:r>
            <a:r>
              <a:rPr lang="en-US" altLang="zh-CN" sz="1800" b="1" dirty="0"/>
              <a:t>Genetic Algorithm)</a:t>
            </a:r>
          </a:p>
          <a:p>
            <a:pPr marL="457200" indent="-457200">
              <a:lnSpc>
                <a:spcPct val="150000"/>
              </a:lnSpc>
              <a:spcBef>
                <a:spcPts val="0"/>
              </a:spcBef>
              <a:buClr>
                <a:schemeClr val="tx1"/>
              </a:buClr>
              <a:buFont typeface="Wingdings" panose="05000000000000000000" pitchFamily="2" charset="2"/>
              <a:buAutoNum type="arabicPeriod" startAt="2"/>
            </a:pPr>
            <a:r>
              <a:rPr lang="en-US" altLang="zh-CN" sz="1800" b="1" dirty="0"/>
              <a:t>1977</a:t>
            </a:r>
            <a:r>
              <a:rPr lang="zh-CN" altLang="en-US" sz="1800" b="1" dirty="0"/>
              <a:t>年</a:t>
            </a:r>
            <a:r>
              <a:rPr lang="en-US" altLang="zh-CN" sz="1800" b="1" dirty="0" err="1"/>
              <a:t>Glouer</a:t>
            </a:r>
            <a:r>
              <a:rPr lang="zh-CN" altLang="en-US" sz="1800" b="1" dirty="0"/>
              <a:t>提出禁忌搜索</a:t>
            </a:r>
            <a:r>
              <a:rPr lang="zh-CN" altLang="en-US" sz="1800" b="1" dirty="0" smtClean="0"/>
              <a:t>算法</a:t>
            </a:r>
            <a:r>
              <a:rPr lang="en-US" altLang="zh-CN" sz="1800" b="1" dirty="0" smtClean="0"/>
              <a:t>(</a:t>
            </a:r>
            <a:r>
              <a:rPr lang="en-US" altLang="zh-CN" sz="1800" b="1" dirty="0" err="1"/>
              <a:t>Tabn</a:t>
            </a:r>
            <a:r>
              <a:rPr lang="en-US" altLang="zh-CN" sz="1800" b="1" dirty="0"/>
              <a:t> Search</a:t>
            </a:r>
            <a:r>
              <a:rPr lang="en-US" altLang="zh-CN" sz="1800" b="1" dirty="0" smtClean="0"/>
              <a:t>)</a:t>
            </a:r>
          </a:p>
          <a:p>
            <a:pPr marL="457200" indent="-457200">
              <a:lnSpc>
                <a:spcPct val="150000"/>
              </a:lnSpc>
              <a:spcBef>
                <a:spcPts val="0"/>
              </a:spcBef>
              <a:buClr>
                <a:schemeClr val="tx1"/>
              </a:buClr>
              <a:buFont typeface="Wingdings" panose="05000000000000000000" pitchFamily="2" charset="2"/>
              <a:buAutoNum type="arabicPeriod" startAt="3"/>
            </a:pPr>
            <a:r>
              <a:rPr lang="en-US" altLang="zh-CN" sz="1800" b="1" dirty="0"/>
              <a:t>1982</a:t>
            </a:r>
            <a:r>
              <a:rPr lang="zh-CN" altLang="en-US" sz="1800" b="1" dirty="0"/>
              <a:t>年</a:t>
            </a:r>
            <a:r>
              <a:rPr lang="en-US" altLang="zh-CN" sz="1800" b="1" dirty="0"/>
              <a:t>Kirkpatrick</a:t>
            </a:r>
            <a:r>
              <a:rPr lang="zh-CN" altLang="en-US" sz="1800" b="1" dirty="0"/>
              <a:t>提出模拟退火</a:t>
            </a:r>
            <a:r>
              <a:rPr lang="zh-CN" altLang="en-US" sz="1800" b="1" dirty="0" smtClean="0"/>
              <a:t>算法</a:t>
            </a:r>
            <a:r>
              <a:rPr lang="en-US" altLang="zh-CN" sz="1800" b="1" dirty="0" smtClean="0"/>
              <a:t>(</a:t>
            </a:r>
            <a:r>
              <a:rPr lang="en-US" altLang="zh-CN" sz="1800" b="1" dirty="0"/>
              <a:t>Simulated Annealing)</a:t>
            </a:r>
          </a:p>
          <a:p>
            <a:pPr marL="457200" indent="-457200">
              <a:lnSpc>
                <a:spcPct val="150000"/>
              </a:lnSpc>
              <a:spcBef>
                <a:spcPts val="0"/>
              </a:spcBef>
              <a:buClr>
                <a:schemeClr val="tx1"/>
              </a:buClr>
              <a:buFont typeface="Wingdings" panose="05000000000000000000" pitchFamily="2" charset="2"/>
              <a:buAutoNum type="arabicPeriod" startAt="4"/>
            </a:pPr>
            <a:r>
              <a:rPr lang="zh-CN" altLang="en-US" sz="1800" b="1" dirty="0"/>
              <a:t>人工神经元网络</a:t>
            </a:r>
          </a:p>
          <a:p>
            <a:pPr marL="457200" indent="-457200">
              <a:lnSpc>
                <a:spcPct val="150000"/>
              </a:lnSpc>
              <a:spcBef>
                <a:spcPts val="0"/>
              </a:spcBef>
              <a:buClr>
                <a:schemeClr val="tx1"/>
              </a:buClr>
              <a:buFont typeface="Wingdings" panose="05000000000000000000" pitchFamily="2" charset="2"/>
              <a:buAutoNum type="arabicPeriod" startAt="5"/>
            </a:pPr>
            <a:r>
              <a:rPr lang="en-US" altLang="zh-CN" sz="1800" b="1" dirty="0"/>
              <a:t>1995</a:t>
            </a:r>
            <a:r>
              <a:rPr lang="zh-CN" altLang="en-US" sz="1800" b="1" dirty="0"/>
              <a:t>年</a:t>
            </a:r>
            <a:r>
              <a:rPr lang="en-US" altLang="zh-CN" sz="1800" b="1" dirty="0" err="1"/>
              <a:t>Dorigo</a:t>
            </a:r>
            <a:r>
              <a:rPr lang="zh-CN" altLang="en-US" sz="1800" b="1" dirty="0"/>
              <a:t>提出蚁群</a:t>
            </a:r>
            <a:r>
              <a:rPr lang="zh-CN" altLang="en-US" sz="1800" b="1" dirty="0" smtClean="0"/>
              <a:t>算法</a:t>
            </a:r>
            <a:r>
              <a:rPr lang="en-US" altLang="zh-CN" sz="1800" b="1" dirty="0" smtClean="0"/>
              <a:t>(</a:t>
            </a:r>
            <a:r>
              <a:rPr lang="en-US" altLang="zh-CN" sz="1800" b="1" dirty="0"/>
              <a:t>Ant Colony Optimization</a:t>
            </a:r>
            <a:r>
              <a:rPr lang="en-US" altLang="zh-CN" sz="1800" b="1" dirty="0" smtClean="0"/>
              <a:t>)</a:t>
            </a:r>
          </a:p>
          <a:p>
            <a:pPr marL="457200" indent="-457200">
              <a:lnSpc>
                <a:spcPct val="150000"/>
              </a:lnSpc>
              <a:spcBef>
                <a:spcPts val="0"/>
              </a:spcBef>
              <a:buClr>
                <a:schemeClr val="tx1"/>
              </a:buClr>
              <a:buFont typeface="Wingdings" panose="05000000000000000000" pitchFamily="2" charset="2"/>
              <a:buAutoNum type="arabicPeriod" startAt="6"/>
            </a:pPr>
            <a:r>
              <a:rPr lang="en-US" altLang="zh-CN" sz="1800" b="1" dirty="0"/>
              <a:t>1995</a:t>
            </a:r>
            <a:r>
              <a:rPr lang="zh-CN" altLang="en-US" sz="1800" b="1" dirty="0"/>
              <a:t>年</a:t>
            </a:r>
            <a:r>
              <a:rPr lang="en-US" altLang="zh-CN" sz="1800" b="1" dirty="0"/>
              <a:t>Kennedy &amp; </a:t>
            </a:r>
            <a:r>
              <a:rPr lang="en-US" altLang="zh-CN" sz="1800" b="1" dirty="0" err="1"/>
              <a:t>Eherhart</a:t>
            </a:r>
            <a:r>
              <a:rPr lang="zh-CN" altLang="en-US" sz="1800" b="1" dirty="0"/>
              <a:t>提出粒子群</a:t>
            </a:r>
            <a:r>
              <a:rPr lang="zh-CN" altLang="en-US" sz="1800" b="1" dirty="0" smtClean="0"/>
              <a:t>优化</a:t>
            </a:r>
            <a:r>
              <a:rPr lang="en-US" altLang="zh-CN" sz="1800" b="1" dirty="0" smtClean="0"/>
              <a:t>(</a:t>
            </a:r>
            <a:r>
              <a:rPr lang="en-US" altLang="zh-CN" sz="1800" b="1" dirty="0"/>
              <a:t>Particle Swarm Optimization)</a:t>
            </a:r>
          </a:p>
          <a:p>
            <a:pPr marL="457200" indent="-457200">
              <a:lnSpc>
                <a:spcPct val="150000"/>
              </a:lnSpc>
              <a:spcBef>
                <a:spcPts val="0"/>
              </a:spcBef>
              <a:buClr>
                <a:schemeClr val="tx1"/>
              </a:buClr>
              <a:buFont typeface="Wingdings" panose="05000000000000000000" pitchFamily="2" charset="2"/>
              <a:buAutoNum type="arabicPeriod" startAt="6"/>
            </a:pPr>
            <a:r>
              <a:rPr lang="zh-CN" altLang="en-US" sz="1800" b="1" dirty="0"/>
              <a:t>其它</a:t>
            </a:r>
          </a:p>
          <a:p>
            <a:pPr marL="457200" indent="-457200">
              <a:lnSpc>
                <a:spcPct val="150000"/>
              </a:lnSpc>
              <a:spcBef>
                <a:spcPts val="0"/>
              </a:spcBef>
              <a:buClr>
                <a:schemeClr val="tx1"/>
              </a:buClr>
              <a:buFont typeface="Wingdings" panose="05000000000000000000" pitchFamily="2" charset="2"/>
              <a:buAutoNum type="circleNumDbPlain"/>
            </a:pPr>
            <a:r>
              <a:rPr lang="zh-CN" altLang="en-US" sz="1800" b="1" dirty="0"/>
              <a:t>文化算法</a:t>
            </a:r>
            <a:r>
              <a:rPr lang="en-US" altLang="zh-CN" sz="1800" b="1" dirty="0"/>
              <a:t>(Cultural Algorithm)</a:t>
            </a:r>
          </a:p>
          <a:p>
            <a:pPr marL="457200" indent="-457200">
              <a:lnSpc>
                <a:spcPct val="150000"/>
              </a:lnSpc>
              <a:spcBef>
                <a:spcPts val="0"/>
              </a:spcBef>
              <a:buClr>
                <a:schemeClr val="tx1"/>
              </a:buClr>
              <a:buFont typeface="Wingdings" panose="05000000000000000000" pitchFamily="2" charset="2"/>
              <a:buAutoNum type="circleNumDbPlain" startAt="2"/>
            </a:pPr>
            <a:r>
              <a:rPr lang="zh-CN" altLang="en-US" sz="1800" b="1" dirty="0"/>
              <a:t>人工生命算法</a:t>
            </a:r>
            <a:r>
              <a:rPr lang="en-US" altLang="zh-CN" sz="1800" b="1" dirty="0"/>
              <a:t>(Artificial-Life Algorithm</a:t>
            </a:r>
            <a:r>
              <a:rPr lang="en-US" altLang="zh-CN" sz="1800" b="1" dirty="0" smtClean="0"/>
              <a:t>)</a:t>
            </a:r>
            <a:endParaRPr lang="en-US" altLang="zh-CN" b="1" dirty="0"/>
          </a:p>
        </p:txBody>
      </p:sp>
    </p:spTree>
    <p:extLst>
      <p:ext uri="{BB962C8B-B14F-4D97-AF65-F5344CB8AC3E}">
        <p14:creationId xmlns:p14="http://schemas.microsoft.com/office/powerpoint/2010/main" val="119199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206375"/>
            <a:ext cx="6172200" cy="565150"/>
          </a:xfrm>
          <a:prstGeom prst="rect">
            <a:avLst/>
          </a:prstGeom>
        </p:spPr>
        <p:txBody>
          <a:bodyPr/>
          <a:lstStyle/>
          <a:p>
            <a:pPr algn="ctr" eaLnBrk="1" hangingPunct="1"/>
            <a:r>
              <a:rPr lang="zh-CN" altLang="en-US" sz="2850">
                <a:latin typeface="Times New Roman" panose="02020603050405020304" pitchFamily="18" charset="0"/>
              </a:rPr>
              <a:t>与</a:t>
            </a:r>
            <a:r>
              <a:rPr lang="en-US" altLang="zh-CN" sz="2850">
                <a:latin typeface="Times New Roman" panose="02020603050405020304" pitchFamily="18" charset="0"/>
              </a:rPr>
              <a:t>GA</a:t>
            </a:r>
            <a:r>
              <a:rPr lang="zh-CN" altLang="en-US" sz="2850">
                <a:latin typeface="Times New Roman" panose="02020603050405020304" pitchFamily="18" charset="0"/>
              </a:rPr>
              <a:t>相关的重要学术期刊与国际会议</a:t>
            </a:r>
          </a:p>
        </p:txBody>
      </p:sp>
      <p:sp>
        <p:nvSpPr>
          <p:cNvPr id="17411" name="Rectangle 3"/>
          <p:cNvSpPr>
            <a:spLocks noGrp="1" noChangeArrowheads="1"/>
          </p:cNvSpPr>
          <p:nvPr>
            <p:ph type="body" idx="4294967295"/>
          </p:nvPr>
        </p:nvSpPr>
        <p:spPr>
          <a:xfrm>
            <a:off x="0" y="1120775"/>
            <a:ext cx="6172200" cy="3395663"/>
          </a:xfrm>
          <a:prstGeom prst="rect">
            <a:avLst/>
          </a:prstGeom>
        </p:spPr>
        <p:txBody>
          <a:bodyPr>
            <a:normAutofit fontScale="92500" lnSpcReduction="10000"/>
          </a:bodyPr>
          <a:lstStyle/>
          <a:p>
            <a:pPr eaLnBrk="1" hangingPunct="1">
              <a:lnSpc>
                <a:spcPct val="90000"/>
              </a:lnSpc>
            </a:pPr>
            <a:r>
              <a:rPr lang="zh-CN" altLang="en-US" sz="2400" b="1">
                <a:solidFill>
                  <a:srgbClr val="FF0000"/>
                </a:solidFill>
              </a:rPr>
              <a:t>重要学术期刊</a:t>
            </a:r>
          </a:p>
          <a:p>
            <a:pPr lvl="1" eaLnBrk="1" hangingPunct="1">
              <a:lnSpc>
                <a:spcPct val="90000"/>
              </a:lnSpc>
            </a:pPr>
            <a:r>
              <a:rPr lang="en-US" altLang="zh-CN" sz="1650"/>
              <a:t>Evolutionary Computation</a:t>
            </a:r>
          </a:p>
          <a:p>
            <a:pPr lvl="1" eaLnBrk="1" hangingPunct="1">
              <a:lnSpc>
                <a:spcPct val="90000"/>
              </a:lnSpc>
            </a:pPr>
            <a:r>
              <a:rPr lang="en-US" altLang="zh-CN" sz="1650"/>
              <a:t>IEEE Transactions on Evolutionary Computation</a:t>
            </a:r>
          </a:p>
          <a:p>
            <a:pPr lvl="1" eaLnBrk="1" hangingPunct="1">
              <a:lnSpc>
                <a:spcPct val="90000"/>
              </a:lnSpc>
            </a:pPr>
            <a:r>
              <a:rPr lang="en-US" altLang="zh-CN" sz="1650"/>
              <a:t>……</a:t>
            </a:r>
          </a:p>
          <a:p>
            <a:pPr eaLnBrk="1" hangingPunct="1">
              <a:lnSpc>
                <a:spcPct val="90000"/>
              </a:lnSpc>
            </a:pPr>
            <a:r>
              <a:rPr lang="zh-CN" altLang="en-US" sz="2400" b="1">
                <a:solidFill>
                  <a:srgbClr val="FF0000"/>
                </a:solidFill>
              </a:rPr>
              <a:t>重要国际会议</a:t>
            </a:r>
            <a:endParaRPr lang="zh-CN" altLang="en-US" sz="1650"/>
          </a:p>
          <a:p>
            <a:pPr lvl="1" eaLnBrk="1" hangingPunct="1">
              <a:lnSpc>
                <a:spcPct val="90000"/>
              </a:lnSpc>
            </a:pPr>
            <a:r>
              <a:rPr lang="en-US" altLang="zh-CN" sz="1650"/>
              <a:t>International Conference on Genetic Algorithm</a:t>
            </a:r>
          </a:p>
          <a:p>
            <a:pPr lvl="1" eaLnBrk="1" hangingPunct="1">
              <a:lnSpc>
                <a:spcPct val="90000"/>
              </a:lnSpc>
            </a:pPr>
            <a:r>
              <a:rPr lang="en-US" altLang="zh-CN" sz="1650"/>
              <a:t>ACM Genetic and Evolutionary Computation Conference</a:t>
            </a:r>
          </a:p>
          <a:p>
            <a:pPr lvl="1" eaLnBrk="1" hangingPunct="1">
              <a:lnSpc>
                <a:spcPct val="90000"/>
              </a:lnSpc>
            </a:pPr>
            <a:r>
              <a:rPr lang="en-US" altLang="zh-CN" sz="1650"/>
              <a:t>Workshop on Foundations of Genetic Algorithms and Classifier Systems</a:t>
            </a:r>
          </a:p>
          <a:p>
            <a:pPr lvl="1" eaLnBrk="1" hangingPunct="1">
              <a:lnSpc>
                <a:spcPct val="90000"/>
              </a:lnSpc>
            </a:pPr>
            <a:r>
              <a:rPr lang="en-US" altLang="zh-CN" sz="1650"/>
              <a:t>Genetic Programming Conference</a:t>
            </a:r>
          </a:p>
          <a:p>
            <a:pPr lvl="1" eaLnBrk="1" hangingPunct="1">
              <a:lnSpc>
                <a:spcPct val="90000"/>
              </a:lnSpc>
            </a:pPr>
            <a:r>
              <a:rPr lang="en-US" altLang="zh-CN" sz="1650"/>
              <a:t>International Workshop on Artificial Life</a:t>
            </a:r>
          </a:p>
          <a:p>
            <a:pPr lvl="1" eaLnBrk="1" hangingPunct="1">
              <a:lnSpc>
                <a:spcPct val="90000"/>
              </a:lnSpc>
            </a:pPr>
            <a:r>
              <a:rPr lang="en-US" altLang="zh-CN" sz="1650"/>
              <a:t>……</a:t>
            </a:r>
          </a:p>
          <a:p>
            <a:pPr eaLnBrk="1" hangingPunct="1">
              <a:lnSpc>
                <a:spcPct val="90000"/>
              </a:lnSpc>
              <a:buClr>
                <a:schemeClr val="tx1"/>
              </a:buClr>
              <a:buSzPct val="75000"/>
              <a:buFont typeface="Wingdings" panose="05000000000000000000" pitchFamily="2" charset="2"/>
              <a:buNone/>
            </a:pPr>
            <a:r>
              <a:rPr lang="en-US" altLang="zh-CN" sz="2400" b="1">
                <a:solidFill>
                  <a:srgbClr val="FF0000"/>
                </a:solidFill>
              </a:rPr>
              <a:t> </a:t>
            </a:r>
            <a:endParaRPr lang="en-US" altLang="zh-CN" sz="1650"/>
          </a:p>
          <a:p>
            <a:pPr lvl="1" eaLnBrk="1" hangingPunct="1">
              <a:lnSpc>
                <a:spcPct val="90000"/>
              </a:lnSpc>
            </a:pPr>
            <a:endParaRPr lang="en-US" altLang="zh-CN" sz="1650"/>
          </a:p>
          <a:p>
            <a:pPr eaLnBrk="1" hangingPunct="1">
              <a:lnSpc>
                <a:spcPct val="90000"/>
              </a:lnSpc>
              <a:buClr>
                <a:schemeClr val="tx1"/>
              </a:buClr>
              <a:buSzPct val="75000"/>
              <a:buFont typeface="Wingdings" panose="05000000000000000000" pitchFamily="2" charset="2"/>
              <a:buChar char="l"/>
            </a:pPr>
            <a:endParaRPr lang="zh-CN" altLang="en-US" sz="1650"/>
          </a:p>
        </p:txBody>
      </p:sp>
    </p:spTree>
    <p:extLst>
      <p:ext uri="{BB962C8B-B14F-4D97-AF65-F5344CB8AC3E}">
        <p14:creationId xmlns:p14="http://schemas.microsoft.com/office/powerpoint/2010/main" val="8567489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475366"/>
            <a:ext cx="6858000" cy="4192768"/>
          </a:xfrm>
          <a:prstGeom prst="rect">
            <a:avLst/>
          </a:prstGeom>
        </p:spPr>
      </p:pic>
    </p:spTree>
    <p:extLst>
      <p:ext uri="{BB962C8B-B14F-4D97-AF65-F5344CB8AC3E}">
        <p14:creationId xmlns:p14="http://schemas.microsoft.com/office/powerpoint/2010/main" val="24105446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88640" y="271702"/>
            <a:ext cx="6172200" cy="565150"/>
          </a:xfrm>
          <a:prstGeom prst="rect">
            <a:avLst/>
          </a:prstGeom>
        </p:spPr>
        <p:txBody>
          <a:bodyPr/>
          <a:lstStyle/>
          <a:p>
            <a:pPr algn="l"/>
            <a:r>
              <a:rPr lang="zh-CN" altLang="en-US" sz="2000" dirty="0" smtClean="0"/>
              <a:t>遗传</a:t>
            </a:r>
            <a:r>
              <a:rPr lang="zh-CN" altLang="en-US" sz="2000" dirty="0"/>
              <a:t>算法的应用领域</a:t>
            </a:r>
          </a:p>
        </p:txBody>
      </p:sp>
      <p:graphicFrame>
        <p:nvGraphicFramePr>
          <p:cNvPr id="4" name="内容占位符 3"/>
          <p:cNvGraphicFramePr>
            <a:graphicFrameLocks noGrp="1"/>
          </p:cNvGraphicFramePr>
          <p:nvPr>
            <p:ph idx="4294967295"/>
            <p:extLst/>
          </p:nvPr>
        </p:nvGraphicFramePr>
        <p:xfrm>
          <a:off x="0" y="1343025"/>
          <a:ext cx="5829300"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nvPr>
        </p:nvGraphicFramePr>
        <p:xfrm>
          <a:off x="620688" y="1005576"/>
          <a:ext cx="5940660" cy="30783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176773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nvPr>
        </p:nvGraphicFramePr>
        <p:xfrm>
          <a:off x="0" y="1343025"/>
          <a:ext cx="5829300"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nvPr>
        </p:nvGraphicFramePr>
        <p:xfrm>
          <a:off x="620688" y="1005576"/>
          <a:ext cx="5940660" cy="30783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909180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nvPr>
        </p:nvGraphicFramePr>
        <p:xfrm>
          <a:off x="0" y="1343025"/>
          <a:ext cx="5829300"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nvPr>
        </p:nvGraphicFramePr>
        <p:xfrm>
          <a:off x="404664" y="951571"/>
          <a:ext cx="6372708" cy="31323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737856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nvPr>
        </p:nvGraphicFramePr>
        <p:xfrm>
          <a:off x="0" y="1343025"/>
          <a:ext cx="5829300"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nvPr>
        </p:nvGraphicFramePr>
        <p:xfrm>
          <a:off x="242646" y="951571"/>
          <a:ext cx="6534726" cy="31323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909245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nvPr>
        </p:nvGraphicFramePr>
        <p:xfrm>
          <a:off x="485292" y="1059582"/>
          <a:ext cx="6372708" cy="3132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96061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nvPr>
        </p:nvGraphicFramePr>
        <p:xfrm>
          <a:off x="0" y="1343025"/>
          <a:ext cx="5829300"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nvPr>
        </p:nvGraphicFramePr>
        <p:xfrm>
          <a:off x="404664" y="1005577"/>
          <a:ext cx="6372708" cy="31323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169447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43561129"/>
              </p:ext>
            </p:extLst>
          </p:nvPr>
        </p:nvGraphicFramePr>
        <p:xfrm>
          <a:off x="188640" y="843558"/>
          <a:ext cx="6669360"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41494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nvPr>
        </p:nvGraphicFramePr>
        <p:xfrm>
          <a:off x="0" y="1343025"/>
          <a:ext cx="5829300" cy="308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3803714494"/>
              </p:ext>
            </p:extLst>
          </p:nvPr>
        </p:nvGraphicFramePr>
        <p:xfrm>
          <a:off x="485292" y="483518"/>
          <a:ext cx="6372708" cy="37084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665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3815" y="101728"/>
            <a:ext cx="4627984" cy="558800"/>
          </a:xfrm>
          <a:prstGeom prst="rect">
            <a:avLst/>
          </a:prstGeom>
        </p:spPr>
        <p:txBody>
          <a:bodyPr>
            <a:normAutofit/>
          </a:bodyPr>
          <a:lstStyle>
            <a:lvl1pPr algn="ctr" defTabSz="685783" rtl="0" eaLnBrk="1" latinLnBrk="1" hangingPunct="1">
              <a:spcBef>
                <a:spcPct val="0"/>
              </a:spcBef>
              <a:buNone/>
              <a:defRPr sz="3300" kern="1200">
                <a:solidFill>
                  <a:schemeClr val="tx1"/>
                </a:solidFill>
                <a:latin typeface="+mj-lt"/>
                <a:ea typeface="+mj-ea"/>
                <a:cs typeface="+mj-cs"/>
              </a:defRPr>
            </a:lvl1pPr>
          </a:lstStyle>
          <a:p>
            <a:r>
              <a:rPr lang="zh-CN" altLang="en-US" sz="2400" dirty="0" smtClean="0"/>
              <a:t>附录</a:t>
            </a:r>
            <a:r>
              <a:rPr lang="en-US" altLang="zh-CN" sz="2400" dirty="0" smtClean="0"/>
              <a:t>. </a:t>
            </a:r>
            <a:r>
              <a:rPr lang="zh-CN" altLang="en-US" sz="2400" dirty="0" smtClean="0"/>
              <a:t>优化算法笔记</a:t>
            </a:r>
            <a:r>
              <a:rPr lang="en-US" altLang="zh-CN" sz="2400" dirty="0" smtClean="0"/>
              <a:t>(</a:t>
            </a:r>
            <a:r>
              <a:rPr lang="zh-CN" altLang="en-US" sz="2400" dirty="0" smtClean="0"/>
              <a:t>部分转载</a:t>
            </a:r>
            <a:r>
              <a:rPr lang="en-US" altLang="zh-CN" sz="2400" dirty="0" smtClean="0"/>
              <a:t>)</a:t>
            </a:r>
          </a:p>
        </p:txBody>
      </p:sp>
      <p:sp>
        <p:nvSpPr>
          <p:cNvPr id="5" name="Rectangle 3"/>
          <p:cNvSpPr txBox="1">
            <a:spLocks noChangeArrowheads="1"/>
          </p:cNvSpPr>
          <p:nvPr/>
        </p:nvSpPr>
        <p:spPr>
          <a:xfrm>
            <a:off x="33471" y="949381"/>
            <a:ext cx="6418535" cy="3350561"/>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itchFamily="34" charset="0"/>
              <a:buChar char="•"/>
              <a:defRPr sz="1500" kern="1200">
                <a:solidFill>
                  <a:schemeClr val="tx1"/>
                </a:solidFill>
                <a:latin typeface="微软雅黑" pitchFamily="34" charset="-122"/>
                <a:ea typeface="微软雅黑" pitchFamily="34" charset="-122"/>
                <a:cs typeface="+mn-cs"/>
              </a:defRPr>
            </a:lvl1pPr>
            <a:lvl2pPr marL="557213" indent="-214313" algn="l" defTabSz="685800" rtl="0" eaLnBrk="1" latinLnBrk="0" hangingPunct="1">
              <a:spcBef>
                <a:spcPct val="20000"/>
              </a:spcBef>
              <a:buFont typeface="Arial" pitchFamily="34" charset="0"/>
              <a:buChar char="–"/>
              <a:defRPr sz="1350" kern="1200">
                <a:solidFill>
                  <a:schemeClr val="tx1"/>
                </a:solidFill>
                <a:latin typeface="微软雅黑" pitchFamily="34" charset="-122"/>
                <a:ea typeface="微软雅黑" pitchFamily="34" charset="-122"/>
                <a:cs typeface="+mn-cs"/>
              </a:defRPr>
            </a:lvl2pPr>
            <a:lvl3pPr marL="857250" indent="-171450" algn="l" defTabSz="685800" rtl="0" eaLnBrk="1" latinLnBrk="0" hangingPunct="1">
              <a:spcBef>
                <a:spcPct val="20000"/>
              </a:spcBef>
              <a:buFont typeface="Arial" pitchFamily="34" charset="0"/>
              <a:buChar char="•"/>
              <a:defRPr sz="120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spcBef>
                <a:spcPct val="20000"/>
              </a:spcBef>
              <a:buFont typeface="Arial" pitchFamily="34" charset="0"/>
              <a:buChar char="–"/>
              <a:defRPr sz="105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spcBef>
                <a:spcPct val="20000"/>
              </a:spcBef>
              <a:buFont typeface="Arial" pitchFamily="34" charset="0"/>
              <a:buChar char="»"/>
              <a:defRPr sz="1050" kern="1200">
                <a:solidFill>
                  <a:schemeClr val="tx1"/>
                </a:solidFill>
                <a:latin typeface="微软雅黑" pitchFamily="34" charset="-122"/>
                <a:ea typeface="微软雅黑" pitchFamily="34"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90000"/>
              </a:lnSpc>
              <a:buFont typeface="Wingdings" pitchFamily="2" charset="2"/>
              <a:buNone/>
              <a:defRPr/>
            </a:pPr>
            <a:r>
              <a:rPr lang="en-US" altLang="zh-CN" sz="1800" dirty="0" smtClean="0">
                <a:latin typeface="楷体" panose="02010609060101010101" pitchFamily="49" charset="-122"/>
                <a:ea typeface="楷体" panose="02010609060101010101" pitchFamily="49" charset="-122"/>
              </a:rPr>
              <a:t>    </a:t>
            </a:r>
            <a: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局部搜索，模拟退火，遗传算法，禁忌搜索的形象比喻：</a:t>
            </a:r>
            <a:b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br>
            <a: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为了找出地球上最高的山，一群有志气的兔子们开始想办法。</a:t>
            </a:r>
            <a:b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br>
            <a:r>
              <a:rPr lang="en-US" altLang="zh-CN"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1</a:t>
            </a:r>
            <a: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．兔子朝着比现在高的地方跳去。他们找到了不远处的最高山峰。但是这座山不一定是珠穆朗玛峰。这就是局部搜索，它不能保证局部最优值就是全局最优值。</a:t>
            </a:r>
            <a:b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br>
            <a:r>
              <a:rPr lang="en-US" altLang="zh-CN"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2</a:t>
            </a:r>
            <a: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．兔子喝醉了。他随机地跳了很长时间。这期间，它可能走向高处，也可能踏入平地。但是，他渐渐清醒了并朝最高方向跳去。这就是模拟退火。</a:t>
            </a:r>
            <a:b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br>
            <a:r>
              <a:rPr lang="en-US" altLang="zh-CN"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3</a:t>
            </a:r>
            <a: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兔子们吃了失忆药片，并被发射到太空，然后随机落到了地球上的某些地方。他们不知道自己的使命是什么。但是，如果你过几年就杀死一部分海拔低的兔子，多产的兔子们自己就会找到珠穆朗玛峰。这就是遗传算法。</a:t>
            </a:r>
            <a:b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br>
            <a:r>
              <a:rPr lang="en-US" altLang="zh-CN"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4.</a:t>
            </a:r>
            <a:r>
              <a:rPr lang="zh-CN" altLang="en-US" sz="1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兔子们知道一个兔的力量是渺小的。他们互相转告着，哪里的山已经找过，并且找过的每一座山他们都留下一只兔子做记号。他们制定了下一步去哪里寻找的策略。这就是禁忌搜索。 </a:t>
            </a:r>
          </a:p>
        </p:txBody>
      </p:sp>
      <p:sp>
        <p:nvSpPr>
          <p:cNvPr id="6" name="Rectangle 4"/>
          <p:cNvSpPr>
            <a:spLocks noChangeArrowheads="1"/>
          </p:cNvSpPr>
          <p:nvPr/>
        </p:nvSpPr>
        <p:spPr bwMode="auto">
          <a:xfrm>
            <a:off x="292330" y="522029"/>
            <a:ext cx="6168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t>From http://rukhwill.spaces.live.com/Blog/cns!1pP3tIr8MGMJVVUIKkECEW6g!110.entry</a:t>
            </a:r>
          </a:p>
        </p:txBody>
      </p:sp>
    </p:spTree>
    <p:extLst>
      <p:ext uri="{BB962C8B-B14F-4D97-AF65-F5344CB8AC3E}">
        <p14:creationId xmlns:p14="http://schemas.microsoft.com/office/powerpoint/2010/main" val="38528341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nvPr>
        </p:nvGraphicFramePr>
        <p:xfrm>
          <a:off x="0" y="1343025"/>
          <a:ext cx="5829300" cy="308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1354506675"/>
              </p:ext>
            </p:extLst>
          </p:nvPr>
        </p:nvGraphicFramePr>
        <p:xfrm>
          <a:off x="485292" y="1059582"/>
          <a:ext cx="6372708" cy="31323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11612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2"/>
          </p:nvPr>
        </p:nvSpPr>
        <p:spPr>
          <a:xfrm>
            <a:off x="1511499" y="3310442"/>
            <a:ext cx="3835004" cy="400050"/>
          </a:xfrm>
        </p:spPr>
        <p:txBody>
          <a:bodyPr/>
          <a:lstStyle/>
          <a:p>
            <a:r>
              <a:rPr lang="en-US" altLang="ko-KR" dirty="0" smtClean="0"/>
              <a:t>Thank you</a:t>
            </a:r>
            <a:endParaRPr lang="ko-KR" altLang="en-US" dirty="0"/>
          </a:p>
        </p:txBody>
      </p:sp>
      <p:grpSp>
        <p:nvGrpSpPr>
          <p:cNvPr id="4" name="그룹 8"/>
          <p:cNvGrpSpPr/>
          <p:nvPr/>
        </p:nvGrpSpPr>
        <p:grpSpPr>
          <a:xfrm>
            <a:off x="2780928" y="267494"/>
            <a:ext cx="1154912" cy="2868980"/>
            <a:chOff x="3861641" y="433279"/>
            <a:chExt cx="1393371" cy="3461352"/>
          </a:xfrm>
        </p:grpSpPr>
        <p:pic>
          <p:nvPicPr>
            <p:cNvPr id="5" name="그림 4"/>
            <p:cNvPicPr>
              <a:picLocks noChangeAspect="1"/>
            </p:cNvPicPr>
            <p:nvPr userDrawn="1"/>
          </p:nvPicPr>
          <p:blipFill rotWithShape="1">
            <a:blip r:embed="rId2" cstate="print">
              <a:extLst>
                <a:ext uri="{28A0092B-C50C-407E-A947-70E740481C1C}">
                  <a14:useLocalDpi xmlns:a14="http://schemas.microsoft.com/office/drawing/2010/main" val="0"/>
                </a:ext>
              </a:extLst>
            </a:blip>
            <a:srcRect r="64524"/>
            <a:stretch/>
          </p:blipFill>
          <p:spPr>
            <a:xfrm>
              <a:off x="3861641" y="948914"/>
              <a:ext cx="1393371" cy="2945717"/>
            </a:xfrm>
            <a:prstGeom prst="rect">
              <a:avLst/>
            </a:prstGeom>
          </p:spPr>
        </p:pic>
        <p:grpSp>
          <p:nvGrpSpPr>
            <p:cNvPr id="6" name="그룹 5"/>
            <p:cNvGrpSpPr/>
            <p:nvPr userDrawn="1"/>
          </p:nvGrpSpPr>
          <p:grpSpPr>
            <a:xfrm>
              <a:off x="4350936" y="433279"/>
              <a:ext cx="442128" cy="414542"/>
              <a:chOff x="2992438" y="1774825"/>
              <a:chExt cx="3689350" cy="3459163"/>
            </a:xfrm>
          </p:grpSpPr>
          <p:sp>
            <p:nvSpPr>
              <p:cNvPr id="7"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11276596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249958021dde151a3d536aa86cd487bbbac94bc"/>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8827</Words>
  <Application>Microsoft Office PowerPoint</Application>
  <PresentationFormat>自定义</PresentationFormat>
  <Paragraphs>962</Paragraphs>
  <Slides>91</Slides>
  <Notes>45</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91</vt:i4>
      </vt:variant>
    </vt:vector>
  </HeadingPairs>
  <TitlesOfParts>
    <vt:vector size="115" baseType="lpstr">
      <vt:lpstr>맑은 고딕</vt:lpstr>
      <vt:lpstr>PMingLiU</vt:lpstr>
      <vt:lpstr>仿宋_GB2312</vt:lpstr>
      <vt:lpstr>黑体</vt:lpstr>
      <vt:lpstr>华文行楷</vt:lpstr>
      <vt:lpstr>华文楷体</vt:lpstr>
      <vt:lpstr>华文新魏</vt:lpstr>
      <vt:lpstr>楷体</vt:lpstr>
      <vt:lpstr>楷体_GB2312</vt:lpstr>
      <vt:lpstr>隶书</vt:lpstr>
      <vt:lpstr>宋体</vt:lpstr>
      <vt:lpstr>微软雅黑</vt:lpstr>
      <vt:lpstr>新宋体</vt:lpstr>
      <vt:lpstr>Arial</vt:lpstr>
      <vt:lpstr>Calibri</vt:lpstr>
      <vt:lpstr>Courier New</vt:lpstr>
      <vt:lpstr>Symbol</vt:lpstr>
      <vt:lpstr>Times New Roman</vt:lpstr>
      <vt:lpstr>Verdana</vt:lpstr>
      <vt:lpstr>Wingdings</vt:lpstr>
      <vt:lpstr>Office 테마</vt:lpstr>
      <vt:lpstr>Equation</vt:lpstr>
      <vt:lpstr>公式</vt:lpstr>
      <vt:lpstr>Visio</vt:lpstr>
      <vt:lpstr>PowerPoint 演示文稿</vt:lpstr>
      <vt:lpstr>1.最优化方法</vt:lpstr>
      <vt:lpstr>PowerPoint 演示文稿</vt:lpstr>
      <vt:lpstr>PowerPoint 演示文稿</vt:lpstr>
      <vt:lpstr>PowerPoint 演示文稿</vt:lpstr>
      <vt:lpstr>4.传统优化方法的局限性</vt:lpstr>
      <vt:lpstr>5.实际问题中对最优化方法的要求</vt:lpstr>
      <vt:lpstr>6.智能优化算法的产生与发展</vt:lpstr>
      <vt:lpstr>PowerPoint 演示文稿</vt:lpstr>
      <vt:lpstr>7.应用前景局限性和研究方向、注意事项</vt:lpstr>
      <vt:lpstr>PowerPoint 演示文稿</vt:lpstr>
      <vt:lpstr>PowerPoint 演示文稿</vt:lpstr>
      <vt:lpstr>PowerPoint 演示文稿</vt:lpstr>
      <vt:lpstr>特点</vt:lpstr>
      <vt:lpstr>PowerPoint 演示文稿</vt:lpstr>
      <vt:lpstr>PowerPoint 演示文稿</vt:lpstr>
      <vt:lpstr>PowerPoint 演示文稿</vt:lpstr>
      <vt:lpstr>PowerPoint 演示文稿</vt:lpstr>
      <vt:lpstr>1 产生发展</vt:lpstr>
      <vt:lpstr>PowerPoint 演示文稿</vt:lpstr>
      <vt:lpstr>PowerPoint 演示文稿</vt:lpstr>
      <vt:lpstr>PowerPoint 演示文稿</vt:lpstr>
      <vt:lpstr>2 基本原理</vt:lpstr>
      <vt:lpstr>PowerPoint 演示文稿</vt:lpstr>
      <vt:lpstr>PowerPoint 演示文稿</vt:lpstr>
      <vt:lpstr>3 遗传算法的流程</vt:lpstr>
      <vt:lpstr>PowerPoint 演示文稿</vt:lpstr>
      <vt:lpstr>遗传算法—染色体编码</vt:lpstr>
      <vt:lpstr>二进制编码</vt:lpstr>
      <vt:lpstr>PowerPoint 演示文稿</vt:lpstr>
      <vt:lpstr>PowerPoint 演示文稿</vt:lpstr>
      <vt:lpstr>PowerPoint 演示文稿</vt:lpstr>
      <vt:lpstr>PowerPoint 演示文稿</vt:lpstr>
      <vt:lpstr>PowerPoint 演示文稿</vt:lpstr>
      <vt:lpstr>遗传算法—遗传操作</vt:lpstr>
      <vt:lpstr>遗传算法—选择算子</vt:lpstr>
      <vt:lpstr>遗传算法—交叉操作</vt:lpstr>
      <vt:lpstr>PowerPoint 演示文稿</vt:lpstr>
      <vt:lpstr>遗传算法—变异操作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遗传算法的研究课题</vt:lpstr>
      <vt:lpstr>PowerPoint 演示文稿</vt:lpstr>
      <vt:lpstr>与GA相关的重要学术期刊与国际会议</vt:lpstr>
      <vt:lpstr>PowerPoint 演示文稿</vt:lpstr>
      <vt:lpstr>遗传算法的应用领域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gao zirong</cp:lastModifiedBy>
  <cp:revision>77</cp:revision>
  <dcterms:created xsi:type="dcterms:W3CDTF">2014-02-18T09:33:50Z</dcterms:created>
  <dcterms:modified xsi:type="dcterms:W3CDTF">2020-04-27T23:47:55Z</dcterms:modified>
</cp:coreProperties>
</file>